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5096" autoAdjust="0"/>
  </p:normalViewPr>
  <p:slideViewPr>
    <p:cSldViewPr>
      <p:cViewPr>
        <p:scale>
          <a:sx n="150" d="100"/>
          <a:sy n="150" d="100"/>
        </p:scale>
        <p:origin x="-754" y="5525"/>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r Bengtsson" userId="9abe6ccaf609d96d" providerId="Windows Live" clId="Web-{1ED5FA81-BE09-4C79-A7E8-B90F933577E6}"/>
    <pc:docChg chg="modSld">
      <pc:chgData name="Herr Bengtsson" userId="9abe6ccaf609d96d" providerId="Windows Live" clId="Web-{1ED5FA81-BE09-4C79-A7E8-B90F933577E6}" dt="2017-12-14T21:33:30.056" v="4"/>
      <pc:docMkLst>
        <pc:docMk/>
      </pc:docMkLst>
      <pc:sldChg chg="modSp">
        <pc:chgData name="Herr Bengtsson" userId="9abe6ccaf609d96d" providerId="Windows Live" clId="Web-{1ED5FA81-BE09-4C79-A7E8-B90F933577E6}" dt="2017-12-14T21:33:27.399" v="2"/>
        <pc:sldMkLst>
          <pc:docMk/>
          <pc:sldMk cId="2323774989" sldId="323"/>
        </pc:sldMkLst>
        <pc:spChg chg="mod">
          <ac:chgData name="Herr Bengtsson" userId="9abe6ccaf609d96d" providerId="Windows Live" clId="Web-{1ED5FA81-BE09-4C79-A7E8-B90F933577E6}" dt="2017-12-14T21:33:27.399" v="2"/>
          <ac:spMkLst>
            <pc:docMk/>
            <pc:sldMk cId="2323774989" sldId="323"/>
            <ac:spMk id="14" creationId="{00000000-0000-0000-0000-000000000000}"/>
          </ac:spMkLst>
        </pc:spChg>
      </pc:sldChg>
    </pc:docChg>
  </pc:docChgLst>
  <pc:docChgLst>
    <pc:chgData name="Herr Bengtsson" userId="9abe6ccaf609d96d" providerId="Windows Live" clId="Web-{E0535325-B3E0-4BB6-B1AB-860250CC0CC2}"/>
    <pc:docChg chg="modSld">
      <pc:chgData name="Herr Bengtsson" userId="9abe6ccaf609d96d" providerId="Windows Live" clId="Web-{E0535325-B3E0-4BB6-B1AB-860250CC0CC2}" dt="2017-12-14T23:38:37.700" v="1101"/>
      <pc:docMkLst>
        <pc:docMk/>
      </pc:docMkLst>
      <pc:sldChg chg="modSp">
        <pc:chgData name="Herr Bengtsson" userId="9abe6ccaf609d96d" providerId="Windows Live" clId="Web-{E0535325-B3E0-4BB6-B1AB-860250CC0CC2}" dt="2017-12-14T22:42:31.932" v="653"/>
        <pc:sldMkLst>
          <pc:docMk/>
          <pc:sldMk cId="0" sldId="272"/>
        </pc:sldMkLst>
        <pc:graphicFrameChg chg="mod modGraphic">
          <ac:chgData name="Herr Bengtsson" userId="9abe6ccaf609d96d" providerId="Windows Live" clId="Web-{E0535325-B3E0-4BB6-B1AB-860250CC0CC2}" dt="2017-12-14T22:40:30.633" v="629"/>
          <ac:graphicFrameMkLst>
            <pc:docMk/>
            <pc:sldMk cId="0" sldId="272"/>
            <ac:graphicFrameMk id="7" creationId="{00000000-0000-0000-0000-000000000000}"/>
          </ac:graphicFrameMkLst>
        </pc:graphicFrameChg>
        <pc:graphicFrameChg chg="mod modGraphic">
          <ac:chgData name="Herr Bengtsson" userId="9abe6ccaf609d96d" providerId="Windows Live" clId="Web-{E0535325-B3E0-4BB6-B1AB-860250CC0CC2}" dt="2017-12-14T22:42:31.932" v="653"/>
          <ac:graphicFrameMkLst>
            <pc:docMk/>
            <pc:sldMk cId="0" sldId="272"/>
            <ac:graphicFrameMk id="8" creationId="{00000000-0000-0000-0000-000000000000}"/>
          </ac:graphicFrameMkLst>
        </pc:graphicFrameChg>
        <pc:graphicFrameChg chg="mod modGraphic">
          <ac:chgData name="Herr Bengtsson" userId="9abe6ccaf609d96d" providerId="Windows Live" clId="Web-{E0535325-B3E0-4BB6-B1AB-860250CC0CC2}" dt="2017-12-14T22:30:16.872" v="547"/>
          <ac:graphicFrameMkLst>
            <pc:docMk/>
            <pc:sldMk cId="0" sldId="272"/>
            <ac:graphicFrameMk id="10" creationId="{006EF41C-22F0-4CD0-98DC-529189A47945}"/>
          </ac:graphicFrameMkLst>
        </pc:graphicFrameChg>
      </pc:sldChg>
      <pc:sldChg chg="modSp">
        <pc:chgData name="Herr Bengtsson" userId="9abe6ccaf609d96d" providerId="Windows Live" clId="Web-{E0535325-B3E0-4BB6-B1AB-860250CC0CC2}" dt="2017-12-14T23:38:37.700" v="1101"/>
        <pc:sldMkLst>
          <pc:docMk/>
          <pc:sldMk cId="0" sldId="274"/>
        </pc:sldMkLst>
        <pc:graphicFrameChg chg="mod modGraphic">
          <ac:chgData name="Herr Bengtsson" userId="9abe6ccaf609d96d" providerId="Windows Live" clId="Web-{E0535325-B3E0-4BB6-B1AB-860250CC0CC2}" dt="2017-12-14T23:38:37.700" v="1101"/>
          <ac:graphicFrameMkLst>
            <pc:docMk/>
            <pc:sldMk cId="0" sldId="274"/>
            <ac:graphicFrameMk id="12" creationId="{53BBC665-1B35-4A1D-B9C5-F23A146454B3}"/>
          </ac:graphicFrameMkLst>
        </pc:graphicFrameChg>
      </pc:sldChg>
      <pc:sldChg chg="modSp">
        <pc:chgData name="Herr Bengtsson" userId="9abe6ccaf609d96d" providerId="Windows Live" clId="Web-{E0535325-B3E0-4BB6-B1AB-860250CC0CC2}" dt="2017-12-14T21:51:52.030" v="157"/>
        <pc:sldMkLst>
          <pc:docMk/>
          <pc:sldMk cId="0" sldId="277"/>
        </pc:sldMkLst>
        <pc:graphicFrameChg chg="mod modGraphic">
          <ac:chgData name="Herr Bengtsson" userId="9abe6ccaf609d96d" providerId="Windows Live" clId="Web-{E0535325-B3E0-4BB6-B1AB-860250CC0CC2}" dt="2017-12-14T21:51:52.030" v="157"/>
          <ac:graphicFrameMkLst>
            <pc:docMk/>
            <pc:sldMk cId="0" sldId="277"/>
            <ac:graphicFrameMk id="8" creationId="{00000000-0000-0000-0000-000000000000}"/>
          </ac:graphicFrameMkLst>
        </pc:graphicFrameChg>
        <pc:graphicFrameChg chg="mod modGraphic">
          <ac:chgData name="Herr Bengtsson" userId="9abe6ccaf609d96d" providerId="Windows Live" clId="Web-{E0535325-B3E0-4BB6-B1AB-860250CC0CC2}" dt="2017-12-14T21:47:52.228" v="111"/>
          <ac:graphicFrameMkLst>
            <pc:docMk/>
            <pc:sldMk cId="0" sldId="277"/>
            <ac:graphicFrameMk id="11" creationId="{00000000-0000-0000-0000-000000000000}"/>
          </ac:graphicFrameMkLst>
        </pc:graphicFrameChg>
      </pc:sldChg>
      <pc:sldChg chg="modSp">
        <pc:chgData name="Herr Bengtsson" userId="9abe6ccaf609d96d" providerId="Windows Live" clId="Web-{E0535325-B3E0-4BB6-B1AB-860250CC0CC2}" dt="2017-12-14T22:11:36.443" v="435"/>
        <pc:sldMkLst>
          <pc:docMk/>
          <pc:sldMk cId="872923206" sldId="318"/>
        </pc:sldMkLst>
        <pc:graphicFrameChg chg="mod modGraphic">
          <ac:chgData name="Herr Bengtsson" userId="9abe6ccaf609d96d" providerId="Windows Live" clId="Web-{E0535325-B3E0-4BB6-B1AB-860250CC0CC2}" dt="2017-12-14T22:11:36.443" v="435"/>
          <ac:graphicFrameMkLst>
            <pc:docMk/>
            <pc:sldMk cId="872923206" sldId="318"/>
            <ac:graphicFrameMk id="3" creationId="{00000000-0000-0000-0000-000000000000}"/>
          </ac:graphicFrameMkLst>
        </pc:graphicFrameChg>
      </pc:sldChg>
    </pc:docChg>
  </pc:docChgLst>
  <pc:docChgLst>
    <pc:chgData name="Herr Bengtsson" userId="9abe6ccaf609d96d" providerId="Windows Live" clId="Web-{F02185E4-9390-407A-A40A-EF6620369914}"/>
    <pc:docChg chg="modSld">
      <pc:chgData name="Herr Bengtsson" userId="9abe6ccaf609d96d" providerId="Windows Live" clId="Web-{F02185E4-9390-407A-A40A-EF6620369914}" dt="2017-12-14T21:35:38.136" v="53"/>
      <pc:docMkLst>
        <pc:docMk/>
      </pc:docMkLst>
      <pc:sldChg chg="modSp">
        <pc:chgData name="Herr Bengtsson" userId="9abe6ccaf609d96d" providerId="Windows Live" clId="Web-{F02185E4-9390-407A-A40A-EF6620369914}" dt="2017-12-14T21:35:38.136" v="53"/>
        <pc:sldMkLst>
          <pc:docMk/>
          <pc:sldMk cId="0" sldId="277"/>
        </pc:sldMkLst>
        <pc:graphicFrameChg chg="mod modGraphic">
          <ac:chgData name="Herr Bengtsson" userId="9abe6ccaf609d96d" providerId="Windows Live" clId="Web-{F02185E4-9390-407A-A40A-EF6620369914}" dt="2017-12-14T21:35:38.136" v="53"/>
          <ac:graphicFrameMkLst>
            <pc:docMk/>
            <pc:sldMk cId="0" sldId="277"/>
            <ac:graphicFrameMk id="11" creationId="{00000000-0000-0000-0000-000000000000}"/>
          </ac:graphicFrameMkLst>
        </pc:graphicFrameChg>
      </pc:sldChg>
      <pc:sldChg chg="modSp">
        <pc:chgData name="Herr Bengtsson" userId="9abe6ccaf609d96d" providerId="Windows Live" clId="Web-{F02185E4-9390-407A-A40A-EF6620369914}" dt="2017-12-14T21:34:48.213" v="42"/>
        <pc:sldMkLst>
          <pc:docMk/>
          <pc:sldMk cId="2323774989" sldId="323"/>
        </pc:sldMkLst>
        <pc:spChg chg="mod">
          <ac:chgData name="Herr Bengtsson" userId="9abe6ccaf609d96d" providerId="Windows Live" clId="Web-{F02185E4-9390-407A-A40A-EF6620369914}" dt="2017-12-14T21:34:48.213" v="42"/>
          <ac:spMkLst>
            <pc:docMk/>
            <pc:sldMk cId="2323774989" sldId="323"/>
            <ac:spMk id="13" creationId="{00000000-0000-0000-0000-00000000000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a:latin typeface="Liberation Sans" panose="020B0604020202020204" pitchFamily="34" charset="0"/>
              <a:ea typeface="Liberation Sans" panose="020B0604020202020204" pitchFamily="34" charset="0"/>
              <a:cs typeface="Liberation Sans" panose="020B0604020202020204" pitchFamily="34" charset="0"/>
            </a:rPr>
          </a:br>
          <a:r>
            <a:rPr lang="en-A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a:latin typeface="Liberation Sans" panose="020B0604020202020204" pitchFamily="34" charset="0"/>
              <a:ea typeface="Liberation Sans" panose="020B0604020202020204" pitchFamily="34" charset="0"/>
              <a:cs typeface="Liberation Sans" panose="020B0604020202020204" pitchFamily="34" charset="0"/>
            </a:rPr>
            <a:t>, </a:t>
          </a:r>
          <a:r>
            <a:rPr lang="en-AU" sz="9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en-A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a:ea typeface="Liberation Sans" panose="020B0604020202020204" pitchFamily="34" charset="0"/>
              <a:cs typeface="Liberation Sans" panose="020B0604020202020204" pitchFamily="34" charset="0"/>
            </a:rPr>
            <a:t>.</a:t>
          </a:r>
          <a:br>
            <a:rPr lang="en-AU" sz="900" noProof="0" dirty="0">
              <a:latin typeface="Liberation Sans" panose="020B0604020202020204"/>
              <a:ea typeface="Liberation Sans" panose="020B0604020202020204" pitchFamily="34" charset="0"/>
              <a:cs typeface="Liberation Sans" panose="020B0604020202020204" pitchFamily="34" charset="0"/>
            </a:rPr>
          </a:br>
          <a:r>
            <a:rPr lang="en-US" sz="900" b="1" noProof="0" dirty="0">
              <a:latin typeface="Liberation Sans" panose="020B0604020202020204"/>
              <a:ea typeface="Liberation Sans" panose="020B0604020202020204" pitchFamily="34" charset="0"/>
              <a:cs typeface="Liberation Sans" panose="020B0604020202020204" pitchFamily="34" charset="0"/>
            </a:rPr>
            <a:t>Note: </a:t>
          </a:r>
          <a:r>
            <a:rPr lang="en-US" sz="900" b="0" dirty="0">
              <a:latin typeface="Liberation Sans" panose="020B0604020202020204"/>
            </a:rPr>
            <a:t>The annex is for US contract law, so please consult qualified legal advice before using the sample annex</a:t>
          </a:r>
          <a:r>
            <a:rPr lang="en-US"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23715" y="-2186944"/>
          <a:ext cx="9265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endParaRPr lang="en-AU"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7069" y="110164"/>
        <a:ext cx="5339845" cy="836090"/>
      </dsp:txXfrm>
    </dsp:sp>
    <dsp:sp modelId="{13D31E1D-AAA2-4FA3-B46E-809665F827F4}">
      <dsp:nvSpPr>
        <dsp:cNvPr id="0" name=""/>
        <dsp:cNvSpPr/>
      </dsp:nvSpPr>
      <dsp:spPr>
        <a:xfrm>
          <a:off x="155854" y="1907"/>
          <a:ext cx="1115983" cy="105260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7238" y="53291"/>
        <a:ext cx="1013215" cy="949833"/>
      </dsp:txXfrm>
    </dsp:sp>
    <dsp:sp modelId="{29555282-7DBF-4954-82C2-561252AD070F}">
      <dsp:nvSpPr>
        <dsp:cNvPr id="0" name=""/>
        <dsp:cNvSpPr/>
      </dsp:nvSpPr>
      <dsp:spPr>
        <a:xfrm rot="5400000">
          <a:off x="3426427" y="-969455"/>
          <a:ext cx="112112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a:ea typeface="Liberation Sans" panose="020B0604020202020204" pitchFamily="34" charset="0"/>
              <a:cs typeface="Liberation Sans" panose="020B0604020202020204" pitchFamily="34" charset="0"/>
            </a:rPr>
            <a:t>.</a:t>
          </a:r>
          <a:br>
            <a:rPr lang="en-AU" sz="900" kern="1200" noProof="0" dirty="0">
              <a:latin typeface="Liberation Sans" panose="020B0604020202020204"/>
              <a:ea typeface="Liberation Sans" panose="020B0604020202020204" pitchFamily="34" charset="0"/>
              <a:cs typeface="Liberation Sans" panose="020B0604020202020204" pitchFamily="34" charset="0"/>
            </a:rPr>
          </a:br>
          <a:r>
            <a:rPr lang="en-US" sz="900" b="1" kern="1200" noProof="0" dirty="0">
              <a:latin typeface="Liberation Sans" panose="020B0604020202020204"/>
              <a:ea typeface="Liberation Sans" panose="020B0604020202020204" pitchFamily="34" charset="0"/>
              <a:cs typeface="Liberation Sans" panose="020B0604020202020204" pitchFamily="34" charset="0"/>
            </a:rPr>
            <a:t>Note: </a:t>
          </a:r>
          <a:r>
            <a:rPr lang="en-US" sz="900" b="0" kern="1200" dirty="0">
              <a:latin typeface="Liberation Sans" panose="020B0604020202020204"/>
            </a:rPr>
            <a:t>The annex is for US contract law, so please consult qualified legal advice before using the sample annex</a:t>
          </a:r>
          <a:r>
            <a:rPr lang="en-US"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26566" y="1239864"/>
        <a:ext cx="5320849" cy="1011669"/>
      </dsp:txXfrm>
    </dsp:sp>
    <dsp:sp modelId="{32E4C202-A073-4E81-BC9F-5F3538C94998}">
      <dsp:nvSpPr>
        <dsp:cNvPr id="0" name=""/>
        <dsp:cNvSpPr/>
      </dsp:nvSpPr>
      <dsp:spPr>
        <a:xfrm>
          <a:off x="155854" y="1118209"/>
          <a:ext cx="1115983" cy="125497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172687"/>
        <a:ext cx="1007027" cy="1146020"/>
      </dsp:txXfrm>
    </dsp:sp>
    <dsp:sp modelId="{F55C0F19-ACD0-452E-8743-4A25E747654D}">
      <dsp:nvSpPr>
        <dsp:cNvPr id="0" name=""/>
        <dsp:cNvSpPr/>
      </dsp:nvSpPr>
      <dsp:spPr>
        <a:xfrm rot="5400000">
          <a:off x="3467058" y="349876"/>
          <a:ext cx="103986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a:latin typeface="Liberation Sans" panose="020B0604020202020204" pitchFamily="34" charset="0"/>
              <a:ea typeface="Liberation Sans" panose="020B0604020202020204" pitchFamily="34" charset="0"/>
              <a:cs typeface="Liberation Sans" panose="020B0604020202020204" pitchFamily="34" charset="0"/>
            </a:rPr>
            <a:t>that include</a:t>
          </a: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2600" y="2595858"/>
        <a:ext cx="5328783" cy="938343"/>
      </dsp:txXfrm>
    </dsp:sp>
    <dsp:sp modelId="{F564D79A-2552-48FA-AA2D-99B849FE28FB}">
      <dsp:nvSpPr>
        <dsp:cNvPr id="0" name=""/>
        <dsp:cNvSpPr/>
      </dsp:nvSpPr>
      <dsp:spPr>
        <a:xfrm>
          <a:off x="155854" y="2436885"/>
          <a:ext cx="1115983" cy="125628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491363"/>
        <a:ext cx="1007027" cy="1147332"/>
      </dsp:txXfrm>
    </dsp:sp>
    <dsp:sp modelId="{992D08B6-B207-435B-A893-D17B49418ACB}">
      <dsp:nvSpPr>
        <dsp:cNvPr id="0" name=""/>
        <dsp:cNvSpPr/>
      </dsp:nvSpPr>
      <dsp:spPr>
        <a:xfrm rot="5400000">
          <a:off x="3245070" y="1814904"/>
          <a:ext cx="1476358"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assumed</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dirty="0" err="1">
              <a:latin typeface="Liberation Sans" panose="020B0604020202020204" pitchFamily="34" charset="0"/>
              <a:ea typeface="Liberation Sans" panose="020B0604020202020204" pitchFamily="34" charset="0"/>
              <a:cs typeface="Liberation Sans" panose="020B0604020202020204" pitchFamily="34" charset="0"/>
            </a:rPr>
            <a:t>level</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by the application.</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2817" y="3861297"/>
        <a:ext cx="5280864" cy="1332218"/>
      </dsp:txXfrm>
    </dsp:sp>
    <dsp:sp modelId="{5CD1B5CA-4D0D-4D4E-B88E-2005B67086FE}">
      <dsp:nvSpPr>
        <dsp:cNvPr id="0" name=""/>
        <dsp:cNvSpPr/>
      </dsp:nvSpPr>
      <dsp:spPr>
        <a:xfrm>
          <a:off x="155854" y="3756874"/>
          <a:ext cx="1114893" cy="1541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0279" y="3811299"/>
        <a:ext cx="1006043" cy="1432215"/>
      </dsp:txXfrm>
    </dsp:sp>
    <dsp:sp modelId="{0BBDD660-3A49-4256-9C52-69675972DDC1}">
      <dsp:nvSpPr>
        <dsp:cNvPr id="0" name=""/>
        <dsp:cNvSpPr/>
      </dsp:nvSpPr>
      <dsp:spPr>
        <a:xfrm rot="5400000">
          <a:off x="3437204" y="3294149"/>
          <a:ext cx="1092090"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4058" y="5513917"/>
        <a:ext cx="5318382" cy="985468"/>
      </dsp:txXfrm>
    </dsp:sp>
    <dsp:sp modelId="{D01C5B61-0A7B-4E05-A4E4-BE9BD871660D}">
      <dsp:nvSpPr>
        <dsp:cNvPr id="0" name=""/>
        <dsp:cNvSpPr/>
      </dsp:nvSpPr>
      <dsp:spPr>
        <a:xfrm>
          <a:off x="155854" y="5361639"/>
          <a:ext cx="1114893" cy="12900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416064"/>
        <a:ext cx="1006043" cy="1181173"/>
      </dsp:txXfrm>
    </dsp:sp>
    <dsp:sp modelId="{B80FA0B1-2C5B-4040-953D-4B7309BF6238}">
      <dsp:nvSpPr>
        <dsp:cNvPr id="0" name=""/>
        <dsp:cNvSpPr/>
      </dsp:nvSpPr>
      <dsp:spPr>
        <a:xfrm rot="5400000">
          <a:off x="3670566" y="4395741"/>
          <a:ext cx="63285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02731" y="6825362"/>
        <a:ext cx="5368521" cy="571064"/>
      </dsp:txXfrm>
    </dsp:sp>
    <dsp:sp modelId="{50CC931A-2802-4A28-B17D-4CFEC4144601}">
      <dsp:nvSpPr>
        <dsp:cNvPr id="0" name=""/>
        <dsp:cNvSpPr/>
      </dsp:nvSpPr>
      <dsp:spPr>
        <a:xfrm>
          <a:off x="155854" y="6715363"/>
          <a:ext cx="1115983" cy="79106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4471" y="6753980"/>
        <a:ext cx="1038749" cy="7138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14.12.2017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12/14/2017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OWASP_Proactive_Controls#7:_Protect_Data" TargetMode="External"/><Relationship Id="rId13" Type="http://schemas.openxmlformats.org/officeDocument/2006/relationships/hyperlink" Target="https://www.owasp.org/index.php/OWASP_Secure_Headers_Project" TargetMode="External"/><Relationship Id="rId18" Type="http://schemas.openxmlformats.org/officeDocument/2006/relationships/hyperlink" Target="http://cwe.mitre.org/data/definitions/311.html" TargetMode="External"/><Relationship Id="rId26" Type="http://schemas.openxmlformats.org/officeDocument/2006/relationships/hyperlink" Target="https://wikipedia.org/wiki/PBKDF2" TargetMode="External"/><Relationship Id="rId3" Type="http://schemas.openxmlformats.org/officeDocument/2006/relationships/notesSlide" Target="../notesSlides/notesSlide9.xml"/><Relationship Id="rId21" Type="http://schemas.openxmlformats.org/officeDocument/2006/relationships/hyperlink" Target="http://cwe.mitre.org/data/definitions/326.html" TargetMode="External"/><Relationship Id="rId7" Type="http://schemas.openxmlformats.org/officeDocument/2006/relationships/hyperlink" Target="https://www.owasp.org/index.php/ASVS" TargetMode="External"/><Relationship Id="rId12" Type="http://schemas.openxmlformats.org/officeDocument/2006/relationships/hyperlink" Target="https://www.owasp.org/index.php/Cryptographic_Storage_Cheat_Sheet" TargetMode="External"/><Relationship Id="rId17" Type="http://schemas.openxmlformats.org/officeDocument/2006/relationships/hyperlink" Target="http://cwe.mitre.org/data/definitions/310.html" TargetMode="External"/><Relationship Id="rId25" Type="http://schemas.openxmlformats.org/officeDocument/2006/relationships/hyperlink" Target="https://wikipedia.org/wiki/Bcryp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cwe.mitre.org/data/definitions/31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Password_Storage_Cheat_Sheet" TargetMode="External"/><Relationship Id="rId24" Type="http://schemas.openxmlformats.org/officeDocument/2006/relationships/hyperlink" Target="https://wikipedia.org/wiki/Scrypt"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s://www.owasp.org/index.php/Testing_for_weak_Cryptography" TargetMode="External"/><Relationship Id="rId23" Type="http://schemas.openxmlformats.org/officeDocument/2006/relationships/hyperlink" Target="https://www.cryptolux.org/index.php/Argon2" TargetMode="External"/><Relationship Id="rId10" Type="http://schemas.openxmlformats.org/officeDocument/2006/relationships/hyperlink" Target="https://www.owasp.org/index.php/User_Privacy_Protection_Cheat_Sheet" TargetMode="External"/><Relationship Id="rId19" Type="http://schemas.openxmlformats.org/officeDocument/2006/relationships/hyperlink" Target="http://cwe.mitre.org/data/definitions/312.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Transport_Layer_Protection_Cheat_Sheet" TargetMode="External"/><Relationship Id="rId14" Type="http://schemas.openxmlformats.org/officeDocument/2006/relationships/hyperlink" Target="https://www.owasp.org/index.php/HTTP_Strict_Transport_Security_Cheat_Sheet" TargetMode="External"/><Relationship Id="rId22" Type="http://schemas.openxmlformats.org/officeDocument/2006/relationships/hyperlink" Target="https://cwe.mitre.org/data/definitions/359.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6.xml"/><Relationship Id="rId9" Type="http://schemas.openxmlformats.org/officeDocument/2006/relationships/hyperlink" Target="https://www.owasp.org/index.php/ASVS_V19_Configuration" TargetMode="External"/><Relationship Id="rId14" Type="http://schemas.openxmlformats.org/officeDocument/2006/relationships/hyperlink" Target="https://www.cisecurity.org/cis-benchmar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csrc.nist.gov/publications/detail/sp/800-61/rev-2/final"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778.html" TargetMode="External"/><Relationship Id="rId17" Type="http://schemas.openxmlformats.org/officeDocument/2006/relationships/hyperlink" Target="https://www-01.ibm.com/common/ssi/cgi-bin/ssialias?htmlfid=SEL03130WWEN&amp;" TargetMode="External"/><Relationship Id="rId2" Type="http://schemas.openxmlformats.org/officeDocument/2006/relationships/slideLayout" Target="../slideLayouts/slideLayout2.xml"/><Relationship Id="rId16" Type="http://schemas.openxmlformats.org/officeDocument/2006/relationships/hyperlink" Target="https://owasp.blogspot.com/2017/08/owasp-top-10-2017-project-update.html"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223.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Category:OWASP_ModSecurity_Core_Rule_Set_Project"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OWASP_AppSensor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 Id="rId8" Type="http://schemas.openxmlformats.org/officeDocument/2006/relationships/hyperlink" Target="https://www.owasp.org/index.php/OWASP_Chapter" TargetMode="Externa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OWASP/Top10/issues" TargetMode="External"/><Relationship Id="rId3" Type="http://schemas.openxmlformats.org/officeDocument/2006/relationships/notesSlide" Target="../notesSlides/notesSlide2.xml"/><Relationship Id="rId7" Type="http://schemas.openxmlformats.org/officeDocument/2006/relationships/hyperlink" Target="https://www.owasp.org/index.php/OWASP_SAMM_Project"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21.xml"/><Relationship Id="rId11" Type="http://schemas.openxmlformats.org/officeDocument/2006/relationships/slide" Target="slide25.xml"/><Relationship Id="rId5" Type="http://schemas.openxmlformats.org/officeDocument/2006/relationships/slide" Target="slide20.xml"/><Relationship Id="rId10" Type="http://schemas.openxmlformats.org/officeDocument/2006/relationships/hyperlink" Target="https://www.autodesk.com/"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top10"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5.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hyperlink" Target="https://www.owasp.org/index.php/OWASP_SAMM_Project" TargetMode="External"/><Relationship Id="rId5" Type="http://schemas.openxmlformats.org/officeDocument/2006/relationships/slide" Target="slide17.xml"/><Relationship Id="rId10" Type="http://schemas.openxmlformats.org/officeDocument/2006/relationships/hyperlink" Target="https://www.owasp.org/index.php/ASVS" TargetMode="External"/><Relationship Id="rId4" Type="http://schemas.openxmlformats.org/officeDocument/2006/relationships/slide" Target="slide15.xml"/><Relationship Id="rId9" Type="http://schemas.openxmlformats.org/officeDocument/2006/relationships/hyperlink" Target="https://www.owasp.org/index.php/OWASP_Proactive_Control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ASVS_V5_Input_validation_and_output_encoding"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6.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800" y="1828800"/>
            <a:ext cx="6019800" cy="923330"/>
          </a:xfrm>
          <a:prstGeom prst="rect">
            <a:avLst/>
          </a:prstGeom>
          <a:noFill/>
        </p:spPr>
        <p:txBody>
          <a:bodyPr wrap="square" rtlCol="0" anchor="t">
            <a:spAutoFit/>
          </a:bodyPr>
          <a:lstStyle/>
          <a:p>
            <a:r>
              <a:rPr lang="en-US" sz="3600" b="1" dirty="0">
                <a:solidFill>
                  <a:srgbClr val="000000"/>
                </a:solidFill>
                <a:latin typeface="Exo 2" panose="00000500000000000000" pitchFamily="2" charset="0"/>
              </a:rPr>
              <a:t>OWASP Topp 10 - 2017</a:t>
            </a:r>
          </a:p>
          <a:p>
            <a:r>
              <a:rPr lang="en-US" b="1" dirty="0">
                <a:solidFill>
                  <a:srgbClr val="000000"/>
                </a:solidFill>
                <a:latin typeface="Exo 2" panose="00000500000000000000" pitchFamily="2" charset="0"/>
              </a:rPr>
              <a:t>De </a:t>
            </a:r>
            <a:r>
              <a:rPr lang="en-US" b="1" dirty="0" err="1">
                <a:solidFill>
                  <a:srgbClr val="000000"/>
                </a:solidFill>
                <a:latin typeface="Exo 2" panose="00000500000000000000" pitchFamily="2" charset="0"/>
              </a:rPr>
              <a:t>tio</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mest</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kritiska</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säkerhetsriskerna</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i</a:t>
            </a:r>
            <a:r>
              <a:rPr lang="en-US" b="1" dirty="0">
                <a:solidFill>
                  <a:srgbClr val="000000"/>
                </a:solidFill>
                <a:latin typeface="Exo 2" panose="00000500000000000000" pitchFamily="2" charset="0"/>
              </a:rPr>
              <a:t> </a:t>
            </a:r>
            <a:r>
              <a:rPr lang="en-US" b="1" dirty="0" err="1">
                <a:solidFill>
                  <a:srgbClr val="000000"/>
                </a:solidFill>
                <a:latin typeface="Exo 2" panose="00000500000000000000" pitchFamily="2" charset="0"/>
              </a:rPr>
              <a:t>webbapplikationer</a:t>
            </a:r>
          </a:p>
        </p:txBody>
      </p:sp>
      <p:sp>
        <p:nvSpPr>
          <p:cNvPr id="13" name="TextBox 12"/>
          <p:cNvSpPr txBox="1"/>
          <p:nvPr/>
        </p:nvSpPr>
        <p:spPr>
          <a:xfrm>
            <a:off x="1935032" y="9356656"/>
            <a:ext cx="4389568" cy="430887"/>
          </a:xfrm>
          <a:prstGeom prst="rect">
            <a:avLst/>
          </a:prstGeom>
          <a:noFill/>
        </p:spPr>
        <p:txBody>
          <a:bodyPr wrap="square" rtlCol="0" anchor="t">
            <a:spAutoFit/>
          </a:bodyPr>
          <a:lstStyle/>
          <a:p>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Detta</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verk</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licensierat</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under </a:t>
            </a:r>
            <a:br>
              <a:rPr lang="en-US" dirty="0">
                <a:latin typeface="+mn-ea"/>
                <a:cs typeface="+mn-ea"/>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nchor="t">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ASVS </a:t>
            </a:r>
            <a:r>
              <a:rPr lang="en-US" sz="900" dirty="0">
                <a:solidFill>
                  <a:schemeClr val="tx2"/>
                </a:solidFill>
                <a:latin typeface="Liberation Sans" panose="020B0604020202020204" pitchFamily="34" charset="0"/>
                <a:cs typeface="Liberation Sans" panose="020B0604020202020204" pitchFamily="34" charset="0"/>
                <a:hlinkClick r:id="rId4"/>
              </a:rPr>
              <a:t>Crypto (V7)</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5"/>
              </a:rPr>
              <a:t>Data Prot (V9)</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6"/>
              </a:rPr>
              <a:t>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OWASP Application Security Verification Standard (</a:t>
            </a:r>
            <a:r>
              <a:rPr lang="en-US" sz="900" dirty="0">
                <a:solidFill>
                  <a:schemeClr val="tx1"/>
                </a:solidFill>
                <a:latin typeface="Liberation Sans" panose="020B0604020202020204" pitchFamily="34" charset="0"/>
                <a:cs typeface="Liberation Sans" panose="020B0604020202020204" pitchFamily="34" charset="0"/>
                <a:hlinkClick r:id="rId4"/>
              </a:rPr>
              <a:t>V7</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5"/>
              </a:rPr>
              <a:t>9</a:t>
            </a:r>
            <a:r>
              <a:rPr lang="en-US" sz="900" dirty="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hlinkClick r:id="rId6"/>
              </a:rPr>
              <a:t>10</a:t>
            </a:r>
            <a:r>
              <a:rPr lang="en-US" sz="900" dirty="0">
                <a:solidFill>
                  <a:schemeClr val="tx1"/>
                </a:solidFill>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a:t>
            </a:r>
            <a:r>
              <a:rPr lang="en-US" sz="900" dirty="0">
                <a:latin typeface="Liberation Sans" panose="020B0604020202020204" pitchFamily="34" charset="0"/>
                <a:cs typeface="Liberation Sans" panose="020B0604020202020204" pitchFamily="34" charset="0"/>
                <a:hlinkClick r:id="rId10"/>
              </a:rPr>
              <a:t>Cheat Sheet: </a:t>
            </a:r>
            <a:r>
              <a:rPr lang="en-US" sz="900" u="sng" dirty="0">
                <a:solidFill>
                  <a:schemeClr val="tx2"/>
                </a:solidFill>
                <a:latin typeface="Liberation Sans" panose="020B0604020202020204" pitchFamily="34" charset="0"/>
                <a:cs typeface="Liberation Sans" panose="020B0604020202020204" pitchFamily="34" charset="0"/>
                <a:hlinkClick r:id="rId9"/>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0"/>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1"/>
              </a:rPr>
              <a:t>OWASP Cheat Sheets: Password</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12"/>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4"/>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7"/>
              </a:rPr>
              <a:t>sens.</a:t>
            </a:r>
            <a:r>
              <a:rPr lang="en-US" sz="900" u="sng" dirty="0">
                <a:solidFill>
                  <a:schemeClr val="tx2"/>
                </a:solidFill>
                <a:latin typeface="Liberation Sans" panose="020B0604020202020204" pitchFamily="34" charset="0"/>
                <a:cs typeface="Liberation Sans" panose="020B0604020202020204" pitchFamily="34" charset="0"/>
                <a:hlinkClick r:id="rId17"/>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8"/>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1"/>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4"/>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23"/>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4"/>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5"/>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6"/>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8929211"/>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Rather than directly attacking crypto, attackers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a:t>
                      </a:r>
                      <a:r>
                        <a:rPr lang="en-US" sz="900" dirty="0">
                          <a:solidFill>
                            <a:schemeClr val="tx2"/>
                          </a:solidFill>
                          <a:latin typeface="Liberation Sans" panose="020B0604020202020204" pitchFamily="34" charset="0"/>
                          <a:cs typeface="Liberation Sans" panose="020B0604020202020204" pitchFamily="34" charset="0"/>
                        </a:rPr>
                        <a:t>by Graphics Processing Units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and credit cards, which often require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420701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rgbClr val="FFFFFF"/>
                          </a:solidFill>
                          <a:latin typeface="Liberation Sans" panose="020B0604020202020204" pitchFamily="34" charset="0"/>
                          <a:cs typeface="Liberation Sans" panose="020B0604020202020204" pitchFamily="34" charset="0"/>
                        </a:rPr>
                        <a:t>Technical: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Manual testers need to be trained in how to test for XXE, as it not commonly tested as of 2017.</a:t>
                      </a:r>
                      <a:endParaRPr lang="de-DE" sz="900" dirty="0">
                        <a:ln>
                          <a:noFill/>
                        </a:ln>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pstmt.setString</a:t>
            </a:r>
            <a:r>
              <a:rPr lang="en-US" sz="900" b="1" dirty="0">
                <a:solidFill>
                  <a:srgbClr val="002060"/>
                </a:solidFill>
                <a:latin typeface="Liberation Sans" panose="020B0604020202020204" pitchFamily="34" charset="0"/>
                <a:cs typeface="Liberation Sans" panose="020B0604020202020204" pitchFamily="34" charset="0"/>
              </a:rPr>
              <a:t>(1, </a:t>
            </a:r>
            <a:r>
              <a:rPr lang="en-US" sz="900" b="1" dirty="0" err="1">
                <a:solidFill>
                  <a:srgbClr val="002060"/>
                </a:solidFill>
                <a:latin typeface="Liberation Sans" panose="020B0604020202020204" pitchFamily="34" charset="0"/>
                <a:cs typeface="Liberation Sans" panose="020B0604020202020204" pitchFamily="34" charset="0"/>
              </a:rPr>
              <a:t>request.getParameter</a:t>
            </a:r>
            <a:r>
              <a:rPr lang="en-US" sz="900" b="1" dirty="0">
                <a:solidFill>
                  <a:srgbClr val="002060"/>
                </a:solidFill>
                <a:latin typeface="Liberation Sans" panose="020B0604020202020204" pitchFamily="34" charset="0"/>
                <a:cs typeface="Liberation Sans" panose="020B0604020202020204" pitchFamily="34" charset="0"/>
              </a:rPr>
              <a:t>("acct"));</a:t>
            </a:r>
            <a:endParaRPr lang="en-US"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JSON </a:t>
            </a:r>
            <a:r>
              <a:rPr lang="en-US" sz="900">
                <a:solidFill>
                  <a:schemeClr val="tx1"/>
                </a:solidFill>
                <a:latin typeface="Liberation Sans" panose="020B0604020202020204" pitchFamily="34" charset="0"/>
                <a:cs typeface="Liberation Sans" panose="020B0604020202020204" pitchFamily="34" charset="0"/>
              </a:rPr>
              <a:t>Web Token (</a:t>
            </a:r>
            <a:r>
              <a:rPr lang="en-US" sz="900" dirty="0">
                <a:solidFill>
                  <a:schemeClr val="tx1"/>
                </a:solidFill>
                <a:latin typeface="Liberation Sans" panose="020B0604020202020204" pitchFamily="34" charset="0"/>
                <a:cs typeface="Liberation Sans" panose="020B0604020202020204" pitchFamily="34" charset="0"/>
              </a:rPr>
              <a:t>JWT</a:t>
            </a:r>
            <a:r>
              <a:rPr lang="en-US" sz="900">
                <a:solidFill>
                  <a:schemeClr val="tx1"/>
                </a:solidFill>
                <a:latin typeface="Liberation Sans" panose="020B0604020202020204" pitchFamily="34" charset="0"/>
                <a:cs typeface="Liberation Sans" panose="020B0604020202020204" pitchFamily="34" charset="0"/>
              </a:rPr>
              <a:t>)</a:t>
            </a:r>
            <a:r>
              <a:rPr lang="en-US" sz="900" dirty="0">
                <a:solidFill>
                  <a:schemeClr val="tx1"/>
                </a:solidFill>
                <a:latin typeface="Liberation Sans" panose="020B0604020202020204" pitchFamily="34" charset="0"/>
                <a:cs typeface="Liberation Sans" panose="020B0604020202020204" pitchFamily="34" charset="0"/>
              </a:rPr>
              <a: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339661934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1"/>
                          </a:solidFill>
                          <a:latin typeface="Liberation Sans" panose="020B0604020202020204"/>
                          <a:ea typeface="+mn-ea"/>
                          <a:cs typeface="+mn-cs"/>
                          <a:sym typeface="Wingdings" panose="05000000000000000000" pitchFamily="2" charset="2"/>
                        </a:rPr>
                        <a:t>3</a:t>
                      </a:r>
                      <a:endParaRPr lang="en-US" sz="1100" b="1"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a:t>
                      </a:r>
                      <a:r>
                        <a:rPr lang="en-US" sz="900" dirty="0" err="1">
                          <a:solidFill>
                            <a:schemeClr val="tx1"/>
                          </a:solidFill>
                          <a:latin typeface="Liberation Sans" panose="020B0604020202020204" pitchFamily="34" charset="0"/>
                          <a:cs typeface="Liberation Sans" panose="020B0604020202020204" pitchFamily="34" charset="0"/>
                        </a:rPr>
                        <a:t>etc</a:t>
                      </a:r>
                      <a:r>
                        <a:rPr lang="en-US" sz="900" dirty="0">
                          <a:solidFill>
                            <a:schemeClr val="tx1"/>
                          </a:solidFill>
                          <a:latin typeface="Liberation Sans" panose="020B0604020202020204" pitchFamily="34" charset="0"/>
                          <a:cs typeface="Liberation Sans" panose="020B0604020202020204" pitchFamily="34" charset="0"/>
                        </a:rPr>
                        <a:t>), controller, direct object references, etc.</a:t>
                      </a:r>
                    </a:p>
                    <a:p>
                      <a:pPr>
                        <a:lnSpc>
                          <a:spcPts val="1000"/>
                        </a:lnSpc>
                        <a:spcBef>
                          <a:spcPts val="300"/>
                        </a:spcBef>
                        <a:spcAft>
                          <a:spcPts val="300"/>
                        </a:spcAft>
                      </a:pP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9"/>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8"/>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199723923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baseline="0" dirty="0">
                          <a:solidFill>
                            <a:schemeClr val="tx1"/>
                          </a:solidFill>
                          <a:latin typeface="Liberation Sans" panose="020B0604020202020204"/>
                          <a:cs typeface="Liberation Sans" panose="020B0604020202020204" pitchFamily="34" charset="0"/>
                        </a:rPr>
                        <a:t>1</a:t>
                      </a:r>
                      <a:endParaRPr lang="en-US" sz="105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mn-cs"/>
                          <a:sym typeface="Wingdings" panose="05000000000000000000" pitchFamily="2" charset="2"/>
                        </a:rPr>
                        <a:t>2</a:t>
                      </a:r>
                      <a:endParaRPr lang="en-US" sz="1100" b="0" kern="1200" baseline="0" dirty="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bg1"/>
                          </a:solidFill>
                          <a:latin typeface="Liberation Sans" panose="020B0604020202020204"/>
                          <a:cs typeface="Liberation Sans" panose="020B0604020202020204" pitchFamily="34" charset="0"/>
                        </a:rPr>
                        <a:t>Technical: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10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1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10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10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10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1000" b="0" i="0" u="none" strike="noStrike" noProof="0" dirty="0">
                        <a:ln>
                          <a:noFill/>
                        </a:ln>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10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10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en-US"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3"/>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with the OWASP </a:t>
            </a:r>
            <a:r>
              <a:rPr lang="en-US" sz="900" dirty="0" err="1">
                <a:solidFill>
                  <a:schemeClr val="tx1"/>
                </a:solidFill>
                <a:latin typeface="Liberation Sans" panose="020B0604020202020204" pitchFamily="34" charset="0"/>
                <a:cs typeface="Liberation Sans" panose="020B0604020202020204" pitchFamily="34" charset="0"/>
                <a:hlinkClick r:id="rId15"/>
              </a:rPr>
              <a:t>ModSecurity</a:t>
            </a:r>
            <a:r>
              <a:rPr lang="en-US" sz="900" dirty="0">
                <a:solidFill>
                  <a:schemeClr val="tx1"/>
                </a:solidFill>
                <a:latin typeface="Liberation Sans" panose="020B0604020202020204" pitchFamily="34" charset="0"/>
                <a:cs typeface="Liberation Sans" panose="020B0604020202020204" pitchFamily="34" charset="0"/>
                <a:hlinkClick r:id="rId15"/>
              </a:rPr>
              <a:t>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a:xfrm>
            <a:off x="1371600" y="75600"/>
            <a:ext cx="5486400" cy="738000"/>
          </a:xfrm>
        </p:spPr>
        <p:txBody>
          <a:bodyPr/>
          <a:lstStyle/>
          <a:p>
            <a:r>
              <a:rPr lang="en-US" dirty="0"/>
              <a:t>Insufficient</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10737742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a:t>
                      </a:r>
                      <a:r>
                        <a:rPr lang="de" sz="10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6"/>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7"/>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43739695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84937">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81463">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aseline="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50" baseline="0" dirty="0">
                          <a:latin typeface="Liberation Sans" panose="020B0604020202020204" pitchFamily="34" charset="0"/>
                        </a:rPr>
                        <a:t>There are numerous additional OWASP resources available for your use. Please visit the </a:t>
                      </a:r>
                      <a:r>
                        <a:rPr lang="en-US" sz="950" baseline="0" dirty="0">
                          <a:latin typeface="Liberation Sans" panose="020B0604020202020204" pitchFamily="34" charset="0"/>
                          <a:hlinkClick r:id="rId4"/>
                        </a:rPr>
                        <a:t>OWASP Projects page</a:t>
                      </a:r>
                      <a:r>
                        <a:rPr lang="en-US" sz="950" baseline="0" dirty="0">
                          <a:latin typeface="Liberation Sans" panose="020B0604020202020204" pitchFamily="34" charset="0"/>
                        </a:rPr>
                        <a:t>, which lists all the Flagship, Labs, and Incubator projects in the OWASP project inventory. Most OWASP resources are available on our </a:t>
                      </a:r>
                      <a:r>
                        <a:rPr lang="en-US" sz="950" baseline="0" dirty="0">
                          <a:latin typeface="Liberation Sans" panose="020B0604020202020204" pitchFamily="34" charset="0"/>
                          <a:hlinkClick r:id="rId5"/>
                        </a:rPr>
                        <a:t>wiki</a:t>
                      </a:r>
                      <a:r>
                        <a:rPr lang="en-US" sz="950" baseline="0" dirty="0">
                          <a:latin typeface="Liberation Sans" panose="020B0604020202020204" pitchFamily="34" charset="0"/>
                        </a:rPr>
                        <a:t>, and many OWASP documents can be ordered in </a:t>
                      </a:r>
                      <a:r>
                        <a:rPr lang="en-US" sz="950" baseline="0" dirty="0">
                          <a:latin typeface="Liberation Sans" panose="020B0604020202020204" pitchFamily="34" charset="0"/>
                          <a:hlinkClick r:id="rId6"/>
                        </a:rPr>
                        <a:t>hardcopy or as eBooks</a:t>
                      </a:r>
                      <a:r>
                        <a:rPr lang="en-US" sz="950" baseline="0" dirty="0">
                          <a:latin typeface="Liberation Sans" panose="020B0604020202020204" pitchFamily="34" charset="0"/>
                        </a:rPr>
                        <a:t>.</a:t>
                      </a:r>
                      <a:endParaRPr lang="en-US" sz="95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9399"/>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11" name="Titel 10"/>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064308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9">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Security </a:t>
            </a:r>
            <a:r>
              <a:rPr lang="en-US" dirty="0"/>
              <a:t>Testers</a:t>
            </a:r>
            <a:endParaRPr lang="de-DE" dirty="0">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181215"/>
            <a:ext cx="6479598" cy="5299061"/>
            <a:chOff x="219293" y="3150429"/>
            <a:chExt cx="6479598" cy="4891441"/>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792"/>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34362"/>
              <a:ext cx="5549303" cy="787569"/>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87238"/>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477473"/>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6" y="7744086"/>
            <a:ext cx="1151765" cy="577081"/>
          </a:xfrm>
          <a:prstGeom prst="rect">
            <a:avLst/>
          </a:prstGeom>
          <a:noFill/>
        </p:spPr>
        <p:txBody>
          <a:bodyPr wrap="square" rtlCol="0">
            <a:spAutoFit/>
          </a:bodyPr>
          <a:lstStyle/>
          <a:p>
            <a:pPr algn="ctr"/>
            <a:r>
              <a:rPr lang="en-US" sz="1050" b="1" dirty="0">
                <a:latin typeface="Liberation Sans" panose="020B0604020202020204"/>
              </a:rPr>
              <a:t>Clearly Communicate</a:t>
            </a:r>
          </a:p>
          <a:p>
            <a:pPr algn="ctr"/>
            <a:r>
              <a:rPr lang="en-US" sz="1050" b="1" dirty="0">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84673461"/>
              </p:ext>
            </p:extLst>
          </p:nvPr>
        </p:nvGraphicFramePr>
        <p:xfrm>
          <a:off x="0" y="8643411"/>
          <a:ext cx="6858000" cy="126258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517">
                <a:tc>
                  <a:txBody>
                    <a:bodyPr/>
                    <a:lstStyle/>
                    <a:p>
                      <a:pPr marL="0" algn="l" defTabSz="914400" rtl="0" eaLnBrk="1" latinLnBrk="0" hangingPunct="1"/>
                      <a:r>
                        <a:rPr lang="en-US" sz="1600" b="1" kern="1200" dirty="0" err="1">
                          <a:latin typeface="Exo 2"/>
                          <a:ea typeface="Liberation Sans" panose="020B0604020202020204" pitchFamily="34" charset="0"/>
                          <a:cs typeface="Liberation Sans" panose="020B0604020202020204" pitchFamily="34" charset="0"/>
                        </a:rPr>
                        <a:t>Upphovsrätt</a:t>
                      </a:r>
                      <a:r>
                        <a:rPr lang="en-US" sz="1600" b="1" kern="1200" dirty="0">
                          <a:latin typeface="Exo 2"/>
                          <a:ea typeface="Liberation Sans" panose="020B0604020202020204" pitchFamily="34" charset="0"/>
                          <a:cs typeface="Liberation Sans" panose="020B0604020202020204" pitchFamily="34" charset="0"/>
                        </a:rPr>
                        <a:t> </a:t>
                      </a:r>
                      <a:r>
                        <a:rPr lang="en-US" sz="1600" b="1" kern="1200" dirty="0" err="1">
                          <a:latin typeface="Exo 2"/>
                          <a:ea typeface="Liberation Sans" panose="020B0604020202020204" pitchFamily="34" charset="0"/>
                          <a:cs typeface="Liberation Sans" panose="020B0604020202020204" pitchFamily="34" charset="0"/>
                        </a:rPr>
                        <a:t>och</a:t>
                      </a:r>
                      <a:r>
                        <a:rPr lang="en-US" sz="1600" b="1" kern="1200" dirty="0">
                          <a:latin typeface="Exo 2"/>
                          <a:ea typeface="Liberation Sans" panose="020B0604020202020204" pitchFamily="34" charset="0"/>
                          <a:cs typeface="Liberation Sans" panose="020B0604020202020204" pitchFamily="34" charset="0"/>
                        </a:rPr>
                        <a:t> </a:t>
                      </a:r>
                      <a:r>
                        <a:rPr lang="en-US" sz="1600" b="1" kern="1200" dirty="0" err="1">
                          <a:latin typeface="Exo 2"/>
                          <a:ea typeface="Liberation Sans" panose="020B0604020202020204" pitchFamily="34" charset="0"/>
                          <a:cs typeface="Liberation Sans" panose="020B0604020202020204" pitchFamily="34" charset="0"/>
                        </a:rPr>
                        <a:t>licens</a:t>
                      </a:r>
                      <a:endParaRPr lang="en-US" sz="1600" b="1" kern="1200" dirty="0" err="1">
                        <a:solidFill>
                          <a:schemeClr val="lt1"/>
                        </a:solidFill>
                        <a:latin typeface="Exo 2"/>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240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defTabSz="914400" eaLnBrk="1" fontAlgn="auto" latinLnBrk="0" hangingPunct="1">
                        <a:buNone/>
                        <a:tabLst/>
                        <a:defRPr/>
                      </a:pPr>
                      <a:r>
                        <a:rPr lang="en-US" sz="1000" b="0" i="0" u="none" strike="noStrike" baseline="0" noProof="0" dirty="0" err="1">
                          <a:solidFill>
                            <a:srgbClr val="000000"/>
                          </a:solidFill>
                          <a:latin typeface="Liberation Sans"/>
                        </a:rPr>
                        <a:t>Detta</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dokument</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är</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publiserat</a:t>
                      </a:r>
                      <a:r>
                        <a:rPr lang="en-US" sz="1000" b="0" i="0" u="none" strike="noStrike" baseline="0" noProof="0" dirty="0">
                          <a:solidFill>
                            <a:srgbClr val="000000"/>
                          </a:solidFill>
                          <a:latin typeface="Liberation Sans"/>
                        </a:rPr>
                        <a:t> under </a:t>
                      </a:r>
                      <a:r>
                        <a:rPr lang="en-US" sz="1000" b="0" i="0" u="none" strike="noStrike" baseline="0" noProof="0" dirty="0" err="1">
                          <a:solidFill>
                            <a:srgbClr val="000000"/>
                          </a:solidFill>
                          <a:latin typeface="Liberation Sans"/>
                        </a:rPr>
                        <a:t>licensen</a:t>
                      </a:r>
                      <a:r>
                        <a:rPr lang="en-US" sz="1000" b="0" i="0" u="none" strike="noStrike" baseline="0" noProof="0" dirty="0">
                          <a:solidFill>
                            <a:srgbClr val="000000"/>
                          </a:solidFill>
                          <a:latin typeface="Liberation Sans"/>
                        </a:rPr>
                        <a:t> Creative Commons Attribution Share-Alike 4.0 International. </a:t>
                      </a:r>
                      <a:r>
                        <a:rPr lang="en-US" sz="1000" b="0" i="0" u="none" strike="noStrike" baseline="0" noProof="0" dirty="0" err="1">
                          <a:solidFill>
                            <a:srgbClr val="000000"/>
                          </a:solidFill>
                          <a:latin typeface="Liberation Sans"/>
                        </a:rPr>
                        <a:t>För</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ev</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återanvändning</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eller</a:t>
                      </a:r>
                      <a:r>
                        <a:rPr lang="en-US" sz="1000" b="0" i="0" u="none" strike="noStrike" baseline="0" noProof="0" dirty="0">
                          <a:solidFill>
                            <a:srgbClr val="000000"/>
                          </a:solidFill>
                          <a:latin typeface="Liberation Sans"/>
                        </a:rPr>
                        <a:t> distribution </a:t>
                      </a:r>
                      <a:r>
                        <a:rPr lang="en-US" sz="1000" b="0" i="0" u="none" strike="noStrike" baseline="0" noProof="0" dirty="0" err="1">
                          <a:solidFill>
                            <a:srgbClr val="000000"/>
                          </a:solidFill>
                          <a:latin typeface="Liberation Sans"/>
                        </a:rPr>
                        <a:t>måste</a:t>
                      </a:r>
                      <a:r>
                        <a:rPr lang="en-US" sz="1000" b="0" i="0" u="none" strike="noStrike" baseline="0" noProof="0" dirty="0">
                          <a:solidFill>
                            <a:srgbClr val="000000"/>
                          </a:solidFill>
                          <a:latin typeface="Liberation Sans"/>
                        </a:rPr>
                        <a:t> du </a:t>
                      </a:r>
                      <a:r>
                        <a:rPr lang="en-US" sz="1000" b="0" i="0" u="none" strike="noStrike" baseline="0" noProof="0" dirty="0" err="1">
                          <a:solidFill>
                            <a:srgbClr val="000000"/>
                          </a:solidFill>
                          <a:latin typeface="Liberation Sans"/>
                        </a:rPr>
                        <a:t>licensen</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klart</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för</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detta</a:t>
                      </a:r>
                      <a:r>
                        <a:rPr lang="en-US" sz="1000" b="0" i="0" u="none" strike="noStrike" baseline="0" noProof="0" dirty="0">
                          <a:solidFill>
                            <a:srgbClr val="000000"/>
                          </a:solidFill>
                          <a:latin typeface="Liberation Sans"/>
                        </a:rPr>
                        <a:t> </a:t>
                      </a:r>
                      <a:r>
                        <a:rPr lang="en-US" sz="1000" b="0" i="0" u="none" strike="noStrike" baseline="0" noProof="0" dirty="0" err="1">
                          <a:solidFill>
                            <a:srgbClr val="000000"/>
                          </a:solidFill>
                          <a:latin typeface="Liberation Sans"/>
                        </a:rPr>
                        <a:t>verk</a:t>
                      </a:r>
                      <a:r>
                        <a:rPr lang="en-US" sz="1000" b="0" i="0" u="none" strike="noStrike" baseline="0" noProof="0" dirty="0">
                          <a:solidFill>
                            <a:srgbClr val="000000"/>
                          </a:solidFill>
                          <a:latin typeface="Liberation Sans"/>
                        </a:rPr>
                        <a:t>.</a:t>
                      </a:r>
                      <a:endParaRPr lang="en-US" b="0" i="0" u="none" strike="noStrike" noProof="0" dirty="0">
                        <a:solidFill>
                          <a:srgbClr val="000000"/>
                        </a:solidFill>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1" y="9232385"/>
            <a:ext cx="968784" cy="367200"/>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702649674"/>
              </p:ext>
            </p:extLst>
          </p:nvPr>
        </p:nvGraphicFramePr>
        <p:xfrm>
          <a:off x="0" y="939600"/>
          <a:ext cx="3352800" cy="770381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711">
                <a:tc>
                  <a:txBody>
                    <a:bodyPr/>
                    <a:lstStyle/>
                    <a:p>
                      <a:pPr marL="0" algn="l" defTabSz="914400" rtl="0" eaLnBrk="1" latinLnBrk="0" hangingPunct="1"/>
                      <a:r>
                        <a:rPr lang="en-US" sz="1600" b="1" kern="1200" dirty="0" err="1">
                          <a:solidFill>
                            <a:schemeClr val="tx1"/>
                          </a:solidFill>
                          <a:latin typeface="Exo 2" panose="00000500000000000000" pitchFamily="2" charset="0"/>
                          <a:ea typeface="Liberation Sans" panose="020B0604020202020204" pitchFamily="34" charset="0"/>
                          <a:cs typeface="Liberation Sans" panose="020B0604020202020204" pitchFamily="34" charset="0"/>
                        </a:rPr>
                        <a:t>Innehållsförteckning</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99">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11160111"/>
              </p:ext>
            </p:extLst>
          </p:nvPr>
        </p:nvGraphicFramePr>
        <p:xfrm>
          <a:off x="3429000" y="939600"/>
          <a:ext cx="3429000" cy="15069896"/>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2">
                <a:tc>
                  <a:txBody>
                    <a:bodyPr/>
                    <a:lstStyle/>
                    <a:p>
                      <a:pPr>
                        <a:buNone/>
                      </a:pPr>
                      <a:r>
                        <a:rPr lang="en-US" sz="1600" b="1" kern="1200" dirty="0">
                          <a:latin typeface="Exo 2"/>
                          <a:cs typeface="Liberation Sans" panose="020B0604020202020204" pitchFamily="34" charset="0"/>
                        </a:rPr>
                        <a:t>Om OWASP</a:t>
                      </a:r>
                      <a:endParaRPr lang="en-US" sz="1600" b="1" dirty="0">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366088">
                <a:tc>
                  <a:txBody>
                    <a:bodyPr/>
                    <a:lstStyle/>
                    <a:p>
                      <a:pPr lvl="0" algn="l">
                        <a:buNone/>
                      </a:pPr>
                      <a:r>
                        <a:rPr lang="en-US" sz="950" b="0" i="0" u="none" strike="noStrike" noProof="0" dirty="0">
                          <a:solidFill>
                            <a:srgbClr val="000000"/>
                          </a:solidFill>
                          <a:latin typeface="Liberation Sans"/>
                        </a:rPr>
                        <a:t>OWASP,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The Open Web Application Security Project,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drivs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volontärer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Syftet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underlätta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enklare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köpa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utveckla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förvalta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applikationsgränssnitt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a:endParaRPr>
                    </a:p>
                    <a:p>
                      <a:pPr lvl="0" algn="l">
                        <a:buNone/>
                      </a:pP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Hos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hittar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du gratis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Verktyg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standarder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Fullständiga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böcker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om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mjukvaruutveckling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säkerhetstestning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granskning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Presentationer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6"/>
                        </a:rPr>
                        <a:t>filmklipp</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7"/>
                        </a:rPr>
                        <a:t>Lathundar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många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vanligt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förekommande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ämnen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Standarder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säkerhetskontroller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komponenter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8"/>
                        </a:rPr>
                        <a:t>Lokala föreningar runtom i världen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Den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senaste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forskningen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Omfattande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9"/>
                        </a:rPr>
                        <a:t>konferenser runtom i världen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0"/>
                        </a:rPr>
                        <a:t>E-postlistor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ndParaRPr>
                    </a:p>
                    <a:p>
                      <a:pPr lvl="0" algn="l">
                        <a:spcBef>
                          <a:spcPts val="200"/>
                        </a:spcBef>
                        <a:spcAft>
                          <a:spcPts val="600"/>
                        </a:spcAft>
                        <a:buNone/>
                        <a:tabLst>
                          <a:tab pos="90000" algn="l"/>
                        </a:tabLst>
                      </a:pPr>
                      <a:br>
                        <a:rPr lang="en-US" dirty="0"/>
                      </a:br>
                      <a:r>
                        <a:rPr lang="en-US" sz="950" b="0" i="0" u="none" strike="noStrike" noProof="0" dirty="0" err="1">
                          <a:solidFill>
                            <a:srgbClr val="000000"/>
                          </a:solidFill>
                          <a:latin typeface="Liberation Sans"/>
                        </a:rPr>
                        <a:t>Läs</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mer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på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1"/>
                        </a:rPr>
                        <a:t>https://www.owasp.org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sng" strike="noStrike" noProof="0">
                        <a:solidFill>
                          <a:srgbClr val="000000"/>
                        </a:solidFill>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verktyg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dokument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filmklipp</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presentationer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föreningar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gratis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interesserade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förbättra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förespråkar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sammanförande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interaktion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mellan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människa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process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teknologi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Detta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eftersom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de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mest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effektiva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angreppssätten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kräver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förbättringar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dessa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områden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ny</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sorts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Vår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frihet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från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kommersiella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påtryckningar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tillåter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oss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tillhandahålla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opartisk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praktisk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kostnadseffektiv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information om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applikationssäkerhet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kopplingar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till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något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teknikföretag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men 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stöder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1" i="0" u="none" strike="noStrike" noProof="0" dirty="0" err="1">
                          <a:solidFill>
                            <a:srgbClr val="FF0000"/>
                          </a:solidFill>
                          <a:latin typeface="Liberation Sans"/>
                          <a:ea typeface="Liberation Sans" panose="020B0604020202020204" pitchFamily="34" charset="0"/>
                          <a:cs typeface="Liberation Sans" panose="020B0604020202020204" pitchFamily="34" charset="0"/>
                        </a:rPr>
                        <a:t>påläst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användande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kommersiell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säkerhetsteknologi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producerar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många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olika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typer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material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genom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öppet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transparent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samarbete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OWASP </a:t>
                      </a:r>
                      <a:r>
                        <a:rPr lang="en-US" sz="950" b="1" i="0" u="none" strike="noStrike" noProof="0" dirty="0">
                          <a:solidFill>
                            <a:srgbClr val="FF0000"/>
                          </a:solidFill>
                          <a:latin typeface="Liberation Sans"/>
                          <a:ea typeface="Liberation Sans" panose="020B0604020202020204" pitchFamily="34" charset="0"/>
                          <a:cs typeface="Liberation Sans" panose="020B0604020202020204" pitchFamily="34" charset="0"/>
                        </a:rPr>
                        <a:t>Foundation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den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ideella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säkerställer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projektets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långsiktig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framgång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gott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involverade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volontärer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inklusive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OWASP:s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ledning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1" i="0" u="none" strike="noStrike" noProof="0" dirty="0" err="1">
                          <a:solidFill>
                            <a:srgbClr val="FF0000"/>
                          </a:solidFill>
                          <a:latin typeface="Liberation Sans"/>
                          <a:ea typeface="Liberation Sans" panose="020B0604020202020204" pitchFamily="34" charset="0"/>
                          <a:cs typeface="Liberation Sans" panose="020B0604020202020204" pitchFamily="34" charset="0"/>
                        </a:rPr>
                        <a:t>ordföranden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projektledare</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projektmedlemmar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a:rPr>
                        <a:t> Vi </a:t>
                      </a:r>
                      <a:r>
                        <a:rPr lang="en-US" sz="950" b="0" i="0" u="none" strike="noStrike" noProof="0" dirty="0" err="1">
                          <a:solidFill>
                            <a:srgbClr val="000000"/>
                          </a:solidFill>
                          <a:latin typeface="Liberation Sans"/>
                        </a:rPr>
                        <a:t>stöder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innovativ</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säkerhetsforskning</a:t>
                      </a:r>
                      <a:r>
                        <a:rPr lang="en-US" sz="950" b="0" i="0" u="none" strike="noStrike" noProof="0" dirty="0">
                          <a:solidFill>
                            <a:srgbClr val="000000"/>
                          </a:solidFill>
                          <a:latin typeface="Liberation Sans"/>
                        </a:rPr>
                        <a:t> med </a:t>
                      </a:r>
                      <a:r>
                        <a:rPr lang="en-US" sz="950" b="0" i="0" u="none" strike="noStrike" noProof="0" dirty="0" err="1">
                          <a:solidFill>
                            <a:srgbClr val="000000"/>
                          </a:solidFill>
                          <a:latin typeface="Liberation Sans"/>
                        </a:rPr>
                        <a:t>bidrag</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och</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infrastruktur</a:t>
                      </a:r>
                      <a:r>
                        <a:rPr lang="en-US" sz="950" b="0" i="0" u="none" strike="noStrike" noProof="0" dirty="0">
                          <a:solidFill>
                            <a:srgbClr val="000000"/>
                          </a:solidFill>
                          <a:latin typeface="Liberation Sans"/>
                        </a:rPr>
                        <a:t>.</a:t>
                      </a:r>
                      <a:endPar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gärna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med du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också</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366086">
                <a:tc>
                  <a:txBody>
                    <a:bodyPr/>
                    <a:lstStyle/>
                    <a:p>
                      <a:pPr lvl="0" algn="l">
                        <a:buNone/>
                      </a:pPr>
                      <a:endParaRPr lang="en-US" sz="950" b="0" i="0" u="none" strike="noStrike" noProof="0" dirty="0">
                        <a:solidFill>
                          <a:srgbClr val="000000"/>
                        </a:solidFill>
                        <a:latin typeface="Liberation San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16901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TOC</a:t>
            </a:r>
            <a:endParaRPr lang="de-DE" sz="4000" dirty="0"/>
          </a:p>
        </p:txBody>
      </p:sp>
      <p:sp>
        <p:nvSpPr>
          <p:cNvPr id="5" name="Titel 4"/>
          <p:cNvSpPr>
            <a:spLocks noGrp="1"/>
          </p:cNvSpPr>
          <p:nvPr>
            <p:ph type="title"/>
          </p:nvPr>
        </p:nvSpPr>
        <p:spPr/>
        <p:txBody>
          <a:bodyPr/>
          <a:lstStyle/>
          <a:p>
            <a:r>
              <a:rPr lang="en-US" dirty="0" err="1">
                <a:solidFill>
                  <a:schemeClr val="bg1">
                    <a:lumMod val="50000"/>
                  </a:schemeClr>
                </a:solidFill>
                <a:latin typeface="Exo 2" panose="00000500000000000000" pitchFamily="2" charset="0"/>
              </a:rPr>
              <a:t>Innehållsförteckning</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3303462768"/>
              </p:ext>
            </p:extLst>
          </p:nvPr>
        </p:nvGraphicFramePr>
        <p:xfrm>
          <a:off x="0" y="1352600"/>
          <a:ext cx="3383280" cy="645541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Om</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OWASP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Förord</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41275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5590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49530" marB="495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70735044"/>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48">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52">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+A</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2926067253"/>
              </p:ext>
            </p:extLst>
          </p:nvPr>
        </p:nvGraphicFramePr>
        <p:xfrm>
          <a:off x="0" y="2207695"/>
          <a:ext cx="6858000" cy="75083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913562089"/>
              </p:ext>
            </p:extLst>
          </p:nvPr>
        </p:nvGraphicFramePr>
        <p:xfrm>
          <a:off x="0" y="939599"/>
          <a:ext cx="6858000" cy="1443465"/>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50" baseline="0" dirty="0">
                        <a:solidFill>
                          <a:srgbClr val="00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3601234524"/>
              </p:ext>
            </p:extLst>
          </p:nvPr>
        </p:nvGraphicFramePr>
        <p:xfrm>
          <a:off x="0" y="7048812"/>
          <a:ext cx="6858000" cy="2853376"/>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100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1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856529128"/>
              </p:ext>
            </p:extLst>
          </p:nvPr>
        </p:nvGraphicFramePr>
        <p:xfrm>
          <a:off x="0" y="2393950"/>
          <a:ext cx="6842248" cy="457532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RISK</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b="0" dirty="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Score</a:t>
                      </a: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sz="1800"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sz="1800"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chemeClr val="tx1"/>
                          </a:solidFill>
                          <a:latin typeface="Liberation Sans" panose="020B0604020202020204" pitchFamily="34" charset="0"/>
                          <a:cs typeface="Liberation Sans" panose="020B0604020202020204" pitchFamily="34" charset="0"/>
                        </a:rPr>
                        <a:t>App</a:t>
                      </a:r>
                      <a:r>
                        <a:rPr lang="en-US" sz="800" b="1" baseline="0" dirty="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EASY: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dirty="0">
                          <a:solidFill>
                            <a:schemeClr val="tx1"/>
                          </a:solidFill>
                          <a:latin typeface="Liberation Sans" panose="020B0604020202020204"/>
                          <a:cs typeface="Liberation Sans" panose="020B0604020202020204" pitchFamily="34" charset="0"/>
                        </a:rPr>
                        <a:t>COMMON: </a:t>
                      </a:r>
                      <a:r>
                        <a:rPr lang="en-US" sz="1000" b="1" baseline="0" dirty="0">
                          <a:solidFill>
                            <a:schemeClr val="tx1"/>
                          </a:solidFill>
                          <a:latin typeface="Liberation Sans" panose="020B0604020202020204"/>
                          <a:cs typeface="Liberation Sans" panose="020B0604020202020204" pitchFamily="34" charset="0"/>
                        </a:rPr>
                        <a:t>2</a:t>
                      </a:r>
                      <a:endParaRPr lang="en-US" sz="1200" b="1" baseline="0"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bg1"/>
                          </a:solidFill>
                          <a:latin typeface="Liberation Sans" panose="020B0604020202020204"/>
                          <a:cs typeface="Liberation Sans" panose="020B0604020202020204" pitchFamily="34" charset="0"/>
                        </a:rPr>
                        <a:t>SEVERE: </a:t>
                      </a:r>
                      <a:r>
                        <a:rPr lang="en-US" sz="1000" b="1" dirty="0">
                          <a:solidFill>
                            <a:schemeClr val="bg1"/>
                          </a:solidFill>
                          <a:latin typeface="Liberation Sans" panose="020B0604020202020204"/>
                          <a:cs typeface="Liberation Sans" panose="020B0604020202020204" pitchFamily="34" charset="0"/>
                        </a:rPr>
                        <a:t>3</a:t>
                      </a:r>
                      <a:endParaRPr lang="en-US" sz="1200" b="1"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endParaRPr lang="en-US" sz="9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dirty="0">
                          <a:solidFill>
                            <a:srgbClr val="000000"/>
                          </a:solidFill>
                          <a:latin typeface="Liberation Sans" panose="020B0604020202020204" pitchFamily="34" charset="0"/>
                          <a:cs typeface="Liberation Sans" panose="020B0604020202020204" pitchFamily="34" charset="0"/>
                        </a:rPr>
                        <a:t>App</a:t>
                      </a:r>
                      <a:r>
                        <a:rPr lang="en-US" sz="800" b="1" baseline="0" dirty="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dirty="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AVERAGE</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dirty="0">
                          <a:solidFill>
                            <a:schemeClr val="bg1"/>
                          </a:solidFill>
                          <a:latin typeface="Liberation Sans" panose="020B0604020202020204"/>
                          <a:cs typeface="Liberation Sans" panose="020B0604020202020204" pitchFamily="34" charset="0"/>
                        </a:rPr>
                        <a:t>WIDESPREAD: </a:t>
                      </a:r>
                      <a:r>
                        <a:rPr lang="en-US" sz="1000" b="1" i="0" u="none" strike="noStrike" kern="1200"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baseline="0" dirty="0">
                        <a:solidFill>
                          <a:schemeClr val="bg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DIFFICULT</a:t>
                      </a:r>
                      <a:r>
                        <a:rPr lang="en-US" sz="900" b="1" baseline="0" dirty="0">
                          <a:solidFill>
                            <a:schemeClr val="tx1"/>
                          </a:solidFill>
                          <a:latin typeface="Liberation Sans" panose="020B0604020202020204"/>
                          <a:cs typeface="Liberation Sans" panose="020B0604020202020204" pitchFamily="34" charset="0"/>
                        </a:rPr>
                        <a:t>: </a:t>
                      </a:r>
                      <a:r>
                        <a:rPr lang="en-US" sz="1000" b="1" baseline="0" dirty="0">
                          <a:solidFill>
                            <a:schemeClr val="tx1"/>
                          </a:solidFill>
                          <a:latin typeface="Liberation Sans" panose="020B0604020202020204"/>
                          <a:cs typeface="Liberation Sans" panose="020B0604020202020204" pitchFamily="34" charset="0"/>
                        </a:rPr>
                        <a:t>1</a:t>
                      </a:r>
                      <a:endParaRPr lang="en-US" sz="1200" b="1" dirty="0">
                        <a:solidFill>
                          <a:schemeClr val="tx1"/>
                        </a:solidFill>
                        <a:latin typeface="Liberation Sans" panose="020B0604020202020204"/>
                        <a:cs typeface="Liberation Sans" panose="020B0604020202020204" pitchFamily="34" charset="0"/>
                        <a:sym typeface="Wingdings"/>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dirty="0">
                          <a:solidFill>
                            <a:schemeClr val="tx1"/>
                          </a:solidFill>
                          <a:latin typeface="Liberation Sans" panose="020B0604020202020204"/>
                          <a:cs typeface="Liberation Sans" panose="020B0604020202020204" pitchFamily="34" charset="0"/>
                        </a:rPr>
                        <a:t>MODERATE: </a:t>
                      </a:r>
                      <a:r>
                        <a:rPr lang="en-US" sz="1000" b="1" dirty="0">
                          <a:solidFill>
                            <a:schemeClr val="tx1"/>
                          </a:solidFill>
                          <a:latin typeface="Liberation Sans" panose="020B0604020202020204"/>
                          <a:cs typeface="Liberation Sans" panose="020B0604020202020204" pitchFamily="34" charset="0"/>
                        </a:rPr>
                        <a:t>2</a:t>
                      </a:r>
                      <a:endParaRPr lang="en-US" sz="1200" b="1" dirty="0">
                        <a:solidFill>
                          <a:schemeClr val="tx1"/>
                        </a:solidFill>
                        <a:latin typeface="Liberation Sans" panose="020B0604020202020204"/>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dirty="0">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4"/>
            <a:ext cx="4887049" cy="565200"/>
            <a:chOff x="430949" y="1049627"/>
            <a:chExt cx="5604445" cy="605558"/>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06934"/>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84674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02535661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848">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100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100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t>
                      </a:r>
                      <a:r>
                        <a:rPr lang="en-US" sz="950" b="1" i="0" u="none" strike="noStrike" kern="1200" dirty="0">
                          <a:solidFill>
                            <a:srgbClr val="000000"/>
                          </a:solidFill>
                          <a:effectLst/>
                          <a:latin typeface="Liberation Sans" panose="020B0604020202020204" pitchFamily="34" charset="0"/>
                          <a:hlinkClick r:id="rId5" action="ppaction://hlinksldjump"/>
                        </a:rPr>
                        <a:t>A8:2017-Insecure Deserialization risk</a:t>
                      </a:r>
                      <a:r>
                        <a:rPr lang="en-US" sz="950" b="0" i="0" u="none" strike="noStrike" kern="1200" dirty="0">
                          <a:solidFill>
                            <a:srgbClr val="000000"/>
                          </a:solidFill>
                          <a:effectLst/>
                          <a:latin typeface="Liberation Sans" panose="020B0604020202020204" pitchFamily="34" charset="0"/>
                        </a:rPr>
                        <a:t>.</a:t>
                      </a:r>
                      <a:endParaRPr lang="en-US" sz="950" kern="120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448055"/>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katyanton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securitybits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TheJambo</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troymarshall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577625"/>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Hamed</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Intelig̻encia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Softtek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611223135"/>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en-US" sz="1600" b="1" dirty="0" err="1">
                          <a:latin typeface="Exo 2"/>
                        </a:rPr>
                        <a:t>Förord</a:t>
                      </a:r>
                      <a:endParaRPr lang="en-US" sz="1600" b="1" dirty="0" err="1">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pPr>
                        <a:spcBef>
                          <a:spcPts val="200"/>
                        </a:spcBef>
                        <a:spcAft>
                          <a:spcPts val="600"/>
                        </a:spcAft>
                      </a:pPr>
                      <a:r>
                        <a:rPr lang="en-US" sz="950" dirty="0" err="1">
                          <a:latin typeface="Liberation Sans"/>
                          <a:cs typeface="Liberation Sans" panose="020B0604020202020204" pitchFamily="34" charset="0"/>
                        </a:rPr>
                        <a:t>Osäker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mjukvara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underminerar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infrastrukturen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finans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sjukvård</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försvar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energi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andra</a:t>
                      </a:r>
                      <a:r>
                        <a:rPr lang="en-US" sz="950" dirty="0">
                          <a:latin typeface="Liberation Sans"/>
                          <a:cs typeface="Liberation Sans" panose="020B0604020202020204" pitchFamily="34" charset="0"/>
                        </a:rPr>
                        <a:t> kritiska samhällsfunktioner. </a:t>
                      </a:r>
                      <a:r>
                        <a:rPr lang="en-US" sz="950" dirty="0" err="1">
                          <a:latin typeface="Liberation Sans"/>
                          <a:cs typeface="Liberation Sans" panose="020B0604020202020204" pitchFamily="34" charset="0"/>
                        </a:rPr>
                        <a:t>Svårigheten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upprätthålla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mjukvara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ökar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exponentiellt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takt med </a:t>
                      </a:r>
                      <a:r>
                        <a:rPr lang="en-US" sz="950" dirty="0" err="1">
                          <a:latin typeface="Liberation Sans"/>
                          <a:cs typeface="Liberation Sans" panose="020B0604020202020204" pitchFamily="34" charset="0"/>
                        </a:rPr>
                        <a:t>alltmer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komplex</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mjukvara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ständigt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ökande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antalet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uppkopplade</a:t>
                      </a:r>
                      <a:r>
                        <a:rPr lang="en-US" sz="950" dirty="0">
                          <a:latin typeface="Liberation Sans"/>
                          <a:cs typeface="Liberation Sans" panose="020B0604020202020204" pitchFamily="34" charset="0"/>
                        </a:rPr>
                        <a:t> applikationer. Med det höga tempot i modern mjukvaruutveckling blir det allt viktigare att kunna upptäcka och lösa vanligt förekommande säkerhetsrisker på ett snabbt och korrekt sätt. Vi har inte längre råd att låta relativt enkla säkerhetsproblem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de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återfinns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existera</a:t>
                      </a:r>
                      <a:r>
                        <a:rPr lang="en-US" sz="950" dirty="0">
                          <a:latin typeface="Liberation Sans"/>
                          <a:cs typeface="Liberation Sans" panose="020B0604020202020204" pitchFamily="34" charset="0"/>
                        </a:rPr>
                        <a:t>.</a:t>
                      </a:r>
                      <a:endParaRPr lang="en-US" dirty="0"/>
                    </a:p>
                    <a:p>
                      <a:pPr lvl="0">
                        <a:spcBef>
                          <a:spcPts val="200"/>
                        </a:spcBef>
                        <a:spcAft>
                          <a:spcPts val="600"/>
                        </a:spcAft>
                        <a:buNone/>
                      </a:pPr>
                      <a:r>
                        <a:rPr lang="en-US" sz="950" b="1" dirty="0" err="1">
                          <a:solidFill>
                            <a:srgbClr val="FF0000"/>
                          </a:solidFill>
                          <a:latin typeface="Liberation Sans"/>
                          <a:cs typeface="Liberation Sans" panose="020B0604020202020204" pitchFamily="34" charset="0"/>
                        </a:rPr>
                        <a:t>Rörelsen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bidragit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någonsin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tidigare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skapandet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 – 2017. Det påvisar hur </a:t>
                      </a:r>
                      <a:r>
                        <a:rPr lang="en-US" sz="950" dirty="0" err="1">
                          <a:latin typeface="Liberation Sans"/>
                          <a:cs typeface="Liberation Sans" panose="020B0604020202020204" pitchFamily="34" charset="0"/>
                        </a:rPr>
                        <a:t>mycket</a:t>
                      </a:r>
                      <a:r>
                        <a:rPr lang="en-US" sz="950" dirty="0">
                          <a:latin typeface="Liberation Sans"/>
                          <a:cs typeface="Liberation Sans" panose="020B0604020202020204" pitchFamily="34" charset="0"/>
                        </a:rPr>
                        <a:t> passion </a:t>
                      </a:r>
                      <a:r>
                        <a:rPr lang="en-US" sz="950" b="1" dirty="0" err="1">
                          <a:solidFill>
                            <a:srgbClr val="FF0000"/>
                          </a:solidFill>
                          <a:latin typeface="Liberation Sans"/>
                          <a:cs typeface="Liberation Sans" panose="020B0604020202020204" pitchFamily="34" charset="0"/>
                        </a:rPr>
                        <a:t>rörelsen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OWASP Topp 10 och därmed hur viktigt det är för OWASP att Topp 10 blir så korrekt som möjligt för majoriteten av användningsfallen.</a:t>
                      </a:r>
                      <a:endParaRPr lang="en-US" dirty="0"/>
                    </a:p>
                    <a:p>
                      <a:pPr lvl="0">
                        <a:spcBef>
                          <a:spcPts val="200"/>
                        </a:spcBef>
                        <a:spcAft>
                          <a:spcPts val="600"/>
                        </a:spcAft>
                        <a:buNone/>
                      </a:pPr>
                      <a:r>
                        <a:rPr lang="en-US" sz="950" dirty="0" err="1">
                          <a:latin typeface="Liberation Sans"/>
                          <a:cs typeface="Liberation Sans" panose="020B0604020202020204" pitchFamily="34" charset="0"/>
                        </a:rPr>
                        <a:t>Fastän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ursprungliga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målet</a:t>
                      </a:r>
                      <a:r>
                        <a:rPr lang="en-US" sz="950" dirty="0">
                          <a:latin typeface="Liberation Sans"/>
                          <a:cs typeface="Liberation Sans" panose="020B0604020202020204" pitchFamily="34" charset="0"/>
                        </a:rPr>
                        <a:t> med OWASP Topp 10 </a:t>
                      </a:r>
                      <a:r>
                        <a:rPr lang="en-US" sz="950" dirty="0" err="1">
                          <a:latin typeface="Liberation Sans"/>
                          <a:cs typeface="Liberation Sans" panose="020B0604020202020204" pitchFamily="34" charset="0"/>
                        </a:rPr>
                        <a:t>var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höja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medvetenheten</a:t>
                      </a:r>
                      <a:r>
                        <a:rPr lang="en-US" sz="950" dirty="0">
                          <a:latin typeface="Liberation Sans"/>
                          <a:cs typeface="Liberation Sans" panose="020B0604020202020204" pitchFamily="34" charset="0"/>
                        </a:rPr>
                        <a:t> hos </a:t>
                      </a:r>
                      <a:r>
                        <a:rPr lang="en-US" sz="950" dirty="0" err="1">
                          <a:latin typeface="Liberation Sans"/>
                          <a:cs typeface="Liberation Sans" panose="020B0604020202020204" pitchFamily="34" charset="0"/>
                        </a:rPr>
                        <a:t>såväl</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beslutsfattare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listan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numera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betrakta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de facto standard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endParaRPr lang="en-US" dirty="0"/>
                    </a:p>
                    <a:p>
                      <a:pPr>
                        <a:spcBef>
                          <a:spcPts val="200"/>
                        </a:spcBef>
                        <a:spcAft>
                          <a:spcPts val="600"/>
                        </a:spcAft>
                      </a:pPr>
                      <a:r>
                        <a:rPr lang="en-US" sz="950" dirty="0">
                          <a:latin typeface="Liberation Sans"/>
                          <a:cs typeface="Liberation Sans" panose="020B0604020202020204" pitchFamily="34" charset="0"/>
                        </a:rPr>
                        <a:t>I </a:t>
                      </a:r>
                      <a:r>
                        <a:rPr lang="en-US" sz="950" dirty="0" err="1">
                          <a:latin typeface="Liberation Sans"/>
                          <a:cs typeface="Liberation Sans" panose="020B0604020202020204" pitchFamily="34" charset="0"/>
                        </a:rPr>
                        <a:t>denna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utgåva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presenteras</a:t>
                      </a:r>
                      <a:r>
                        <a:rPr lang="en-US" sz="950" dirty="0">
                          <a:latin typeface="Liberation Sans"/>
                          <a:cs typeface="Liberation Sans" panose="020B0604020202020204" pitchFamily="34" charset="0"/>
                        </a:rPr>
                        <a:t> problem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rekommendationer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kortfattat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testbart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underlätta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införandet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naturlig</a:t>
                      </a:r>
                      <a:r>
                        <a:rPr lang="en-US" sz="950" dirty="0">
                          <a:latin typeface="Liberation Sans"/>
                          <a:cs typeface="Liberation Sans" panose="020B0604020202020204" pitchFamily="34" charset="0"/>
                        </a:rPr>
                        <a:t> del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applikationer</a:t>
                      </a:r>
                      <a:r>
                        <a:rPr lang="en-US" sz="950" dirty="0">
                          <a:latin typeface="Liberation Sans"/>
                          <a:cs typeface="Liberation Sans" panose="020B0604020202020204" pitchFamily="34" charset="0"/>
                        </a:rPr>
                        <a:t>. Vi </a:t>
                      </a:r>
                      <a:r>
                        <a:rPr lang="en-US" sz="950" dirty="0" err="1">
                          <a:latin typeface="Liberation Sans"/>
                          <a:cs typeface="Liberation Sans" panose="020B0604020202020204" pitchFamily="34" charset="0"/>
                        </a:rPr>
                        <a:t>uppmuntrar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stora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högpresterande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använda</a:t>
                      </a:r>
                      <a:r>
                        <a:rPr lang="en-US" sz="950" dirty="0">
                          <a:latin typeface="Liberation Sans"/>
                          <a:cs typeface="Liberation Sans" panose="020B0604020202020204" pitchFamily="34" charset="0"/>
                        </a:rPr>
                        <a:t> ASVS (</a:t>
                      </a:r>
                      <a:r>
                        <a:rPr lang="en-US" sz="950" dirty="0">
                          <a:latin typeface="Liberation Sans"/>
                          <a:cs typeface="Liberation Sans" panose="020B0604020202020204" pitchFamily="34" charset="0"/>
                          <a:hlinkClick r:id="rId4"/>
                        </a:rPr>
                        <a:t>OWASP Application Security Verification Standard)</a:t>
                      </a:r>
                      <a:r>
                        <a:rPr lang="en-US" sz="950" dirty="0">
                          <a:latin typeface="Liberation Sans"/>
                          <a:cs typeface="Liberation Sans" panose="020B0604020202020204" pitchFamily="34" charset="0"/>
                        </a:rPr>
                        <a:t> om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heltäckande</a:t>
                      </a:r>
                      <a:r>
                        <a:rPr lang="en-US" sz="950" dirty="0">
                          <a:latin typeface="Liberation Sans"/>
                          <a:cs typeface="Liberation Sans" panose="020B0604020202020204" pitchFamily="34" charset="0"/>
                        </a:rPr>
                        <a:t> standard </a:t>
                      </a:r>
                      <a:r>
                        <a:rPr lang="en-US" sz="950" dirty="0" err="1">
                          <a:latin typeface="Liberation Sans"/>
                          <a:cs typeface="Liberation Sans" panose="020B0604020202020204" pitchFamily="34" charset="0"/>
                        </a:rPr>
                        <a:t>krävs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de </a:t>
                      </a:r>
                      <a:r>
                        <a:rPr lang="en-US" sz="950" dirty="0" err="1">
                          <a:latin typeface="Liberation Sans"/>
                          <a:cs typeface="Liberation Sans" panose="020B0604020202020204" pitchFamily="34" charset="0"/>
                        </a:rPr>
                        <a:t>flesta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dock OWASP Topp 10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riktigt</a:t>
                      </a:r>
                      <a:r>
                        <a:rPr lang="en-US" sz="950" dirty="0">
                          <a:latin typeface="Liberation Sans"/>
                          <a:cs typeface="Liberation Sans" panose="020B0604020202020204" pitchFamily="34" charset="0"/>
                        </a:rPr>
                        <a:t> bra start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börja</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Vi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sammanfattat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del "</a:t>
                      </a:r>
                      <a:r>
                        <a:rPr lang="en-US" sz="950" dirty="0" err="1">
                          <a:latin typeface="Liberation Sans"/>
                          <a:cs typeface="Liberation Sans" panose="020B0604020202020204" pitchFamily="34" charset="0"/>
                        </a:rPr>
                        <a:t>nästa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steg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gå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vidare</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efter</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olika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målgrupper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enkelt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sätt</a:t>
                      </a:r>
                      <a:r>
                        <a:rPr lang="en-US" sz="950" dirty="0">
                          <a:latin typeface="Liberation Sans"/>
                          <a:cs typeface="Liberation Sans" panose="020B0604020202020204" pitchFamily="34" charset="0"/>
                        </a:rPr>
                        <a:t> ska </a:t>
                      </a:r>
                      <a:r>
                        <a:rPr lang="en-US" sz="950" dirty="0" err="1">
                          <a:latin typeface="Liberation Sans"/>
                          <a:cs typeface="Liberation Sans" panose="020B0604020202020204" pitchFamily="34" charset="0"/>
                        </a:rPr>
                        <a:t>kunna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fördjupa</a:t>
                      </a:r>
                      <a:r>
                        <a:rPr lang="en-US" sz="950" dirty="0">
                          <a:latin typeface="Liberation Sans"/>
                          <a:cs typeface="Liberation Sans" panose="020B0604020202020204" pitchFamily="34" charset="0"/>
                        </a:rPr>
                        <a:t> sig </a:t>
                      </a:r>
                      <a:r>
                        <a:rPr lang="en-US" sz="950" dirty="0" err="1">
                          <a:latin typeface="Liberation Sans"/>
                          <a:cs typeface="Liberation Sans" panose="020B0604020202020204" pitchFamily="34" charset="0"/>
                        </a:rPr>
                        <a:t>ytterligare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Däribland</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Nästa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steg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Nästa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steg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testare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Nästa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steg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vilket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riktar</a:t>
                      </a:r>
                      <a:r>
                        <a:rPr lang="en-US" sz="950" dirty="0">
                          <a:latin typeface="Liberation Sans"/>
                          <a:cs typeface="Liberation Sans" panose="020B0604020202020204" pitchFamily="34" charset="0"/>
                        </a:rPr>
                        <a:t> sig till</a:t>
                      </a:r>
                      <a:r>
                        <a:rPr lang="en-US" sz="950" dirty="0">
                          <a:latin typeface="Liberation Sans"/>
                          <a:cs typeface="Liberation Sans" panose="020B0604020202020204" pitchFamily="34" charset="0"/>
                          <a:hlinkClick r:id="rId5" action="ppaction://hlinksldjump"/>
                        </a:rPr>
                        <a:t> </a:t>
                      </a:r>
                      <a:r>
                        <a:rPr lang="en-US" sz="950" dirty="0" err="1">
                          <a:latin typeface="Liberation Sans"/>
                          <a:cs typeface="Liberation Sans" panose="020B0604020202020204" pitchFamily="34" charset="0"/>
                          <a:hlinkClick r:id="rId5" action="ppaction://hlinksldjump"/>
                        </a:rPr>
                        <a:t>beslutsfattare</a:t>
                      </a:r>
                      <a:r>
                        <a:rPr lang="en-US" sz="950" dirty="0">
                          <a:latin typeface="Liberation Sans"/>
                          <a:cs typeface="Liberation Sans" panose="020B0604020202020204" pitchFamily="34" charset="0"/>
                          <a:hlinkClick r:id="rId5" action="ppaction://hlinksldjump"/>
                        </a:rPr>
                        <a:t> (</a:t>
                      </a:r>
                      <a:r>
                        <a:rPr lang="en-US" sz="950" dirty="0" err="1">
                          <a:latin typeface="Liberation Sans"/>
                          <a:hlinkClick r:id="rId5" action="ppaction://hlinksldjump"/>
                        </a:rPr>
                        <a:t>t.ex</a:t>
                      </a:r>
                      <a:r>
                        <a:rPr lang="en-US" sz="950" dirty="0">
                          <a:latin typeface="Liberation Sans"/>
                          <a:hlinkClick r:id="rId5" action="ppaction://hlinksldjump"/>
                        </a:rPr>
                        <a:t> </a:t>
                      </a:r>
                      <a:r>
                        <a:rPr lang="en-US" sz="950" b="0" i="0" u="none" strike="noStrike" noProof="0" dirty="0">
                          <a:solidFill>
                            <a:srgbClr val="000000"/>
                          </a:solidFill>
                          <a:latin typeface="Liberation Sans"/>
                          <a:hlinkClick r:id="rId5" action="ppaction://hlinksldjump"/>
                        </a:rPr>
                        <a:t>CIO </a:t>
                      </a:r>
                      <a:r>
                        <a:rPr lang="en-US" sz="950" b="0" i="0" u="none" strike="noStrike" noProof="0" dirty="0" err="1">
                          <a:solidFill>
                            <a:srgbClr val="000000"/>
                          </a:solidFill>
                          <a:latin typeface="Liberation Sans"/>
                          <a:hlinkClick r:id="rId5" action="ppaction://hlinksldjump"/>
                        </a:rPr>
                        <a:t>och</a:t>
                      </a:r>
                      <a:r>
                        <a:rPr lang="en-US" sz="950" b="0" i="0" u="none" strike="noStrike" noProof="0" dirty="0">
                          <a:solidFill>
                            <a:srgbClr val="000000"/>
                          </a:solidFill>
                          <a:latin typeface="Liberation Sans"/>
                          <a:hlinkClick r:id="rId5" action="ppaction://hlinksldjump"/>
                        </a:rPr>
                        <a:t> CISO) </a:t>
                      </a:r>
                      <a:r>
                        <a:rPr lang="en-US" sz="950" b="0" i="0" u="none" strike="noStrike" noProof="0" dirty="0" err="1">
                          <a:solidFill>
                            <a:srgbClr val="000000"/>
                          </a:solidFill>
                          <a:latin typeface="Liberation Sans"/>
                          <a:hlinkClick r:id="rId5" action="ppaction://hlinksldjump"/>
                        </a:rPr>
                        <a:t>samt</a:t>
                      </a:r>
                      <a:r>
                        <a:rPr lang="en-US" sz="950" b="0" i="0" u="none" strike="noStrike" noProof="0" dirty="0">
                          <a:solidFill>
                            <a:srgbClr val="000000"/>
                          </a:solidFill>
                          <a:latin typeface="Liberation Sans"/>
                          <a:hlinkClick r:id="rId5" action="ppaction://hlinksldjump"/>
                        </a:rPr>
                        <a:t> "</a:t>
                      </a:r>
                      <a:r>
                        <a:rPr lang="en-US" sz="950" b="0" i="0" u="none" strike="noStrike" noProof="0" dirty="0" err="1">
                          <a:solidFill>
                            <a:srgbClr val="000000"/>
                          </a:solidFill>
                          <a:latin typeface="Liberation Sans"/>
                          <a:hlinkClick r:id="rId5" action="ppaction://hlinksldjump"/>
                        </a:rPr>
                        <a:t>Nästa</a:t>
                      </a:r>
                      <a:r>
                        <a:rPr lang="en-US" sz="950" b="0" i="0" u="none" strike="noStrike" noProof="0" dirty="0">
                          <a:solidFill>
                            <a:srgbClr val="000000"/>
                          </a:solidFill>
                          <a:latin typeface="Liberation Sans"/>
                          <a:hlinkClick r:id="rId5" action="ppaction://hlinksldjump"/>
                        </a:rPr>
                        <a:t> </a:t>
                      </a:r>
                      <a:r>
                        <a:rPr lang="en-US" sz="950" b="0" i="0" u="none" strike="noStrike" noProof="0" dirty="0" err="1">
                          <a:solidFill>
                            <a:srgbClr val="000000"/>
                          </a:solidFill>
                          <a:latin typeface="Liberation Sans"/>
                          <a:hlinkClick r:id="rId5" action="ppaction://hlinksldjump"/>
                        </a:rPr>
                        <a:t>steg</a:t>
                      </a:r>
                      <a:r>
                        <a:rPr lang="en-US" sz="950" b="0" i="0" u="none" strike="noStrike" noProof="0" dirty="0">
                          <a:solidFill>
                            <a:srgbClr val="000000"/>
                          </a:solidFill>
                          <a:latin typeface="Liberation Sans"/>
                          <a:hlinkClick r:id="rId5" action="ppaction://hlinksldjump"/>
                        </a:rPr>
                        <a:t> </a:t>
                      </a:r>
                      <a:r>
                        <a:rPr lang="en-US" sz="950" b="0" i="0" u="none" strike="noStrike" noProof="0" dirty="0" err="1">
                          <a:solidFill>
                            <a:srgbClr val="000000"/>
                          </a:solidFill>
                          <a:latin typeface="Liberation Sans"/>
                          <a:hlinkClick r:id="rId5" action="ppaction://hlinksldjump"/>
                        </a:rPr>
                        <a:t>för</a:t>
                      </a:r>
                      <a:r>
                        <a:rPr lang="en-US" sz="950" b="0" i="0" u="none" strike="noStrike" noProof="0" dirty="0">
                          <a:solidFill>
                            <a:srgbClr val="000000"/>
                          </a:solidFill>
                          <a:latin typeface="Liberation Sans"/>
                          <a:hlinkClick r:id="rId5" action="ppaction://hlinksldjump"/>
                        </a:rPr>
                        <a:t> </a:t>
                      </a:r>
                      <a:r>
                        <a:rPr lang="en-US" sz="950" b="0" i="0" u="none" strike="noStrike" noProof="0" dirty="0" err="1">
                          <a:solidFill>
                            <a:srgbClr val="000000"/>
                          </a:solidFill>
                          <a:latin typeface="Liberation Sans"/>
                          <a:hlinkClick r:id="rId5" action="ppaction://hlinksldjump"/>
                        </a:rPr>
                        <a:t>applikationsägare</a:t>
                      </a:r>
                      <a:r>
                        <a:rPr lang="en-US" sz="950" b="0" i="0" u="none" strike="noStrike" noProof="0" dirty="0">
                          <a:solidFill>
                            <a:srgbClr val="000000"/>
                          </a:solidFill>
                          <a:latin typeface="Liberation Sans"/>
                          <a:hlinkClick r:id="rId5" action="ppaction://hlinksldjump"/>
                        </a:rPr>
                        <a:t>"</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som</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riktar</a:t>
                      </a:r>
                      <a:r>
                        <a:rPr lang="en-US" sz="950" dirty="0">
                          <a:latin typeface="Liberation Sans"/>
                          <a:cs typeface="Liberation Sans" panose="020B0604020202020204" pitchFamily="34" charset="0"/>
                          <a:hlinkClick r:id="rId6" action="ppaction://hlinksldjump"/>
                        </a:rPr>
                        <a:t> sig till </a:t>
                      </a:r>
                      <a:r>
                        <a:rPr lang="en-US" sz="950" dirty="0" err="1">
                          <a:latin typeface="Liberation Sans"/>
                          <a:cs typeface="Liberation Sans" panose="020B0604020202020204" pitchFamily="34" charset="0"/>
                          <a:hlinkClick r:id="rId6" action="ppaction://hlinksldjump"/>
                        </a:rPr>
                        <a:t>exempelvis</a:t>
                      </a:r>
                      <a:r>
                        <a:rPr lang="en-US" sz="950" dirty="0">
                          <a:latin typeface="Liberation Sans"/>
                          <a:cs typeface="Liberation Sans" panose="020B0604020202020204" pitchFamily="34" charset="0"/>
                          <a:hlinkClick r:id="rId6" action="ppaction://hlinksldjump"/>
                        </a:rPr>
                        <a:t> till </a:t>
                      </a:r>
                      <a:r>
                        <a:rPr lang="en-US" sz="950" dirty="0" err="1">
                          <a:latin typeface="Liberation Sans"/>
                          <a:cs typeface="Liberation Sans" panose="020B0604020202020204" pitchFamily="34" charset="0"/>
                          <a:hlinkClick r:id="rId6" action="ppaction://hlinksldjump"/>
                        </a:rPr>
                        <a:t>produktägare</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lösningsarkitekter</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eller</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andra</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som</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ansvarar</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för</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en</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applikations</a:t>
                      </a:r>
                      <a:r>
                        <a:rPr lang="en-US" sz="950" dirty="0">
                          <a:latin typeface="Liberation Sans"/>
                          <a:cs typeface="Liberation Sans" panose="020B0604020202020204" pitchFamily="34" charset="0"/>
                          <a:hlinkClick r:id="rId6" action="ppaction://hlinksldjump"/>
                        </a:rPr>
                        <a:t> </a:t>
                      </a:r>
                      <a:r>
                        <a:rPr lang="en-US" sz="950" dirty="0" err="1">
                          <a:latin typeface="Liberation Sans"/>
                          <a:cs typeface="Liberation Sans" panose="020B0604020202020204" pitchFamily="34" charset="0"/>
                          <a:hlinkClick r:id="rId6" action="ppaction://hlinksldjump"/>
                        </a:rPr>
                        <a:t>livscykelhantering</a:t>
                      </a:r>
                      <a:r>
                        <a:rPr lang="en-US" sz="950" dirty="0">
                          <a:latin typeface="Liberation Sans"/>
                          <a:cs typeface="Liberation Sans" panose="020B0604020202020204" pitchFamily="34" charset="0"/>
                          <a:hlinkClick r:id="rId6" action="ppaction://hlinksldjump"/>
                        </a:rPr>
                        <a:t>.</a:t>
                      </a:r>
                      <a:endParaRPr lang="en-US" sz="950" dirty="0">
                        <a:latin typeface="Liberation Sans"/>
                        <a:cs typeface="Liberation Sans" panose="020B0604020202020204" pitchFamily="34" charset="0"/>
                      </a:endParaRPr>
                    </a:p>
                    <a:p>
                      <a:pPr>
                        <a:spcBef>
                          <a:spcPts val="200"/>
                        </a:spcBef>
                        <a:spcAft>
                          <a:spcPts val="600"/>
                        </a:spcAft>
                      </a:pPr>
                      <a:r>
                        <a:rPr lang="en-US" sz="950" dirty="0" err="1">
                          <a:latin typeface="Liberation Sans"/>
                          <a:cs typeface="Liberation Sans" panose="020B0604020202020204" pitchFamily="34" charset="0"/>
                        </a:rPr>
                        <a:t>Långsiktigt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uppmuntras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mjukvaruutvecklande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projektgrupper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skapa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applikationssäkerhetsprogram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kompatibelt</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organisationens</a:t>
                      </a:r>
                      <a:r>
                        <a:rPr lang="en-US" sz="950" dirty="0">
                          <a:latin typeface="Liberation Sans"/>
                          <a:cs typeface="Liberation Sans" panose="020B0604020202020204" pitchFamily="34" charset="0"/>
                        </a:rPr>
                        <a:t> kultur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teknologi</a:t>
                      </a:r>
                      <a:r>
                        <a:rPr lang="en-US" sz="950" dirty="0">
                          <a:latin typeface="Liberation Sans"/>
                          <a:cs typeface="Liberation Sans" panose="020B0604020202020204" pitchFamily="34" charset="0"/>
                        </a:rPr>
                        <a:t>. Den </a:t>
                      </a:r>
                      <a:r>
                        <a:rPr lang="en-US" sz="950" dirty="0" err="1">
                          <a:latin typeface="Liberation Sans"/>
                          <a:cs typeface="Liberation Sans" panose="020B0604020202020204" pitchFamily="34" charset="0"/>
                        </a:rPr>
                        <a:t>här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typen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program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a:t>
                      </a:r>
                      <a:r>
                        <a:rPr lang="en-US" sz="950" dirty="0">
                          <a:latin typeface="Liberation Sans"/>
                          <a:cs typeface="Liberation Sans" panose="020B0604020202020204" pitchFamily="34" charset="0"/>
                        </a:rPr>
                        <a:t> former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storlekar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Utnyttja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organisationens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befintliga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styrkor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mäta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förbättra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applikationssäkerhetsprogrammet</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7"/>
                        </a:rPr>
                        <a:t>Software Assurance Maturity Model</a:t>
                      </a:r>
                      <a:r>
                        <a:rPr lang="en-US" sz="950" dirty="0">
                          <a:latin typeface="Liberation Sans"/>
                          <a:cs typeface="Liberation Sans" panose="020B0604020202020204" pitchFamily="34" charset="0"/>
                        </a:rPr>
                        <a:t>.</a:t>
                      </a:r>
                    </a:p>
                    <a:p>
                      <a:pPr>
                        <a:spcBef>
                          <a:spcPts val="200"/>
                        </a:spcBef>
                        <a:spcAft>
                          <a:spcPts val="600"/>
                        </a:spcAft>
                      </a:pPr>
                      <a:r>
                        <a:rPr lang="en-US" sz="950" dirty="0">
                          <a:latin typeface="Liberation Sans"/>
                          <a:cs typeface="Liberation Sans" panose="020B0604020202020204" pitchFamily="34" charset="0"/>
                        </a:rPr>
                        <a:t>Vi </a:t>
                      </a:r>
                      <a:r>
                        <a:rPr lang="en-US" sz="950" dirty="0" err="1">
                          <a:latin typeface="Liberation Sans"/>
                          <a:cs typeface="Liberation Sans" panose="020B0604020202020204" pitchFamily="34" charset="0"/>
                        </a:rPr>
                        <a:t>hoppas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användbar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allas</a:t>
                      </a:r>
                      <a:r>
                        <a:rPr lang="en-US" sz="950" dirty="0">
                          <a:latin typeface="Liberation Sans"/>
                          <a:cs typeface="Liberation Sans" panose="020B0604020202020204" pitchFamily="34" charset="0"/>
                        </a:rPr>
                        <a:t> </a:t>
                      </a:r>
                      <a:r>
                        <a:rPr lang="en-US" sz="950" b="1" dirty="0" err="1">
                          <a:solidFill>
                            <a:srgbClr val="FF0000"/>
                          </a:solidFill>
                          <a:latin typeface="Liberation Sans"/>
                          <a:cs typeface="Liberation Sans" panose="020B0604020202020204" pitchFamily="34" charset="0"/>
                        </a:rPr>
                        <a:t>ansträngningar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Tveka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inte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kontakta</a:t>
                      </a:r>
                      <a:r>
                        <a:rPr lang="en-US" sz="950" dirty="0">
                          <a:latin typeface="Liberation Sans"/>
                          <a:cs typeface="Liberation Sans" panose="020B0604020202020204" pitchFamily="34" charset="0"/>
                        </a:rPr>
                        <a:t> OWASP om du </a:t>
                      </a:r>
                      <a:r>
                        <a:rPr lang="en-US" sz="950" dirty="0" err="1">
                          <a:latin typeface="Liberation Sans"/>
                          <a:cs typeface="Liberation Sans" panose="020B0604020202020204" pitchFamily="34" charset="0"/>
                        </a:rPr>
                        <a:t>har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frågor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konstruktiv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kritik</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eller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andra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idéer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vår</a:t>
                      </a:r>
                      <a:r>
                        <a:rPr lang="en-US" sz="950" dirty="0">
                          <a:latin typeface="Liberation Sans"/>
                          <a:cs typeface="Liberation Sans" panose="020B0604020202020204" pitchFamily="34" charset="0"/>
                        </a:rPr>
                        <a:t> plats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GitHub:</a:t>
                      </a:r>
                    </a:p>
                    <a:p>
                      <a:pPr marL="82550" indent="-82550">
                        <a:spcBef>
                          <a:spcPts val="200"/>
                        </a:spcBef>
                        <a:spcAft>
                          <a:spcPts val="600"/>
                        </a:spcAft>
                        <a:buChar char="•"/>
                      </a:pPr>
                      <a:r>
                        <a:rPr lang="en-US" sz="950" dirty="0">
                          <a:latin typeface="Liberation Sans"/>
                          <a:cs typeface="Liberation Sans" panose="020B0604020202020204" pitchFamily="34" charset="0"/>
                          <a:hlinkClick r:id="rId8"/>
                        </a:rPr>
                        <a:t>https://github.com/OWASP/Top10/issues</a:t>
                      </a:r>
                      <a:endParaRPr lang="en-US" sz="950">
                        <a:latin typeface="Liberation Sans"/>
                        <a:cs typeface="Liberation Sans" panose="020B0604020202020204" pitchFamily="34" charset="0"/>
                        <a:hlinkClick r:id="rId8"/>
                      </a:endParaRPr>
                    </a:p>
                    <a:p>
                      <a:pPr marL="1270">
                        <a:spcBef>
                          <a:spcPts val="200"/>
                        </a:spcBef>
                        <a:spcAft>
                          <a:spcPts val="600"/>
                        </a:spcAft>
                      </a:pPr>
                      <a:r>
                        <a:rPr lang="en-US" sz="950" dirty="0" err="1">
                          <a:latin typeface="Liberation Sans"/>
                          <a:cs typeface="Liberation Sans" panose="020B0604020202020204" pitchFamily="34" charset="0"/>
                        </a:rPr>
                        <a:t>Här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projektet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översättningar</a:t>
                      </a:r>
                      <a:r>
                        <a:rPr lang="en-US" sz="950" dirty="0">
                          <a:latin typeface="Liberation Sans"/>
                          <a:cs typeface="Liberation Sans" panose="020B0604020202020204" pitchFamily="34" charset="0"/>
                        </a:rPr>
                        <a:t>:</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9"/>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err="1">
                          <a:latin typeface="Liberation Sans"/>
                          <a:cs typeface="Liberation Sans" panose="020B0604020202020204" pitchFamily="34" charset="0"/>
                        </a:rPr>
                        <a:t>Slutligen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vill</a:t>
                      </a:r>
                      <a:r>
                        <a:rPr lang="en-US" sz="950" dirty="0">
                          <a:latin typeface="Liberation Sans"/>
                          <a:cs typeface="Liberation Sans" panose="020B0604020202020204" pitchFamily="34" charset="0"/>
                        </a:rPr>
                        <a:t> vi </a:t>
                      </a:r>
                      <a:r>
                        <a:rPr lang="en-US" sz="950" dirty="0" err="1">
                          <a:latin typeface="Liberation Sans"/>
                          <a:cs typeface="Liberation Sans" panose="020B0604020202020204" pitchFamily="34" charset="0"/>
                        </a:rPr>
                        <a:t>tacka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grundarna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OWASP Topp 10-projektet, Dave </a:t>
                      </a:r>
                      <a:r>
                        <a:rPr lang="en-US" sz="950" dirty="0" err="1">
                          <a:latin typeface="Liberation Sans"/>
                          <a:cs typeface="Liberation Sans" panose="020B0604020202020204" pitchFamily="34" charset="0"/>
                        </a:rPr>
                        <a:t>Wichers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Jeff Williams,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insatser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tron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oss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färdigställa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detta</a:t>
                      </a:r>
                      <a:r>
                        <a:rPr lang="en-US" sz="950" dirty="0">
                          <a:latin typeface="Liberation Sans"/>
                          <a:cs typeface="Liberation Sans" panose="020B0604020202020204" pitchFamily="34" charset="0"/>
                        </a:rPr>
                        <a:t> med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b="1" dirty="0" err="1">
                          <a:solidFill>
                            <a:srgbClr val="FF0000"/>
                          </a:solidFill>
                          <a:latin typeface="Liberation Sans"/>
                          <a:cs typeface="Liberation Sans" panose="020B0604020202020204" pitchFamily="34" charset="0"/>
                        </a:rPr>
                        <a:t>rörelsens</a:t>
                      </a:r>
                      <a:r>
                        <a:rPr lang="en-US" sz="950" b="1" dirty="0">
                          <a:solidFill>
                            <a:srgbClr val="FF0000"/>
                          </a:solidFill>
                          <a:latin typeface="Liberation Sans"/>
                          <a:cs typeface="Liberation Sans" panose="020B0604020202020204" pitchFamily="34" charset="0"/>
                        </a:rPr>
                        <a:t> </a:t>
                      </a:r>
                      <a:r>
                        <a:rPr lang="en-US" sz="950" dirty="0" err="1">
                          <a:latin typeface="Liberation Sans"/>
                          <a:cs typeface="Liberation Sans" panose="020B0604020202020204" pitchFamily="34" charset="0"/>
                        </a:rPr>
                        <a:t>hjälp</a:t>
                      </a:r>
                      <a:r>
                        <a:rPr lang="en-US" sz="950" dirty="0">
                          <a:latin typeface="Liberation Sans"/>
                          <a:cs typeface="Liberation Sans" panose="020B0604020202020204" pitchFamily="34" charset="0"/>
                        </a:rPr>
                        <a:t>. Stort tack!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600"/>
                        </a:spcAft>
                        <a:buClrTx/>
                        <a:buSzTx/>
                        <a:buFontTx/>
                        <a:buNone/>
                        <a:tabLst/>
                        <a:defRPr/>
                      </a:pPr>
                      <a:r>
                        <a:rPr lang="en-US" sz="950" baseline="0" dirty="0" err="1">
                          <a:latin typeface="Liberation Sans"/>
                          <a:ea typeface="Liberation Sans" panose="020B0604020202020204" pitchFamily="34" charset="0"/>
                          <a:cs typeface="Liberation Sans" panose="020B0604020202020204" pitchFamily="34" charset="0"/>
                        </a:rPr>
                        <a:t>Svenska</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översättare</a:t>
                      </a:r>
                      <a:r>
                        <a:rPr lang="en-US" sz="950" baseline="0" dirty="0">
                          <a:latin typeface="Liberation Sans"/>
                          <a:ea typeface="Liberation Sans" panose="020B0604020202020204" pitchFamily="34" charset="0"/>
                          <a:cs typeface="Liberation Sans" panose="020B0604020202020204" pitchFamily="34" charset="0"/>
                        </a:rPr>
                        <a:t>: Axel Bengtsson, Samuel </a:t>
                      </a:r>
                      <a:r>
                        <a:rPr lang="en-US" sz="950" baseline="0" dirty="0" err="1">
                          <a:latin typeface="Liberation Sans"/>
                          <a:ea typeface="Liberation Sans" panose="020B0604020202020204" pitchFamily="34" charset="0"/>
                          <a:cs typeface="Liberation Sans" panose="020B0604020202020204" pitchFamily="34" charset="0"/>
                        </a:rPr>
                        <a:t>Adolfsson</a:t>
                      </a:r>
                      <a:endParaRPr lang="en-US" sz="950" baseline="0" dirty="0" err="1">
                        <a:latin typeface="Liberation Sans"/>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err="1">
                          <a:solidFill>
                            <a:srgbClr val="000000"/>
                          </a:solidFill>
                          <a:latin typeface="Exo 2"/>
                          <a:ea typeface="+mn-ea"/>
                          <a:cs typeface="+mn-cs"/>
                        </a:rPr>
                        <a:t>Projektets</a:t>
                      </a:r>
                      <a:r>
                        <a:rPr lang="en-US" sz="1600" b="1" kern="1200" baseline="0" dirty="0">
                          <a:solidFill>
                            <a:srgbClr val="000000"/>
                          </a:solidFill>
                          <a:latin typeface="Exo 2"/>
                          <a:ea typeface="+mn-ea"/>
                          <a:cs typeface="+mn-cs"/>
                        </a:rPr>
                        <a:t> </a:t>
                      </a:r>
                      <a:r>
                        <a:rPr lang="en-US" sz="1600" b="1" kern="1200" baseline="0" dirty="0" err="1">
                          <a:solidFill>
                            <a:srgbClr val="000000"/>
                          </a:solidFill>
                          <a:latin typeface="Exo 2"/>
                          <a:ea typeface="+mn-ea"/>
                          <a:cs typeface="+mn-cs"/>
                        </a:rPr>
                        <a:t>sponsorer</a:t>
                      </a:r>
                      <a:endParaRPr lang="en-US" sz="1600" b="1" kern="1200" dirty="0" err="1">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dirty="0"/>
                      </a:br>
                      <a:r>
                        <a:rPr lang="en-US" sz="950" baseline="0" dirty="0">
                          <a:latin typeface="Liberation Sans"/>
                        </a:rPr>
                        <a:t>Tack till </a:t>
                      </a:r>
                      <a:r>
                        <a:rPr lang="en-US" sz="950" baseline="0" dirty="0">
                          <a:latin typeface="Liberation Sans"/>
                          <a:hlinkClick r:id="rId10"/>
                        </a:rPr>
                        <a:t>Autodesk</a:t>
                      </a:r>
                      <a:r>
                        <a:rPr lang="en-US" sz="950" baseline="0" dirty="0">
                          <a:latin typeface="Liberation Sans"/>
                        </a:rPr>
                        <a:t> </a:t>
                      </a:r>
                      <a:r>
                        <a:rPr lang="en-US" sz="950" baseline="0" dirty="0" err="1">
                          <a:latin typeface="Liberation Sans"/>
                        </a:rPr>
                        <a:t>som</a:t>
                      </a:r>
                      <a:r>
                        <a:rPr lang="en-US" sz="950" baseline="0" dirty="0">
                          <a:latin typeface="Liberation Sans"/>
                        </a:rPr>
                        <a:t> </a:t>
                      </a:r>
                      <a:r>
                        <a:rPr lang="en-US" sz="950" baseline="0" dirty="0" err="1">
                          <a:latin typeface="Liberation Sans"/>
                        </a:rPr>
                        <a:t>sponsrat</a:t>
                      </a:r>
                      <a:r>
                        <a:rPr lang="en-US" sz="950" baseline="0" dirty="0">
                          <a:latin typeface="Liberation Sans"/>
                        </a:rPr>
                        <a:t> OWASP Topp 10 -</a:t>
                      </a:r>
                      <a:r>
                        <a:rPr lang="en-US" sz="950" dirty="0">
                          <a:latin typeface="Liberation Sans"/>
                          <a:cs typeface="Liberation Sans" panose="020B0604020202020204" pitchFamily="34" charset="0"/>
                        </a:rPr>
                        <a:t>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err="1">
                          <a:latin typeface="Liberation Sans"/>
                          <a:ea typeface="Liberation Sans" panose="020B0604020202020204" pitchFamily="34" charset="0"/>
                          <a:cs typeface="Liberation Sans" panose="020B0604020202020204" pitchFamily="34" charset="0"/>
                        </a:rPr>
                        <a:t>Organisationer</a:t>
                      </a:r>
                      <a:r>
                        <a:rPr lang="en-US" sz="950" baseline="0" dirty="0">
                          <a:latin typeface="Liberation Sans"/>
                          <a:ea typeface="Liberation Sans" panose="020B0604020202020204" pitchFamily="34" charset="0"/>
                          <a:cs typeface="Liberation Sans" panose="020B0604020202020204" pitchFamily="34" charset="0"/>
                        </a:rPr>
                        <a:t> och individer som har tillhandahållit information om sårbarheters utbredning eller på annat sätt hjälpt till </a:t>
                      </a:r>
                      <a:r>
                        <a:rPr lang="en-US" sz="950" baseline="0" dirty="0" err="1">
                          <a:latin typeface="Liberation Sans"/>
                          <a:ea typeface="Liberation Sans" panose="020B0604020202020204" pitchFamily="34" charset="0"/>
                          <a:cs typeface="Liberation Sans" panose="020B0604020202020204" pitchFamily="34" charset="0"/>
                        </a:rPr>
                        <a:t>listas</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rPr>
                        <a:t>på</a:t>
                      </a:r>
                      <a:r>
                        <a:rPr lang="en-US" sz="950" baseline="0" dirty="0">
                          <a:latin typeface="Liberation Sans"/>
                          <a:ea typeface="Liberation Sans" panose="020B0604020202020204" pitchFamily="34" charset="0"/>
                          <a:cs typeface="Liberation Sans" panose="020B0604020202020204" pitchFamily="34" charset="0"/>
                        </a:rPr>
                        <a:t> </a:t>
                      </a:r>
                      <a:r>
                        <a:rPr lang="en-US" sz="950" baseline="0" dirty="0" err="1">
                          <a:latin typeface="Liberation Sans"/>
                          <a:ea typeface="Liberation Sans" panose="020B0604020202020204" pitchFamily="34" charset="0"/>
                          <a:cs typeface="Liberation Sans" panose="020B0604020202020204" pitchFamily="34" charset="0"/>
                          <a:hlinkClick r:id="rId11" action="ppaction://hlinksldjump"/>
                        </a:rPr>
                        <a:t>erkännandesidan</a:t>
                      </a:r>
                      <a:r>
                        <a:rPr lang="en-US" sz="950" baseline="0" dirty="0">
                          <a:latin typeface="Liberation Sans"/>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err="1">
                <a:solidFill>
                  <a:schemeClr val="bg1">
                    <a:lumMod val="50000"/>
                  </a:schemeClr>
                </a:solidFill>
                <a:latin typeface="Exo 2" panose="00000500000000000000" pitchFamily="2" charset="0"/>
              </a:rPr>
              <a:t>Förord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597277038"/>
              </p:ext>
            </p:extLst>
          </p:nvPr>
        </p:nvGraphicFramePr>
        <p:xfrm>
          <a:off x="0" y="939601"/>
          <a:ext cx="6858000" cy="909082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err="1">
                          <a:solidFill>
                            <a:srgbClr val="000000"/>
                          </a:solidFill>
                          <a:latin typeface="Exo 2"/>
                          <a:ea typeface="Liberation Sans" panose="020B0604020202020204" pitchFamily="34" charset="0"/>
                          <a:cs typeface="Liberation Sans" panose="020B0604020202020204" pitchFamily="34" charset="0"/>
                        </a:rPr>
                        <a:t>Välkommen</a:t>
                      </a:r>
                      <a:r>
                        <a:rPr lang="en-US" sz="1600" b="1" i="0" u="none" strike="noStrike" noProof="0" dirty="0">
                          <a:solidFill>
                            <a:srgbClr val="000000"/>
                          </a:solidFill>
                          <a:latin typeface="Exo 2"/>
                          <a:ea typeface="Liberation Sans" panose="020B0604020202020204" pitchFamily="34" charset="0"/>
                          <a:cs typeface="Liberation Sans" panose="020B0604020202020204" pitchFamily="34" charset="0"/>
                        </a:rPr>
                        <a:t> till OWASP Topp 10 </a:t>
                      </a:r>
                      <a:r>
                        <a:rPr lang="en-US" sz="1600" b="1" dirty="0">
                          <a:latin typeface="Exo 2"/>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753388">
                <a:tc>
                  <a:txBody>
                    <a:bodyPr/>
                    <a:lstStyle/>
                    <a:p>
                      <a:pPr lvl="0" algn="l">
                        <a:spcBef>
                          <a:spcPts val="200"/>
                        </a:spcBef>
                        <a:spcAft>
                          <a:spcPts val="600"/>
                        </a:spcAft>
                        <a:buNone/>
                      </a:pPr>
                      <a:r>
                        <a:rPr lang="en-US" sz="950" b="0" i="0" u="none" strike="noStrike" noProof="0" dirty="0">
                          <a:solidFill>
                            <a:srgbClr val="000000"/>
                          </a:solidFill>
                          <a:latin typeface="Liberation Sans"/>
                          <a:cs typeface="Liberation Sans" panose="020B0604020202020204" pitchFamily="34" charset="0"/>
                        </a:rPr>
                        <a:t>Med</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denna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uppdatering</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tillkommer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flera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nya</a:t>
                      </a:r>
                      <a:r>
                        <a:rPr lang="en-US" sz="950" b="0" i="0" u="none" strike="noStrike" baseline="0" noProof="0" dirty="0">
                          <a:solidFill>
                            <a:srgbClr val="000000"/>
                          </a:solidFill>
                          <a:latin typeface="Liberation Sans"/>
                          <a:cs typeface="Liberation Sans" panose="020B0604020202020204" pitchFamily="34" charset="0"/>
                        </a:rPr>
                        <a:t> risker, </a:t>
                      </a:r>
                      <a:r>
                        <a:rPr lang="en-US" sz="950" b="0" i="0" u="none" strike="noStrike" baseline="0" noProof="0" dirty="0" err="1">
                          <a:solidFill>
                            <a:srgbClr val="000000"/>
                          </a:solidFill>
                          <a:latin typeface="Liberation Sans"/>
                          <a:cs typeface="Liberation Sans" panose="020B0604020202020204" pitchFamily="34" charset="0"/>
                        </a:rPr>
                        <a:t>inklusive</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två</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utvalda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av</a:t>
                      </a:r>
                      <a:r>
                        <a:rPr lang="en-US" sz="950" b="0" i="0" u="none" strike="noStrike" baseline="0" noProof="0" dirty="0">
                          <a:solidFill>
                            <a:srgbClr val="000000"/>
                          </a:solidFill>
                          <a:latin typeface="Liberation Sans"/>
                          <a:cs typeface="Liberation Sans" panose="020B0604020202020204" pitchFamily="34" charset="0"/>
                        </a:rPr>
                        <a:t> </a:t>
                      </a:r>
                      <a:r>
                        <a:rPr lang="en-US" sz="950" b="1" i="0" u="none" strike="noStrike" baseline="0" noProof="0" dirty="0" err="1">
                          <a:solidFill>
                            <a:srgbClr val="FF0000"/>
                          </a:solidFill>
                          <a:latin typeface="Liberation Sans"/>
                          <a:cs typeface="Liberation Sans" panose="020B0604020202020204" pitchFamily="34" charset="0"/>
                        </a:rPr>
                        <a:t>rörelsen</a:t>
                      </a:r>
                      <a:r>
                        <a:rPr lang="en-US" sz="950" b="0" i="0" u="none" strike="noStrike" baseline="0" noProof="0" dirty="0">
                          <a:solidFill>
                            <a:srgbClr val="000000"/>
                          </a:solidFill>
                          <a:latin typeface="Liberation Sans"/>
                          <a:cs typeface="Liberation Sans" panose="020B0604020202020204" pitchFamily="34" charset="0"/>
                        </a:rPr>
                        <a:t>,</a:t>
                      </a:r>
                      <a:r>
                        <a:rPr lang="en-US" sz="950" b="0" i="0" u="none" strike="noStrike" noProof="0" dirty="0">
                          <a:solidFill>
                            <a:srgbClr val="000000"/>
                          </a:solidFill>
                          <a:latin typeface="Liberation Sans"/>
                          <a:cs typeface="Liberation Sans" panose="020B0604020202020204" pitchFamily="34" charset="0"/>
                        </a:rPr>
                        <a:t> </a:t>
                      </a:r>
                      <a:r>
                        <a:rPr lang="en-US" sz="950" b="1" i="0" u="none" strike="noStrike" noProof="0" dirty="0">
                          <a:solidFill>
                            <a:srgbClr val="000000"/>
                          </a:solidFill>
                          <a:latin typeface="Liberation Sans"/>
                          <a:cs typeface="Liberation Sans" panose="020B0604020202020204" pitchFamily="34" charset="0"/>
                          <a:hlinkClick r:id="rId4" action="ppaction://hlinksldjump"/>
                        </a:rPr>
                        <a:t>A8:2017-</a:t>
                      </a:r>
                      <a:r>
                        <a:rPr lang="en-US" sz="950" b="1" i="0" u="none" strike="noStrike" noProof="0" dirty="0">
                          <a:solidFill>
                            <a:srgbClr val="FF0000"/>
                          </a:solidFill>
                          <a:latin typeface="Liberation Sans"/>
                          <a:cs typeface="Liberation Sans" panose="020B0604020202020204" pitchFamily="34" charset="0"/>
                          <a:hlinkClick r:id="rId4" action="ppaction://hlinksldjump"/>
                        </a:rPr>
                        <a:t>Insecure Deserialization</a:t>
                      </a:r>
                      <a:r>
                        <a:rPr lang="en-US" sz="950" b="0" i="0" u="none" strike="noStrike" noProof="0" dirty="0">
                          <a:solidFill>
                            <a:srgbClr val="000000"/>
                          </a:solidFill>
                          <a:latin typeface="Liberation Sans"/>
                          <a:cs typeface="Liberation Sans" panose="020B0604020202020204" pitchFamily="34" charset="0"/>
                        </a:rPr>
                        <a:t> </a:t>
                      </a:r>
                      <a:r>
                        <a:rPr lang="en-US" sz="950" b="0" i="0" u="none" strike="noStrike" noProof="0" dirty="0" err="1">
                          <a:solidFill>
                            <a:srgbClr val="000000"/>
                          </a:solidFill>
                          <a:latin typeface="Liberation Sans"/>
                          <a:cs typeface="Liberation Sans" panose="020B0604020202020204" pitchFamily="34" charset="0"/>
                        </a:rPr>
                        <a:t>och</a:t>
                      </a:r>
                      <a:r>
                        <a:rPr lang="en-US" sz="950" b="0" i="0" u="none" strike="noStrike" noProof="0" dirty="0">
                          <a:solidFill>
                            <a:srgbClr val="000000"/>
                          </a:solidFill>
                          <a:latin typeface="Liberation Sans"/>
                          <a:cs typeface="Liberation Sans" panose="020B0604020202020204" pitchFamily="34" charset="0"/>
                        </a:rPr>
                        <a:t> </a:t>
                      </a:r>
                      <a:r>
                        <a:rPr lang="en-US" sz="950" b="1" i="0" u="none" strike="noStrike" noProof="0" dirty="0">
                          <a:solidFill>
                            <a:srgbClr val="000000"/>
                          </a:solidFill>
                          <a:latin typeface="Liberation Sans"/>
                          <a:cs typeface="Liberation Sans" panose="020B0604020202020204" pitchFamily="34" charset="0"/>
                          <a:hlinkClick r:id="rId5" action="ppaction://hlinksldjump"/>
                        </a:rPr>
                        <a:t>A10:2017-</a:t>
                      </a:r>
                      <a:r>
                        <a:rPr lang="en-US" sz="950" b="1" i="0" u="none" strike="noStrike" noProof="0" dirty="0">
                          <a:solidFill>
                            <a:srgbClr val="FF0000"/>
                          </a:solidFill>
                          <a:latin typeface="Liberation Sans"/>
                          <a:cs typeface="Liberation Sans" panose="020B0604020202020204" pitchFamily="34" charset="0"/>
                          <a:hlinkClick r:id="rId5" action="ppaction://hlinksldjump"/>
                        </a:rPr>
                        <a:t>Insufficient Logging and Monitoring</a:t>
                      </a:r>
                      <a:r>
                        <a:rPr lang="en-US" sz="950" b="0" i="0" u="none" strike="noStrike" noProof="0" dirty="0">
                          <a:solidFill>
                            <a:srgbClr val="000000"/>
                          </a:solidFill>
                          <a:latin typeface="Liberation Sans"/>
                          <a:cs typeface="Liberation Sans" panose="020B0604020202020204" pitchFamily="34" charset="0"/>
                        </a:rPr>
                        <a:t>. Två</a:t>
                      </a:r>
                      <a:r>
                        <a:rPr lang="en-US" sz="950" b="0" i="0" u="none" strike="noStrike" baseline="0" noProof="0" dirty="0">
                          <a:solidFill>
                            <a:srgbClr val="000000"/>
                          </a:solidFill>
                          <a:latin typeface="Liberation Sans"/>
                          <a:cs typeface="Liberation Sans" panose="020B0604020202020204" pitchFamily="34" charset="0"/>
                        </a:rPr>
                        <a:t> nyckelfaktorer som särskiljer denna uppdatering från föregående versioner av </a:t>
                      </a:r>
                      <a:r>
                        <a:rPr lang="en-US" sz="950" b="0" i="0" u="none" strike="noStrike" noProof="0" dirty="0">
                          <a:solidFill>
                            <a:srgbClr val="000000"/>
                          </a:solidFill>
                          <a:latin typeface="Liberation Sans"/>
                          <a:cs typeface="Liberation Sans" panose="020B0604020202020204" pitchFamily="34" charset="0"/>
                        </a:rPr>
                        <a:t>OWASP Topp 10 </a:t>
                      </a:r>
                      <a:r>
                        <a:rPr lang="en-US" sz="950" b="0" i="0" u="none" strike="noStrike" noProof="0" dirty="0" err="1">
                          <a:solidFill>
                            <a:srgbClr val="000000"/>
                          </a:solidFill>
                          <a:latin typeface="Liberation Sans"/>
                          <a:cs typeface="Liberation Sans" panose="020B0604020202020204" pitchFamily="34" charset="0"/>
                        </a:rPr>
                        <a:t>är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en</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betydande</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återkoppling</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från</a:t>
                      </a:r>
                      <a:r>
                        <a:rPr lang="en-US" sz="950" b="0" i="0" u="none" strike="noStrike" baseline="0" noProof="0" dirty="0">
                          <a:solidFill>
                            <a:srgbClr val="000000"/>
                          </a:solidFill>
                          <a:latin typeface="Liberation Sans"/>
                          <a:cs typeface="Liberation Sans" panose="020B0604020202020204" pitchFamily="34" charset="0"/>
                        </a:rPr>
                        <a:t> </a:t>
                      </a:r>
                      <a:r>
                        <a:rPr lang="en-US" sz="950" b="1" i="0" u="none" strike="noStrike" baseline="0" noProof="0" dirty="0" err="1">
                          <a:solidFill>
                            <a:srgbClr val="FF0000"/>
                          </a:solidFill>
                          <a:latin typeface="Liberation Sans"/>
                          <a:cs typeface="Liberation Sans" panose="020B0604020202020204" pitchFamily="34" charset="0"/>
                        </a:rPr>
                        <a:t>rörelsen</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noProof="0" dirty="0" err="1">
                          <a:solidFill>
                            <a:srgbClr val="000000"/>
                          </a:solidFill>
                          <a:latin typeface="Liberation Sans"/>
                          <a:cs typeface="Liberation Sans" panose="020B0604020202020204" pitchFamily="34" charset="0"/>
                        </a:rPr>
                        <a:t>och</a:t>
                      </a:r>
                      <a:r>
                        <a:rPr lang="en-US" sz="950" b="0" i="0" u="none" strike="noStrike" noProof="0" dirty="0">
                          <a:solidFill>
                            <a:srgbClr val="000000"/>
                          </a:solidFill>
                          <a:latin typeface="Liberation Sans"/>
                          <a:cs typeface="Liberation Sans" panose="020B0604020202020204" pitchFamily="34" charset="0"/>
                        </a:rPr>
                        <a:t> </a:t>
                      </a:r>
                      <a:r>
                        <a:rPr lang="en-US" sz="950" b="0" i="0" u="none" strike="noStrike" noProof="0" dirty="0" err="1">
                          <a:solidFill>
                            <a:srgbClr val="000000"/>
                          </a:solidFill>
                          <a:latin typeface="Liberation Sans"/>
                          <a:cs typeface="Liberation Sans" panose="020B0604020202020204" pitchFamily="34" charset="0"/>
                        </a:rPr>
                        <a:t>en</a:t>
                      </a:r>
                      <a:r>
                        <a:rPr lang="en-US" sz="950" b="0" i="0" u="none" strike="noStrike" noProof="0" dirty="0">
                          <a:solidFill>
                            <a:srgbClr val="000000"/>
                          </a:solidFill>
                          <a:latin typeface="Liberation Sans"/>
                          <a:cs typeface="Liberation Sans" panose="020B0604020202020204" pitchFamily="34" charset="0"/>
                        </a:rPr>
                        <a:t> </a:t>
                      </a:r>
                      <a:r>
                        <a:rPr lang="en-US" sz="950" b="0" i="0" u="none" strike="noStrike" noProof="0" dirty="0" err="1">
                          <a:solidFill>
                            <a:srgbClr val="000000"/>
                          </a:solidFill>
                          <a:latin typeface="Liberation Sans"/>
                          <a:cs typeface="Liberation Sans" panose="020B0604020202020204" pitchFamily="34" charset="0"/>
                        </a:rPr>
                        <a:t>mer</a:t>
                      </a:r>
                      <a:r>
                        <a:rPr lang="en-US" sz="950" b="0" i="0" u="none" strike="noStrike" noProof="0" dirty="0">
                          <a:solidFill>
                            <a:srgbClr val="000000"/>
                          </a:solidFill>
                          <a:latin typeface="Liberation Sans"/>
                          <a:cs typeface="Liberation Sans" panose="020B0604020202020204" pitchFamily="34" charset="0"/>
                        </a:rPr>
                        <a:t> </a:t>
                      </a:r>
                      <a:r>
                        <a:rPr lang="en-US" sz="950" b="0" i="0" u="none" strike="noStrike" noProof="0" dirty="0" err="1">
                          <a:solidFill>
                            <a:srgbClr val="000000"/>
                          </a:solidFill>
                          <a:latin typeface="Liberation Sans"/>
                          <a:cs typeface="Liberation Sans" panose="020B0604020202020204" pitchFamily="34" charset="0"/>
                        </a:rPr>
                        <a:t>omfattande</a:t>
                      </a:r>
                      <a:r>
                        <a:rPr lang="en-US" sz="950" b="0" i="0" u="none" strike="noStrike" noProof="0" dirty="0">
                          <a:solidFill>
                            <a:srgbClr val="000000"/>
                          </a:solidFill>
                          <a:latin typeface="Liberation Sans"/>
                          <a:cs typeface="Liberation Sans" panose="020B0604020202020204" pitchFamily="34" charset="0"/>
                        </a:rPr>
                        <a:t> </a:t>
                      </a:r>
                      <a:r>
                        <a:rPr lang="en-US" sz="950" b="0" i="0" u="none" strike="noStrike" noProof="0" dirty="0" err="1">
                          <a:solidFill>
                            <a:srgbClr val="000000"/>
                          </a:solidFill>
                          <a:latin typeface="Liberation Sans"/>
                          <a:cs typeface="Liberation Sans" panose="020B0604020202020204" pitchFamily="34" charset="0"/>
                        </a:rPr>
                        <a:t>informationsinsamling</a:t>
                      </a:r>
                      <a:r>
                        <a:rPr lang="en-US" sz="950" b="0" i="0" u="none" strike="noStrike" noProof="0" dirty="0">
                          <a:solidFill>
                            <a:srgbClr val="000000"/>
                          </a:solidFill>
                          <a:latin typeface="Liberation Sans"/>
                          <a:cs typeface="Liberation Sans" panose="020B0604020202020204" pitchFamily="34" charset="0"/>
                        </a:rPr>
                        <a:t> </a:t>
                      </a:r>
                      <a:r>
                        <a:rPr lang="en-US" sz="950" b="0" i="0" u="none" strike="noStrike" noProof="0" dirty="0" err="1">
                          <a:solidFill>
                            <a:srgbClr val="000000"/>
                          </a:solidFill>
                          <a:latin typeface="Liberation Sans"/>
                          <a:cs typeface="Liberation Sans" panose="020B0604020202020204" pitchFamily="34" charset="0"/>
                        </a:rPr>
                        <a:t>från</a:t>
                      </a:r>
                      <a:r>
                        <a:rPr lang="en-US" sz="950" b="0" i="0" u="none" strike="noStrike" noProof="0" dirty="0">
                          <a:solidFill>
                            <a:srgbClr val="000000"/>
                          </a:solidFill>
                          <a:latin typeface="Liberation Sans"/>
                          <a:cs typeface="Liberation Sans" panose="020B0604020202020204" pitchFamily="34" charset="0"/>
                        </a:rPr>
                        <a:t> dussintals organisationer.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Informationsunderlaget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är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förmodligen</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det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största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någonsin</a:t>
                      </a:r>
                      <a:r>
                        <a:rPr lang="en-US" sz="950" b="0" i="0" u="none" strike="noStrike" baseline="0" noProof="0" dirty="0">
                          <a:solidFill>
                            <a:srgbClr val="000000"/>
                          </a:solidFill>
                          <a:latin typeface="Liberation Sans"/>
                          <a:cs typeface="Liberation Sans" panose="020B0604020202020204" pitchFamily="34" charset="0"/>
                        </a:rPr>
                        <a:t> under </a:t>
                      </a:r>
                      <a:r>
                        <a:rPr lang="en-US" sz="950" b="0" i="0" u="none" strike="noStrike" baseline="0" noProof="0" dirty="0" err="1">
                          <a:solidFill>
                            <a:srgbClr val="000000"/>
                          </a:solidFill>
                          <a:latin typeface="Liberation Sans"/>
                          <a:cs typeface="Liberation Sans" panose="020B0604020202020204" pitchFamily="34" charset="0"/>
                        </a:rPr>
                        <a:t>arbetet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att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utveckla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en</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applikationssäkerhets</a:t>
                      </a:r>
                      <a:r>
                        <a:rPr lang="en-US" sz="950" b="1" i="0" u="none" strike="noStrike" baseline="0" noProof="0" dirty="0" err="1">
                          <a:solidFill>
                            <a:srgbClr val="FF0000"/>
                          </a:solidFill>
                          <a:latin typeface="Liberation Sans"/>
                          <a:cs typeface="Liberation Sans" panose="020B0604020202020204" pitchFamily="34" charset="0"/>
                        </a:rPr>
                        <a:t>standard</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Detta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inger</a:t>
                      </a:r>
                      <a:r>
                        <a:rPr lang="en-US" sz="950" b="0" i="0" u="none" strike="noStrike" baseline="0" noProof="0" dirty="0">
                          <a:solidFill>
                            <a:srgbClr val="000000"/>
                          </a:solidFill>
                          <a:latin typeface="Liberation Sans"/>
                          <a:cs typeface="Liberation Sans" panose="020B0604020202020204" pitchFamily="34" charset="0"/>
                        </a:rPr>
                        <a:t> därmed </a:t>
                      </a:r>
                      <a:r>
                        <a:rPr lang="en-US" sz="950" b="0" i="0" u="none" strike="noStrike" baseline="0" noProof="0" dirty="0" err="1">
                          <a:solidFill>
                            <a:srgbClr val="000000"/>
                          </a:solidFill>
                          <a:latin typeface="Liberation Sans"/>
                          <a:cs typeface="Liberation Sans" panose="020B0604020202020204" pitchFamily="34" charset="0"/>
                        </a:rPr>
                        <a:t>en</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tillit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att</a:t>
                      </a:r>
                      <a:r>
                        <a:rPr lang="en-US" sz="950" b="0" i="0" u="none" strike="noStrike" baseline="0" noProof="0" dirty="0">
                          <a:solidFill>
                            <a:srgbClr val="000000"/>
                          </a:solidFill>
                          <a:latin typeface="Liberation Sans"/>
                          <a:cs typeface="Liberation Sans" panose="020B0604020202020204" pitchFamily="34" charset="0"/>
                        </a:rPr>
                        <a:t> den </a:t>
                      </a:r>
                      <a:r>
                        <a:rPr lang="en-US" sz="950" b="0" i="0" u="none" strike="noStrike" baseline="0" noProof="0" dirty="0" err="1">
                          <a:solidFill>
                            <a:srgbClr val="000000"/>
                          </a:solidFill>
                          <a:latin typeface="Liberation Sans"/>
                          <a:cs typeface="Liberation Sans" panose="020B0604020202020204" pitchFamily="34" charset="0"/>
                        </a:rPr>
                        <a:t>nya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noProof="0" dirty="0">
                          <a:solidFill>
                            <a:srgbClr val="000000"/>
                          </a:solidFill>
                          <a:latin typeface="Liberation Sans"/>
                          <a:cs typeface="Liberation Sans" panose="020B0604020202020204" pitchFamily="34" charset="0"/>
                        </a:rPr>
                        <a:t>OWASP Topp 10 behandlar de mest </a:t>
                      </a:r>
                      <a:r>
                        <a:rPr lang="en-US" sz="950" b="1" i="0" u="none" strike="noStrike" noProof="0" dirty="0">
                          <a:solidFill>
                            <a:srgbClr val="FF0000"/>
                          </a:solidFill>
                          <a:latin typeface="Liberation Sans"/>
                          <a:cs typeface="Liberation Sans" panose="020B0604020202020204" pitchFamily="34" charset="0"/>
                        </a:rPr>
                        <a:t>effektfulla </a:t>
                      </a:r>
                      <a:r>
                        <a:rPr lang="en-US" sz="950" b="0" i="0" u="none" strike="noStrike" noProof="0" dirty="0">
                          <a:solidFill>
                            <a:srgbClr val="000000"/>
                          </a:solidFill>
                          <a:latin typeface="Liberation Sans"/>
                          <a:cs typeface="Liberation Sans" panose="020B0604020202020204" pitchFamily="34" charset="0"/>
                        </a:rPr>
                        <a:t>applikationssäkerhetsriskerna som organisationer kan drabbas av.</a:t>
                      </a:r>
                    </a:p>
                    <a:p>
                      <a:pPr lvl="0" algn="l">
                        <a:spcBef>
                          <a:spcPts val="200"/>
                        </a:spcBef>
                        <a:spcAft>
                          <a:spcPts val="600"/>
                        </a:spcAft>
                        <a:buNone/>
                      </a:pPr>
                      <a:r>
                        <a:rPr lang="en-US" sz="950" b="0" i="0" u="none" strike="noStrike" noProof="0" dirty="0">
                          <a:solidFill>
                            <a:srgbClr val="000000"/>
                          </a:solidFill>
                          <a:latin typeface="Liberation Sans"/>
                          <a:cs typeface="Liberation Sans" panose="020B0604020202020204" pitchFamily="34" charset="0"/>
                        </a:rPr>
                        <a:t>OWASP Topp 10 - 2017 är primärt baserad på 40+ informationskällor från företag</a:t>
                      </a:r>
                      <a:r>
                        <a:rPr lang="en-US" sz="950" b="0" i="0" u="none" strike="noStrike" baseline="0" noProof="0" dirty="0">
                          <a:solidFill>
                            <a:srgbClr val="000000"/>
                          </a:solidFill>
                          <a:latin typeface="Liberation Sans"/>
                          <a:cs typeface="Liberation Sans" panose="020B0604020202020204" pitchFamily="34" charset="0"/>
                        </a:rPr>
                        <a:t> som är specialiserade på applikatioinssäkerhet samt på en undersökning gjord bland fler än 500 yrkesverksamma </a:t>
                      </a:r>
                      <a:r>
                        <a:rPr lang="en-US" sz="950" b="0" i="0" u="none" strike="noStrike" baseline="0" noProof="0" dirty="0" err="1">
                          <a:solidFill>
                            <a:srgbClr val="000000"/>
                          </a:solidFill>
                          <a:latin typeface="Liberation Sans"/>
                          <a:cs typeface="Liberation Sans" panose="020B0604020202020204" pitchFamily="34" charset="0"/>
                        </a:rPr>
                        <a:t>inom</a:t>
                      </a:r>
                      <a:r>
                        <a:rPr lang="en-US" sz="950" b="0" i="0" u="none" strike="noStrike" baseline="0" noProof="0" dirty="0">
                          <a:solidFill>
                            <a:srgbClr val="000000"/>
                          </a:solidFill>
                          <a:latin typeface="Liberation Sans"/>
                          <a:cs typeface="Liberation Sans" panose="020B0604020202020204" pitchFamily="34" charset="0"/>
                        </a:rPr>
                        <a:t> IT-</a:t>
                      </a:r>
                      <a:r>
                        <a:rPr lang="en-US" sz="950" b="0" i="0" u="none" strike="noStrike" baseline="0" noProof="0" dirty="0" err="1">
                          <a:solidFill>
                            <a:srgbClr val="000000"/>
                          </a:solidFill>
                          <a:latin typeface="Liberation Sans"/>
                          <a:cs typeface="Liberation Sans" panose="020B0604020202020204" pitchFamily="34" charset="0"/>
                        </a:rPr>
                        <a:t>säkerhetsindustrin</a:t>
                      </a:r>
                      <a:r>
                        <a:rPr lang="en-US" sz="950" b="0" i="0" u="none" strike="noStrike" noProof="0" dirty="0">
                          <a:solidFill>
                            <a:srgbClr val="000000"/>
                          </a:solidFill>
                          <a:latin typeface="Liberation Sans"/>
                          <a:cs typeface="Liberation Sans" panose="020B0604020202020204" pitchFamily="34" charset="0"/>
                        </a:rPr>
                        <a:t>. </a:t>
                      </a:r>
                      <a:r>
                        <a:rPr lang="en-US" sz="950" b="0" i="0" u="none" strike="noStrike" noProof="0" dirty="0" err="1">
                          <a:solidFill>
                            <a:srgbClr val="000000"/>
                          </a:solidFill>
                          <a:latin typeface="Liberation Sans"/>
                          <a:cs typeface="Liberation Sans" panose="020B0604020202020204" pitchFamily="34" charset="0"/>
                        </a:rPr>
                        <a:t>Informationen</a:t>
                      </a:r>
                      <a:r>
                        <a:rPr lang="en-US" sz="950" b="0" i="0" u="none" strike="noStrike" baseline="0" noProof="0" dirty="0">
                          <a:solidFill>
                            <a:srgbClr val="000000"/>
                          </a:solidFill>
                          <a:latin typeface="Liberation Sans"/>
                          <a:cs typeface="Liberation Sans" panose="020B0604020202020204" pitchFamily="34" charset="0"/>
                        </a:rPr>
                        <a:t> </a:t>
                      </a:r>
                      <a:r>
                        <a:rPr lang="en-US" sz="950" b="1" i="0" u="none" strike="noStrike" baseline="0" noProof="0" dirty="0" err="1">
                          <a:solidFill>
                            <a:srgbClr val="FF0000"/>
                          </a:solidFill>
                          <a:latin typeface="Liberation Sans"/>
                          <a:cs typeface="Liberation Sans" panose="020B0604020202020204" pitchFamily="34" charset="0"/>
                        </a:rPr>
                        <a:t>innefattar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sårbarheter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som</a:t>
                      </a:r>
                      <a:r>
                        <a:rPr lang="en-US" sz="950" b="0" i="0" u="none" strike="noStrike" baseline="0" noProof="0" dirty="0">
                          <a:solidFill>
                            <a:srgbClr val="000000"/>
                          </a:solidFill>
                          <a:latin typeface="Liberation Sans"/>
                          <a:cs typeface="Liberation Sans" panose="020B0604020202020204" pitchFamily="34" charset="0"/>
                        </a:rPr>
                        <a:t> samlats ihop från hundratals organisationer och </a:t>
                      </a:r>
                      <a:r>
                        <a:rPr lang="en-US" sz="950" b="0" i="0" u="none" strike="noStrike" baseline="0" noProof="0" dirty="0" err="1">
                          <a:solidFill>
                            <a:srgbClr val="000000"/>
                          </a:solidFill>
                          <a:latin typeface="Liberation Sans"/>
                          <a:cs typeface="Liberation Sans" panose="020B0604020202020204" pitchFamily="34" charset="0"/>
                        </a:rPr>
                        <a:t>mer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än</a:t>
                      </a:r>
                      <a:r>
                        <a:rPr lang="en-US" sz="950" b="0" i="0" u="none" strike="noStrike" baseline="0" noProof="0" dirty="0">
                          <a:solidFill>
                            <a:srgbClr val="000000"/>
                          </a:solidFill>
                          <a:latin typeface="Liberation Sans"/>
                          <a:cs typeface="Liberation Sans" panose="020B0604020202020204" pitchFamily="34" charset="0"/>
                        </a:rPr>
                        <a:t> 100.000 </a:t>
                      </a:r>
                      <a:r>
                        <a:rPr lang="en-US" sz="950" b="0" i="0" u="none" strike="noStrike" baseline="0" noProof="0" dirty="0" err="1">
                          <a:solidFill>
                            <a:srgbClr val="000000"/>
                          </a:solidFill>
                          <a:latin typeface="Liberation Sans"/>
                          <a:cs typeface="Liberation Sans" panose="020B0604020202020204" pitchFamily="34" charset="0"/>
                        </a:rPr>
                        <a:t>verkliga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applikationer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och</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applikationsgränssnitt</a:t>
                      </a:r>
                      <a:r>
                        <a:rPr lang="en-US" sz="950" b="0" i="0" u="none" strike="noStrike" baseline="0" noProof="0" dirty="0">
                          <a:solidFill>
                            <a:srgbClr val="000000"/>
                          </a:solidFill>
                          <a:latin typeface="Liberation Sans"/>
                          <a:cs typeface="Liberation Sans" panose="020B0604020202020204" pitchFamily="34" charset="0"/>
                        </a:rPr>
                        <a:t>. Topp 10 är utvald och prioriterad baserat på fördelning inom informationsunderlaget samt i kombination med en uppskattad konsensus av </a:t>
                      </a:r>
                      <a:r>
                        <a:rPr lang="en-US" sz="950" b="1" i="0" u="none" strike="noStrike" baseline="0" noProof="0" dirty="0">
                          <a:solidFill>
                            <a:srgbClr val="FF0000"/>
                          </a:solidFill>
                          <a:latin typeface="Liberation Sans"/>
                          <a:cs typeface="Liberation Sans" panose="020B0604020202020204" pitchFamily="34" charset="0"/>
                        </a:rPr>
                        <a:t>utnyttjandegraden</a:t>
                      </a:r>
                      <a:r>
                        <a:rPr lang="en-US" sz="950" b="0" i="0" u="none" strike="noStrike" baseline="0" noProof="0" dirty="0">
                          <a:solidFill>
                            <a:srgbClr val="000000"/>
                          </a:solidFill>
                          <a:latin typeface="Liberation Sans"/>
                          <a:cs typeface="Liberation Sans" panose="020B0604020202020204" pitchFamily="34" charset="0"/>
                        </a:rPr>
                        <a:t>, upptäckbarhet och inverkan.</a:t>
                      </a:r>
                      <a:endParaRPr lang="en-US" sz="950" b="1" dirty="0">
                        <a:latin typeface="Liberation Sans"/>
                        <a:cs typeface="Liberation Sans" panose="020B0604020202020204" pitchFamily="34" charset="0"/>
                      </a:endParaRPr>
                    </a:p>
                    <a:p>
                      <a:pPr lvl="0" algn="l">
                        <a:spcBef>
                          <a:spcPts val="200"/>
                        </a:spcBef>
                        <a:spcAft>
                          <a:spcPts val="600"/>
                        </a:spcAft>
                        <a:buNone/>
                      </a:pPr>
                      <a:r>
                        <a:rPr lang="en-US" sz="950" b="0" i="0" u="none" strike="noStrike" noProof="0" err="1">
                          <a:solidFill>
                            <a:srgbClr val="000000"/>
                          </a:solidFill>
                          <a:latin typeface="Liberation Sans"/>
                          <a:cs typeface="Liberation Sans" panose="020B0604020202020204" pitchFamily="34" charset="0"/>
                        </a:rPr>
                        <a:t>Ett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huvudmål</a:t>
                      </a:r>
                      <a:r>
                        <a:rPr lang="en-US" sz="950" b="0" i="0" u="none" strike="noStrike" baseline="0" noProof="0" dirty="0">
                          <a:solidFill>
                            <a:srgbClr val="000000"/>
                          </a:solidFill>
                          <a:latin typeface="Liberation Sans"/>
                          <a:cs typeface="Liberation Sans" panose="020B0604020202020204" pitchFamily="34" charset="0"/>
                        </a:rPr>
                        <a:t> med </a:t>
                      </a:r>
                      <a:r>
                        <a:rPr lang="en-US" sz="950" b="0" i="0" u="none" strike="noStrike" noProof="0" dirty="0">
                          <a:solidFill>
                            <a:srgbClr val="000000"/>
                          </a:solidFill>
                          <a:latin typeface="Liberation Sans"/>
                          <a:cs typeface="Liberation Sans" panose="020B0604020202020204" pitchFamily="34" charset="0"/>
                        </a:rPr>
                        <a:t>OWASP Topp 10 </a:t>
                      </a:r>
                      <a:r>
                        <a:rPr lang="en-US" sz="950" b="0" i="0" u="none" strike="noStrike" noProof="0" dirty="0" err="1">
                          <a:solidFill>
                            <a:srgbClr val="000000"/>
                          </a:solidFill>
                          <a:latin typeface="Liberation Sans"/>
                          <a:cs typeface="Liberation Sans" panose="020B0604020202020204" pitchFamily="34" charset="0"/>
                        </a:rPr>
                        <a:t>är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att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utbilda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dirty="0" err="1">
                          <a:solidFill>
                            <a:srgbClr val="000000"/>
                          </a:solidFill>
                          <a:latin typeface="Liberation Sans"/>
                          <a:cs typeface="Liberation Sans" panose="020B0604020202020204" pitchFamily="34" charset="0"/>
                        </a:rPr>
                        <a:t>utvecklare</a:t>
                      </a:r>
                      <a:r>
                        <a:rPr lang="en-US" sz="950" b="0" i="0" u="none" strike="noStrike" baseline="0" noProof="0" dirty="0">
                          <a:solidFill>
                            <a:srgbClr val="000000"/>
                          </a:solidFill>
                          <a:latin typeface="Liberation Sans"/>
                          <a:cs typeface="Liberation Sans" panose="020B0604020202020204" pitchFamily="34" charset="0"/>
                        </a:rPr>
                        <a:t>, </a:t>
                      </a:r>
                      <a:r>
                        <a:rPr lang="en-US" sz="950" b="1" i="0" u="none" strike="noStrike" baseline="0" noProof="0" dirty="0">
                          <a:solidFill>
                            <a:srgbClr val="FF0000"/>
                          </a:solidFill>
                          <a:latin typeface="Liberation Sans"/>
                          <a:cs typeface="Liberation Sans" panose="020B0604020202020204" pitchFamily="34" charset="0"/>
                        </a:rPr>
                        <a:t>designers</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arkitekter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beslutsfattare</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och</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organisationer</a:t>
                      </a:r>
                      <a:r>
                        <a:rPr lang="en-US" sz="950" b="0" i="0" u="none" strike="noStrike" baseline="0" noProof="0" dirty="0">
                          <a:solidFill>
                            <a:srgbClr val="000000"/>
                          </a:solidFill>
                          <a:latin typeface="Liberation Sans"/>
                          <a:cs typeface="Liberation Sans" panose="020B0604020202020204" pitchFamily="34" charset="0"/>
                        </a:rPr>
                        <a:t> om </a:t>
                      </a:r>
                      <a:r>
                        <a:rPr lang="en-US" sz="950" b="0" i="0" u="none" strike="noStrike" baseline="0" noProof="0" err="1">
                          <a:solidFill>
                            <a:srgbClr val="000000"/>
                          </a:solidFill>
                          <a:latin typeface="Liberation Sans"/>
                          <a:cs typeface="Liberation Sans" panose="020B0604020202020204" pitchFamily="34" charset="0"/>
                        </a:rPr>
                        <a:t>konsekvenserna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av</a:t>
                      </a:r>
                      <a:r>
                        <a:rPr lang="en-US" sz="950" b="0" i="0" u="none" strike="noStrike" baseline="0" noProof="0" dirty="0">
                          <a:solidFill>
                            <a:srgbClr val="000000"/>
                          </a:solidFill>
                          <a:latin typeface="Liberation Sans"/>
                          <a:cs typeface="Liberation Sans" panose="020B0604020202020204" pitchFamily="34" charset="0"/>
                        </a:rPr>
                        <a:t> de </a:t>
                      </a:r>
                      <a:r>
                        <a:rPr lang="en-US" sz="950" b="0" i="0" u="none" strike="noStrike" baseline="0" noProof="0" err="1">
                          <a:solidFill>
                            <a:srgbClr val="000000"/>
                          </a:solidFill>
                          <a:latin typeface="Liberation Sans"/>
                          <a:cs typeface="Liberation Sans" panose="020B0604020202020204" pitchFamily="34" charset="0"/>
                        </a:rPr>
                        <a:t>vanligast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förekommande</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och</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viktigaste</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webbapplikationssvagheterna</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ur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ett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säkerhetsperspektiv</a:t>
                      </a:r>
                      <a:r>
                        <a:rPr lang="en-US" sz="950" b="0" i="0" u="none" strike="noStrike" baseline="0" noProof="0" dirty="0">
                          <a:solidFill>
                            <a:srgbClr val="000000"/>
                          </a:solidFill>
                          <a:latin typeface="Liberation Sans"/>
                          <a:cs typeface="Liberation Sans" panose="020B0604020202020204" pitchFamily="34" charset="0"/>
                        </a:rPr>
                        <a:t>. Topp 10 </a:t>
                      </a:r>
                      <a:r>
                        <a:rPr lang="en-US" sz="950" b="0" i="0" u="none" strike="noStrike" baseline="0" noProof="0" err="1">
                          <a:solidFill>
                            <a:srgbClr val="000000"/>
                          </a:solidFill>
                          <a:latin typeface="Liberation Sans"/>
                          <a:cs typeface="Liberation Sans" panose="020B0604020202020204" pitchFamily="34" charset="0"/>
                        </a:rPr>
                        <a:t>presenterar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grundläggande</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tekniker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för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att</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skydda</a:t>
                      </a:r>
                      <a:r>
                        <a:rPr lang="en-US" sz="950" b="0" i="0" u="none" strike="noStrike" baseline="0" noProof="0" dirty="0">
                          <a:solidFill>
                            <a:srgbClr val="000000"/>
                          </a:solidFill>
                          <a:latin typeface="Liberation Sans"/>
                          <a:cs typeface="Liberation Sans" panose="020B0604020202020204" pitchFamily="34" charset="0"/>
                        </a:rPr>
                        <a:t> sig mot </a:t>
                      </a:r>
                      <a:r>
                        <a:rPr lang="en-US" sz="950" b="0" i="0" u="none" strike="noStrike" baseline="0" noProof="0" err="1">
                          <a:solidFill>
                            <a:srgbClr val="000000"/>
                          </a:solidFill>
                          <a:latin typeface="Liberation Sans"/>
                          <a:cs typeface="Liberation Sans" panose="020B0604020202020204" pitchFamily="34" charset="0"/>
                        </a:rPr>
                        <a:t>problemområden</a:t>
                      </a:r>
                      <a:r>
                        <a:rPr lang="en-US" sz="950" b="0" i="0" u="none" strike="noStrike" baseline="0" noProof="0" dirty="0">
                          <a:solidFill>
                            <a:srgbClr val="000000"/>
                          </a:solidFill>
                          <a:latin typeface="Liberation Sans"/>
                          <a:cs typeface="Liberation Sans" panose="020B0604020202020204" pitchFamily="34" charset="0"/>
                        </a:rPr>
                        <a:t> med </a:t>
                      </a:r>
                      <a:r>
                        <a:rPr lang="en-US" sz="950" b="0" i="0" u="none" strike="noStrike" baseline="0" noProof="0" err="1">
                          <a:solidFill>
                            <a:srgbClr val="000000"/>
                          </a:solidFill>
                          <a:latin typeface="Liberation Sans"/>
                          <a:cs typeface="Liberation Sans" panose="020B0604020202020204" pitchFamily="34" charset="0"/>
                        </a:rPr>
                        <a:t>hög</a:t>
                      </a:r>
                      <a:r>
                        <a:rPr lang="en-US" sz="950" b="0" i="0" u="none" strike="noStrike" baseline="0" noProof="0" dirty="0">
                          <a:solidFill>
                            <a:srgbClr val="000000"/>
                          </a:solidFill>
                          <a:latin typeface="Liberation Sans"/>
                          <a:cs typeface="Liberation Sans" panose="020B0604020202020204" pitchFamily="34" charset="0"/>
                        </a:rPr>
                        <a:t> risk </a:t>
                      </a:r>
                      <a:r>
                        <a:rPr lang="en-US" sz="950" b="0" i="0" u="none" strike="noStrike" baseline="0" noProof="0" err="1">
                          <a:solidFill>
                            <a:srgbClr val="000000"/>
                          </a:solidFill>
                          <a:latin typeface="Liberation Sans"/>
                          <a:cs typeface="Liberation Sans" panose="020B0604020202020204" pitchFamily="34" charset="0"/>
                        </a:rPr>
                        <a:t>och</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tillhandahåller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vägledning</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för</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ytterligare</a:t>
                      </a:r>
                      <a:r>
                        <a:rPr lang="en-US" sz="950" b="0" i="0" u="none" strike="noStrike" baseline="0" noProof="0" dirty="0">
                          <a:solidFill>
                            <a:srgbClr val="000000"/>
                          </a:solidFill>
                          <a:latin typeface="Liberation Sans"/>
                          <a:cs typeface="Liberation Sans" panose="020B0604020202020204" pitchFamily="34" charset="0"/>
                        </a:rPr>
                        <a:t> </a:t>
                      </a:r>
                      <a:r>
                        <a:rPr lang="en-US" sz="950" b="0" i="0" u="none" strike="noStrike" baseline="0" noProof="0" err="1">
                          <a:solidFill>
                            <a:srgbClr val="000000"/>
                          </a:solidFill>
                          <a:latin typeface="Liberation Sans"/>
                          <a:cs typeface="Liberation Sans" panose="020B0604020202020204" pitchFamily="34" charset="0"/>
                        </a:rPr>
                        <a:t>fördjupning</a:t>
                      </a:r>
                      <a:r>
                        <a:rPr lang="en-US" sz="950" b="0" i="0" u="none" strike="noStrike" noProof="0" dirty="0">
                          <a:solidFill>
                            <a:srgbClr val="000000"/>
                          </a:solidFill>
                          <a:latin typeface="Liberation Sans"/>
                          <a:cs typeface="Liberation Sans" panose="020B0604020202020204" pitchFamily="34" charset="0"/>
                        </a:rPr>
                        <a:t>.</a:t>
                      </a:r>
                      <a:endParaRPr lang="en-US" sz="950" b="1" dirty="0">
                        <a:latin typeface="Liberation Sans"/>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52602086"/>
              </p:ext>
            </p:extLst>
          </p:nvPr>
        </p:nvGraphicFramePr>
        <p:xfrm>
          <a:off x="0" y="4097905"/>
          <a:ext cx="3352800" cy="11378716"/>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i="0" u="none" strike="noStrike" kern="1200" noProof="0" dirty="0" err="1">
                          <a:solidFill>
                            <a:srgbClr val="000000"/>
                          </a:solidFill>
                          <a:latin typeface="Exo 2"/>
                        </a:rPr>
                        <a:t>Framtida</a:t>
                      </a:r>
                      <a:r>
                        <a:rPr lang="en-US" sz="1600" b="1" i="0" u="none" strike="noStrike" kern="1200" noProof="0" dirty="0">
                          <a:solidFill>
                            <a:srgbClr val="000000"/>
                          </a:solidFill>
                          <a:latin typeface="Exo 2"/>
                        </a:rPr>
                        <a:t> </a:t>
                      </a:r>
                      <a:r>
                        <a:rPr lang="en-US" sz="1600" b="1" i="0" u="none" strike="noStrike" kern="1200" noProof="0" dirty="0" err="1">
                          <a:solidFill>
                            <a:srgbClr val="000000"/>
                          </a:solidFill>
                          <a:latin typeface="Exo 2"/>
                        </a:rPr>
                        <a:t>aktiviteter</a:t>
                      </a:r>
                      <a:endParaRPr lang="en-US" kern="1200" dirty="0" err="1"/>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a:latin typeface="Liberation Sans"/>
                          <a:cs typeface="Liberation Sans" panose="020B0604020202020204" pitchFamily="34" charset="0"/>
                        </a:rPr>
                        <a:t>Sluta</a:t>
                      </a:r>
                      <a:r>
                        <a:rPr lang="en-US" sz="950" b="1" dirty="0">
                          <a:latin typeface="Liberation Sans"/>
                          <a:cs typeface="Liberation Sans" panose="020B0604020202020204" pitchFamily="34" charset="0"/>
                        </a:rPr>
                        <a:t> </a:t>
                      </a:r>
                      <a:r>
                        <a:rPr lang="en-US" sz="950" b="1" dirty="0" err="1">
                          <a:latin typeface="Liberation Sans"/>
                          <a:cs typeface="Liberation Sans" panose="020B0604020202020204" pitchFamily="34" charset="0"/>
                        </a:rPr>
                        <a:t>inte</a:t>
                      </a:r>
                      <a:r>
                        <a:rPr lang="en-US" sz="950" b="1" dirty="0">
                          <a:latin typeface="Liberation Sans"/>
                          <a:cs typeface="Liberation Sans" panose="020B0604020202020204" pitchFamily="34" charset="0"/>
                        </a:rPr>
                        <a:t> vid</a:t>
                      </a:r>
                      <a:r>
                        <a:rPr lang="en-US" sz="950" b="1" baseline="0" dirty="0">
                          <a:latin typeface="Liberation Sans"/>
                          <a:cs typeface="Liberation Sans" panose="020B0604020202020204" pitchFamily="34" charset="0"/>
                        </a:rPr>
                        <a:t> Topp 10</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hundratals</a:t>
                      </a:r>
                      <a:r>
                        <a:rPr lang="en-US" sz="950" dirty="0">
                          <a:latin typeface="Liberation Sans"/>
                          <a:cs typeface="Liberation Sans" panose="020B0604020202020204" pitchFamily="34" charset="0"/>
                        </a:rPr>
                        <a:t> problem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kan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påverka</a:t>
                      </a:r>
                      <a:r>
                        <a:rPr lang="en-US" sz="950" dirty="0">
                          <a:latin typeface="Liberation Sans"/>
                          <a:cs typeface="Liberation Sans" panose="020B0604020202020204" pitchFamily="34" charset="0"/>
                        </a:rPr>
                        <a:t> den </a:t>
                      </a:r>
                      <a:r>
                        <a:rPr lang="en-US" sz="950" dirty="0" err="1">
                          <a:latin typeface="Liberation Sans"/>
                          <a:cs typeface="Liberation Sans" panose="020B0604020202020204" pitchFamily="34" charset="0"/>
                        </a:rPr>
                        <a:t>övergripande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webb-applikation</a:t>
                      </a:r>
                      <a:r>
                        <a:rPr lang="en-US" sz="950" dirty="0">
                          <a:latin typeface="Liberation Sans"/>
                          <a:cs typeface="Liberation Sans" panose="020B0604020202020204" pitchFamily="34" charset="0"/>
                        </a:rPr>
                        <a:t>. OWASP:s guide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lathundar</a:t>
                      </a:r>
                      <a:r>
                        <a:rPr lang="en-US" sz="950" baseline="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a:t>
                      </a:r>
                      <a:r>
                        <a:rPr lang="en-US" sz="950" baseline="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6"/>
                        </a:rPr>
                        <a:t>OWASP Developer's Guide</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respektive</a:t>
                      </a:r>
                      <a:r>
                        <a:rPr lang="en-US" sz="950" baseline="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7"/>
                        </a:rPr>
                        <a:t>OWASP Cheat Sheet Series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behandlar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många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av</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dem.</a:t>
                      </a:r>
                      <a:r>
                        <a:rPr lang="en-US" sz="950" dirty="0">
                          <a:latin typeface="Liberation Sans"/>
                          <a:cs typeface="Liberation Sans" panose="020B0604020202020204" pitchFamily="34" charset="0"/>
                        </a:rPr>
                        <a:t> Dessa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väsentlig</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läsning</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för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alla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som</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utvecklar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applikationer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och</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applikationsgränssnitt</a:t>
                      </a:r>
                      <a:r>
                        <a:rPr lang="en-US" sz="950" baseline="0" dirty="0">
                          <a:latin typeface="Liberation Sans"/>
                          <a:cs typeface="Liberation Sans" panose="020B0604020202020204" pitchFamily="34" charset="0"/>
                        </a:rPr>
                        <a:t>.</a:t>
                      </a:r>
                      <a:r>
                        <a:rPr lang="en-US" sz="95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8"/>
                        </a:rPr>
                        <a:t>OWASP Testing Guide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innehåller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vägledning</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hur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sårbarheter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kan</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upptäckas</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i</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webbapplikationer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på</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ett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effektivt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sätt</a:t>
                      </a:r>
                      <a:r>
                        <a:rPr lang="en-US" sz="950" baseline="0" dirty="0">
                          <a:latin typeface="Liberation Sans"/>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a:latin typeface="Liberation Sans"/>
                          <a:cs typeface="Liberation Sans" panose="020B0604020202020204" pitchFamily="34" charset="0"/>
                        </a:rPr>
                        <a:t>Kontinuerlig</a:t>
                      </a:r>
                      <a:r>
                        <a:rPr lang="en-US" sz="950" b="1" dirty="0">
                          <a:latin typeface="Liberation Sans"/>
                          <a:cs typeface="Liberation Sans" panose="020B0604020202020204" pitchFamily="34" charset="0"/>
                        </a:rPr>
                        <a:t> </a:t>
                      </a:r>
                      <a:r>
                        <a:rPr lang="en-US" sz="950" b="1" dirty="0" err="1">
                          <a:latin typeface="Liberation Sans"/>
                          <a:cs typeface="Liberation Sans" panose="020B0604020202020204" pitchFamily="34" charset="0"/>
                        </a:rPr>
                        <a:t>förändring</a:t>
                      </a:r>
                      <a:r>
                        <a:rPr lang="en-US" sz="950" dirty="0">
                          <a:latin typeface="Liberation Sans"/>
                          <a:cs typeface="Liberation Sans" panose="020B0604020202020204" pitchFamily="34" charset="0"/>
                        </a:rPr>
                        <a:t>. OWASP Topp 10 </a:t>
                      </a:r>
                      <a:r>
                        <a:rPr lang="en-US" sz="950" dirty="0" err="1">
                          <a:latin typeface="Liberation Sans"/>
                          <a:cs typeface="Liberation Sans" panose="020B0604020202020204" pitchFamily="34" charset="0"/>
                        </a:rPr>
                        <a:t>kommer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fortsätta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ändras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Utan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ändra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enda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kodrad</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kan</a:t>
                      </a:r>
                      <a:r>
                        <a:rPr lang="en-US" sz="950" dirty="0">
                          <a:latin typeface="Liberation Sans"/>
                          <a:cs typeface="Liberation Sans" panose="020B0604020202020204" pitchFamily="34" charset="0"/>
                        </a:rPr>
                        <a:t> din </a:t>
                      </a:r>
                      <a:r>
                        <a:rPr lang="en-US" sz="950" dirty="0" err="1">
                          <a:latin typeface="Liberation Sans"/>
                          <a:cs typeface="Liberation Sans" panose="020B0604020202020204" pitchFamily="34" charset="0"/>
                        </a:rPr>
                        <a:t>applikation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bli</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sårbar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allteftersom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nya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brister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upptäcks</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och</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attackmetoder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förfinas</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För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ytterligare</a:t>
                      </a:r>
                      <a:r>
                        <a:rPr lang="en-US" sz="950" baseline="0" dirty="0">
                          <a:latin typeface="Liberation Sans"/>
                          <a:cs typeface="Liberation Sans" panose="020B0604020202020204" pitchFamily="34" charset="0"/>
                        </a:rPr>
                        <a:t> information, </a:t>
                      </a:r>
                      <a:r>
                        <a:rPr lang="en-US" sz="950" baseline="0" dirty="0" err="1">
                          <a:latin typeface="Liberation Sans"/>
                          <a:cs typeface="Liberation Sans" panose="020B0604020202020204" pitchFamily="34" charset="0"/>
                        </a:rPr>
                        <a:t>gå</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gärna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igenom</a:t>
                      </a:r>
                      <a:r>
                        <a:rPr lang="en-US" sz="950" baseline="0" dirty="0">
                          <a:latin typeface="Liberation Sans"/>
                          <a:cs typeface="Liberation Sans" panose="020B0604020202020204" pitchFamily="34" charset="0"/>
                        </a:rPr>
                        <a:t> de </a:t>
                      </a:r>
                      <a:r>
                        <a:rPr lang="en-US" sz="950" baseline="0" dirty="0" err="1">
                          <a:latin typeface="Liberation Sans"/>
                          <a:cs typeface="Liberation Sans" panose="020B0604020202020204" pitchFamily="34" charset="0"/>
                        </a:rPr>
                        <a:t>råd</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som</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ges</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i</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Nästa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steg</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för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utvecklare</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testare</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organisationer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och</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applikationsägare</a:t>
                      </a:r>
                      <a:r>
                        <a:rPr lang="en-US" sz="950" i="0" dirty="0">
                          <a:latin typeface="Liberation Sans"/>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dirty="0" err="1">
                          <a:latin typeface="Liberation Sans"/>
                          <a:cs typeface="Liberation Sans" panose="020B0604020202020204" pitchFamily="34" charset="0"/>
                        </a:rPr>
                        <a:t>Tänk</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positivt</a:t>
                      </a:r>
                      <a:r>
                        <a:rPr lang="en-US" sz="950" b="1" baseline="0" dirty="0">
                          <a:latin typeface="Liberation Sans"/>
                          <a:cs typeface="Liberation Sans" panose="020B0604020202020204" pitchFamily="34" charset="0"/>
                        </a:rPr>
                        <a:t>.</a:t>
                      </a:r>
                      <a:r>
                        <a:rPr lang="en-US" sz="950" baseline="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När</a:t>
                      </a:r>
                      <a:r>
                        <a:rPr lang="en-US" sz="950" dirty="0">
                          <a:latin typeface="Liberation Sans"/>
                          <a:cs typeface="Liberation Sans" panose="020B0604020202020204" pitchFamily="34" charset="0"/>
                        </a:rPr>
                        <a:t> du </a:t>
                      </a:r>
                      <a:r>
                        <a:rPr lang="en-US" sz="950" dirty="0" err="1">
                          <a:latin typeface="Liberation Sans"/>
                          <a:cs typeface="Liberation Sans" panose="020B0604020202020204" pitchFamily="34" charset="0"/>
                        </a:rPr>
                        <a:t>känner</a:t>
                      </a:r>
                      <a:r>
                        <a:rPr lang="en-US" sz="950" dirty="0">
                          <a:latin typeface="Liberation Sans"/>
                          <a:cs typeface="Liberation Sans" panose="020B0604020202020204" pitchFamily="34" charset="0"/>
                        </a:rPr>
                        <a:t> dig redo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sluta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jaga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sårbarheter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istället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fokusera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etablerade</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metoder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kontroller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applikationssäkerhet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riktlinjer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detta</a:t>
                      </a:r>
                      <a:r>
                        <a:rPr lang="en-US" sz="950" dirty="0">
                          <a:latin typeface="Liberation Sans"/>
                          <a:cs typeface="Liberation Sans" panose="020B0604020202020204" pitchFamily="34" charset="0"/>
                        </a:rPr>
                        <a:t>. </a:t>
                      </a:r>
                      <a:r>
                        <a:rPr lang="en-US" sz="950" i="1" dirty="0">
                          <a:latin typeface="Liberation Sans"/>
                          <a:cs typeface="Liberation Sans" panose="020B0604020202020204" pitchFamily="34" charset="0"/>
                          <a:hlinkClick r:id="rId9"/>
                        </a:rPr>
                        <a:t>OWASP Proactive Controls</a:t>
                      </a:r>
                      <a:r>
                        <a:rPr lang="en-US" sz="950" dirty="0">
                          <a:latin typeface="Liberation Sans"/>
                          <a:cs typeface="Liberation Sans" panose="020B0604020202020204" pitchFamily="34" charset="0"/>
                          <a:hlinkClick r:id="rId9"/>
                        </a:rPr>
                        <a:t> </a:t>
                      </a:r>
                      <a:r>
                        <a:rPr lang="en-US" sz="950" dirty="0">
                          <a:latin typeface="Liberation Sans"/>
                          <a:cs typeface="Liberation Sans" panose="020B0604020202020204" pitchFamily="34" charset="0"/>
                        </a:rPr>
                        <a:t>-</a:t>
                      </a:r>
                      <a:r>
                        <a:rPr lang="en-US" sz="950" dirty="0" err="1">
                          <a:latin typeface="Liberation Sans"/>
                          <a:cs typeface="Liberation Sans" panose="020B0604020202020204" pitchFamily="34" charset="0"/>
                        </a:rPr>
                        <a:t>projektet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är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en</a:t>
                      </a:r>
                      <a:r>
                        <a:rPr lang="en-US" sz="950" dirty="0">
                          <a:latin typeface="Liberation Sans"/>
                          <a:cs typeface="Liberation Sans" panose="020B0604020202020204" pitchFamily="34" charset="0"/>
                        </a:rPr>
                        <a:t> bra </a:t>
                      </a:r>
                      <a:r>
                        <a:rPr lang="en-US" sz="950" dirty="0" err="1">
                          <a:latin typeface="Liberation Sans"/>
                          <a:cs typeface="Liberation Sans" panose="020B0604020202020204" pitchFamily="34" charset="0"/>
                        </a:rPr>
                        <a:t>startpunkt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utvecklare</a:t>
                      </a:r>
                      <a:r>
                        <a:rPr lang="en-US" sz="950" dirty="0">
                          <a:latin typeface="Liberation Sans"/>
                          <a:cs typeface="Liberation Sans" panose="020B0604020202020204" pitchFamily="34" charset="0"/>
                        </a:rPr>
                        <a:t> med ambition</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att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införa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säkerhet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som</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en</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naturlig</a:t>
                      </a:r>
                      <a:r>
                        <a:rPr lang="en-US" sz="950" baseline="0" dirty="0">
                          <a:latin typeface="Liberation Sans"/>
                          <a:cs typeface="Liberation Sans" panose="020B0604020202020204" pitchFamily="34" charset="0"/>
                        </a:rPr>
                        <a:t> del </a:t>
                      </a:r>
                      <a:r>
                        <a:rPr lang="en-US" sz="950" baseline="0" dirty="0" err="1">
                          <a:latin typeface="Liberation Sans"/>
                          <a:cs typeface="Liberation Sans" panose="020B0604020202020204" pitchFamily="34" charset="0"/>
                        </a:rPr>
                        <a:t>i</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utvecklingsprocessen</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För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organisationer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och</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testare</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finns</a:t>
                      </a:r>
                      <a:r>
                        <a:rPr lang="en-US" sz="95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10"/>
                        </a:rPr>
                        <a:t>OWASP Application Security Verification Standard (ASVS)</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innehåller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riktlinjer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för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säkerhetsverifiering</a:t>
                      </a:r>
                      <a:r>
                        <a:rPr lang="en-US" sz="950" dirty="0">
                          <a:latin typeface="Liberation Sans"/>
                          <a:cs typeface="Liberation Sans" panose="020B0604020202020204" pitchFamily="34" charset="0"/>
                        </a:rPr>
                        <a:t>.</a:t>
                      </a:r>
                      <a:endParaRPr lang="en-US" sz="950" baseline="0" dirty="0">
                        <a:latin typeface="Liberation Sans"/>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dirty="0" err="1">
                          <a:latin typeface="Liberation Sans"/>
                          <a:cs typeface="Liberation Sans" panose="020B0604020202020204" pitchFamily="34" charset="0"/>
                        </a:rPr>
                        <a:t>Använd</a:t>
                      </a:r>
                      <a:r>
                        <a:rPr lang="en-US" sz="950" b="1" baseline="0" dirty="0">
                          <a:latin typeface="Liberation Sans"/>
                          <a:cs typeface="Liberation Sans" panose="020B0604020202020204" pitchFamily="34" charset="0"/>
                        </a:rPr>
                        <a:t> </a:t>
                      </a:r>
                      <a:r>
                        <a:rPr lang="en-US" sz="950" b="1" dirty="0" err="1">
                          <a:latin typeface="Liberation Sans"/>
                          <a:cs typeface="Liberation Sans" panose="020B0604020202020204" pitchFamily="34" charset="0"/>
                        </a:rPr>
                        <a:t>verktyg</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på</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ett</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klokt</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sätt</a:t>
                      </a:r>
                      <a:r>
                        <a:rPr lang="en-US" sz="950" b="0" baseline="0" dirty="0">
                          <a:latin typeface="Liberation Sans"/>
                          <a:cs typeface="Liberation Sans" panose="020B0604020202020204" pitchFamily="34" charset="0"/>
                        </a:rPr>
                        <a: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Säkerhetsbrister</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kan</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vara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väldigt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komplexa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och</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finnas</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långt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ner</a:t>
                      </a:r>
                      <a:r>
                        <a:rPr lang="en-US" sz="950" baseline="0" dirty="0">
                          <a:latin typeface="Liberation Sans"/>
                          <a:cs typeface="Liberation Sans" panose="020B0604020202020204" pitchFamily="34" charset="0"/>
                        </a:rPr>
                        <a:t> I </a:t>
                      </a:r>
                      <a:r>
                        <a:rPr lang="en-US" sz="950" baseline="0" dirty="0" err="1">
                          <a:latin typeface="Liberation Sans"/>
                          <a:cs typeface="Liberation Sans" panose="020B0604020202020204" pitchFamily="34" charset="0"/>
                        </a:rPr>
                        <a:t>kodbasen</a:t>
                      </a:r>
                      <a:r>
                        <a:rPr lang="en-US" sz="950" baseline="0" dirty="0">
                          <a:latin typeface="Liberation Sans"/>
                          <a:cs typeface="Liberation Sans" panose="020B0604020202020204" pitchFamily="34" charset="0"/>
                        </a:rPr>
                        <a:t>. I de </a:t>
                      </a:r>
                      <a:r>
                        <a:rPr lang="en-US" sz="950" baseline="0" dirty="0" err="1">
                          <a:latin typeface="Liberation Sans"/>
                          <a:cs typeface="Liberation Sans" panose="020B0604020202020204" pitchFamily="34" charset="0"/>
                        </a:rPr>
                        <a:t>flesta</a:t>
                      </a:r>
                      <a:r>
                        <a:rPr lang="en-US" sz="950" baseline="0" dirty="0">
                          <a:latin typeface="Liberation Sans"/>
                          <a:cs typeface="Liberation Sans" panose="020B0604020202020204" pitchFamily="34" charset="0"/>
                        </a:rPr>
                        <a:t> fall </a:t>
                      </a:r>
                      <a:r>
                        <a:rPr lang="en-US" sz="950" baseline="0" dirty="0" err="1">
                          <a:latin typeface="Liberation Sans"/>
                          <a:cs typeface="Liberation Sans" panose="020B0604020202020204" pitchFamily="34" charset="0"/>
                        </a:rPr>
                        <a:t>är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det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mest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kostnadseffektiv</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sättet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att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hitta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och</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eliminera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brister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m.h.a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en</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säkerhetsexpert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som</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har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sofistikerade</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vertyg</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i</a:t>
                      </a:r>
                      <a:r>
                        <a:rPr lang="en-US" sz="950" baseline="0" dirty="0">
                          <a:latin typeface="Liberation Sans"/>
                          <a:cs typeface="Liberation Sans" panose="020B0604020202020204" pitchFamily="34" charset="0"/>
                        </a:rPr>
                        <a:t> sin arsenal. </a:t>
                      </a:r>
                      <a:r>
                        <a:rPr lang="en-US" sz="950" baseline="0" dirty="0" err="1">
                          <a:latin typeface="Liberation Sans"/>
                          <a:cs typeface="Liberation Sans" panose="020B0604020202020204" pitchFamily="34" charset="0"/>
                        </a:rPr>
                        <a:t>Att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blint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lita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på</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verktyg</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kan</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skapa</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en</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falsk</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trygghet</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och</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rekommenderas</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ej</a:t>
                      </a:r>
                      <a:r>
                        <a:rPr lang="en-US" sz="950" baseline="0" dirty="0">
                          <a:latin typeface="Liberation Sans"/>
                          <a:cs typeface="Liberation Sans" panose="020B0604020202020204" pitchFamily="34" charset="0"/>
                        </a:rPr>
                        <a:t>.</a:t>
                      </a:r>
                      <a:endParaRPr lang="en-US" sz="950" dirty="0">
                        <a:latin typeface="Liberation Sans"/>
                        <a:cs typeface="Liberation Sans" panose="020B0604020202020204" pitchFamily="34" charset="0"/>
                      </a:endParaRP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dirty="0" err="1">
                          <a:latin typeface="Liberation Sans"/>
                          <a:cs typeface="Liberation Sans" panose="020B0604020202020204" pitchFamily="34" charset="0"/>
                        </a:rPr>
                        <a:t>Evangelisera</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och</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ge</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inte</a:t>
                      </a:r>
                      <a:r>
                        <a:rPr lang="en-US" sz="950" b="1" baseline="0" dirty="0">
                          <a:latin typeface="Liberation Sans"/>
                          <a:cs typeface="Liberation Sans" panose="020B0604020202020204" pitchFamily="34" charset="0"/>
                        </a:rPr>
                        <a:t> </a:t>
                      </a:r>
                      <a:r>
                        <a:rPr lang="en-US" sz="950" b="1" baseline="0" dirty="0" err="1">
                          <a:latin typeface="Liberation Sans"/>
                          <a:cs typeface="Liberation Sans" panose="020B0604020202020204" pitchFamily="34" charset="0"/>
                        </a:rPr>
                        <a:t>upp</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Fokusera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på</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att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införa</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säkerhet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som</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ett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naturligt</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instlag</a:t>
                      </a:r>
                      <a:r>
                        <a:rPr lang="en-US" sz="950" dirty="0">
                          <a:latin typeface="Liberation Sans"/>
                          <a:cs typeface="Liberation Sans" panose="020B0604020202020204" pitchFamily="34" charset="0"/>
                        </a:rPr>
                        <a:t> </a:t>
                      </a:r>
                      <a:r>
                        <a:rPr lang="en-US" sz="950" dirty="0" err="1">
                          <a:latin typeface="Liberation Sans"/>
                          <a:cs typeface="Liberation Sans" panose="020B0604020202020204" pitchFamily="34" charset="0"/>
                        </a:rPr>
                        <a:t>i</a:t>
                      </a:r>
                      <a:r>
                        <a:rPr lang="en-US" sz="950" dirty="0">
                          <a:latin typeface="Liberation Sans"/>
                          <a:cs typeface="Liberation Sans" panose="020B0604020202020204" pitchFamily="34" charset="0"/>
                        </a:rPr>
                        <a:t> </a:t>
                      </a:r>
                      <a:r>
                        <a:rPr lang="en-US" sz="950" b="1" dirty="0" err="1">
                          <a:solidFill>
                            <a:srgbClr val="FF0000"/>
                          </a:solidFill>
                          <a:latin typeface="Liberation Sans"/>
                          <a:cs typeface="Liberation Sans" panose="020B0604020202020204" pitchFamily="34" charset="0"/>
                        </a:rPr>
                        <a:t>utvecklings-organisationen</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och</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processenLäs</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mer</a:t>
                      </a:r>
                      <a:r>
                        <a:rPr lang="en-US" sz="950" baseline="0" dirty="0">
                          <a:latin typeface="Liberation Sans"/>
                          <a:cs typeface="Liberation Sans" panose="020B0604020202020204" pitchFamily="34" charset="0"/>
                        </a:rPr>
                        <a:t> om </a:t>
                      </a:r>
                      <a:r>
                        <a:rPr lang="en-US" sz="950" baseline="0" dirty="0" err="1">
                          <a:latin typeface="Liberation Sans"/>
                          <a:cs typeface="Liberation Sans" panose="020B0604020202020204" pitchFamily="34" charset="0"/>
                        </a:rPr>
                        <a:t>hur</a:t>
                      </a:r>
                      <a:r>
                        <a:rPr lang="en-US" sz="950" baseline="0" dirty="0">
                          <a:latin typeface="Liberation Sans"/>
                          <a:cs typeface="Liberation Sans" panose="020B0604020202020204" pitchFamily="34" charset="0"/>
                        </a:rPr>
                        <a:t> </a:t>
                      </a:r>
                      <a:r>
                        <a:rPr lang="en-US" sz="950" baseline="0" dirty="0" err="1">
                          <a:latin typeface="Liberation Sans"/>
                          <a:cs typeface="Liberation Sans" panose="020B0604020202020204" pitchFamily="34" charset="0"/>
                        </a:rPr>
                        <a:t>i</a:t>
                      </a:r>
                      <a:r>
                        <a:rPr lang="en-US" sz="950" baseline="0" dirty="0">
                          <a:latin typeface="Liberation Sans"/>
                          <a:cs typeface="Liberation Sans" panose="020B0604020202020204" pitchFamily="34" charset="0"/>
                        </a:rPr>
                        <a:t> </a:t>
                      </a:r>
                      <a:r>
                        <a:rPr lang="en-US" sz="950" dirty="0">
                          <a:latin typeface="Liberation Sans"/>
                          <a:cs typeface="Liberation Sans" panose="020B0604020202020204" pitchFamily="34" charset="0"/>
                          <a:hlinkClick r:id="rId11"/>
                        </a:rPr>
                        <a:t>OWASP Software Assurance Maturity Model (SAMM)</a:t>
                      </a:r>
                      <a:r>
                        <a:rPr lang="en-US" sz="950" dirty="0">
                          <a:latin typeface="Liberation Sans"/>
                          <a:cs typeface="Liberation Sans" panose="020B0604020202020204" pitchFamily="34" charset="0"/>
                        </a:rPr>
                        <a:t>.</a:t>
                      </a:r>
                      <a:endParaRPr lang="en-US" sz="950" baseline="0" dirty="0">
                        <a:solidFill>
                          <a:schemeClr val="tx2"/>
                        </a:solidFill>
                        <a:latin typeface="Liberation Sans"/>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468516">
                <a:tc>
                  <a:txBody>
                    <a:bodyPr/>
                    <a:lstStyle/>
                    <a:p>
                      <a:pPr marL="0" marR="0" indent="0" algn="l" defTabSz="914400" rtl="0" eaLnBrk="1" fontAlgn="auto" latinLnBrk="0" hangingPunct="1">
                        <a:lnSpc>
                          <a:spcPct val="100000"/>
                        </a:lnSpc>
                        <a:spcBef>
                          <a:spcPts val="200"/>
                        </a:spcBef>
                        <a:spcAft>
                          <a:spcPts val="0"/>
                        </a:spcAft>
                        <a:buClrTx/>
                        <a:buSzTx/>
                        <a:buFontTx/>
                        <a:buNone/>
                        <a:tabLst/>
                        <a:defRPr/>
                      </a:pP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4125306827"/>
              </p:ext>
            </p:extLst>
          </p:nvPr>
        </p:nvGraphicFramePr>
        <p:xfrm>
          <a:off x="3429000" y="4097906"/>
          <a:ext cx="3429000" cy="5805951"/>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24000">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Tack till</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468511">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a:rPr>
                        <a:t>Vi </a:t>
                      </a:r>
                      <a:r>
                        <a:rPr lang="en-US" sz="950" b="0" i="0" u="none" strike="noStrike" noProof="0" dirty="0" err="1">
                          <a:solidFill>
                            <a:srgbClr val="000000"/>
                          </a:solidFill>
                          <a:latin typeface="Liberation Sans"/>
                        </a:rPr>
                        <a:t>vill</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tacka</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alla</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organisationer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som</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bidragit</a:t>
                      </a:r>
                      <a:r>
                        <a:rPr lang="en-US" sz="950" b="0" i="0" u="none" strike="noStrike" noProof="0" dirty="0">
                          <a:solidFill>
                            <a:srgbClr val="000000"/>
                          </a:solidFill>
                          <a:latin typeface="Liberation Sans"/>
                        </a:rPr>
                        <a:t> med all </a:t>
                      </a:r>
                      <a:r>
                        <a:rPr lang="en-US" sz="950" b="0" i="0" u="none" strike="noStrike" noProof="0" dirty="0" err="1">
                          <a:solidFill>
                            <a:srgbClr val="000000"/>
                          </a:solidFill>
                          <a:latin typeface="Liberation Sans"/>
                        </a:rPr>
                        <a:t>mängd</a:t>
                      </a:r>
                      <a:r>
                        <a:rPr lang="en-US" sz="950" b="0" i="0" u="none" strike="noStrike" noProof="0" dirty="0">
                          <a:solidFill>
                            <a:srgbClr val="000000"/>
                          </a:solidFill>
                          <a:latin typeface="Liberation Sans"/>
                        </a:rPr>
                        <a:t> information om </a:t>
                      </a:r>
                      <a:r>
                        <a:rPr lang="en-US" sz="950" b="0" i="0" u="none" strike="noStrike" noProof="0" dirty="0" err="1">
                          <a:solidFill>
                            <a:srgbClr val="000000"/>
                          </a:solidFill>
                          <a:latin typeface="Liberation Sans"/>
                        </a:rPr>
                        <a:t>sårbarheter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som</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möjliggjort</a:t>
                      </a:r>
                      <a:r>
                        <a:rPr lang="en-US" sz="950" b="0" i="0" u="none" strike="noStrike" noProof="0" dirty="0">
                          <a:solidFill>
                            <a:srgbClr val="000000"/>
                          </a:solidFill>
                          <a:latin typeface="Liberation Sans"/>
                        </a:rPr>
                        <a:t> 2017-utgåvan. Vi </a:t>
                      </a:r>
                      <a:r>
                        <a:rPr lang="en-US" sz="950" b="0" i="0" u="none" strike="noStrike" noProof="0" dirty="0" err="1">
                          <a:solidFill>
                            <a:srgbClr val="000000"/>
                          </a:solidFill>
                          <a:latin typeface="Liberation Sans"/>
                        </a:rPr>
                        <a:t>mottog</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mer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än</a:t>
                      </a:r>
                      <a:r>
                        <a:rPr lang="en-US" sz="950" b="0" i="0" u="none" strike="noStrike" noProof="0" dirty="0">
                          <a:solidFill>
                            <a:srgbClr val="000000"/>
                          </a:solidFill>
                          <a:latin typeface="Liberation Sans"/>
                        </a:rPr>
                        <a:t> 40 </a:t>
                      </a:r>
                      <a:r>
                        <a:rPr lang="en-US" sz="950" b="0" i="0" u="none" strike="noStrike" noProof="0" dirty="0" err="1">
                          <a:solidFill>
                            <a:srgbClr val="000000"/>
                          </a:solidFill>
                          <a:latin typeface="Liberation Sans"/>
                        </a:rPr>
                        <a:t>svar</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på</a:t>
                      </a:r>
                      <a:r>
                        <a:rPr lang="en-US" sz="950" b="0" i="0" u="none" strike="noStrike" noProof="0" dirty="0">
                          <a:solidFill>
                            <a:srgbClr val="000000"/>
                          </a:solidFill>
                          <a:latin typeface="Liberation Sans"/>
                        </a:rPr>
                        <a:t> </a:t>
                      </a:r>
                      <a:r>
                        <a:rPr lang="en-US" sz="950" b="0" i="0" u="none" strike="noStrike" noProof="0" dirty="0" err="1">
                          <a:solidFill>
                            <a:srgbClr val="000000"/>
                          </a:solidFill>
                          <a:latin typeface="Liberation Sans"/>
                        </a:rPr>
                        <a:t>vår</a:t>
                      </a:r>
                      <a:r>
                        <a:rPr lang="en-US" sz="950" b="0" i="0" u="none" strike="noStrike" noProof="0" dirty="0">
                          <a:solidFill>
                            <a:srgbClr val="000000"/>
                          </a:solidFill>
                          <a:latin typeface="Liberation Sans"/>
                        </a:rPr>
                        <a:t> </a:t>
                      </a:r>
                      <a:r>
                        <a:rPr lang="en-US" sz="950" b="0" i="0" u="none" strike="noStrike" baseline="0" noProof="0" dirty="0" err="1">
                          <a:solidFill>
                            <a:srgbClr val="000000"/>
                          </a:solidFill>
                          <a:latin typeface="Liberation Sans"/>
                        </a:rPr>
                        <a:t>informationsinsamling</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För</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första</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gången</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för</a:t>
                      </a:r>
                      <a:r>
                        <a:rPr lang="en-US" sz="950" b="0" i="0" u="none" strike="noStrike" baseline="0" noProof="0" dirty="0">
                          <a:solidFill>
                            <a:srgbClr val="000000"/>
                          </a:solidFill>
                          <a:latin typeface="Liberation Sans"/>
                        </a:rPr>
                        <a:t> Topp 10 </a:t>
                      </a:r>
                      <a:r>
                        <a:rPr lang="en-US" sz="950" b="0" i="0" u="none" strike="noStrike" baseline="0" noProof="0" dirty="0" err="1">
                          <a:solidFill>
                            <a:srgbClr val="000000"/>
                          </a:solidFill>
                          <a:latin typeface="Liberation Sans"/>
                        </a:rPr>
                        <a:t>finns</a:t>
                      </a:r>
                      <a:r>
                        <a:rPr lang="en-US" sz="950" b="0" i="0" u="none" strike="noStrike" baseline="0" noProof="0" dirty="0">
                          <a:solidFill>
                            <a:srgbClr val="000000"/>
                          </a:solidFill>
                          <a:latin typeface="Liberation Sans"/>
                        </a:rPr>
                        <a:t> all information </a:t>
                      </a:r>
                      <a:r>
                        <a:rPr lang="en-US" sz="950" b="0" i="0" u="none" strike="noStrike" baseline="0" noProof="0" dirty="0" err="1">
                          <a:solidFill>
                            <a:srgbClr val="000000"/>
                          </a:solidFill>
                          <a:latin typeface="Liberation Sans"/>
                        </a:rPr>
                        <a:t>och</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en</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lista</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på</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alla</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bidragande</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parter</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tillgänglig</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för</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allmänheten</a:t>
                      </a:r>
                      <a:r>
                        <a:rPr lang="en-US" sz="950" b="0" i="0" u="none" strike="noStrike" baseline="0" noProof="0" dirty="0">
                          <a:solidFill>
                            <a:srgbClr val="000000"/>
                          </a:solidFill>
                          <a:latin typeface="Liberation Sans"/>
                        </a:rPr>
                        <a:t>. Vi </a:t>
                      </a:r>
                      <a:r>
                        <a:rPr lang="en-US" sz="950" b="0" i="0" u="none" strike="noStrike" baseline="0" noProof="0" dirty="0" err="1">
                          <a:solidFill>
                            <a:srgbClr val="000000"/>
                          </a:solidFill>
                          <a:latin typeface="Liberation Sans"/>
                        </a:rPr>
                        <a:t>tror</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att</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informationssamlingen</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är</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en</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av</a:t>
                      </a:r>
                      <a:r>
                        <a:rPr lang="en-US" sz="950" b="0" i="0" u="none" strike="noStrike" baseline="0" noProof="0" dirty="0">
                          <a:solidFill>
                            <a:srgbClr val="000000"/>
                          </a:solidFill>
                          <a:latin typeface="Liberation Sans"/>
                        </a:rPr>
                        <a:t> de </a:t>
                      </a:r>
                      <a:r>
                        <a:rPr lang="en-US" sz="950" b="0" i="0" u="none" strike="noStrike" baseline="0" noProof="0" dirty="0" err="1">
                          <a:solidFill>
                            <a:srgbClr val="000000"/>
                          </a:solidFill>
                          <a:latin typeface="Liberation Sans"/>
                        </a:rPr>
                        <a:t>största</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och</a:t>
                      </a:r>
                      <a:r>
                        <a:rPr lang="en-US" sz="950" b="0" i="0" u="none" strike="noStrike" baseline="0" noProof="0" dirty="0">
                          <a:solidFill>
                            <a:srgbClr val="000000"/>
                          </a:solidFill>
                          <a:latin typeface="Liberation Sans"/>
                        </a:rPr>
                        <a:t> med </a:t>
                      </a:r>
                      <a:r>
                        <a:rPr lang="en-US" sz="950" b="0" i="0" u="none" strike="noStrike" baseline="0" noProof="0" dirty="0" err="1">
                          <a:solidFill>
                            <a:srgbClr val="000000"/>
                          </a:solidFill>
                          <a:latin typeface="Liberation Sans"/>
                        </a:rPr>
                        <a:t>mest</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mångfald</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som</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någonsin</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gjorts</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inom</a:t>
                      </a:r>
                      <a:r>
                        <a:rPr lang="en-US" sz="950" b="0" i="0" u="none" strike="noStrike" baseline="0" noProof="0" dirty="0">
                          <a:solidFill>
                            <a:srgbClr val="000000"/>
                          </a:solidFill>
                          <a:latin typeface="Liberation Sans"/>
                        </a:rPr>
                        <a:t> </a:t>
                      </a:r>
                      <a:r>
                        <a:rPr lang="en-US" sz="950" b="0" i="0" u="none" strike="noStrike" baseline="0" noProof="0" dirty="0" err="1">
                          <a:solidFill>
                            <a:srgbClr val="000000"/>
                          </a:solidFill>
                          <a:latin typeface="Liberation Sans"/>
                        </a:rPr>
                        <a:t>området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p>
                    <a:p>
                      <a:pPr lvl="0" algn="l">
                        <a:lnSpc>
                          <a:spcPct val="100000"/>
                        </a:lnSpc>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Eftersom</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finns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fler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bidragande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parter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än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vad</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finns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plats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här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har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1" i="0" u="none" strike="noStrike" noProof="0" dirty="0" err="1">
                          <a:solidFill>
                            <a:srgbClr val="000000"/>
                          </a:solidFill>
                          <a:latin typeface="Liberation Sans"/>
                          <a:ea typeface="Liberation Sans" panose="020B0604020202020204" pitchFamily="34" charset="0"/>
                          <a:cs typeface="Liberation Sans" panose="020B0604020202020204" pitchFamily="34" charset="0"/>
                          <a:hlinkClick r:id="rId12" action="ppaction://hlinksldjump"/>
                        </a:rPr>
                        <a:t>dedikerad</a:t>
                      </a:r>
                      <a:r>
                        <a:rPr lang="en-US" sz="950" b="1"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hlinkClick r:id="rId12" action="ppaction://hlinksldjump"/>
                        </a:rPr>
                        <a:t> </a:t>
                      </a:r>
                      <a:r>
                        <a:rPr lang="en-US" sz="950" b="1"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hlinkClick r:id="rId12" action="ppaction://hlinksldjump"/>
                        </a:rPr>
                        <a:t>sida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hlinkClick r:id="rId12" action="ppaction://hlinksldjump"/>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skapats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vill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rikta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innerligt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tack till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dessa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organisationer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välvilligt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offentligt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delat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med sig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information om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sårbarheter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Vi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hoppas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detta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ska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fortsätta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växa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uppmuntra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fler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organisationer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göra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detsamma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Vi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hoppas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även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detta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kan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ses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milstolpe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säkerhet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baserad</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på</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konkreta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bevis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OWASP Topp 10</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skulle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inte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funnits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om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inte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vore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detta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fantastiska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underlag</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endParaRPr lang="en-US" sz="950" dirty="0">
                        <a:latin typeface="Liberation Sans"/>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Ett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stort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tack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riktas</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till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de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mer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än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500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personer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inom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säkerhetsindustrin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tog sig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tid</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besvara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undersökningen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Med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deras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röster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kunde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två</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nya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tillägg</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göras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till Topp 10.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kommentarer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uppmuntrande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hejarop</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konstruktiv</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kritik</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uppskattades</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mycket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Vi vet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tid</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är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dyrbar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vi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vill</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helt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enkelt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säga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tack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dirty="0">
                        <a:latin typeface="Liberation Sans"/>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Vi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vill</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tacka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personer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som</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har</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bidragit</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med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konstruktiv</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kritik</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tid</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under </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granskninge</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Topp 10. Vi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har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försökt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lista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så</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gott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det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går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på</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Erkännande</a:t>
                      </a: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-sidan</a:t>
                      </a:r>
                      <a:r>
                        <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rPr>
                        <a:t>. </a:t>
                      </a:r>
                    </a:p>
                    <a:p>
                      <a:pPr lvl="0">
                        <a:lnSpc>
                          <a:spcPct val="100000"/>
                        </a:lnSpc>
                        <a:spcBef>
                          <a:spcPts val="200"/>
                        </a:spcBef>
                        <a:spcAft>
                          <a:spcPts val="600"/>
                        </a:spcAft>
                        <a:buNone/>
                      </a:pPr>
                      <a:r>
                        <a:rPr lang="en-US" sz="950" b="0" i="0" u="none" strike="noStrike" noProof="0" dirty="0" err="1">
                          <a:solidFill>
                            <a:srgbClr val="000000"/>
                          </a:solidFill>
                          <a:latin typeface="Liberation Sans"/>
                          <a:ea typeface="Liberation Sans" panose="020B0604020202020204" pitchFamily="34" charset="0"/>
                          <a:cs typeface="Liberation Sans" panose="020B0604020202020204" pitchFamily="34" charset="0"/>
                        </a:rPr>
                        <a:t>Slutligen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vill</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vi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tacka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alla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översättare</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den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här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utgåvan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av</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OWASP Topp 10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för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hjälpen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att</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tillgängliggöra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den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på</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en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rad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olika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språk</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och</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därmed</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än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mer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tillgänglig</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över</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hela</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 </a:t>
                      </a:r>
                      <a:r>
                        <a:rPr lang="en-US" sz="950" b="0" i="0" u="none" strike="noStrike" baseline="0" noProof="0" dirty="0" err="1">
                          <a:solidFill>
                            <a:srgbClr val="000000"/>
                          </a:solidFill>
                          <a:latin typeface="Liberation Sans"/>
                          <a:ea typeface="Liberation Sans" panose="020B0604020202020204" pitchFamily="34" charset="0"/>
                          <a:cs typeface="Liberation Sans" panose="020B0604020202020204" pitchFamily="34" charset="0"/>
                        </a:rPr>
                        <a:t>världen</a:t>
                      </a:r>
                      <a:r>
                        <a:rPr lang="en-US" sz="950" b="0" i="0" u="none" strike="noStrike" baseline="0" noProof="0" dirty="0">
                          <a:solidFill>
                            <a:srgbClr val="000000"/>
                          </a:solidFill>
                          <a:latin typeface="Liberation Sans"/>
                          <a:ea typeface="Liberation Sans" panose="020B0604020202020204" pitchFamily="34" charset="0"/>
                          <a:cs typeface="Liberation Sans" panose="020B0604020202020204" pitchFamily="34" charset="0"/>
                        </a:rPr>
                        <a:t>.</a:t>
                      </a:r>
                      <a:endParaRPr lang="en-US" sz="950" b="0" i="0" u="none" strike="noStrike" noProof="0" dirty="0">
                        <a:solidFill>
                          <a:srgbClr val="000000"/>
                        </a:solidFill>
                        <a:latin typeface="Liberation Sans"/>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err="1">
                <a:latin typeface="Exo 2" panose="00000500000000000000" pitchFamily="2" charset="0"/>
              </a:rPr>
              <a:t>Introduktion</a:t>
            </a:r>
            <a:endParaRPr lang="en-US" dirty="0">
              <a:latin typeface="Exo 2" panose="00000500000000000000" pitchFamily="2"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912497696"/>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lvl="0" algn="l">
                        <a:buNone/>
                      </a:pPr>
                      <a:r>
                        <a:rPr lang="en-US" sz="1600" b="1" i="0" u="none" strike="noStrike" noProof="0" dirty="0" err="1">
                          <a:solidFill>
                            <a:srgbClr val="000000"/>
                          </a:solidFill>
                          <a:latin typeface="Exo 2" panose="00000500000000000000" pitchFamily="2" charset="0"/>
                        </a:rPr>
                        <a:t>Ändringar</a:t>
                      </a:r>
                      <a:r>
                        <a:rPr lang="en-US" sz="1600" b="1" i="0" u="none" strike="noStrike" noProof="0" dirty="0">
                          <a:solidFill>
                            <a:srgbClr val="000000"/>
                          </a:solidFill>
                          <a:latin typeface="Exo 2" panose="00000500000000000000" pitchFamily="2" charset="0"/>
                        </a:rPr>
                        <a:t> </a:t>
                      </a:r>
                      <a:r>
                        <a:rPr lang="en-US" sz="1600" b="1" i="0" u="none" strike="noStrike" noProof="0" dirty="0" err="1">
                          <a:solidFill>
                            <a:srgbClr val="000000"/>
                          </a:solidFill>
                          <a:latin typeface="Exo 2" panose="00000500000000000000" pitchFamily="2" charset="0"/>
                        </a:rPr>
                        <a:t>från</a:t>
                      </a:r>
                      <a:r>
                        <a:rPr lang="en-US" sz="1600" b="1" i="0" u="none" strike="noStrike" noProof="0" dirty="0">
                          <a:solidFill>
                            <a:srgbClr val="000000"/>
                          </a:solidFill>
                          <a:latin typeface="Exo 2" panose="00000500000000000000" pitchFamily="2" charset="0"/>
                        </a:rPr>
                        <a:t> 2013 till 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ts val="1000"/>
                        </a:lnSpc>
                        <a:spcBef>
                          <a:spcPts val="200"/>
                        </a:spcBef>
                        <a:buNone/>
                      </a:pPr>
                      <a:r>
                        <a:rPr lang="en-US" sz="900" b="0" i="0" u="none" strike="noStrike" noProof="0" dirty="0" err="1">
                          <a:solidFill>
                            <a:srgbClr val="000000"/>
                          </a:solidFill>
                          <a:latin typeface="Liberation Sans"/>
                          <a:cs typeface="Liberation Sans" panose="020B0604020202020204" pitchFamily="34" charset="0"/>
                        </a:rPr>
                        <a:t>Förändringstakten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har</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ökat</a:t>
                      </a:r>
                      <a:r>
                        <a:rPr lang="en-US" sz="900" b="0" i="0" u="none" strike="noStrike" baseline="0" noProof="0" dirty="0">
                          <a:solidFill>
                            <a:srgbClr val="000000"/>
                          </a:solidFill>
                          <a:latin typeface="Liberation Sans"/>
                          <a:cs typeface="Liberation Sans" panose="020B0604020202020204" pitchFamily="34" charset="0"/>
                        </a:rPr>
                        <a:t> de </a:t>
                      </a:r>
                      <a:r>
                        <a:rPr lang="en-US" sz="900" b="0" i="0" u="none" strike="noStrike" baseline="0" noProof="0" dirty="0" err="1">
                          <a:solidFill>
                            <a:srgbClr val="000000"/>
                          </a:solidFill>
                          <a:latin typeface="Liberation Sans"/>
                          <a:cs typeface="Liberation Sans" panose="020B0604020202020204" pitchFamily="34" charset="0"/>
                        </a:rPr>
                        <a:t>fyra</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senaste</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åren</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därav</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behövde</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OWASP Topp 10 </a:t>
                      </a:r>
                      <a:r>
                        <a:rPr lang="en-US" sz="900" b="0" i="0" u="none" strike="noStrike" noProof="0" dirty="0" err="1">
                          <a:solidFill>
                            <a:srgbClr val="000000"/>
                          </a:solidFill>
                          <a:latin typeface="Liberation Sans"/>
                          <a:cs typeface="Liberation Sans" panose="020B0604020202020204" pitchFamily="34" charset="0"/>
                        </a:rPr>
                        <a:t>förändras</a:t>
                      </a:r>
                      <a:r>
                        <a:rPr lang="en-US" sz="900" b="0" i="0" u="none" strike="noStrike" noProof="0" dirty="0">
                          <a:solidFill>
                            <a:srgbClr val="000000"/>
                          </a:solidFill>
                          <a:latin typeface="Liberation Sans"/>
                          <a:cs typeface="Liberation Sans" panose="020B0604020202020204" pitchFamily="34" charset="0"/>
                        </a:rPr>
                        <a:t>.</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Vi </a:t>
                      </a:r>
                      <a:r>
                        <a:rPr lang="en-US" sz="900" b="0" i="0" u="none" strike="noStrike" noProof="0" dirty="0" err="1">
                          <a:solidFill>
                            <a:srgbClr val="000000"/>
                          </a:solidFill>
                          <a:latin typeface="Liberation Sans"/>
                          <a:cs typeface="Liberation Sans" panose="020B0604020202020204" pitchFamily="34" charset="0"/>
                        </a:rPr>
                        <a:t>har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helrenoverat</a:t>
                      </a:r>
                      <a:r>
                        <a:rPr lang="en-US" sz="900" b="0" i="0" u="none" strike="noStrike" noProof="0" dirty="0">
                          <a:solidFill>
                            <a:srgbClr val="000000"/>
                          </a:solidFill>
                          <a:latin typeface="Liberation Sans"/>
                          <a:cs typeface="Liberation Sans" panose="020B0604020202020204" pitchFamily="34" charset="0"/>
                        </a:rPr>
                        <a:t> OWASP Topp 10, </a:t>
                      </a:r>
                      <a:r>
                        <a:rPr lang="en-US" sz="900" b="0" i="0" u="none" strike="noStrike" noProof="0" dirty="0" err="1">
                          <a:solidFill>
                            <a:srgbClr val="000000"/>
                          </a:solidFill>
                          <a:latin typeface="Liberation Sans"/>
                          <a:cs typeface="Liberation Sans" panose="020B0604020202020204" pitchFamily="34" charset="0"/>
                        </a:rPr>
                        <a:t>moderniserat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metodiken</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använt</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en</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ny</a:t>
                      </a:r>
                      <a:r>
                        <a:rPr lang="en-US" sz="900" b="0" i="0" u="none" strike="noStrike" baseline="0" noProof="0" dirty="0">
                          <a:solidFill>
                            <a:srgbClr val="000000"/>
                          </a:solidFill>
                          <a:latin typeface="Liberation Sans"/>
                          <a:cs typeface="Liberation Sans" panose="020B0604020202020204" pitchFamily="34" charset="0"/>
                        </a:rPr>
                        <a:t> process </a:t>
                      </a:r>
                      <a:r>
                        <a:rPr lang="en-US" sz="900" b="0" i="0" u="none" strike="noStrike" baseline="0" noProof="0" dirty="0" err="1">
                          <a:solidFill>
                            <a:srgbClr val="000000"/>
                          </a:solidFill>
                          <a:latin typeface="Liberation Sans"/>
                          <a:cs typeface="Liberation Sans" panose="020B0604020202020204" pitchFamily="34" charset="0"/>
                        </a:rPr>
                        <a:t>för</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informationsinsamling</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samarbetat</a:t>
                      </a:r>
                      <a:r>
                        <a:rPr lang="en-US" sz="900" b="0" i="0" u="none" strike="noStrike" baseline="0" noProof="0" dirty="0">
                          <a:solidFill>
                            <a:srgbClr val="000000"/>
                          </a:solidFill>
                          <a:latin typeface="Liberation Sans"/>
                          <a:cs typeface="Liberation Sans" panose="020B0604020202020204" pitchFamily="34" charset="0"/>
                        </a:rPr>
                        <a:t> med </a:t>
                      </a:r>
                      <a:r>
                        <a:rPr lang="en-US" sz="900" b="1" i="0" u="none" strike="noStrike" baseline="0" noProof="0" dirty="0" err="1">
                          <a:solidFill>
                            <a:srgbClr val="FF0000"/>
                          </a:solidFill>
                          <a:latin typeface="Liberation Sans"/>
                          <a:cs typeface="Liberation Sans" panose="020B0604020202020204" pitchFamily="34" charset="0"/>
                        </a:rPr>
                        <a:t>rörelsen</a:t>
                      </a:r>
                      <a:r>
                        <a:rPr lang="en-US" sz="900" b="0" i="0" u="none" strike="noStrike" baseline="0" noProof="0" dirty="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ändrat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ordningen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av</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riskerna</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skrivit</a:t>
                      </a:r>
                      <a:r>
                        <a:rPr lang="en-US" sz="900" b="0" i="0" u="none" strike="noStrike" noProof="0" dirty="0">
                          <a:solidFill>
                            <a:srgbClr val="000000"/>
                          </a:solidFill>
                          <a:latin typeface="Liberation Sans"/>
                          <a:cs typeface="Liberation Sans" panose="020B0604020202020204" pitchFamily="34" charset="0"/>
                        </a:rPr>
                        <a:t> om </a:t>
                      </a:r>
                      <a:r>
                        <a:rPr lang="en-US" sz="900" b="0" i="0" u="none" strike="noStrike" noProof="0" dirty="0" err="1">
                          <a:solidFill>
                            <a:srgbClr val="000000"/>
                          </a:solidFill>
                          <a:latin typeface="Liberation Sans"/>
                          <a:cs typeface="Liberation Sans" panose="020B0604020202020204" pitchFamily="34" charset="0"/>
                        </a:rPr>
                        <a:t>varje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riskbeskrivning</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från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grunden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och</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lagt</a:t>
                      </a:r>
                      <a:r>
                        <a:rPr lang="en-US" sz="900" b="0" i="0" u="none" strike="noStrike" baseline="0" noProof="0" dirty="0">
                          <a:solidFill>
                            <a:srgbClr val="000000"/>
                          </a:solidFill>
                          <a:latin typeface="Liberation Sans"/>
                          <a:cs typeface="Liberation Sans" panose="020B0604020202020204" pitchFamily="34" charset="0"/>
                        </a:rPr>
                        <a:t> till </a:t>
                      </a:r>
                      <a:r>
                        <a:rPr lang="en-US" sz="900" b="0" i="0" u="none" strike="noStrike" baseline="0" noProof="0" dirty="0" err="1">
                          <a:solidFill>
                            <a:srgbClr val="000000"/>
                          </a:solidFill>
                          <a:latin typeface="Liberation Sans"/>
                          <a:cs typeface="Liberation Sans" panose="020B0604020202020204" pitchFamily="34" charset="0"/>
                        </a:rPr>
                        <a:t>referenser</a:t>
                      </a:r>
                      <a:r>
                        <a:rPr lang="en-US" sz="900" b="0" i="0" u="none" strike="noStrike" baseline="0" noProof="0" dirty="0">
                          <a:solidFill>
                            <a:srgbClr val="000000"/>
                          </a:solidFill>
                          <a:latin typeface="Liberation Sans"/>
                          <a:cs typeface="Liberation Sans" panose="020B0604020202020204" pitchFamily="34" charset="0"/>
                        </a:rPr>
                        <a:t> till </a:t>
                      </a:r>
                      <a:r>
                        <a:rPr lang="en-US" sz="900" b="0" i="0" u="none" strike="noStrike" baseline="0" noProof="0" dirty="0" err="1">
                          <a:solidFill>
                            <a:srgbClr val="000000"/>
                          </a:solidFill>
                          <a:latin typeface="Liberation Sans"/>
                          <a:cs typeface="Liberation Sans" panose="020B0604020202020204" pitchFamily="34" charset="0"/>
                        </a:rPr>
                        <a:t>programmeringsramverk</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och</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språk</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som</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används</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frekvent</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idag</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Under de </a:t>
                      </a:r>
                      <a:r>
                        <a:rPr lang="en-US" sz="900" b="0" i="0" u="none" strike="noStrike" noProof="0" dirty="0" err="1">
                          <a:solidFill>
                            <a:srgbClr val="000000"/>
                          </a:solidFill>
                          <a:latin typeface="Liberation Sans"/>
                          <a:cs typeface="Liberation Sans" panose="020B0604020202020204" pitchFamily="34" charset="0"/>
                        </a:rPr>
                        <a:t>senaste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åren</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har</a:t>
                      </a:r>
                      <a:r>
                        <a:rPr lang="en-US" sz="900" b="0" i="0" u="none" strike="noStrike" baseline="0" noProof="0" dirty="0">
                          <a:solidFill>
                            <a:srgbClr val="000000"/>
                          </a:solidFill>
                          <a:latin typeface="Liberation Sans"/>
                          <a:cs typeface="Liberation Sans" panose="020B0604020202020204" pitchFamily="34" charset="0"/>
                        </a:rPr>
                        <a:t> den </a:t>
                      </a:r>
                      <a:r>
                        <a:rPr lang="en-US" sz="900" b="0" i="0" u="none" strike="noStrike" baseline="0" noProof="0" dirty="0" err="1">
                          <a:solidFill>
                            <a:srgbClr val="000000"/>
                          </a:solidFill>
                          <a:latin typeface="Liberation Sans"/>
                          <a:cs typeface="Liberation Sans" panose="020B0604020202020204" pitchFamily="34" charset="0"/>
                        </a:rPr>
                        <a:t>grundläggande</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teknologin</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och</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mjukvaruarkitekturen</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ändrats</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signifikant</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Mikrotjänster</a:t>
                      </a:r>
                      <a:r>
                        <a:rPr lang="en-US" sz="900" b="0" i="0" u="none" strike="noStrike" baseline="0" noProof="0" dirty="0">
                          <a:solidFill>
                            <a:srgbClr val="000000"/>
                          </a:solidFill>
                          <a:latin typeface="Liberation Sans"/>
                          <a:cs typeface="Liberation Sans" panose="020B0604020202020204" pitchFamily="34" charset="0"/>
                        </a:rPr>
                        <a:t> utvecklade med</a:t>
                      </a:r>
                      <a:r>
                        <a:rPr lang="en-US" sz="900" b="0" i="0" u="none" strike="noStrike" noProof="0" dirty="0">
                          <a:solidFill>
                            <a:srgbClr val="000000"/>
                          </a:solidFill>
                          <a:latin typeface="Liberation Sans"/>
                          <a:cs typeface="Liberation Sans" panose="020B0604020202020204" pitchFamily="34" charset="0"/>
                        </a:rPr>
                        <a:t> node.js och Spring Boot ersätter traditionella monollitiska applikationer. Med mikrotjänster kommer nya säkerhetsutmaningar.</a:t>
                      </a:r>
                      <a:r>
                        <a:rPr lang="en-US" sz="900" b="0" i="0" u="none" strike="noStrike" baseline="0" noProof="0" dirty="0">
                          <a:solidFill>
                            <a:srgbClr val="000000"/>
                          </a:solidFill>
                          <a:latin typeface="Liberation Sans"/>
                          <a:cs typeface="Liberation Sans" panose="020B0604020202020204" pitchFamily="34" charset="0"/>
                        </a:rPr>
                        <a:t> Exempelvis </a:t>
                      </a:r>
                      <a:r>
                        <a:rPr lang="en-US" sz="900" b="0" i="0" u="none" strike="noStrike" noProof="0" dirty="0">
                          <a:solidFill>
                            <a:srgbClr val="000000"/>
                          </a:solidFill>
                          <a:latin typeface="Liberation Sans"/>
                          <a:cs typeface="Liberation Sans" panose="020B0604020202020204" pitchFamily="34" charset="0"/>
                        </a:rPr>
                        <a:t>hur förtroendet mellan mikrotjänster, </a:t>
                      </a:r>
                      <a:r>
                        <a:rPr lang="en-US" sz="900" b="1" i="0" u="none" strike="noStrike" noProof="0" dirty="0">
                          <a:solidFill>
                            <a:srgbClr val="FF0000"/>
                          </a:solidFill>
                          <a:latin typeface="Liberation Sans"/>
                          <a:cs typeface="Liberation Sans" panose="020B0604020202020204" pitchFamily="34" charset="0"/>
                        </a:rPr>
                        <a:t>containers</a:t>
                      </a:r>
                      <a:r>
                        <a:rPr lang="en-US" sz="900" b="0" i="0" u="none" strike="noStrike" noProof="0" dirty="0">
                          <a:solidFill>
                            <a:srgbClr val="000000"/>
                          </a:solidFill>
                          <a:latin typeface="Liberation Sans"/>
                          <a:cs typeface="Liberation Sans" panose="020B0604020202020204" pitchFamily="34" charset="0"/>
                        </a:rPr>
                        <a:t>, förvaltning av hemligheter, etc upprättas. Gammal kod</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som aldrig var tänkt att vara nåbar från internet exponeras nu via applikationsgränssnitt och REST-fulla webbtjänster. Dessa används</a:t>
                      </a:r>
                      <a:r>
                        <a:rPr lang="en-US" sz="900" b="0" i="0" u="none" strike="noStrike" baseline="0" noProof="0" dirty="0">
                          <a:solidFill>
                            <a:srgbClr val="000000"/>
                          </a:solidFill>
                          <a:latin typeface="Liberation Sans"/>
                          <a:cs typeface="Liberation Sans" panose="020B0604020202020204" pitchFamily="34" charset="0"/>
                        </a:rPr>
                        <a:t> i sin tur av </a:t>
                      </a:r>
                      <a:r>
                        <a:rPr lang="en-US" sz="900" b="1" i="0" u="none" strike="noStrike" baseline="0" noProof="0" dirty="0">
                          <a:solidFill>
                            <a:srgbClr val="FF0000"/>
                          </a:solidFill>
                          <a:latin typeface="Liberation Sans"/>
                          <a:cs typeface="Liberation Sans" panose="020B0604020202020204" pitchFamily="34" charset="0"/>
                        </a:rPr>
                        <a:t>enside-applikationer</a:t>
                      </a:r>
                      <a:r>
                        <a:rPr lang="en-US" sz="900" b="1" i="1" u="none" strike="noStrike" noProof="0" dirty="0">
                          <a:solidFill>
                            <a:srgbClr val="FF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och appar i mobiltelefonen. Arkitekturella antaganden som görs </a:t>
                      </a:r>
                      <a:r>
                        <a:rPr lang="en-US" sz="900" b="0" i="0" u="none" strike="noStrike" noProof="0" dirty="0" err="1">
                          <a:solidFill>
                            <a:srgbClr val="000000"/>
                          </a:solidFill>
                          <a:latin typeface="Liberation Sans"/>
                          <a:cs typeface="Liberation Sans" panose="020B0604020202020204" pitchFamily="34" charset="0"/>
                        </a:rPr>
                        <a:t>i</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koden</a:t>
                      </a:r>
                      <a:r>
                        <a:rPr lang="en-US" sz="900" b="0" i="0" u="none" strike="noStrike" noProof="0" dirty="0">
                          <a:solidFill>
                            <a:srgbClr val="000000"/>
                          </a:solidFill>
                          <a:latin typeface="Liberation Sans"/>
                          <a:cs typeface="Liberation Sans" panose="020B0604020202020204" pitchFamily="34" charset="0"/>
                        </a:rPr>
                        <a:t>,</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som</a:t>
                      </a:r>
                      <a:r>
                        <a:rPr lang="en-US" sz="900" b="0" i="0" u="none" strike="noStrike" baseline="0" noProof="0" dirty="0">
                          <a:solidFill>
                            <a:srgbClr val="000000"/>
                          </a:solidFill>
                          <a:latin typeface="Liberation Sans"/>
                          <a:cs typeface="Liberation Sans" panose="020B0604020202020204" pitchFamily="34" charset="0"/>
                        </a:rPr>
                        <a:t> till </a:t>
                      </a:r>
                      <a:r>
                        <a:rPr lang="en-US" sz="900" b="0" i="0" u="none" strike="noStrike" baseline="0" noProof="0" dirty="0" err="1">
                          <a:solidFill>
                            <a:srgbClr val="000000"/>
                          </a:solidFill>
                          <a:latin typeface="Liberation Sans"/>
                          <a:cs typeface="Liberation Sans" panose="020B0604020202020204" pitchFamily="34" charset="0"/>
                        </a:rPr>
                        <a:t>exempel</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att</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lita</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på</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alla</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a</a:t>
                      </a:r>
                      <a:r>
                        <a:rPr lang="en-US" sz="900" b="0" i="0" u="none" strike="noStrike" noProof="0" dirty="0" err="1">
                          <a:solidFill>
                            <a:srgbClr val="000000"/>
                          </a:solidFill>
                          <a:latin typeface="Liberation Sans"/>
                          <a:cs typeface="Liberation Sans" panose="020B0604020202020204" pitchFamily="34" charset="0"/>
                        </a:rPr>
                        <a:t>nrop</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gäller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helt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enkelt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inte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längre</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Med</a:t>
                      </a:r>
                      <a:r>
                        <a:rPr lang="en-US" sz="900" b="0" i="1"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s.k.</a:t>
                      </a:r>
                      <a:r>
                        <a:rPr lang="en-US" sz="900" b="0" i="1" u="none" strike="noStrike" noProof="0" dirty="0">
                          <a:solidFill>
                            <a:srgbClr val="000000"/>
                          </a:solidFill>
                          <a:latin typeface="Liberation Sans"/>
                          <a:cs typeface="Liberation Sans" panose="020B0604020202020204" pitchFamily="34" charset="0"/>
                        </a:rPr>
                        <a:t> </a:t>
                      </a:r>
                      <a:r>
                        <a:rPr lang="en-US" sz="900" b="1" i="0" u="none" strike="noStrike" noProof="0" dirty="0" err="1">
                          <a:solidFill>
                            <a:srgbClr val="FF0000"/>
                          </a:solidFill>
                          <a:latin typeface="Liberation Sans"/>
                          <a:cs typeface="Liberation Sans" panose="020B0604020202020204" pitchFamily="34" charset="0"/>
                        </a:rPr>
                        <a:t>enside-applikationer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utvecklade</a:t>
                      </a:r>
                      <a:r>
                        <a:rPr lang="en-US" sz="900" b="0" i="0" u="none" strike="noStrike" baseline="0" noProof="0" dirty="0">
                          <a:solidFill>
                            <a:srgbClr val="000000"/>
                          </a:solidFill>
                          <a:latin typeface="Liberation Sans"/>
                          <a:cs typeface="Liberation Sans" panose="020B0604020202020204" pitchFamily="34" charset="0"/>
                        </a:rPr>
                        <a:t> med </a:t>
                      </a:r>
                      <a:r>
                        <a:rPr lang="en-US" sz="900" b="0" i="0" u="none" strike="noStrike" noProof="0" dirty="0">
                          <a:solidFill>
                            <a:srgbClr val="000000"/>
                          </a:solidFill>
                          <a:latin typeface="Liberation Sans"/>
                          <a:cs typeface="Liberation Sans" panose="020B0604020202020204" pitchFamily="34" charset="0"/>
                        </a:rPr>
                        <a:t>JavaScript-</a:t>
                      </a:r>
                      <a:r>
                        <a:rPr lang="en-US" sz="900" b="0" i="0" u="none" strike="noStrike" noProof="0" dirty="0" err="1">
                          <a:solidFill>
                            <a:srgbClr val="000000"/>
                          </a:solidFill>
                          <a:latin typeface="Liberation Sans"/>
                          <a:cs typeface="Liberation Sans" panose="020B0604020202020204" pitchFamily="34" charset="0"/>
                        </a:rPr>
                        <a:t>ramverk</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såsom</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AngularJS </a:t>
                      </a:r>
                      <a:r>
                        <a:rPr lang="en-US" sz="900" b="0" i="0" u="none" strike="noStrike" noProof="0" dirty="0" err="1">
                          <a:solidFill>
                            <a:srgbClr val="000000"/>
                          </a:solidFill>
                          <a:latin typeface="Liberation Sans"/>
                          <a:cs typeface="Liberation Sans" panose="020B0604020202020204" pitchFamily="34" charset="0"/>
                        </a:rPr>
                        <a:t>och</a:t>
                      </a:r>
                      <a:r>
                        <a:rPr lang="en-US" sz="900" b="0" i="0" u="none" strike="noStrike" noProof="0" dirty="0">
                          <a:solidFill>
                            <a:srgbClr val="000000"/>
                          </a:solidFill>
                          <a:latin typeface="Liberation Sans"/>
                          <a:cs typeface="Liberation Sans" panose="020B0604020202020204" pitchFamily="34" charset="0"/>
                        </a:rPr>
                        <a:t> React, </a:t>
                      </a:r>
                      <a:r>
                        <a:rPr lang="en-US" sz="900" b="0" i="0" u="none" strike="noStrike" noProof="0" dirty="0" err="1">
                          <a:solidFill>
                            <a:srgbClr val="000000"/>
                          </a:solidFill>
                          <a:latin typeface="Liberation Sans"/>
                          <a:cs typeface="Liberation Sans" panose="020B0604020202020204" pitchFamily="34" charset="0"/>
                        </a:rPr>
                        <a:t>kan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modulära</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och</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funktionsrika</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gränssnitt</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skapas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Funktioner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som</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utförs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på</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klienten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istället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som</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traditionellt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utförs</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på</a:t>
                      </a:r>
                      <a:r>
                        <a:rPr lang="en-US" sz="900" b="0" i="0" u="none" strike="noStrike" baseline="0" noProof="0" dirty="0">
                          <a:solidFill>
                            <a:srgbClr val="000000"/>
                          </a:solidFill>
                          <a:latin typeface="Liberation Sans"/>
                          <a:cs typeface="Liberation Sans" panose="020B0604020202020204" pitchFamily="34" charset="0"/>
                        </a:rPr>
                        <a:t> server-</a:t>
                      </a:r>
                      <a:r>
                        <a:rPr lang="en-US" sz="900" b="0" i="0" u="none" strike="noStrike" baseline="0" noProof="0" dirty="0" err="1">
                          <a:solidFill>
                            <a:srgbClr val="000000"/>
                          </a:solidFill>
                          <a:latin typeface="Liberation Sans"/>
                          <a:cs typeface="Liberation Sans" panose="020B0604020202020204" pitchFamily="34" charset="0"/>
                        </a:rPr>
                        <a:t>sidan</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för</a:t>
                      </a:r>
                      <a:r>
                        <a:rPr lang="en-US" sz="900" b="0" i="0" u="none" strike="noStrike" baseline="0" noProof="0" dirty="0">
                          <a:solidFill>
                            <a:srgbClr val="000000"/>
                          </a:solidFill>
                          <a:latin typeface="Liberation Sans"/>
                          <a:cs typeface="Liberation Sans" panose="020B0604020202020204" pitchFamily="34" charset="0"/>
                        </a:rPr>
                        <a:t> med sig </a:t>
                      </a:r>
                      <a:r>
                        <a:rPr lang="en-US" sz="900" b="0" i="0" u="none" strike="noStrike" baseline="0" noProof="0" dirty="0" err="1">
                          <a:solidFill>
                            <a:srgbClr val="000000"/>
                          </a:solidFill>
                          <a:latin typeface="Liberation Sans"/>
                          <a:cs typeface="Liberation Sans" panose="020B0604020202020204" pitchFamily="34" charset="0"/>
                        </a:rPr>
                        <a:t>nya</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säkerhetsutmaningar</a:t>
                      </a:r>
                      <a:r>
                        <a:rPr lang="en-US" sz="900" b="0" i="0" u="none" strike="noStrike" noProof="0" dirty="0">
                          <a:solidFill>
                            <a:srgbClr val="000000"/>
                          </a:solidFill>
                          <a:latin typeface="Liberation Sans"/>
                          <a:cs typeface="Liberation Sans" panose="020B0604020202020204" pitchFamily="34" charset="0"/>
                        </a:rPr>
                        <a:t>.</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a:t>
                      </a:r>
                      <a:r>
                        <a:rPr lang="en-US" sz="900" b="0" i="0" u="none" strike="noStrike" noProof="0" dirty="0" err="1">
                          <a:solidFill>
                            <a:srgbClr val="000000"/>
                          </a:solidFill>
                          <a:latin typeface="Liberation Sans"/>
                          <a:cs typeface="Liberation Sans" panose="020B0604020202020204" pitchFamily="34" charset="0"/>
                        </a:rPr>
                        <a:t>är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numera</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det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primära</a:t>
                      </a:r>
                      <a:r>
                        <a:rPr lang="en-US" sz="900" b="0" i="0" u="none" strike="noStrike" noProof="0" dirty="0">
                          <a:solidFill>
                            <a:srgbClr val="000000"/>
                          </a:solidFill>
                          <a:latin typeface="Liberation Sans"/>
                          <a:cs typeface="Liberation Sans" panose="020B0604020202020204" pitchFamily="34" charset="0"/>
                        </a:rPr>
                        <a:t> valet </a:t>
                      </a:r>
                      <a:r>
                        <a:rPr lang="en-US" sz="900" b="0" i="0" u="none" strike="noStrike" noProof="0" dirty="0" err="1">
                          <a:solidFill>
                            <a:srgbClr val="000000"/>
                          </a:solidFill>
                          <a:latin typeface="Liberation Sans"/>
                          <a:cs typeface="Liberation Sans" panose="020B0604020202020204" pitchFamily="34" charset="0"/>
                        </a:rPr>
                        <a:t>för</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webben</a:t>
                      </a:r>
                      <a:r>
                        <a:rPr lang="en-US" sz="900" b="0" i="0" u="none" strike="noStrike" noProof="0" dirty="0">
                          <a:solidFill>
                            <a:srgbClr val="000000"/>
                          </a:solidFill>
                          <a:latin typeface="Liberation Sans"/>
                          <a:cs typeface="Liberation Sans" panose="020B0604020202020204" pitchFamily="34" charset="0"/>
                        </a:rPr>
                        <a:t> med node.js </a:t>
                      </a:r>
                      <a:r>
                        <a:rPr lang="en-US" sz="900" b="0" i="0" u="none" strike="noStrike" noProof="0" dirty="0" err="1">
                          <a:solidFill>
                            <a:srgbClr val="000000"/>
                          </a:solidFill>
                          <a:latin typeface="Liberation Sans"/>
                          <a:cs typeface="Liberation Sans" panose="020B0604020202020204" pitchFamily="34" charset="0"/>
                        </a:rPr>
                        <a:t>på</a:t>
                      </a:r>
                      <a:r>
                        <a:rPr lang="en-US" sz="900" b="0" i="0" u="none" strike="noStrike" noProof="0" dirty="0">
                          <a:solidFill>
                            <a:srgbClr val="000000"/>
                          </a:solidFill>
                          <a:latin typeface="Liberation Sans"/>
                          <a:cs typeface="Liberation Sans" panose="020B0604020202020204" pitchFamily="34" charset="0"/>
                        </a:rPr>
                        <a:t> server-</a:t>
                      </a:r>
                      <a:r>
                        <a:rPr lang="en-US" sz="900" b="0" i="0" u="none" strike="noStrike" noProof="0" dirty="0" err="1">
                          <a:solidFill>
                            <a:srgbClr val="000000"/>
                          </a:solidFill>
                          <a:latin typeface="Liberation Sans"/>
                          <a:cs typeface="Liberation Sans" panose="020B0604020202020204" pitchFamily="34" charset="0"/>
                        </a:rPr>
                        <a:t>sidan</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och</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moderna</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ramverk</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såsom</a:t>
                      </a:r>
                      <a:r>
                        <a:rPr lang="en-US" sz="900" b="0" i="0" u="none" strike="noStrike" noProof="0" dirty="0">
                          <a:solidFill>
                            <a:srgbClr val="000000"/>
                          </a:solidFill>
                          <a:latin typeface="Liberation Sans"/>
                          <a:cs typeface="Liberation Sans" panose="020B0604020202020204" pitchFamily="34" charset="0"/>
                        </a:rPr>
                        <a:t> Bootstrap, Electron, AngularJS </a:t>
                      </a:r>
                      <a:r>
                        <a:rPr lang="en-US" sz="900" b="0" i="0" u="none" strike="noStrike" noProof="0" dirty="0" err="1">
                          <a:solidFill>
                            <a:srgbClr val="000000"/>
                          </a:solidFill>
                          <a:latin typeface="Liberation Sans"/>
                          <a:cs typeface="Liberation Sans" panose="020B0604020202020204" pitchFamily="34" charset="0"/>
                        </a:rPr>
                        <a:t>och</a:t>
                      </a:r>
                      <a:r>
                        <a:rPr lang="en-US" sz="900" b="0" i="0" u="none" strike="noStrike" noProof="0" dirty="0">
                          <a:solidFill>
                            <a:srgbClr val="000000"/>
                          </a:solidFill>
                          <a:latin typeface="Liberation Sans"/>
                          <a:cs typeface="Liberation Sans" panose="020B0604020202020204" pitchFamily="34" charset="0"/>
                        </a:rPr>
                        <a:t> React </a:t>
                      </a:r>
                      <a:r>
                        <a:rPr lang="en-US" sz="900" b="0" i="0" u="none" strike="noStrike" noProof="0" dirty="0" err="1">
                          <a:solidFill>
                            <a:srgbClr val="000000"/>
                          </a:solidFill>
                          <a:latin typeface="Liberation Sans"/>
                          <a:cs typeface="Liberation Sans" panose="020B0604020202020204" pitchFamily="34" charset="0"/>
                        </a:rPr>
                        <a:t>på</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klientsidan</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Nya problem, </a:t>
                      </a:r>
                      <a:r>
                        <a:rPr lang="en-US" sz="900" b="1" i="0" u="none" strike="noStrike" baseline="0" noProof="0" dirty="0" err="1">
                          <a:solidFill>
                            <a:srgbClr val="000000"/>
                          </a:solidFill>
                          <a:latin typeface="Liberation Sans"/>
                          <a:cs typeface="Liberation Sans" panose="020B0604020202020204" pitchFamily="34" charset="0"/>
                        </a:rPr>
                        <a:t>baserat</a:t>
                      </a:r>
                      <a:r>
                        <a:rPr lang="en-US" sz="900" b="1" i="0" u="none" strike="noStrike" baseline="0" noProof="0" dirty="0">
                          <a:solidFill>
                            <a:srgbClr val="000000"/>
                          </a:solidFill>
                          <a:latin typeface="Liberation Sans"/>
                          <a:cs typeface="Liberation Sans" panose="020B0604020202020204" pitchFamily="34" charset="0"/>
                        </a:rPr>
                        <a:t> </a:t>
                      </a:r>
                      <a:r>
                        <a:rPr lang="en-US" sz="900" b="1" i="0" u="none" strike="noStrike" baseline="0" noProof="0" dirty="0" err="1">
                          <a:solidFill>
                            <a:srgbClr val="000000"/>
                          </a:solidFill>
                          <a:latin typeface="Liberation Sans"/>
                          <a:cs typeface="Liberation Sans" panose="020B0604020202020204" pitchFamily="34" charset="0"/>
                        </a:rPr>
                        <a:t>på</a:t>
                      </a:r>
                      <a:r>
                        <a:rPr lang="en-US" sz="900" b="1" i="0" u="none" strike="noStrike" baseline="0" noProof="0" dirty="0">
                          <a:solidFill>
                            <a:srgbClr val="000000"/>
                          </a:solidFill>
                          <a:latin typeface="Liberation Sans"/>
                          <a:cs typeface="Liberation Sans" panose="020B0604020202020204" pitchFamily="34" charset="0"/>
                        </a:rPr>
                        <a:t> </a:t>
                      </a:r>
                      <a:r>
                        <a:rPr lang="en-US" sz="900" b="1" i="0" u="none" strike="noStrike" noProof="0" dirty="0" err="1">
                          <a:solidFill>
                            <a:srgbClr val="000000"/>
                          </a:solidFill>
                          <a:latin typeface="Liberation Sans"/>
                          <a:cs typeface="Liberation Sans" panose="020B0604020202020204" pitchFamily="34" charset="0"/>
                        </a:rPr>
                        <a:t>insamlat</a:t>
                      </a:r>
                      <a:r>
                        <a:rPr lang="en-US" sz="900" b="1" i="0" u="none" strike="noStrike" noProof="0" dirty="0">
                          <a:solidFill>
                            <a:srgbClr val="000000"/>
                          </a:solidFill>
                          <a:latin typeface="Liberation Sans"/>
                          <a:cs typeface="Liberation Sans" panose="020B0604020202020204" pitchFamily="34" charset="0"/>
                        </a:rPr>
                        <a:t>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4" action="ppaction://hlinksldjump"/>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är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en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ny</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kategori</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som</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primärt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stöds</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av</a:t>
                      </a:r>
                      <a:r>
                        <a:rPr lang="en-US" sz="900" b="0" i="0" u="none" strike="noStrike" noProof="0" dirty="0">
                          <a:solidFill>
                            <a:srgbClr val="000000"/>
                          </a:solidFill>
                          <a:latin typeface="Liberation Sans"/>
                          <a:cs typeface="Liberation Sans" panose="020B0604020202020204" pitchFamily="34" charset="0"/>
                        </a:rPr>
                        <a:t> data </a:t>
                      </a:r>
                      <a:r>
                        <a:rPr lang="en-US" sz="900" b="0" i="0" u="none" strike="noStrike" noProof="0" dirty="0" err="1">
                          <a:solidFill>
                            <a:srgbClr val="000000"/>
                          </a:solidFill>
                          <a:latin typeface="Liberation Sans"/>
                          <a:cs typeface="Liberation Sans" panose="020B0604020202020204" pitchFamily="34" charset="0"/>
                        </a:rPr>
                        <a:t>från</a:t>
                      </a:r>
                      <a:r>
                        <a:rPr lang="en-US" sz="900" b="0" i="0" u="none" strike="noStrike" noProof="0" dirty="0">
                          <a:solidFill>
                            <a:srgbClr val="000000"/>
                          </a:solidFill>
                          <a:latin typeface="Liberation Sans"/>
                          <a:cs typeface="Liberation Sans" panose="020B0604020202020204" pitchFamily="34" charset="0"/>
                        </a:rPr>
                        <a:t> </a:t>
                      </a:r>
                      <a:r>
                        <a:rPr lang="en-US" sz="900" dirty="0">
                          <a:solidFill>
                            <a:srgbClr val="000000"/>
                          </a:solidFill>
                          <a:latin typeface="Liberation Sans"/>
                          <a:cs typeface="Liberation Sans" panose="020B0604020202020204" pitchFamily="34" charset="0"/>
                          <a:hlinkClick r:id="rId5"/>
                        </a:rPr>
                        <a:t>kodgranskningsverktyg</a:t>
                      </a:r>
                      <a:r>
                        <a:rPr lang="en-US" sz="900" dirty="0">
                          <a:solidFill>
                            <a:srgbClr val="000000"/>
                          </a:solidFill>
                          <a:latin typeface="Liberation Sans"/>
                          <a:cs typeface="Liberation Sans" panose="020B0604020202020204" pitchFamily="34" charset="0"/>
                        </a:rPr>
                        <a:t>.</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Nya problem, </a:t>
                      </a:r>
                      <a:r>
                        <a:rPr lang="en-US" sz="900" b="1" i="0" u="none" strike="noStrike" noProof="0" dirty="0" err="1">
                          <a:solidFill>
                            <a:srgbClr val="000000"/>
                          </a:solidFill>
                          <a:latin typeface="Liberation Sans"/>
                          <a:cs typeface="Liberation Sans" panose="020B0604020202020204" pitchFamily="34" charset="0"/>
                        </a:rPr>
                        <a:t>baserat</a:t>
                      </a:r>
                      <a:r>
                        <a:rPr lang="en-US" sz="900" b="1" i="0" u="none" strike="noStrike" noProof="0" dirty="0">
                          <a:solidFill>
                            <a:srgbClr val="000000"/>
                          </a:solidFill>
                          <a:latin typeface="Liberation Sans"/>
                          <a:cs typeface="Liberation Sans" panose="020B0604020202020204" pitchFamily="34" charset="0"/>
                        </a:rPr>
                        <a:t> </a:t>
                      </a:r>
                      <a:r>
                        <a:rPr lang="en-US" sz="900" b="1" i="0" u="none" strike="noStrike" noProof="0" dirty="0" err="1">
                          <a:solidFill>
                            <a:srgbClr val="000000"/>
                          </a:solidFill>
                          <a:latin typeface="Liberation Sans"/>
                          <a:cs typeface="Liberation Sans" panose="020B0604020202020204" pitchFamily="34" charset="0"/>
                        </a:rPr>
                        <a:t>på</a:t>
                      </a:r>
                      <a:r>
                        <a:rPr lang="en-US" sz="900" b="1" i="0" u="none" strike="noStrike" noProof="0" dirty="0">
                          <a:solidFill>
                            <a:srgbClr val="000000"/>
                          </a:solidFill>
                          <a:latin typeface="Liberation Sans"/>
                          <a:cs typeface="Liberation Sans" panose="020B0604020202020204" pitchFamily="34" charset="0"/>
                        </a:rPr>
                        <a:t> information </a:t>
                      </a:r>
                      <a:r>
                        <a:rPr lang="en-US" sz="900" b="1" i="0" u="none" strike="noStrike" noProof="0" dirty="0" err="1">
                          <a:solidFill>
                            <a:srgbClr val="000000"/>
                          </a:solidFill>
                          <a:latin typeface="Liberation Sans"/>
                          <a:cs typeface="Liberation Sans" panose="020B0604020202020204" pitchFamily="34" charset="0"/>
                        </a:rPr>
                        <a:t>från</a:t>
                      </a:r>
                      <a:r>
                        <a:rPr lang="en-US" sz="900" b="1" i="0" u="none" strike="noStrike" noProof="0" dirty="0">
                          <a:solidFill>
                            <a:srgbClr val="000000"/>
                          </a:solidFill>
                          <a:latin typeface="Liberation Sans"/>
                          <a:cs typeface="Liberation Sans" panose="020B0604020202020204" pitchFamily="34" charset="0"/>
                        </a:rPr>
                        <a:t> </a:t>
                      </a:r>
                      <a:r>
                        <a:rPr lang="en-US" sz="900" b="1" i="0" u="none" strike="noStrike" noProof="0" dirty="0" err="1">
                          <a:solidFill>
                            <a:srgbClr val="FF0000"/>
                          </a:solidFill>
                          <a:latin typeface="Liberation Sans"/>
                          <a:cs typeface="Liberation Sans" panose="020B0604020202020204" pitchFamily="34" charset="0"/>
                        </a:rPr>
                        <a:t>rörelsen</a:t>
                      </a:r>
                      <a:r>
                        <a:rPr lang="en-US" sz="900" b="1"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Vi</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frågade</a:t>
                      </a:r>
                      <a:r>
                        <a:rPr lang="en-US" sz="900" b="0" i="0" u="none" strike="noStrike" noProof="0" dirty="0">
                          <a:solidFill>
                            <a:srgbClr val="000000"/>
                          </a:solidFill>
                          <a:latin typeface="Liberation Sans"/>
                          <a:cs typeface="Liberation Sans" panose="020B0604020202020204" pitchFamily="34" charset="0"/>
                        </a:rPr>
                        <a:t> </a:t>
                      </a:r>
                      <a:r>
                        <a:rPr lang="en-US" sz="900" b="1" i="0" u="none" strike="noStrike" noProof="0" dirty="0" err="1">
                          <a:solidFill>
                            <a:srgbClr val="FF0000"/>
                          </a:solidFill>
                          <a:latin typeface="Liberation Sans"/>
                          <a:cs typeface="Liberation Sans" panose="020B0604020202020204" pitchFamily="34" charset="0"/>
                        </a:rPr>
                        <a:t>rörelsen</a:t>
                      </a:r>
                      <a:r>
                        <a:rPr lang="en-US" sz="900" b="1" i="0" u="none" strike="noStrike" noProof="0" dirty="0">
                          <a:solidFill>
                            <a:srgbClr val="FF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för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att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få</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en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insikt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i</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två</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framåtblickande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sårbarhetskategorier</a:t>
                      </a:r>
                      <a:r>
                        <a:rPr lang="en-US" sz="900" b="0" i="0" u="none" strike="noStrike" noProof="0" dirty="0">
                          <a:solidFill>
                            <a:srgbClr val="000000"/>
                          </a:solidFill>
                          <a:latin typeface="Liberation Sans"/>
                          <a:cs typeface="Liberation Sans" panose="020B0604020202020204" pitchFamily="34" charset="0"/>
                        </a:rPr>
                        <a:t>. Med </a:t>
                      </a:r>
                      <a:r>
                        <a:rPr lang="en-US" sz="900" b="0" i="0" u="none" strike="noStrike" noProof="0" dirty="0" err="1">
                          <a:solidFill>
                            <a:srgbClr val="000000"/>
                          </a:solidFill>
                          <a:latin typeface="Liberation Sans"/>
                          <a:cs typeface="Liberation Sans" panose="020B0604020202020204" pitchFamily="34" charset="0"/>
                        </a:rPr>
                        <a:t>stöd</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av</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mer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än</a:t>
                      </a:r>
                      <a:r>
                        <a:rPr lang="en-US" sz="900" b="0" i="0" u="none" strike="noStrike" noProof="0" dirty="0">
                          <a:solidFill>
                            <a:srgbClr val="000000"/>
                          </a:solidFill>
                          <a:latin typeface="Liberation Sans"/>
                          <a:cs typeface="Liberation Sans" panose="020B0604020202020204" pitchFamily="34" charset="0"/>
                        </a:rPr>
                        <a:t> 500 </a:t>
                      </a:r>
                      <a:r>
                        <a:rPr lang="en-US" sz="900" b="0" i="0" u="none" strike="noStrike" noProof="0" dirty="0" err="1">
                          <a:solidFill>
                            <a:srgbClr val="000000"/>
                          </a:solidFill>
                          <a:latin typeface="Liberation Sans"/>
                          <a:cs typeface="Liberation Sans" panose="020B0604020202020204" pitchFamily="34" charset="0"/>
                        </a:rPr>
                        <a:t>svar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och</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bortplockning</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av</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kategorier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baserade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på</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informationsmängden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som</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t.ex</a:t>
                      </a:r>
                      <a:r>
                        <a:rPr lang="en-US" sz="900" b="0" i="0" u="none" strike="noStrike" baseline="0" noProof="0" dirty="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Sensitive Data Exposure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och</a:t>
                      </a:r>
                      <a:r>
                        <a:rPr lang="en-US" sz="900" b="0" i="0" u="none" strike="noStrike" noProof="0" dirty="0">
                          <a:solidFill>
                            <a:srgbClr val="000000"/>
                          </a:solidFill>
                          <a:latin typeface="Liberation Sans"/>
                          <a:cs typeface="Liberation Sans" panose="020B0604020202020204" pitchFamily="34" charset="0"/>
                        </a:rPr>
                        <a:t> </a:t>
                      </a:r>
                      <a:r>
                        <a:rPr lang="en-US" sz="900" b="0" i="1" u="none" strike="noStrike" noProof="0" dirty="0">
                          <a:solidFill>
                            <a:srgbClr val="000000"/>
                          </a:solidFill>
                          <a:latin typeface="Liberation Sans"/>
                          <a:cs typeface="Liberation Sans" panose="020B0604020202020204" pitchFamily="34" charset="0"/>
                        </a:rPr>
                        <a:t>XXE</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är</a:t>
                      </a:r>
                      <a:r>
                        <a:rPr lang="en-US" sz="900" b="0" i="0" u="none" strike="noStrike" noProof="0" dirty="0">
                          <a:solidFill>
                            <a:srgbClr val="000000"/>
                          </a:solidFill>
                          <a:latin typeface="Liberation Sans"/>
                          <a:cs typeface="Liberation Sans" panose="020B0604020202020204" pitchFamily="34" charset="0"/>
                        </a:rPr>
                        <a:t> de </a:t>
                      </a:r>
                      <a:r>
                        <a:rPr lang="en-US" sz="900" b="0" i="0" u="none" strike="noStrike" noProof="0" dirty="0" err="1">
                          <a:solidFill>
                            <a:srgbClr val="000000"/>
                          </a:solidFill>
                          <a:latin typeface="Liberation Sans"/>
                          <a:cs typeface="Liberation Sans" panose="020B0604020202020204" pitchFamily="34" charset="0"/>
                        </a:rPr>
                        <a:t>två</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nya</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problemen</a:t>
                      </a:r>
                      <a:r>
                        <a:rPr lang="en-US" sz="900" b="0" i="0" u="none" strike="noStrike" noProof="0" dirty="0">
                          <a:solidFill>
                            <a:srgbClr val="000000"/>
                          </a:solidFill>
                          <a:latin typeface="Liberation Sans"/>
                          <a:cs typeface="Liberation Sans" panose="020B0604020202020204" pitchFamily="34" charset="0"/>
                        </a:rPr>
                        <a:t>: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6" action="ppaction://hlinksldjump"/>
                        </a:rPr>
                        <a:t>A8:2017-Insecure Deserialization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vilket</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tillåter</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s.k.</a:t>
                      </a:r>
                      <a:r>
                        <a:rPr lang="en-US" sz="900" b="0" i="0" u="none" strike="noStrike" noProof="0" dirty="0">
                          <a:solidFill>
                            <a:srgbClr val="000000"/>
                          </a:solidFill>
                          <a:latin typeface="Liberation Sans"/>
                          <a:cs typeface="Liberation Sans" panose="020B0604020202020204" pitchFamily="34" charset="0"/>
                        </a:rPr>
                        <a:t> </a:t>
                      </a:r>
                      <a:r>
                        <a:rPr lang="en-US" sz="900" b="1" i="0" u="none" strike="noStrike" noProof="0" dirty="0">
                          <a:solidFill>
                            <a:srgbClr val="FF0000"/>
                          </a:solidFill>
                          <a:latin typeface="Liberation Sans"/>
                          <a:cs typeface="Liberation Sans" panose="020B0604020202020204" pitchFamily="34" charset="0"/>
                        </a:rPr>
                        <a:t>remote code execution</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cs typeface="Liberation Sans" panose="020B0604020202020204" pitchFamily="34" charset="0"/>
                        </a:rPr>
                        <a:t>eller</a:t>
                      </a:r>
                      <a:r>
                        <a:rPr lang="en-US" sz="900" b="0" i="0" u="none" strike="noStrike" baseline="0" noProof="0" dirty="0">
                          <a:solidFill>
                            <a:srgbClr val="000000"/>
                          </a:solidFill>
                          <a:latin typeface="Liberation Sans"/>
                          <a:cs typeface="Liberation Sans" panose="020B0604020202020204" pitchFamily="34" charset="0"/>
                        </a:rPr>
                        <a:t> manipulation </a:t>
                      </a:r>
                      <a:r>
                        <a:rPr lang="en-US" sz="900" b="0" i="0" u="none" strike="noStrike" baseline="0" noProof="0" dirty="0" err="1">
                          <a:solidFill>
                            <a:srgbClr val="000000"/>
                          </a:solidFill>
                          <a:latin typeface="Liberation Sans"/>
                          <a:cs typeface="Liberation Sans" panose="020B0604020202020204" pitchFamily="34" charset="0"/>
                        </a:rPr>
                        <a:t>av</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objekt</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på</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vissa</a:t>
                      </a:r>
                      <a:r>
                        <a:rPr lang="en-US" sz="900" b="0" i="0" u="none" strike="noStrike" baseline="0" noProof="0" dirty="0">
                          <a:solidFill>
                            <a:srgbClr val="000000"/>
                          </a:solidFill>
                          <a:latin typeface="Liberation Sans"/>
                          <a:cs typeface="Liberation Sans" panose="020B0604020202020204" pitchFamily="34" charset="0"/>
                        </a:rPr>
                        <a:t> </a:t>
                      </a:r>
                      <a:r>
                        <a:rPr lang="en-US" sz="900" b="0" i="0" u="none" strike="noStrike" baseline="0" noProof="0" dirty="0" err="1">
                          <a:solidFill>
                            <a:srgbClr val="000000"/>
                          </a:solidFill>
                          <a:latin typeface="Liberation Sans"/>
                          <a:cs typeface="Liberation Sans" panose="020B0604020202020204" pitchFamily="34" charset="0"/>
                        </a:rPr>
                        <a:t>plattformar</a:t>
                      </a:r>
                      <a:r>
                        <a:rPr lang="en-US" sz="900" b="0" i="0" u="none" strike="noStrike" baseline="0"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rId7" action="ppaction://hlinksldjump"/>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a:t>
                      </a:r>
                      <a:r>
                        <a:rPr lang="en-US" sz="900" b="0" i="0" u="none" strike="noStrike" noProof="0" dirty="0" err="1">
                          <a:solidFill>
                            <a:srgbClr val="000000"/>
                          </a:solidFill>
                          <a:latin typeface="Liberation Sans"/>
                        </a:rPr>
                        <a:t>brist</a:t>
                      </a:r>
                      <a:r>
                        <a:rPr lang="en-US" sz="900" b="0" i="0" u="none" strike="noStrike" noProof="0" dirty="0">
                          <a:solidFill>
                            <a:srgbClr val="000000"/>
                          </a:solidFill>
                          <a:latin typeface="Liberation Sans"/>
                        </a:rPr>
                        <a:t> </a:t>
                      </a:r>
                      <a:r>
                        <a:rPr lang="en-US" sz="900" b="0" i="0" u="none" strike="noStrike" baseline="0" noProof="0" dirty="0" err="1">
                          <a:solidFill>
                            <a:srgbClr val="000000"/>
                          </a:solidFill>
                          <a:latin typeface="Liberation Sans"/>
                        </a:rPr>
                        <a:t>på</a:t>
                      </a:r>
                      <a:r>
                        <a:rPr lang="en-US" sz="900" b="0" i="0" u="none" strike="noStrike" baseline="0" noProof="0" dirty="0">
                          <a:solidFill>
                            <a:srgbClr val="000000"/>
                          </a:solidFill>
                          <a:latin typeface="Liberation Sans"/>
                        </a:rPr>
                        <a:t> </a:t>
                      </a:r>
                      <a:r>
                        <a:rPr lang="en-US" sz="900" b="0" i="0" u="none" strike="noStrike" baseline="0" noProof="0" dirty="0" err="1">
                          <a:solidFill>
                            <a:srgbClr val="000000"/>
                          </a:solidFill>
                          <a:latin typeface="Liberation Sans"/>
                        </a:rPr>
                        <a:t>dessa</a:t>
                      </a:r>
                      <a:r>
                        <a:rPr lang="en-US" sz="900" b="0" i="0" u="none" strike="noStrike" baseline="0" noProof="0" dirty="0">
                          <a:solidFill>
                            <a:srgbClr val="000000"/>
                          </a:solidFill>
                          <a:latin typeface="Liberation Sans"/>
                        </a:rPr>
                        <a:t> </a:t>
                      </a:r>
                      <a:r>
                        <a:rPr lang="en-US" sz="900" b="0" i="0" u="none" strike="noStrike" baseline="0" noProof="0" dirty="0" err="1">
                          <a:solidFill>
                            <a:srgbClr val="000000"/>
                          </a:solidFill>
                          <a:latin typeface="Liberation Sans"/>
                        </a:rPr>
                        <a:t>försvårar</a:t>
                      </a:r>
                      <a:r>
                        <a:rPr lang="en-US" sz="900" b="0" i="0" u="none" strike="noStrike" baseline="0" noProof="0" dirty="0">
                          <a:solidFill>
                            <a:srgbClr val="000000"/>
                          </a:solidFill>
                          <a:latin typeface="Liberation Sans"/>
                        </a:rPr>
                        <a:t> </a:t>
                      </a:r>
                      <a:r>
                        <a:rPr lang="en-US" sz="900" b="0" i="0" u="none" strike="noStrike" baseline="0" noProof="0" dirty="0" err="1">
                          <a:solidFill>
                            <a:srgbClr val="000000"/>
                          </a:solidFill>
                          <a:latin typeface="Liberation Sans"/>
                        </a:rPr>
                        <a:t>eller</a:t>
                      </a:r>
                      <a:r>
                        <a:rPr lang="en-US" sz="900" b="0" i="0" u="none" strike="noStrike" baseline="0" noProof="0" dirty="0">
                          <a:solidFill>
                            <a:srgbClr val="000000"/>
                          </a:solidFill>
                          <a:latin typeface="Liberation Sans"/>
                        </a:rPr>
                        <a:t> </a:t>
                      </a:r>
                      <a:r>
                        <a:rPr lang="en-US" sz="900" b="0" i="0" u="none" strike="noStrike" baseline="0" noProof="0" dirty="0" err="1">
                          <a:solidFill>
                            <a:srgbClr val="000000"/>
                          </a:solidFill>
                          <a:latin typeface="Liberation Sans"/>
                        </a:rPr>
                        <a:t>förhindrar</a:t>
                      </a:r>
                      <a:r>
                        <a:rPr lang="en-US" sz="900" b="0" i="0" u="none" strike="noStrike" baseline="0" noProof="0" dirty="0">
                          <a:solidFill>
                            <a:srgbClr val="000000"/>
                          </a:solidFill>
                          <a:latin typeface="Liberation Sans"/>
                        </a:rPr>
                        <a:t> </a:t>
                      </a:r>
                      <a:r>
                        <a:rPr lang="en-US" sz="900" b="0" i="0" u="none" strike="noStrike" baseline="0" noProof="0" dirty="0" err="1">
                          <a:solidFill>
                            <a:srgbClr val="000000"/>
                          </a:solidFill>
                          <a:latin typeface="Liberation Sans"/>
                        </a:rPr>
                        <a:t>upptäckandet</a:t>
                      </a:r>
                      <a:r>
                        <a:rPr lang="en-US" sz="900" b="0" i="0" u="none" strike="noStrike" baseline="0" noProof="0" dirty="0">
                          <a:solidFill>
                            <a:srgbClr val="000000"/>
                          </a:solidFill>
                          <a:latin typeface="Liberation Sans"/>
                        </a:rPr>
                        <a:t> </a:t>
                      </a:r>
                      <a:r>
                        <a:rPr lang="en-US" sz="900" b="0" i="0" u="none" strike="noStrike" baseline="0" noProof="0" dirty="0" err="1">
                          <a:solidFill>
                            <a:srgbClr val="000000"/>
                          </a:solidFill>
                          <a:latin typeface="Liberation Sans"/>
                        </a:rPr>
                        <a:t>av</a:t>
                      </a:r>
                      <a:r>
                        <a:rPr lang="en-US" sz="900" b="0" i="0" u="none" strike="noStrike" baseline="0" noProof="0" dirty="0">
                          <a:solidFill>
                            <a:srgbClr val="000000"/>
                          </a:solidFill>
                          <a:latin typeface="Liberation Sans"/>
                        </a:rPr>
                        <a:t> </a:t>
                      </a:r>
                      <a:r>
                        <a:rPr lang="en-US" sz="900" b="0" i="0" u="none" strike="noStrike" baseline="0" noProof="0" dirty="0" err="1">
                          <a:solidFill>
                            <a:srgbClr val="000000"/>
                          </a:solidFill>
                          <a:latin typeface="Liberation Sans"/>
                        </a:rPr>
                        <a:t>illvillig</a:t>
                      </a:r>
                      <a:r>
                        <a:rPr lang="en-US" sz="900" b="0" i="0" u="none" strike="noStrike" baseline="0" noProof="0" dirty="0">
                          <a:solidFill>
                            <a:srgbClr val="000000"/>
                          </a:solidFill>
                          <a:latin typeface="Liberation Sans"/>
                        </a:rPr>
                        <a:t> </a:t>
                      </a:r>
                      <a:r>
                        <a:rPr lang="en-US" sz="900" b="0" i="0" u="none" strike="noStrike" baseline="0" noProof="0" dirty="0" err="1">
                          <a:solidFill>
                            <a:srgbClr val="000000"/>
                          </a:solidFill>
                          <a:latin typeface="Liberation Sans"/>
                        </a:rPr>
                        <a:t>aktivitet</a:t>
                      </a:r>
                      <a:r>
                        <a:rPr lang="en-US" sz="900" b="0" i="0" u="none" strike="noStrike" noProof="0" dirty="0">
                          <a:solidFill>
                            <a:srgbClr val="000000"/>
                          </a:solidFill>
                          <a:latin typeface="Liberation Sans"/>
                        </a:rPr>
                        <a:t>, </a:t>
                      </a:r>
                      <a:r>
                        <a:rPr lang="en-US" sz="900" b="0" i="0" u="none" strike="noStrike" noProof="0" dirty="0" err="1">
                          <a:solidFill>
                            <a:srgbClr val="000000"/>
                          </a:solidFill>
                          <a:latin typeface="Liberation Sans"/>
                        </a:rPr>
                        <a:t>incidenthantering</a:t>
                      </a:r>
                      <a:r>
                        <a:rPr lang="en-US" sz="900" b="0" i="0" u="none" strike="noStrike" noProof="0" dirty="0">
                          <a:solidFill>
                            <a:srgbClr val="000000"/>
                          </a:solidFill>
                          <a:latin typeface="Liberation Sans"/>
                        </a:rPr>
                        <a:t> </a:t>
                      </a:r>
                      <a:r>
                        <a:rPr lang="en-US" sz="900" b="0" i="0" u="none" strike="noStrike" noProof="0" dirty="0" err="1">
                          <a:solidFill>
                            <a:srgbClr val="000000"/>
                          </a:solidFill>
                          <a:latin typeface="Liberation Sans"/>
                        </a:rPr>
                        <a:t>och</a:t>
                      </a:r>
                      <a:r>
                        <a:rPr lang="en-US" sz="900" b="0" i="0" u="none" strike="noStrike" noProof="0" dirty="0">
                          <a:solidFill>
                            <a:srgbClr val="000000"/>
                          </a:solidFill>
                          <a:latin typeface="Liberation Sans"/>
                        </a:rPr>
                        <a:t> digital </a:t>
                      </a:r>
                      <a:r>
                        <a:rPr lang="en-US" sz="900" b="0" i="0" u="none" strike="noStrike" noProof="0" dirty="0" err="1">
                          <a:solidFill>
                            <a:srgbClr val="000000"/>
                          </a:solidFill>
                          <a:latin typeface="Liberation Sans"/>
                        </a:rPr>
                        <a:t>forensik</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endParaRPr>
                    </a:p>
                    <a:p>
                      <a:pPr lvl="0" algn="l">
                        <a:spcBef>
                          <a:spcPts val="600"/>
                        </a:spcBef>
                        <a:buNone/>
                      </a:pPr>
                      <a:r>
                        <a:rPr lang="en-US" sz="900" b="1" i="0" u="none" strike="noStrike" noProof="0" dirty="0" err="1">
                          <a:solidFill>
                            <a:srgbClr val="000000"/>
                          </a:solidFill>
                          <a:latin typeface="Liberation Sans"/>
                          <a:cs typeface="Liberation Sans" panose="020B0604020202020204" pitchFamily="34" charset="0"/>
                        </a:rPr>
                        <a:t>Ihopslagna</a:t>
                      </a:r>
                      <a:r>
                        <a:rPr lang="en-US" sz="900" b="1" i="0" u="none" strike="noStrike" noProof="0" dirty="0">
                          <a:solidFill>
                            <a:srgbClr val="000000"/>
                          </a:solidFill>
                          <a:latin typeface="Liberation Sans"/>
                          <a:cs typeface="Liberation Sans" panose="020B0604020202020204" pitchFamily="34" charset="0"/>
                        </a:rPr>
                        <a:t> </a:t>
                      </a:r>
                      <a:r>
                        <a:rPr lang="en-US" sz="900" b="1" i="0" u="none" strike="noStrike" noProof="0" dirty="0" err="1">
                          <a:solidFill>
                            <a:srgbClr val="000000"/>
                          </a:solidFill>
                          <a:latin typeface="Liberation Sans"/>
                          <a:cs typeface="Liberation Sans" panose="020B0604020202020204" pitchFamily="34" charset="0"/>
                        </a:rPr>
                        <a:t>eller</a:t>
                      </a:r>
                      <a:r>
                        <a:rPr lang="en-US" sz="900" b="1" i="0" u="none" strike="noStrike" baseline="0" noProof="0" dirty="0">
                          <a:solidFill>
                            <a:srgbClr val="000000"/>
                          </a:solidFill>
                          <a:latin typeface="Liberation Sans"/>
                          <a:cs typeface="Liberation Sans" panose="020B0604020202020204" pitchFamily="34" charset="0"/>
                        </a:rPr>
                        <a:t> </a:t>
                      </a:r>
                      <a:r>
                        <a:rPr lang="en-US" sz="900" b="1" i="0" u="none" strike="noStrike" baseline="0" noProof="0" dirty="0" err="1">
                          <a:solidFill>
                            <a:srgbClr val="000000"/>
                          </a:solidFill>
                          <a:latin typeface="Liberation Sans"/>
                          <a:cs typeface="Liberation Sans" panose="020B0604020202020204" pitchFamily="34" charset="0"/>
                        </a:rPr>
                        <a:t>borttagna</a:t>
                      </a:r>
                      <a:r>
                        <a:rPr lang="en-US" sz="900" b="1" i="0" u="none" strike="noStrike" baseline="0" noProof="0" dirty="0">
                          <a:solidFill>
                            <a:srgbClr val="000000"/>
                          </a:solidFill>
                          <a:latin typeface="Liberation Sans"/>
                          <a:cs typeface="Liberation Sans" panose="020B0604020202020204" pitchFamily="34" charset="0"/>
                        </a:rPr>
                        <a:t>, men </a:t>
                      </a:r>
                      <a:r>
                        <a:rPr lang="en-US" sz="900" b="1" i="0" u="none" strike="noStrike" baseline="0" noProof="0" dirty="0" err="1">
                          <a:solidFill>
                            <a:srgbClr val="000000"/>
                          </a:solidFill>
                          <a:latin typeface="Liberation Sans"/>
                          <a:cs typeface="Liberation Sans" panose="020B0604020202020204" pitchFamily="34" charset="0"/>
                        </a:rPr>
                        <a:t>inte</a:t>
                      </a:r>
                      <a:r>
                        <a:rPr lang="en-US" sz="900" b="1" i="0" u="none" strike="noStrike" baseline="0" noProof="0" dirty="0">
                          <a:solidFill>
                            <a:srgbClr val="000000"/>
                          </a:solidFill>
                          <a:latin typeface="Liberation Sans"/>
                          <a:cs typeface="Liberation Sans" panose="020B0604020202020204" pitchFamily="34" charset="0"/>
                        </a:rPr>
                        <a:t> </a:t>
                      </a:r>
                      <a:r>
                        <a:rPr lang="en-US" sz="900" b="1" i="0" u="none" strike="noStrike" baseline="0" noProof="0" dirty="0" err="1">
                          <a:solidFill>
                            <a:srgbClr val="000000"/>
                          </a:solidFill>
                          <a:latin typeface="Liberation Sans"/>
                          <a:cs typeface="Liberation Sans" panose="020B0604020202020204" pitchFamily="34" charset="0"/>
                        </a:rPr>
                        <a:t>bortglömda</a:t>
                      </a:r>
                      <a:r>
                        <a:rPr lang="en-US" sz="900" b="1"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err="1">
                          <a:solidFill>
                            <a:srgbClr val="000000"/>
                          </a:solidFill>
                          <a:latin typeface="Liberation Sans"/>
                          <a:cs typeface="Liberation Sans" panose="020B0604020202020204" pitchFamily="34" charset="0"/>
                        </a:rPr>
                        <a:t>och</a:t>
                      </a:r>
                      <a:r>
                        <a:rPr lang="en-US" sz="900" b="0" i="0" u="none" strike="noStrike" noProof="0" dirty="0">
                          <a:solidFill>
                            <a:srgbClr val="000000"/>
                          </a:solidFill>
                          <a:latin typeface="Liberation Sans"/>
                          <a:cs typeface="Liberation Sans" panose="020B0604020202020204" pitchFamily="34" charset="0"/>
                        </a:rPr>
                        <a:t>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slogs </a:t>
                      </a:r>
                      <a:r>
                        <a:rPr lang="en-US" sz="900" b="0" i="0" u="none" strike="noStrike" noProof="0" dirty="0" err="1">
                          <a:solidFill>
                            <a:srgbClr val="000000"/>
                          </a:solidFill>
                          <a:latin typeface="Liberation Sans"/>
                          <a:cs typeface="Liberation Sans" panose="020B0604020202020204" pitchFamily="34" charset="0"/>
                        </a:rPr>
                        <a:t>ihop</a:t>
                      </a:r>
                      <a:r>
                        <a:rPr lang="en-US" sz="900" b="0" i="0" u="none" strike="noStrike" noProof="0" dirty="0">
                          <a:solidFill>
                            <a:srgbClr val="000000"/>
                          </a:solidFill>
                          <a:latin typeface="Liberation Sans"/>
                          <a:cs typeface="Liberation Sans" panose="020B0604020202020204" pitchFamily="34" charset="0"/>
                        </a:rPr>
                        <a:t> till </a:t>
                      </a:r>
                      <a:r>
                        <a:rPr lang="en-US" sz="900" b="1" i="0" u="none" strike="noStrike" noProof="0" dirty="0">
                          <a:solidFill>
                            <a:srgbClr val="000000"/>
                          </a:solidFill>
                          <a:latin typeface="Liberation Sans"/>
                          <a:cs typeface="Liberation Sans" panose="020B0604020202020204" pitchFamily="34" charset="0"/>
                          <a:hlinkClick r:id="rId8" action="ppaction://hlinksldjump"/>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eftersom</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många</a:t>
                      </a:r>
                      <a:r>
                        <a:rPr lang="en-US" sz="900" b="0" i="0" u="none" strike="noStrike" kern="1200" baseline="0" noProof="0" dirty="0">
                          <a:solidFill>
                            <a:srgbClr val="000000"/>
                          </a:solidFill>
                          <a:latin typeface="Liberation Sans"/>
                          <a:cs typeface="Liberation Sans" panose="020B0604020202020204" pitchFamily="34" charset="0"/>
                        </a:rPr>
                        <a:t> </a:t>
                      </a:r>
                      <a:r>
                        <a:rPr lang="en-US" sz="900" b="0" i="0" u="none" strike="noStrike" kern="1200" baseline="0" noProof="0" dirty="0" err="1">
                          <a:solidFill>
                            <a:srgbClr val="000000"/>
                          </a:solidFill>
                          <a:latin typeface="Liberation Sans"/>
                          <a:cs typeface="Liberation Sans" panose="020B0604020202020204" pitchFamily="34" charset="0"/>
                        </a:rPr>
                        <a:t>ramverk</a:t>
                      </a:r>
                      <a:r>
                        <a:rPr lang="en-US" sz="900" b="0" i="0" u="none" strike="noStrike" kern="1200" baseline="0" noProof="0" dirty="0">
                          <a:solidFill>
                            <a:srgbClr val="000000"/>
                          </a:solidFill>
                          <a:latin typeface="Liberation Sans"/>
                          <a:cs typeface="Liberation Sans" panose="020B0604020202020204" pitchFamily="34" charset="0"/>
                        </a:rPr>
                        <a:t> </a:t>
                      </a:r>
                      <a:r>
                        <a:rPr lang="en-US" sz="900" b="0" i="0" u="none" strike="noStrike" kern="1200" baseline="0" noProof="0" dirty="0" err="1">
                          <a:solidFill>
                            <a:srgbClr val="000000"/>
                          </a:solidFill>
                          <a:latin typeface="Liberation Sans"/>
                          <a:cs typeface="Liberation Sans" panose="020B0604020202020204" pitchFamily="34" charset="0"/>
                        </a:rPr>
                        <a:t>inkluderar</a:t>
                      </a:r>
                      <a:r>
                        <a:rPr lang="en-US" sz="900" b="0" i="0" u="none" strike="noStrike" kern="1200" baseline="0" noProof="0" dirty="0">
                          <a:solidFill>
                            <a:srgbClr val="000000"/>
                          </a:solidFill>
                          <a:latin typeface="Liberation Sans"/>
                          <a:cs typeface="Liberation Sans" panose="020B0604020202020204" pitchFamily="34" charset="0"/>
                        </a:rPr>
                        <a:t> </a:t>
                      </a:r>
                      <a:r>
                        <a:rPr lang="en-US" sz="900" b="0" i="0" u="none" strike="noStrike" kern="1200" noProof="0" dirty="0">
                          <a:solidFill>
                            <a:srgbClr val="000000"/>
                          </a:solidFill>
                          <a:latin typeface="Liberation Sans"/>
                          <a:cs typeface="Liberation Sans" panose="020B0604020202020204" pitchFamily="34" charset="0"/>
                          <a:hlinkClick r:id="rId9"/>
                        </a:rPr>
                        <a:t>försvar mot CSRF-attacker</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hittades</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det</a:t>
                      </a:r>
                      <a:r>
                        <a:rPr lang="en-US" sz="900" b="0" i="0" u="none" strike="noStrike" kern="1200" noProof="0" dirty="0">
                          <a:solidFill>
                            <a:srgbClr val="000000"/>
                          </a:solidFill>
                          <a:latin typeface="Liberation Sans"/>
                          <a:cs typeface="Liberation Sans" panose="020B0604020202020204" pitchFamily="34" charset="0"/>
                        </a:rPr>
                        <a:t> bara </a:t>
                      </a:r>
                      <a:r>
                        <a:rPr lang="en-US" sz="900" b="0" i="0" u="none" strike="noStrike" kern="1200" noProof="0" dirty="0" err="1">
                          <a:solidFill>
                            <a:srgbClr val="000000"/>
                          </a:solidFill>
                          <a:latin typeface="Liberation Sans"/>
                          <a:cs typeface="Liberation Sans" panose="020B0604020202020204" pitchFamily="34" charset="0"/>
                        </a:rPr>
                        <a:t>i</a:t>
                      </a:r>
                      <a:r>
                        <a:rPr lang="en-US" sz="900" b="0" i="0" u="none" strike="noStrike" kern="1200" noProof="0" dirty="0">
                          <a:solidFill>
                            <a:srgbClr val="000000"/>
                          </a:solidFill>
                          <a:latin typeface="Liberation Sans"/>
                          <a:cs typeface="Liberation Sans" panose="020B0604020202020204" pitchFamily="34" charset="0"/>
                        </a:rPr>
                        <a:t> 5% </a:t>
                      </a:r>
                      <a:r>
                        <a:rPr lang="en-US" sz="900" b="0" i="0" u="none" strike="noStrike" kern="1200" noProof="0" dirty="0" err="1">
                          <a:solidFill>
                            <a:srgbClr val="000000"/>
                          </a:solidFill>
                          <a:latin typeface="Liberation Sans"/>
                          <a:cs typeface="Liberation Sans" panose="020B0604020202020204" pitchFamily="34" charset="0"/>
                        </a:rPr>
                        <a:t>av</a:t>
                      </a:r>
                      <a:r>
                        <a:rPr lang="en-US" sz="900" b="0" i="0" u="none" strike="noStrike" kern="1200" noProof="0" dirty="0">
                          <a:solidFill>
                            <a:srgbClr val="000000"/>
                          </a:solidFill>
                          <a:latin typeface="Liberation Sans"/>
                          <a:cs typeface="Liberation Sans" panose="020B0604020202020204" pitchFamily="34" charset="0"/>
                        </a:rPr>
                        <a:t> de </a:t>
                      </a:r>
                      <a:r>
                        <a:rPr lang="en-US" sz="900" b="0" i="0" u="none" strike="noStrike" kern="1200" noProof="0" dirty="0" err="1">
                          <a:solidFill>
                            <a:srgbClr val="000000"/>
                          </a:solidFill>
                          <a:latin typeface="Liberation Sans"/>
                          <a:cs typeface="Liberation Sans" panose="020B0604020202020204" pitchFamily="34" charset="0"/>
                        </a:rPr>
                        <a:t>undersökta</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applikationerna</a:t>
                      </a:r>
                      <a:r>
                        <a:rPr lang="en-US" sz="900" b="0" i="0" u="none" strike="noStrike" kern="1200" noProof="0" dirty="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hittades</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i</a:t>
                      </a:r>
                      <a:r>
                        <a:rPr lang="en-US" sz="900" b="0" i="0" u="none" strike="noStrike" kern="120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ungefär</a:t>
                      </a:r>
                      <a:r>
                        <a:rPr lang="en-US" sz="900" b="0" i="0" u="none" strike="noStrike" kern="1200" noProof="0" dirty="0">
                          <a:solidFill>
                            <a:srgbClr val="000000"/>
                          </a:solidFill>
                          <a:latin typeface="Liberation Sans"/>
                          <a:cs typeface="Liberation Sans" panose="020B0604020202020204" pitchFamily="34" charset="0"/>
                        </a:rPr>
                        <a:t> 8% </a:t>
                      </a:r>
                      <a:r>
                        <a:rPr lang="en-US" sz="900" b="0" i="0" u="none" strike="noStrike" kern="1200" noProof="0" dirty="0" err="1">
                          <a:solidFill>
                            <a:srgbClr val="000000"/>
                          </a:solidFill>
                          <a:latin typeface="Liberation Sans"/>
                          <a:cs typeface="Liberation Sans" panose="020B0604020202020204" pitchFamily="34" charset="0"/>
                        </a:rPr>
                        <a:t>av</a:t>
                      </a:r>
                      <a:r>
                        <a:rPr lang="en-US" sz="900" b="0" i="0" u="none" strike="noStrike" kern="1200" baseline="0" noProof="0" dirty="0">
                          <a:solidFill>
                            <a:srgbClr val="000000"/>
                          </a:solidFill>
                          <a:latin typeface="Liberation Sans"/>
                          <a:cs typeface="Liberation Sans" panose="020B0604020202020204" pitchFamily="34" charset="0"/>
                        </a:rPr>
                        <a:t> de </a:t>
                      </a:r>
                      <a:r>
                        <a:rPr lang="en-US" sz="900" b="0" i="0" u="none" strike="noStrike" kern="1200" baseline="0" noProof="0" dirty="0" err="1">
                          <a:solidFill>
                            <a:srgbClr val="000000"/>
                          </a:solidFill>
                          <a:latin typeface="Liberation Sans"/>
                          <a:cs typeface="Liberation Sans" panose="020B0604020202020204" pitchFamily="34" charset="0"/>
                        </a:rPr>
                        <a:t>undersökta</a:t>
                      </a:r>
                      <a:r>
                        <a:rPr lang="en-US" sz="900" b="0" i="0" u="none" strike="noStrike" kern="1200" baseline="0" noProof="0" dirty="0">
                          <a:solidFill>
                            <a:srgbClr val="000000"/>
                          </a:solidFill>
                          <a:latin typeface="Liberation Sans"/>
                          <a:cs typeface="Liberation Sans" panose="020B0604020202020204" pitchFamily="34" charset="0"/>
                        </a:rPr>
                        <a:t> </a:t>
                      </a:r>
                      <a:r>
                        <a:rPr lang="en-US" sz="900" b="0" i="0" u="none" strike="noStrike" kern="1200" noProof="0" dirty="0" err="1">
                          <a:solidFill>
                            <a:srgbClr val="000000"/>
                          </a:solidFill>
                          <a:latin typeface="Liberation Sans"/>
                          <a:cs typeface="Liberation Sans" panose="020B0604020202020204" pitchFamily="34" charset="0"/>
                        </a:rPr>
                        <a:t>applikationer</a:t>
                      </a:r>
                      <a:r>
                        <a:rPr lang="en-US" sz="900" b="0" i="0" u="none" strike="noStrike" kern="1200" noProof="0" dirty="0">
                          <a:solidFill>
                            <a:srgbClr val="000000"/>
                          </a:solidFill>
                          <a:latin typeface="Liberation Sans"/>
                          <a:cs typeface="Liberation Sans" panose="020B0604020202020204" pitchFamily="34" charset="0"/>
                        </a:rPr>
                        <a:t> men XXE </a:t>
                      </a:r>
                      <a:r>
                        <a:rPr lang="en-US" sz="900" b="0" i="0" u="none" strike="noStrike" kern="1200" noProof="0" dirty="0" err="1">
                          <a:solidFill>
                            <a:srgbClr val="000000"/>
                          </a:solidFill>
                          <a:latin typeface="Liberation Sans"/>
                          <a:cs typeface="Liberation Sans" panose="020B0604020202020204" pitchFamily="34" charset="0"/>
                        </a:rPr>
                        <a:t>kom</a:t>
                      </a:r>
                      <a:r>
                        <a:rPr lang="en-US" sz="900" b="0" i="0" u="none" strike="noStrike" kern="1200" baseline="0" noProof="0" dirty="0">
                          <a:solidFill>
                            <a:srgbClr val="000000"/>
                          </a:solidFill>
                          <a:latin typeface="Liberation Sans"/>
                          <a:cs typeface="Liberation Sans" panose="020B0604020202020204" pitchFamily="34" charset="0"/>
                        </a:rPr>
                        <a:t> </a:t>
                      </a:r>
                      <a:r>
                        <a:rPr lang="en-US" sz="900" b="0" i="0" u="none" strike="noStrike" kern="1200" baseline="0" noProof="0" dirty="0" err="1">
                          <a:solidFill>
                            <a:srgbClr val="000000"/>
                          </a:solidFill>
                          <a:latin typeface="Liberation Sans"/>
                          <a:cs typeface="Liberation Sans" panose="020B0604020202020204" pitchFamily="34" charset="0"/>
                        </a:rPr>
                        <a:t>snäppet</a:t>
                      </a:r>
                      <a:r>
                        <a:rPr lang="en-US" sz="900" b="0" i="0" u="none" strike="noStrike" kern="1200" baseline="0" noProof="0" dirty="0">
                          <a:solidFill>
                            <a:srgbClr val="000000"/>
                          </a:solidFill>
                          <a:latin typeface="Liberation Sans"/>
                          <a:cs typeface="Liberation Sans" panose="020B0604020202020204" pitchFamily="34" charset="0"/>
                        </a:rPr>
                        <a:t> </a:t>
                      </a:r>
                      <a:r>
                        <a:rPr lang="en-US" sz="900" b="0" i="0" u="none" strike="noStrike" kern="1200" baseline="0" noProof="0" dirty="0" err="1">
                          <a:solidFill>
                            <a:srgbClr val="000000"/>
                          </a:solidFill>
                          <a:latin typeface="Liberation Sans"/>
                          <a:cs typeface="Liberation Sans" panose="020B0604020202020204" pitchFamily="34" charset="0"/>
                        </a:rPr>
                        <a:t>före</a:t>
                      </a:r>
                      <a:r>
                        <a:rPr lang="en-US" sz="900" b="0" i="0" u="none" strike="noStrike" kern="1200" noProof="0" dirty="0">
                          <a:solidFill>
                            <a:srgbClr val="000000"/>
                          </a:solidFill>
                          <a:latin typeface="Liberation Sans"/>
                          <a:cs typeface="Liberation Sans" panose="020B0604020202020204" pitchFamily="34" charset="0"/>
                        </a:rPr>
                        <a:t>.</a:t>
                      </a: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1879123589"/>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a:t>
                      </a:r>
                      <a:r>
                        <a:rPr lang="en-US" sz="1600" dirty="0" err="1">
                          <a:solidFill>
                            <a:schemeClr val="bg1"/>
                          </a:solidFill>
                          <a:latin typeface="Exo 2" panose="00000500000000000000" pitchFamily="2" charset="0"/>
                          <a:ea typeface="Liberation Sans" panose="020B0604020202020204" pitchFamily="34" charset="0"/>
                          <a:cs typeface="Liberation Sans" panose="020B0604020202020204" pitchFamily="34" charset="0"/>
                        </a:rPr>
                        <a:t>Topp</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a:t>
                      </a:r>
                      <a:r>
                        <a:rPr lang="en-US" sz="1600" dirty="0" err="1">
                          <a:solidFill>
                            <a:schemeClr val="bg1"/>
                          </a:solidFill>
                          <a:latin typeface="Exo 2" panose="00000500000000000000" pitchFamily="2" charset="0"/>
                          <a:ea typeface="Liberation Sans" panose="020B0604020202020204" pitchFamily="34" charset="0"/>
                          <a:cs typeface="Liberation Sans" panose="020B0604020202020204" pitchFamily="34" charset="0"/>
                        </a:rPr>
                        <a:t>Topp</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err="1">
                <a:latin typeface="Exo 2" panose="00000500000000000000" pitchFamily="2" charset="0"/>
              </a:rPr>
              <a:t>Uppdateringsinformation</a:t>
            </a:r>
            <a:endParaRPr lang="en-US" dirty="0">
              <a:latin typeface="Exo 2" panose="00000500000000000000" pitchFamily="2" charset="0"/>
            </a:endParaRP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2445334406"/>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en-US" sz="1600" b="1" baseline="0" dirty="0" err="1">
                          <a:latin typeface="Exo 2" panose="00000500000000000000" pitchFamily="2" charset="0"/>
                        </a:rPr>
                        <a:t>Vad</a:t>
                      </a:r>
                      <a:r>
                        <a:rPr lang="en-US" sz="1600" b="1" baseline="0" dirty="0">
                          <a:latin typeface="Exo 2" panose="00000500000000000000" pitchFamily="2" charset="0"/>
                        </a:rPr>
                        <a:t> </a:t>
                      </a:r>
                      <a:r>
                        <a:rPr lang="en-US" sz="1600" b="1" baseline="0" dirty="0" err="1">
                          <a:latin typeface="Exo 2" panose="00000500000000000000" pitchFamily="2" charset="0"/>
                        </a:rPr>
                        <a:t>är</a:t>
                      </a:r>
                      <a:r>
                        <a:rPr lang="en-US" sz="1600" b="1" baseline="0" dirty="0">
                          <a:latin typeface="Exo 2" panose="00000500000000000000" pitchFamily="2" charset="0"/>
                        </a:rPr>
                        <a:t> </a:t>
                      </a:r>
                      <a:r>
                        <a:rPr lang="en-US" sz="1600" b="1" baseline="0" dirty="0" err="1">
                          <a:latin typeface="Exo 2" panose="00000500000000000000" pitchFamily="2" charset="0"/>
                        </a:rPr>
                        <a:t>säkerhetsrisker</a:t>
                      </a:r>
                      <a:r>
                        <a:rPr lang="en-US" sz="1600" b="1" baseline="0" dirty="0">
                          <a:latin typeface="Exo 2" panose="00000500000000000000" pitchFamily="2" charset="0"/>
                        </a:rPr>
                        <a:t> </a:t>
                      </a:r>
                      <a:r>
                        <a:rPr lang="en-US" sz="1600" b="1" baseline="0" dirty="0" err="1">
                          <a:latin typeface="Exo 2" panose="00000500000000000000" pitchFamily="2" charset="0"/>
                        </a:rPr>
                        <a:t>i</a:t>
                      </a:r>
                      <a:r>
                        <a:rPr lang="en-US" sz="1600" b="1" baseline="0" dirty="0">
                          <a:latin typeface="Exo 2" panose="00000500000000000000" pitchFamily="2" charset="0"/>
                        </a:rPr>
                        <a:t> </a:t>
                      </a:r>
                      <a:r>
                        <a:rPr lang="en-US" sz="1600" b="1" baseline="0" dirty="0" err="1">
                          <a:latin typeface="Exo 2" panose="00000500000000000000" pitchFamily="2" charset="0"/>
                        </a:rPr>
                        <a:t>applikationer</a:t>
                      </a:r>
                      <a:r>
                        <a:rPr lang="en-US" sz="1600" b="1" baseline="0" dirty="0">
                          <a:latin typeface="Exo 2" panose="00000500000000000000" pitchFamily="2" charset="0"/>
                        </a:rPr>
                        <a:t>?</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potentiellt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sett</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använda</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många</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olika</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vägar</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din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applikation</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skada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din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enskild</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representerar</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tillräckligt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allvarlig</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uppmärksammas</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vissa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vägarna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triviala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hitta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exploatera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andra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extremt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svårt</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Analogt</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skadan</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orsakas</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kanske</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inte</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någon</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helst</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konsekvens</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eller</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värsta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fall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resultera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konkurs</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kunna</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avgöra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riskerna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din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krävs</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utvärdering</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sannolikheten</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något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ska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inträffa</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del -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hotbild</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attackytor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säkethetssvagheter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kombination</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med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uppskattning</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teknisk</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inverkan</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Tillsammans</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avgör</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dessa</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faktorer</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den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övergripande</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risken</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91174" y="1755285"/>
            <a:ext cx="6266582" cy="2117595"/>
            <a:chOff x="291174" y="2084708"/>
            <a:chExt cx="6266582" cy="2106292"/>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91174" y="2140195"/>
              <a:ext cx="543740"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Hotbild</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281031" y="2139016"/>
              <a:ext cx="697627" cy="196245"/>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Attackytor</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79336" y="2084708"/>
              <a:ext cx="873957" cy="304858"/>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a:solidFill>
                    <a:schemeClr val="tx2"/>
                  </a:solidFill>
                  <a:latin typeface="Exo 2" panose="00000500000000000000" pitchFamily="2" charset="0"/>
                </a:rPr>
                <a:t>Säkerhets</a:t>
              </a:r>
              <a:r>
                <a:rPr lang="en-US" sz="900" b="1" dirty="0">
                  <a:solidFill>
                    <a:schemeClr val="tx2"/>
                  </a:solidFill>
                  <a:latin typeface="Exo 2" panose="00000500000000000000" pitchFamily="2" charset="0"/>
                </a:rPr>
                <a:t>-</a:t>
              </a:r>
            </a:p>
            <a:p>
              <a:pPr algn="ctr" eaLnBrk="0" hangingPunct="0">
                <a:lnSpc>
                  <a:spcPts val="800"/>
                </a:lnSpc>
              </a:pPr>
              <a:r>
                <a:rPr lang="en-US" sz="900" b="1" dirty="0" err="1">
                  <a:solidFill>
                    <a:schemeClr val="tx2"/>
                  </a:solidFill>
                  <a:latin typeface="Exo 2" panose="00000500000000000000" pitchFamily="2" charset="0"/>
                </a:rPr>
                <a:t>svaghet</a:t>
              </a:r>
              <a:endParaRPr lang="en-US" sz="900" b="1" dirty="0">
                <a:solidFill>
                  <a:schemeClr val="tx2"/>
                </a:solidFill>
                <a:latin typeface="Exo 2" panose="00000500000000000000" pitchFamily="2" charset="0"/>
              </a:endParaRPr>
            </a:p>
          </p:txBody>
        </p:sp>
        <p:sp>
          <p:nvSpPr>
            <p:cNvPr id="43" name="Rectangle 89"/>
            <p:cNvSpPr>
              <a:spLocks noChangeArrowheads="1"/>
            </p:cNvSpPr>
            <p:nvPr/>
          </p:nvSpPr>
          <p:spPr bwMode="auto">
            <a:xfrm>
              <a:off x="4629102" y="2089173"/>
              <a:ext cx="620683"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Teknisk</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lnSpc>
                  <a:spcPts val="800"/>
                </a:lnSpc>
              </a:pPr>
              <a:r>
                <a:rPr lang="en-US"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inverkan</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661356" y="2089173"/>
              <a:ext cx="896400"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Verksamhets</a:t>
              </a: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algn="ctr" eaLnBrk="0" hangingPunct="0">
                <a:lnSpc>
                  <a:spcPts val="800"/>
                </a:lnSpc>
              </a:pPr>
              <a:r>
                <a:rPr lang="en-US"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Påverkan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Tillgång</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Funktion</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Tillgång</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Kontroll</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83257" y="2091646"/>
              <a:ext cx="742511"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Säkerhets</a:t>
              </a: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kontroller</a:t>
              </a:r>
              <a:endPar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err="1">
                <a:latin typeface="Exo 2" panose="00000500000000000000" pitchFamily="2" charset="0"/>
              </a:rPr>
              <a:t>Säkerhetsrisker</a:t>
            </a:r>
            <a:r>
              <a:rPr lang="en-US" dirty="0">
                <a:latin typeface="Exo 2" panose="00000500000000000000" pitchFamily="2" charset="0"/>
              </a:rPr>
              <a:t> </a:t>
            </a:r>
            <a:r>
              <a:rPr lang="en-US" dirty="0" err="1">
                <a:latin typeface="Exo 2" panose="00000500000000000000" pitchFamily="2" charset="0"/>
              </a:rPr>
              <a:t>i</a:t>
            </a:r>
            <a:r>
              <a:rPr lang="en-US" dirty="0">
                <a:latin typeface="Exo 2" panose="00000500000000000000" pitchFamily="2" charset="0"/>
              </a:rPr>
              <a:t> </a:t>
            </a:r>
            <a:r>
              <a:rPr lang="en-US" dirty="0" err="1"/>
              <a:t>a</a:t>
            </a:r>
            <a:r>
              <a:rPr lang="en-US" dirty="0" err="1">
                <a:latin typeface="Exo 2" panose="00000500000000000000" pitchFamily="2" charset="0"/>
              </a:rPr>
              <a:t>pplikationer</a:t>
            </a:r>
            <a:endParaRPr lang="en-US" dirty="0">
              <a:latin typeface="Exo 2" panose="00000500000000000000" pitchFamily="2" charset="0"/>
            </a:endParaRPr>
          </a:p>
        </p:txBody>
      </p:sp>
      <p:graphicFrame>
        <p:nvGraphicFramePr>
          <p:cNvPr id="69" name="Table 177"/>
          <p:cNvGraphicFramePr>
            <a:graphicFrameLocks noGrp="1"/>
          </p:cNvGraphicFramePr>
          <p:nvPr>
            <p:extLst>
              <p:ext uri="{D42A27DB-BD31-4B8C-83A1-F6EECF244321}">
                <p14:modId xmlns:p14="http://schemas.microsoft.com/office/powerpoint/2010/main" val="1011312579"/>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a:buNone/>
                      </a:pPr>
                      <a:r>
                        <a:rPr lang="en-US" sz="1600" b="1" dirty="0" err="1">
                          <a:latin typeface="Exo 2" panose="00000500000000000000" pitchFamily="2" charset="0"/>
                          <a:ea typeface="Liberation Sans" panose="020B0604020202020204" pitchFamily="34" charset="0"/>
                          <a:cs typeface="Liberation Sans" panose="020B0604020202020204" pitchFamily="34" charset="0"/>
                        </a:rPr>
                        <a:t>Vad</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dirty="0" err="1">
                          <a:latin typeface="Exo 2" panose="00000500000000000000" pitchFamily="2" charset="0"/>
                          <a:ea typeface="Liberation Sans" panose="020B0604020202020204" pitchFamily="34" charset="0"/>
                          <a:cs typeface="Liberation Sans" panose="020B0604020202020204" pitchFamily="34" charset="0"/>
                        </a:rPr>
                        <a:t>är</a:t>
                      </a:r>
                      <a:r>
                        <a:rPr lang="en-US" sz="1600" b="1" baseline="0" dirty="0">
                          <a:latin typeface="Exo 2" panose="00000500000000000000" pitchFamily="2" charset="0"/>
                          <a:ea typeface="Liberation Sans" panose="020B0604020202020204" pitchFamily="34" charset="0"/>
                          <a:cs typeface="Liberation Sans" panose="020B0604020202020204" pitchFamily="34" charset="0"/>
                        </a:rPr>
                        <a:t>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Min</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a:t>
                      </a:r>
                      <a:r>
                        <a:rPr lang="en-US" sz="1000" dirty="0" err="1">
                          <a:solidFill>
                            <a:srgbClr val="000000"/>
                          </a:solidFill>
                          <a:latin typeface="Liberation Sans"/>
                          <a:ea typeface="Liberation Sans" panose="020B0604020202020204" pitchFamily="34" charset="0"/>
                          <a:cs typeface="Liberation Sans" panose="020B0604020202020204" pitchFamily="34" charset="0"/>
                          <a:hlinkClick r:id="rId4"/>
                        </a:rPr>
                        <a:t>Topp</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 10</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fokuserar</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på</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att</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identifiera</a:t>
                      </a:r>
                      <a:r>
                        <a:rPr lang="en-US" sz="1000" dirty="0">
                          <a:solidFill>
                            <a:srgbClr val="000000"/>
                          </a:solidFill>
                          <a:latin typeface="Liberation Sans"/>
                          <a:ea typeface="Liberation Sans" panose="020B0604020202020204" pitchFamily="34" charset="0"/>
                          <a:cs typeface="Liberation Sans" panose="020B0604020202020204" pitchFamily="34" charset="0"/>
                        </a:rPr>
                        <a:t> de</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mest</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kritiska</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säkerhetsriskerna</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i</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webbapplikationer</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för</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en</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rad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olika</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typer</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av</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organisationer</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För</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varje</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enskild</a:t>
                      </a:r>
                      <a:r>
                        <a:rPr lang="en-US" sz="1000" dirty="0">
                          <a:solidFill>
                            <a:srgbClr val="000000"/>
                          </a:solidFill>
                          <a:latin typeface="Liberation Sans"/>
                          <a:ea typeface="Liberation Sans" panose="020B0604020202020204" pitchFamily="34" charset="0"/>
                          <a:cs typeface="Liberation Sans" panose="020B0604020202020204" pitchFamily="34" charset="0"/>
                        </a:rPr>
                        <a:t> risk </a:t>
                      </a:r>
                      <a:r>
                        <a:rPr lang="en-US" sz="1000" dirty="0" err="1">
                          <a:solidFill>
                            <a:srgbClr val="000000"/>
                          </a:solidFill>
                          <a:latin typeface="Liberation Sans"/>
                          <a:ea typeface="Liberation Sans" panose="020B0604020202020204" pitchFamily="34" charset="0"/>
                          <a:cs typeface="Liberation Sans" panose="020B0604020202020204" pitchFamily="34" charset="0"/>
                        </a:rPr>
                        <a:t>tillhandahålls</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allmän</a:t>
                      </a:r>
                      <a:r>
                        <a:rPr lang="en-US" sz="1000" dirty="0">
                          <a:solidFill>
                            <a:srgbClr val="000000"/>
                          </a:solidFill>
                          <a:latin typeface="Liberation Sans"/>
                          <a:ea typeface="Liberation Sans" panose="020B0604020202020204" pitchFamily="34" charset="0"/>
                          <a:cs typeface="Liberation Sans" panose="020B0604020202020204" pitchFamily="34" charset="0"/>
                        </a:rPr>
                        <a:t> information</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om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sannolikheten</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och</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teknisk</a:t>
                      </a:r>
                      <a:r>
                        <a:rPr lang="en-US" sz="1000" dirty="0">
                          <a:solidFill>
                            <a:srgbClr val="000000"/>
                          </a:solidFill>
                          <a:latin typeface="Liberation Sans"/>
                          <a:ea typeface="Liberation Sans" panose="020B0604020202020204" pitchFamily="34" charset="0"/>
                          <a:cs typeface="Liberation Sans" panose="020B0604020202020204" pitchFamily="34" charset="0"/>
                        </a:rPr>
                        <a:t> </a:t>
                      </a:r>
                      <a:r>
                        <a:rPr lang="en-US" sz="1000" dirty="0" err="1">
                          <a:solidFill>
                            <a:srgbClr val="000000"/>
                          </a:solidFill>
                          <a:latin typeface="Liberation Sans"/>
                          <a:ea typeface="Liberation Sans" panose="020B0604020202020204" pitchFamily="34" charset="0"/>
                          <a:cs typeface="Liberation Sans" panose="020B0604020202020204" pitchFamily="34" charset="0"/>
                        </a:rPr>
                        <a:t>inverkan</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genom</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att</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användavföljande</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simpla</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betygssystem</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baserat</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baseline="0" dirty="0" err="1">
                          <a:solidFill>
                            <a:srgbClr val="000000"/>
                          </a:solidFill>
                          <a:latin typeface="Liberation Sans"/>
                          <a:ea typeface="Liberation Sans" panose="020B0604020202020204" pitchFamily="34" charset="0"/>
                          <a:cs typeface="Liberation Sans" panose="020B0604020202020204" pitchFamily="34" charset="0"/>
                        </a:rPr>
                        <a:t>på</a:t>
                      </a:r>
                      <a:r>
                        <a:rPr lang="en-US" sz="1000" baseline="0" dirty="0">
                          <a:solidFill>
                            <a:srgbClr val="000000"/>
                          </a:solidFill>
                          <a:latin typeface="Liberation Sans"/>
                          <a:ea typeface="Liberation Sans" panose="020B0604020202020204" pitchFamily="34" charset="0"/>
                          <a:cs typeface="Liberation Sans" panose="020B0604020202020204" pitchFamily="34" charset="0"/>
                        </a:rPr>
                        <a:t> </a:t>
                      </a:r>
                      <a:r>
                        <a:rPr lang="en-US" sz="1000" i="1"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denna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upplaga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risksystemet</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uppdaterats</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underlätta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framtagandet</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sannolikheten</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påverkan</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given risk.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mer</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detaljerad</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beskrivning</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se</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Varje</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unik</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även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hotbilderna</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mot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dem</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hotbildernas</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mål</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dess</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intrångspåverkan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Om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använder</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ett</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CMS (Content Management System)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publik</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medan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annan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använder</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samma</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CMS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känslig</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t.ex</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sjukvårdsjournaler</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kan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hotbilderna</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se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väldigt</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olika</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ut</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trots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samma</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mjukvara</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används</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förståelse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om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hotbilderna</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dess</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är</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kritisk</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organisation</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 den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engelska</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varianten</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namnen</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där</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varit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möjligt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upprättats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enlighet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med CWE (</a:t>
                      </a:r>
                      <a:r>
                        <a:rPr lang="en-US" sz="950" i="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att</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bidra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till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en</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standard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på</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så</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sätt</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undvika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missförstånd</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och</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förvirring</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kring</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dem</a:t>
                      </a:r>
                      <a:r>
                        <a:rPr lang="en-US" sz="95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I den </a:t>
                      </a:r>
                      <a:r>
                        <a:rPr lang="en-US" sz="95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svenska</a:t>
                      </a:r>
                      <a:r>
                        <a:rPr lang="en-US" sz="95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varianten</a:t>
                      </a:r>
                      <a:r>
                        <a:rPr lang="en-US" sz="95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har</a:t>
                      </a:r>
                      <a:r>
                        <a:rPr lang="en-US" sz="950" b="1" baseline="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namnen</a:t>
                      </a:r>
                      <a:r>
                        <a:rPr lang="en-US" sz="95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b="1" baseline="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Topp</a:t>
                      </a:r>
                      <a:r>
                        <a:rPr lang="en-US" sz="950" b="1" baseline="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10 </a:t>
                      </a:r>
                      <a:r>
                        <a:rPr lang="en-US" sz="950" b="1" baseline="0"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tagits</a:t>
                      </a:r>
                      <a:r>
                        <a:rPr lang="en-US" sz="950" b="1" baseline="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fram</a:t>
                      </a:r>
                      <a:r>
                        <a:rPr lang="en-US" sz="950" b="1" baseline="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genom</a:t>
                      </a:r>
                      <a:r>
                        <a:rPr lang="en-US" sz="950" b="1" baseline="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publik</a:t>
                      </a:r>
                      <a:r>
                        <a:rPr lang="en-US" sz="950" b="1" baseline="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baseline="0"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omröstning</a:t>
                      </a:r>
                      <a:r>
                        <a:rPr lang="en-US" sz="950" b="1" baseline="0"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734703751"/>
              </p:ext>
            </p:extLst>
          </p:nvPr>
        </p:nvGraphicFramePr>
        <p:xfrm>
          <a:off x="76199" y="6393160"/>
          <a:ext cx="4388400" cy="1029720"/>
        </p:xfrm>
        <a:graphic>
          <a:graphicData uri="http://schemas.openxmlformats.org/drawingml/2006/table">
            <a:tbl>
              <a:tblPr firstRow="1">
                <a:tableStyleId>{B301B821-A1FF-4177-AEE7-76D212191A09}</a:tableStyleId>
              </a:tblPr>
              <a:tblGrid>
                <a:gridCol w="562491">
                  <a:extLst>
                    <a:ext uri="{9D8B030D-6E8A-4147-A177-3AD203B41FA5}">
                      <a16:colId xmlns:a16="http://schemas.microsoft.com/office/drawing/2014/main" val="20000"/>
                    </a:ext>
                  </a:extLst>
                </a:gridCol>
                <a:gridCol w="810090">
                  <a:extLst>
                    <a:ext uri="{9D8B030D-6E8A-4147-A177-3AD203B41FA5}">
                      <a16:colId xmlns:a16="http://schemas.microsoft.com/office/drawing/2014/main" val="20001"/>
                    </a:ext>
                  </a:extLst>
                </a:gridCol>
                <a:gridCol w="765085">
                  <a:extLst>
                    <a:ext uri="{9D8B030D-6E8A-4147-A177-3AD203B41FA5}">
                      <a16:colId xmlns:a16="http://schemas.microsoft.com/office/drawing/2014/main" val="20002"/>
                    </a:ext>
                  </a:extLst>
                </a:gridCol>
                <a:gridCol w="853934">
                  <a:extLst>
                    <a:ext uri="{9D8B030D-6E8A-4147-A177-3AD203B41FA5}">
                      <a16:colId xmlns:a16="http://schemas.microsoft.com/office/drawing/2014/main" val="20003"/>
                    </a:ext>
                  </a:extLst>
                </a:gridCol>
                <a:gridCol w="676236">
                  <a:extLst>
                    <a:ext uri="{9D8B030D-6E8A-4147-A177-3AD203B41FA5}">
                      <a16:colId xmlns:a16="http://schemas.microsoft.com/office/drawing/2014/main" val="20004"/>
                    </a:ext>
                  </a:extLst>
                </a:gridCol>
                <a:gridCol w="720564">
                  <a:extLst>
                    <a:ext uri="{9D8B030D-6E8A-4147-A177-3AD203B41FA5}">
                      <a16:colId xmlns:a16="http://schemas.microsoft.com/office/drawing/2014/main" val="20005"/>
                    </a:ext>
                  </a:extLst>
                </a:gridCol>
              </a:tblGrid>
              <a:tr h="334800">
                <a:tc>
                  <a:txBody>
                    <a:bodyPr/>
                    <a:lstStyle/>
                    <a:p>
                      <a:pPr algn="ctr"/>
                      <a:r>
                        <a:rPr lang="en-US"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Hotbild</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Exploaterbarhet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Utbredning</a:t>
                      </a:r>
                      <a:r>
                        <a:rPr lang="en-US" sz="80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av</a:t>
                      </a:r>
                      <a:r>
                        <a:rPr lang="en-US" sz="80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Upptäckbarhetav</a:t>
                      </a: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svaghet</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Teknisk</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US"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Inverkan</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Verksamhets-påverkan</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Verksamhets-specifik</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626255569"/>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r>
                        <a:rPr lang="en-US" sz="1600" b="1" dirty="0" err="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Referenser</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a:t>
            </a:r>
            <a:br>
              <a:rPr lang="en-AU" dirty="0">
                <a:latin typeface="Exo 2" panose="00000500000000000000" pitchFamily="2" charset="0"/>
              </a:rPr>
            </a:br>
            <a:r>
              <a:rPr lang="en-AU" dirty="0">
                <a:latin typeface="Exo 2" panose="00000500000000000000" pitchFamily="2" charset="0"/>
              </a:rPr>
              <a:t>Application Security </a:t>
            </a:r>
            <a:r>
              <a:rPr lang="en-AU" dirty="0"/>
              <a:t>Risks –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Injektionsbrister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t.ex</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SQL-, NoSQL-, OS-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LDAP-</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injektioner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uppstår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opålitlig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data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skickas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kodtolk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del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kommando</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fråga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Attackerarens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fientliga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data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lura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kodtolken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exekvera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oavsiktliga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kommandon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åtkomst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korrekt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auktorisation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30" name="Freeform 7">
            <a:extLst>
              <a:ext uri="{FF2B5EF4-FFF2-40B4-BE49-F238E27FC236}">
                <a16:creationId xmlns:a16="http://schemas.microsoft.com/office/drawing/2014/main" id="{77AB65A7-CD59-4B0C-BAB0-A853DD609B84}"/>
              </a:ext>
            </a:extLst>
          </p:cNvPr>
          <p:cNvSpPr/>
          <p:nvPr/>
        </p:nvSpPr>
        <p:spPr>
          <a:xfrm>
            <a:off x="75187" y="1082570"/>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Funktioner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relaterade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till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auktorisation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sessionshantering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implementeras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felaktigt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sätt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applikationer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Detta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möjlighet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kompromottera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lösenord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nycklar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sessionsstämpelkort</a:t>
            </a: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b="1"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felaktigheter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anta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någon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annans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identitet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temporärt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permanent.</a:t>
            </a:r>
          </a:p>
        </p:txBody>
      </p:sp>
      <p:sp>
        <p:nvSpPr>
          <p:cNvPr id="32" name="Freeform 9">
            <a:extLst>
              <a:ext uri="{FF2B5EF4-FFF2-40B4-BE49-F238E27FC236}">
                <a16:creationId xmlns:a16="http://schemas.microsoft.com/office/drawing/2014/main" id="{56513DEF-2444-40AD-AE64-66E7CC6256D0}"/>
              </a:ext>
            </a:extLst>
          </p:cNvPr>
          <p:cNvSpPr/>
          <p:nvPr/>
        </p:nvSpPr>
        <p:spPr>
          <a:xfrm>
            <a:off x="75187" y="1952466"/>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54763"/>
            <a:ext cx="5218177" cy="66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Många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webbapplikationer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applikationsgränssnitt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skyddar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känslig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t.ex</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finansiell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sjukvårdsjournaler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korrekt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sätt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utnyttja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sådana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brister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stjäla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modifiera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den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känsliga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informationen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sätt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begå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kreditkortsbedrägerier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identitetsstöld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brott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Känslig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okrypterad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kompromotteras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vid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lagring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vid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överföring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kräver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extra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försiktighetsåtgärder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webbläsare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inblandad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34" name="Freeform 11">
            <a:extLst>
              <a:ext uri="{FF2B5EF4-FFF2-40B4-BE49-F238E27FC236}">
                <a16:creationId xmlns:a16="http://schemas.microsoft.com/office/drawing/2014/main" id="{BF109756-C917-4ECB-9826-AC54F0948B32}"/>
              </a:ext>
            </a:extLst>
          </p:cNvPr>
          <p:cNvSpPr/>
          <p:nvPr/>
        </p:nvSpPr>
        <p:spPr>
          <a:xfrm>
            <a:off x="75187" y="282236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93295"/>
            <a:ext cx="5218177" cy="532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err="1">
                <a:latin typeface="Liberation Sans" panose="020B0604020202020204" pitchFamily="34" charset="0"/>
                <a:ea typeface="Liberation Sans" panose="020B0604020202020204" pitchFamily="34" charset="0"/>
                <a:cs typeface="Liberation Sans" panose="020B0604020202020204" pitchFamily="34" charset="0"/>
              </a:rPr>
              <a:t>Många</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a:latin typeface="Liberation Sans" panose="020B0604020202020204" pitchFamily="34" charset="0"/>
                <a:ea typeface="Liberation Sans" panose="020B0604020202020204" pitchFamily="34" charset="0"/>
                <a:cs typeface="Liberation Sans" panose="020B0604020202020204" pitchFamily="34" charset="0"/>
              </a:rPr>
              <a:t>äldre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a:latin typeface="Liberation Sans" panose="020B0604020202020204" pitchFamily="34" charset="0"/>
                <a:ea typeface="Liberation Sans" panose="020B0604020202020204" pitchFamily="34" charset="0"/>
                <a:cs typeface="Liberation Sans" panose="020B0604020202020204" pitchFamily="34" charset="0"/>
              </a:rPr>
              <a:t>undermåligt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a:latin typeface="Liberation Sans" panose="020B0604020202020204" pitchFamily="34" charset="0"/>
                <a:ea typeface="Liberation Sans" panose="020B0604020202020204" pitchFamily="34" charset="0"/>
                <a:cs typeface="Liberation Sans" panose="020B0604020202020204" pitchFamily="34" charset="0"/>
              </a:rPr>
              <a:t>konfigurerade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XML-</a:t>
            </a:r>
            <a:r>
              <a:rPr lang="en-US" sz="900" kern="1200" dirty="0" err="1">
                <a:latin typeface="Liberation Sans" panose="020B0604020202020204" pitchFamily="34" charset="0"/>
                <a:ea typeface="Liberation Sans" panose="020B0604020202020204" pitchFamily="34" charset="0"/>
                <a:cs typeface="Liberation Sans" panose="020B0604020202020204" pitchFamily="34" charset="0"/>
              </a:rPr>
              <a:t>tolkare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err="1">
                <a:latin typeface="Liberation Sans" panose="020B0604020202020204" pitchFamily="34" charset="0"/>
                <a:ea typeface="Liberation Sans" panose="020B0604020202020204" pitchFamily="34" charset="0"/>
                <a:cs typeface="Liberation Sans" panose="020B0604020202020204" pitchFamily="34" charset="0"/>
              </a:rPr>
              <a:t>evaluerar</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externa </a:t>
            </a:r>
            <a:r>
              <a:rPr lang="en-US" sz="900" kern="1200" dirty="0" err="1">
                <a:latin typeface="Liberation Sans" panose="020B0604020202020204" pitchFamily="34" charset="0"/>
                <a:ea typeface="Liberation Sans" panose="020B0604020202020204" pitchFamily="34" charset="0"/>
                <a:cs typeface="Liberation Sans" panose="020B0604020202020204" pitchFamily="34" charset="0"/>
              </a:rPr>
              <a:t>entitetsreferenser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XML-</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dokument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Externa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entiteter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användas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avslöja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interna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delade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filytor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intern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portavsökning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oavsiktlig</a:t>
            </a: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kodexekvering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DoS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-attacker</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36" name="Freeform 13">
            <a:extLst>
              <a:ext uri="{FF2B5EF4-FFF2-40B4-BE49-F238E27FC236}">
                <a16:creationId xmlns:a16="http://schemas.microsoft.com/office/drawing/2014/main" id="{3635AA73-30CD-4FEB-BBAF-A9AD20490C16}"/>
              </a:ext>
            </a:extLst>
          </p:cNvPr>
          <p:cNvSpPr/>
          <p:nvPr/>
        </p:nvSpPr>
        <p:spPr>
          <a:xfrm>
            <a:off x="75187" y="3694295"/>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8" y="4657791"/>
            <a:ext cx="5218177" cy="5436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Restriktioner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vad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användare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tillåts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implementerat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felaktigt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sätt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utnyttja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sådana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svagheter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åt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funktioner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Några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exempel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åtkomst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till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användares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konton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känsliga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filer,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användares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åtkomsträttigheter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m.m.</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75187" y="4564191"/>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57487"/>
            <a:ext cx="5218177" cy="684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Felaktig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säkerhetskonfiguration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vanligast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förekommande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problemet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resultat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osäkra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standardkonfigurationer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ej</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kompletta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ad hoc-</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konfigurationer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öppen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molnlagring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felaktigt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konfigurerade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HTTP-</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huvudmeddelanden</a:t>
            </a: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felmeddelanden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innehåller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mycket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känslig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enbart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säker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konfigurering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operativsystem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ramverk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kodbibliotek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applikationer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måste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De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måste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även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uppdateras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uppgraderas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regelbundet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40" name="Freeform 17">
            <a:extLst>
              <a:ext uri="{FF2B5EF4-FFF2-40B4-BE49-F238E27FC236}">
                <a16:creationId xmlns:a16="http://schemas.microsoft.com/office/drawing/2014/main" id="{A858E023-0889-4FE9-9B01-62527B94C07F}"/>
              </a:ext>
            </a:extLst>
          </p:cNvPr>
          <p:cNvSpPr/>
          <p:nvPr/>
        </p:nvSpPr>
        <p:spPr>
          <a:xfrm>
            <a:off x="75187" y="5434087"/>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338183"/>
            <a:ext cx="5218177" cy="6624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brister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uppstår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applikation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inkluderar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opålitlig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data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ny</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webbsida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utan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inmatningsvalidering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teckenkodning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existerande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webbsida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uppdateras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med data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från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attackeraren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utnyttjar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webbläsarens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gränssnitt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skapa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HTML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JavaScript. XSS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tillåter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exekvera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script-</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den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drabbades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webbläsare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därmed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kapa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användarsessioner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om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webbsida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omdirigera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till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webbsida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med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ont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uppsåt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p:txBody>
      </p:sp>
      <p:sp>
        <p:nvSpPr>
          <p:cNvPr id="42" name="Freeform 19">
            <a:extLst>
              <a:ext uri="{FF2B5EF4-FFF2-40B4-BE49-F238E27FC236}">
                <a16:creationId xmlns:a16="http://schemas.microsoft.com/office/drawing/2014/main" id="{AC128063-7A66-4F34-A720-2EAB6E988467}"/>
              </a:ext>
            </a:extLst>
          </p:cNvPr>
          <p:cNvSpPr/>
          <p:nvPr/>
        </p:nvSpPr>
        <p:spPr>
          <a:xfrm>
            <a:off x="75187" y="6303983"/>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83679"/>
            <a:ext cx="5218177" cy="511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Insecure deserialization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leder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till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oavsiktlig</a:t>
            </a: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kodexekvering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Även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om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deserialiserings</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-bristerna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resulterar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oavsiktlig</a:t>
            </a: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kodexekvering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användas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attacker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såsom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upprepningsattacker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injektionsattacker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err="1">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behörighetshöjande</a:t>
            </a:r>
            <a:r>
              <a:rPr lang="en-US" sz="900" b="1" dirty="0">
                <a:solidFill>
                  <a:srgbClr val="FF0000"/>
                </a:solidFill>
                <a:latin typeface="Liberation Sans" panose="020B0604020202020204" pitchFamily="34" charset="0"/>
                <a:ea typeface="Liberation Sans" panose="020B0604020202020204" pitchFamily="34" charset="0"/>
                <a:cs typeface="Liberation Sans" panose="020B0604020202020204" pitchFamily="34" charset="0"/>
              </a:rPr>
              <a:t> attacker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7" y="7173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98279"/>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Komponenter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kodbibliotek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ramverk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mjukvarudelar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körs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med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samma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behörigheter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applikationen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Om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sårbar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komponent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exploateras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sådan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attack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medföljas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stora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dataförluster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övertagande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värddator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Applicationer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applikationsgränssnitt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använder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komponenter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med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kända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sårbarheter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underminera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applikationens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eget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försvar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möjliggöra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olika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attacker. </a:t>
            </a:r>
          </a:p>
        </p:txBody>
      </p:sp>
      <p:sp>
        <p:nvSpPr>
          <p:cNvPr id="46" name="Freeform 23">
            <a:extLst>
              <a:ext uri="{FF2B5EF4-FFF2-40B4-BE49-F238E27FC236}">
                <a16:creationId xmlns:a16="http://schemas.microsoft.com/office/drawing/2014/main" id="{591F4221-9110-4B57-9D5B-633059706604}"/>
              </a:ext>
            </a:extLst>
          </p:cNvPr>
          <p:cNvSpPr/>
          <p:nvPr/>
        </p:nvSpPr>
        <p:spPr>
          <a:xfrm>
            <a:off x="75187" y="8038879"/>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70028"/>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Otillräcklig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loggning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övervakning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kombination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med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ineffektiv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avsaknad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incidenthantering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möjliggör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attackerare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fortsätta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genom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rikta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sig mot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andra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delsystem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manipulera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exrahera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förstöra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information.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Många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studier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av</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intrång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påvisar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att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tar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över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200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dagar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innan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upptäckt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är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det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också</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ofta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externa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parter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och</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inte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interna</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processer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eller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övervakning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som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gör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a:latin typeface="Liberation Sans" panose="020B0604020202020204" pitchFamily="34" charset="0"/>
                <a:ea typeface="Liberation Sans" panose="020B0604020202020204" pitchFamily="34" charset="0"/>
                <a:cs typeface="Liberation Sans" panose="020B0604020202020204" pitchFamily="34" charset="0"/>
              </a:rPr>
              <a:t>avslöjandet.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6" y="8910628"/>
            <a:ext cx="1413251"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550646"/>
            <a:ext cx="1443106" cy="646331"/>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a:t>
            </a:r>
            <a:r>
              <a:rPr lang="de-DE" sz="900" dirty="0" err="1">
                <a:solidFill>
                  <a:schemeClr val="tx1"/>
                </a:solidFill>
                <a:latin typeface="Liberation Sans" panose="020B0604020202020204" pitchFamily="34" charset="0"/>
                <a:cs typeface="Liberation Sans" panose="020B0604020202020204" pitchFamily="34" charset="0"/>
                <a:hlinkClick r:id="rId23"/>
              </a:rPr>
              <a:t>template</a:t>
            </a:r>
            <a:r>
              <a:rPr lang="de-DE" sz="900" dirty="0">
                <a:solidFill>
                  <a:schemeClr val="tx1"/>
                </a:solidFill>
                <a:latin typeface="Liberation Sans" panose="020B0604020202020204" pitchFamily="34" charset="0"/>
                <a:cs typeface="Liberation Sans" panose="020B0604020202020204" pitchFamily="34" charset="0"/>
                <a:hlinkClick r:id="rId23"/>
              </a:rPr>
              <a:t> </a:t>
            </a:r>
            <a:r>
              <a:rPr lang="de-DE" sz="900" dirty="0" err="1">
                <a:solidFill>
                  <a:schemeClr val="tx1"/>
                </a:solidFill>
                <a:latin typeface="Liberation Sans" panose="020B0604020202020204" pitchFamily="34" charset="0"/>
                <a:cs typeface="Liberation Sans" panose="020B0604020202020204" pitchFamily="34" charset="0"/>
                <a:hlinkClick r:id="rId23"/>
              </a:rPr>
              <a:t>injection</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110718263"/>
              </p:ext>
            </p:extLst>
          </p:nvPr>
        </p:nvGraphicFramePr>
        <p:xfrm>
          <a:off x="10800" y="939600"/>
          <a:ext cx="6836272"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pitchFamily="34" charset="0"/>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1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pitchFamily="34" charset="0"/>
                          <a:cs typeface="Liberation Sans" panose="020B0604020202020204" pitchFamily="34" charset="0"/>
                        </a:rPr>
                        <a:t>Detectability: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bg1"/>
                          </a:solidFill>
                          <a:latin typeface="Liberation Sans" panose="020B0604020202020204" pitchFamily="34" charset="0"/>
                          <a:cs typeface="Liberation Sans" panose="020B0604020202020204" pitchFamily="34" charset="0"/>
                        </a:rPr>
                        <a:t>Technical:</a:t>
                      </a:r>
                      <a:r>
                        <a:rPr lang="en-US" sz="1050" b="1" baseline="0" dirty="0">
                          <a:solidFill>
                            <a:schemeClr val="bg1"/>
                          </a:solidFill>
                          <a:latin typeface="Liberation Sans" panose="020B0604020202020204" pitchFamily="34" charset="0"/>
                          <a:cs typeface="Liberation Sans" panose="020B0604020202020204" pitchFamily="34" charset="0"/>
                        </a:rPr>
                        <a:t> </a:t>
                      </a:r>
                      <a:r>
                        <a:rPr lang="en-US" sz="1100" b="1" i="0" u="none" strike="noStrike" kern="1200"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br>
                        <a:rPr lang="en-US" sz="900" b="0" i="0" u="none" strike="noStrike" noProof="0" dirty="0">
                          <a:ln>
                            <a:noFill/>
                          </a:ln>
                          <a:solidFill>
                            <a:srgbClr val="000000"/>
                          </a:solidFill>
                          <a:latin typeface="Liberation Sans" panose="020B0604020202020204" pitchFamily="34" charset="0"/>
                        </a:rPr>
                      </a:b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a:t>
                      </a:r>
                      <a:r>
                        <a:rPr lang="en-US" sz="900" dirty="0" err="1">
                          <a:latin typeface="Liberation Sans" panose="020B0604020202020204" pitchFamily="34" charset="0"/>
                          <a:cs typeface="Liberation Sans" panose="020B0604020202020204" pitchFamily="34" charset="0"/>
                        </a:rPr>
                        <a:t>fuzzers</a:t>
                      </a:r>
                      <a:r>
                        <a:rPr lang="en-US" sz="900" dirty="0">
                          <a:latin typeface="Liberation Sans" panose="020B0604020202020204" pitchFamily="34" charset="0"/>
                          <a:cs typeface="Liberation Sans" panose="020B0604020202020204" pitchFamily="34" charset="0"/>
                        </a:rPr>
                        <a:t> can help attackers find injection flaws.</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endParaRPr lang="en-US" sz="900"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11706</Words>
  <Application>Microsoft Office PowerPoint</Application>
  <PresentationFormat>A4 Paper (210x297 mm)</PresentationFormat>
  <Paragraphs>1298</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Innehållsförteckning</vt:lpstr>
      <vt:lpstr>Förord</vt:lpstr>
      <vt:lpstr>Introduktion</vt:lpstr>
      <vt:lpstr>Uppdateringsinformation</vt:lpstr>
      <vt:lpstr>Säkerhetsrisker i applikationer</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Adolfsson, Samuel</cp:lastModifiedBy>
  <cp:revision>1956</cp:revision>
  <cp:lastPrinted>2017-11-16T20:35:31Z</cp:lastPrinted>
  <dcterms:created xsi:type="dcterms:W3CDTF">2009-08-17T12:51:41Z</dcterms:created>
  <dcterms:modified xsi:type="dcterms:W3CDTF">2017-12-14T23:39:29Z</dcterms:modified>
  <cp:contentStatus>RC2_RCC1</cp:contentStatus>
</cp:coreProperties>
</file>