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xmlns="">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5" autoAdjust="0"/>
    <p:restoredTop sz="95096" autoAdjust="0"/>
  </p:normalViewPr>
  <p:slideViewPr>
    <p:cSldViewPr>
      <p:cViewPr>
        <p:scale>
          <a:sx n="150" d="100"/>
          <a:sy n="150" d="100"/>
        </p:scale>
        <p:origin x="-619" y="2688"/>
      </p:cViewPr>
      <p:guideLst>
        <p:guide orient="horz" pos="2688"/>
        <p:guide orient="horz" pos="3600"/>
        <p:guide orient="horz" pos="2922"/>
        <p:guide orient="horz" pos="39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orient="horz" pos="3157"/>
        <p:guide pos="213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sv-S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sv-SE"/>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sv-S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sv-SE"/>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sv-S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sv-SE"/>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sv-S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sv-SE"/>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sv-S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sv-SE"/>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sv-SE"/>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sv-S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sv-SE"/>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sv-S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sv-SE"/>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sv-S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sv-SE"/>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sv-SE"/>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sv-SE"/>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sv-S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sv-SE"/>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sv-S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sv-SE"/>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sv-SE"/>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02.12.2017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923330"/>
          </a:xfrm>
          <a:prstGeom prst="rect">
            <a:avLst/>
          </a:prstGeom>
          <a:noFill/>
        </p:spPr>
        <p:txBody>
          <a:bodyPr wrap="square" rtlCol="0" anchor="t">
            <a:spAutoFit/>
          </a:bodyPr>
          <a:lstStyle/>
          <a:p>
            <a:r>
              <a:rPr lang="en-US" sz="3600" b="1" dirty="0">
                <a:solidFill>
                  <a:srgbClr val="000000"/>
                </a:solidFill>
                <a:latin typeface="Exo 2" panose="00000500000000000000" pitchFamily="2" charset="0"/>
              </a:rPr>
              <a:t>OWASP Topp 10 - 2017</a:t>
            </a:r>
          </a:p>
          <a:p>
            <a:r>
              <a:rPr lang="en-US" b="1" dirty="0">
                <a:solidFill>
                  <a:srgbClr val="000000"/>
                </a:solidFill>
                <a:latin typeface="Exo 2" panose="00000500000000000000" pitchFamily="2" charset="0"/>
              </a:rPr>
              <a:t>De </a:t>
            </a:r>
            <a:r>
              <a:rPr lang="en-US" b="1" dirty="0" err="1">
                <a:solidFill>
                  <a:srgbClr val="000000"/>
                </a:solidFill>
                <a:latin typeface="Exo 2" panose="00000500000000000000" pitchFamily="2" charset="0"/>
              </a:rPr>
              <a:t>tio</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mest</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kritiska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säkerhetsriskerna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i</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webbapplikationer</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xmlns=""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702649674"/>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7711">
                <a:tc>
                  <a:txBody>
                    <a:bodyPr/>
                    <a:lstStyle/>
                    <a:p>
                      <a:pPr marL="0" algn="l" defTabSz="914400" rtl="0" eaLnBrk="1" latinLnBrk="0" hangingPunct="1"/>
                      <a:r>
                        <a:rPr lang="en-US" sz="1600" b="1" kern="120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Innehållsförteckning</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49983861"/>
              </p:ext>
            </p:extLst>
          </p:nvPr>
        </p:nvGraphicFramePr>
        <p:xfrm>
          <a:off x="3429000" y="939600"/>
          <a:ext cx="3429000" cy="15069896"/>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2">
                <a:tc>
                  <a:txBody>
                    <a:bodyPr/>
                    <a:lstStyle/>
                    <a:p>
                      <a:pPr>
                        <a:buNone/>
                      </a:pPr>
                      <a:r>
                        <a:rPr lang="en-US" sz="1600" b="1" kern="1200" dirty="0">
                          <a:latin typeface="Exo 2"/>
                          <a:cs typeface="Liberation Sans" panose="020B0604020202020204" pitchFamily="34" charset="0"/>
                        </a:rPr>
                        <a:t>Om OWASP</a:t>
                      </a:r>
                      <a:endParaRPr lang="en-US" sz="1600" b="1" dirty="0">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88">
                <a:tc>
                  <a:txBody>
                    <a:bodyPr/>
                    <a:lstStyle/>
                    <a:p>
                      <a:pPr lvl="0" algn="l">
                        <a:buNone/>
                      </a:pPr>
                      <a:r>
                        <a:rPr lang="en-US" sz="950" b="0" i="0" u="none" strike="noStrike" noProof="0" dirty="0">
                          <a:solidFill>
                            <a:srgbClr val="000000"/>
                          </a:solidFill>
                          <a:latin typeface="Liberation Sans"/>
                        </a:rPr>
                        <a:t>OWASP,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The Open Web Application Security Project,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drivs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Syftet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underlätta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enklare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köpa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utveckla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förvalta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applikationsgränssnitt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a:endParaRPr>
                    </a:p>
                    <a:p>
                      <a:pPr lvl="0" algn="l">
                        <a:buNone/>
                      </a:pP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hittar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du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Kompletta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böcker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mjukvaruutveckling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säkerhetstestning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granskning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6"/>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7"/>
                        </a:rPr>
                        <a:t>Lathundar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vanligt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förekommande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ämnen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säkerhetskontroller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komponenter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8"/>
                        </a:rPr>
                        <a:t>Lokala grenar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Den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senaste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forskningen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Omfattande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9"/>
                        </a:rPr>
                        <a:t>konferenser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0"/>
                        </a:rPr>
                        <a:t>E-postlistor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dirty="0"/>
                        <a:t/>
                      </a:r>
                      <a:br>
                        <a:rPr lang="en-US" dirty="0"/>
                      </a:br>
                      <a:r>
                        <a:rPr lang="en-US" sz="950" b="0" i="0" u="none" strike="noStrike" noProof="0" dirty="0" err="1">
                          <a:solidFill>
                            <a:srgbClr val="000000"/>
                          </a:solidFill>
                          <a:latin typeface="Liberation Sans"/>
                        </a:rPr>
                        <a:t>Läs</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lär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mer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dokument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grenar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interesserade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förespråkar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sammanförande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interaktion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mellan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människa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process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eftersom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de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mest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effektiva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angreppssätten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kräver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dessa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områden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ny</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sorts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Vår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frihet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från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påtryckningar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tillåter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oss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tillhandahålla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opartisk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praktisk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kostnadseffektiv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information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kopplingar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till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något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tekniskt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företag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men 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stöder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informerat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användande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producerar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olika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typer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material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genom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transparent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samarbete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Foundation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ideell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säkerställer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långsiktig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framgång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gott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involverade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inklusive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ledning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avdelningsledare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projektmedlemmar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a:rPr>
                        <a:t> Vi </a:t>
                      </a:r>
                      <a:r>
                        <a:rPr lang="en-US" sz="950" b="0" i="0" u="none" strike="noStrike" noProof="0" dirty="0" err="1">
                          <a:solidFill>
                            <a:srgbClr val="000000"/>
                          </a:solidFill>
                          <a:latin typeface="Liberation Sans"/>
                        </a:rPr>
                        <a:t>stöder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innovativ</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säkerhetsforskning</a:t>
                      </a:r>
                      <a:r>
                        <a:rPr lang="en-US" sz="950" b="0" i="0" u="none" strike="noStrike" noProof="0" dirty="0">
                          <a:solidFill>
                            <a:srgbClr val="000000"/>
                          </a:solidFill>
                          <a:latin typeface="Liberation Sans"/>
                        </a:rPr>
                        <a:t> med </a:t>
                      </a:r>
                      <a:r>
                        <a:rPr lang="en-US" sz="950" b="0" i="0" u="none" strike="noStrike" noProof="0" dirty="0" err="1">
                          <a:solidFill>
                            <a:srgbClr val="000000"/>
                          </a:solidFill>
                          <a:latin typeface="Liberation Sans"/>
                        </a:rPr>
                        <a:t>bidrag</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infrastruktur</a:t>
                      </a:r>
                      <a:r>
                        <a:rPr lang="en-US" sz="950" b="0" i="0" u="none" strike="noStrike" noProof="0" dirty="0">
                          <a:solidFill>
                            <a:srgbClr val="000000"/>
                          </a:solidFill>
                          <a:latin typeface="Liberation Sans"/>
                        </a:rPr>
                        <a:t>.</a:t>
                      </a:r>
                      <a:endPar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gärna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med du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också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366086">
                <a:tc>
                  <a:txBody>
                    <a:bodyPr/>
                    <a:lstStyle/>
                    <a:p>
                      <a:pPr lvl="0" algn="l">
                        <a:buNone/>
                      </a:pPr>
                      <a:endParaRPr lang="en-US" sz="950" b="0" i="0" u="none" strike="noStrike" noProof="0" dirty="0">
                        <a:solidFill>
                          <a:srgbClr val="000000"/>
                        </a:solidFill>
                        <a:latin typeface="Liberation San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516901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err="1" smtClean="0">
                <a:solidFill>
                  <a:schemeClr val="bg1">
                    <a:lumMod val="50000"/>
                  </a:schemeClr>
                </a:solidFill>
                <a:latin typeface="Exo 2" panose="00000500000000000000" pitchFamily="2" charset="0"/>
              </a:rPr>
              <a:t>Innehållsförteckning</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3303462768"/>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Om</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Förord</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2000" b="1" kern="0" baseline="0" dirty="0">
                          <a:solidFill>
                            <a:srgbClr val="00B050"/>
                          </a:solidFill>
                          <a:latin typeface="Exo 2" panose="00000500000000000000" pitchFamily="2" charset="0"/>
                        </a:rPr>
                        <a:t/>
                      </a: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sz="1800" dirty="0">
                          <a:latin typeface="Exo 2" panose="00000500000000000000" pitchFamily="2" charset="0"/>
                        </a:rPr>
                        <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sz="1800" dirty="0">
                          <a:latin typeface="Exo 2" panose="00000500000000000000" pitchFamily="2" charset="0"/>
                        </a:rPr>
                        <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sz="1800" kern="1200" dirty="0">
                          <a:latin typeface="Exo 2" panose="00000500000000000000" pitchFamily="2" charset="0"/>
                        </a:rPr>
                        <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Exo 2" panose="00000500000000000000" pitchFamily="2" charset="0"/>
                        </a:rPr>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613477856"/>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9336">
                <a:tc>
                  <a:txBody>
                    <a:bodyPr/>
                    <a:lstStyle/>
                    <a:p>
                      <a:pPr>
                        <a:buNone/>
                      </a:pPr>
                      <a:r>
                        <a:rPr lang="en-US" sz="1600" b="1" dirty="0" err="1">
                          <a:latin typeface="Exo 2"/>
                        </a:rPr>
                        <a:t>Förord</a:t>
                      </a:r>
                      <a:endParaRPr lang="en-US" sz="1600" b="1" dirty="0" err="1">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762865">
                <a:tc>
                  <a:txBody>
                    <a:bodyPr/>
                    <a:lstStyle/>
                    <a:p>
                      <a:pPr>
                        <a:spcBef>
                          <a:spcPts val="200"/>
                        </a:spcBef>
                        <a:spcAft>
                          <a:spcPts val="600"/>
                        </a:spcAft>
                      </a:pPr>
                      <a:r>
                        <a:rPr lang="en-US" sz="950" dirty="0">
                          <a:latin typeface="Liberation Sans"/>
                          <a:cs typeface="Liberation Sans" panose="020B0604020202020204" pitchFamily="34" charset="0"/>
                        </a:rPr>
                        <a:t>Osäker mjukvara underminerar infrastruktur för finans, sjukvård, försvar, energi och andra kritiska samhällsfunktioner. Svårigheten att upprätthålla säkerheten i mjukvara ökar exponentiellt I takt med alltmer komplex mjukvara och det ständigt ökande antalet uppkopplade applikationer. Med det höga tempot i modern mjukvaruutveckling blir det allt viktigare att kunna upptäcka och lösa vanligt förekommande säkerhetsrisker på ett snabbt och korrekt sätt. Vi har inte längre råd att låta relativt enkla säkerhetsproblem som de som </a:t>
                      </a:r>
                      <a:r>
                        <a:rPr lang="en-US" sz="950" dirty="0" err="1">
                          <a:latin typeface="Liberation Sans"/>
                          <a:cs typeface="Liberation Sans" panose="020B0604020202020204" pitchFamily="34" charset="0"/>
                        </a:rPr>
                        <a:t>återfinns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finnas</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a:t>
                      </a:r>
                      <a:r>
                        <a:rPr lang="en-US" sz="950" dirty="0" err="1">
                          <a:latin typeface="Liberation Sans"/>
                          <a:cs typeface="Liberation Sans" panose="020B0604020202020204" pitchFamily="34" charset="0"/>
                        </a:rPr>
                        <a:t>Communityn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bidragit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någonsin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tidigare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 2017.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påvisar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mycket</a:t>
                      </a:r>
                      <a:r>
                        <a:rPr lang="en-US" sz="950" dirty="0">
                          <a:latin typeface="Liberation Sans"/>
                          <a:cs typeface="Liberation Sans" panose="020B0604020202020204" pitchFamily="34" charset="0"/>
                        </a:rPr>
                        <a:t> passion "</a:t>
                      </a:r>
                      <a:r>
                        <a:rPr lang="en-US" sz="950" dirty="0" err="1">
                          <a:latin typeface="Liberation Sans"/>
                          <a:cs typeface="Liberation Sans" panose="020B0604020202020204" pitchFamily="34" charset="0"/>
                        </a:rPr>
                        <a:t>communityn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därmed</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Topp 10 </a:t>
                      </a:r>
                      <a:r>
                        <a:rPr lang="en-US" sz="950" dirty="0" err="1">
                          <a:latin typeface="Liberation Sans"/>
                          <a:cs typeface="Liberation Sans" panose="020B0604020202020204" pitchFamily="34" charset="0"/>
                        </a:rPr>
                        <a:t>blir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korrekt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möjligt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majoriteten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användningsfallen</a:t>
                      </a:r>
                      <a:r>
                        <a:rPr lang="en-US" sz="950" dirty="0">
                          <a:latin typeface="Liberation Sans"/>
                          <a:cs typeface="Liberation Sans" panose="020B0604020202020204" pitchFamily="34" charset="0"/>
                        </a:rPr>
                        <a:t>.</a:t>
                      </a:r>
                    </a:p>
                    <a:p>
                      <a:pPr lvl="0">
                        <a:spcBef>
                          <a:spcPts val="200"/>
                        </a:spcBef>
                        <a:spcAft>
                          <a:spcPts val="600"/>
                        </a:spcAft>
                        <a:buNone/>
                      </a:pP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ursprungliga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målet</a:t>
                      </a:r>
                      <a:r>
                        <a:rPr lang="en-US" sz="950" dirty="0">
                          <a:latin typeface="Liberation Sans"/>
                          <a:cs typeface="Liberation Sans" panose="020B0604020202020204" pitchFamily="34" charset="0"/>
                        </a:rPr>
                        <a:t> med OWASP Topp 10 </a:t>
                      </a:r>
                      <a:r>
                        <a:rPr lang="en-US" sz="950" dirty="0" err="1">
                          <a:latin typeface="Liberation Sans"/>
                          <a:cs typeface="Liberation Sans" panose="020B0604020202020204" pitchFamily="34" charset="0"/>
                        </a:rPr>
                        <a:t>var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medvetenheten</a:t>
                      </a:r>
                      <a:r>
                        <a:rPr lang="en-US" sz="950" dirty="0">
                          <a:latin typeface="Liberation Sans"/>
                          <a:cs typeface="Liberation Sans" panose="020B0604020202020204" pitchFamily="34" charset="0"/>
                        </a:rPr>
                        <a:t> hos </a:t>
                      </a:r>
                      <a:r>
                        <a:rPr lang="en-US" sz="950" dirty="0" err="1">
                          <a:latin typeface="Liberation Sans"/>
                          <a:cs typeface="Liberation Sans" panose="020B0604020202020204" pitchFamily="34" charset="0"/>
                        </a:rPr>
                        <a:t>såväl</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beslutsfattare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Listan</a:t>
                      </a:r>
                      <a:r>
                        <a:rPr lang="en-US" sz="950" dirty="0">
                          <a:latin typeface="Liberation Sans"/>
                          <a:cs typeface="Liberation Sans" panose="020B0604020202020204" pitchFamily="34" charset="0"/>
                        </a:rPr>
                        <a:t> är </a:t>
                      </a:r>
                      <a:r>
                        <a:rPr lang="en-US" sz="950" dirty="0" err="1">
                          <a:latin typeface="Liberation Sans"/>
                          <a:cs typeface="Liberation Sans" panose="020B0604020202020204" pitchFamily="34" charset="0"/>
                        </a:rPr>
                        <a:t>numer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betrakta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de facto standard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endParaRPr lang="en-US" dirty="0"/>
                    </a:p>
                    <a:p>
                      <a:pPr>
                        <a:spcBef>
                          <a:spcPts val="200"/>
                        </a:spcBef>
                        <a:spcAft>
                          <a:spcPts val="600"/>
                        </a:spcAft>
                      </a:pPr>
                      <a:r>
                        <a:rPr lang="en-US" sz="950" dirty="0">
                          <a:latin typeface="Liberation Sans"/>
                          <a:cs typeface="Liberation Sans" panose="020B0604020202020204" pitchFamily="34" charset="0"/>
                        </a:rPr>
                        <a:t>I </a:t>
                      </a:r>
                      <a:r>
                        <a:rPr lang="en-US" sz="950" dirty="0" err="1">
                          <a:latin typeface="Liberation Sans"/>
                          <a:cs typeface="Liberation Sans" panose="020B0604020202020204" pitchFamily="34" charset="0"/>
                        </a:rPr>
                        <a:t>denna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uppdatering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presenteras</a:t>
                      </a:r>
                      <a:r>
                        <a:rPr lang="en-US" sz="950" dirty="0">
                          <a:latin typeface="Liberation Sans"/>
                          <a:cs typeface="Liberation Sans" panose="020B0604020202020204" pitchFamily="34" charset="0"/>
                        </a:rPr>
                        <a:t> problem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rekommendationer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kortfattat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testbart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underlätta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naturlig</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applikationer</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uppmuntrar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högpresterande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använda</a:t>
                      </a:r>
                      <a:r>
                        <a:rPr lang="en-US" sz="950" dirty="0">
                          <a:latin typeface="Liberation Sans"/>
                          <a:cs typeface="Liberation Sans" panose="020B0604020202020204" pitchFamily="34" charset="0"/>
                        </a:rPr>
                        <a:t> ASVS (</a:t>
                      </a:r>
                      <a:r>
                        <a:rPr lang="en-US" sz="950" dirty="0">
                          <a:latin typeface="Liberation Sans"/>
                          <a:cs typeface="Liberation Sans" panose="020B0604020202020204" pitchFamily="34" charset="0"/>
                          <a:hlinkClick r:id="rId4"/>
                        </a:rPr>
                        <a:t>OWASP Application Security Verification Standard)</a:t>
                      </a:r>
                      <a:r>
                        <a:rPr lang="en-US" sz="950" dirty="0">
                          <a:latin typeface="Liberation Sans"/>
                          <a:cs typeface="Liberation Sans" panose="020B0604020202020204" pitchFamily="34" charset="0"/>
                        </a:rPr>
                        <a:t> om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heltäckande</a:t>
                      </a:r>
                      <a:r>
                        <a:rPr lang="en-US" sz="950" dirty="0">
                          <a:latin typeface="Liberation Sans"/>
                          <a:cs typeface="Liberation Sans" panose="020B0604020202020204" pitchFamily="34" charset="0"/>
                        </a:rPr>
                        <a:t> standard </a:t>
                      </a:r>
                      <a:r>
                        <a:rPr lang="en-US" sz="950" dirty="0" err="1">
                          <a:latin typeface="Liberation Sans"/>
                          <a:cs typeface="Liberation Sans" panose="020B0604020202020204" pitchFamily="34" charset="0"/>
                        </a:rPr>
                        <a:t>krävs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de </a:t>
                      </a:r>
                      <a:r>
                        <a:rPr lang="en-US" sz="950" dirty="0" err="1">
                          <a:latin typeface="Liberation Sans"/>
                          <a:cs typeface="Liberation Sans" panose="020B0604020202020204" pitchFamily="34" charset="0"/>
                        </a:rPr>
                        <a:t>flesta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dock OWASP Topp 10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riktigt</a:t>
                      </a:r>
                      <a:r>
                        <a:rPr lang="en-US" sz="950" dirty="0">
                          <a:latin typeface="Liberation Sans"/>
                          <a:cs typeface="Liberation Sans" panose="020B0604020202020204" pitchFamily="34" charset="0"/>
                        </a:rPr>
                        <a:t> bra start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börja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sammanfattat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vidare</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efter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olika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målgrupper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enkelt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ska </a:t>
                      </a:r>
                      <a:r>
                        <a:rPr lang="en-US" sz="950" dirty="0" err="1">
                          <a:latin typeface="Liberation Sans"/>
                          <a:cs typeface="Liberation Sans" panose="020B0604020202020204" pitchFamily="34" charset="0"/>
                        </a:rPr>
                        <a:t>kunna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fördjupa</a:t>
                      </a:r>
                      <a:r>
                        <a:rPr lang="en-US" sz="950" dirty="0">
                          <a:latin typeface="Liberation Sans"/>
                          <a:cs typeface="Liberation Sans" panose="020B0604020202020204" pitchFamily="34" charset="0"/>
                        </a:rPr>
                        <a:t> sig </a:t>
                      </a:r>
                      <a:r>
                        <a:rPr lang="en-US" sz="950" dirty="0" err="1">
                          <a:latin typeface="Liberation Sans"/>
                          <a:cs typeface="Liberation Sans" panose="020B0604020202020204" pitchFamily="34" charset="0"/>
                        </a:rPr>
                        <a:t>ytterligare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b="1" dirty="0">
                          <a:latin typeface="Liberation Sans"/>
                          <a:cs typeface="Liberation Sans" panose="020B0604020202020204" pitchFamily="34" charset="0"/>
                          <a:hlinkClick r:id="rId5" action="ppaction://hlinksldjump"/>
                        </a:rPr>
                        <a:t>What’s Next for Developers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6" action="ppaction://hlinksldjump"/>
                        </a:rPr>
                        <a:t>för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testare</a:t>
                      </a:r>
                      <a:r>
                        <a:rPr lang="en-US" sz="950" dirty="0">
                          <a:latin typeface="Liberation Sans"/>
                          <a:cs typeface="Liberation Sans" panose="020B0604020202020204" pitchFamily="34" charset="0"/>
                          <a:hlinkClick r:id="rId6" action="ppaction://hlinksldjump"/>
                        </a:rPr>
                        <a:t>; </a:t>
                      </a:r>
                      <a:r>
                        <a:rPr lang="en-US" sz="950" b="1" dirty="0">
                          <a:latin typeface="Liberation Sans"/>
                          <a:cs typeface="Liberation Sans" panose="020B0604020202020204" pitchFamily="34" charset="0"/>
                          <a:hlinkClick r:id="rId6" action="ppaction://hlinksldjump"/>
                        </a:rPr>
                        <a:t>What’s Next for Security Testers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7" action="ppaction://hlinksldjump"/>
                        </a:rPr>
                        <a:t>för</a:t>
                      </a:r>
                      <a:r>
                        <a:rPr lang="en-US" sz="950" dirty="0">
                          <a:latin typeface="Liberation Sans"/>
                          <a:cs typeface="Liberation Sans" panose="020B0604020202020204" pitchFamily="34" charset="0"/>
                          <a:hlinkClick r:id="rId7" action="ppaction://hlinksldjump"/>
                        </a:rPr>
                        <a:t> </a:t>
                      </a:r>
                      <a:r>
                        <a:rPr lang="en-US" sz="950" dirty="0" err="1">
                          <a:latin typeface="Liberation Sans"/>
                          <a:cs typeface="Liberation Sans" panose="020B0604020202020204" pitchFamily="34" charset="0"/>
                          <a:hlinkClick r:id="rId7" action="ppaction://hlinksldjump"/>
                        </a:rPr>
                        <a:t>beslutsfattare</a:t>
                      </a:r>
                      <a:r>
                        <a:rPr lang="en-US" sz="950" dirty="0">
                          <a:latin typeface="Liberation Sans"/>
                          <a:cs typeface="Liberation Sans" panose="020B0604020202020204" pitchFamily="34" charset="0"/>
                          <a:hlinkClick r:id="rId7" action="ppaction://hlinksldjump"/>
                        </a:rPr>
                        <a:t> (</a:t>
                      </a:r>
                      <a:r>
                        <a:rPr lang="en-US" sz="950" dirty="0" err="1">
                          <a:latin typeface="Liberation Sans"/>
                          <a:hlinkClick r:id="rId7" action="ppaction://hlinksldjump"/>
                        </a:rPr>
                        <a:t>t.ex</a:t>
                      </a:r>
                      <a:r>
                        <a:rPr lang="en-US" sz="950" dirty="0">
                          <a:latin typeface="Liberation Sans"/>
                          <a:hlinkClick r:id="rId7" action="ppaction://hlinksldjump"/>
                        </a:rPr>
                        <a:t> </a:t>
                      </a:r>
                      <a:r>
                        <a:rPr lang="en-US" sz="950" b="0" i="0" u="none" strike="noStrike" noProof="0" dirty="0">
                          <a:solidFill>
                            <a:srgbClr val="000000"/>
                          </a:solidFill>
                          <a:latin typeface="Liberation Sans"/>
                          <a:hlinkClick r:id="rId7" action="ppaction://hlinksldjump"/>
                        </a:rPr>
                        <a:t>CIO </a:t>
                      </a:r>
                      <a:r>
                        <a:rPr lang="en-US" sz="950" b="0" i="0" u="none" strike="noStrike" noProof="0" dirty="0" err="1">
                          <a:solidFill>
                            <a:srgbClr val="000000"/>
                          </a:solidFill>
                          <a:latin typeface="Liberation Sans"/>
                          <a:hlinkClick r:id="rId7" action="ppaction://hlinksldjump"/>
                        </a:rPr>
                        <a:t>och</a:t>
                      </a:r>
                      <a:r>
                        <a:rPr lang="en-US" sz="950" b="0" i="0" u="none" strike="noStrike" noProof="0" dirty="0">
                          <a:solidFill>
                            <a:srgbClr val="000000"/>
                          </a:solidFill>
                          <a:latin typeface="Liberation Sans"/>
                          <a:hlinkClick r:id="rId7" action="ppaction://hlinksldjump"/>
                        </a:rPr>
                        <a:t> CISO); </a:t>
                      </a:r>
                      <a:r>
                        <a:rPr lang="en-US" sz="950" b="1" dirty="0">
                          <a:latin typeface="Liberation Sans"/>
                          <a:hlinkClick r:id="rId7" action="ppaction://hlinksldjump"/>
                        </a:rPr>
                        <a:t>What’s</a:t>
                      </a:r>
                      <a:r>
                        <a:rPr lang="en-US" sz="950" b="1" dirty="0">
                          <a:latin typeface="Liberation Sans"/>
                          <a:cs typeface="Liberation Sans" panose="020B0604020202020204" pitchFamily="34" charset="0"/>
                          <a:hlinkClick r:id="rId7" action="ppaction://hlinksldjump"/>
                        </a:rPr>
                        <a:t> Next for Organizations</a:t>
                      </a:r>
                      <a:r>
                        <a:rPr lang="en-US" sz="950" b="1" dirty="0">
                          <a:latin typeface="Liberation Sans"/>
                          <a:cs typeface="Liberation Sans" panose="020B0604020202020204" pitchFamily="34" charset="0"/>
                        </a:rPr>
                        <a:t> </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hlinkClick r:id="rId8" action="ppaction://hlinksldjump"/>
                        </a:rPr>
                        <a:t>och</a:t>
                      </a:r>
                      <a:r>
                        <a:rPr lang="en-US" sz="950" dirty="0">
                          <a:latin typeface="Liberation Sans"/>
                          <a:cs typeface="Liberation Sans" panose="020B0604020202020204" pitchFamily="34" charset="0"/>
                          <a:hlinkClick r:id="rId8" action="ppaction://hlinksldjump"/>
                        </a:rPr>
                        <a:t> </a:t>
                      </a:r>
                      <a:r>
                        <a:rPr lang="en-US" sz="950" b="1" dirty="0">
                          <a:latin typeface="Liberation Sans"/>
                          <a:cs typeface="Liberation Sans" panose="020B0604020202020204" pitchFamily="34" charset="0"/>
                          <a:hlinkClick r:id="rId8" action="ppaction://hlinksldjump"/>
                        </a:rPr>
                        <a:t>What’s Next for Application Managers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som</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riktar</a:t>
                      </a:r>
                      <a:r>
                        <a:rPr lang="en-US" sz="950" dirty="0">
                          <a:latin typeface="Liberation Sans"/>
                          <a:cs typeface="Liberation Sans" panose="020B0604020202020204" pitchFamily="34" charset="0"/>
                          <a:hlinkClick r:id="rId8" action="ppaction://hlinksldjump"/>
                        </a:rPr>
                        <a:t> sig till </a:t>
                      </a:r>
                      <a:r>
                        <a:rPr lang="en-US" sz="950" dirty="0" err="1">
                          <a:latin typeface="Liberation Sans"/>
                          <a:cs typeface="Liberation Sans" panose="020B0604020202020204" pitchFamily="34" charset="0"/>
                          <a:hlinkClick r:id="rId8" action="ppaction://hlinksldjump"/>
                        </a:rPr>
                        <a:t>exempelvis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produktägare</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lösningsarkitekter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eller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andra</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som</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ansvarar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för</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en</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applikations</a:t>
                      </a:r>
                      <a:r>
                        <a:rPr lang="en-US" sz="950" dirty="0">
                          <a:latin typeface="Liberation Sans"/>
                          <a:cs typeface="Liberation Sans" panose="020B0604020202020204" pitchFamily="34" charset="0"/>
                          <a:hlinkClick r:id="rId8" action="ppaction://hlinksldjump"/>
                        </a:rPr>
                        <a:t> </a:t>
                      </a:r>
                      <a:r>
                        <a:rPr lang="en-US" sz="950" dirty="0" err="1">
                          <a:latin typeface="Liberation Sans"/>
                          <a:cs typeface="Liberation Sans" panose="020B0604020202020204" pitchFamily="34" charset="0"/>
                          <a:hlinkClick r:id="rId8" action="ppaction://hlinksldjump"/>
                        </a:rPr>
                        <a:t>livscykelhantering</a:t>
                      </a:r>
                      <a:r>
                        <a:rPr lang="en-US" sz="950" dirty="0">
                          <a:latin typeface="Liberation Sans"/>
                          <a:cs typeface="Liberation Sans" panose="020B0604020202020204" pitchFamily="34" charset="0"/>
                          <a:hlinkClick r:id="rId8" action="ppaction://hlinksldjump"/>
                        </a:rPr>
                        <a:t>.</a:t>
                      </a:r>
                      <a:endParaRPr lang="en-US" sz="950" dirty="0">
                        <a:latin typeface="Liberation Sans"/>
                        <a:cs typeface="Liberation Sans" panose="020B0604020202020204" pitchFamily="34" charset="0"/>
                      </a:endParaRPr>
                    </a:p>
                    <a:p>
                      <a:pPr>
                        <a:spcBef>
                          <a:spcPts val="200"/>
                        </a:spcBef>
                        <a:spcAft>
                          <a:spcPts val="600"/>
                        </a:spcAft>
                      </a:pPr>
                      <a:r>
                        <a:rPr lang="en-US" sz="950" dirty="0" err="1">
                          <a:latin typeface="Liberation Sans"/>
                          <a:cs typeface="Liberation Sans" panose="020B0604020202020204" pitchFamily="34" charset="0"/>
                        </a:rPr>
                        <a:t>Långsiktigt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uppmuntras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mjukvaruutvecklande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arbetslag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kompatibelt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respektive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kultur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teknologi</a:t>
                      </a:r>
                      <a:r>
                        <a:rPr lang="en-US" sz="950" dirty="0">
                          <a:latin typeface="Liberation Sans"/>
                          <a:cs typeface="Liberation Sans" panose="020B0604020202020204" pitchFamily="34" charset="0"/>
                        </a:rPr>
                        <a:t>. Den </a:t>
                      </a: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typen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program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former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storlekar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Utnyttja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befintliga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styrkor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mäta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förbättra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applikationssäkerhetsprogrammet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9"/>
                        </a:rPr>
                        <a:t>Software Assurance Maturity Model</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hoppas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användbar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ansträngningar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Tveka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inte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kontakta</a:t>
                      </a:r>
                      <a:r>
                        <a:rPr lang="en-US" sz="950" dirty="0">
                          <a:latin typeface="Liberation Sans"/>
                          <a:cs typeface="Liberation Sans" panose="020B0604020202020204" pitchFamily="34" charset="0"/>
                        </a:rPr>
                        <a:t> OWASP om du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frågor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konstruktiv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kritik</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eller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andra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idéer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vår</a:t>
                      </a:r>
                      <a:r>
                        <a:rPr lang="en-US" sz="950" dirty="0">
                          <a:latin typeface="Liberation Sans"/>
                          <a:cs typeface="Liberation Sans" panose="020B0604020202020204" pitchFamily="34" charset="0"/>
                        </a:rPr>
                        <a:t> plats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Github</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projekt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översättningar</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Slutligen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vill</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tacka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ledarna</a:t>
                      </a:r>
                      <a:r>
                        <a:rPr lang="en-US" sz="950" dirty="0">
                          <a:latin typeface="Liberation Sans"/>
                          <a:cs typeface="Liberation Sans" panose="020B0604020202020204" pitchFamily="34" charset="0"/>
                        </a:rPr>
                        <a:t> I OWASP Topp 10-projektet, Dave </a:t>
                      </a:r>
                      <a:r>
                        <a:rPr lang="en-US" sz="950" dirty="0" err="1">
                          <a:latin typeface="Liberation Sans"/>
                          <a:cs typeface="Liberation Sans" panose="020B0604020202020204" pitchFamily="34" charset="0"/>
                        </a:rPr>
                        <a:t>Wichers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Jeff Williams,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insatser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tron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oss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färdigställa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detta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communityns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Stort tack!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Svenska</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översättare</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Åke</a:t>
                      </a:r>
                      <a:r>
                        <a:rPr lang="en-US" sz="950" baseline="0" dirty="0">
                          <a:latin typeface="Liberation Sans"/>
                          <a:ea typeface="Liberation Sans" panose="020B0604020202020204" pitchFamily="34" charset="0"/>
                          <a:cs typeface="Liberation Sans" panose="020B0604020202020204" pitchFamily="34" charset="0"/>
                        </a:rPr>
                        <a:t> Bengtsson, Samuel </a:t>
                      </a:r>
                      <a:r>
                        <a:rPr lang="en-US" sz="950" baseline="0" dirty="0" err="1">
                          <a:latin typeface="Liberation Sans"/>
                          <a:ea typeface="Liberation Sans" panose="020B0604020202020204" pitchFamily="34" charset="0"/>
                          <a:cs typeface="Liberation Sans" panose="020B0604020202020204" pitchFamily="34" charset="0"/>
                        </a:rPr>
                        <a:t>Adolfsson</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err="1">
                          <a:solidFill>
                            <a:srgbClr val="000000"/>
                          </a:solidFill>
                          <a:latin typeface="Exo 2"/>
                          <a:ea typeface="+mn-ea"/>
                          <a:cs typeface="+mn-cs"/>
                        </a:rPr>
                        <a:t>Projektets</a:t>
                      </a:r>
                      <a:r>
                        <a:rPr lang="en-US" sz="1600" b="1" kern="1200" baseline="0" dirty="0">
                          <a:solidFill>
                            <a:srgbClr val="000000"/>
                          </a:solidFill>
                          <a:latin typeface="Exo 2"/>
                          <a:ea typeface="+mn-ea"/>
                          <a:cs typeface="+mn-cs"/>
                        </a:rPr>
                        <a:t> </a:t>
                      </a:r>
                      <a:r>
                        <a:rPr lang="en-US" sz="1600" b="1" kern="1200" baseline="0" dirty="0" err="1">
                          <a:solidFill>
                            <a:srgbClr val="000000"/>
                          </a:solidFill>
                          <a:latin typeface="Exo 2"/>
                          <a:ea typeface="+mn-ea"/>
                          <a:cs typeface="+mn-cs"/>
                        </a:rPr>
                        <a:t>sponsorer</a:t>
                      </a:r>
                      <a:endParaRPr lang="en-US" sz="1600" b="1" kern="1200" dirty="0" err="1">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dirty="0"/>
                        <a:t/>
                      </a:r>
                      <a:br>
                        <a:rPr lang="en-US" dirty="0"/>
                      </a:br>
                      <a:r>
                        <a:rPr lang="en-US" sz="950" baseline="0" dirty="0">
                          <a:latin typeface="Liberation Sans"/>
                        </a:rPr>
                        <a:t>Tack till </a:t>
                      </a:r>
                      <a:r>
                        <a:rPr lang="en-US" sz="950" baseline="0" dirty="0">
                          <a:latin typeface="Liberation Sans"/>
                          <a:hlinkClick r:id="rId12"/>
                        </a:rPr>
                        <a:t>Autodesk</a:t>
                      </a:r>
                      <a:r>
                        <a:rPr lang="en-US" sz="950" baseline="0" dirty="0">
                          <a:latin typeface="Liberation Sans"/>
                        </a:rPr>
                        <a:t> </a:t>
                      </a:r>
                      <a:r>
                        <a:rPr lang="en-US" sz="950" baseline="0" dirty="0" err="1">
                          <a:latin typeface="Liberation Sans"/>
                        </a:rPr>
                        <a:t>som</a:t>
                      </a:r>
                      <a:r>
                        <a:rPr lang="en-US" sz="950" baseline="0" dirty="0">
                          <a:latin typeface="Liberation Sans"/>
                        </a:rPr>
                        <a:t> </a:t>
                      </a:r>
                      <a:r>
                        <a:rPr lang="en-US" sz="950" baseline="0" dirty="0" err="1">
                          <a:latin typeface="Liberation Sans"/>
                        </a:rPr>
                        <a:t>sponsrat</a:t>
                      </a:r>
                      <a:r>
                        <a:rPr lang="en-US" sz="950" baseline="0" dirty="0">
                          <a:latin typeface="Liberation Sans"/>
                        </a:rPr>
                        <a:t> OWASP Topp 10 -</a:t>
                      </a:r>
                      <a:r>
                        <a:rPr lang="en-US" sz="950" dirty="0">
                          <a:latin typeface="Liberation Sans"/>
                          <a:cs typeface="Liberation Sans" panose="020B0604020202020204" pitchFamily="34" charset="0"/>
                        </a:rPr>
                        <a:t>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Organisationer</a:t>
                      </a:r>
                      <a:r>
                        <a:rPr lang="en-US" sz="950" baseline="0" dirty="0">
                          <a:latin typeface="Liberation Sans"/>
                          <a:ea typeface="Liberation Sans" panose="020B0604020202020204" pitchFamily="34" charset="0"/>
                          <a:cs typeface="Liberation Sans" panose="020B0604020202020204" pitchFamily="34" charset="0"/>
                        </a:rPr>
                        <a:t> och individer som har tillhandahållit information om sårbarheters utbredning eller på annat sätt hjälpt till </a:t>
                      </a:r>
                      <a:r>
                        <a:rPr lang="en-US" sz="950" baseline="0" dirty="0" err="1">
                          <a:latin typeface="Liberation Sans"/>
                          <a:ea typeface="Liberation Sans" panose="020B0604020202020204" pitchFamily="34" charset="0"/>
                          <a:cs typeface="Liberation Sans" panose="020B0604020202020204" pitchFamily="34" charset="0"/>
                        </a:rPr>
                        <a:t>listas</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på</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hlinkClick r:id="rId13" action="ppaction://hlinksldjump"/>
                        </a:rPr>
                        <a:t>erkännandesidan</a:t>
                      </a:r>
                      <a:r>
                        <a:rPr lang="en-US" sz="950" baseline="0" dirty="0">
                          <a:latin typeface="Liberation Sans"/>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err="1" smtClean="0">
                <a:solidFill>
                  <a:schemeClr val="bg1">
                    <a:lumMod val="50000"/>
                  </a:schemeClr>
                </a:solidFill>
                <a:latin typeface="Exo 2" panose="00000500000000000000" pitchFamily="2" charset="0"/>
              </a:rPr>
              <a:t>Förord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2941243850"/>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l">
                        <a:buNone/>
                      </a:pP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Välkommen</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till OWASP </a:t>
                      </a: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Topp</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7533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40821566"/>
              </p:ext>
            </p:extLst>
          </p:nvPr>
        </p:nvGraphicFramePr>
        <p:xfrm>
          <a:off x="0" y="4097905"/>
          <a:ext cx="3352800" cy="1137871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lvl="0" algn="l">
                        <a:buNone/>
                      </a:pPr>
                      <a:r>
                        <a:rPr lang="en-US" sz="1600" b="1" kern="1200" dirty="0" err="1" smtClean="0">
                          <a:latin typeface="Exo 2" panose="00000500000000000000" pitchFamily="2" charset="0"/>
                          <a:ea typeface="Liberation Sans" panose="020B0604020202020204" pitchFamily="34" charset="0"/>
                          <a:cs typeface="Liberation Sans" panose="020B0604020202020204" pitchFamily="34" charset="0"/>
                        </a:rPr>
                        <a:t>Framtidsplaner</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Sluta</a:t>
                      </a:r>
                      <a:r>
                        <a:rPr lang="en-US" sz="950" b="1"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inte</a:t>
                      </a:r>
                      <a:r>
                        <a:rPr lang="en-US" sz="950" b="1" dirty="0" smtClean="0">
                          <a:latin typeface="Liberation Sans" panose="020B0604020202020204" pitchFamily="34" charset="0"/>
                          <a:cs typeface="Liberation Sans" panose="020B0604020202020204" pitchFamily="34" charset="0"/>
                        </a:rPr>
                        <a:t> vid </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Topp</a:t>
                      </a:r>
                      <a:r>
                        <a:rPr lang="en-US" sz="950" b="1" baseline="0" dirty="0" smtClean="0">
                          <a:latin typeface="Liberation Sans" panose="020B0604020202020204" pitchFamily="34" charset="0"/>
                          <a:cs typeface="Liberation Sans" panose="020B0604020202020204" pitchFamily="34" charset="0"/>
                        </a:rPr>
                        <a:t> 10 </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hundratals</a:t>
                      </a:r>
                      <a:r>
                        <a:rPr lang="en-US" sz="950" dirty="0" smtClean="0">
                          <a:latin typeface="Liberation Sans" panose="020B0604020202020204" pitchFamily="34" charset="0"/>
                          <a:cs typeface="Liberation Sans" panose="020B0604020202020204" pitchFamily="34" charset="0"/>
                        </a:rPr>
                        <a:t> problem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påverka</a:t>
                      </a:r>
                      <a:r>
                        <a:rPr lang="en-US" sz="950" dirty="0" smtClean="0">
                          <a:latin typeface="Liberation Sans" panose="020B0604020202020204" pitchFamily="34" charset="0"/>
                          <a:cs typeface="Liberation Sans" panose="020B0604020202020204" pitchFamily="34" charset="0"/>
                        </a:rPr>
                        <a:t> den </a:t>
                      </a:r>
                      <a:r>
                        <a:rPr lang="en-US" sz="950" dirty="0" err="1" smtClean="0">
                          <a:latin typeface="Liberation Sans" panose="020B0604020202020204" pitchFamily="34" charset="0"/>
                          <a:cs typeface="Liberation Sans" panose="020B0604020202020204" pitchFamily="34" charset="0"/>
                        </a:rPr>
                        <a:t>övergripande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webb-applikation</a:t>
                      </a:r>
                      <a:r>
                        <a:rPr lang="en-US" sz="950" dirty="0" smtClean="0">
                          <a:latin typeface="Liberation Sans" panose="020B0604020202020204" pitchFamily="34" charset="0"/>
                          <a:cs typeface="Liberation Sans" panose="020B0604020202020204" pitchFamily="34" charset="0"/>
                        </a:rPr>
                        <a:t>. OWASP:s guide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lathundar</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utvecklare</a:t>
                      </a:r>
                      <a:r>
                        <a:rPr lang="en-US" sz="95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6"/>
                        </a:rPr>
                        <a:t>OWASP </a:t>
                      </a:r>
                      <a:r>
                        <a:rPr lang="en-US" sz="950" dirty="0">
                          <a:latin typeface="Liberation Sans" panose="020B0604020202020204" pitchFamily="34" charset="0"/>
                          <a:cs typeface="Liberation Sans" panose="020B0604020202020204" pitchFamily="34" charset="0"/>
                          <a:hlinkClick r:id="rId6"/>
                        </a:rPr>
                        <a:t>Developer's </a:t>
                      </a:r>
                      <a:r>
                        <a:rPr lang="en-US" sz="950" dirty="0" smtClean="0">
                          <a:latin typeface="Liberation Sans" panose="020B0604020202020204" pitchFamily="34" charset="0"/>
                          <a:cs typeface="Liberation Sans" panose="020B0604020202020204" pitchFamily="34" charset="0"/>
                          <a:hlinkClick r:id="rId6"/>
                        </a:rPr>
                        <a:t>Guide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respektive</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7"/>
                        </a:rPr>
                        <a:t>OWASP </a:t>
                      </a:r>
                      <a:r>
                        <a:rPr lang="en-US" sz="950" dirty="0">
                          <a:latin typeface="Liberation Sans" panose="020B0604020202020204" pitchFamily="34" charset="0"/>
                          <a:cs typeface="Liberation Sans" panose="020B0604020202020204" pitchFamily="34" charset="0"/>
                          <a:hlinkClick r:id="rId7"/>
                        </a:rPr>
                        <a:t>Cheat Sheet </a:t>
                      </a:r>
                      <a:r>
                        <a:rPr lang="en-US" sz="950" dirty="0" smtClean="0">
                          <a:latin typeface="Liberation Sans" panose="020B0604020202020204" pitchFamily="34" charset="0"/>
                          <a:cs typeface="Liberation Sans" panose="020B0604020202020204" pitchFamily="34" charset="0"/>
                          <a:hlinkClick r:id="rId7"/>
                        </a:rPr>
                        <a:t>Series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behandlar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många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av</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dem.</a:t>
                      </a:r>
                      <a:r>
                        <a:rPr lang="en-US" sz="950" dirty="0" smtClean="0">
                          <a:latin typeface="Liberation Sans" panose="020B0604020202020204" pitchFamily="34" charset="0"/>
                          <a:cs typeface="Liberation Sans" panose="020B0604020202020204" pitchFamily="34" charset="0"/>
                        </a:rPr>
                        <a:t> De</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grundläggande</a:t>
                      </a:r>
                      <a:r>
                        <a:rPr lang="en-US" sz="950" baseline="0" dirty="0" smtClean="0">
                          <a:latin typeface="Liberation Sans" panose="020B0604020202020204" pitchFamily="34" charset="0"/>
                          <a:cs typeface="Liberation Sans" panose="020B0604020202020204" pitchFamily="34" charset="0"/>
                        </a:rPr>
                        <a:t> information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alla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utvecklar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applikationer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applikationsgränssnitt</a:t>
                      </a:r>
                      <a:r>
                        <a:rPr lang="en-US" sz="950" baseline="0" dirty="0" smtClean="0">
                          <a:latin typeface="Liberation Sans" panose="020B0604020202020204" pitchFamily="34" charset="0"/>
                          <a:cs typeface="Liberation Sans" panose="020B0604020202020204" pitchFamily="34" charset="0"/>
                        </a:rPr>
                        <a:t>.</a:t>
                      </a:r>
                      <a:r>
                        <a:rPr lang="en-US" sz="950" dirty="0" smtClean="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8"/>
                        </a:rPr>
                        <a:t>OWASP Testing </a:t>
                      </a:r>
                      <a:r>
                        <a:rPr lang="en-US" sz="950" dirty="0" smtClean="0">
                          <a:latin typeface="Liberation Sans" panose="020B0604020202020204" pitchFamily="34" charset="0"/>
                          <a:cs typeface="Liberation Sans" panose="020B0604020202020204" pitchFamily="34" charset="0"/>
                          <a:hlinkClick r:id="rId8"/>
                        </a:rPr>
                        <a:t>Guide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vägledning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hur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sårbarheter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upptäckas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webbapplikationer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effektivt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sätt</a:t>
                      </a:r>
                      <a:r>
                        <a:rPr lang="en-US" sz="950" baseline="0" dirty="0" smtClean="0">
                          <a:latin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Kontinuerlig</a:t>
                      </a:r>
                      <a:r>
                        <a:rPr lang="en-US" sz="950" b="1"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förändring</a:t>
                      </a:r>
                      <a:r>
                        <a:rPr lang="en-US" sz="950" dirty="0" smtClean="0">
                          <a:latin typeface="Liberation Sans" panose="020B0604020202020204" pitchFamily="34" charset="0"/>
                          <a:cs typeface="Liberation Sans" panose="020B0604020202020204" pitchFamily="34" charset="0"/>
                        </a:rPr>
                        <a:t>.. OWASP </a:t>
                      </a:r>
                      <a:r>
                        <a:rPr lang="en-US" sz="950" dirty="0" err="1" smtClean="0">
                          <a:latin typeface="Liberation Sans" panose="020B0604020202020204" pitchFamily="34" charset="0"/>
                          <a:cs typeface="Liberation Sans" panose="020B0604020202020204" pitchFamily="34" charset="0"/>
                        </a:rPr>
                        <a:t>Topp</a:t>
                      </a:r>
                      <a:r>
                        <a:rPr lang="en-US" sz="950" dirty="0" smtClean="0">
                          <a:latin typeface="Liberation Sans" panose="020B0604020202020204" pitchFamily="34" charset="0"/>
                          <a:cs typeface="Liberation Sans" panose="020B0604020202020204" pitchFamily="34" charset="0"/>
                        </a:rPr>
                        <a:t> 10 </a:t>
                      </a:r>
                      <a:r>
                        <a:rPr lang="en-US" sz="950" dirty="0" err="1" smtClean="0">
                          <a:latin typeface="Liberation Sans" panose="020B0604020202020204" pitchFamily="34" charset="0"/>
                          <a:cs typeface="Liberation Sans" panose="020B0604020202020204" pitchFamily="34" charset="0"/>
                        </a:rPr>
                        <a:t>kommer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fortsätta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ändras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ändra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enda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kodrad</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din </a:t>
                      </a:r>
                      <a:r>
                        <a:rPr lang="en-US" sz="950" dirty="0" err="1" smtClean="0">
                          <a:latin typeface="Liberation Sans" panose="020B0604020202020204" pitchFamily="34" charset="0"/>
                          <a:cs typeface="Liberation Sans" panose="020B0604020202020204" pitchFamily="34" charset="0"/>
                        </a:rPr>
                        <a:t>applikation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bli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sårbar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allteftersom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nya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brister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upptäcks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attackmetoder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förfinas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ytterligare</a:t>
                      </a:r>
                      <a:r>
                        <a:rPr lang="en-US" sz="950" baseline="0" dirty="0" smtClean="0">
                          <a:latin typeface="Liberation Sans" panose="020B0604020202020204" pitchFamily="34" charset="0"/>
                          <a:cs typeface="Liberation Sans" panose="020B0604020202020204" pitchFamily="34" charset="0"/>
                        </a:rPr>
                        <a:t> information, </a:t>
                      </a:r>
                      <a:r>
                        <a:rPr lang="en-US" sz="950" baseline="0" dirty="0" err="1" smtClean="0">
                          <a:latin typeface="Liberation Sans" panose="020B0604020202020204" pitchFamily="34" charset="0"/>
                          <a:cs typeface="Liberation Sans" panose="020B0604020202020204" pitchFamily="34" charset="0"/>
                        </a:rPr>
                        <a:t>gå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gärna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igenom</a:t>
                      </a:r>
                      <a:r>
                        <a:rPr lang="en-US" sz="950" baseline="0" dirty="0" smtClean="0">
                          <a:latin typeface="Liberation Sans" panose="020B0604020202020204" pitchFamily="34" charset="0"/>
                          <a:cs typeface="Liberation Sans" panose="020B0604020202020204" pitchFamily="34" charset="0"/>
                        </a:rPr>
                        <a:t> de </a:t>
                      </a:r>
                      <a:r>
                        <a:rPr lang="en-US" sz="950" baseline="0" dirty="0" err="1" smtClean="0">
                          <a:latin typeface="Liberation Sans" panose="020B0604020202020204" pitchFamily="34" charset="0"/>
                          <a:cs typeface="Liberation Sans" panose="020B0604020202020204" pitchFamily="34" charset="0"/>
                        </a:rPr>
                        <a:t>råd</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dirty="0" smtClean="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What's Next For </a:t>
                      </a:r>
                      <a:r>
                        <a:rPr lang="en-US" sz="950" b="1" i="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i="1" dirty="0">
                          <a:latin typeface="Liberation Sans" panose="020B0604020202020204" pitchFamily="34" charset="0"/>
                          <a:cs typeface="Liberation Sans" panose="020B0604020202020204" pitchFamily="34" charset="0"/>
                          <a:hlinkClick r:id="rId10" action="ppaction://hlinksldjump"/>
                        </a:rPr>
                        <a:t>Security Testers</a:t>
                      </a:r>
                      <a:r>
                        <a:rPr lang="en-US" sz="950" i="1" dirty="0">
                          <a:latin typeface="Liberation Sans" panose="020B0604020202020204" pitchFamily="34" charset="0"/>
                          <a:cs typeface="Liberation Sans" panose="020B0604020202020204" pitchFamily="34" charset="0"/>
                        </a:rPr>
                        <a:t>, </a:t>
                      </a:r>
                      <a:r>
                        <a:rPr lang="en-US" sz="950" b="1" i="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i="1" dirty="0">
                          <a:latin typeface="Liberation Sans" panose="020B0604020202020204" pitchFamily="34" charset="0"/>
                          <a:cs typeface="Liberation Sans" panose="020B0604020202020204" pitchFamily="34" charset="0"/>
                          <a:hlinkClick r:id="rId12" action="ppaction://hlinksldjump"/>
                        </a:rPr>
                        <a:t>Application </a:t>
                      </a:r>
                      <a:r>
                        <a:rPr lang="en-US" sz="950" b="1" i="1" dirty="0" smtClean="0">
                          <a:latin typeface="Liberation Sans" panose="020B0604020202020204" pitchFamily="34" charset="0"/>
                          <a:cs typeface="Liberation Sans" panose="020B0604020202020204" pitchFamily="34" charset="0"/>
                          <a:hlinkClick r:id="rId12" action="ppaction://hlinksldjump"/>
                        </a:rPr>
                        <a:t>Managers</a:t>
                      </a:r>
                      <a:r>
                        <a:rPr lang="en-US" sz="950" dirty="0" smtClean="0">
                          <a:latin typeface="Liberation Sans" panose="020B0604020202020204" pitchFamily="34" charset="0"/>
                          <a:cs typeface="Liberation Sans" panose="020B0604020202020204" pitchFamily="34" charset="0"/>
                        </a:rPr>
                        <a:t>.</a:t>
                      </a:r>
                      <a:r>
                        <a:rPr lang="en-US" sz="950" i="0" dirty="0" smtClean="0">
                          <a:latin typeface="Liberation Sans" panose="020B0604020202020204" pitchFamily="34" charset="0"/>
                          <a:cs typeface="Liberation Sans" panose="020B0604020202020204" pitchFamily="34" charset="0"/>
                        </a:rPr>
                        <a:t>.</a:t>
                      </a:r>
                      <a:endParaRPr lang="en-US" sz="950" i="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err="1" smtClean="0">
                          <a:latin typeface="Liberation Sans" panose="020B0604020202020204" pitchFamily="34" charset="0"/>
                          <a:cs typeface="Liberation Sans" panose="020B0604020202020204" pitchFamily="34" charset="0"/>
                        </a:rPr>
                        <a:t>Tänk</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positivt</a:t>
                      </a:r>
                      <a:r>
                        <a:rPr lang="en-US" sz="950" b="1" baseline="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När</a:t>
                      </a:r>
                      <a:r>
                        <a:rPr lang="en-US" sz="950" dirty="0" smtClean="0">
                          <a:latin typeface="Liberation Sans" panose="020B0604020202020204" pitchFamily="34" charset="0"/>
                          <a:cs typeface="Liberation Sans" panose="020B0604020202020204" pitchFamily="34" charset="0"/>
                        </a:rPr>
                        <a:t> du </a:t>
                      </a:r>
                      <a:r>
                        <a:rPr lang="en-US" sz="950" dirty="0" err="1" smtClean="0">
                          <a:latin typeface="Liberation Sans" panose="020B0604020202020204" pitchFamily="34" charset="0"/>
                          <a:cs typeface="Liberation Sans" panose="020B0604020202020204" pitchFamily="34" charset="0"/>
                        </a:rPr>
                        <a:t>känner</a:t>
                      </a:r>
                      <a:r>
                        <a:rPr lang="en-US" sz="950" dirty="0" smtClean="0">
                          <a:latin typeface="Liberation Sans" panose="020B0604020202020204" pitchFamily="34" charset="0"/>
                          <a:cs typeface="Liberation Sans" panose="020B0604020202020204" pitchFamily="34" charset="0"/>
                        </a:rPr>
                        <a:t> dig redo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sluta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jaga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sårbarheter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istället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fokusera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införa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etablerade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metoder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kontroller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applikationssäkerhet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riktlinjer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detta</a:t>
                      </a:r>
                      <a:r>
                        <a:rPr lang="en-US" sz="950" dirty="0" smtClean="0">
                          <a:latin typeface="Liberation Sans" panose="020B0604020202020204" pitchFamily="34" charset="0"/>
                          <a:cs typeface="Liberation Sans" panose="020B0604020202020204" pitchFamily="34" charset="0"/>
                        </a:rPr>
                        <a:t>. </a:t>
                      </a:r>
                      <a:r>
                        <a:rPr lang="en-US" sz="950" i="1" dirty="0" smtClean="0">
                          <a:latin typeface="Liberation Sans" panose="020B0604020202020204" pitchFamily="34" charset="0"/>
                          <a:cs typeface="Liberation Sans" panose="020B0604020202020204" pitchFamily="34" charset="0"/>
                          <a:hlinkClick r:id="rId13"/>
                        </a:rPr>
                        <a:t>OWASP </a:t>
                      </a:r>
                      <a:r>
                        <a:rPr lang="en-US" sz="950" i="1" dirty="0">
                          <a:latin typeface="Liberation Sans" panose="020B0604020202020204" pitchFamily="34" charset="0"/>
                          <a:cs typeface="Liberation Sans" panose="020B0604020202020204" pitchFamily="34" charset="0"/>
                          <a:hlinkClick r:id="rId13"/>
                        </a:rPr>
                        <a:t>Proactive Controls</a:t>
                      </a:r>
                      <a:r>
                        <a:rPr lang="en-US" sz="950" dirty="0">
                          <a:latin typeface="Liberation Sans" panose="020B0604020202020204" pitchFamily="34" charset="0"/>
                          <a:cs typeface="Liberation Sans" panose="020B0604020202020204" pitchFamily="34" charset="0"/>
                          <a:hlinkClick r:id="rId13"/>
                        </a:rPr>
                        <a:t> </a:t>
                      </a:r>
                      <a:r>
                        <a:rPr lang="en-US" sz="950" dirty="0" smtClean="0">
                          <a:latin typeface="Liberation Sans" panose="020B0604020202020204" pitchFamily="34" charset="0"/>
                          <a:cs typeface="Liberation Sans" panose="020B0604020202020204" pitchFamily="34" charset="0"/>
                        </a:rPr>
                        <a:t>-</a:t>
                      </a:r>
                      <a:r>
                        <a:rPr lang="en-US" sz="950" dirty="0" err="1" smtClean="0">
                          <a:latin typeface="Liberation Sans" panose="020B0604020202020204" pitchFamily="34" charset="0"/>
                          <a:cs typeface="Liberation Sans" panose="020B0604020202020204" pitchFamily="34" charset="0"/>
                        </a:rPr>
                        <a:t>projektet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är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hjälpande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startpunkt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utvecklare</a:t>
                      </a:r>
                      <a:r>
                        <a:rPr lang="en-US" sz="950" dirty="0" smtClean="0">
                          <a:latin typeface="Liberation Sans" panose="020B0604020202020204" pitchFamily="34" charset="0"/>
                          <a:cs typeface="Liberation Sans" panose="020B0604020202020204" pitchFamily="34" charset="0"/>
                        </a:rPr>
                        <a:t> med ambition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införa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säkerhet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naturlig</a:t>
                      </a:r>
                      <a:r>
                        <a:rPr lang="en-US" sz="950" baseline="0" dirty="0" smtClean="0">
                          <a:latin typeface="Liberation Sans" panose="020B0604020202020204" pitchFamily="34" charset="0"/>
                          <a:cs typeface="Liberation Sans" panose="020B0604020202020204" pitchFamily="34" charset="0"/>
                        </a:rPr>
                        <a:t> del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utvecklingsprocessen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För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organisationer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testare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finns</a:t>
                      </a:r>
                      <a:r>
                        <a:rPr lang="en-US" sz="950" dirty="0" smtClean="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innehåller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riktlinjer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för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säkerhetsverifiering</a:t>
                      </a:r>
                      <a:r>
                        <a:rPr lang="en-US" sz="950" dirty="0" smtClean="0">
                          <a:latin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Använd</a:t>
                      </a:r>
                      <a:r>
                        <a:rPr lang="en-US" sz="950" b="1" baseline="0"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rPr>
                        <a:t>verktyg</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på</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ett</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klokt</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sätt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Säkerhetsbrister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vara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väldigt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komplexa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och</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finnas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långt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ner</a:t>
                      </a:r>
                      <a:r>
                        <a:rPr lang="en-US" sz="950" baseline="0" dirty="0" smtClean="0">
                          <a:latin typeface="Liberation Sans" panose="020B0604020202020204" pitchFamily="34" charset="0"/>
                          <a:cs typeface="Liberation Sans" panose="020B0604020202020204" pitchFamily="34" charset="0"/>
                        </a:rPr>
                        <a:t> I </a:t>
                      </a:r>
                      <a:r>
                        <a:rPr lang="en-US" sz="950" baseline="0" dirty="0" err="1" smtClean="0">
                          <a:latin typeface="Liberation Sans" panose="020B0604020202020204" pitchFamily="34" charset="0"/>
                          <a:cs typeface="Liberation Sans" panose="020B0604020202020204" pitchFamily="34" charset="0"/>
                        </a:rPr>
                        <a:t>kodmassan</a:t>
                      </a:r>
                      <a:r>
                        <a:rPr lang="en-US" sz="950" baseline="0" dirty="0" smtClean="0">
                          <a:latin typeface="Liberation Sans" panose="020B0604020202020204" pitchFamily="34" charset="0"/>
                          <a:cs typeface="Liberation Sans" panose="020B0604020202020204" pitchFamily="34" charset="0"/>
                        </a:rPr>
                        <a:t>. I de </a:t>
                      </a:r>
                      <a:r>
                        <a:rPr lang="en-US" sz="950" baseline="0" dirty="0" err="1" smtClean="0">
                          <a:latin typeface="Liberation Sans" panose="020B0604020202020204" pitchFamily="34" charset="0"/>
                          <a:cs typeface="Liberation Sans" panose="020B0604020202020204" pitchFamily="34" charset="0"/>
                        </a:rPr>
                        <a:t>flesta</a:t>
                      </a:r>
                      <a:r>
                        <a:rPr lang="en-US" sz="950" baseline="0" dirty="0" smtClean="0">
                          <a:latin typeface="Liberation Sans" panose="020B0604020202020204" pitchFamily="34" charset="0"/>
                          <a:cs typeface="Liberation Sans" panose="020B0604020202020204" pitchFamily="34" charset="0"/>
                        </a:rPr>
                        <a:t> fall </a:t>
                      </a:r>
                      <a:r>
                        <a:rPr lang="en-US" sz="950" baseline="0" dirty="0" err="1" smtClean="0">
                          <a:latin typeface="Liberation Sans" panose="020B0604020202020204" pitchFamily="34" charset="0"/>
                          <a:cs typeface="Liberation Sans" panose="020B0604020202020204" pitchFamily="34" charset="0"/>
                        </a:rPr>
                        <a:t>är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kostnadseffektivaste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sättet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hitta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eliminera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brister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m.h.a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säkerhetsexpert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sofistikerade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vertyg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sin arsenal. </a:t>
                      </a:r>
                      <a:r>
                        <a:rPr lang="en-US" sz="950" baseline="0" dirty="0" err="1" smtClean="0">
                          <a:latin typeface="Liberation Sans" panose="020B0604020202020204" pitchFamily="34" charset="0"/>
                          <a:cs typeface="Liberation Sans" panose="020B0604020202020204" pitchFamily="34" charset="0"/>
                        </a:rPr>
                        <a:t>Att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lita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blint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på</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verktyg</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skapa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falsk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trygghet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rekommenderas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ej</a:t>
                      </a:r>
                      <a:r>
                        <a:rPr lang="en-US" sz="950" baseline="0" dirty="0" smtClean="0">
                          <a:latin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err="1" smtClean="0">
                          <a:latin typeface="Liberation Sans" panose="020B0604020202020204" pitchFamily="34" charset="0"/>
                          <a:cs typeface="Liberation Sans" panose="020B0604020202020204" pitchFamily="34" charset="0"/>
                        </a:rPr>
                        <a:t>Evangelisera</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och</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ge</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inte</a:t>
                      </a:r>
                      <a:r>
                        <a:rPr lang="en-US" sz="950" b="1" baseline="0" dirty="0" smtClean="0">
                          <a:latin typeface="Liberation Sans" panose="020B0604020202020204" pitchFamily="34" charset="0"/>
                          <a:cs typeface="Liberation Sans" panose="020B0604020202020204" pitchFamily="34" charset="0"/>
                        </a:rPr>
                        <a:t> </a:t>
                      </a:r>
                      <a:r>
                        <a:rPr lang="en-US" sz="950" b="1" baseline="0" dirty="0" err="1" smtClean="0">
                          <a:latin typeface="Liberation Sans" panose="020B0604020202020204" pitchFamily="34" charset="0"/>
                          <a:cs typeface="Liberation Sans" panose="020B0604020202020204" pitchFamily="34" charset="0"/>
                        </a:rPr>
                        <a:t>upp</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Fokusera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på</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införa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säkerhet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som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ett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naturligt</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instlag</a:t>
                      </a:r>
                      <a:r>
                        <a:rPr lang="en-US" sz="950" dirty="0" smtClean="0">
                          <a:latin typeface="Liberation Sans" panose="020B0604020202020204" pitchFamily="34" charset="0"/>
                          <a:cs typeface="Liberation Sans" panose="020B0604020202020204" pitchFamily="34" charset="0"/>
                        </a:rPr>
                        <a:t> I </a:t>
                      </a:r>
                      <a:r>
                        <a:rPr lang="en-US" sz="950" dirty="0" err="1" smtClean="0">
                          <a:latin typeface="Liberation Sans" panose="020B0604020202020204" pitchFamily="34" charset="0"/>
                          <a:cs typeface="Liberation Sans" panose="020B0604020202020204" pitchFamily="34" charset="0"/>
                        </a:rPr>
                        <a:t>utvecklings-organisationen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och</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processenLäs</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mer</a:t>
                      </a:r>
                      <a:r>
                        <a:rPr lang="en-US" sz="950" baseline="0" dirty="0" smtClean="0">
                          <a:latin typeface="Liberation Sans" panose="020B0604020202020204" pitchFamily="34" charset="0"/>
                          <a:cs typeface="Liberation Sans" panose="020B0604020202020204" pitchFamily="34" charset="0"/>
                        </a:rPr>
                        <a:t> om </a:t>
                      </a:r>
                      <a:r>
                        <a:rPr lang="en-US" sz="950" baseline="0" dirty="0" err="1" smtClean="0">
                          <a:latin typeface="Liberation Sans" panose="020B0604020202020204" pitchFamily="34" charset="0"/>
                          <a:cs typeface="Liberation Sans" panose="020B0604020202020204" pitchFamily="34" charset="0"/>
                        </a:rPr>
                        <a:t>hur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15"/>
                        </a:rPr>
                        <a:t>OWASP </a:t>
                      </a:r>
                      <a:r>
                        <a:rPr lang="en-US" sz="950" dirty="0">
                          <a:latin typeface="Liberation Sans" panose="020B0604020202020204" pitchFamily="34" charset="0"/>
                          <a:cs typeface="Liberation Sans" panose="020B0604020202020204" pitchFamily="34" charset="0"/>
                          <a:hlinkClick r:id="rId15"/>
                        </a:rPr>
                        <a:t>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5468516">
                <a:tc>
                  <a:txBody>
                    <a:bodyPr/>
                    <a:lstStyle/>
                    <a:p>
                      <a:pPr marL="0" marR="0" indent="0" algn="l" defTabSz="914400" rtl="0" eaLnBrk="1" fontAlgn="auto" latinLnBrk="0" hangingPunct="1">
                        <a:lnSpc>
                          <a:spcPct val="100000"/>
                        </a:lnSpc>
                        <a:spcBef>
                          <a:spcPts val="200"/>
                        </a:spcBef>
                        <a:spcAft>
                          <a:spcPts val="0"/>
                        </a:spcAft>
                        <a:buClrTx/>
                        <a:buSzTx/>
                        <a:buFontTx/>
                        <a:buNone/>
                        <a:tabLst/>
                        <a:defRPr/>
                      </a:pP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52202988"/>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24000">
                <a:tc>
                  <a:txBody>
                    <a:bodyPr/>
                    <a:lstStyle/>
                    <a:p>
                      <a:pPr>
                        <a:buNone/>
                      </a:pPr>
                      <a:r>
                        <a:rPr lang="en-US" sz="1600" b="1" dirty="0" smtClean="0">
                          <a:latin typeface="Exo 2" panose="00000500000000000000" pitchFamily="2" charset="0"/>
                          <a:ea typeface="Liberation Sans" panose="020B0604020202020204" pitchFamily="34" charset="0"/>
                          <a:cs typeface="Liberation Sans" panose="020B0604020202020204" pitchFamily="34" charset="0"/>
                        </a:rPr>
                        <a:t>Tack till</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1">
                <a:tc>
                  <a:txBody>
                    <a:bodyPr/>
                    <a:lstStyle/>
                    <a:p>
                      <a:pPr lvl="0" algn="l">
                        <a:lnSpc>
                          <a:spcPct val="100000"/>
                        </a:lnSpc>
                        <a:spcBef>
                          <a:spcPts val="200"/>
                        </a:spcBef>
                        <a:spcAft>
                          <a:spcPts val="600"/>
                        </a:spcAft>
                        <a:buNone/>
                      </a:pPr>
                      <a:r>
                        <a:rPr lang="en-US" sz="950" b="0" i="0" u="none" strike="noStrike" noProof="0" dirty="0" smtClean="0">
                          <a:solidFill>
                            <a:srgbClr val="000000"/>
                          </a:solidFill>
                          <a:latin typeface="Liberation Sans" panose="020B0604020202020204" pitchFamily="34" charset="0"/>
                        </a:rPr>
                        <a:t>Vi </a:t>
                      </a:r>
                      <a:r>
                        <a:rPr lang="en-US" sz="950" b="0" i="0" u="none" strike="noStrike" noProof="0" dirty="0" err="1" smtClean="0">
                          <a:solidFill>
                            <a:srgbClr val="000000"/>
                          </a:solidFill>
                          <a:latin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tacka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bidragit</a:t>
                      </a:r>
                      <a:r>
                        <a:rPr lang="en-US" sz="950" b="0" i="0" u="none" strike="noStrike" noProof="0" dirty="0" smtClean="0">
                          <a:solidFill>
                            <a:srgbClr val="000000"/>
                          </a:solidFill>
                          <a:latin typeface="Liberation Sans" panose="020B0604020202020204" pitchFamily="34" charset="0"/>
                        </a:rPr>
                        <a:t> med all </a:t>
                      </a:r>
                      <a:r>
                        <a:rPr lang="en-US" sz="950" b="0" i="0" u="none" strike="noStrike" noProof="0" dirty="0" err="1" smtClean="0">
                          <a:solidFill>
                            <a:srgbClr val="000000"/>
                          </a:solidFill>
                          <a:latin typeface="Liberation Sans" panose="020B0604020202020204" pitchFamily="34" charset="0"/>
                        </a:rPr>
                        <a:t>mängd</a:t>
                      </a:r>
                      <a:r>
                        <a:rPr lang="en-US" sz="950" b="0" i="0" u="none" strike="noStrike" noProof="0" dirty="0" smtClean="0">
                          <a:solidFill>
                            <a:srgbClr val="000000"/>
                          </a:solidFill>
                          <a:latin typeface="Liberation Sans" panose="020B0604020202020204" pitchFamily="34" charset="0"/>
                        </a:rPr>
                        <a:t> information om </a:t>
                      </a:r>
                      <a:r>
                        <a:rPr lang="en-US" sz="950" b="0" i="0" u="none" strike="noStrike" noProof="0" dirty="0" err="1" smtClean="0">
                          <a:solidFill>
                            <a:srgbClr val="000000"/>
                          </a:solidFill>
                          <a:latin typeface="Liberation Sans" panose="020B0604020202020204" pitchFamily="34" charset="0"/>
                        </a:rPr>
                        <a:t>sårbarheter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möjliggjort</a:t>
                      </a:r>
                      <a:r>
                        <a:rPr lang="en-US" sz="950" b="0" i="0" u="none" strike="noStrike" noProof="0" dirty="0" smtClean="0">
                          <a:solidFill>
                            <a:srgbClr val="000000"/>
                          </a:solidFill>
                          <a:latin typeface="Liberation Sans" panose="020B0604020202020204" pitchFamily="34" charset="0"/>
                        </a:rPr>
                        <a:t> 2017-uppdateringen. Vi </a:t>
                      </a:r>
                      <a:r>
                        <a:rPr lang="en-US" sz="950" b="0" i="0" u="none" strike="noStrike" noProof="0" dirty="0" err="1" smtClean="0">
                          <a:solidFill>
                            <a:srgbClr val="000000"/>
                          </a:solidFill>
                          <a:latin typeface="Liberation Sans" panose="020B0604020202020204" pitchFamily="34" charset="0"/>
                        </a:rPr>
                        <a:t>mottog</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mer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än</a:t>
                      </a:r>
                      <a:r>
                        <a:rPr lang="en-US" sz="950" b="0" i="0" u="none" strike="noStrike" noProof="0" dirty="0" smtClean="0">
                          <a:solidFill>
                            <a:srgbClr val="000000"/>
                          </a:solidFill>
                          <a:latin typeface="Liberation Sans" panose="020B0604020202020204" pitchFamily="34" charset="0"/>
                        </a:rPr>
                        <a:t> 40 </a:t>
                      </a:r>
                      <a:r>
                        <a:rPr lang="en-US" sz="950" b="0" i="0" u="none" strike="noStrike" noProof="0" dirty="0" err="1" smtClean="0">
                          <a:solidFill>
                            <a:srgbClr val="000000"/>
                          </a:solidFill>
                          <a:latin typeface="Liberation Sans" panose="020B0604020202020204" pitchFamily="34" charset="0"/>
                        </a:rPr>
                        <a:t>svar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på</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vår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förfrågan</a:t>
                      </a:r>
                      <a:r>
                        <a:rPr lang="en-US" sz="950" b="0" i="0" u="none" strike="noStrike" baseline="0" noProof="0" dirty="0" smtClean="0">
                          <a:solidFill>
                            <a:srgbClr val="000000"/>
                          </a:solidFill>
                          <a:latin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rPr>
                        <a:t>informationsinsamling</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gången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rPr>
                        <a:t> all information </a:t>
                      </a:r>
                      <a:r>
                        <a:rPr lang="en-US" sz="950" b="0" i="0" u="none" strike="noStrike" baseline="0" noProof="0" dirty="0" err="1" smtClean="0">
                          <a:solidFill>
                            <a:srgbClr val="000000"/>
                          </a:solidFill>
                          <a:latin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lista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bidragande</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parter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tillgänglig</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allmänheten</a:t>
                      </a:r>
                      <a:r>
                        <a:rPr lang="en-US" sz="950" b="0" i="0" u="none" strike="noStrike" baseline="0" noProof="0" dirty="0" smtClean="0">
                          <a:solidFill>
                            <a:srgbClr val="000000"/>
                          </a:solidFill>
                          <a:latin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rPr>
                        <a:t>tror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informationssamlingen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rPr>
                        <a:t> de </a:t>
                      </a:r>
                      <a:r>
                        <a:rPr lang="en-US" sz="950" b="0" i="0" u="none" strike="noStrike" baseline="0" noProof="0" dirty="0" err="1" smtClean="0">
                          <a:solidFill>
                            <a:srgbClr val="000000"/>
                          </a:solidFill>
                          <a:latin typeface="Liberation Sans" panose="020B0604020202020204" pitchFamily="34" charset="0"/>
                        </a:rPr>
                        <a:t>största</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rPr>
                        <a:t>mest</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mångfald</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någonsin</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gjorts</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inom</a:t>
                      </a:r>
                      <a:r>
                        <a:rPr lang="en-US" sz="950" b="0" i="0" u="none" strike="noStrike" baseline="0" noProof="0" dirty="0" smtClean="0">
                          <a:solidFill>
                            <a:srgbClr val="000000"/>
                          </a:solidFill>
                          <a:latin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rPr>
                        <a:t>området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Eftersom</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bidragande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parter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finns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plats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dedikerad</a:t>
                      </a:r>
                      <a:r>
                        <a:rPr lang="en-US" sz="950" b="1"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1"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sida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skapats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rikta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innerligt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 till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välvilligt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offentligt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delat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sig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om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sårbarheter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hoppas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fortsätta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växa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uppmuntra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detsamma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hoppas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även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milstolpe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säkerhet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baserad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konkreta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bevis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skulle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funnits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vore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fantastiska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underlag</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stort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riktas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500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personer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säkerhetsindustrin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tog sig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besvara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undersökningen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deras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röster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två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nya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tillägg</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göras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kommentarer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uppmuntrande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hejarop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konstruktiv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uppskattades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mycket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vet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dyrbar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helt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enkelt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säga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tack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tacka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personer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bidragit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konstruktiv</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under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granskninge</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försökt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lista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gott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går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1"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sidan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Slutligen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vill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vi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tacka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översättare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här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uppdateringen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hjälpen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tillgängliggöra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rad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språk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därmed</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tillgänglig</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över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världen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err="1" smtClean="0">
                <a:latin typeface="Exo 2" panose="00000500000000000000" pitchFamily="2" charset="0"/>
              </a:rPr>
              <a:t>Introduktion</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379462153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625">
                <a:tc>
                  <a:txBody>
                    <a:bodyPr/>
                    <a:lstStyle/>
                    <a:p>
                      <a:pPr lvl="0" algn="l">
                        <a:buNone/>
                      </a:pPr>
                      <a:r>
                        <a:rPr lang="en-US" sz="1600" b="1" i="0" u="none" strike="noStrike" noProof="0" dirty="0" err="1" smtClean="0">
                          <a:solidFill>
                            <a:srgbClr val="000000"/>
                          </a:solidFill>
                          <a:latin typeface="Exo 2" panose="00000500000000000000" pitchFamily="2" charset="0"/>
                        </a:rPr>
                        <a:t>Ändringar</a:t>
                      </a:r>
                      <a:r>
                        <a:rPr lang="en-US" sz="1600" b="1" i="0" u="none" strike="noStrike" noProof="0" dirty="0" smtClean="0">
                          <a:solidFill>
                            <a:srgbClr val="000000"/>
                          </a:solidFill>
                          <a:latin typeface="Exo 2" panose="00000500000000000000" pitchFamily="2" charset="0"/>
                        </a:rPr>
                        <a:t> </a:t>
                      </a:r>
                      <a:r>
                        <a:rPr lang="en-US" sz="1600" b="1" i="0" u="none" strike="noStrike" noProof="0" dirty="0" err="1" smtClean="0">
                          <a:solidFill>
                            <a:srgbClr val="000000"/>
                          </a:solidFill>
                          <a:latin typeface="Exo 2" panose="00000500000000000000" pitchFamily="2" charset="0"/>
                        </a:rPr>
                        <a:t>från</a:t>
                      </a:r>
                      <a:r>
                        <a:rPr lang="en-US" sz="1600" b="1" i="0" u="none" strike="noStrike" noProof="0" dirty="0" smtClean="0">
                          <a:solidFill>
                            <a:srgbClr val="000000"/>
                          </a:solidFill>
                          <a:latin typeface="Exo 2" panose="00000500000000000000" pitchFamily="2" charset="0"/>
                        </a:rPr>
                        <a:t> 2013 till </a:t>
                      </a:r>
                      <a:r>
                        <a:rPr lang="en-US" sz="1600" b="1" i="0" u="none" strike="noStrike" noProof="0" dirty="0">
                          <a:solidFill>
                            <a:srgbClr val="000000"/>
                          </a:solidFill>
                          <a:latin typeface="Exo 2" panose="00000500000000000000" pitchFamily="2" charset="0"/>
                        </a:rPr>
                        <a:t>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775">
                <a:tc>
                  <a:txBody>
                    <a:bodyPr/>
                    <a:lstStyle/>
                    <a:p>
                      <a:pPr lvl="0" algn="l">
                        <a:lnSpc>
                          <a:spcPts val="1000"/>
                        </a:lnSpc>
                        <a:spcBef>
                          <a:spcPts val="200"/>
                        </a:spcBef>
                        <a:buNone/>
                      </a:pPr>
                      <a:r>
                        <a:rPr lang="en-US" sz="900" b="0" i="0" u="none" strike="noStrike" noProof="0" dirty="0" err="1" smtClean="0">
                          <a:solidFill>
                            <a:srgbClr val="000000"/>
                          </a:solidFill>
                          <a:latin typeface="Liberation Sans"/>
                          <a:cs typeface="Liberation Sans" panose="020B0604020202020204" pitchFamily="34" charset="0"/>
                        </a:rPr>
                        <a:t>Förändringstakten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har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ökat</a:t>
                      </a:r>
                      <a:r>
                        <a:rPr lang="en-US" sz="900" b="0" i="0" u="none" strike="noStrike" baseline="0" noProof="0" dirty="0" smtClean="0">
                          <a:solidFill>
                            <a:srgbClr val="000000"/>
                          </a:solidFill>
                          <a:latin typeface="Liberation Sans"/>
                          <a:cs typeface="Liberation Sans" panose="020B0604020202020204" pitchFamily="34" charset="0"/>
                        </a:rPr>
                        <a:t> de </a:t>
                      </a:r>
                      <a:r>
                        <a:rPr lang="en-US" sz="900" b="0" i="0" u="none" strike="noStrike" baseline="0" noProof="0" dirty="0" err="1" smtClean="0">
                          <a:solidFill>
                            <a:srgbClr val="000000"/>
                          </a:solidFill>
                          <a:latin typeface="Liberation Sans"/>
                          <a:cs typeface="Liberation Sans" panose="020B0604020202020204" pitchFamily="34" charset="0"/>
                        </a:rPr>
                        <a:t>fyra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senaste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åren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därav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behövde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OWASP </a:t>
                      </a:r>
                      <a:r>
                        <a:rPr lang="en-US" sz="900" b="0" i="0" u="none" strike="noStrike" noProof="0" dirty="0" err="1" smtClean="0">
                          <a:solidFill>
                            <a:srgbClr val="000000"/>
                          </a:solidFill>
                          <a:latin typeface="Liberation Sans"/>
                          <a:cs typeface="Liberation Sans" panose="020B0604020202020204" pitchFamily="34" charset="0"/>
                        </a:rPr>
                        <a:t>Topp</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10 </a:t>
                      </a:r>
                      <a:r>
                        <a:rPr lang="en-US" sz="900" b="0" i="0" u="none" strike="noStrike" noProof="0" dirty="0" err="1" smtClean="0">
                          <a:solidFill>
                            <a:srgbClr val="000000"/>
                          </a:solidFill>
                          <a:latin typeface="Liberation Sans"/>
                          <a:cs typeface="Liberation Sans" panose="020B0604020202020204" pitchFamily="34" charset="0"/>
                        </a:rPr>
                        <a:t>förändras</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Vi </a:t>
                      </a:r>
                      <a:r>
                        <a:rPr lang="en-US" sz="900" b="0" i="0" u="none" strike="noStrike" noProof="0" dirty="0" err="1" smtClean="0">
                          <a:solidFill>
                            <a:srgbClr val="000000"/>
                          </a:solidFill>
                          <a:latin typeface="Liberation Sans"/>
                          <a:cs typeface="Liberation Sans" panose="020B0604020202020204" pitchFamily="34" charset="0"/>
                        </a:rPr>
                        <a:t>har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helrenoverat</a:t>
                      </a:r>
                      <a:r>
                        <a:rPr lang="en-US" sz="900" b="0" i="0" u="none" strike="noStrike" noProof="0" dirty="0" smtClean="0">
                          <a:solidFill>
                            <a:srgbClr val="000000"/>
                          </a:solidFill>
                          <a:latin typeface="Liberation Sans"/>
                          <a:cs typeface="Liberation Sans" panose="020B0604020202020204" pitchFamily="34" charset="0"/>
                        </a:rPr>
                        <a:t> OWASP </a:t>
                      </a:r>
                      <a:r>
                        <a:rPr lang="en-US" sz="900" b="0" i="0" u="none" strike="noStrike" noProof="0" dirty="0" err="1" smtClean="0">
                          <a:solidFill>
                            <a:srgbClr val="000000"/>
                          </a:solidFill>
                          <a:latin typeface="Liberation Sans"/>
                          <a:cs typeface="Liberation Sans" panose="020B0604020202020204" pitchFamily="34" charset="0"/>
                        </a:rPr>
                        <a:t>Topp</a:t>
                      </a:r>
                      <a:r>
                        <a:rPr lang="en-US" sz="900" b="0" i="0" u="none" strike="noStrike" noProof="0" dirty="0" smtClean="0">
                          <a:solidFill>
                            <a:srgbClr val="000000"/>
                          </a:solidFill>
                          <a:latin typeface="Liberation Sans"/>
                          <a:cs typeface="Liberation Sans" panose="020B0604020202020204" pitchFamily="34" charset="0"/>
                        </a:rPr>
                        <a:t> 10, </a:t>
                      </a:r>
                      <a:r>
                        <a:rPr lang="en-US" sz="900" b="0" i="0" u="none" strike="noStrike" noProof="0" dirty="0" err="1" smtClean="0">
                          <a:solidFill>
                            <a:srgbClr val="000000"/>
                          </a:solidFill>
                          <a:latin typeface="Liberation Sans"/>
                          <a:cs typeface="Liberation Sans" panose="020B0604020202020204" pitchFamily="34" charset="0"/>
                        </a:rPr>
                        <a:t>moderniserat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metodiken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använt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ny</a:t>
                      </a:r>
                      <a:r>
                        <a:rPr lang="en-US" sz="900" b="0" i="0" u="none" strike="noStrike" baseline="0" noProof="0" dirty="0" smtClean="0">
                          <a:solidFill>
                            <a:srgbClr val="000000"/>
                          </a:solidFill>
                          <a:latin typeface="Liberation Sans"/>
                          <a:cs typeface="Liberation Sans" panose="020B0604020202020204" pitchFamily="34" charset="0"/>
                        </a:rPr>
                        <a:t> process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informationsinsamling</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samarbetat</a:t>
                      </a:r>
                      <a:r>
                        <a:rPr lang="en-US" sz="900" b="0" i="0" u="none" strike="noStrike" baseline="0" noProof="0" dirty="0" smtClean="0">
                          <a:solidFill>
                            <a:srgbClr val="000000"/>
                          </a:solidFill>
                          <a:latin typeface="Liberation Sans"/>
                          <a:cs typeface="Liberation Sans" panose="020B0604020202020204" pitchFamily="34" charset="0"/>
                        </a:rPr>
                        <a:t> med “</a:t>
                      </a:r>
                      <a:r>
                        <a:rPr lang="en-US" sz="900" b="0" i="0" u="none" strike="noStrike" baseline="0" noProof="0" dirty="0" err="1" smtClean="0">
                          <a:solidFill>
                            <a:srgbClr val="000000"/>
                          </a:solidFill>
                          <a:latin typeface="Liberation Sans"/>
                          <a:cs typeface="Liberation Sans" panose="020B0604020202020204" pitchFamily="34" charset="0"/>
                        </a:rPr>
                        <a:t>communityn</a:t>
                      </a:r>
                      <a:r>
                        <a:rPr lang="en-US" sz="900" b="0" i="0" u="none" strike="noStrike" baseline="0" noProof="0" dirty="0" smtClean="0">
                          <a:solidFill>
                            <a:srgbClr val="000000"/>
                          </a:solidFill>
                          <a:latin typeface="Liberation Sans"/>
                          <a:cs typeface="Liberation Sans" panose="020B0604020202020204" pitchFamily="34" charset="0"/>
                        </a:rPr>
                        <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ändrat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ordningen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riskerna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skrivit</a:t>
                      </a:r>
                      <a:r>
                        <a:rPr lang="en-US" sz="900" b="0" i="0" u="none" strike="noStrike" noProof="0" dirty="0" smtClean="0">
                          <a:solidFill>
                            <a:srgbClr val="000000"/>
                          </a:solidFill>
                          <a:latin typeface="Liberation Sans"/>
                          <a:cs typeface="Liberation Sans" panose="020B0604020202020204" pitchFamily="34" charset="0"/>
                        </a:rPr>
                        <a:t> om </a:t>
                      </a:r>
                      <a:r>
                        <a:rPr lang="en-US" sz="900" b="0" i="0" u="none" strike="noStrike" noProof="0" dirty="0" err="1" smtClean="0">
                          <a:solidFill>
                            <a:srgbClr val="000000"/>
                          </a:solidFill>
                          <a:latin typeface="Liberation Sans"/>
                          <a:cs typeface="Liberation Sans" panose="020B0604020202020204" pitchFamily="34" charset="0"/>
                        </a:rPr>
                        <a:t>varje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riskbeskrivning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början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lagt</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referenser</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programmeringsramverk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språk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används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frekvent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idag</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smtClean="0">
                          <a:solidFill>
                            <a:srgbClr val="000000"/>
                          </a:solidFill>
                          <a:latin typeface="Liberation Sans"/>
                          <a:cs typeface="Liberation Sans" panose="020B0604020202020204" pitchFamily="34" charset="0"/>
                        </a:rPr>
                        <a:t>Under de </a:t>
                      </a:r>
                      <a:r>
                        <a:rPr lang="en-US" sz="900" b="0" i="0" u="none" strike="noStrike" noProof="0" dirty="0" err="1" smtClean="0">
                          <a:solidFill>
                            <a:srgbClr val="000000"/>
                          </a:solidFill>
                          <a:latin typeface="Liberation Sans"/>
                          <a:cs typeface="Liberation Sans" panose="020B0604020202020204" pitchFamily="34" charset="0"/>
                        </a:rPr>
                        <a:t>senaste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åren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har</a:t>
                      </a:r>
                      <a:r>
                        <a:rPr lang="en-US" sz="900" b="0" i="0" u="none" strike="noStrike" baseline="0" noProof="0" dirty="0" smtClean="0">
                          <a:solidFill>
                            <a:srgbClr val="000000"/>
                          </a:solidFill>
                          <a:latin typeface="Liberation Sans"/>
                          <a:cs typeface="Liberation Sans" panose="020B0604020202020204" pitchFamily="34" charset="0"/>
                        </a:rPr>
                        <a:t> den </a:t>
                      </a:r>
                      <a:r>
                        <a:rPr lang="en-US" sz="900" b="0" i="0" u="none" strike="noStrike" baseline="0" noProof="0" dirty="0" err="1" smtClean="0">
                          <a:solidFill>
                            <a:srgbClr val="000000"/>
                          </a:solidFill>
                          <a:latin typeface="Liberation Sans"/>
                          <a:cs typeface="Liberation Sans" panose="020B0604020202020204" pitchFamily="34" charset="0"/>
                        </a:rPr>
                        <a:t>grundläggande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teknologin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mjukvaruarkitekturen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ändrats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signifikant</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utvecklade</a:t>
                      </a:r>
                      <a:r>
                        <a:rPr lang="en-US" sz="900" b="0" i="0" u="none" strike="noStrike" baseline="0" noProof="0" dirty="0" smtClean="0">
                          <a:solidFill>
                            <a:srgbClr val="000000"/>
                          </a:solidFill>
                          <a:latin typeface="Liberation Sans"/>
                          <a:cs typeface="Liberation Sans" panose="020B0604020202020204" pitchFamily="34" charset="0"/>
                        </a:rPr>
                        <a:t> med</a:t>
                      </a:r>
                      <a:r>
                        <a:rPr lang="en-US" sz="900" b="0" i="0" u="none" strike="noStrike" noProof="0" dirty="0" smtClean="0">
                          <a:solidFill>
                            <a:srgbClr val="000000"/>
                          </a:solidFill>
                          <a:latin typeface="Liberation Sans"/>
                          <a:cs typeface="Liberation Sans" panose="020B0604020202020204" pitchFamily="34" charset="0"/>
                        </a:rPr>
                        <a:t> node.js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Spring Boot </a:t>
                      </a:r>
                      <a:r>
                        <a:rPr lang="en-US" sz="900" b="0" i="0" u="none" strike="noStrike" noProof="0" dirty="0" err="1" smtClean="0">
                          <a:solidFill>
                            <a:srgbClr val="000000"/>
                          </a:solidFill>
                          <a:latin typeface="Liberation Sans"/>
                          <a:cs typeface="Liberation Sans" panose="020B0604020202020204" pitchFamily="34" charset="0"/>
                        </a:rPr>
                        <a:t>ersätter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traditionella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monollitiska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applikationer</a:t>
                      </a:r>
                      <a:r>
                        <a:rPr lang="en-US" sz="900" b="0" i="0" u="none" strike="noStrike" noProof="0" dirty="0" smtClean="0">
                          <a:solidFill>
                            <a:srgbClr val="000000"/>
                          </a:solidFill>
                          <a:latin typeface="Liberation Sans"/>
                          <a:cs typeface="Liberation Sans" panose="020B0604020202020204" pitchFamily="34" charset="0"/>
                        </a:rPr>
                        <a:t>. Med </a:t>
                      </a: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kommer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säkerhetsutmaningar</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Exempelvis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hur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förtroende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mellan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mikrotjänster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containers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förvaltning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hemligheter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etc</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upprättas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Gammal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aldrig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tänkt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att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nåbar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internet </a:t>
                      </a:r>
                      <a:r>
                        <a:rPr lang="en-US" sz="900" b="0" i="0" u="none" strike="noStrike" noProof="0" dirty="0" err="1" smtClean="0">
                          <a:solidFill>
                            <a:srgbClr val="000000"/>
                          </a:solidFill>
                          <a:latin typeface="Liberation Sans"/>
                          <a:cs typeface="Liberation Sans" panose="020B0604020202020204" pitchFamily="34" charset="0"/>
                        </a:rPr>
                        <a:t>exponeras</a:t>
                      </a:r>
                      <a:r>
                        <a:rPr lang="en-US" sz="900" b="0" i="0" u="none" strike="noStrike" noProof="0" dirty="0" smtClean="0">
                          <a:solidFill>
                            <a:srgbClr val="000000"/>
                          </a:solidFill>
                          <a:latin typeface="Liberation Sans"/>
                          <a:cs typeface="Liberation Sans" panose="020B0604020202020204" pitchFamily="34" charset="0"/>
                        </a:rPr>
                        <a:t> nu via </a:t>
                      </a:r>
                      <a:r>
                        <a:rPr lang="en-US" sz="900" b="0" i="0" u="none" strike="noStrike" noProof="0" dirty="0" err="1" smtClean="0">
                          <a:solidFill>
                            <a:srgbClr val="000000"/>
                          </a:solidFill>
                          <a:latin typeface="Liberation Sans"/>
                          <a:cs typeface="Liberation Sans" panose="020B0604020202020204" pitchFamily="34" charset="0"/>
                        </a:rPr>
                        <a:t>API:er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RESTful </a:t>
                      </a:r>
                      <a:r>
                        <a:rPr lang="en-US" sz="900" b="0" i="0" u="none" strike="noStrike" noProof="0" dirty="0" err="1" smtClean="0">
                          <a:solidFill>
                            <a:srgbClr val="000000"/>
                          </a:solidFill>
                          <a:latin typeface="Liberation Sans"/>
                          <a:cs typeface="Liberation Sans" panose="020B0604020202020204" pitchFamily="34" charset="0"/>
                        </a:rPr>
                        <a:t>webbtjänster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Dessa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används</a:t>
                      </a:r>
                      <a:r>
                        <a:rPr lang="en-US" sz="900" b="0" i="0" u="none" strike="noStrike" baseline="0" noProof="0" dirty="0" smtClean="0">
                          <a:solidFill>
                            <a:srgbClr val="000000"/>
                          </a:solidFill>
                          <a:latin typeface="Liberation Sans"/>
                          <a:cs typeface="Liberation Sans" panose="020B0604020202020204" pitchFamily="34" charset="0"/>
                        </a:rPr>
                        <a:t> I sin tur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Single </a:t>
                      </a:r>
                      <a:r>
                        <a:rPr lang="en-US" sz="900" b="0" i="1" u="none" strike="noStrike" noProof="0" dirty="0">
                          <a:solidFill>
                            <a:srgbClr val="000000"/>
                          </a:solidFill>
                          <a:latin typeface="Liberation Sans"/>
                          <a:cs typeface="Liberation Sans" panose="020B0604020202020204" pitchFamily="34" charset="0"/>
                        </a:rPr>
                        <a:t>Page Applications</a:t>
                      </a:r>
                      <a:r>
                        <a:rPr lang="en-US" sz="900" b="0" i="0" u="none" strike="noStrike" noProof="0" dirty="0">
                          <a:solidFill>
                            <a:srgbClr val="000000"/>
                          </a:solidFill>
                          <a:latin typeface="Liberation Sans"/>
                          <a:cs typeface="Liberation Sans" panose="020B0604020202020204" pitchFamily="34" charset="0"/>
                        </a:rPr>
                        <a:t> (SPAs)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appar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mobiltelefonen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Arkitekturella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antaganden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görs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koden</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till </a:t>
                      </a:r>
                      <a:r>
                        <a:rPr lang="en-US" sz="900" b="0" i="0" u="none" strike="noStrike" baseline="0" noProof="0" dirty="0" err="1" smtClean="0">
                          <a:solidFill>
                            <a:srgbClr val="000000"/>
                          </a:solidFill>
                          <a:latin typeface="Liberation Sans"/>
                          <a:cs typeface="Liberation Sans" panose="020B0604020202020204" pitchFamily="34" charset="0"/>
                        </a:rPr>
                        <a:t>exempel</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betrodda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anropar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gäller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helt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enkelt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längre</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smtClean="0">
                          <a:solidFill>
                            <a:srgbClr val="000000"/>
                          </a:solidFill>
                          <a:latin typeface="Liberation Sans"/>
                          <a:cs typeface="Liberation Sans" panose="020B0604020202020204" pitchFamily="34" charset="0"/>
                        </a:rPr>
                        <a:t>Med</a:t>
                      </a:r>
                      <a:r>
                        <a:rPr lang="en-US" sz="900" b="0" i="1"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a:t>
                      </a:r>
                      <a:r>
                        <a:rPr lang="en-US" sz="900" b="0" i="0" u="none" strike="noStrike" noProof="0" dirty="0" smtClean="0">
                          <a:solidFill>
                            <a:srgbClr val="000000"/>
                          </a:solidFill>
                          <a:latin typeface="Liberation Sans"/>
                          <a:cs typeface="Liberation Sans" panose="020B0604020202020204" pitchFamily="34" charset="0"/>
                        </a:rPr>
                        <a:t>.</a:t>
                      </a:r>
                      <a:r>
                        <a:rPr lang="en-US" sz="900" b="0" i="1" u="none" strike="noStrike" noProof="0" dirty="0" smtClean="0">
                          <a:solidFill>
                            <a:srgbClr val="000000"/>
                          </a:solidFill>
                          <a:latin typeface="Liberation Sans"/>
                          <a:cs typeface="Liberation Sans" panose="020B0604020202020204" pitchFamily="34" charset="0"/>
                        </a:rPr>
                        <a:t> Single </a:t>
                      </a:r>
                      <a:r>
                        <a:rPr lang="en-US" sz="900" b="0" i="1" u="none" strike="noStrike" noProof="0" dirty="0">
                          <a:solidFill>
                            <a:srgbClr val="000000"/>
                          </a:solidFill>
                          <a:latin typeface="Liberation Sans"/>
                          <a:cs typeface="Liberation Sans" panose="020B0604020202020204" pitchFamily="34" charset="0"/>
                        </a:rPr>
                        <a:t>P</a:t>
                      </a:r>
                      <a:r>
                        <a:rPr lang="en-US" sz="900" b="0" i="1" u="none" strike="noStrike" noProof="0" dirty="0" smtClean="0">
                          <a:solidFill>
                            <a:srgbClr val="000000"/>
                          </a:solidFill>
                          <a:latin typeface="Liberation Sans"/>
                          <a:cs typeface="Liberation Sans" panose="020B0604020202020204" pitchFamily="34" charset="0"/>
                        </a:rPr>
                        <a:t>age Applications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utvecklade</a:t>
                      </a:r>
                      <a:r>
                        <a:rPr lang="en-US" sz="900" b="0" i="0" u="none" strike="noStrike" baseline="0" noProof="0" dirty="0" smtClean="0">
                          <a:solidFill>
                            <a:srgbClr val="000000"/>
                          </a:solidFill>
                          <a:latin typeface="Liberation Sans"/>
                          <a:cs typeface="Liberation Sans" panose="020B0604020202020204" pitchFamily="34" charset="0"/>
                        </a:rPr>
                        <a:t> med </a:t>
                      </a:r>
                      <a:r>
                        <a:rPr lang="en-US" sz="900" b="0" i="0" u="none" strike="noStrike" noProof="0" dirty="0" smtClean="0">
                          <a:solidFill>
                            <a:srgbClr val="000000"/>
                          </a:solidFill>
                          <a:latin typeface="Liberation Sans"/>
                          <a:cs typeface="Liberation Sans" panose="020B0604020202020204" pitchFamily="34" charset="0"/>
                        </a:rPr>
                        <a:t>JavaScript-</a:t>
                      </a:r>
                      <a:r>
                        <a:rPr lang="en-US" sz="900" b="0" i="0" u="none" strike="noStrike" noProof="0" dirty="0" err="1" smtClean="0">
                          <a:solidFill>
                            <a:srgbClr val="000000"/>
                          </a:solidFill>
                          <a:latin typeface="Liberation Sans"/>
                          <a:cs typeface="Liberation Sans" panose="020B0604020202020204" pitchFamily="34" charset="0"/>
                        </a:rPr>
                        <a:t>ramverk</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som</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Angular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React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modulära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funktionsrika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gränssnitt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skapas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Funktioner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klienten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traditionellt</a:t>
                      </a:r>
                      <a:r>
                        <a:rPr lang="en-US" sz="900" b="0" i="0" u="none" strike="noStrike" noProof="0" dirty="0" smtClean="0">
                          <a:solidFill>
                            <a:srgbClr val="000000"/>
                          </a:solidFill>
                          <a:latin typeface="Liberation Sans"/>
                          <a:cs typeface="Liberation Sans" panose="020B0604020202020204" pitchFamily="34" charset="0"/>
                        </a:rPr>
                        <a:t> sett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utförts</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server-</a:t>
                      </a:r>
                      <a:r>
                        <a:rPr lang="en-US" sz="900" b="0" i="0" u="none" strike="noStrike" baseline="0" noProof="0" dirty="0" err="1" smtClean="0">
                          <a:solidFill>
                            <a:srgbClr val="000000"/>
                          </a:solidFill>
                          <a:latin typeface="Liberation Sans"/>
                          <a:cs typeface="Liberation Sans" panose="020B0604020202020204" pitchFamily="34" charset="0"/>
                        </a:rPr>
                        <a:t>sidan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med sig </a:t>
                      </a:r>
                      <a:r>
                        <a:rPr lang="en-US" sz="900" b="0" i="0" u="none" strike="noStrike" baseline="0" noProof="0" dirty="0" err="1" smtClean="0">
                          <a:solidFill>
                            <a:srgbClr val="000000"/>
                          </a:solidFill>
                          <a:latin typeface="Liberation Sans"/>
                          <a:cs typeface="Liberation Sans" panose="020B0604020202020204" pitchFamily="34" charset="0"/>
                        </a:rPr>
                        <a:t>nya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säkerhetsutmaningar</a:t>
                      </a:r>
                      <a:r>
                        <a:rPr lang="en-US" sz="900" b="0" i="0" u="none" strike="noStrike" noProof="0" dirty="0" smtClean="0">
                          <a:solidFill>
                            <a:srgbClr val="000000"/>
                          </a:solidFill>
                          <a:latin typeface="Liberation Sans"/>
                          <a:cs typeface="Liberation Sans" panose="020B0604020202020204" pitchFamily="34" charset="0"/>
                        </a:rPr>
                        <a:t>.</a:t>
                      </a:r>
                      <a:endParaRPr lang="en-US" sz="900" b="0" i="0" u="none" strike="noStrike" noProof="0" dirty="0">
                        <a:solidFill>
                          <a:srgbClr val="000000"/>
                        </a:solidFill>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numer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primära</a:t>
                      </a:r>
                      <a:r>
                        <a:rPr lang="en-US" sz="900" b="0" i="0" u="none" strike="noStrike" noProof="0" dirty="0" smtClean="0">
                          <a:solidFill>
                            <a:srgbClr val="000000"/>
                          </a:solidFill>
                          <a:latin typeface="Liberation Sans"/>
                          <a:cs typeface="Liberation Sans" panose="020B0604020202020204" pitchFamily="34" charset="0"/>
                        </a:rPr>
                        <a:t> valet </a:t>
                      </a:r>
                      <a:r>
                        <a:rPr lang="en-US" sz="900" b="0" i="0" u="none" strike="noStrike"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webben</a:t>
                      </a:r>
                      <a:r>
                        <a:rPr lang="en-US" sz="900" b="0" i="0" u="none" strike="noStrike" noProof="0" dirty="0" smtClean="0">
                          <a:solidFill>
                            <a:srgbClr val="000000"/>
                          </a:solidFill>
                          <a:latin typeface="Liberation Sans"/>
                          <a:cs typeface="Liberation Sans" panose="020B0604020202020204" pitchFamily="34" charset="0"/>
                        </a:rPr>
                        <a:t> med </a:t>
                      </a:r>
                      <a:r>
                        <a:rPr lang="en-US" sz="900" b="0" i="1" u="none" strike="noStrike" noProof="0" dirty="0" smtClean="0">
                          <a:solidFill>
                            <a:srgbClr val="000000"/>
                          </a:solidFill>
                          <a:latin typeface="Liberation Sans"/>
                          <a:cs typeface="Liberation Sans" panose="020B0604020202020204" pitchFamily="34" charset="0"/>
                        </a:rPr>
                        <a:t>node.js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server-</a:t>
                      </a:r>
                      <a:r>
                        <a:rPr lang="en-US" sz="900" b="0" i="0" u="none" strike="noStrike" noProof="0" dirty="0" err="1" smtClean="0">
                          <a:solidFill>
                            <a:srgbClr val="000000"/>
                          </a:solidFill>
                          <a:latin typeface="Liberation Sans"/>
                          <a:cs typeface="Liberation Sans" panose="020B0604020202020204" pitchFamily="34" charset="0"/>
                        </a:rPr>
                        <a:t>sidan</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moderna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ramverk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såsom</a:t>
                      </a:r>
                      <a:r>
                        <a:rPr lang="en-US" sz="900" b="0" i="0" u="none" strike="noStrike"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Bootstrap</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Electron</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Angular</a:t>
                      </a:r>
                      <a:r>
                        <a:rPr lang="en-US" sz="900" b="0" i="0" u="none" strike="noStrike" noProof="0" dirty="0">
                          <a:solidFill>
                            <a:srgbClr val="000000"/>
                          </a:solidFill>
                          <a:latin typeface="Liberation Sans"/>
                          <a:cs typeface="Liberation Sans" panose="020B0604020202020204" pitchFamily="34" charset="0"/>
                        </a:rPr>
                        <a:t>, and </a:t>
                      </a:r>
                      <a:r>
                        <a:rPr lang="en-US" sz="900" b="0" i="1" u="none" strike="noStrike" noProof="0" dirty="0">
                          <a:solidFill>
                            <a:srgbClr val="000000"/>
                          </a:solidFill>
                          <a:latin typeface="Liberation Sans"/>
                          <a:cs typeface="Liberation Sans" panose="020B0604020202020204" pitchFamily="34" charset="0"/>
                        </a:rPr>
                        <a:t>React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klientsidan</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smtClean="0">
                          <a:solidFill>
                            <a:srgbClr val="000000"/>
                          </a:solidFill>
                          <a:latin typeface="Liberation Sans"/>
                          <a:cs typeface="Liberation Sans" panose="020B0604020202020204" pitchFamily="34" charset="0"/>
                        </a:rPr>
                        <a:t>Nya problem, </a:t>
                      </a:r>
                      <a:r>
                        <a:rPr lang="en-US" sz="900" b="1" i="0" u="none" strike="noStrike" noProof="0" dirty="0" err="1" smtClean="0">
                          <a:solidFill>
                            <a:srgbClr val="000000"/>
                          </a:solidFill>
                          <a:latin typeface="Liberation Sans"/>
                          <a:cs typeface="Liberation Sans" panose="020B0604020202020204" pitchFamily="34" charset="0"/>
                        </a:rPr>
                        <a:t>framtaget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baserat</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på</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informationsmängden</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a:t>
                      </a: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XXE)</a:t>
                      </a:r>
                      <a:r>
                        <a:rPr lang="en-US" sz="900" b="1"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primärt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stöds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datamängder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från</a:t>
                      </a:r>
                      <a:r>
                        <a:rPr lang="en-US" sz="900" b="0" i="0" u="none" strike="noStrike" noProof="0" dirty="0" smtClean="0">
                          <a:solidFill>
                            <a:srgbClr val="000000"/>
                          </a:solidFill>
                          <a:latin typeface="Liberation Sans"/>
                          <a:cs typeface="Liberation Sans" panose="020B0604020202020204" pitchFamily="34" charset="0"/>
                        </a:rPr>
                        <a:t> </a:t>
                      </a:r>
                      <a:r>
                        <a:rPr lang="en-US" sz="900" dirty="0" smtClean="0">
                          <a:solidFill>
                            <a:srgbClr val="000000"/>
                          </a:solidFill>
                          <a:latin typeface="Liberation Sans"/>
                          <a:cs typeface="Liberation Sans" panose="020B0604020202020204" pitchFamily="34" charset="0"/>
                          <a:hlinkClick r:id="rId5"/>
                        </a:rPr>
                        <a:t>source </a:t>
                      </a:r>
                      <a:r>
                        <a:rPr lang="en-US" sz="900" dirty="0">
                          <a:solidFill>
                            <a:srgbClr val="000000"/>
                          </a:solidFill>
                          <a:latin typeface="Liberation Sans"/>
                          <a:cs typeface="Liberation Sans" panose="020B0604020202020204" pitchFamily="34" charset="0"/>
                          <a:hlinkClick r:id="rId5"/>
                        </a:rPr>
                        <a:t>code analysis security testing tools</a:t>
                      </a:r>
                      <a:r>
                        <a:rPr lang="en-US" sz="900" dirty="0">
                          <a:solidFill>
                            <a:srgbClr val="000000"/>
                          </a:solidFill>
                          <a:latin typeface="Liberation Sans"/>
                          <a:cs typeface="Liberation Sans" panose="020B0604020202020204" pitchFamily="34" charset="0"/>
                        </a:rPr>
                        <a:t> (SAST</a:t>
                      </a:r>
                      <a:r>
                        <a:rPr lang="en-US" sz="900" dirty="0" smtClean="0">
                          <a:solidFill>
                            <a:srgbClr val="000000"/>
                          </a:solidFill>
                          <a:latin typeface="Liberation Sans"/>
                          <a:cs typeface="Liberation Sans" panose="020B0604020202020204" pitchFamily="34" charset="0"/>
                        </a:rPr>
                        <a:t>)</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smtClean="0">
                          <a:solidFill>
                            <a:srgbClr val="000000"/>
                          </a:solidFill>
                          <a:latin typeface="Liberation Sans"/>
                          <a:cs typeface="Liberation Sans" panose="020B0604020202020204" pitchFamily="34" charset="0"/>
                        </a:rPr>
                        <a:t>Nya problem, </a:t>
                      </a:r>
                      <a:r>
                        <a:rPr lang="en-US" sz="900" b="1" i="0" u="none" strike="noStrike" noProof="0" dirty="0" err="1" smtClean="0">
                          <a:solidFill>
                            <a:srgbClr val="000000"/>
                          </a:solidFill>
                          <a:latin typeface="Liberation Sans"/>
                          <a:cs typeface="Liberation Sans" panose="020B0604020202020204" pitchFamily="34" charset="0"/>
                        </a:rPr>
                        <a:t>framtaget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baserat</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på</a:t>
                      </a:r>
                      <a:r>
                        <a:rPr lang="en-US" sz="900" b="1" i="0" u="none" strike="noStrike" noProof="0" dirty="0" smtClean="0">
                          <a:solidFill>
                            <a:srgbClr val="000000"/>
                          </a:solidFill>
                          <a:latin typeface="Liberation Sans"/>
                          <a:cs typeface="Liberation Sans" panose="020B0604020202020204" pitchFamily="34" charset="0"/>
                        </a:rPr>
                        <a:t> information </a:t>
                      </a:r>
                      <a:r>
                        <a:rPr lang="en-US" sz="900" b="1" i="0" u="none" strike="noStrike" noProof="0" dirty="0" err="1" smtClean="0">
                          <a:solidFill>
                            <a:srgbClr val="000000"/>
                          </a:solidFill>
                          <a:latin typeface="Liberation Sans"/>
                          <a:cs typeface="Liberation Sans" panose="020B0604020202020204" pitchFamily="34" charset="0"/>
                        </a:rPr>
                        <a:t>från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communityn</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smtClean="0">
                          <a:solidFill>
                            <a:srgbClr val="000000"/>
                          </a:solidFill>
                          <a:latin typeface="Liberation Sans"/>
                          <a:cs typeface="Liberation Sans" panose="020B0604020202020204" pitchFamily="34" charset="0"/>
                        </a:rPr>
                        <a:t>Vi</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frågade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communityn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för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att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insikt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två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framåtblickande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sårbarhetskategorier</a:t>
                      </a:r>
                      <a:r>
                        <a:rPr lang="en-US" sz="900" b="0" i="0" u="none" strike="noStrike" noProof="0" dirty="0" smtClean="0">
                          <a:solidFill>
                            <a:srgbClr val="000000"/>
                          </a:solidFill>
                          <a:latin typeface="Liberation Sans"/>
                          <a:cs typeface="Liberation Sans" panose="020B0604020202020204" pitchFamily="34" charset="0"/>
                        </a:rPr>
                        <a:t>. Med </a:t>
                      </a:r>
                      <a:r>
                        <a:rPr lang="en-US" sz="900" b="0" i="0" u="none" strike="noStrike" noProof="0" dirty="0" err="1" smtClean="0">
                          <a:solidFill>
                            <a:srgbClr val="000000"/>
                          </a:solidFill>
                          <a:latin typeface="Liberation Sans"/>
                          <a:cs typeface="Liberation Sans" panose="020B0604020202020204" pitchFamily="34" charset="0"/>
                        </a:rPr>
                        <a:t>stöd</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än</a:t>
                      </a:r>
                      <a:r>
                        <a:rPr lang="en-US" sz="900" b="0" i="0" u="none" strike="noStrike" noProof="0" dirty="0" smtClean="0">
                          <a:solidFill>
                            <a:srgbClr val="000000"/>
                          </a:solidFill>
                          <a:latin typeface="Liberation Sans"/>
                          <a:cs typeface="Liberation Sans" panose="020B0604020202020204" pitchFamily="34" charset="0"/>
                        </a:rPr>
                        <a:t> 500 </a:t>
                      </a:r>
                      <a:r>
                        <a:rPr lang="en-US" sz="900" b="0" i="0" u="none" strike="noStrike" noProof="0" dirty="0" err="1" smtClean="0">
                          <a:solidFill>
                            <a:srgbClr val="000000"/>
                          </a:solidFill>
                          <a:latin typeface="Liberation Sans"/>
                          <a:cs typeface="Liberation Sans" panose="020B0604020202020204" pitchFamily="34" charset="0"/>
                        </a:rPr>
                        <a:t>svar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bortplockning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av</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baserade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informationsmängden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t.ex</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1" u="none" strike="noStrike" noProof="0" dirty="0" smtClean="0">
                          <a:solidFill>
                            <a:srgbClr val="000000"/>
                          </a:solidFill>
                          <a:latin typeface="Liberation Sans"/>
                          <a:cs typeface="Liberation Sans" panose="020B0604020202020204" pitchFamily="34" charset="0"/>
                        </a:rPr>
                        <a:t>Sensitive </a:t>
                      </a:r>
                      <a:r>
                        <a:rPr lang="en-US" sz="900" b="0" i="1" u="none" strike="noStrike" noProof="0" dirty="0">
                          <a:solidFill>
                            <a:srgbClr val="000000"/>
                          </a:solidFill>
                          <a:latin typeface="Liberation Sans"/>
                          <a:cs typeface="Liberation Sans" panose="020B0604020202020204" pitchFamily="34" charset="0"/>
                        </a:rPr>
                        <a:t>Data Exposure</a:t>
                      </a:r>
                      <a:r>
                        <a:rPr lang="en-US" sz="900" b="0" i="0" u="none" strike="noStrike" noProof="0" dirty="0">
                          <a:solidFill>
                            <a:srgbClr val="000000"/>
                          </a:solidFill>
                          <a:latin typeface="Liberation Sans"/>
                          <a:cs typeface="Liberation Sans" panose="020B0604020202020204" pitchFamily="34" charset="0"/>
                        </a:rPr>
                        <a:t> and </a:t>
                      </a:r>
                      <a:r>
                        <a:rPr lang="en-US" sz="900" b="0" i="1" u="none" strike="noStrike" noProof="0" dirty="0">
                          <a:solidFill>
                            <a:srgbClr val="000000"/>
                          </a:solidFill>
                          <a:latin typeface="Liberation Sans"/>
                          <a:cs typeface="Liberation Sans" panose="020B0604020202020204" pitchFamily="34" charset="0"/>
                        </a:rPr>
                        <a:t>XXE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är</a:t>
                      </a:r>
                      <a:r>
                        <a:rPr lang="en-US" sz="900" b="0" i="0" u="none" strike="noStrike" noProof="0" dirty="0" smtClean="0">
                          <a:solidFill>
                            <a:srgbClr val="000000"/>
                          </a:solidFill>
                          <a:latin typeface="Liberation Sans"/>
                          <a:cs typeface="Liberation Sans" panose="020B0604020202020204" pitchFamily="34" charset="0"/>
                        </a:rPr>
                        <a:t> de </a:t>
                      </a:r>
                      <a:r>
                        <a:rPr lang="en-US" sz="900" b="0" i="0" u="none" strike="noStrike" noProof="0" dirty="0" err="1" smtClean="0">
                          <a:solidFill>
                            <a:srgbClr val="000000"/>
                          </a:solidFill>
                          <a:latin typeface="Liberation Sans"/>
                          <a:cs typeface="Liberation Sans" panose="020B0604020202020204" pitchFamily="34" charset="0"/>
                        </a:rPr>
                        <a:t>två</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problemen</a:t>
                      </a:r>
                      <a:r>
                        <a:rPr lang="en-US" sz="900" b="0" i="0" u="none" strike="noStrike" noProof="0" dirty="0" smtClean="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som</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tillåter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s.k</a:t>
                      </a:r>
                      <a:r>
                        <a:rPr lang="en-US" sz="900" b="0" i="0" u="none" strike="noStrike" noProof="0" dirty="0" smtClean="0">
                          <a:solidFill>
                            <a:srgbClr val="000000"/>
                          </a:solidFill>
                          <a:latin typeface="Liberation Sans"/>
                          <a:cs typeface="Liberation Sans" panose="020B0604020202020204" pitchFamily="34" charset="0"/>
                        </a:rPr>
                        <a:t>. remote code execution </a:t>
                      </a:r>
                      <a:r>
                        <a:rPr lang="en-US" sz="900" b="0" i="0" u="none" strike="noStrike" noProof="0" dirty="0" err="1" smtClean="0">
                          <a:solidFill>
                            <a:srgbClr val="000000"/>
                          </a:solidFill>
                          <a:latin typeface="Liberation Sans"/>
                          <a:cs typeface="Liberation Sans" panose="020B0604020202020204" pitchFamily="34" charset="0"/>
                        </a:rPr>
                        <a:t>eller</a:t>
                      </a:r>
                      <a:r>
                        <a:rPr lang="en-US" sz="900" b="0" i="0" u="none" strike="noStrike" baseline="0" noProof="0" dirty="0" smtClean="0">
                          <a:solidFill>
                            <a:srgbClr val="000000"/>
                          </a:solidFill>
                          <a:latin typeface="Liberation Sans"/>
                          <a:cs typeface="Liberation Sans" panose="020B0604020202020204" pitchFamily="34" charset="0"/>
                        </a:rPr>
                        <a:t> manipulation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objekt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vissa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plattformar</a:t>
                      </a:r>
                      <a:r>
                        <a:rPr lang="en-US" sz="900" b="0" i="0" u="none" strike="noStrike" baseline="0"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brist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på</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dessa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försvårar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ett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förebyggande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att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förhindra</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illvillig</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aktivitet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och</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tidigt</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upptäckande</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av</a:t>
                      </a:r>
                      <a:r>
                        <a:rPr lang="en-US"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sådan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incidenthantering</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och</a:t>
                      </a:r>
                      <a:r>
                        <a:rPr lang="en-US" sz="900" b="0" i="0" u="none" strike="noStrike" noProof="0" dirty="0" smtClean="0">
                          <a:solidFill>
                            <a:srgbClr val="000000"/>
                          </a:solidFill>
                          <a:latin typeface="Liberation Sans"/>
                          <a:cs typeface="Liberation Sans" panose="020B0604020202020204" pitchFamily="34" charset="0"/>
                        </a:rPr>
                        <a:t> digital </a:t>
                      </a:r>
                      <a:r>
                        <a:rPr lang="en-US" sz="900" b="0" i="0" u="none" strike="noStrike" noProof="0" dirty="0" err="1" smtClean="0">
                          <a:solidFill>
                            <a:srgbClr val="000000"/>
                          </a:solidFill>
                          <a:latin typeface="Liberation Sans"/>
                          <a:cs typeface="Liberation Sans" panose="020B0604020202020204" pitchFamily="34" charset="0"/>
                        </a:rPr>
                        <a:t>forensik</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err="1" smtClean="0">
                          <a:solidFill>
                            <a:srgbClr val="000000"/>
                          </a:solidFill>
                          <a:latin typeface="Liberation Sans"/>
                          <a:cs typeface="Liberation Sans" panose="020B0604020202020204" pitchFamily="34" charset="0"/>
                        </a:rPr>
                        <a:t>Ihopslagna</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eller</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borttagna</a:t>
                      </a:r>
                      <a:r>
                        <a:rPr lang="en-US" sz="900" b="1" i="0" u="none" strike="noStrike" baseline="0" noProof="0" dirty="0" smtClean="0">
                          <a:solidFill>
                            <a:srgbClr val="000000"/>
                          </a:solidFill>
                          <a:latin typeface="Liberation Sans"/>
                          <a:cs typeface="Liberation Sans" panose="020B0604020202020204" pitchFamily="34" charset="0"/>
                        </a:rPr>
                        <a:t>, men </a:t>
                      </a:r>
                      <a:r>
                        <a:rPr lang="en-US" sz="900" b="1" i="0" u="none" strike="noStrike" baseline="0" noProof="0" dirty="0" err="1" smtClean="0">
                          <a:solidFill>
                            <a:srgbClr val="000000"/>
                          </a:solidFill>
                          <a:latin typeface="Liberation Sans"/>
                          <a:cs typeface="Liberation Sans" panose="020B0604020202020204" pitchFamily="34" charset="0"/>
                        </a:rPr>
                        <a:t>inte</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smtClean="0">
                          <a:solidFill>
                            <a:srgbClr val="000000"/>
                          </a:solidFill>
                          <a:latin typeface="Liberation Sans"/>
                          <a:cs typeface="Liberation Sans" panose="020B0604020202020204" pitchFamily="34" charset="0"/>
                        </a:rPr>
                        <a:t>bortglömda</a:t>
                      </a:r>
                      <a:r>
                        <a:rPr lang="en-US" sz="900" b="1" i="0" u="none" strike="noStrike" noProof="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911705846"/>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err="1" smtClean="0">
                <a:latin typeface="Exo 2" panose="00000500000000000000" pitchFamily="2" charset="0"/>
              </a:rPr>
              <a:t>Uppdateringsinformation</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29"/>
          <p:cNvGrpSpPr/>
          <p:nvPr/>
        </p:nvGrpSpPr>
        <p:grpSpPr>
          <a:xfrm>
            <a:off x="275144" y="1770480"/>
            <a:ext cx="6201856" cy="2102400"/>
            <a:chOff x="275144" y="2099822"/>
            <a:chExt cx="6201856" cy="2091178"/>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99822"/>
              <a:ext cx="57579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99822"/>
              <a:ext cx="60785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99822"/>
              <a:ext cx="870751"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99822"/>
              <a:ext cx="716863"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99822"/>
              <a:ext cx="697627"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102295"/>
              <a:ext cx="659155"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xmlns=""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048102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xmlns="" val="20000"/>
                    </a:ext>
                  </a:extLst>
                </a:gridCol>
                <a:gridCol w="784800">
                  <a:extLst>
                    <a:ext uri="{9D8B030D-6E8A-4147-A177-3AD203B41FA5}">
                      <a16:colId xmlns:a16="http://schemas.microsoft.com/office/drawing/2014/main" xmlns="" val="20001"/>
                    </a:ext>
                  </a:extLst>
                </a:gridCol>
                <a:gridCol w="810000">
                  <a:extLst>
                    <a:ext uri="{9D8B030D-6E8A-4147-A177-3AD203B41FA5}">
                      <a16:colId xmlns:a16="http://schemas.microsoft.com/office/drawing/2014/main" xmlns="" val="20002"/>
                    </a:ext>
                  </a:extLst>
                </a:gridCol>
                <a:gridCol w="784800">
                  <a:extLst>
                    <a:ext uri="{9D8B030D-6E8A-4147-A177-3AD203B41FA5}">
                      <a16:colId xmlns:a16="http://schemas.microsoft.com/office/drawing/2014/main" xmlns="" val="20003"/>
                    </a:ext>
                  </a:extLst>
                </a:gridCol>
                <a:gridCol w="784800">
                  <a:extLst>
                    <a:ext uri="{9D8B030D-6E8A-4147-A177-3AD203B41FA5}">
                      <a16:colId xmlns:a16="http://schemas.microsoft.com/office/drawing/2014/main" xmlns="" val="20004"/>
                    </a:ext>
                  </a:extLst>
                </a:gridCol>
                <a:gridCol w="612000">
                  <a:extLst>
                    <a:ext uri="{9D8B030D-6E8A-4147-A177-3AD203B41FA5}">
                      <a16:colId xmlns:a16="http://schemas.microsoft.com/office/drawing/2014/main" xmlns="" val="20005"/>
                    </a:ext>
                  </a:extLst>
                </a:gridCol>
              </a:tblGrid>
              <a:tr h="3348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xmlns=""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xmlns=""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xmlns=""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xmlns=""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xmlns=""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xmlns=""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xmlns=""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xmlns=""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xmlns=""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xmlns=""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xmlns=""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11781</Words>
  <Application>Microsoft Office PowerPoint</Application>
  <PresentationFormat>A4 Paper (210x297 mm)</PresentationFormat>
  <Paragraphs>1298</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Innehållsförteckning</vt:lpstr>
      <vt:lpstr>Förord</vt:lpstr>
      <vt:lpstr>Introduktion</vt:lpstr>
      <vt:lpstr>Uppdateringsinformation</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Adolfsson, Samuel</cp:lastModifiedBy>
  <cp:revision>1944</cp:revision>
  <cp:lastPrinted>2017-11-16T20:35:31Z</cp:lastPrinted>
  <dcterms:created xsi:type="dcterms:W3CDTF">2009-08-17T12:51:41Z</dcterms:created>
  <dcterms:modified xsi:type="dcterms:W3CDTF">2017-12-02T10:01:02Z</dcterms:modified>
  <cp:contentStatus>RC2_RCC1</cp:contentStatus>
</cp:coreProperties>
</file>