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60" d="100"/>
          <a:sy n="60" d="100"/>
        </p:scale>
        <p:origin x="-1920" y="-72"/>
      </p:cViewPr>
      <p:guideLst>
        <p:guide orient="horz" pos="2922"/>
        <p:guide orient="horz" pos="39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26.11.2017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11/26/2017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19880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a:t>
            </a:r>
            <a:r>
              <a:rPr lang="en-US" sz="900" dirty="0" smtClean="0">
                <a:solidFill>
                  <a:srgbClr val="000000"/>
                </a:solidFill>
                <a:latin typeface="Liberation Sans" panose="020B0604020202020204" pitchFamily="34" charset="0"/>
                <a:cs typeface="Liberation Sans" panose="020B0604020202020204" pitchFamily="34" charset="0"/>
              </a:rPr>
              <a:t>that</a:t>
            </a:r>
            <a:r>
              <a:rPr lang="en-US" sz="900" dirty="0">
                <a:solidFill>
                  <a:srgbClr val="000000"/>
                </a:solidFill>
                <a:latin typeface="Liberation Sans" panose="020B0604020202020204" pitchFamily="34" charset="0"/>
                <a:cs typeface="Liberation Sans" panose="020B0604020202020204" pitchFamily="34" charset="0"/>
              </a:rPr>
              <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r>
              <a:rPr lang="en-US" sz="900" dirty="0" smtClean="0">
                <a:solidFill>
                  <a:schemeClr val="tx2"/>
                </a:solidFill>
                <a:latin typeface="Liberation Sans" panose="020B0604020202020204" pitchFamily="34" charset="0"/>
                <a:cs typeface="Liberation Sans" panose="020B0604020202020204" pitchFamily="34" charset="0"/>
              </a:rPr>
              <a:t>.</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smtClean="0"/>
              <a:t>A10</a:t>
            </a:r>
            <a:endParaRPr lang="en-US" sz="4000" dirty="0"/>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smtClean="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smtClean="0">
                          <a:latin typeface="Liberation Sans" panose="020B0604020202020204" pitchFamily="34" charset="0"/>
                        </a:rPr>
                        <a:t>There </a:t>
                      </a:r>
                      <a:r>
                        <a:rPr lang="en-US" sz="950" baseline="0" dirty="0">
                          <a:latin typeface="Liberation Sans" panose="020B0604020202020204" pitchFamily="34" charset="0"/>
                        </a:rPr>
                        <a:t>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841584"/>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37722">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73660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OWASP, you'll find free and open:</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 security tools and standards.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Complete books on application security testing, secure code development, and secure code review.</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 controls and libraries.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Cutting edge research.</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 OWASP tools, documents, videos, presentations, and chapters are free and open to anyone interested in improving application security.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support innovative security research with grants and infrastructure.</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Come join us!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4167192780"/>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 xmlns:a16="http://schemas.microsoft.com/office/drawing/2014/main" val="20000"/>
                    </a:ext>
                  </a:extLst>
                </a:gridCol>
                <a:gridCol w="384464">
                  <a:extLst>
                    <a:ext uri="{9D8B030D-6E8A-4147-A177-3AD203B41FA5}">
                      <a16:colId xmlns=""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 xmlns:a16="http://schemas.microsoft.com/office/drawing/2014/main" val="20000"/>
                    </a:ext>
                  </a:extLst>
                </a:gridCol>
                <a:gridCol w="1104900">
                  <a:extLst>
                    <a:ext uri="{9D8B030D-6E8A-4147-A177-3AD203B41FA5}">
                      <a16:colId xmlns="" xmlns:a16="http://schemas.microsoft.com/office/drawing/2014/main" val="20001"/>
                    </a:ext>
                  </a:extLst>
                </a:gridCol>
                <a:gridCol w="1104900">
                  <a:extLst>
                    <a:ext uri="{9D8B030D-6E8A-4147-A177-3AD203B41FA5}">
                      <a16:colId xmlns="" xmlns:a16="http://schemas.microsoft.com/office/drawing/2014/main" val="20002"/>
                    </a:ext>
                  </a:extLst>
                </a:gridCol>
                <a:gridCol w="1104900">
                  <a:extLst>
                    <a:ext uri="{9D8B030D-6E8A-4147-A177-3AD203B41FA5}">
                      <a16:colId xmlns="" xmlns:a16="http://schemas.microsoft.com/office/drawing/2014/main" val="20003"/>
                    </a:ext>
                  </a:extLst>
                </a:gridCol>
                <a:gridCol w="1104900">
                  <a:extLst>
                    <a:ext uri="{9D8B030D-6E8A-4147-A177-3AD203B41FA5}">
                      <a16:colId xmlns="" xmlns:a16="http://schemas.microsoft.com/office/drawing/2014/main" val="20004"/>
                    </a:ext>
                  </a:extLst>
                </a:gridCol>
                <a:gridCol w="1104900">
                  <a:extLst>
                    <a:ext uri="{9D8B030D-6E8A-4147-A177-3AD203B41FA5}">
                      <a16:colId xmlns=""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2000" b="1" kern="0" baseline="0" dirty="0">
                          <a:solidFill>
                            <a:srgbClr val="00B050"/>
                          </a:solidFill>
                          <a:latin typeface="Exo 2" panose="00000500000000000000" pitchFamily="2" charset="0"/>
                        </a:rPr>
                        <a:t/>
                      </a: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 xmlns:a16="http://schemas.microsoft.com/office/drawing/2014/main" val="20000"/>
                    </a:ext>
                  </a:extLst>
                </a:gridCol>
                <a:gridCol w="504000">
                  <a:extLst>
                    <a:ext uri="{9D8B030D-6E8A-4147-A177-3AD203B41FA5}">
                      <a16:colId xmlns="" xmlns:a16="http://schemas.microsoft.com/office/drawing/2014/main" val="20001"/>
                    </a:ext>
                  </a:extLst>
                </a:gridCol>
                <a:gridCol w="1032307">
                  <a:extLst>
                    <a:ext uri="{9D8B030D-6E8A-4147-A177-3AD203B41FA5}">
                      <a16:colId xmlns="" xmlns:a16="http://schemas.microsoft.com/office/drawing/2014/main" val="20002"/>
                    </a:ext>
                  </a:extLst>
                </a:gridCol>
                <a:gridCol w="1106043">
                  <a:extLst>
                    <a:ext uri="{9D8B030D-6E8A-4147-A177-3AD203B41FA5}">
                      <a16:colId xmlns="" xmlns:a16="http://schemas.microsoft.com/office/drawing/2014/main" val="20003"/>
                    </a:ext>
                  </a:extLst>
                </a:gridCol>
                <a:gridCol w="1032307">
                  <a:extLst>
                    <a:ext uri="{9D8B030D-6E8A-4147-A177-3AD203B41FA5}">
                      <a16:colId xmlns="" xmlns:a16="http://schemas.microsoft.com/office/drawing/2014/main" val="20004"/>
                    </a:ext>
                  </a:extLst>
                </a:gridCol>
                <a:gridCol w="1032307">
                  <a:extLst>
                    <a:ext uri="{9D8B030D-6E8A-4147-A177-3AD203B41FA5}">
                      <a16:colId xmlns="" xmlns:a16="http://schemas.microsoft.com/office/drawing/2014/main" val="20005"/>
                    </a:ext>
                  </a:extLst>
                </a:gridCol>
                <a:gridCol w="504000">
                  <a:extLst>
                    <a:ext uri="{9D8B030D-6E8A-4147-A177-3AD203B41FA5}">
                      <a16:colId xmlns="" xmlns:a16="http://schemas.microsoft.com/office/drawing/2014/main" val="20006"/>
                    </a:ext>
                  </a:extLst>
                </a:gridCol>
                <a:gridCol w="414000">
                  <a:extLst>
                    <a:ext uri="{9D8B030D-6E8A-4147-A177-3AD203B41FA5}">
                      <a16:colId xmlns=""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sz="1800" dirty="0">
                          <a:latin typeface="Exo 2" panose="00000500000000000000" pitchFamily="2" charset="0"/>
                        </a:rPr>
                        <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sz="1800" dirty="0">
                          <a:latin typeface="Exo 2" panose="00000500000000000000" pitchFamily="2" charset="0"/>
                        </a:rPr>
                        <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sz="1800" kern="1200" dirty="0">
                          <a:latin typeface="Exo 2" panose="00000500000000000000" pitchFamily="2" charset="0"/>
                        </a:rPr>
                        <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 xmlns:a16="http://schemas.microsoft.com/office/drawing/2014/main" val="20000"/>
                    </a:ext>
                  </a:extLst>
                </a:gridCol>
                <a:gridCol w="4995497">
                  <a:extLst>
                    <a:ext uri="{9D8B030D-6E8A-4147-A177-3AD203B41FA5}">
                      <a16:colId xmlns="" xmlns:a16="http://schemas.microsoft.com/office/drawing/2014/main" val="20001"/>
                    </a:ext>
                  </a:extLst>
                </a:gridCol>
                <a:gridCol w="533401">
                  <a:extLst>
                    <a:ext uri="{9D8B030D-6E8A-4147-A177-3AD203B41FA5}">
                      <a16:colId xmlns=""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Exo 2" panose="00000500000000000000" pitchFamily="2" charset="0"/>
                        </a:rPr>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smtClean="0">
                          <a:solidFill>
                            <a:srgbClr val="000000"/>
                          </a:solidFill>
                          <a:effectLst/>
                          <a:latin typeface="Liberation Sans" panose="020B0604020202020204" pitchFamily="34" charset="0"/>
                        </a:rPr>
                        <a:t>And </a:t>
                      </a:r>
                      <a:r>
                        <a:rPr lang="en-US" sz="950" b="0" i="0" u="none" strike="noStrike" kern="1200" dirty="0">
                          <a:solidFill>
                            <a:srgbClr val="000000"/>
                          </a:solidFill>
                          <a:effectLst/>
                          <a:latin typeface="Liberation Sans" panose="020B0604020202020204" pitchFamily="34" charset="0"/>
                        </a:rPr>
                        <a:t>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3113917270"/>
                  </a:ext>
                </a:extLst>
              </a:tr>
            </a:tbl>
          </a:graphicData>
        </a:graphic>
      </p:graphicFrame>
      <p:sp>
        <p:nvSpPr>
          <p:cNvPr id="2" name="TextBox 1">
            <a:extLst>
              <a:ext uri="{FF2B5EF4-FFF2-40B4-BE49-F238E27FC236}">
                <a16:creationId xmlns=""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0019748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9336">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6762865">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957513351"/>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15465383"/>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Don't stop at 10</a:t>
                      </a:r>
                      <a:r>
                        <a:rPr lang="en-US" sz="950" dirty="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dirty="0">
                          <a:latin typeface="Liberation Sans" panose="020B0604020202020204" pitchFamily="34" charset="0"/>
                          <a:cs typeface="Liberation Sans" panose="020B0604020202020204" pitchFamily="34" charset="0"/>
                          <a:hlinkClick r:id="rId6"/>
                        </a:rPr>
                        <a:t>OWASP Developer's Guide</a:t>
                      </a:r>
                      <a:r>
                        <a:rPr lang="en-US" sz="950" dirty="0">
                          <a:latin typeface="Liberation Sans" panose="020B0604020202020204" pitchFamily="34" charset="0"/>
                          <a:cs typeface="Liberation Sans" panose="020B0604020202020204" pitchFamily="34" charset="0"/>
                        </a:rPr>
                        <a:t> and the </a:t>
                      </a:r>
                      <a:r>
                        <a:rPr lang="en-US" sz="950" dirty="0">
                          <a:latin typeface="Liberation Sans" panose="020B0604020202020204" pitchFamily="34" charset="0"/>
                          <a:cs typeface="Liberation Sans" panose="020B0604020202020204" pitchFamily="34" charset="0"/>
                          <a:hlinkClick r:id="rId7"/>
                        </a:rPr>
                        <a:t>OWASP Cheat Sheet Series</a:t>
                      </a:r>
                      <a:r>
                        <a:rPr lang="en-US" sz="950" dirty="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dirty="0">
                          <a:latin typeface="Liberation Sans" panose="020B0604020202020204" pitchFamily="34" charset="0"/>
                          <a:cs typeface="Liberation Sans" panose="020B0604020202020204" pitchFamily="34" charset="0"/>
                          <a:hlinkClick r:id="rId8"/>
                        </a:rPr>
                        <a:t>OWASP Testing Guide</a:t>
                      </a:r>
                      <a:r>
                        <a:rPr lang="en-US" sz="95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Constant</a:t>
                      </a:r>
                      <a:r>
                        <a:rPr lang="en-US" sz="950" b="1" baseline="0" dirty="0">
                          <a:latin typeface="Liberation Sans" panose="020B0604020202020204" pitchFamily="34" charset="0"/>
                          <a:cs typeface="Liberation Sans" panose="020B0604020202020204" pitchFamily="34" charset="0"/>
                        </a:rPr>
                        <a:t> change</a:t>
                      </a:r>
                      <a:r>
                        <a:rPr lang="en-US" sz="950" dirty="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b="1" dirty="0">
                          <a:latin typeface="Liberation Sans" panose="020B0604020202020204" pitchFamily="34" charset="0"/>
                          <a:cs typeface="Liberation Sans" panose="020B0604020202020204" pitchFamily="34" charset="0"/>
                          <a:hlinkClick r:id="rId9" action="ppaction://hlinksldjump"/>
                        </a:rPr>
                        <a:t>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0" action="ppaction://hlinksldjump"/>
                        </a:rPr>
                        <a:t>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11" action="ppaction://hlinksldjump"/>
                        </a:rPr>
                        <a:t>Organizations</a:t>
                      </a:r>
                      <a:r>
                        <a:rPr lang="en-US" sz="950" dirty="0">
                          <a:latin typeface="Liberation Sans" panose="020B0604020202020204" pitchFamily="34" charset="0"/>
                          <a:cs typeface="Liberation Sans" panose="020B0604020202020204" pitchFamily="34" charset="0"/>
                        </a:rPr>
                        <a:t>, and </a:t>
                      </a:r>
                      <a:r>
                        <a:rPr lang="en-US" sz="950" b="1" dirty="0" smtClean="0">
                          <a:latin typeface="Liberation Sans" panose="020B0604020202020204" pitchFamily="34" charset="0"/>
                          <a:cs typeface="Liberation Sans" panose="020B0604020202020204" pitchFamily="34" charset="0"/>
                          <a:hlinkClick r:id="rId12" action="ppaction://hlinksldjump"/>
                        </a:rPr>
                        <a:t>Application Managers</a:t>
                      </a:r>
                      <a:r>
                        <a:rPr lang="en-US" sz="950" dirty="0" smtClean="0">
                          <a:latin typeface="Liberation Sans" panose="020B0604020202020204" pitchFamily="34" charset="0"/>
                          <a:cs typeface="Liberation Sans" panose="020B0604020202020204" pitchFamily="34" charset="0"/>
                        </a:rPr>
                        <a:t> for </a:t>
                      </a:r>
                      <a:r>
                        <a:rPr lang="en-US" sz="950" dirty="0">
                          <a:latin typeface="Liberation Sans" panose="020B0604020202020204" pitchFamily="34" charset="0"/>
                          <a:cs typeface="Liberation Sans" panose="020B0604020202020204" pitchFamily="34" charset="0"/>
                        </a:rPr>
                        <a:t>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a:latin typeface="Liberation Sans" panose="020B0604020202020204" pitchFamily="34" charset="0"/>
                          <a:cs typeface="Liberation Sans" panose="020B0604020202020204" pitchFamily="34" charset="0"/>
                        </a:rPr>
                        <a:t>Think positive</a:t>
                      </a:r>
                      <a:r>
                        <a:rPr lang="en-US" sz="950" baseline="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dirty="0">
                          <a:latin typeface="Liberation Sans" panose="020B0604020202020204" pitchFamily="34" charset="0"/>
                          <a:cs typeface="Liberation Sans" panose="020B0604020202020204" pitchFamily="34" charset="0"/>
                          <a:hlinkClick r:id="rId13"/>
                        </a:rPr>
                        <a:t>OWASP Proactive Controls </a:t>
                      </a:r>
                      <a:r>
                        <a:rPr lang="en-US" sz="950" dirty="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dirty="0">
                          <a:latin typeface="Liberation Sans" panose="020B0604020202020204" pitchFamily="34" charset="0"/>
                          <a:cs typeface="Liberation Sans" panose="020B0604020202020204" pitchFamily="34" charset="0"/>
                          <a:hlinkClick r:id="rId14"/>
                        </a:rPr>
                        <a:t>OWASP Application Security Verification Standard (ASVS)</a:t>
                      </a:r>
                      <a:r>
                        <a:rPr lang="en-US" sz="950" dirty="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a:latin typeface="Liberation Sans" panose="020B0604020202020204" pitchFamily="34" charset="0"/>
                          <a:cs typeface="Liberation Sans" panose="020B0604020202020204" pitchFamily="34" charset="0"/>
                        </a:rPr>
                        <a:t>Use tools wisely</a:t>
                      </a:r>
                      <a:r>
                        <a:rPr lang="en-US" sz="950" dirty="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Push left, right, and everywhere</a:t>
                      </a:r>
                      <a:r>
                        <a:rPr lang="en-US" sz="950" dirty="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dirty="0">
                          <a:latin typeface="Liberation Sans" panose="020B0604020202020204" pitchFamily="34" charset="0"/>
                          <a:cs typeface="Liberation Sans" panose="020B0604020202020204" pitchFamily="34" charset="0"/>
                          <a:hlinkClick r:id="rId15"/>
                        </a:rPr>
                        <a:t>OWASP Software Assurance Maturity Model (SAMM)</a:t>
                      </a:r>
                      <a:r>
                        <a:rPr lang="en-US" sz="95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836357186"/>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 xmlns:a16="http://schemas.microsoft.com/office/drawing/2014/main" val="20000"/>
                    </a:ext>
                  </a:extLst>
                </a:gridCol>
              </a:tblGrid>
              <a:tr h="324000">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As there are more contributors than space here, we have created a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dedicated page</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Acknowledgements</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5464065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43625">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 xmlns:a16="http://schemas.microsoft.com/office/drawing/2014/main" val="20000"/>
                    </a:ext>
                  </a:extLst>
                </a:gridCol>
                <a:gridCol w="334298">
                  <a:extLst>
                    <a:ext uri="{9D8B030D-6E8A-4147-A177-3AD203B41FA5}">
                      <a16:colId xmlns="" xmlns:a16="http://schemas.microsoft.com/office/drawing/2014/main" val="20001"/>
                    </a:ext>
                  </a:extLst>
                </a:gridCol>
                <a:gridCol w="3276600">
                  <a:extLst>
                    <a:ext uri="{9D8B030D-6E8A-4147-A177-3AD203B41FA5}">
                      <a16:colId xmlns=""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 xmlns:a16="http://schemas.microsoft.com/office/drawing/2014/main"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 xmlns:a16="http://schemas.microsoft.com/office/drawing/2014/main" val="20000"/>
                    </a:ext>
                  </a:extLst>
                </a:gridCol>
                <a:gridCol w="784800">
                  <a:extLst>
                    <a:ext uri="{9D8B030D-6E8A-4147-A177-3AD203B41FA5}">
                      <a16:colId xmlns="" xmlns:a16="http://schemas.microsoft.com/office/drawing/2014/main" val="20001"/>
                    </a:ext>
                  </a:extLst>
                </a:gridCol>
                <a:gridCol w="810000">
                  <a:extLst>
                    <a:ext uri="{9D8B030D-6E8A-4147-A177-3AD203B41FA5}">
                      <a16:colId xmlns="" xmlns:a16="http://schemas.microsoft.com/office/drawing/2014/main" val="20002"/>
                    </a:ext>
                  </a:extLst>
                </a:gridCol>
                <a:gridCol w="784800">
                  <a:extLst>
                    <a:ext uri="{9D8B030D-6E8A-4147-A177-3AD203B41FA5}">
                      <a16:colId xmlns="" xmlns:a16="http://schemas.microsoft.com/office/drawing/2014/main" val="20003"/>
                    </a:ext>
                  </a:extLst>
                </a:gridCol>
                <a:gridCol w="784800">
                  <a:extLst>
                    <a:ext uri="{9D8B030D-6E8A-4147-A177-3AD203B41FA5}">
                      <a16:colId xmlns="" xmlns:a16="http://schemas.microsoft.com/office/drawing/2014/main" val="20004"/>
                    </a:ext>
                  </a:extLst>
                </a:gridCol>
                <a:gridCol w="612000">
                  <a:extLst>
                    <a:ext uri="{9D8B030D-6E8A-4147-A177-3AD203B41FA5}">
                      <a16:colId xmlns="" xmlns:a16="http://schemas.microsoft.com/office/drawing/2014/main"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r>
              <a:rPr lang="en-US" sz="900" dirty="0" smtClean="0">
                <a:solidFill>
                  <a:schemeClr val="tx1"/>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smtClean="0">
                <a:solidFill>
                  <a:schemeClr val="tx1"/>
                </a:solidFill>
                <a:latin typeface="Liberation Sans" panose="020B0604020202020204" pitchFamily="34" charset="0"/>
                <a:cs typeface="Liberation Sans" panose="020B0604020202020204" pitchFamily="34" charset="0"/>
                <a:hlinkClick r:id="rId23"/>
              </a:rPr>
              <a:t>injection</a:t>
            </a:r>
            <a:endParaRPr lang="de-DE"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472">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r>
                        <a:rPr lang="en-US" sz="900" b="0" i="0" u="none" strike="noStrike" noProof="0" dirty="0" smtClean="0">
                          <a:ln>
                            <a:noFill/>
                          </a:ln>
                          <a:solidFill>
                            <a:srgbClr val="000000"/>
                          </a:solidFill>
                          <a:latin typeface="Liberation Sans" panose="020B0604020202020204" pitchFamily="34" charset="0"/>
                        </a:rPr>
                        <a:t/>
                      </a:r>
                      <a:br>
                        <a:rPr lang="en-US" sz="900" b="0" i="0" u="none" strike="noStrike" noProof="0" dirty="0" smtClean="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r>
                        <a:rPr lang="en-US" sz="900" dirty="0" smtClean="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 xmlns:a16="http://schemas.microsoft.com/office/drawing/2014/main" val="20000"/>
                    </a:ext>
                  </a:extLst>
                </a:gridCol>
                <a:gridCol w="1008000">
                  <a:extLst>
                    <a:ext uri="{9D8B030D-6E8A-4147-A177-3AD203B41FA5}">
                      <a16:colId xmlns="" xmlns:a16="http://schemas.microsoft.com/office/drawing/2014/main" val="20001"/>
                    </a:ext>
                  </a:extLst>
                </a:gridCol>
                <a:gridCol w="1396800">
                  <a:extLst>
                    <a:ext uri="{9D8B030D-6E8A-4147-A177-3AD203B41FA5}">
                      <a16:colId xmlns="" xmlns:a16="http://schemas.microsoft.com/office/drawing/2014/main" val="20002"/>
                    </a:ext>
                  </a:extLst>
                </a:gridCol>
                <a:gridCol w="1404000">
                  <a:extLst>
                    <a:ext uri="{9D8B030D-6E8A-4147-A177-3AD203B41FA5}">
                      <a16:colId xmlns="" xmlns:a16="http://schemas.microsoft.com/office/drawing/2014/main" val="20003"/>
                    </a:ext>
                  </a:extLst>
                </a:gridCol>
                <a:gridCol w="1011600">
                  <a:extLst>
                    <a:ext uri="{9D8B030D-6E8A-4147-A177-3AD203B41FA5}">
                      <a16:colId xmlns="" xmlns:a16="http://schemas.microsoft.com/office/drawing/2014/main" val="20004"/>
                    </a:ext>
                  </a:extLst>
                </a:gridCol>
                <a:gridCol w="1008000">
                  <a:extLst>
                    <a:ext uri="{9D8B030D-6E8A-4147-A177-3AD203B41FA5}">
                      <a16:colId xmlns=""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12018</Words>
  <Application>Microsoft Office PowerPoint</Application>
  <PresentationFormat>A4-Papier (210x297 mm)</PresentationFormat>
  <Paragraphs>1295</Paragraphs>
  <Slides>25</Slides>
  <Notes>24</Notes>
  <HiddenSlides>0</HiddenSlides>
  <MMClips>0</MMClips>
  <ScaleCrop>false</ScaleCrop>
  <HeadingPairs>
    <vt:vector size="4" baseType="variant">
      <vt:variant>
        <vt:lpstr>Design</vt:lpstr>
      </vt:variant>
      <vt:variant>
        <vt:i4>1</vt:i4>
      </vt:variant>
      <vt:variant>
        <vt:lpstr>Folientitel</vt:lpstr>
      </vt:variant>
      <vt:variant>
        <vt:i4>25</vt:i4>
      </vt:variant>
    </vt:vector>
  </HeadingPairs>
  <TitlesOfParts>
    <vt:vector size="26" baseType="lpstr">
      <vt:lpstr>Office Theme</vt:lpstr>
      <vt:lpstr>PowerPoint-Präsentation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Torsten</cp:lastModifiedBy>
  <cp:revision>1929</cp:revision>
  <cp:lastPrinted>2017-11-16T20:35:31Z</cp:lastPrinted>
  <dcterms:created xsi:type="dcterms:W3CDTF">2009-08-17T12:51:41Z</dcterms:created>
  <dcterms:modified xsi:type="dcterms:W3CDTF">2017-11-26T12:15:27Z</dcterms:modified>
  <cp:contentStatus>RC2_RCC1</cp:contentStatus>
</cp:coreProperties>
</file>