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xmlns="">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5096" autoAdjust="0"/>
  </p:normalViewPr>
  <p:slideViewPr>
    <p:cSldViewPr>
      <p:cViewPr>
        <p:scale>
          <a:sx n="150" d="100"/>
          <a:sy n="150" d="100"/>
        </p:scale>
        <p:origin x="-754" y="5525"/>
      </p:cViewPr>
      <p:guideLst>
        <p:guide orient="horz" pos="2688"/>
        <p:guide orient="horz" pos="3600"/>
        <p:guide orient="horz" pos="2922"/>
        <p:guide orient="horz" pos="3900"/>
        <p:guide pos="14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orient="horz" pos="3157"/>
        <p:guide pos="213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sv-S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t>
        <a:bodyPr/>
        <a:lstStyle/>
        <a:p>
          <a:endParaRPr lang="sv-SE"/>
        </a:p>
      </dgm:t>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t>
        <a:bodyPr/>
        <a:lstStyle/>
        <a:p>
          <a:endParaRPr lang="sv-S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t>
        <a:bodyPr/>
        <a:lstStyle/>
        <a:p>
          <a:endParaRPr lang="sv-SE"/>
        </a:p>
      </dgm:t>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t>
        <a:bodyPr/>
        <a:lstStyle/>
        <a:p>
          <a:endParaRPr lang="sv-S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t>
        <a:bodyPr/>
        <a:lstStyle/>
        <a:p>
          <a:endParaRPr lang="sv-SE"/>
        </a:p>
      </dgm:t>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t>
        <a:bodyPr/>
        <a:lstStyle/>
        <a:p>
          <a:endParaRPr lang="sv-SE"/>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t>
        <a:bodyPr/>
        <a:lstStyle/>
        <a:p>
          <a:endParaRPr lang="sv-SE"/>
        </a:p>
      </dgm:t>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t>
        <a:bodyPr/>
        <a:lstStyle/>
        <a:p>
          <a:endParaRPr lang="sv-SE"/>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t>
        <a:bodyPr/>
        <a:lstStyle/>
        <a:p>
          <a:endParaRPr lang="sv-SE"/>
        </a:p>
      </dgm:t>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t>
        <a:bodyPr/>
        <a:lstStyle/>
        <a:p>
          <a:endParaRPr lang="sv-SE"/>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sv-S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sv-SE"/>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sv-S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sv-SE"/>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sv-S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sv-SE"/>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sv-SE"/>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sv-SE"/>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sv-SE"/>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sv-SE"/>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sv-SE"/>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sv-SE"/>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sv-SE"/>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03.12.2017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12/3/2017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923330"/>
          </a:xfrm>
          <a:prstGeom prst="rect">
            <a:avLst/>
          </a:prstGeom>
          <a:noFill/>
        </p:spPr>
        <p:txBody>
          <a:bodyPr wrap="square" rtlCol="0" anchor="t">
            <a:spAutoFit/>
          </a:bodyPr>
          <a:lstStyle/>
          <a:p>
            <a:r>
              <a:rPr lang="en-US" sz="3600" b="1" dirty="0">
                <a:solidFill>
                  <a:srgbClr val="000000"/>
                </a:solidFill>
                <a:latin typeface="Exo 2" panose="00000500000000000000" pitchFamily="2" charset="0"/>
              </a:rPr>
              <a:t>OWASP Topp 10 - 2017</a:t>
            </a:r>
          </a:p>
          <a:p>
            <a:r>
              <a:rPr lang="en-US" b="1" dirty="0">
                <a:solidFill>
                  <a:srgbClr val="000000"/>
                </a:solidFill>
                <a:latin typeface="Exo 2" panose="00000500000000000000" pitchFamily="2" charset="0"/>
              </a:rPr>
              <a:t>De </a:t>
            </a:r>
            <a:r>
              <a:rPr lang="en-US" b="1" dirty="0" err="1">
                <a:solidFill>
                  <a:srgbClr val="000000"/>
                </a:solidFill>
                <a:latin typeface="Exo 2" panose="00000500000000000000" pitchFamily="2" charset="0"/>
              </a:rPr>
              <a:t>tio</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mest</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kritiska</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säkerhetsriskerna</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i</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webbapplikationer</a:t>
            </a: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89292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420701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339661934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00152200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8099798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9972392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baseline="0" dirty="0">
                          <a:solidFill>
                            <a:schemeClr val="tx1"/>
                          </a:solidFill>
                          <a:latin typeface="Liberation Sans" panose="020B0604020202020204"/>
                          <a:cs typeface="Liberation Sans" panose="020B0604020202020204" pitchFamily="34" charset="0"/>
                        </a:rPr>
                        <a:t>1</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60094928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a:t>Insufficient</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10737742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a:latin typeface="Liberation Sans" panose="020B0604020202020204" pitchFamily="34" charset="0"/>
                        </a:rPr>
                        <a:t>There 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xmlns=""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xmlns=""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xmlns=""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xmlns=""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xmlns=""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702649674"/>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37711">
                <a:tc>
                  <a:txBody>
                    <a:bodyPr/>
                    <a:lstStyle/>
                    <a:p>
                      <a:pPr marL="0" algn="l" defTabSz="914400" rtl="0" eaLnBrk="1" latinLnBrk="0" hangingPunct="1"/>
                      <a:r>
                        <a:rPr lang="en-US" sz="1600" b="1" kern="1200"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Innehållsförteckning</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29551068"/>
              </p:ext>
            </p:extLst>
          </p:nvPr>
        </p:nvGraphicFramePr>
        <p:xfrm>
          <a:off x="3429000" y="939600"/>
          <a:ext cx="3429000" cy="15069896"/>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7722">
                <a:tc>
                  <a:txBody>
                    <a:bodyPr/>
                    <a:lstStyle/>
                    <a:p>
                      <a:pPr>
                        <a:buNone/>
                      </a:pPr>
                      <a:r>
                        <a:rPr lang="en-US" sz="1600" b="1" kern="1200" dirty="0">
                          <a:latin typeface="Exo 2"/>
                          <a:cs typeface="Liberation Sans" panose="020B0604020202020204" pitchFamily="34" charset="0"/>
                        </a:rPr>
                        <a:t>Om OWASP</a:t>
                      </a:r>
                      <a:endParaRPr lang="en-US" sz="1600" b="1" dirty="0">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366088">
                <a:tc>
                  <a:txBody>
                    <a:bodyPr/>
                    <a:lstStyle/>
                    <a:p>
                      <a:pPr lvl="0" algn="l">
                        <a:buNone/>
                      </a:pPr>
                      <a:r>
                        <a:rPr lang="en-US" sz="950" b="0" i="0" u="none" strike="noStrike" noProof="0" dirty="0">
                          <a:solidFill>
                            <a:srgbClr val="000000"/>
                          </a:solidFill>
                          <a:latin typeface="Liberation Sans"/>
                        </a:rPr>
                        <a:t>OWASP,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The Open Web Application Security Project,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drivs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volontärer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Syftet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underlätta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enklare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köpa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utveckla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förvalta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säkra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applikationsgränssnitt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a:endParaRPr>
                    </a:p>
                    <a:p>
                      <a:pPr lvl="0" algn="l">
                        <a:buNone/>
                      </a:pP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hittar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du gratis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Verktyg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standarder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Kompletta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böcker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om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mjukvaruutveckling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säkerhetstestning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granskning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Presentationer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6"/>
                        </a:rPr>
                        <a:t>filmklipp</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7"/>
                        </a:rPr>
                        <a:t>Lathundar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många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vanligt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förekommande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ämnen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Standarder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säkerhetskontroller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komponenter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8"/>
                        </a:rPr>
                        <a:t>Lokala grenar runtom i världen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Den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allra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senaste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forskningen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Omfattande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9"/>
                        </a:rPr>
                        <a:t>konferenser runtom i världen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10"/>
                        </a:rPr>
                        <a:t>E-postlistor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dirty="0"/>
                        <a:t/>
                      </a:r>
                      <a:br>
                        <a:rPr lang="en-US" dirty="0"/>
                      </a:br>
                      <a:r>
                        <a:rPr lang="en-US" sz="950" b="0" i="0" u="none" strike="noStrike" noProof="0" dirty="0" err="1">
                          <a:solidFill>
                            <a:srgbClr val="000000"/>
                          </a:solidFill>
                          <a:latin typeface="Liberation Sans"/>
                        </a:rPr>
                        <a:t>Läs</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och</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lär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mer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på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verktyg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dokument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filmklipp</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presentationer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grenar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gratis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interesserade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förbättringar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förespråkar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sammanförande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interaktion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mellan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människa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process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teknologi</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Detta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eftersom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de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mest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effektiva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angreppssätten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kräver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förbättringar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dessa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områden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ny</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sorts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Vår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frihet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från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kommersiella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påtryckningar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tillåter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oss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tillhandahålla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opartisk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praktisk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kostnadseffektiv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information om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har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kopplingar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till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något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tekniskt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företag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men 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stöder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informerat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användande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kommersiell</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säkerhetsteknologi</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producerar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många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olika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typer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material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genom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transparent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samarbete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Foundation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ideell</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säkerställer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långsiktig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framgång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gott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involverade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I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volontärer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inklusive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ledning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avdelningsledare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projektledare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projektmedlemmar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a:rPr>
                        <a:t> Vi </a:t>
                      </a:r>
                      <a:r>
                        <a:rPr lang="en-US" sz="950" b="0" i="0" u="none" strike="noStrike" noProof="0" dirty="0" err="1">
                          <a:solidFill>
                            <a:srgbClr val="000000"/>
                          </a:solidFill>
                          <a:latin typeface="Liberation Sans"/>
                        </a:rPr>
                        <a:t>stöder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innovativ</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säkerhetsforskning</a:t>
                      </a:r>
                      <a:r>
                        <a:rPr lang="en-US" sz="950" b="0" i="0" u="none" strike="noStrike" noProof="0" dirty="0">
                          <a:solidFill>
                            <a:srgbClr val="000000"/>
                          </a:solidFill>
                          <a:latin typeface="Liberation Sans"/>
                        </a:rPr>
                        <a:t> med </a:t>
                      </a:r>
                      <a:r>
                        <a:rPr lang="en-US" sz="950" b="0" i="0" u="none" strike="noStrike" noProof="0" dirty="0" err="1">
                          <a:solidFill>
                            <a:srgbClr val="000000"/>
                          </a:solidFill>
                          <a:latin typeface="Liberation Sans"/>
                        </a:rPr>
                        <a:t>bidrag</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och</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infrastruktur</a:t>
                      </a:r>
                      <a:r>
                        <a:rPr lang="en-US" sz="950" b="0" i="0" u="none" strike="noStrike" noProof="0" dirty="0">
                          <a:solidFill>
                            <a:srgbClr val="000000"/>
                          </a:solidFill>
                          <a:latin typeface="Liberation Sans"/>
                        </a:rPr>
                        <a:t>.</a:t>
                      </a:r>
                      <a:endPar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gärna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med du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också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7366086">
                <a:tc>
                  <a:txBody>
                    <a:bodyPr/>
                    <a:lstStyle/>
                    <a:p>
                      <a:pPr lvl="0" algn="l">
                        <a:buNone/>
                      </a:pPr>
                      <a:endParaRPr lang="en-US" sz="950" b="0" i="0" u="none" strike="noStrike" noProof="0" dirty="0">
                        <a:solidFill>
                          <a:srgbClr val="000000"/>
                        </a:solidFill>
                        <a:latin typeface="Liberation San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516901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err="1" smtClean="0">
                <a:solidFill>
                  <a:schemeClr val="bg1">
                    <a:lumMod val="50000"/>
                  </a:schemeClr>
                </a:solidFill>
                <a:latin typeface="Exo 2" panose="00000500000000000000" pitchFamily="2" charset="0"/>
              </a:rPr>
              <a:t>Innehållsförteckning</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3303462768"/>
              </p:ext>
            </p:extLst>
          </p:nvPr>
        </p:nvGraphicFramePr>
        <p:xfrm>
          <a:off x="0" y="1352600"/>
          <a:ext cx="3383280" cy="645541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xmlns="" val="20000"/>
                    </a:ext>
                  </a:extLst>
                </a:gridCol>
                <a:gridCol w="384464">
                  <a:extLst>
                    <a:ext uri="{9D8B030D-6E8A-4147-A177-3AD203B41FA5}">
                      <a16:colId xmlns:a16="http://schemas.microsoft.com/office/drawing/2014/main" xmlns=""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Om</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Förord</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xmlns=""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749666501"/>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104900">
                  <a:extLst>
                    <a:ext uri="{9D8B030D-6E8A-4147-A177-3AD203B41FA5}">
                      <a16:colId xmlns:a16="http://schemas.microsoft.com/office/drawing/2014/main" xmlns="" val="20002"/>
                    </a:ext>
                  </a:extLst>
                </a:gridCol>
                <a:gridCol w="1104900">
                  <a:extLst>
                    <a:ext uri="{9D8B030D-6E8A-4147-A177-3AD203B41FA5}">
                      <a16:colId xmlns:a16="http://schemas.microsoft.com/office/drawing/2014/main" xmlns="" val="20003"/>
                    </a:ext>
                  </a:extLst>
                </a:gridCol>
                <a:gridCol w="1104900">
                  <a:extLst>
                    <a:ext uri="{9D8B030D-6E8A-4147-A177-3AD203B41FA5}">
                      <a16:colId xmlns:a16="http://schemas.microsoft.com/office/drawing/2014/main" xmlns="" val="20004"/>
                    </a:ext>
                  </a:extLst>
                </a:gridCol>
                <a:gridCol w="1104900">
                  <a:extLst>
                    <a:ext uri="{9D8B030D-6E8A-4147-A177-3AD203B41FA5}">
                      <a16:colId xmlns:a16="http://schemas.microsoft.com/office/drawing/2014/main" xmlns=""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525600">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2000" b="1" kern="0" baseline="0" dirty="0">
                          <a:solidFill>
                            <a:srgbClr val="00B050"/>
                          </a:solidFill>
                          <a:latin typeface="Exo 2" panose="00000500000000000000" pitchFamily="2" charset="0"/>
                        </a:rPr>
                        <a:t/>
                      </a:r>
                      <a:br>
                        <a:rPr lang="en-US" sz="20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endParaRPr lang="en-US" sz="20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85652912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xmlns="" val="20000"/>
                    </a:ext>
                  </a:extLst>
                </a:gridCol>
                <a:gridCol w="504000">
                  <a:extLst>
                    <a:ext uri="{9D8B030D-6E8A-4147-A177-3AD203B41FA5}">
                      <a16:colId xmlns:a16="http://schemas.microsoft.com/office/drawing/2014/main" xmlns="" val="20001"/>
                    </a:ext>
                  </a:extLst>
                </a:gridCol>
                <a:gridCol w="1032307">
                  <a:extLst>
                    <a:ext uri="{9D8B030D-6E8A-4147-A177-3AD203B41FA5}">
                      <a16:colId xmlns:a16="http://schemas.microsoft.com/office/drawing/2014/main" xmlns="" val="20002"/>
                    </a:ext>
                  </a:extLst>
                </a:gridCol>
                <a:gridCol w="1106043">
                  <a:extLst>
                    <a:ext uri="{9D8B030D-6E8A-4147-A177-3AD203B41FA5}">
                      <a16:colId xmlns:a16="http://schemas.microsoft.com/office/drawing/2014/main" xmlns="" val="20003"/>
                    </a:ext>
                  </a:extLst>
                </a:gridCol>
                <a:gridCol w="1032307">
                  <a:extLst>
                    <a:ext uri="{9D8B030D-6E8A-4147-A177-3AD203B41FA5}">
                      <a16:colId xmlns:a16="http://schemas.microsoft.com/office/drawing/2014/main" xmlns="" val="20004"/>
                    </a:ext>
                  </a:extLst>
                </a:gridCol>
                <a:gridCol w="1032307">
                  <a:extLst>
                    <a:ext uri="{9D8B030D-6E8A-4147-A177-3AD203B41FA5}">
                      <a16:colId xmlns:a16="http://schemas.microsoft.com/office/drawing/2014/main" xmlns="" val="20005"/>
                    </a:ext>
                  </a:extLst>
                </a:gridCol>
                <a:gridCol w="504000">
                  <a:extLst>
                    <a:ext uri="{9D8B030D-6E8A-4147-A177-3AD203B41FA5}">
                      <a16:colId xmlns:a16="http://schemas.microsoft.com/office/drawing/2014/main" xmlns="" val="20006"/>
                    </a:ext>
                  </a:extLst>
                </a:gridCol>
                <a:gridCol w="414000">
                  <a:extLst>
                    <a:ext uri="{9D8B030D-6E8A-4147-A177-3AD203B41FA5}">
                      <a16:colId xmlns:a16="http://schemas.microsoft.com/office/drawing/2014/main" xmlns=""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RISK</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r>
                        <a:rPr lang="en-US" sz="1800" dirty="0">
                          <a:latin typeface="Exo 2" panose="00000500000000000000" pitchFamily="2" charset="0"/>
                        </a:rPr>
                        <a:t/>
                      </a:r>
                      <a:br>
                        <a:rPr lang="en-US" sz="1800"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r>
                        <a:rPr lang="en-US" sz="1800" dirty="0">
                          <a:latin typeface="Exo 2" panose="00000500000000000000" pitchFamily="2" charset="0"/>
                        </a:rPr>
                        <a:t/>
                      </a:r>
                      <a:br>
                        <a:rPr lang="en-US" sz="1800"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r>
                        <a:rPr lang="en-US" sz="1800" kern="1200" dirty="0">
                          <a:latin typeface="Exo 2" panose="00000500000000000000" pitchFamily="2" charset="0"/>
                        </a:rPr>
                        <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4"/>
            <a:ext cx="4887049" cy="565200"/>
            <a:chOff x="430949" y="1049627"/>
            <a:chExt cx="5604445" cy="60555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06934"/>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xmlns=""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xmlns="" val="20000"/>
                    </a:ext>
                  </a:extLst>
                </a:gridCol>
                <a:gridCol w="4995497">
                  <a:extLst>
                    <a:ext uri="{9D8B030D-6E8A-4147-A177-3AD203B41FA5}">
                      <a16:colId xmlns:a16="http://schemas.microsoft.com/office/drawing/2014/main" xmlns="" val="20001"/>
                    </a:ext>
                  </a:extLst>
                </a:gridCol>
                <a:gridCol w="533401">
                  <a:extLst>
                    <a:ext uri="{9D8B030D-6E8A-4147-A177-3AD203B41FA5}">
                      <a16:colId xmlns:a16="http://schemas.microsoft.com/office/drawing/2014/main" xmlns=""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7848">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Exo 2" panose="00000500000000000000" pitchFamily="2" charset="0"/>
                        </a:rPr>
                        <a:t/>
                      </a: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113917270"/>
                  </a:ext>
                </a:extLst>
              </a:tr>
            </a:tbl>
          </a:graphicData>
        </a:graphic>
      </p:graphicFrame>
      <p:sp>
        <p:nvSpPr>
          <p:cNvPr id="2" name="TextBox 1">
            <a:extLst>
              <a:ext uri="{FF2B5EF4-FFF2-40B4-BE49-F238E27FC236}">
                <a16:creationId xmlns:a16="http://schemas.microsoft.com/office/drawing/2014/main" xmlns=""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xmlns=""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613477856"/>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9336">
                <a:tc>
                  <a:txBody>
                    <a:bodyPr/>
                    <a:lstStyle/>
                    <a:p>
                      <a:pPr>
                        <a:buNone/>
                      </a:pPr>
                      <a:r>
                        <a:rPr lang="en-US" sz="1600" b="1" dirty="0" err="1">
                          <a:latin typeface="Exo 2"/>
                        </a:rPr>
                        <a:t>Förord</a:t>
                      </a:r>
                      <a:endParaRPr lang="en-US" sz="1600" b="1" dirty="0" err="1">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762865">
                <a:tc>
                  <a:txBody>
                    <a:bodyPr/>
                    <a:lstStyle/>
                    <a:p>
                      <a:pPr>
                        <a:spcBef>
                          <a:spcPts val="200"/>
                        </a:spcBef>
                        <a:spcAft>
                          <a:spcPts val="600"/>
                        </a:spcAft>
                      </a:pPr>
                      <a:r>
                        <a:rPr lang="en-US" sz="950" dirty="0">
                          <a:latin typeface="Liberation Sans"/>
                          <a:cs typeface="Liberation Sans" panose="020B0604020202020204" pitchFamily="34" charset="0"/>
                        </a:rPr>
                        <a:t>Osäker mjukvara underminerar infrastruktur för finans, sjukvård, försvar, energi och andra kritiska samhällsfunktioner. Svårigheten att upprätthålla säkerheten i mjukvara ökar exponentiellt I takt med alltmer komplex mjukvara och det ständigt ökande antalet uppkopplade applikationer. Med det höga tempot i modern mjukvaruutveckling blir det allt viktigare att kunna upptäcka och lösa vanligt förekommande säkerhetsrisker på ett snabbt och korrekt sätt. Vi har inte längre råd att låta relativt enkla säkerhetsproblem som de som </a:t>
                      </a:r>
                      <a:r>
                        <a:rPr lang="en-US" sz="950" dirty="0" err="1">
                          <a:latin typeface="Liberation Sans"/>
                          <a:cs typeface="Liberation Sans" panose="020B0604020202020204" pitchFamily="34" charset="0"/>
                        </a:rPr>
                        <a:t>återfinns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finnas</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a:t>
                      </a:r>
                      <a:r>
                        <a:rPr lang="en-US" sz="950" dirty="0" err="1">
                          <a:latin typeface="Liberation Sans"/>
                          <a:cs typeface="Liberation Sans" panose="020B0604020202020204" pitchFamily="34" charset="0"/>
                        </a:rPr>
                        <a:t>Communityn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bidragit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någonsin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tidigare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skapandet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OWASP Topp 10 – 2017.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påvisar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hur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mycket</a:t>
                      </a:r>
                      <a:r>
                        <a:rPr lang="en-US" sz="950" dirty="0">
                          <a:latin typeface="Liberation Sans"/>
                          <a:cs typeface="Liberation Sans" panose="020B0604020202020204" pitchFamily="34" charset="0"/>
                        </a:rPr>
                        <a:t> passion "</a:t>
                      </a:r>
                      <a:r>
                        <a:rPr lang="en-US" sz="950" dirty="0" err="1">
                          <a:latin typeface="Liberation Sans"/>
                          <a:cs typeface="Liberation Sans" panose="020B0604020202020204" pitchFamily="34" charset="0"/>
                        </a:rPr>
                        <a:t>communityn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därmed</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hur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viktigt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OWASP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Topp 10 </a:t>
                      </a:r>
                      <a:r>
                        <a:rPr lang="en-US" sz="950" dirty="0" err="1">
                          <a:latin typeface="Liberation Sans"/>
                          <a:cs typeface="Liberation Sans" panose="020B0604020202020204" pitchFamily="34" charset="0"/>
                        </a:rPr>
                        <a:t>blir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korrekt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möjligt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majoriteten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användningsfallen</a:t>
                      </a:r>
                      <a:r>
                        <a:rPr lang="en-US" sz="950" dirty="0">
                          <a:latin typeface="Liberation Sans"/>
                          <a:cs typeface="Liberation Sans" panose="020B0604020202020204" pitchFamily="34" charset="0"/>
                        </a:rPr>
                        <a:t>.</a:t>
                      </a:r>
                    </a:p>
                    <a:p>
                      <a:pPr lvl="0">
                        <a:spcBef>
                          <a:spcPts val="200"/>
                        </a:spcBef>
                        <a:spcAft>
                          <a:spcPts val="600"/>
                        </a:spcAft>
                        <a:buNone/>
                      </a:pP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ursprungliga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målet</a:t>
                      </a:r>
                      <a:r>
                        <a:rPr lang="en-US" sz="950" dirty="0">
                          <a:latin typeface="Liberation Sans"/>
                          <a:cs typeface="Liberation Sans" panose="020B0604020202020204" pitchFamily="34" charset="0"/>
                        </a:rPr>
                        <a:t> med OWASP Topp 10 </a:t>
                      </a:r>
                      <a:r>
                        <a:rPr lang="en-US" sz="950" dirty="0" err="1">
                          <a:latin typeface="Liberation Sans"/>
                          <a:cs typeface="Liberation Sans" panose="020B0604020202020204" pitchFamily="34" charset="0"/>
                        </a:rPr>
                        <a:t>var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höja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medvetenheten</a:t>
                      </a:r>
                      <a:r>
                        <a:rPr lang="en-US" sz="950" dirty="0">
                          <a:latin typeface="Liberation Sans"/>
                          <a:cs typeface="Liberation Sans" panose="020B0604020202020204" pitchFamily="34" charset="0"/>
                        </a:rPr>
                        <a:t> hos </a:t>
                      </a:r>
                      <a:r>
                        <a:rPr lang="en-US" sz="950" dirty="0" err="1">
                          <a:latin typeface="Liberation Sans"/>
                          <a:cs typeface="Liberation Sans" panose="020B0604020202020204" pitchFamily="34" charset="0"/>
                        </a:rPr>
                        <a:t>såväl</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beslutsfattare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Listan</a:t>
                      </a:r>
                      <a:r>
                        <a:rPr lang="en-US" sz="950" dirty="0">
                          <a:latin typeface="Liberation Sans"/>
                          <a:cs typeface="Liberation Sans" panose="020B0604020202020204" pitchFamily="34" charset="0"/>
                        </a:rPr>
                        <a:t> är </a:t>
                      </a:r>
                      <a:r>
                        <a:rPr lang="en-US" sz="950" dirty="0" err="1">
                          <a:latin typeface="Liberation Sans"/>
                          <a:cs typeface="Liberation Sans" panose="020B0604020202020204" pitchFamily="34" charset="0"/>
                        </a:rPr>
                        <a:t>numer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betrakta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de facto standard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endParaRPr lang="en-US" dirty="0"/>
                    </a:p>
                    <a:p>
                      <a:pPr>
                        <a:spcBef>
                          <a:spcPts val="200"/>
                        </a:spcBef>
                        <a:spcAft>
                          <a:spcPts val="600"/>
                        </a:spcAft>
                      </a:pPr>
                      <a:r>
                        <a:rPr lang="en-US" sz="950" dirty="0">
                          <a:latin typeface="Liberation Sans"/>
                          <a:cs typeface="Liberation Sans" panose="020B0604020202020204" pitchFamily="34" charset="0"/>
                        </a:rPr>
                        <a:t>I </a:t>
                      </a:r>
                      <a:r>
                        <a:rPr lang="en-US" sz="950" dirty="0" err="1">
                          <a:latin typeface="Liberation Sans"/>
                          <a:cs typeface="Liberation Sans" panose="020B0604020202020204" pitchFamily="34" charset="0"/>
                        </a:rPr>
                        <a:t>denna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uppdatering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presenteras</a:t>
                      </a:r>
                      <a:r>
                        <a:rPr lang="en-US" sz="950" dirty="0">
                          <a:latin typeface="Liberation Sans"/>
                          <a:cs typeface="Liberation Sans" panose="020B0604020202020204" pitchFamily="34" charset="0"/>
                        </a:rPr>
                        <a:t> problem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rekommendationer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kortfattat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testbart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underlätta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införandet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naturlig</a:t>
                      </a:r>
                      <a:r>
                        <a:rPr lang="en-US" sz="950" dirty="0">
                          <a:latin typeface="Liberation Sans"/>
                          <a:cs typeface="Liberation Sans" panose="020B0604020202020204" pitchFamily="34" charset="0"/>
                        </a:rPr>
                        <a:t> del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applikationer</a:t>
                      </a:r>
                      <a:r>
                        <a:rPr lang="en-US" sz="950" dirty="0">
                          <a:latin typeface="Liberation Sans"/>
                          <a:cs typeface="Liberation Sans" panose="020B0604020202020204" pitchFamily="34" charset="0"/>
                        </a:rPr>
                        <a:t>. Vi </a:t>
                      </a:r>
                      <a:r>
                        <a:rPr lang="en-US" sz="950" dirty="0" err="1">
                          <a:latin typeface="Liberation Sans"/>
                          <a:cs typeface="Liberation Sans" panose="020B0604020202020204" pitchFamily="34" charset="0"/>
                        </a:rPr>
                        <a:t>uppmuntrar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stora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högpresterande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använda</a:t>
                      </a:r>
                      <a:r>
                        <a:rPr lang="en-US" sz="950" dirty="0">
                          <a:latin typeface="Liberation Sans"/>
                          <a:cs typeface="Liberation Sans" panose="020B0604020202020204" pitchFamily="34" charset="0"/>
                        </a:rPr>
                        <a:t> ASVS (</a:t>
                      </a:r>
                      <a:r>
                        <a:rPr lang="en-US" sz="950" dirty="0">
                          <a:latin typeface="Liberation Sans"/>
                          <a:cs typeface="Liberation Sans" panose="020B0604020202020204" pitchFamily="34" charset="0"/>
                          <a:hlinkClick r:id="rId4"/>
                        </a:rPr>
                        <a:t>OWASP Application Security Verification Standard)</a:t>
                      </a:r>
                      <a:r>
                        <a:rPr lang="en-US" sz="950" dirty="0">
                          <a:latin typeface="Liberation Sans"/>
                          <a:cs typeface="Liberation Sans" panose="020B0604020202020204" pitchFamily="34" charset="0"/>
                        </a:rPr>
                        <a:t> om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heltäckande</a:t>
                      </a:r>
                      <a:r>
                        <a:rPr lang="en-US" sz="950" dirty="0">
                          <a:latin typeface="Liberation Sans"/>
                          <a:cs typeface="Liberation Sans" panose="020B0604020202020204" pitchFamily="34" charset="0"/>
                        </a:rPr>
                        <a:t> standard </a:t>
                      </a:r>
                      <a:r>
                        <a:rPr lang="en-US" sz="950" dirty="0" err="1">
                          <a:latin typeface="Liberation Sans"/>
                          <a:cs typeface="Liberation Sans" panose="020B0604020202020204" pitchFamily="34" charset="0"/>
                        </a:rPr>
                        <a:t>krävs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de </a:t>
                      </a:r>
                      <a:r>
                        <a:rPr lang="en-US" sz="950" dirty="0" err="1">
                          <a:latin typeface="Liberation Sans"/>
                          <a:cs typeface="Liberation Sans" panose="020B0604020202020204" pitchFamily="34" charset="0"/>
                        </a:rPr>
                        <a:t>flesta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dock OWASP Topp 10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riktigt</a:t>
                      </a:r>
                      <a:r>
                        <a:rPr lang="en-US" sz="950" dirty="0">
                          <a:latin typeface="Liberation Sans"/>
                          <a:cs typeface="Liberation Sans" panose="020B0604020202020204" pitchFamily="34" charset="0"/>
                        </a:rPr>
                        <a:t> bra start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börja</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Vi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sammanfattat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del "</a:t>
                      </a:r>
                      <a:r>
                        <a:rPr lang="en-US" sz="950" dirty="0" err="1">
                          <a:latin typeface="Liberation Sans"/>
                          <a:cs typeface="Liberation Sans" panose="020B0604020202020204" pitchFamily="34" charset="0"/>
                        </a:rPr>
                        <a:t>nästa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steg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gå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vidare</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efter</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olika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målgrupper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enkelt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sätt</a:t>
                      </a:r>
                      <a:r>
                        <a:rPr lang="en-US" sz="950" dirty="0">
                          <a:latin typeface="Liberation Sans"/>
                          <a:cs typeface="Liberation Sans" panose="020B0604020202020204" pitchFamily="34" charset="0"/>
                        </a:rPr>
                        <a:t> ska </a:t>
                      </a:r>
                      <a:r>
                        <a:rPr lang="en-US" sz="950" dirty="0" err="1">
                          <a:latin typeface="Liberation Sans"/>
                          <a:cs typeface="Liberation Sans" panose="020B0604020202020204" pitchFamily="34" charset="0"/>
                        </a:rPr>
                        <a:t>kunna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fördjupa</a:t>
                      </a:r>
                      <a:r>
                        <a:rPr lang="en-US" sz="950" dirty="0">
                          <a:latin typeface="Liberation Sans"/>
                          <a:cs typeface="Liberation Sans" panose="020B0604020202020204" pitchFamily="34" charset="0"/>
                        </a:rPr>
                        <a:t> sig </a:t>
                      </a:r>
                      <a:r>
                        <a:rPr lang="en-US" sz="950" dirty="0" err="1">
                          <a:latin typeface="Liberation Sans"/>
                          <a:cs typeface="Liberation Sans" panose="020B0604020202020204" pitchFamily="34" charset="0"/>
                        </a:rPr>
                        <a:t>ytterligare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 </a:t>
                      </a:r>
                      <a:r>
                        <a:rPr lang="en-US" sz="950" b="1" dirty="0">
                          <a:latin typeface="Liberation Sans"/>
                          <a:cs typeface="Liberation Sans" panose="020B0604020202020204" pitchFamily="34" charset="0"/>
                          <a:hlinkClick r:id="rId5" action="ppaction://hlinksldjump"/>
                        </a:rPr>
                        <a:t>What’s Next for Developers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hlinkClick r:id="rId6" action="ppaction://hlinksldjump"/>
                        </a:rPr>
                        <a:t>för</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testare</a:t>
                      </a:r>
                      <a:r>
                        <a:rPr lang="en-US" sz="950" dirty="0">
                          <a:latin typeface="Liberation Sans"/>
                          <a:cs typeface="Liberation Sans" panose="020B0604020202020204" pitchFamily="34" charset="0"/>
                          <a:hlinkClick r:id="rId6" action="ppaction://hlinksldjump"/>
                        </a:rPr>
                        <a:t>; </a:t>
                      </a:r>
                      <a:r>
                        <a:rPr lang="en-US" sz="950" b="1" dirty="0">
                          <a:latin typeface="Liberation Sans"/>
                          <a:cs typeface="Liberation Sans" panose="020B0604020202020204" pitchFamily="34" charset="0"/>
                          <a:hlinkClick r:id="rId6" action="ppaction://hlinksldjump"/>
                        </a:rPr>
                        <a:t>What’s Next for Security Testers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hlinkClick r:id="rId7" action="ppaction://hlinksldjump"/>
                        </a:rPr>
                        <a:t>för</a:t>
                      </a:r>
                      <a:r>
                        <a:rPr lang="en-US" sz="950" dirty="0">
                          <a:latin typeface="Liberation Sans"/>
                          <a:cs typeface="Liberation Sans" panose="020B0604020202020204" pitchFamily="34" charset="0"/>
                          <a:hlinkClick r:id="rId7" action="ppaction://hlinksldjump"/>
                        </a:rPr>
                        <a:t> </a:t>
                      </a:r>
                      <a:r>
                        <a:rPr lang="en-US" sz="950" dirty="0" err="1">
                          <a:latin typeface="Liberation Sans"/>
                          <a:cs typeface="Liberation Sans" panose="020B0604020202020204" pitchFamily="34" charset="0"/>
                          <a:hlinkClick r:id="rId7" action="ppaction://hlinksldjump"/>
                        </a:rPr>
                        <a:t>beslutsfattare</a:t>
                      </a:r>
                      <a:r>
                        <a:rPr lang="en-US" sz="950" dirty="0">
                          <a:latin typeface="Liberation Sans"/>
                          <a:cs typeface="Liberation Sans" panose="020B0604020202020204" pitchFamily="34" charset="0"/>
                          <a:hlinkClick r:id="rId7" action="ppaction://hlinksldjump"/>
                        </a:rPr>
                        <a:t> (</a:t>
                      </a:r>
                      <a:r>
                        <a:rPr lang="en-US" sz="950" dirty="0" err="1">
                          <a:latin typeface="Liberation Sans"/>
                          <a:hlinkClick r:id="rId7" action="ppaction://hlinksldjump"/>
                        </a:rPr>
                        <a:t>t.ex</a:t>
                      </a:r>
                      <a:r>
                        <a:rPr lang="en-US" sz="950" dirty="0">
                          <a:latin typeface="Liberation Sans"/>
                          <a:hlinkClick r:id="rId7" action="ppaction://hlinksldjump"/>
                        </a:rPr>
                        <a:t> </a:t>
                      </a:r>
                      <a:r>
                        <a:rPr lang="en-US" sz="950" b="0" i="0" u="none" strike="noStrike" noProof="0" dirty="0">
                          <a:solidFill>
                            <a:srgbClr val="000000"/>
                          </a:solidFill>
                          <a:latin typeface="Liberation Sans"/>
                          <a:hlinkClick r:id="rId7" action="ppaction://hlinksldjump"/>
                        </a:rPr>
                        <a:t>CIO </a:t>
                      </a:r>
                      <a:r>
                        <a:rPr lang="en-US" sz="950" b="0" i="0" u="none" strike="noStrike" noProof="0" dirty="0" err="1">
                          <a:solidFill>
                            <a:srgbClr val="000000"/>
                          </a:solidFill>
                          <a:latin typeface="Liberation Sans"/>
                          <a:hlinkClick r:id="rId7" action="ppaction://hlinksldjump"/>
                        </a:rPr>
                        <a:t>och</a:t>
                      </a:r>
                      <a:r>
                        <a:rPr lang="en-US" sz="950" b="0" i="0" u="none" strike="noStrike" noProof="0" dirty="0">
                          <a:solidFill>
                            <a:srgbClr val="000000"/>
                          </a:solidFill>
                          <a:latin typeface="Liberation Sans"/>
                          <a:hlinkClick r:id="rId7" action="ppaction://hlinksldjump"/>
                        </a:rPr>
                        <a:t> CISO); </a:t>
                      </a:r>
                      <a:r>
                        <a:rPr lang="en-US" sz="950" b="1" dirty="0">
                          <a:latin typeface="Liberation Sans"/>
                          <a:hlinkClick r:id="rId7" action="ppaction://hlinksldjump"/>
                        </a:rPr>
                        <a:t>What’s</a:t>
                      </a:r>
                      <a:r>
                        <a:rPr lang="en-US" sz="950" b="1" dirty="0">
                          <a:latin typeface="Liberation Sans"/>
                          <a:cs typeface="Liberation Sans" panose="020B0604020202020204" pitchFamily="34" charset="0"/>
                          <a:hlinkClick r:id="rId7" action="ppaction://hlinksldjump"/>
                        </a:rPr>
                        <a:t> Next for Organizations</a:t>
                      </a:r>
                      <a:r>
                        <a:rPr lang="en-US" sz="950" b="1" dirty="0">
                          <a:latin typeface="Liberation Sans"/>
                          <a:cs typeface="Liberation Sans" panose="020B0604020202020204" pitchFamily="34" charset="0"/>
                        </a:rPr>
                        <a:t> </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hlinkClick r:id="rId8" action="ppaction://hlinksldjump"/>
                        </a:rPr>
                        <a:t>och</a:t>
                      </a:r>
                      <a:r>
                        <a:rPr lang="en-US" sz="950" dirty="0">
                          <a:latin typeface="Liberation Sans"/>
                          <a:cs typeface="Liberation Sans" panose="020B0604020202020204" pitchFamily="34" charset="0"/>
                          <a:hlinkClick r:id="rId8" action="ppaction://hlinksldjump"/>
                        </a:rPr>
                        <a:t> </a:t>
                      </a:r>
                      <a:r>
                        <a:rPr lang="en-US" sz="950" b="1" dirty="0">
                          <a:latin typeface="Liberation Sans"/>
                          <a:cs typeface="Liberation Sans" panose="020B0604020202020204" pitchFamily="34" charset="0"/>
                          <a:hlinkClick r:id="rId8" action="ppaction://hlinksldjump"/>
                        </a:rPr>
                        <a:t>What’s Next for Application Managers</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som</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riktar</a:t>
                      </a:r>
                      <a:r>
                        <a:rPr lang="en-US" sz="950" dirty="0">
                          <a:latin typeface="Liberation Sans"/>
                          <a:cs typeface="Liberation Sans" panose="020B0604020202020204" pitchFamily="34" charset="0"/>
                          <a:hlinkClick r:id="rId8" action="ppaction://hlinksldjump"/>
                        </a:rPr>
                        <a:t> sig till </a:t>
                      </a:r>
                      <a:r>
                        <a:rPr lang="en-US" sz="950" dirty="0" err="1">
                          <a:latin typeface="Liberation Sans"/>
                          <a:cs typeface="Liberation Sans" panose="020B0604020202020204" pitchFamily="34" charset="0"/>
                          <a:hlinkClick r:id="rId8" action="ppaction://hlinksldjump"/>
                        </a:rPr>
                        <a:t>exempelvis</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produktägare</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lösningsarkitekter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eller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andra</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som</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ansvarar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för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en</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applikations</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livscykelhantering</a:t>
                      </a:r>
                      <a:r>
                        <a:rPr lang="en-US" sz="950" dirty="0">
                          <a:latin typeface="Liberation Sans"/>
                          <a:cs typeface="Liberation Sans" panose="020B0604020202020204" pitchFamily="34" charset="0"/>
                          <a:hlinkClick r:id="rId8" action="ppaction://hlinksldjump"/>
                        </a:rPr>
                        <a:t>.</a:t>
                      </a:r>
                      <a:endParaRPr lang="en-US" sz="950" dirty="0">
                        <a:latin typeface="Liberation Sans"/>
                        <a:cs typeface="Liberation Sans" panose="020B0604020202020204" pitchFamily="34" charset="0"/>
                      </a:endParaRPr>
                    </a:p>
                    <a:p>
                      <a:pPr>
                        <a:spcBef>
                          <a:spcPts val="200"/>
                        </a:spcBef>
                        <a:spcAft>
                          <a:spcPts val="600"/>
                        </a:spcAft>
                      </a:pPr>
                      <a:r>
                        <a:rPr lang="en-US" sz="950" dirty="0" err="1">
                          <a:latin typeface="Liberation Sans"/>
                          <a:cs typeface="Liberation Sans" panose="020B0604020202020204" pitchFamily="34" charset="0"/>
                        </a:rPr>
                        <a:t>Långsiktigt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uppmuntras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mjukvaruutvecklande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arbetslag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skapa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applikationssäkerhetsprogram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kompatibelt</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respektive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kultur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teknologi</a:t>
                      </a:r>
                      <a:r>
                        <a:rPr lang="en-US" sz="950" dirty="0">
                          <a:latin typeface="Liberation Sans"/>
                          <a:cs typeface="Liberation Sans" panose="020B0604020202020204" pitchFamily="34" charset="0"/>
                        </a:rPr>
                        <a:t>. Den </a:t>
                      </a:r>
                      <a:r>
                        <a:rPr lang="en-US" sz="950" dirty="0" err="1">
                          <a:latin typeface="Liberation Sans"/>
                          <a:cs typeface="Liberation Sans" panose="020B0604020202020204" pitchFamily="34" charset="0"/>
                        </a:rPr>
                        <a:t>här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typen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program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a:t>
                      </a:r>
                      <a:r>
                        <a:rPr lang="en-US" sz="950" dirty="0">
                          <a:latin typeface="Liberation Sans"/>
                          <a:cs typeface="Liberation Sans" panose="020B0604020202020204" pitchFamily="34" charset="0"/>
                        </a:rPr>
                        <a:t> former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storlekar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Utnyttja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befintliga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styrkor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mäta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förbättra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applikationssäkerhetsprogrammet</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a:latin typeface="Liberation Sans"/>
                          <a:cs typeface="Liberation Sans" panose="020B0604020202020204" pitchFamily="34" charset="0"/>
                          <a:hlinkClick r:id="rId9"/>
                        </a:rPr>
                        <a:t>Software Assurance Maturity Model</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Vi </a:t>
                      </a:r>
                      <a:r>
                        <a:rPr lang="en-US" sz="950" dirty="0" err="1">
                          <a:latin typeface="Liberation Sans"/>
                          <a:cs typeface="Liberation Sans" panose="020B0604020202020204" pitchFamily="34" charset="0"/>
                        </a:rPr>
                        <a:t>hoppas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användbar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ansträngningar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Tveka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inte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kontakta</a:t>
                      </a:r>
                      <a:r>
                        <a:rPr lang="en-US" sz="950" dirty="0">
                          <a:latin typeface="Liberation Sans"/>
                          <a:cs typeface="Liberation Sans" panose="020B0604020202020204" pitchFamily="34" charset="0"/>
                        </a:rPr>
                        <a:t> OWASP om du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frågor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konstruktiv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kritik</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eller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andra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idéer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vår</a:t>
                      </a:r>
                      <a:r>
                        <a:rPr lang="en-US" sz="950" dirty="0">
                          <a:latin typeface="Liberation Sans"/>
                          <a:cs typeface="Liberation Sans" panose="020B0604020202020204" pitchFamily="34" charset="0"/>
                        </a:rPr>
                        <a:t> plats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Github</a:t>
                      </a:r>
                      <a:r>
                        <a:rPr lang="en-US" sz="950" dirty="0">
                          <a:latin typeface="Liberation Sans"/>
                          <a:cs typeface="Liberation Sans" panose="020B0604020202020204" pitchFamily="34" charset="0"/>
                        </a:rPr>
                        <a:t>:</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err="1">
                          <a:latin typeface="Liberation Sans"/>
                          <a:cs typeface="Liberation Sans" panose="020B0604020202020204" pitchFamily="34" charset="0"/>
                        </a:rPr>
                        <a:t>Här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projekt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översättningar</a:t>
                      </a:r>
                      <a:r>
                        <a:rPr lang="en-US" sz="950" dirty="0">
                          <a:latin typeface="Liberation Sans"/>
                          <a:cs typeface="Liberation Sans" panose="020B0604020202020204" pitchFamily="34" charset="0"/>
                        </a:rPr>
                        <a:t>:</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err="1">
                          <a:latin typeface="Liberation Sans"/>
                          <a:cs typeface="Liberation Sans" panose="020B0604020202020204" pitchFamily="34" charset="0"/>
                        </a:rPr>
                        <a:t>Slutligen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vill</a:t>
                      </a:r>
                      <a:r>
                        <a:rPr lang="en-US" sz="950" dirty="0">
                          <a:latin typeface="Liberation Sans"/>
                          <a:cs typeface="Liberation Sans" panose="020B0604020202020204" pitchFamily="34" charset="0"/>
                        </a:rPr>
                        <a:t> vi </a:t>
                      </a:r>
                      <a:r>
                        <a:rPr lang="en-US" sz="950" dirty="0" err="1">
                          <a:latin typeface="Liberation Sans"/>
                          <a:cs typeface="Liberation Sans" panose="020B0604020202020204" pitchFamily="34" charset="0"/>
                        </a:rPr>
                        <a:t>tacka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ledarna</a:t>
                      </a:r>
                      <a:r>
                        <a:rPr lang="en-US" sz="950" dirty="0">
                          <a:latin typeface="Liberation Sans"/>
                          <a:cs typeface="Liberation Sans" panose="020B0604020202020204" pitchFamily="34" charset="0"/>
                        </a:rPr>
                        <a:t> I OWASP Topp 10-projektet, Dave </a:t>
                      </a:r>
                      <a:r>
                        <a:rPr lang="en-US" sz="950" dirty="0" err="1">
                          <a:latin typeface="Liberation Sans"/>
                          <a:cs typeface="Liberation Sans" panose="020B0604020202020204" pitchFamily="34" charset="0"/>
                        </a:rPr>
                        <a:t>Wichers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Jeff Williams,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deras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insatser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tron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oss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färdigställa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detta</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communityns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Stort tack!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600"/>
                        </a:spcAft>
                        <a:buClrTx/>
                        <a:buSzTx/>
                        <a:buFontTx/>
                        <a:buNone/>
                        <a:tabLst/>
                        <a:defRPr/>
                      </a:pPr>
                      <a:r>
                        <a:rPr lang="en-US" sz="950" baseline="0" dirty="0" err="1">
                          <a:latin typeface="Liberation Sans"/>
                          <a:ea typeface="Liberation Sans" panose="020B0604020202020204" pitchFamily="34" charset="0"/>
                          <a:cs typeface="Liberation Sans" panose="020B0604020202020204" pitchFamily="34" charset="0"/>
                        </a:rPr>
                        <a:t>Svenska</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översättare</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Åke</a:t>
                      </a:r>
                      <a:r>
                        <a:rPr lang="en-US" sz="950" baseline="0" dirty="0">
                          <a:latin typeface="Liberation Sans"/>
                          <a:ea typeface="Liberation Sans" panose="020B0604020202020204" pitchFamily="34" charset="0"/>
                          <a:cs typeface="Liberation Sans" panose="020B0604020202020204" pitchFamily="34" charset="0"/>
                        </a:rPr>
                        <a:t> Bengtsson, Samuel </a:t>
                      </a:r>
                      <a:r>
                        <a:rPr lang="en-US" sz="950" baseline="0" dirty="0" err="1">
                          <a:latin typeface="Liberation Sans"/>
                          <a:ea typeface="Liberation Sans" panose="020B0604020202020204" pitchFamily="34" charset="0"/>
                          <a:cs typeface="Liberation Sans" panose="020B0604020202020204" pitchFamily="34" charset="0"/>
                        </a:rPr>
                        <a:t>Adolfsson</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err="1">
                          <a:solidFill>
                            <a:srgbClr val="000000"/>
                          </a:solidFill>
                          <a:latin typeface="Exo 2"/>
                          <a:ea typeface="+mn-ea"/>
                          <a:cs typeface="+mn-cs"/>
                        </a:rPr>
                        <a:t>Projektets</a:t>
                      </a:r>
                      <a:r>
                        <a:rPr lang="en-US" sz="1600" b="1" kern="1200" baseline="0" dirty="0">
                          <a:solidFill>
                            <a:srgbClr val="000000"/>
                          </a:solidFill>
                          <a:latin typeface="Exo 2"/>
                          <a:ea typeface="+mn-ea"/>
                          <a:cs typeface="+mn-cs"/>
                        </a:rPr>
                        <a:t> </a:t>
                      </a:r>
                      <a:r>
                        <a:rPr lang="en-US" sz="1600" b="1" kern="1200" baseline="0" dirty="0" err="1">
                          <a:solidFill>
                            <a:srgbClr val="000000"/>
                          </a:solidFill>
                          <a:latin typeface="Exo 2"/>
                          <a:ea typeface="+mn-ea"/>
                          <a:cs typeface="+mn-cs"/>
                        </a:rPr>
                        <a:t>sponsorer</a:t>
                      </a:r>
                      <a:endParaRPr lang="en-US" sz="1600" b="1" kern="1200" dirty="0" err="1">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dirty="0"/>
                        <a:t/>
                      </a:r>
                      <a:br>
                        <a:rPr lang="en-US" dirty="0"/>
                      </a:br>
                      <a:r>
                        <a:rPr lang="en-US" sz="950" baseline="0" dirty="0">
                          <a:latin typeface="Liberation Sans"/>
                        </a:rPr>
                        <a:t>Tack till </a:t>
                      </a:r>
                      <a:r>
                        <a:rPr lang="en-US" sz="950" baseline="0" dirty="0">
                          <a:latin typeface="Liberation Sans"/>
                          <a:hlinkClick r:id="rId12"/>
                        </a:rPr>
                        <a:t>Autodesk</a:t>
                      </a:r>
                      <a:r>
                        <a:rPr lang="en-US" sz="950" baseline="0" dirty="0">
                          <a:latin typeface="Liberation Sans"/>
                        </a:rPr>
                        <a:t> </a:t>
                      </a:r>
                      <a:r>
                        <a:rPr lang="en-US" sz="950" baseline="0" dirty="0" err="1">
                          <a:latin typeface="Liberation Sans"/>
                        </a:rPr>
                        <a:t>som</a:t>
                      </a:r>
                      <a:r>
                        <a:rPr lang="en-US" sz="950" baseline="0" dirty="0">
                          <a:latin typeface="Liberation Sans"/>
                        </a:rPr>
                        <a:t> </a:t>
                      </a:r>
                      <a:r>
                        <a:rPr lang="en-US" sz="950" baseline="0" dirty="0" err="1">
                          <a:latin typeface="Liberation Sans"/>
                        </a:rPr>
                        <a:t>sponsrat</a:t>
                      </a:r>
                      <a:r>
                        <a:rPr lang="en-US" sz="950" baseline="0" dirty="0">
                          <a:latin typeface="Liberation Sans"/>
                        </a:rPr>
                        <a:t> OWASP Topp 10 -</a:t>
                      </a:r>
                      <a:r>
                        <a:rPr lang="en-US" sz="950" dirty="0">
                          <a:latin typeface="Liberation Sans"/>
                          <a:cs typeface="Liberation Sans" panose="020B0604020202020204" pitchFamily="34" charset="0"/>
                        </a:rPr>
                        <a:t>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err="1">
                          <a:latin typeface="Liberation Sans"/>
                          <a:ea typeface="Liberation Sans" panose="020B0604020202020204" pitchFamily="34" charset="0"/>
                          <a:cs typeface="Liberation Sans" panose="020B0604020202020204" pitchFamily="34" charset="0"/>
                        </a:rPr>
                        <a:t>Organisationer</a:t>
                      </a:r>
                      <a:r>
                        <a:rPr lang="en-US" sz="950" baseline="0" dirty="0">
                          <a:latin typeface="Liberation Sans"/>
                          <a:ea typeface="Liberation Sans" panose="020B0604020202020204" pitchFamily="34" charset="0"/>
                          <a:cs typeface="Liberation Sans" panose="020B0604020202020204" pitchFamily="34" charset="0"/>
                        </a:rPr>
                        <a:t> och individer som har tillhandahållit information om sårbarheters utbredning eller på annat sätt hjälpt till </a:t>
                      </a:r>
                      <a:r>
                        <a:rPr lang="en-US" sz="950" baseline="0" dirty="0" err="1">
                          <a:latin typeface="Liberation Sans"/>
                          <a:ea typeface="Liberation Sans" panose="020B0604020202020204" pitchFamily="34" charset="0"/>
                          <a:cs typeface="Liberation Sans" panose="020B0604020202020204" pitchFamily="34" charset="0"/>
                        </a:rPr>
                        <a:t>listas</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på</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hlinkClick r:id="rId13" action="ppaction://hlinksldjump"/>
                        </a:rPr>
                        <a:t>erkännandesidan</a:t>
                      </a:r>
                      <a:r>
                        <a:rPr lang="en-US" sz="950" baseline="0" dirty="0">
                          <a:latin typeface="Liberation Sans"/>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err="1" smtClean="0">
                <a:solidFill>
                  <a:schemeClr val="bg1">
                    <a:lumMod val="50000"/>
                  </a:schemeClr>
                </a:solidFill>
                <a:latin typeface="Exo 2" panose="00000500000000000000" pitchFamily="2" charset="0"/>
              </a:rPr>
              <a:t>Förord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006EF41C-22F0-4CD0-98DC-529189A47945}"/>
              </a:ext>
            </a:extLst>
          </p:cNvPr>
          <p:cNvGraphicFramePr>
            <a:graphicFrameLocks noGrp="1"/>
          </p:cNvGraphicFramePr>
          <p:nvPr>
            <p:extLst>
              <p:ext uri="{D42A27DB-BD31-4B8C-83A1-F6EECF244321}">
                <p14:modId xmlns:p14="http://schemas.microsoft.com/office/powerpoint/2010/main" val="3647612680"/>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lvl="0" algn="l">
                        <a:buNone/>
                      </a:pPr>
                      <a:r>
                        <a:rPr lang="en-US" sz="1600" b="1" i="0" u="none" strike="noStrike" noProof="0" dirty="0" err="1"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Välkommen</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till OWASP </a:t>
                      </a:r>
                      <a:r>
                        <a:rPr lang="en-US" sz="1600" b="1" i="0" u="none" strike="noStrike" noProof="0" dirty="0" err="1"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Topp</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753388">
                <a:tc>
                  <a:txBody>
                    <a:bodyPr/>
                    <a:lstStyle/>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Med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denna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uppdatering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kommer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flera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nya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risker,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inklusive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två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utvalda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communityn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hlinkClick r:id="rId4" action="ppaction://hlinksldjump"/>
                        </a:rPr>
                        <a:t>A8:2017-Insecure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hlinkClick r:id="rId5" action="ppaction://hlinksldjump"/>
                        </a:rPr>
                        <a:t>A10:2017-Insufficient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Två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nyckelfaktorer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särskiljer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denna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uppdatering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föregående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versioner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cs typeface="Liberation Sans" panose="020B0604020202020204" pitchFamily="34" charset="0"/>
                        </a:rPr>
                        <a:t>10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betydande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återkoppling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communityn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mer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omfattande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informationsinsamling</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dussintals</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Informationsunderlaget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förmodligen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största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någonsin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applikationssäkerhetsområdet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inger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därmed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tillit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till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den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nya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cs typeface="Liberation Sans" panose="020B0604020202020204" pitchFamily="34" charset="0"/>
                        </a:rPr>
                        <a:t>10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behandlar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de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mest</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effektfulla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applikationssäkerhetsriskerna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kan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drabbas</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av.</a:t>
                      </a:r>
                      <a:endParaRPr lang="en-US" sz="950" b="0" i="0" u="none" strike="noStrike" noProof="0" dirty="0">
                        <a:solidFill>
                          <a:srgbClr val="000000"/>
                        </a:solidFill>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cs typeface="Liberation Sans" panose="020B0604020202020204" pitchFamily="34" charset="0"/>
                        </a:rPr>
                        <a:t>10 - 2017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primärt</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baserad</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på</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40</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informationskällor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företag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specialiserade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applikatioinssäkerhet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samt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undersökning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gjord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bland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fler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500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yrkesverksamma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IT-</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säkerhetsindustrin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Informationen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spänner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över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sårbarheter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samlats</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ihop</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från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hundratals</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organisationer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mer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100.000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applikationer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applikationsgränssnitt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utvald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prioriterad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baserat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fördelning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inom</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informationsunderlaget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samt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kombination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uppskattad</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konsensus</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utnyttjandegraden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upptäckbarhet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inverkan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huvudmål</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med </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cs typeface="Liberation Sans" panose="020B0604020202020204" pitchFamily="34" charset="0"/>
                        </a:rPr>
                        <a:t>10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utbilda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utvecklare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formgivare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arkitekter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beslutsfattare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organisationer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om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konsekvenserna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de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vanligast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förekommande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viktigaste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webbapplikationssvagheterna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ur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ett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säkerhetsperspektiv</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presenterar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grundläggande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tekniker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skydda</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sig mot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problemområden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hög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risk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tillhandahåller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vägledning</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ytterligare</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fördjupning</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a:t>
                      </a:r>
                      <a:endParaRPr lang="en-US" sz="950" b="1"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08009270"/>
              </p:ext>
            </p:extLst>
          </p:nvPr>
        </p:nvGraphicFramePr>
        <p:xfrm>
          <a:off x="0" y="4097905"/>
          <a:ext cx="3352800" cy="1137871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24000">
                <a:tc>
                  <a:txBody>
                    <a:bodyPr/>
                    <a:lstStyle/>
                    <a:p>
                      <a:pPr lvl="0" algn="l">
                        <a:buNone/>
                      </a:pPr>
                      <a:r>
                        <a:rPr lang="en-US" sz="1600" b="1" kern="1200" dirty="0" err="1" smtClean="0">
                          <a:latin typeface="Exo 2" panose="00000500000000000000" pitchFamily="2" charset="0"/>
                          <a:ea typeface="Liberation Sans" panose="020B0604020202020204" pitchFamily="34" charset="0"/>
                          <a:cs typeface="Liberation Sans" panose="020B0604020202020204" pitchFamily="34" charset="0"/>
                        </a:rPr>
                        <a:t>Framtidsplaner</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Sluta</a:t>
                      </a:r>
                      <a:r>
                        <a:rPr lang="en-US" sz="950" b="1"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rPr>
                        <a:t>inte</a:t>
                      </a:r>
                      <a:r>
                        <a:rPr lang="en-US" sz="950" b="1" dirty="0" smtClean="0">
                          <a:latin typeface="Liberation Sans" panose="020B0604020202020204" pitchFamily="34" charset="0"/>
                          <a:cs typeface="Liberation Sans" panose="020B0604020202020204" pitchFamily="34" charset="0"/>
                        </a:rPr>
                        <a:t> vid </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Topp</a:t>
                      </a:r>
                      <a:r>
                        <a:rPr lang="en-US" sz="950" b="1" baseline="0" dirty="0" smtClean="0">
                          <a:latin typeface="Liberation Sans" panose="020B0604020202020204" pitchFamily="34" charset="0"/>
                          <a:cs typeface="Liberation Sans" panose="020B0604020202020204" pitchFamily="34" charset="0"/>
                        </a:rPr>
                        <a:t> 10 </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finns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hundratals</a:t>
                      </a:r>
                      <a:r>
                        <a:rPr lang="en-US" sz="950" dirty="0" smtClean="0">
                          <a:latin typeface="Liberation Sans" panose="020B0604020202020204" pitchFamily="34" charset="0"/>
                          <a:cs typeface="Liberation Sans" panose="020B0604020202020204" pitchFamily="34" charset="0"/>
                        </a:rPr>
                        <a:t> problem </a:t>
                      </a:r>
                      <a:r>
                        <a:rPr lang="en-US" sz="950" dirty="0" err="1" smtClean="0">
                          <a:latin typeface="Liberation Sans" panose="020B0604020202020204" pitchFamily="34" charset="0"/>
                          <a:cs typeface="Liberation Sans" panose="020B0604020202020204" pitchFamily="34" charset="0"/>
                        </a:rPr>
                        <a:t>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påverka</a:t>
                      </a:r>
                      <a:r>
                        <a:rPr lang="en-US" sz="950" dirty="0" smtClean="0">
                          <a:latin typeface="Liberation Sans" panose="020B0604020202020204" pitchFamily="34" charset="0"/>
                          <a:cs typeface="Liberation Sans" panose="020B0604020202020204" pitchFamily="34" charset="0"/>
                        </a:rPr>
                        <a:t> den </a:t>
                      </a:r>
                      <a:r>
                        <a:rPr lang="en-US" sz="950" dirty="0" err="1" smtClean="0">
                          <a:latin typeface="Liberation Sans" panose="020B0604020202020204" pitchFamily="34" charset="0"/>
                          <a:cs typeface="Liberation Sans" panose="020B0604020202020204" pitchFamily="34" charset="0"/>
                        </a:rPr>
                        <a:t>övergripande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webb-applikation</a:t>
                      </a:r>
                      <a:r>
                        <a:rPr lang="en-US" sz="950" dirty="0" smtClean="0">
                          <a:latin typeface="Liberation Sans" panose="020B0604020202020204" pitchFamily="34" charset="0"/>
                          <a:cs typeface="Liberation Sans" panose="020B0604020202020204" pitchFamily="34" charset="0"/>
                        </a:rPr>
                        <a:t>. OWASP:s guide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lathundar</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utvecklare</a:t>
                      </a:r>
                      <a:r>
                        <a:rPr lang="en-US" sz="950" dirty="0" smtClean="0">
                          <a:latin typeface="Liberation Sans" panose="020B0604020202020204" pitchFamily="34" charset="0"/>
                          <a:cs typeface="Liberation Sans" panose="020B0604020202020204" pitchFamily="34" charset="0"/>
                        </a:rPr>
                        <a:t>,</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6"/>
                        </a:rPr>
                        <a:t>OWASP </a:t>
                      </a:r>
                      <a:r>
                        <a:rPr lang="en-US" sz="950" dirty="0">
                          <a:latin typeface="Liberation Sans" panose="020B0604020202020204" pitchFamily="34" charset="0"/>
                          <a:cs typeface="Liberation Sans" panose="020B0604020202020204" pitchFamily="34" charset="0"/>
                          <a:hlinkClick r:id="rId6"/>
                        </a:rPr>
                        <a:t>Developer's </a:t>
                      </a:r>
                      <a:r>
                        <a:rPr lang="en-US" sz="950" dirty="0" smtClean="0">
                          <a:latin typeface="Liberation Sans" panose="020B0604020202020204" pitchFamily="34" charset="0"/>
                          <a:cs typeface="Liberation Sans" panose="020B0604020202020204" pitchFamily="34" charset="0"/>
                          <a:hlinkClick r:id="rId6"/>
                        </a:rPr>
                        <a:t>Guide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respektive</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7"/>
                        </a:rPr>
                        <a:t>OWASP </a:t>
                      </a:r>
                      <a:r>
                        <a:rPr lang="en-US" sz="950" dirty="0">
                          <a:latin typeface="Liberation Sans" panose="020B0604020202020204" pitchFamily="34" charset="0"/>
                          <a:cs typeface="Liberation Sans" panose="020B0604020202020204" pitchFamily="34" charset="0"/>
                          <a:hlinkClick r:id="rId7"/>
                        </a:rPr>
                        <a:t>Cheat Sheet </a:t>
                      </a:r>
                      <a:r>
                        <a:rPr lang="en-US" sz="950" dirty="0" smtClean="0">
                          <a:latin typeface="Liberation Sans" panose="020B0604020202020204" pitchFamily="34" charset="0"/>
                          <a:cs typeface="Liberation Sans" panose="020B0604020202020204" pitchFamily="34" charset="0"/>
                          <a:hlinkClick r:id="rId7"/>
                        </a:rPr>
                        <a:t>Series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behandlar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många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av</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dem.</a:t>
                      </a:r>
                      <a:r>
                        <a:rPr lang="en-US" sz="950" dirty="0" smtClean="0">
                          <a:latin typeface="Liberation Sans" panose="020B0604020202020204" pitchFamily="34" charset="0"/>
                          <a:cs typeface="Liberation Sans" panose="020B0604020202020204" pitchFamily="34" charset="0"/>
                        </a:rPr>
                        <a:t> De</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innehåller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grundläggande</a:t>
                      </a:r>
                      <a:r>
                        <a:rPr lang="en-US" sz="950" baseline="0" dirty="0" smtClean="0">
                          <a:latin typeface="Liberation Sans" panose="020B0604020202020204" pitchFamily="34" charset="0"/>
                          <a:cs typeface="Liberation Sans" panose="020B0604020202020204" pitchFamily="34" charset="0"/>
                        </a:rPr>
                        <a:t> information </a:t>
                      </a:r>
                      <a:r>
                        <a:rPr lang="en-US" sz="950" baseline="0" dirty="0" err="1" smtClean="0">
                          <a:latin typeface="Liberation Sans" panose="020B0604020202020204" pitchFamily="34" charset="0"/>
                          <a:cs typeface="Liberation Sans" panose="020B0604020202020204" pitchFamily="34" charset="0"/>
                        </a:rPr>
                        <a:t>för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alla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utvecklar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applikationer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applikationsgränssnitt</a:t>
                      </a:r>
                      <a:r>
                        <a:rPr lang="en-US" sz="950" baseline="0" dirty="0" smtClean="0">
                          <a:latin typeface="Liberation Sans" panose="020B0604020202020204" pitchFamily="34" charset="0"/>
                          <a:cs typeface="Liberation Sans" panose="020B0604020202020204" pitchFamily="34" charset="0"/>
                        </a:rPr>
                        <a:t>.</a:t>
                      </a:r>
                      <a:r>
                        <a:rPr lang="en-US" sz="950" dirty="0" smtClean="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8"/>
                        </a:rPr>
                        <a:t>OWASP Testing </a:t>
                      </a:r>
                      <a:r>
                        <a:rPr lang="en-US" sz="950" dirty="0" smtClean="0">
                          <a:latin typeface="Liberation Sans" panose="020B0604020202020204" pitchFamily="34" charset="0"/>
                          <a:cs typeface="Liberation Sans" panose="020B0604020202020204" pitchFamily="34" charset="0"/>
                          <a:hlinkClick r:id="rId8"/>
                        </a:rPr>
                        <a:t>Guide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innehåller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vägledning</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hur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sårbarheter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upptäckas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webbapplikationer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på</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effektivt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sätt</a:t>
                      </a:r>
                      <a:r>
                        <a:rPr lang="en-US" sz="950" baseline="0" dirty="0" smtClean="0">
                          <a:latin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Kontinuerlig</a:t>
                      </a:r>
                      <a:r>
                        <a:rPr lang="en-US" sz="950" b="1"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rPr>
                        <a:t>förändring</a:t>
                      </a:r>
                      <a:r>
                        <a:rPr lang="en-US" sz="950" dirty="0" smtClean="0">
                          <a:latin typeface="Liberation Sans" panose="020B0604020202020204" pitchFamily="34" charset="0"/>
                          <a:cs typeface="Liberation Sans" panose="020B0604020202020204" pitchFamily="34" charset="0"/>
                        </a:rPr>
                        <a:t>.. OWASP </a:t>
                      </a:r>
                      <a:r>
                        <a:rPr lang="en-US" sz="950" dirty="0" err="1" smtClean="0">
                          <a:latin typeface="Liberation Sans" panose="020B0604020202020204" pitchFamily="34" charset="0"/>
                          <a:cs typeface="Liberation Sans" panose="020B0604020202020204" pitchFamily="34" charset="0"/>
                        </a:rPr>
                        <a:t>Topp</a:t>
                      </a:r>
                      <a:r>
                        <a:rPr lang="en-US" sz="950" dirty="0" smtClean="0">
                          <a:latin typeface="Liberation Sans" panose="020B0604020202020204" pitchFamily="34" charset="0"/>
                          <a:cs typeface="Liberation Sans" panose="020B0604020202020204" pitchFamily="34" charset="0"/>
                        </a:rPr>
                        <a:t> 10 </a:t>
                      </a:r>
                      <a:r>
                        <a:rPr lang="en-US" sz="950" dirty="0" err="1" smtClean="0">
                          <a:latin typeface="Liberation Sans" panose="020B0604020202020204" pitchFamily="34" charset="0"/>
                          <a:cs typeface="Liberation Sans" panose="020B0604020202020204" pitchFamily="34" charset="0"/>
                        </a:rPr>
                        <a:t>kommer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fortsätta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ändras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Utan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ändra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enda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kodrad</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kan</a:t>
                      </a:r>
                      <a:r>
                        <a:rPr lang="en-US" sz="950" dirty="0" smtClean="0">
                          <a:latin typeface="Liberation Sans" panose="020B0604020202020204" pitchFamily="34" charset="0"/>
                          <a:cs typeface="Liberation Sans" panose="020B0604020202020204" pitchFamily="34" charset="0"/>
                        </a:rPr>
                        <a:t> din </a:t>
                      </a:r>
                      <a:r>
                        <a:rPr lang="en-US" sz="950" dirty="0" err="1" smtClean="0">
                          <a:latin typeface="Liberation Sans" panose="020B0604020202020204" pitchFamily="34" charset="0"/>
                          <a:cs typeface="Liberation Sans" panose="020B0604020202020204" pitchFamily="34" charset="0"/>
                        </a:rPr>
                        <a:t>applikation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bli</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sårbar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allteftersom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nya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brister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upptäcks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attackmetoder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förfinas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För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ytterligare</a:t>
                      </a:r>
                      <a:r>
                        <a:rPr lang="en-US" sz="950" baseline="0" dirty="0" smtClean="0">
                          <a:latin typeface="Liberation Sans" panose="020B0604020202020204" pitchFamily="34" charset="0"/>
                          <a:cs typeface="Liberation Sans" panose="020B0604020202020204" pitchFamily="34" charset="0"/>
                        </a:rPr>
                        <a:t> information, </a:t>
                      </a:r>
                      <a:r>
                        <a:rPr lang="en-US" sz="950" baseline="0" dirty="0" err="1" smtClean="0">
                          <a:latin typeface="Liberation Sans" panose="020B0604020202020204" pitchFamily="34" charset="0"/>
                          <a:cs typeface="Liberation Sans" panose="020B0604020202020204" pitchFamily="34" charset="0"/>
                        </a:rPr>
                        <a:t>gå</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gärna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igenom</a:t>
                      </a:r>
                      <a:r>
                        <a:rPr lang="en-US" sz="950" baseline="0" dirty="0" smtClean="0">
                          <a:latin typeface="Liberation Sans" panose="020B0604020202020204" pitchFamily="34" charset="0"/>
                          <a:cs typeface="Liberation Sans" panose="020B0604020202020204" pitchFamily="34" charset="0"/>
                        </a:rPr>
                        <a:t> de </a:t>
                      </a:r>
                      <a:r>
                        <a:rPr lang="en-US" sz="950" baseline="0" dirty="0" err="1" smtClean="0">
                          <a:latin typeface="Liberation Sans" panose="020B0604020202020204" pitchFamily="34" charset="0"/>
                          <a:cs typeface="Liberation Sans" panose="020B0604020202020204" pitchFamily="34" charset="0"/>
                        </a:rPr>
                        <a:t>råd</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dirty="0" smtClean="0">
                          <a:latin typeface="Liberation Sans" panose="020B0604020202020204" pitchFamily="34" charset="0"/>
                          <a:cs typeface="Liberation Sans" panose="020B0604020202020204" pitchFamily="34" charset="0"/>
                        </a:rPr>
                        <a:t> </a:t>
                      </a:r>
                      <a:r>
                        <a:rPr lang="en-US" sz="950" i="1" dirty="0">
                          <a:latin typeface="Liberation Sans" panose="020B0604020202020204" pitchFamily="34" charset="0"/>
                          <a:cs typeface="Liberation Sans" panose="020B0604020202020204" pitchFamily="34" charset="0"/>
                        </a:rPr>
                        <a:t>What's Next For </a:t>
                      </a:r>
                      <a:r>
                        <a:rPr lang="en-US" sz="950" b="1" i="1" dirty="0">
                          <a:latin typeface="Liberation Sans" panose="020B0604020202020204" pitchFamily="34" charset="0"/>
                          <a:cs typeface="Liberation Sans" panose="020B0604020202020204" pitchFamily="34" charset="0"/>
                          <a:hlinkClick r:id="rId9" action="ppaction://hlinksldjump"/>
                        </a:rPr>
                        <a:t>Developers</a:t>
                      </a:r>
                      <a:r>
                        <a:rPr lang="en-US" sz="950" dirty="0">
                          <a:latin typeface="Liberation Sans" panose="020B0604020202020204" pitchFamily="34" charset="0"/>
                          <a:cs typeface="Liberation Sans" panose="020B0604020202020204" pitchFamily="34" charset="0"/>
                        </a:rPr>
                        <a:t>, </a:t>
                      </a:r>
                      <a:r>
                        <a:rPr lang="en-US" sz="950" b="1" i="1" dirty="0">
                          <a:latin typeface="Liberation Sans" panose="020B0604020202020204" pitchFamily="34" charset="0"/>
                          <a:cs typeface="Liberation Sans" panose="020B0604020202020204" pitchFamily="34" charset="0"/>
                          <a:hlinkClick r:id="rId10" action="ppaction://hlinksldjump"/>
                        </a:rPr>
                        <a:t>Security Testers</a:t>
                      </a:r>
                      <a:r>
                        <a:rPr lang="en-US" sz="950" i="1" dirty="0">
                          <a:latin typeface="Liberation Sans" panose="020B0604020202020204" pitchFamily="34" charset="0"/>
                          <a:cs typeface="Liberation Sans" panose="020B0604020202020204" pitchFamily="34" charset="0"/>
                        </a:rPr>
                        <a:t>, </a:t>
                      </a:r>
                      <a:r>
                        <a:rPr lang="en-US" sz="950" b="1" i="1" dirty="0">
                          <a:latin typeface="Liberation Sans" panose="020B0604020202020204" pitchFamily="34" charset="0"/>
                          <a:cs typeface="Liberation Sans" panose="020B0604020202020204" pitchFamily="34" charset="0"/>
                          <a:hlinkClick r:id="rId11"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b="1" i="1" dirty="0">
                          <a:latin typeface="Liberation Sans" panose="020B0604020202020204" pitchFamily="34" charset="0"/>
                          <a:cs typeface="Liberation Sans" panose="020B0604020202020204" pitchFamily="34" charset="0"/>
                          <a:hlinkClick r:id="rId12" action="ppaction://hlinksldjump"/>
                        </a:rPr>
                        <a:t>Application </a:t>
                      </a:r>
                      <a:r>
                        <a:rPr lang="en-US" sz="950" b="1" i="1" dirty="0" smtClean="0">
                          <a:latin typeface="Liberation Sans" panose="020B0604020202020204" pitchFamily="34" charset="0"/>
                          <a:cs typeface="Liberation Sans" panose="020B0604020202020204" pitchFamily="34" charset="0"/>
                          <a:hlinkClick r:id="rId12" action="ppaction://hlinksldjump"/>
                        </a:rPr>
                        <a:t>Managers</a:t>
                      </a:r>
                      <a:r>
                        <a:rPr lang="en-US" sz="950" dirty="0" smtClean="0">
                          <a:latin typeface="Liberation Sans" panose="020B0604020202020204" pitchFamily="34" charset="0"/>
                          <a:cs typeface="Liberation Sans" panose="020B0604020202020204" pitchFamily="34" charset="0"/>
                        </a:rPr>
                        <a:t>.</a:t>
                      </a:r>
                      <a:r>
                        <a:rPr lang="en-US" sz="950" i="0" dirty="0" smtClean="0">
                          <a:latin typeface="Liberation Sans" panose="020B0604020202020204" pitchFamily="34" charset="0"/>
                          <a:cs typeface="Liberation Sans" panose="020B0604020202020204" pitchFamily="34" charset="0"/>
                        </a:rPr>
                        <a:t>.</a:t>
                      </a:r>
                      <a:endParaRPr lang="en-US" sz="950" i="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err="1" smtClean="0">
                          <a:latin typeface="Liberation Sans" panose="020B0604020202020204" pitchFamily="34" charset="0"/>
                          <a:cs typeface="Liberation Sans" panose="020B0604020202020204" pitchFamily="34" charset="0"/>
                        </a:rPr>
                        <a:t>Tänk</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positivt</a:t>
                      </a:r>
                      <a:r>
                        <a:rPr lang="en-US" sz="950" b="1" baseline="0" dirty="0" smtClean="0">
                          <a:latin typeface="Liberation Sans" panose="020B0604020202020204" pitchFamily="34" charset="0"/>
                          <a:cs typeface="Liberation Sans" panose="020B0604020202020204" pitchFamily="34" charset="0"/>
                        </a:rPr>
                        <a:t>.</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När</a:t>
                      </a:r>
                      <a:r>
                        <a:rPr lang="en-US" sz="950" dirty="0" smtClean="0">
                          <a:latin typeface="Liberation Sans" panose="020B0604020202020204" pitchFamily="34" charset="0"/>
                          <a:cs typeface="Liberation Sans" panose="020B0604020202020204" pitchFamily="34" charset="0"/>
                        </a:rPr>
                        <a:t> du </a:t>
                      </a:r>
                      <a:r>
                        <a:rPr lang="en-US" sz="950" dirty="0" err="1" smtClean="0">
                          <a:latin typeface="Liberation Sans" panose="020B0604020202020204" pitchFamily="34" charset="0"/>
                          <a:cs typeface="Liberation Sans" panose="020B0604020202020204" pitchFamily="34" charset="0"/>
                        </a:rPr>
                        <a:t>känner</a:t>
                      </a:r>
                      <a:r>
                        <a:rPr lang="en-US" sz="950" dirty="0" smtClean="0">
                          <a:latin typeface="Liberation Sans" panose="020B0604020202020204" pitchFamily="34" charset="0"/>
                          <a:cs typeface="Liberation Sans" panose="020B0604020202020204" pitchFamily="34" charset="0"/>
                        </a:rPr>
                        <a:t> dig redo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sluta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jaga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sårbarheter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istället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fokusera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på</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införa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etablerade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metoder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kontroller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applikationssäkerhet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finns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riktlinjer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detta</a:t>
                      </a:r>
                      <a:r>
                        <a:rPr lang="en-US" sz="950" dirty="0" smtClean="0">
                          <a:latin typeface="Liberation Sans" panose="020B0604020202020204" pitchFamily="34" charset="0"/>
                          <a:cs typeface="Liberation Sans" panose="020B0604020202020204" pitchFamily="34" charset="0"/>
                        </a:rPr>
                        <a:t>. </a:t>
                      </a:r>
                      <a:r>
                        <a:rPr lang="en-US" sz="950" i="1" dirty="0" smtClean="0">
                          <a:latin typeface="Liberation Sans" panose="020B0604020202020204" pitchFamily="34" charset="0"/>
                          <a:cs typeface="Liberation Sans" panose="020B0604020202020204" pitchFamily="34" charset="0"/>
                          <a:hlinkClick r:id="rId13"/>
                        </a:rPr>
                        <a:t>OWASP </a:t>
                      </a:r>
                      <a:r>
                        <a:rPr lang="en-US" sz="950" i="1" dirty="0">
                          <a:latin typeface="Liberation Sans" panose="020B0604020202020204" pitchFamily="34" charset="0"/>
                          <a:cs typeface="Liberation Sans" panose="020B0604020202020204" pitchFamily="34" charset="0"/>
                          <a:hlinkClick r:id="rId13"/>
                        </a:rPr>
                        <a:t>Proactive Controls</a:t>
                      </a:r>
                      <a:r>
                        <a:rPr lang="en-US" sz="950" dirty="0">
                          <a:latin typeface="Liberation Sans" panose="020B0604020202020204" pitchFamily="34" charset="0"/>
                          <a:cs typeface="Liberation Sans" panose="020B0604020202020204" pitchFamily="34" charset="0"/>
                          <a:hlinkClick r:id="rId13"/>
                        </a:rPr>
                        <a:t> </a:t>
                      </a:r>
                      <a:r>
                        <a:rPr lang="en-US" sz="950" dirty="0" smtClean="0">
                          <a:latin typeface="Liberation Sans" panose="020B0604020202020204" pitchFamily="34" charset="0"/>
                          <a:cs typeface="Liberation Sans" panose="020B0604020202020204" pitchFamily="34" charset="0"/>
                        </a:rPr>
                        <a:t>-</a:t>
                      </a:r>
                      <a:r>
                        <a:rPr lang="en-US" sz="950" dirty="0" err="1" smtClean="0">
                          <a:latin typeface="Liberation Sans" panose="020B0604020202020204" pitchFamily="34" charset="0"/>
                          <a:cs typeface="Liberation Sans" panose="020B0604020202020204" pitchFamily="34" charset="0"/>
                        </a:rPr>
                        <a:t>projektet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är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hjälpande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startpunkt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utvecklare</a:t>
                      </a:r>
                      <a:r>
                        <a:rPr lang="en-US" sz="950" dirty="0" smtClean="0">
                          <a:latin typeface="Liberation Sans" panose="020B0604020202020204" pitchFamily="34" charset="0"/>
                          <a:cs typeface="Liberation Sans" panose="020B0604020202020204" pitchFamily="34" charset="0"/>
                        </a:rPr>
                        <a:t> med ambition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införa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säkerhet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naturlig</a:t>
                      </a:r>
                      <a:r>
                        <a:rPr lang="en-US" sz="950" baseline="0" dirty="0" smtClean="0">
                          <a:latin typeface="Liberation Sans" panose="020B0604020202020204" pitchFamily="34" charset="0"/>
                          <a:cs typeface="Liberation Sans" panose="020B0604020202020204" pitchFamily="34" charset="0"/>
                        </a:rPr>
                        <a:t> del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utvecklingsprocessen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För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organisationer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testare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finns</a:t>
                      </a:r>
                      <a:r>
                        <a:rPr lang="en-US" sz="950" dirty="0" smtClean="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14"/>
                        </a:rPr>
                        <a:t>OWASP Application Security Verification Standard (ASVS)</a:t>
                      </a:r>
                      <a:r>
                        <a:rPr lang="en-US" sz="950" dirty="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innehåller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riktlinjer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säkerhetsverifiering</a:t>
                      </a:r>
                      <a:r>
                        <a:rPr lang="en-US" sz="950" dirty="0" smtClean="0">
                          <a:latin typeface="Liberation Sans" panose="020B0604020202020204" pitchFamily="34" charset="0"/>
                          <a:cs typeface="Liberation Sans" panose="020B0604020202020204" pitchFamily="34" charset="0"/>
                        </a:rPr>
                        <a:t>.</a:t>
                      </a:r>
                      <a:endParaRPr lang="en-US" sz="950" baseline="0" dirty="0" smtClean="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Använd</a:t>
                      </a:r>
                      <a:r>
                        <a:rPr lang="en-US" sz="950" b="1" baseline="0"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rPr>
                        <a:t>verktyg</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på</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ett</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klokt</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sätt</a:t>
                      </a:r>
                      <a:r>
                        <a:rPr lang="en-US" sz="950" b="0" baseline="0" dirty="0" smtClean="0">
                          <a:latin typeface="Liberation Sans" panose="020B0604020202020204" pitchFamily="34" charset="0"/>
                          <a:cs typeface="Liberation Sans" panose="020B0604020202020204" pitchFamily="34" charset="0"/>
                        </a:rPr>
                        <a: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Säkerhetsbrister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vara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väldigt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komplexa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finnas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långt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ner</a:t>
                      </a:r>
                      <a:r>
                        <a:rPr lang="en-US" sz="950" baseline="0" dirty="0" smtClean="0">
                          <a:latin typeface="Liberation Sans" panose="020B0604020202020204" pitchFamily="34" charset="0"/>
                          <a:cs typeface="Liberation Sans" panose="020B0604020202020204" pitchFamily="34" charset="0"/>
                        </a:rPr>
                        <a:t> I </a:t>
                      </a:r>
                      <a:r>
                        <a:rPr lang="en-US" sz="950" baseline="0" dirty="0" err="1" smtClean="0">
                          <a:latin typeface="Liberation Sans" panose="020B0604020202020204" pitchFamily="34" charset="0"/>
                          <a:cs typeface="Liberation Sans" panose="020B0604020202020204" pitchFamily="34" charset="0"/>
                        </a:rPr>
                        <a:t>kodmassan</a:t>
                      </a:r>
                      <a:r>
                        <a:rPr lang="en-US" sz="950" baseline="0" dirty="0" smtClean="0">
                          <a:latin typeface="Liberation Sans" panose="020B0604020202020204" pitchFamily="34" charset="0"/>
                          <a:cs typeface="Liberation Sans" panose="020B0604020202020204" pitchFamily="34" charset="0"/>
                        </a:rPr>
                        <a:t>. I de </a:t>
                      </a:r>
                      <a:r>
                        <a:rPr lang="en-US" sz="950" baseline="0" dirty="0" err="1" smtClean="0">
                          <a:latin typeface="Liberation Sans" panose="020B0604020202020204" pitchFamily="34" charset="0"/>
                          <a:cs typeface="Liberation Sans" panose="020B0604020202020204" pitchFamily="34" charset="0"/>
                        </a:rPr>
                        <a:t>flesta</a:t>
                      </a:r>
                      <a:r>
                        <a:rPr lang="en-US" sz="950" baseline="0" dirty="0" smtClean="0">
                          <a:latin typeface="Liberation Sans" panose="020B0604020202020204" pitchFamily="34" charset="0"/>
                          <a:cs typeface="Liberation Sans" panose="020B0604020202020204" pitchFamily="34" charset="0"/>
                        </a:rPr>
                        <a:t> fall </a:t>
                      </a:r>
                      <a:r>
                        <a:rPr lang="en-US" sz="950" baseline="0" dirty="0" err="1" smtClean="0">
                          <a:latin typeface="Liberation Sans" panose="020B0604020202020204" pitchFamily="34" charset="0"/>
                          <a:cs typeface="Liberation Sans" panose="020B0604020202020204" pitchFamily="34" charset="0"/>
                        </a:rPr>
                        <a:t>är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det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kostnadseffektivaste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sättet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hitta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eliminera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brister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m.h.a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säkerhetsexpert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sofistikerade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vertyg</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sin arsenal. </a:t>
                      </a:r>
                      <a:r>
                        <a:rPr lang="en-US" sz="950" baseline="0" dirty="0" err="1" smtClean="0">
                          <a:latin typeface="Liberation Sans" panose="020B0604020202020204" pitchFamily="34" charset="0"/>
                          <a:cs typeface="Liberation Sans" panose="020B0604020202020204" pitchFamily="34" charset="0"/>
                        </a:rPr>
                        <a:t>Att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lita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blint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på</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verktyg</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skapa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falsk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trygghet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rekommenderas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ej</a:t>
                      </a:r>
                      <a:r>
                        <a:rPr lang="en-US" sz="950" baseline="0" dirty="0" smtClean="0">
                          <a:latin typeface="Liberation Sans" panose="020B0604020202020204" pitchFamily="34" charset="0"/>
                          <a:cs typeface="Liberation Sans" panose="020B0604020202020204" pitchFamily="34" charset="0"/>
                        </a:rPr>
                        <a:t>.</a:t>
                      </a:r>
                      <a:endParaRPr lang="en-US" sz="950" dirty="0" smtClean="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Evangelisera</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och</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ge</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inte</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upp</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Fokusera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på</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införa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naturligt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instlag</a:t>
                      </a:r>
                      <a:r>
                        <a:rPr lang="en-US" sz="950" dirty="0" smtClean="0">
                          <a:latin typeface="Liberation Sans" panose="020B0604020202020204" pitchFamily="34" charset="0"/>
                          <a:cs typeface="Liberation Sans" panose="020B0604020202020204" pitchFamily="34" charset="0"/>
                        </a:rPr>
                        <a:t> I </a:t>
                      </a:r>
                      <a:r>
                        <a:rPr lang="en-US" sz="950" dirty="0" err="1" smtClean="0">
                          <a:latin typeface="Liberation Sans" panose="020B0604020202020204" pitchFamily="34" charset="0"/>
                          <a:cs typeface="Liberation Sans" panose="020B0604020202020204" pitchFamily="34" charset="0"/>
                        </a:rPr>
                        <a:t>utvecklings-organisationen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processenLäs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mer</a:t>
                      </a:r>
                      <a:r>
                        <a:rPr lang="en-US" sz="950" baseline="0" dirty="0" smtClean="0">
                          <a:latin typeface="Liberation Sans" panose="020B0604020202020204" pitchFamily="34" charset="0"/>
                          <a:cs typeface="Liberation Sans" panose="020B0604020202020204" pitchFamily="34" charset="0"/>
                        </a:rPr>
                        <a:t> om </a:t>
                      </a:r>
                      <a:r>
                        <a:rPr lang="en-US" sz="950" baseline="0" dirty="0" err="1" smtClean="0">
                          <a:latin typeface="Liberation Sans" panose="020B0604020202020204" pitchFamily="34" charset="0"/>
                          <a:cs typeface="Liberation Sans" panose="020B0604020202020204" pitchFamily="34" charset="0"/>
                        </a:rPr>
                        <a:t>hur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15"/>
                        </a:rPr>
                        <a:t>OWASP </a:t>
                      </a:r>
                      <a:r>
                        <a:rPr lang="en-US" sz="950" dirty="0">
                          <a:latin typeface="Liberation Sans" panose="020B0604020202020204" pitchFamily="34" charset="0"/>
                          <a:cs typeface="Liberation Sans" panose="020B0604020202020204" pitchFamily="34" charset="0"/>
                          <a:hlinkClick r:id="rId15"/>
                        </a:rPr>
                        <a:t>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5468516">
                <a:tc>
                  <a:txBody>
                    <a:bodyPr/>
                    <a:lstStyle/>
                    <a:p>
                      <a:pPr marL="0" marR="0" indent="0" algn="l" defTabSz="914400" rtl="0" eaLnBrk="1" fontAlgn="auto" latinLnBrk="0" hangingPunct="1">
                        <a:lnSpc>
                          <a:spcPct val="100000"/>
                        </a:lnSpc>
                        <a:spcBef>
                          <a:spcPts val="200"/>
                        </a:spcBef>
                        <a:spcAft>
                          <a:spcPts val="0"/>
                        </a:spcAft>
                        <a:buClrTx/>
                        <a:buSzTx/>
                        <a:buFontTx/>
                        <a:buNone/>
                        <a:tabLst/>
                        <a:defRPr/>
                      </a:pP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52202988"/>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24000">
                <a:tc>
                  <a:txBody>
                    <a:bodyPr/>
                    <a:lstStyle/>
                    <a:p>
                      <a:pPr>
                        <a:buNone/>
                      </a:pPr>
                      <a:r>
                        <a:rPr lang="en-US" sz="1600" b="1" dirty="0" smtClean="0">
                          <a:latin typeface="Exo 2" panose="00000500000000000000" pitchFamily="2" charset="0"/>
                          <a:ea typeface="Liberation Sans" panose="020B0604020202020204" pitchFamily="34" charset="0"/>
                          <a:cs typeface="Liberation Sans" panose="020B0604020202020204" pitchFamily="34" charset="0"/>
                        </a:rPr>
                        <a:t>Tack till</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5468511">
                <a:tc>
                  <a:txBody>
                    <a:bodyPr/>
                    <a:lstStyle/>
                    <a:p>
                      <a:pPr lvl="0" algn="l">
                        <a:lnSpc>
                          <a:spcPct val="100000"/>
                        </a:lnSpc>
                        <a:spcBef>
                          <a:spcPts val="200"/>
                        </a:spcBef>
                        <a:spcAft>
                          <a:spcPts val="600"/>
                        </a:spcAft>
                        <a:buNone/>
                      </a:pPr>
                      <a:r>
                        <a:rPr lang="en-US" sz="950" b="0" i="0" u="none" strike="noStrike" noProof="0" dirty="0" smtClean="0">
                          <a:solidFill>
                            <a:srgbClr val="000000"/>
                          </a:solidFill>
                          <a:latin typeface="Liberation Sans" panose="020B0604020202020204" pitchFamily="34" charset="0"/>
                        </a:rPr>
                        <a:t>Vi </a:t>
                      </a:r>
                      <a:r>
                        <a:rPr lang="en-US" sz="950" b="0" i="0" u="none" strike="noStrike" noProof="0" dirty="0" err="1" smtClean="0">
                          <a:solidFill>
                            <a:srgbClr val="000000"/>
                          </a:solidFill>
                          <a:latin typeface="Liberation Sans" panose="020B0604020202020204" pitchFamily="34" charset="0"/>
                        </a:rPr>
                        <a:t>vill</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tacka</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alla</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bidragit</a:t>
                      </a:r>
                      <a:r>
                        <a:rPr lang="en-US" sz="950" b="0" i="0" u="none" strike="noStrike" noProof="0" dirty="0" smtClean="0">
                          <a:solidFill>
                            <a:srgbClr val="000000"/>
                          </a:solidFill>
                          <a:latin typeface="Liberation Sans" panose="020B0604020202020204" pitchFamily="34" charset="0"/>
                        </a:rPr>
                        <a:t> med all </a:t>
                      </a:r>
                      <a:r>
                        <a:rPr lang="en-US" sz="950" b="0" i="0" u="none" strike="noStrike" noProof="0" dirty="0" err="1" smtClean="0">
                          <a:solidFill>
                            <a:srgbClr val="000000"/>
                          </a:solidFill>
                          <a:latin typeface="Liberation Sans" panose="020B0604020202020204" pitchFamily="34" charset="0"/>
                        </a:rPr>
                        <a:t>mängd</a:t>
                      </a:r>
                      <a:r>
                        <a:rPr lang="en-US" sz="950" b="0" i="0" u="none" strike="noStrike" noProof="0" dirty="0" smtClean="0">
                          <a:solidFill>
                            <a:srgbClr val="000000"/>
                          </a:solidFill>
                          <a:latin typeface="Liberation Sans" panose="020B0604020202020204" pitchFamily="34" charset="0"/>
                        </a:rPr>
                        <a:t> information om </a:t>
                      </a:r>
                      <a:r>
                        <a:rPr lang="en-US" sz="950" b="0" i="0" u="none" strike="noStrike" noProof="0" dirty="0" err="1" smtClean="0">
                          <a:solidFill>
                            <a:srgbClr val="000000"/>
                          </a:solidFill>
                          <a:latin typeface="Liberation Sans" panose="020B0604020202020204" pitchFamily="34" charset="0"/>
                        </a:rPr>
                        <a:t>sårbarheter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möjliggjort</a:t>
                      </a:r>
                      <a:r>
                        <a:rPr lang="en-US" sz="950" b="0" i="0" u="none" strike="noStrike" noProof="0" dirty="0" smtClean="0">
                          <a:solidFill>
                            <a:srgbClr val="000000"/>
                          </a:solidFill>
                          <a:latin typeface="Liberation Sans" panose="020B0604020202020204" pitchFamily="34" charset="0"/>
                        </a:rPr>
                        <a:t> 2017-uppdateringen. Vi </a:t>
                      </a:r>
                      <a:r>
                        <a:rPr lang="en-US" sz="950" b="0" i="0" u="none" strike="noStrike" noProof="0" dirty="0" err="1" smtClean="0">
                          <a:solidFill>
                            <a:srgbClr val="000000"/>
                          </a:solidFill>
                          <a:latin typeface="Liberation Sans" panose="020B0604020202020204" pitchFamily="34" charset="0"/>
                        </a:rPr>
                        <a:t>mottog</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mer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än</a:t>
                      </a:r>
                      <a:r>
                        <a:rPr lang="en-US" sz="950" b="0" i="0" u="none" strike="noStrike" noProof="0" dirty="0" smtClean="0">
                          <a:solidFill>
                            <a:srgbClr val="000000"/>
                          </a:solidFill>
                          <a:latin typeface="Liberation Sans" panose="020B0604020202020204" pitchFamily="34" charset="0"/>
                        </a:rPr>
                        <a:t> 40 </a:t>
                      </a:r>
                      <a:r>
                        <a:rPr lang="en-US" sz="950" b="0" i="0" u="none" strike="noStrike" noProof="0" dirty="0" err="1" smtClean="0">
                          <a:solidFill>
                            <a:srgbClr val="000000"/>
                          </a:solidFill>
                          <a:latin typeface="Liberation Sans" panose="020B0604020202020204" pitchFamily="34" charset="0"/>
                        </a:rPr>
                        <a:t>svar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på</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vår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förfrågan</a:t>
                      </a:r>
                      <a:r>
                        <a:rPr lang="en-US" sz="950" b="0" i="0" u="none" strike="noStrike" baseline="0" noProof="0" dirty="0" smtClean="0">
                          <a:solidFill>
                            <a:srgbClr val="000000"/>
                          </a:solidFill>
                          <a:latin typeface="Liberation Sans" panose="020B0604020202020204" pitchFamily="34" charset="0"/>
                        </a:rPr>
                        <a:t> om </a:t>
                      </a:r>
                      <a:r>
                        <a:rPr lang="en-US" sz="950" b="0" i="0" u="none" strike="noStrike" baseline="0" noProof="0" dirty="0" err="1" smtClean="0">
                          <a:solidFill>
                            <a:srgbClr val="000000"/>
                          </a:solidFill>
                          <a:latin typeface="Liberation Sans" panose="020B0604020202020204" pitchFamily="34" charset="0"/>
                        </a:rPr>
                        <a:t>informationsinsamling</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första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gången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rPr>
                        <a:t>finns</a:t>
                      </a:r>
                      <a:r>
                        <a:rPr lang="en-US" sz="950" b="0" i="0" u="none" strike="noStrike" baseline="0" noProof="0" dirty="0" smtClean="0">
                          <a:solidFill>
                            <a:srgbClr val="000000"/>
                          </a:solidFill>
                          <a:latin typeface="Liberation Sans" panose="020B0604020202020204" pitchFamily="34" charset="0"/>
                        </a:rPr>
                        <a:t> all information </a:t>
                      </a:r>
                      <a:r>
                        <a:rPr lang="en-US" sz="950" b="0" i="0" u="none" strike="noStrike" baseline="0" noProof="0" dirty="0" err="1" smtClean="0">
                          <a:solidFill>
                            <a:srgbClr val="000000"/>
                          </a:solidFill>
                          <a:latin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lista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bidragande</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parter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tillgänglig</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allmänheten</a:t>
                      </a:r>
                      <a:r>
                        <a:rPr lang="en-US" sz="950" b="0" i="0" u="none" strike="noStrike" baseline="0" noProof="0" dirty="0" smtClean="0">
                          <a:solidFill>
                            <a:srgbClr val="000000"/>
                          </a:solidFill>
                          <a:latin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rPr>
                        <a:t>tror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informationssamlingen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rPr>
                        <a:t> de </a:t>
                      </a:r>
                      <a:r>
                        <a:rPr lang="en-US" sz="950" b="0" i="0" u="none" strike="noStrike" baseline="0" noProof="0" dirty="0" err="1" smtClean="0">
                          <a:solidFill>
                            <a:srgbClr val="000000"/>
                          </a:solidFill>
                          <a:latin typeface="Liberation Sans" panose="020B0604020202020204" pitchFamily="34" charset="0"/>
                        </a:rPr>
                        <a:t>största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rPr>
                        <a:t>mest</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mångfald</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någonsin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gjorts</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inom</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området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Eftersom</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finns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bidragande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parter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finns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plats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här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dedikerad</a:t>
                      </a:r>
                      <a:r>
                        <a:rPr lang="en-US" sz="950" b="1"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1"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sida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skapats</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rikta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innerligt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tack till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dessa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välvilligt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offentligt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delat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sig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information om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sårbarheter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hoppas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fortsätta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växa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uppmuntra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detsamma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hoppas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även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ses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milstolpe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säkerhet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baserad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konkreta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bevis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skulle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funnits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om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vore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fantastiska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underlag</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stort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tack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riktas</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till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500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personer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säkerhetsindustrin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tog sig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tid</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besvara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undersökningen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deras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röster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kunde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två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nya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tillägg</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göras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till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kommentarer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uppmuntrande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hejarop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konstruktiv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kritik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uppskattades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mycket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vet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dyrbar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helt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enkelt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säga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tack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tacka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personer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bidragit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konstruktiv</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kritik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tid</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under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granskninge</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försökt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lista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gott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går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1"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Acknowledgements</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sidan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lvl="0">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Slutligen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tacka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översättare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den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här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uppdateringen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hjälpen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tillgängliggöra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den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rad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olika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språk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därmed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tillgänglig</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över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världen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err="1" smtClean="0">
                <a:latin typeface="Exo 2" panose="00000500000000000000" pitchFamily="2" charset="0"/>
              </a:rPr>
              <a:t>Introduktion</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xmlns="" id="{53BBC665-1B35-4A1D-B9C5-F23A146454B3}"/>
              </a:ext>
            </a:extLst>
          </p:cNvPr>
          <p:cNvGraphicFramePr>
            <a:graphicFrameLocks noGrp="1"/>
          </p:cNvGraphicFramePr>
          <p:nvPr>
            <p:extLst>
              <p:ext uri="{D42A27DB-BD31-4B8C-83A1-F6EECF244321}">
                <p14:modId xmlns:p14="http://schemas.microsoft.com/office/powerpoint/2010/main" val="32071715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625">
                <a:tc>
                  <a:txBody>
                    <a:bodyPr/>
                    <a:lstStyle/>
                    <a:p>
                      <a:pPr lvl="0" algn="l">
                        <a:buNone/>
                      </a:pPr>
                      <a:r>
                        <a:rPr lang="en-US" sz="1600" b="1" i="0" u="none" strike="noStrike" noProof="0" dirty="0" err="1" smtClean="0">
                          <a:solidFill>
                            <a:srgbClr val="000000"/>
                          </a:solidFill>
                          <a:latin typeface="Exo 2" panose="00000500000000000000" pitchFamily="2" charset="0"/>
                        </a:rPr>
                        <a:t>Ändringar</a:t>
                      </a:r>
                      <a:r>
                        <a:rPr lang="en-US" sz="1600" b="1" i="0" u="none" strike="noStrike" noProof="0" dirty="0" smtClean="0">
                          <a:solidFill>
                            <a:srgbClr val="000000"/>
                          </a:solidFill>
                          <a:latin typeface="Exo 2" panose="00000500000000000000" pitchFamily="2" charset="0"/>
                        </a:rPr>
                        <a:t> </a:t>
                      </a:r>
                      <a:r>
                        <a:rPr lang="en-US" sz="1600" b="1" i="0" u="none" strike="noStrike" noProof="0" dirty="0" err="1" smtClean="0">
                          <a:solidFill>
                            <a:srgbClr val="000000"/>
                          </a:solidFill>
                          <a:latin typeface="Exo 2" panose="00000500000000000000" pitchFamily="2" charset="0"/>
                        </a:rPr>
                        <a:t>från</a:t>
                      </a:r>
                      <a:r>
                        <a:rPr lang="en-US" sz="1600" b="1" i="0" u="none" strike="noStrike" noProof="0" dirty="0" smtClean="0">
                          <a:solidFill>
                            <a:srgbClr val="000000"/>
                          </a:solidFill>
                          <a:latin typeface="Exo 2" panose="00000500000000000000" pitchFamily="2" charset="0"/>
                        </a:rPr>
                        <a:t> 2013 till </a:t>
                      </a:r>
                      <a:r>
                        <a:rPr lang="en-US" sz="1600" b="1" i="0" u="none" strike="noStrike" noProof="0" dirty="0">
                          <a:solidFill>
                            <a:srgbClr val="000000"/>
                          </a:solidFill>
                          <a:latin typeface="Exo 2" panose="00000500000000000000" pitchFamily="2" charset="0"/>
                        </a:rPr>
                        <a:t>2017?</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775">
                <a:tc>
                  <a:txBody>
                    <a:bodyPr/>
                    <a:lstStyle/>
                    <a:p>
                      <a:pPr lvl="0" algn="l">
                        <a:lnSpc>
                          <a:spcPts val="1000"/>
                        </a:lnSpc>
                        <a:spcBef>
                          <a:spcPts val="200"/>
                        </a:spcBef>
                        <a:buNone/>
                      </a:pPr>
                      <a:r>
                        <a:rPr lang="en-US" sz="900" b="0" i="0" u="none" strike="noStrike" noProof="0" dirty="0" err="1" smtClean="0">
                          <a:solidFill>
                            <a:srgbClr val="000000"/>
                          </a:solidFill>
                          <a:latin typeface="Liberation Sans"/>
                          <a:cs typeface="Liberation Sans" panose="020B0604020202020204" pitchFamily="34" charset="0"/>
                        </a:rPr>
                        <a:t>Förändringstakten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har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ökat</a:t>
                      </a:r>
                      <a:r>
                        <a:rPr lang="en-US" sz="900" b="0" i="0" u="none" strike="noStrike" baseline="0" noProof="0" dirty="0" smtClean="0">
                          <a:solidFill>
                            <a:srgbClr val="000000"/>
                          </a:solidFill>
                          <a:latin typeface="Liberation Sans"/>
                          <a:cs typeface="Liberation Sans" panose="020B0604020202020204" pitchFamily="34" charset="0"/>
                        </a:rPr>
                        <a:t> de </a:t>
                      </a:r>
                      <a:r>
                        <a:rPr lang="en-US" sz="900" b="0" i="0" u="none" strike="noStrike" baseline="0" noProof="0" dirty="0" err="1" smtClean="0">
                          <a:solidFill>
                            <a:srgbClr val="000000"/>
                          </a:solidFill>
                          <a:latin typeface="Liberation Sans"/>
                          <a:cs typeface="Liberation Sans" panose="020B0604020202020204" pitchFamily="34" charset="0"/>
                        </a:rPr>
                        <a:t>fyra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senaste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åren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därav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behövde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smtClean="0">
                          <a:solidFill>
                            <a:srgbClr val="000000"/>
                          </a:solidFill>
                          <a:latin typeface="Liberation Sans"/>
                          <a:cs typeface="Liberation Sans" panose="020B0604020202020204" pitchFamily="34" charset="0"/>
                        </a:rPr>
                        <a:t>OWASP </a:t>
                      </a:r>
                      <a:r>
                        <a:rPr lang="en-US" sz="900" b="0" i="0" u="none" strike="noStrike" noProof="0" dirty="0" err="1" smtClean="0">
                          <a:solidFill>
                            <a:srgbClr val="000000"/>
                          </a:solidFill>
                          <a:latin typeface="Liberation Sans"/>
                          <a:cs typeface="Liberation Sans" panose="020B0604020202020204" pitchFamily="34" charset="0"/>
                        </a:rPr>
                        <a:t>Topp</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10 </a:t>
                      </a:r>
                      <a:r>
                        <a:rPr lang="en-US" sz="900" b="0" i="0" u="none" strike="noStrike" noProof="0" dirty="0" err="1" smtClean="0">
                          <a:solidFill>
                            <a:srgbClr val="000000"/>
                          </a:solidFill>
                          <a:latin typeface="Liberation Sans"/>
                          <a:cs typeface="Liberation Sans" panose="020B0604020202020204" pitchFamily="34" charset="0"/>
                        </a:rPr>
                        <a:t>förändras</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smtClean="0">
                          <a:solidFill>
                            <a:srgbClr val="000000"/>
                          </a:solidFill>
                          <a:latin typeface="Liberation Sans"/>
                          <a:cs typeface="Liberation Sans" panose="020B0604020202020204" pitchFamily="34" charset="0"/>
                        </a:rPr>
                        <a:t>Vi </a:t>
                      </a:r>
                      <a:r>
                        <a:rPr lang="en-US" sz="900" b="0" i="0" u="none" strike="noStrike" noProof="0" dirty="0" err="1" smtClean="0">
                          <a:solidFill>
                            <a:srgbClr val="000000"/>
                          </a:solidFill>
                          <a:latin typeface="Liberation Sans"/>
                          <a:cs typeface="Liberation Sans" panose="020B0604020202020204" pitchFamily="34" charset="0"/>
                        </a:rPr>
                        <a:t>har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helrenoverat</a:t>
                      </a:r>
                      <a:r>
                        <a:rPr lang="en-US" sz="900" b="0" i="0" u="none" strike="noStrike" noProof="0" dirty="0" smtClean="0">
                          <a:solidFill>
                            <a:srgbClr val="000000"/>
                          </a:solidFill>
                          <a:latin typeface="Liberation Sans"/>
                          <a:cs typeface="Liberation Sans" panose="020B0604020202020204" pitchFamily="34" charset="0"/>
                        </a:rPr>
                        <a:t> OWASP </a:t>
                      </a:r>
                      <a:r>
                        <a:rPr lang="en-US" sz="900" b="0" i="0" u="none" strike="noStrike" noProof="0" dirty="0" err="1" smtClean="0">
                          <a:solidFill>
                            <a:srgbClr val="000000"/>
                          </a:solidFill>
                          <a:latin typeface="Liberation Sans"/>
                          <a:cs typeface="Liberation Sans" panose="020B0604020202020204" pitchFamily="34" charset="0"/>
                        </a:rPr>
                        <a:t>Topp</a:t>
                      </a:r>
                      <a:r>
                        <a:rPr lang="en-US" sz="900" b="0" i="0" u="none" strike="noStrike" noProof="0" dirty="0" smtClean="0">
                          <a:solidFill>
                            <a:srgbClr val="000000"/>
                          </a:solidFill>
                          <a:latin typeface="Liberation Sans"/>
                          <a:cs typeface="Liberation Sans" panose="020B0604020202020204" pitchFamily="34" charset="0"/>
                        </a:rPr>
                        <a:t> 10, </a:t>
                      </a:r>
                      <a:r>
                        <a:rPr lang="en-US" sz="900" b="0" i="0" u="none" strike="noStrike" noProof="0" dirty="0" err="1" smtClean="0">
                          <a:solidFill>
                            <a:srgbClr val="000000"/>
                          </a:solidFill>
                          <a:latin typeface="Liberation Sans"/>
                          <a:cs typeface="Liberation Sans" panose="020B0604020202020204" pitchFamily="34" charset="0"/>
                        </a:rPr>
                        <a:t>moderniserat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metodiken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använt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ny</a:t>
                      </a:r>
                      <a:r>
                        <a:rPr lang="en-US" sz="900" b="0" i="0" u="none" strike="noStrike" baseline="0" noProof="0" dirty="0" smtClean="0">
                          <a:solidFill>
                            <a:srgbClr val="000000"/>
                          </a:solidFill>
                          <a:latin typeface="Liberation Sans"/>
                          <a:cs typeface="Liberation Sans" panose="020B0604020202020204" pitchFamily="34" charset="0"/>
                        </a:rPr>
                        <a:t> process </a:t>
                      </a:r>
                      <a:r>
                        <a:rPr lang="en-US" sz="900" b="0" i="0" u="none" strike="noStrike" baseline="0"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informationsinsamling</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samarbetat</a:t>
                      </a:r>
                      <a:r>
                        <a:rPr lang="en-US" sz="900" b="0" i="0" u="none" strike="noStrike" baseline="0" noProof="0" dirty="0" smtClean="0">
                          <a:solidFill>
                            <a:srgbClr val="000000"/>
                          </a:solidFill>
                          <a:latin typeface="Liberation Sans"/>
                          <a:cs typeface="Liberation Sans" panose="020B0604020202020204" pitchFamily="34" charset="0"/>
                        </a:rPr>
                        <a:t> med “</a:t>
                      </a:r>
                      <a:r>
                        <a:rPr lang="en-US" sz="900" b="0" i="0" u="none" strike="noStrike" baseline="0" noProof="0" dirty="0" err="1" smtClean="0">
                          <a:solidFill>
                            <a:srgbClr val="000000"/>
                          </a:solidFill>
                          <a:latin typeface="Liberation Sans"/>
                          <a:cs typeface="Liberation Sans" panose="020B0604020202020204" pitchFamily="34" charset="0"/>
                        </a:rPr>
                        <a:t>communityn</a:t>
                      </a:r>
                      <a:r>
                        <a:rPr lang="en-US" sz="900" b="0" i="0" u="none" strike="noStrike" baseline="0" noProof="0" dirty="0" smtClean="0">
                          <a:solidFill>
                            <a:srgbClr val="000000"/>
                          </a:solidFill>
                          <a:latin typeface="Liberation Sans"/>
                          <a:cs typeface="Liberation Sans" panose="020B0604020202020204" pitchFamily="34" charset="0"/>
                        </a:rPr>
                        <a: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ändrat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ordningen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riskerna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skrivit</a:t>
                      </a:r>
                      <a:r>
                        <a:rPr lang="en-US" sz="900" b="0" i="0" u="none" strike="noStrike" noProof="0" dirty="0" smtClean="0">
                          <a:solidFill>
                            <a:srgbClr val="000000"/>
                          </a:solidFill>
                          <a:latin typeface="Liberation Sans"/>
                          <a:cs typeface="Liberation Sans" panose="020B0604020202020204" pitchFamily="34" charset="0"/>
                        </a:rPr>
                        <a:t> om </a:t>
                      </a:r>
                      <a:r>
                        <a:rPr lang="en-US" sz="900" b="0" i="0" u="none" strike="noStrike" noProof="0" dirty="0" err="1" smtClean="0">
                          <a:solidFill>
                            <a:srgbClr val="000000"/>
                          </a:solidFill>
                          <a:latin typeface="Liberation Sans"/>
                          <a:cs typeface="Liberation Sans" panose="020B0604020202020204" pitchFamily="34" charset="0"/>
                        </a:rPr>
                        <a:t>varje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riskbeskrivning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från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början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lagt</a:t>
                      </a:r>
                      <a:r>
                        <a:rPr lang="en-US" sz="900" b="0" i="0" u="none" strike="noStrike" baseline="0" noProof="0" dirty="0" smtClean="0">
                          <a:solidFill>
                            <a:srgbClr val="000000"/>
                          </a:solidFill>
                          <a:latin typeface="Liberation Sans"/>
                          <a:cs typeface="Liberation Sans" panose="020B0604020202020204" pitchFamily="34" charset="0"/>
                        </a:rPr>
                        <a:t> till </a:t>
                      </a:r>
                      <a:r>
                        <a:rPr lang="en-US" sz="900" b="0" i="0" u="none" strike="noStrike" baseline="0" noProof="0" dirty="0" err="1" smtClean="0">
                          <a:solidFill>
                            <a:srgbClr val="000000"/>
                          </a:solidFill>
                          <a:latin typeface="Liberation Sans"/>
                          <a:cs typeface="Liberation Sans" panose="020B0604020202020204" pitchFamily="34" charset="0"/>
                        </a:rPr>
                        <a:t>referenser</a:t>
                      </a:r>
                      <a:r>
                        <a:rPr lang="en-US" sz="900" b="0" i="0" u="none" strike="noStrike" baseline="0" noProof="0" dirty="0" smtClean="0">
                          <a:solidFill>
                            <a:srgbClr val="000000"/>
                          </a:solidFill>
                          <a:latin typeface="Liberation Sans"/>
                          <a:cs typeface="Liberation Sans" panose="020B0604020202020204" pitchFamily="34" charset="0"/>
                        </a:rPr>
                        <a:t> till </a:t>
                      </a:r>
                      <a:r>
                        <a:rPr lang="en-US" sz="900" b="0" i="0" u="none" strike="noStrike" baseline="0" noProof="0" dirty="0" err="1" smtClean="0">
                          <a:solidFill>
                            <a:srgbClr val="000000"/>
                          </a:solidFill>
                          <a:latin typeface="Liberation Sans"/>
                          <a:cs typeface="Liberation Sans" panose="020B0604020202020204" pitchFamily="34" charset="0"/>
                        </a:rPr>
                        <a:t>programmeringsramverk</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språk</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som</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används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frekvent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idag</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smtClean="0">
                          <a:solidFill>
                            <a:srgbClr val="000000"/>
                          </a:solidFill>
                          <a:latin typeface="Liberation Sans"/>
                          <a:cs typeface="Liberation Sans" panose="020B0604020202020204" pitchFamily="34" charset="0"/>
                        </a:rPr>
                        <a:t>Under de </a:t>
                      </a:r>
                      <a:r>
                        <a:rPr lang="en-US" sz="900" b="0" i="0" u="none" strike="noStrike" noProof="0" dirty="0" err="1" smtClean="0">
                          <a:solidFill>
                            <a:srgbClr val="000000"/>
                          </a:solidFill>
                          <a:latin typeface="Liberation Sans"/>
                          <a:cs typeface="Liberation Sans" panose="020B0604020202020204" pitchFamily="34" charset="0"/>
                        </a:rPr>
                        <a:t>senaste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åren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har</a:t>
                      </a:r>
                      <a:r>
                        <a:rPr lang="en-US" sz="900" b="0" i="0" u="none" strike="noStrike" baseline="0" noProof="0" dirty="0" smtClean="0">
                          <a:solidFill>
                            <a:srgbClr val="000000"/>
                          </a:solidFill>
                          <a:latin typeface="Liberation Sans"/>
                          <a:cs typeface="Liberation Sans" panose="020B0604020202020204" pitchFamily="34" charset="0"/>
                        </a:rPr>
                        <a:t> den </a:t>
                      </a:r>
                      <a:r>
                        <a:rPr lang="en-US" sz="900" b="0" i="0" u="none" strike="noStrike" baseline="0" noProof="0" dirty="0" err="1" smtClean="0">
                          <a:solidFill>
                            <a:srgbClr val="000000"/>
                          </a:solidFill>
                          <a:latin typeface="Liberation Sans"/>
                          <a:cs typeface="Liberation Sans" panose="020B0604020202020204" pitchFamily="34" charset="0"/>
                        </a:rPr>
                        <a:t>grundläggande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teknologin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mjukvaruarkitekturen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ändrats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signifikant</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smtClean="0">
                          <a:solidFill>
                            <a:srgbClr val="000000"/>
                          </a:solidFill>
                          <a:latin typeface="Liberation Sans"/>
                          <a:cs typeface="Liberation Sans" panose="020B0604020202020204" pitchFamily="34" charset="0"/>
                        </a:rPr>
                        <a:t>Mikrotjänster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utvecklade</a:t>
                      </a:r>
                      <a:r>
                        <a:rPr lang="en-US" sz="900" b="0" i="0" u="none" strike="noStrike" baseline="0" noProof="0" dirty="0" smtClean="0">
                          <a:solidFill>
                            <a:srgbClr val="000000"/>
                          </a:solidFill>
                          <a:latin typeface="Liberation Sans"/>
                          <a:cs typeface="Liberation Sans" panose="020B0604020202020204" pitchFamily="34" charset="0"/>
                        </a:rPr>
                        <a:t> med</a:t>
                      </a:r>
                      <a:r>
                        <a:rPr lang="en-US" sz="900" b="0" i="0" u="none" strike="noStrike" noProof="0" dirty="0" smtClean="0">
                          <a:solidFill>
                            <a:srgbClr val="000000"/>
                          </a:solidFill>
                          <a:latin typeface="Liberation Sans"/>
                          <a:cs typeface="Liberation Sans" panose="020B0604020202020204" pitchFamily="34" charset="0"/>
                        </a:rPr>
                        <a:t> node.js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Spring Boot </a:t>
                      </a:r>
                      <a:r>
                        <a:rPr lang="en-US" sz="900" b="0" i="0" u="none" strike="noStrike" noProof="0" dirty="0" err="1" smtClean="0">
                          <a:solidFill>
                            <a:srgbClr val="000000"/>
                          </a:solidFill>
                          <a:latin typeface="Liberation Sans"/>
                          <a:cs typeface="Liberation Sans" panose="020B0604020202020204" pitchFamily="34" charset="0"/>
                        </a:rPr>
                        <a:t>ersätter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traditionella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monollitiska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applikationer</a:t>
                      </a:r>
                      <a:r>
                        <a:rPr lang="en-US" sz="900" b="0" i="0" u="none" strike="noStrike" noProof="0" dirty="0" smtClean="0">
                          <a:solidFill>
                            <a:srgbClr val="000000"/>
                          </a:solidFill>
                          <a:latin typeface="Liberation Sans"/>
                          <a:cs typeface="Liberation Sans" panose="020B0604020202020204" pitchFamily="34" charset="0"/>
                        </a:rPr>
                        <a:t>. Med </a:t>
                      </a:r>
                      <a:r>
                        <a:rPr lang="en-US" sz="900" b="0" i="0" u="none" strike="noStrike" noProof="0" dirty="0" err="1" smtClean="0">
                          <a:solidFill>
                            <a:srgbClr val="000000"/>
                          </a:solidFill>
                          <a:latin typeface="Liberation Sans"/>
                          <a:cs typeface="Liberation Sans" panose="020B0604020202020204" pitchFamily="34" charset="0"/>
                        </a:rPr>
                        <a:t>mikrotjänster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kommer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nya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säkerhetsutmaningar</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Exempelvis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hur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förtroende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mellan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mikrotjänster</a:t>
                      </a:r>
                      <a:r>
                        <a:rPr lang="en-US" sz="900" b="0" i="0" u="none" strike="noStrike" noProof="0" dirty="0" smtClean="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containers</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förvaltning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hemligheter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etc</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upprättas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Gammal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kod</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aldrig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tänkt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att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vara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nåbar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från</a:t>
                      </a:r>
                      <a:r>
                        <a:rPr lang="en-US" sz="900" b="0" i="0" u="none" strike="noStrike" noProof="0" dirty="0" smtClean="0">
                          <a:solidFill>
                            <a:srgbClr val="000000"/>
                          </a:solidFill>
                          <a:latin typeface="Liberation Sans"/>
                          <a:cs typeface="Liberation Sans" panose="020B0604020202020204" pitchFamily="34" charset="0"/>
                        </a:rPr>
                        <a:t> internet </a:t>
                      </a:r>
                      <a:r>
                        <a:rPr lang="en-US" sz="900" b="0" i="0" u="none" strike="noStrike" noProof="0" dirty="0" err="1" smtClean="0">
                          <a:solidFill>
                            <a:srgbClr val="000000"/>
                          </a:solidFill>
                          <a:latin typeface="Liberation Sans"/>
                          <a:cs typeface="Liberation Sans" panose="020B0604020202020204" pitchFamily="34" charset="0"/>
                        </a:rPr>
                        <a:t>exponeras</a:t>
                      </a:r>
                      <a:r>
                        <a:rPr lang="en-US" sz="900" b="0" i="0" u="none" strike="noStrike" noProof="0" dirty="0" smtClean="0">
                          <a:solidFill>
                            <a:srgbClr val="000000"/>
                          </a:solidFill>
                          <a:latin typeface="Liberation Sans"/>
                          <a:cs typeface="Liberation Sans" panose="020B0604020202020204" pitchFamily="34" charset="0"/>
                        </a:rPr>
                        <a:t> nu via </a:t>
                      </a:r>
                      <a:r>
                        <a:rPr lang="en-US" sz="900" b="0" i="0" u="none" strike="noStrike" noProof="0" dirty="0" err="1" smtClean="0">
                          <a:solidFill>
                            <a:srgbClr val="000000"/>
                          </a:solidFill>
                          <a:latin typeface="Liberation Sans"/>
                          <a:cs typeface="Liberation Sans" panose="020B0604020202020204" pitchFamily="34" charset="0"/>
                        </a:rPr>
                        <a:t>API:er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RESTful </a:t>
                      </a:r>
                      <a:r>
                        <a:rPr lang="en-US" sz="900" b="0" i="0" u="none" strike="noStrike" noProof="0" dirty="0" err="1" smtClean="0">
                          <a:solidFill>
                            <a:srgbClr val="000000"/>
                          </a:solidFill>
                          <a:latin typeface="Liberation Sans"/>
                          <a:cs typeface="Liberation Sans" panose="020B0604020202020204" pitchFamily="34" charset="0"/>
                        </a:rPr>
                        <a:t>webbtjänster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Dessa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används</a:t>
                      </a:r>
                      <a:r>
                        <a:rPr lang="en-US" sz="900" b="0" i="0" u="none" strike="noStrike" baseline="0" noProof="0" dirty="0" smtClean="0">
                          <a:solidFill>
                            <a:srgbClr val="000000"/>
                          </a:solidFill>
                          <a:latin typeface="Liberation Sans"/>
                          <a:cs typeface="Liberation Sans" panose="020B0604020202020204" pitchFamily="34" charset="0"/>
                        </a:rPr>
                        <a:t> I sin tur </a:t>
                      </a:r>
                      <a:r>
                        <a:rPr lang="en-US" sz="900" b="0" i="0" u="none" strike="noStrike" baseline="0"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Single </a:t>
                      </a:r>
                      <a:r>
                        <a:rPr lang="en-US" sz="900" b="0" i="1" u="none" strike="noStrike" noProof="0" dirty="0">
                          <a:solidFill>
                            <a:srgbClr val="000000"/>
                          </a:solidFill>
                          <a:latin typeface="Liberation Sans"/>
                          <a:cs typeface="Liberation Sans" panose="020B0604020202020204" pitchFamily="34" charset="0"/>
                        </a:rPr>
                        <a:t>Page Applications</a:t>
                      </a:r>
                      <a:r>
                        <a:rPr lang="en-US" sz="900" b="0" i="0" u="none" strike="noStrike" noProof="0" dirty="0">
                          <a:solidFill>
                            <a:srgbClr val="000000"/>
                          </a:solidFill>
                          <a:latin typeface="Liberation Sans"/>
                          <a:cs typeface="Liberation Sans" panose="020B0604020202020204" pitchFamily="34" charset="0"/>
                        </a:rPr>
                        <a:t> (SPAs)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appar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mobiltelefonen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Arkitekturella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antaganden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görs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koden</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som</a:t>
                      </a:r>
                      <a:r>
                        <a:rPr lang="en-US" sz="900" b="0" i="0" u="none" strike="noStrike" baseline="0" noProof="0" dirty="0" smtClean="0">
                          <a:solidFill>
                            <a:srgbClr val="000000"/>
                          </a:solidFill>
                          <a:latin typeface="Liberation Sans"/>
                          <a:cs typeface="Liberation Sans" panose="020B0604020202020204" pitchFamily="34" charset="0"/>
                        </a:rPr>
                        <a:t> till </a:t>
                      </a:r>
                      <a:r>
                        <a:rPr lang="en-US" sz="900" b="0" i="0" u="none" strike="noStrike" baseline="0" noProof="0" dirty="0" err="1" smtClean="0">
                          <a:solidFill>
                            <a:srgbClr val="000000"/>
                          </a:solidFill>
                          <a:latin typeface="Liberation Sans"/>
                          <a:cs typeface="Liberation Sans" panose="020B0604020202020204" pitchFamily="34" charset="0"/>
                        </a:rPr>
                        <a:t>exempel</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betrodda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anropar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gäller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helt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enkelt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inte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längre</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smtClean="0">
                          <a:solidFill>
                            <a:srgbClr val="000000"/>
                          </a:solidFill>
                          <a:latin typeface="Liberation Sans"/>
                          <a:cs typeface="Liberation Sans" panose="020B0604020202020204" pitchFamily="34" charset="0"/>
                        </a:rPr>
                        <a:t>Med</a:t>
                      </a:r>
                      <a:r>
                        <a:rPr lang="en-US" sz="900" b="0" i="1"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s.k</a:t>
                      </a:r>
                      <a:r>
                        <a:rPr lang="en-US" sz="900" b="0" i="0" u="none" strike="noStrike" noProof="0" dirty="0" smtClean="0">
                          <a:solidFill>
                            <a:srgbClr val="000000"/>
                          </a:solidFill>
                          <a:latin typeface="Liberation Sans"/>
                          <a:cs typeface="Liberation Sans" panose="020B0604020202020204" pitchFamily="34" charset="0"/>
                        </a:rPr>
                        <a:t>.</a:t>
                      </a:r>
                      <a:r>
                        <a:rPr lang="en-US" sz="900" b="0" i="1" u="none" strike="noStrike" noProof="0" dirty="0" smtClean="0">
                          <a:solidFill>
                            <a:srgbClr val="000000"/>
                          </a:solidFill>
                          <a:latin typeface="Liberation Sans"/>
                          <a:cs typeface="Liberation Sans" panose="020B0604020202020204" pitchFamily="34" charset="0"/>
                        </a:rPr>
                        <a:t> Single </a:t>
                      </a:r>
                      <a:r>
                        <a:rPr lang="en-US" sz="900" b="0" i="1" u="none" strike="noStrike" noProof="0" dirty="0">
                          <a:solidFill>
                            <a:srgbClr val="000000"/>
                          </a:solidFill>
                          <a:latin typeface="Liberation Sans"/>
                          <a:cs typeface="Liberation Sans" panose="020B0604020202020204" pitchFamily="34" charset="0"/>
                        </a:rPr>
                        <a:t>P</a:t>
                      </a:r>
                      <a:r>
                        <a:rPr lang="en-US" sz="900" b="0" i="1" u="none" strike="noStrike" noProof="0" dirty="0" smtClean="0">
                          <a:solidFill>
                            <a:srgbClr val="000000"/>
                          </a:solidFill>
                          <a:latin typeface="Liberation Sans"/>
                          <a:cs typeface="Liberation Sans" panose="020B0604020202020204" pitchFamily="34" charset="0"/>
                        </a:rPr>
                        <a:t>age Applications</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utvecklade</a:t>
                      </a:r>
                      <a:r>
                        <a:rPr lang="en-US" sz="900" b="0" i="0" u="none" strike="noStrike" baseline="0" noProof="0" dirty="0" smtClean="0">
                          <a:solidFill>
                            <a:srgbClr val="000000"/>
                          </a:solidFill>
                          <a:latin typeface="Liberation Sans"/>
                          <a:cs typeface="Liberation Sans" panose="020B0604020202020204" pitchFamily="34" charset="0"/>
                        </a:rPr>
                        <a:t> med </a:t>
                      </a:r>
                      <a:r>
                        <a:rPr lang="en-US" sz="900" b="0" i="0" u="none" strike="noStrike" noProof="0" dirty="0" smtClean="0">
                          <a:solidFill>
                            <a:srgbClr val="000000"/>
                          </a:solidFill>
                          <a:latin typeface="Liberation Sans"/>
                          <a:cs typeface="Liberation Sans" panose="020B0604020202020204" pitchFamily="34" charset="0"/>
                        </a:rPr>
                        <a:t>JavaScript-</a:t>
                      </a:r>
                      <a:r>
                        <a:rPr lang="en-US" sz="900" b="0" i="0" u="none" strike="noStrike" noProof="0" dirty="0" err="1" smtClean="0">
                          <a:solidFill>
                            <a:srgbClr val="000000"/>
                          </a:solidFill>
                          <a:latin typeface="Liberation Sans"/>
                          <a:cs typeface="Liberation Sans" panose="020B0604020202020204" pitchFamily="34" charset="0"/>
                        </a:rPr>
                        <a:t>ramverk</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som</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Angular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React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modulära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funktionsrika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gränssnitt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skapas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Funktioner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klienten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traditionellt</a:t>
                      </a:r>
                      <a:r>
                        <a:rPr lang="en-US" sz="900" b="0" i="0" u="none" strike="noStrike" noProof="0" dirty="0" smtClean="0">
                          <a:solidFill>
                            <a:srgbClr val="000000"/>
                          </a:solidFill>
                          <a:latin typeface="Liberation Sans"/>
                          <a:cs typeface="Liberation Sans" panose="020B0604020202020204" pitchFamily="34" charset="0"/>
                        </a:rPr>
                        <a:t> sett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utförts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på</a:t>
                      </a:r>
                      <a:r>
                        <a:rPr lang="en-US" sz="900" b="0" i="0" u="none" strike="noStrike" baseline="0" noProof="0" dirty="0" smtClean="0">
                          <a:solidFill>
                            <a:srgbClr val="000000"/>
                          </a:solidFill>
                          <a:latin typeface="Liberation Sans"/>
                          <a:cs typeface="Liberation Sans" panose="020B0604020202020204" pitchFamily="34" charset="0"/>
                        </a:rPr>
                        <a:t> server-</a:t>
                      </a:r>
                      <a:r>
                        <a:rPr lang="en-US" sz="900" b="0" i="0" u="none" strike="noStrike" baseline="0" noProof="0" dirty="0" err="1" smtClean="0">
                          <a:solidFill>
                            <a:srgbClr val="000000"/>
                          </a:solidFill>
                          <a:latin typeface="Liberation Sans"/>
                          <a:cs typeface="Liberation Sans" panose="020B0604020202020204" pitchFamily="34" charset="0"/>
                        </a:rPr>
                        <a:t>sidan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med sig </a:t>
                      </a:r>
                      <a:r>
                        <a:rPr lang="en-US" sz="900" b="0" i="0" u="none" strike="noStrike" baseline="0" noProof="0" dirty="0" err="1" smtClean="0">
                          <a:solidFill>
                            <a:srgbClr val="000000"/>
                          </a:solidFill>
                          <a:latin typeface="Liberation Sans"/>
                          <a:cs typeface="Liberation Sans" panose="020B0604020202020204" pitchFamily="34" charset="0"/>
                        </a:rPr>
                        <a:t>nya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säkerhetsutmaningar</a:t>
                      </a:r>
                      <a:r>
                        <a:rPr lang="en-US" sz="900" b="0" i="0" u="none" strike="noStrike" noProof="0" dirty="0" smtClean="0">
                          <a:solidFill>
                            <a:srgbClr val="000000"/>
                          </a:solidFill>
                          <a:latin typeface="Liberation Sans"/>
                          <a:cs typeface="Liberation Sans" panose="020B0604020202020204" pitchFamily="34" charset="0"/>
                        </a:rPr>
                        <a:t>.</a:t>
                      </a:r>
                      <a:endParaRPr lang="en-US" sz="900" b="0" i="0" u="none" strike="noStrike" noProof="0" dirty="0">
                        <a:solidFill>
                          <a:srgbClr val="000000"/>
                        </a:solidFill>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a:t>
                      </a:r>
                      <a:r>
                        <a:rPr lang="en-US" sz="900" b="0" i="0" u="none" strike="noStrike" noProof="0" dirty="0" err="1" smtClean="0">
                          <a:solidFill>
                            <a:srgbClr val="000000"/>
                          </a:solidFill>
                          <a:latin typeface="Liberation Sans"/>
                          <a:cs typeface="Liberation Sans" panose="020B0604020202020204" pitchFamily="34" charset="0"/>
                        </a:rPr>
                        <a:t>är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numer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primära</a:t>
                      </a:r>
                      <a:r>
                        <a:rPr lang="en-US" sz="900" b="0" i="0" u="none" strike="noStrike" noProof="0" dirty="0" smtClean="0">
                          <a:solidFill>
                            <a:srgbClr val="000000"/>
                          </a:solidFill>
                          <a:latin typeface="Liberation Sans"/>
                          <a:cs typeface="Liberation Sans" panose="020B0604020202020204" pitchFamily="34" charset="0"/>
                        </a:rPr>
                        <a:t> valet </a:t>
                      </a:r>
                      <a:r>
                        <a:rPr lang="en-US" sz="900" b="0" i="0" u="none" strike="noStrike"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webben</a:t>
                      </a:r>
                      <a:r>
                        <a:rPr lang="en-US" sz="900" b="0" i="0" u="none" strike="noStrike" noProof="0" dirty="0" smtClean="0">
                          <a:solidFill>
                            <a:srgbClr val="000000"/>
                          </a:solidFill>
                          <a:latin typeface="Liberation Sans"/>
                          <a:cs typeface="Liberation Sans" panose="020B0604020202020204" pitchFamily="34" charset="0"/>
                        </a:rPr>
                        <a:t> med </a:t>
                      </a:r>
                      <a:r>
                        <a:rPr lang="en-US" sz="900" b="0" i="1" u="none" strike="noStrike" noProof="0" dirty="0" smtClean="0">
                          <a:solidFill>
                            <a:srgbClr val="000000"/>
                          </a:solidFill>
                          <a:latin typeface="Liberation Sans"/>
                          <a:cs typeface="Liberation Sans" panose="020B0604020202020204" pitchFamily="34" charset="0"/>
                        </a:rPr>
                        <a:t>node.js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server-</a:t>
                      </a:r>
                      <a:r>
                        <a:rPr lang="en-US" sz="900" b="0" i="0" u="none" strike="noStrike" noProof="0" dirty="0" err="1" smtClean="0">
                          <a:solidFill>
                            <a:srgbClr val="000000"/>
                          </a:solidFill>
                          <a:latin typeface="Liberation Sans"/>
                          <a:cs typeface="Liberation Sans" panose="020B0604020202020204" pitchFamily="34" charset="0"/>
                        </a:rPr>
                        <a:t>sidan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moderna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ramverk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såsom</a:t>
                      </a:r>
                      <a:r>
                        <a:rPr lang="en-US" sz="900" b="0" i="0" u="none" strike="noStrike"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Bootstrap</a:t>
                      </a:r>
                      <a:r>
                        <a:rPr lang="en-US" sz="900" b="0" i="0" u="none" strike="noStrike" noProof="0" dirty="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Electron</a:t>
                      </a:r>
                      <a:r>
                        <a:rPr lang="en-US" sz="900" b="0" i="0" u="none" strike="noStrike" noProof="0" dirty="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Angular</a:t>
                      </a:r>
                      <a:r>
                        <a:rPr lang="en-US" sz="900" b="0" i="0" u="none" strike="noStrike" noProof="0" dirty="0">
                          <a:solidFill>
                            <a:srgbClr val="000000"/>
                          </a:solidFill>
                          <a:latin typeface="Liberation Sans"/>
                          <a:cs typeface="Liberation Sans" panose="020B0604020202020204" pitchFamily="34" charset="0"/>
                        </a:rPr>
                        <a:t>, and </a:t>
                      </a:r>
                      <a:r>
                        <a:rPr lang="en-US" sz="900" b="0" i="1" u="none" strike="noStrike" noProof="0" dirty="0">
                          <a:solidFill>
                            <a:srgbClr val="000000"/>
                          </a:solidFill>
                          <a:latin typeface="Liberation Sans"/>
                          <a:cs typeface="Liberation Sans" panose="020B0604020202020204" pitchFamily="34" charset="0"/>
                        </a:rPr>
                        <a:t>React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klientsidan</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smtClean="0">
                          <a:solidFill>
                            <a:srgbClr val="000000"/>
                          </a:solidFill>
                          <a:latin typeface="Liberation Sans"/>
                          <a:cs typeface="Liberation Sans" panose="020B0604020202020204" pitchFamily="34" charset="0"/>
                        </a:rPr>
                        <a:t>Nya problem, </a:t>
                      </a:r>
                      <a:r>
                        <a:rPr lang="en-US" sz="900" b="1" i="0" u="none" strike="noStrike" noProof="0" dirty="0" err="1" smtClean="0">
                          <a:solidFill>
                            <a:srgbClr val="000000"/>
                          </a:solidFill>
                          <a:latin typeface="Liberation Sans"/>
                          <a:cs typeface="Liberation Sans" panose="020B0604020202020204" pitchFamily="34" charset="0"/>
                        </a:rPr>
                        <a:t>framtaget</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baserat</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på</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informationsmängden</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a:t>
                      </a:r>
                      <a:r>
                        <a:rPr lang="en-US" sz="900" b="1" i="0" u="none" strike="noStrike" noProof="0" dirty="0" smtClean="0">
                          <a:solidFill>
                            <a:srgbClr val="000000"/>
                          </a:solidFill>
                          <a:latin typeface="Liberation Sans"/>
                          <a:cs typeface="Liberation Sans" panose="020B0604020202020204" pitchFamily="34" charset="0"/>
                          <a:hlinkClick r:id="rId4" action="ppaction://hlinksldjump"/>
                        </a:rPr>
                        <a:t>XXE)</a:t>
                      </a:r>
                      <a:r>
                        <a:rPr lang="en-US" sz="900" b="1"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ny</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kategori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primärt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stöds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datamängder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från</a:t>
                      </a:r>
                      <a:r>
                        <a:rPr lang="en-US" sz="900" b="0" i="0" u="none" strike="noStrike" noProof="0" dirty="0" smtClean="0">
                          <a:solidFill>
                            <a:srgbClr val="000000"/>
                          </a:solidFill>
                          <a:latin typeface="Liberation Sans"/>
                          <a:cs typeface="Liberation Sans" panose="020B0604020202020204" pitchFamily="34" charset="0"/>
                        </a:rPr>
                        <a:t> </a:t>
                      </a:r>
                      <a:r>
                        <a:rPr lang="en-US" sz="900" dirty="0" smtClean="0">
                          <a:solidFill>
                            <a:srgbClr val="000000"/>
                          </a:solidFill>
                          <a:latin typeface="Liberation Sans"/>
                          <a:cs typeface="Liberation Sans" panose="020B0604020202020204" pitchFamily="34" charset="0"/>
                          <a:hlinkClick r:id="rId5"/>
                        </a:rPr>
                        <a:t>source </a:t>
                      </a:r>
                      <a:r>
                        <a:rPr lang="en-US" sz="900" dirty="0">
                          <a:solidFill>
                            <a:srgbClr val="000000"/>
                          </a:solidFill>
                          <a:latin typeface="Liberation Sans"/>
                          <a:cs typeface="Liberation Sans" panose="020B0604020202020204" pitchFamily="34" charset="0"/>
                          <a:hlinkClick r:id="rId5"/>
                        </a:rPr>
                        <a:t>code analysis security testing tools</a:t>
                      </a:r>
                      <a:r>
                        <a:rPr lang="en-US" sz="900" dirty="0">
                          <a:solidFill>
                            <a:srgbClr val="000000"/>
                          </a:solidFill>
                          <a:latin typeface="Liberation Sans"/>
                          <a:cs typeface="Liberation Sans" panose="020B0604020202020204" pitchFamily="34" charset="0"/>
                        </a:rPr>
                        <a:t> (SAST</a:t>
                      </a:r>
                      <a:r>
                        <a:rPr lang="en-US" sz="900" dirty="0" smtClean="0">
                          <a:solidFill>
                            <a:srgbClr val="000000"/>
                          </a:solidFill>
                          <a:latin typeface="Liberation Sans"/>
                          <a:cs typeface="Liberation Sans" panose="020B0604020202020204" pitchFamily="34" charset="0"/>
                        </a:rPr>
                        <a:t>)</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smtClean="0">
                          <a:solidFill>
                            <a:srgbClr val="000000"/>
                          </a:solidFill>
                          <a:latin typeface="Liberation Sans"/>
                          <a:cs typeface="Liberation Sans" panose="020B0604020202020204" pitchFamily="34" charset="0"/>
                        </a:rPr>
                        <a:t>Nya problem, </a:t>
                      </a:r>
                      <a:r>
                        <a:rPr lang="en-US" sz="900" b="1" i="0" u="none" strike="noStrike" noProof="0" dirty="0" err="1" smtClean="0">
                          <a:solidFill>
                            <a:srgbClr val="000000"/>
                          </a:solidFill>
                          <a:latin typeface="Liberation Sans"/>
                          <a:cs typeface="Liberation Sans" panose="020B0604020202020204" pitchFamily="34" charset="0"/>
                        </a:rPr>
                        <a:t>framtaget</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baserat</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på</a:t>
                      </a:r>
                      <a:r>
                        <a:rPr lang="en-US" sz="900" b="1" i="0" u="none" strike="noStrike" noProof="0" dirty="0" smtClean="0">
                          <a:solidFill>
                            <a:srgbClr val="000000"/>
                          </a:solidFill>
                          <a:latin typeface="Liberation Sans"/>
                          <a:cs typeface="Liberation Sans" panose="020B0604020202020204" pitchFamily="34" charset="0"/>
                        </a:rPr>
                        <a:t> information </a:t>
                      </a:r>
                      <a:r>
                        <a:rPr lang="en-US" sz="900" b="1" i="0" u="none" strike="noStrike" noProof="0" dirty="0" err="1" smtClean="0">
                          <a:solidFill>
                            <a:srgbClr val="000000"/>
                          </a:solidFill>
                          <a:latin typeface="Liberation Sans"/>
                          <a:cs typeface="Liberation Sans" panose="020B0604020202020204" pitchFamily="34" charset="0"/>
                        </a:rPr>
                        <a:t>från</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communityn</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smtClean="0">
                          <a:solidFill>
                            <a:srgbClr val="000000"/>
                          </a:solidFill>
                          <a:latin typeface="Liberation Sans"/>
                          <a:cs typeface="Liberation Sans" panose="020B0604020202020204" pitchFamily="34" charset="0"/>
                        </a:rPr>
                        <a:t>Vi</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frågade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communityn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för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att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insikt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två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framåtblickande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sårbarhetskategorier</a:t>
                      </a:r>
                      <a:r>
                        <a:rPr lang="en-US" sz="900" b="0" i="0" u="none" strike="noStrike" noProof="0" dirty="0" smtClean="0">
                          <a:solidFill>
                            <a:srgbClr val="000000"/>
                          </a:solidFill>
                          <a:latin typeface="Liberation Sans"/>
                          <a:cs typeface="Liberation Sans" panose="020B0604020202020204" pitchFamily="34" charset="0"/>
                        </a:rPr>
                        <a:t>. Med </a:t>
                      </a:r>
                      <a:r>
                        <a:rPr lang="en-US" sz="900" b="0" i="0" u="none" strike="noStrike" noProof="0" dirty="0" err="1" smtClean="0">
                          <a:solidFill>
                            <a:srgbClr val="000000"/>
                          </a:solidFill>
                          <a:latin typeface="Liberation Sans"/>
                          <a:cs typeface="Liberation Sans" panose="020B0604020202020204" pitchFamily="34" charset="0"/>
                        </a:rPr>
                        <a:t>stöd</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än</a:t>
                      </a:r>
                      <a:r>
                        <a:rPr lang="en-US" sz="900" b="0" i="0" u="none" strike="noStrike" noProof="0" dirty="0" smtClean="0">
                          <a:solidFill>
                            <a:srgbClr val="000000"/>
                          </a:solidFill>
                          <a:latin typeface="Liberation Sans"/>
                          <a:cs typeface="Liberation Sans" panose="020B0604020202020204" pitchFamily="34" charset="0"/>
                        </a:rPr>
                        <a:t> 500 </a:t>
                      </a:r>
                      <a:r>
                        <a:rPr lang="en-US" sz="900" b="0" i="0" u="none" strike="noStrike" noProof="0" dirty="0" err="1" smtClean="0">
                          <a:solidFill>
                            <a:srgbClr val="000000"/>
                          </a:solidFill>
                          <a:latin typeface="Liberation Sans"/>
                          <a:cs typeface="Liberation Sans" panose="020B0604020202020204" pitchFamily="34" charset="0"/>
                        </a:rPr>
                        <a:t>svar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bortplockning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kategorier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baserade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informationsmängden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t.ex</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Sensitive </a:t>
                      </a:r>
                      <a:r>
                        <a:rPr lang="en-US" sz="900" b="0" i="1" u="none" strike="noStrike" noProof="0" dirty="0">
                          <a:solidFill>
                            <a:srgbClr val="000000"/>
                          </a:solidFill>
                          <a:latin typeface="Liberation Sans"/>
                          <a:cs typeface="Liberation Sans" panose="020B0604020202020204" pitchFamily="34" charset="0"/>
                        </a:rPr>
                        <a:t>Data Exposure</a:t>
                      </a:r>
                      <a:r>
                        <a:rPr lang="en-US" sz="900" b="0" i="0" u="none" strike="noStrike" noProof="0" dirty="0">
                          <a:solidFill>
                            <a:srgbClr val="000000"/>
                          </a:solidFill>
                          <a:latin typeface="Liberation Sans"/>
                          <a:cs typeface="Liberation Sans" panose="020B0604020202020204" pitchFamily="34" charset="0"/>
                        </a:rPr>
                        <a:t> and </a:t>
                      </a:r>
                      <a:r>
                        <a:rPr lang="en-US" sz="900" b="0" i="1" u="none" strike="noStrike" noProof="0" dirty="0">
                          <a:solidFill>
                            <a:srgbClr val="000000"/>
                          </a:solidFill>
                          <a:latin typeface="Liberation Sans"/>
                          <a:cs typeface="Liberation Sans" panose="020B0604020202020204" pitchFamily="34" charset="0"/>
                        </a:rPr>
                        <a:t>XXE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är</a:t>
                      </a:r>
                      <a:r>
                        <a:rPr lang="en-US" sz="900" b="0" i="0" u="none" strike="noStrike" noProof="0" dirty="0" smtClean="0">
                          <a:solidFill>
                            <a:srgbClr val="000000"/>
                          </a:solidFill>
                          <a:latin typeface="Liberation Sans"/>
                          <a:cs typeface="Liberation Sans" panose="020B0604020202020204" pitchFamily="34" charset="0"/>
                        </a:rPr>
                        <a:t> de </a:t>
                      </a:r>
                      <a:r>
                        <a:rPr lang="en-US" sz="900" b="0" i="0" u="none" strike="noStrike" noProof="0" dirty="0" err="1" smtClean="0">
                          <a:solidFill>
                            <a:srgbClr val="000000"/>
                          </a:solidFill>
                          <a:latin typeface="Liberation Sans"/>
                          <a:cs typeface="Liberation Sans" panose="020B0604020202020204" pitchFamily="34" charset="0"/>
                        </a:rPr>
                        <a:t>två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nya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problemen</a:t>
                      </a:r>
                      <a:r>
                        <a:rPr lang="en-US" sz="900" b="0" i="0" u="none" strike="noStrike" noProof="0" dirty="0" smtClean="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tillåter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s.k</a:t>
                      </a:r>
                      <a:r>
                        <a:rPr lang="en-US" sz="900" b="0" i="0" u="none" strike="noStrike" noProof="0" dirty="0" smtClean="0">
                          <a:solidFill>
                            <a:srgbClr val="000000"/>
                          </a:solidFill>
                          <a:latin typeface="Liberation Sans"/>
                          <a:cs typeface="Liberation Sans" panose="020B0604020202020204" pitchFamily="34" charset="0"/>
                        </a:rPr>
                        <a:t>. remote code execution </a:t>
                      </a:r>
                      <a:r>
                        <a:rPr lang="en-US" sz="900" b="0" i="0" u="none" strike="noStrike" noProof="0" dirty="0" err="1" smtClean="0">
                          <a:solidFill>
                            <a:srgbClr val="000000"/>
                          </a:solidFill>
                          <a:latin typeface="Liberation Sans"/>
                          <a:cs typeface="Liberation Sans" panose="020B0604020202020204" pitchFamily="34" charset="0"/>
                        </a:rPr>
                        <a:t>eller</a:t>
                      </a:r>
                      <a:r>
                        <a:rPr lang="en-US" sz="900" b="0" i="0" u="none" strike="noStrike" baseline="0" noProof="0" dirty="0" smtClean="0">
                          <a:solidFill>
                            <a:srgbClr val="000000"/>
                          </a:solidFill>
                          <a:latin typeface="Liberation Sans"/>
                          <a:cs typeface="Liberation Sans" panose="020B0604020202020204" pitchFamily="34" charset="0"/>
                        </a:rPr>
                        <a:t> manipulation </a:t>
                      </a:r>
                      <a:r>
                        <a:rPr lang="en-US" sz="900" b="0" i="0" u="none" strike="noStrike" baseline="0"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objekt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på</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vissa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plattformar</a:t>
                      </a:r>
                      <a:r>
                        <a:rPr lang="en-US" sz="900" b="0" i="0" u="none" strike="noStrike" baseline="0"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brist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på</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dessa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försvårar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ett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förebyggande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förhindra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illvillig</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aktivitet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tidigt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upptäckande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sådan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incidenthantering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digital </a:t>
                      </a:r>
                      <a:r>
                        <a:rPr lang="en-US" sz="900" b="0" i="0" u="none" strike="noStrike" noProof="0" dirty="0" err="1" smtClean="0">
                          <a:solidFill>
                            <a:srgbClr val="000000"/>
                          </a:solidFill>
                          <a:latin typeface="Liberation Sans"/>
                          <a:cs typeface="Liberation Sans" panose="020B0604020202020204" pitchFamily="34" charset="0"/>
                        </a:rPr>
                        <a:t>forensik</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err="1" smtClean="0">
                          <a:solidFill>
                            <a:srgbClr val="000000"/>
                          </a:solidFill>
                          <a:latin typeface="Liberation Sans"/>
                          <a:cs typeface="Liberation Sans" panose="020B0604020202020204" pitchFamily="34" charset="0"/>
                        </a:rPr>
                        <a:t>Ihopslagna</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eller</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borttagna</a:t>
                      </a:r>
                      <a:r>
                        <a:rPr lang="en-US" sz="900" b="1" i="0" u="none" strike="noStrike" baseline="0" noProof="0" dirty="0" smtClean="0">
                          <a:solidFill>
                            <a:srgbClr val="000000"/>
                          </a:solidFill>
                          <a:latin typeface="Liberation Sans"/>
                          <a:cs typeface="Liberation Sans" panose="020B0604020202020204" pitchFamily="34" charset="0"/>
                        </a:rPr>
                        <a:t>, men </a:t>
                      </a:r>
                      <a:r>
                        <a:rPr lang="en-US" sz="900" b="1" i="0" u="none" strike="noStrike" baseline="0" noProof="0" dirty="0" err="1" smtClean="0">
                          <a:solidFill>
                            <a:srgbClr val="000000"/>
                          </a:solidFill>
                          <a:latin typeface="Liberation Sans"/>
                          <a:cs typeface="Liberation Sans" panose="020B0604020202020204" pitchFamily="34" charset="0"/>
                        </a:rPr>
                        <a:t>inte</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bortglömda</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många</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ramverk</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inkluderar</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hlinkClick r:id="rId9"/>
                        </a:rPr>
                        <a:t>försvar</a:t>
                      </a:r>
                      <a:r>
                        <a:rPr lang="en-US" sz="900" b="0" i="0" u="none" strike="noStrike" kern="1200" noProof="0" dirty="0" smtClean="0">
                          <a:solidFill>
                            <a:srgbClr val="000000"/>
                          </a:solidFill>
                          <a:latin typeface="Liberation Sans"/>
                          <a:cs typeface="Liberation Sans" panose="020B0604020202020204" pitchFamily="34" charset="0"/>
                          <a:hlinkClick r:id="rId9"/>
                        </a:rPr>
                        <a:t> mot CSRF-attacker</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och</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hittades</a:t>
                      </a:r>
                      <a:r>
                        <a:rPr lang="en-US" sz="900" b="0" i="0" u="none" strike="noStrike" kern="1200" noProof="0" dirty="0" smtClean="0">
                          <a:solidFill>
                            <a:srgbClr val="000000"/>
                          </a:solidFill>
                          <a:latin typeface="Liberation Sans"/>
                          <a:cs typeface="Liberation Sans" panose="020B0604020202020204" pitchFamily="34" charset="0"/>
                        </a:rPr>
                        <a:t> bara </a:t>
                      </a:r>
                      <a:r>
                        <a:rPr lang="en-US" sz="900" b="0" i="0" u="none" strike="noStrike" kern="1200" noProof="0" dirty="0" err="1" smtClean="0">
                          <a:solidFill>
                            <a:srgbClr val="000000"/>
                          </a:solidFill>
                          <a:latin typeface="Liberation Sans"/>
                          <a:cs typeface="Liberation Sans" panose="020B0604020202020204" pitchFamily="34" charset="0"/>
                        </a:rPr>
                        <a:t>i</a:t>
                      </a:r>
                      <a:r>
                        <a:rPr lang="en-US" sz="900" b="0" i="0" u="none" strike="noStrike" kern="1200" noProof="0" dirty="0" smtClean="0">
                          <a:solidFill>
                            <a:srgbClr val="000000"/>
                          </a:solidFill>
                          <a:latin typeface="Liberation Sans"/>
                          <a:cs typeface="Liberation Sans" panose="020B0604020202020204" pitchFamily="34" charset="0"/>
                        </a:rPr>
                        <a:t> 5% </a:t>
                      </a:r>
                      <a:r>
                        <a:rPr lang="en-US" sz="900" b="0" i="0" u="none" strike="noStrike" kern="1200" noProof="0" dirty="0" err="1" smtClean="0">
                          <a:solidFill>
                            <a:srgbClr val="000000"/>
                          </a:solidFill>
                          <a:latin typeface="Liberation Sans"/>
                          <a:cs typeface="Liberation Sans" panose="020B0604020202020204" pitchFamily="34" charset="0"/>
                        </a:rPr>
                        <a:t>av</a:t>
                      </a:r>
                      <a:r>
                        <a:rPr lang="en-US" sz="900" b="0" i="0" u="none" strike="noStrike" kern="1200" noProof="0" dirty="0" smtClean="0">
                          <a:solidFill>
                            <a:srgbClr val="000000"/>
                          </a:solidFill>
                          <a:latin typeface="Liberation Sans"/>
                          <a:cs typeface="Liberation Sans" panose="020B0604020202020204" pitchFamily="34" charset="0"/>
                        </a:rPr>
                        <a:t> de </a:t>
                      </a:r>
                      <a:r>
                        <a:rPr lang="en-US" sz="900" b="0" i="0" u="none" strike="noStrike" kern="1200" noProof="0" dirty="0" err="1" smtClean="0">
                          <a:solidFill>
                            <a:srgbClr val="000000"/>
                          </a:solidFill>
                          <a:latin typeface="Liberation Sans"/>
                          <a:cs typeface="Liberation Sans" panose="020B0604020202020204" pitchFamily="34" charset="0"/>
                        </a:rPr>
                        <a:t>undersökta</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applikationerna</a:t>
                      </a:r>
                      <a:r>
                        <a:rPr lang="en-US" sz="900" b="0" i="0" u="none" strike="noStrike" kern="1200" noProof="0" dirty="0" smtClean="0">
                          <a:solidFill>
                            <a:srgbClr val="000000"/>
                          </a:solidFill>
                          <a:latin typeface="Liberation Sans"/>
                          <a:cs typeface="Liberation Sans" panose="020B0604020202020204" pitchFamily="34" charset="0"/>
                        </a:rPr>
                        <a:t>.</a:t>
                      </a:r>
                      <a:endParaRPr lang="en-US" sz="900" b="0" i="0" u="none" strike="noStrike" kern="1200" noProof="0" dirty="0">
                        <a:solidFill>
                          <a:srgbClr val="000000"/>
                        </a:solidFill>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hittades</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i</a:t>
                      </a:r>
                      <a:r>
                        <a:rPr lang="en-US" sz="900" b="0" i="0" u="none" strike="noStrike" kern="1200" noProof="0" dirty="0" smtClean="0">
                          <a:solidFill>
                            <a:srgbClr val="000000"/>
                          </a:solidFill>
                          <a:latin typeface="Liberation Sans"/>
                          <a:cs typeface="Liberation Sans" panose="020B0604020202020204" pitchFamily="34" charset="0"/>
                        </a:rPr>
                        <a:t> 8% </a:t>
                      </a:r>
                      <a:r>
                        <a:rPr lang="en-US" sz="900" b="0" i="0" u="none" strike="noStrike" kern="1200" noProof="0" dirty="0" err="1" smtClean="0">
                          <a:solidFill>
                            <a:srgbClr val="000000"/>
                          </a:solidFill>
                          <a:latin typeface="Liberation Sans"/>
                          <a:cs typeface="Liberation Sans" panose="020B0604020202020204" pitchFamily="34" charset="0"/>
                        </a:rPr>
                        <a:t>av</a:t>
                      </a:r>
                      <a:r>
                        <a:rPr lang="en-US" sz="900" b="0" i="0" u="none" strike="noStrike" kern="1200" baseline="0" noProof="0" dirty="0" smtClean="0">
                          <a:solidFill>
                            <a:srgbClr val="000000"/>
                          </a:solidFill>
                          <a:latin typeface="Liberation Sans"/>
                          <a:cs typeface="Liberation Sans" panose="020B0604020202020204" pitchFamily="34" charset="0"/>
                        </a:rPr>
                        <a:t> de </a:t>
                      </a:r>
                      <a:r>
                        <a:rPr lang="en-US" sz="900" b="0" i="0" u="none" strike="noStrike" kern="1200" baseline="0" noProof="0" dirty="0" err="1" smtClean="0">
                          <a:solidFill>
                            <a:srgbClr val="000000"/>
                          </a:solidFill>
                          <a:latin typeface="Liberation Sans"/>
                          <a:cs typeface="Liberation Sans" panose="020B0604020202020204" pitchFamily="34" charset="0"/>
                        </a:rPr>
                        <a:t>undersökta</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applikationer</a:t>
                      </a:r>
                      <a:r>
                        <a:rPr lang="en-US" sz="900" b="0" i="0" u="none" strike="noStrike" kern="1200" noProof="0" dirty="0" smtClean="0">
                          <a:solidFill>
                            <a:srgbClr val="000000"/>
                          </a:solidFill>
                          <a:latin typeface="Liberation Sans"/>
                          <a:cs typeface="Liberation Sans" panose="020B0604020202020204" pitchFamily="34" charset="0"/>
                        </a:rPr>
                        <a:t>, men XXE </a:t>
                      </a:r>
                      <a:r>
                        <a:rPr lang="en-US" sz="900" b="0" i="0" u="none" strike="noStrike" kern="1200" noProof="0" dirty="0" err="1" smtClean="0">
                          <a:solidFill>
                            <a:srgbClr val="000000"/>
                          </a:solidFill>
                          <a:latin typeface="Liberation Sans"/>
                          <a:cs typeface="Liberation Sans" panose="020B0604020202020204" pitchFamily="34" charset="0"/>
                        </a:rPr>
                        <a:t>kom</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snäppet</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före</a:t>
                      </a:r>
                      <a:r>
                        <a:rPr lang="en-US" sz="900" b="0" i="0" u="none" strike="noStrike" kern="1200" noProof="0" dirty="0" smtClean="0">
                          <a:solidFill>
                            <a:srgbClr val="000000"/>
                          </a:solidFill>
                          <a:latin typeface="Liberation Sans"/>
                          <a:cs typeface="Liberation Sans" panose="020B0604020202020204" pitchFamily="34" charset="0"/>
                        </a:rPr>
                        <a:t>.</a:t>
                      </a:r>
                      <a:endParaRPr lang="en-US" sz="900" b="0" i="0" u="none" strike="noStrike" kern="1200" noProof="0" dirty="0">
                        <a:solidFill>
                          <a:srgbClr val="000000"/>
                        </a:solidFill>
                        <a:latin typeface="Liberation Sans"/>
                        <a:cs typeface="Liberation Sans" panose="020B0604020202020204" pitchFamily="34" charset="0"/>
                      </a:endParaRP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1879123589"/>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xmlns="" val="20000"/>
                    </a:ext>
                  </a:extLst>
                </a:gridCol>
                <a:gridCol w="334298">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a:t>
                      </a:r>
                      <a:r>
                        <a:rPr lang="en-US" sz="1600" dirty="0" err="1"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Topp</a:t>
                      </a:r>
                      <a:r>
                        <a:rPr lang="en-US" sz="1600" dirty="0"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a:t>
                      </a:r>
                      <a:r>
                        <a:rPr lang="en-US" sz="1600" dirty="0" err="1"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Topp</a:t>
                      </a:r>
                      <a:r>
                        <a:rPr lang="en-US" sz="1600" dirty="0"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xmlns=""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0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err="1" smtClean="0">
                <a:latin typeface="Exo 2" panose="00000500000000000000" pitchFamily="2" charset="0"/>
              </a:rPr>
              <a:t>Uppdateringsinformation</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2445334406"/>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7372">
                <a:tc>
                  <a:txBody>
                    <a:bodyPr/>
                    <a:lstStyle/>
                    <a:p>
                      <a:r>
                        <a:rPr lang="en-US" sz="1600" b="1" baseline="0" dirty="0" err="1" smtClean="0">
                          <a:latin typeface="Exo 2" panose="00000500000000000000" pitchFamily="2" charset="0"/>
                        </a:rPr>
                        <a:t>Vad</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är</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säkerhetsrisker</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i</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applikationer</a:t>
                      </a:r>
                      <a:r>
                        <a:rPr lang="en-US" sz="1600" b="1" baseline="0" dirty="0" smtClean="0">
                          <a:latin typeface="Exo 2" panose="00000500000000000000" pitchFamily="2" charset="0"/>
                        </a:rPr>
                        <a:t>?</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991063">
                <a:tc>
                  <a:txBody>
                    <a:bodyPr/>
                    <a:lstStyle/>
                    <a:p>
                      <a:pPr>
                        <a:lnSpc>
                          <a:spcPts val="1000"/>
                        </a:lnSpc>
                        <a:spcBef>
                          <a:spcPts val="600"/>
                        </a:spcBef>
                        <a:spcAft>
                          <a:spcPts val="0"/>
                        </a:spcAft>
                      </a:pP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potentiellt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sett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använda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många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olika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vägar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din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applikation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skada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din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eller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enskild</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väg</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representerar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kanske</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eller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kanske</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tillräckligt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allvarlig</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uppmärksammas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vissa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fall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vägarna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triviala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hitta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exploatera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andra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fall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extremt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svårt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Analogt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skadan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orsakas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kanske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någon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helst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konsekvens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eller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värsta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fall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resultera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konkurs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kunna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avgöra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riskerna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din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krävs</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utvärdering</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sannolikheten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något</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ska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inträffa</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del -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hotbild</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attackytor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säkethetssvagheter</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kombination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med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uppskattning</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teknisk</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inverkan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r>
                        <a:rPr lang="en-US" sz="95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Tillsammans</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avgör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dessa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faktorer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den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övergripande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5" name="Group 29"/>
          <p:cNvGrpSpPr/>
          <p:nvPr/>
        </p:nvGrpSpPr>
        <p:grpSpPr>
          <a:xfrm>
            <a:off x="291174" y="1755285"/>
            <a:ext cx="6266582" cy="2117595"/>
            <a:chOff x="291174" y="2084708"/>
            <a:chExt cx="6266582" cy="2106292"/>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91174" y="2140195"/>
              <a:ext cx="543740"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Hotbild</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281031" y="2139016"/>
              <a:ext cx="697627" cy="196245"/>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Attackytor</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79336" y="2084708"/>
              <a:ext cx="873957"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Exo 2" panose="00000500000000000000" pitchFamily="2" charset="0"/>
                </a:rPr>
                <a:t>Säkerhets</a:t>
              </a:r>
              <a:r>
                <a:rPr lang="en-US" sz="900" b="1" dirty="0" smtClean="0">
                  <a:solidFill>
                    <a:schemeClr val="tx2"/>
                  </a:solidFill>
                  <a:latin typeface="Exo 2" panose="00000500000000000000" pitchFamily="2" charset="0"/>
                </a:rPr>
                <a:t>-</a:t>
              </a:r>
            </a:p>
            <a:p>
              <a:pPr algn="ctr" eaLnBrk="0" hangingPunct="0">
                <a:lnSpc>
                  <a:spcPts val="800"/>
                </a:lnSpc>
              </a:pPr>
              <a:r>
                <a:rPr lang="en-US" sz="900" b="1" dirty="0" err="1" smtClean="0">
                  <a:solidFill>
                    <a:schemeClr val="tx2"/>
                  </a:solidFill>
                  <a:latin typeface="Exo 2" panose="00000500000000000000" pitchFamily="2" charset="0"/>
                </a:rPr>
                <a:t>svaghet</a:t>
              </a:r>
              <a:endParaRPr lang="en-US" sz="900" b="1" dirty="0">
                <a:solidFill>
                  <a:schemeClr val="tx2"/>
                </a:solidFill>
                <a:latin typeface="Exo 2" panose="00000500000000000000" pitchFamily="2" charset="0"/>
              </a:endParaRPr>
            </a:p>
          </p:txBody>
        </p:sp>
        <p:sp>
          <p:nvSpPr>
            <p:cNvPr id="43" name="Rectangle 89"/>
            <p:cNvSpPr>
              <a:spLocks noChangeArrowheads="1"/>
            </p:cNvSpPr>
            <p:nvPr/>
          </p:nvSpPr>
          <p:spPr bwMode="auto">
            <a:xfrm>
              <a:off x="4629102" y="2089173"/>
              <a:ext cx="62068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Teknisk</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inverkan</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661356" y="2089173"/>
              <a:ext cx="896400"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Verksamhets</a:t>
              </a:r>
              <a:r>
                <a:rPr lang="en-US" sz="900" b="1"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Tillgång</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Funktion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Tillgång</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Kontroll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Kontroll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Kontroll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83257" y="2091646"/>
              <a:ext cx="742511"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Säkerhets</a:t>
              </a:r>
              <a:r>
                <a:rPr lang="en-US" sz="900" b="1"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kontroller</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err="1" smtClean="0">
                <a:latin typeface="Exo 2" panose="00000500000000000000" pitchFamily="2" charset="0"/>
              </a:rPr>
              <a:t>Säkerhetsrisker</a:t>
            </a:r>
            <a:r>
              <a:rPr lang="en-US" dirty="0" smtClean="0">
                <a:latin typeface="Exo 2" panose="00000500000000000000" pitchFamily="2" charset="0"/>
              </a:rPr>
              <a:t> </a:t>
            </a:r>
            <a:r>
              <a:rPr lang="en-US" dirty="0" err="1" smtClean="0">
                <a:latin typeface="Exo 2" panose="00000500000000000000" pitchFamily="2" charset="0"/>
              </a:rPr>
              <a:t>i</a:t>
            </a:r>
            <a:r>
              <a:rPr lang="en-US" dirty="0" smtClean="0">
                <a:latin typeface="Exo 2" panose="00000500000000000000" pitchFamily="2" charset="0"/>
              </a:rPr>
              <a:t> </a:t>
            </a:r>
            <a:r>
              <a:rPr lang="en-US" dirty="0" err="1" smtClean="0"/>
              <a:t>a</a:t>
            </a:r>
            <a:r>
              <a:rPr lang="en-US" dirty="0" err="1" smtClean="0">
                <a:latin typeface="Exo 2" panose="00000500000000000000" pitchFamily="2" charset="0"/>
              </a:rPr>
              <a:t>pplikationer</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1011312579"/>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xmlns="" val="20000"/>
                    </a:ext>
                  </a:extLst>
                </a:gridCol>
              </a:tblGrid>
              <a:tr h="337493">
                <a:tc>
                  <a:txBody>
                    <a:bodyPr/>
                    <a:lstStyle/>
                    <a:p>
                      <a:pPr>
                        <a:buNone/>
                      </a:pPr>
                      <a:r>
                        <a:rPr lang="en-US" sz="1600" b="1" dirty="0" err="1" smtClean="0">
                          <a:latin typeface="Exo 2" panose="00000500000000000000" pitchFamily="2" charset="0"/>
                          <a:ea typeface="Liberation Sans" panose="020B0604020202020204" pitchFamily="34" charset="0"/>
                          <a:cs typeface="Liberation Sans" panose="020B0604020202020204" pitchFamily="34" charset="0"/>
                        </a:rPr>
                        <a:t>Vad</a:t>
                      </a:r>
                      <a:r>
                        <a:rPr lang="en-US" sz="1600" b="1"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dirty="0" err="1" smtClean="0">
                          <a:latin typeface="Exo 2" panose="00000500000000000000" pitchFamily="2" charset="0"/>
                          <a:ea typeface="Liberation Sans" panose="020B0604020202020204" pitchFamily="34" charset="0"/>
                          <a:cs typeface="Liberation Sans" panose="020B0604020202020204" pitchFamily="34" charset="0"/>
                        </a:rPr>
                        <a:t>är</a:t>
                      </a:r>
                      <a:r>
                        <a:rPr lang="en-US" sz="1600" b="1" baseline="0"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u="sng" dirty="0" smtClean="0">
                          <a:latin typeface="Exo 2" panose="00000500000000000000" pitchFamily="2" charset="0"/>
                          <a:ea typeface="Liberation Sans" panose="020B0604020202020204" pitchFamily="34" charset="0"/>
                          <a:cs typeface="Liberation Sans" panose="020B0604020202020204" pitchFamily="34" charset="0"/>
                        </a:rPr>
                        <a:t>Min</a:t>
                      </a:r>
                      <a:r>
                        <a:rPr lang="en-US" sz="1600" b="1"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dirty="0">
                          <a:latin typeface="Exo 2" panose="00000500000000000000" pitchFamily="2" charset="0"/>
                          <a:ea typeface="Liberation Sans" panose="020B0604020202020204" pitchFamily="34" charset="0"/>
                          <a:cs typeface="Liberation Sans" panose="020B0604020202020204" pitchFamily="34" charset="0"/>
                        </a:rPr>
                        <a:t>r</a:t>
                      </a:r>
                      <a:r>
                        <a:rPr lang="en-US" sz="1600" b="1" dirty="0" smtClean="0">
                          <a:latin typeface="Exo 2" panose="00000500000000000000" pitchFamily="2" charset="0"/>
                          <a:ea typeface="Liberation Sans" panose="020B0604020202020204" pitchFamily="34" charset="0"/>
                          <a:cs typeface="Liberation Sans" panose="020B0604020202020204" pitchFamily="34" charset="0"/>
                        </a:rPr>
                        <a:t>isk</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300473">
                <a:tc>
                  <a:txBody>
                    <a:bodyPr/>
                    <a:lstStyle/>
                    <a:p>
                      <a:pPr>
                        <a:lnSpc>
                          <a:spcPts val="1000"/>
                        </a:lnSpc>
                        <a:spcBef>
                          <a:spcPts val="600"/>
                        </a:spcBef>
                        <a:spcAft>
                          <a:spcPts val="300"/>
                        </a:spcAft>
                      </a:pPr>
                      <a:r>
                        <a:rPr lang="en-US" sz="1000" dirty="0" smtClean="0">
                          <a:solidFill>
                            <a:srgbClr val="000000"/>
                          </a:solidFill>
                          <a:latin typeface="Liberation Sans"/>
                          <a:ea typeface="Liberation Sans" panose="020B0604020202020204" pitchFamily="34" charset="0"/>
                          <a:cs typeface="Liberation Sans" panose="020B0604020202020204" pitchFamily="34" charset="0"/>
                          <a:hlinkClick r:id="rId4"/>
                        </a:rPr>
                        <a:t>OWASP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hlinkClick r:id="rId4"/>
                        </a:rPr>
                        <a:t>Topp</a:t>
                      </a:r>
                      <a:r>
                        <a:rPr lang="en-US" sz="1000" dirty="0" smtClean="0">
                          <a:solidFill>
                            <a:srgbClr val="000000"/>
                          </a:solidFill>
                          <a:latin typeface="Liberation Sans"/>
                          <a:ea typeface="Liberation Sans" panose="020B0604020202020204" pitchFamily="34" charset="0"/>
                          <a:cs typeface="Liberation Sans" panose="020B0604020202020204" pitchFamily="34" charset="0"/>
                          <a:hlinkClick r:id="rId4"/>
                        </a:rPr>
                        <a:t>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10</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fokuserar</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på</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att</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identifiera</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de</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mest</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kritiska</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säkerhetsriskerna</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i</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webbapplikationer</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för</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en</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rad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olika</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typer</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av</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organisationer</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För</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varje</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enskild</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risk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tillhandahålls</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allmän</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information</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om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sannolikheten</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och</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teknisk</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inverkan</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genom</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att</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användavföljande</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simpla</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betygssystem</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baserat</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på</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i="1" dirty="0" smtClean="0">
                          <a:solidFill>
                            <a:srgbClr val="000000"/>
                          </a:solidFill>
                          <a:latin typeface="Liberation Sans"/>
                          <a:ea typeface="Liberation Sans" panose="020B0604020202020204" pitchFamily="34" charset="0"/>
                          <a:cs typeface="Liberation Sans" panose="020B0604020202020204" pitchFamily="34" charset="0"/>
                          <a:hlinkClick r:id="rId5"/>
                        </a:rPr>
                        <a:t>OWASP </a:t>
                      </a:r>
                      <a:r>
                        <a:rPr lang="en-US" sz="1000" i="1" dirty="0">
                          <a:solidFill>
                            <a:srgbClr val="000000"/>
                          </a:solidFill>
                          <a:latin typeface="Liberation Sans"/>
                          <a:ea typeface="Liberation Sans" panose="020B0604020202020204" pitchFamily="34" charset="0"/>
                          <a:cs typeface="Liberation Sans" panose="020B0604020202020204" pitchFamily="34" charset="0"/>
                          <a:hlinkClick r:id="rId5"/>
                        </a:rPr>
                        <a:t>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denna</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upplaga</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risksystemet</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uppdaterats</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underlätta</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framtagandet</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sannolikheten</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påverkan</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given risk.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mer</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detaljerad</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beskrivning</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unik</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även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hotbilderna</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mot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dem</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hotbildernas</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mål</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dess</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intrångspåverkan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Om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använder</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ett</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CMS (Content Management System)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publik</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medan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annan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använder</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samma</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CMS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känslig</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t.ex</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sjukvårdsjournaler</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hotbilderna</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se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väldigt</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olika</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ut</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trots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samma</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mjukvara</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används</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förståelse</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om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hotbilderna</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dess</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kritisk</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 den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engelska</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varianten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namnen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där</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varit</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möjligt</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upprättats</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enlighet</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CWE (</a:t>
                      </a:r>
                      <a:r>
                        <a:rPr lang="en-US" sz="950" i="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a:t>
                      </a:r>
                      <a:r>
                        <a:rPr lang="en-US" sz="950" i="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Weakness </a:t>
                      </a:r>
                      <a:r>
                        <a:rPr lang="en-US" sz="950" i="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Enumeration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 </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bidra</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till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standard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sätt</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undvika</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missförstånd</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förvirring</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kring</a:t>
                      </a:r>
                      <a:r>
                        <a:rPr lang="en-US" sz="95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dem</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I den </a:t>
                      </a:r>
                      <a:r>
                        <a:rPr lang="en-US" sz="95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svenska</a:t>
                      </a:r>
                      <a:r>
                        <a:rPr lang="en-US" sz="95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varianten</a:t>
                      </a:r>
                      <a:r>
                        <a:rPr lang="en-US" sz="95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1" baseline="0"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namnen</a:t>
                      </a:r>
                      <a:r>
                        <a:rPr lang="en-US" sz="95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1" baseline="0"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1" baseline="0"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b="1" baseline="0"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tagits</a:t>
                      </a:r>
                      <a:r>
                        <a:rPr lang="en-US" sz="950" b="1" baseline="0"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fram</a:t>
                      </a:r>
                      <a:r>
                        <a:rPr lang="en-US" sz="950" b="1" baseline="0"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genom</a:t>
                      </a:r>
                      <a:r>
                        <a:rPr lang="en-US" sz="950" b="1" baseline="0"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publik</a:t>
                      </a:r>
                      <a:r>
                        <a:rPr lang="en-US" sz="950" b="1" baseline="0"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omröstning</a:t>
                      </a:r>
                      <a:r>
                        <a:rPr lang="en-US" sz="950" b="1" baseline="0"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734703751"/>
              </p:ext>
            </p:extLst>
          </p:nvPr>
        </p:nvGraphicFramePr>
        <p:xfrm>
          <a:off x="76199" y="6393160"/>
          <a:ext cx="4388400" cy="1029720"/>
        </p:xfrm>
        <a:graphic>
          <a:graphicData uri="http://schemas.openxmlformats.org/drawingml/2006/table">
            <a:tbl>
              <a:tblPr firstRow="1">
                <a:tableStyleId>{B301B821-A1FF-4177-AEE7-76D212191A09}</a:tableStyleId>
              </a:tblPr>
              <a:tblGrid>
                <a:gridCol w="562491">
                  <a:extLst>
                    <a:ext uri="{9D8B030D-6E8A-4147-A177-3AD203B41FA5}">
                      <a16:colId xmlns:a16="http://schemas.microsoft.com/office/drawing/2014/main" xmlns="" val="20000"/>
                    </a:ext>
                  </a:extLst>
                </a:gridCol>
                <a:gridCol w="810090">
                  <a:extLst>
                    <a:ext uri="{9D8B030D-6E8A-4147-A177-3AD203B41FA5}">
                      <a16:colId xmlns:a16="http://schemas.microsoft.com/office/drawing/2014/main" xmlns="" val="20001"/>
                    </a:ext>
                  </a:extLst>
                </a:gridCol>
                <a:gridCol w="765085">
                  <a:extLst>
                    <a:ext uri="{9D8B030D-6E8A-4147-A177-3AD203B41FA5}">
                      <a16:colId xmlns:a16="http://schemas.microsoft.com/office/drawing/2014/main" xmlns="" val="20002"/>
                    </a:ext>
                  </a:extLst>
                </a:gridCol>
                <a:gridCol w="853934">
                  <a:extLst>
                    <a:ext uri="{9D8B030D-6E8A-4147-A177-3AD203B41FA5}">
                      <a16:colId xmlns:a16="http://schemas.microsoft.com/office/drawing/2014/main" xmlns="" val="20003"/>
                    </a:ext>
                  </a:extLst>
                </a:gridCol>
                <a:gridCol w="676236">
                  <a:extLst>
                    <a:ext uri="{9D8B030D-6E8A-4147-A177-3AD203B41FA5}">
                      <a16:colId xmlns:a16="http://schemas.microsoft.com/office/drawing/2014/main" xmlns="" val="20004"/>
                    </a:ext>
                  </a:extLst>
                </a:gridCol>
                <a:gridCol w="720564">
                  <a:extLst>
                    <a:ext uri="{9D8B030D-6E8A-4147-A177-3AD203B41FA5}">
                      <a16:colId xmlns:a16="http://schemas.microsoft.com/office/drawing/2014/main" xmlns="" val="20005"/>
                    </a:ext>
                  </a:extLst>
                </a:gridCol>
              </a:tblGrid>
              <a:tr h="334800">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Hotbild</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Exploaterbarhet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Utbredning</a:t>
                      </a:r>
                      <a:r>
                        <a:rPr lang="en-US" sz="80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800"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Upptäckbarhetav</a:t>
                      </a:r>
                      <a:r>
                        <a:rPr lang="en-US"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Teknisk</a:t>
                      </a:r>
                      <a:endParaRPr lang="en-US"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Inverkan</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a:t>
                      </a: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-cation Specific</a:t>
                      </a: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Verksamhets-specifik</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Common</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Moderate</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xmlns="" val="10002"/>
                  </a:ext>
                </a:extLst>
              </a:tr>
              <a:tr h="230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Uncommon: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Difficult: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xmlns=""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626255569"/>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xmlns="" val="20000"/>
                    </a:ext>
                  </a:extLst>
                </a:gridCol>
              </a:tblGrid>
              <a:tr h="337890">
                <a:tc>
                  <a:txBody>
                    <a:bodyPr/>
                    <a:lstStyle/>
                    <a:p>
                      <a:r>
                        <a:rPr lang="en-US" sz="1600" b="1"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Referenser</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a:t>
                      </a:r>
                      <a:endPar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xmlns=""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Injektionsbrister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t.ex</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SQL-, NoSQL-, OS-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LDAP-</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injektioner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uppstår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när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opålitlig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data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skickas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kodtolk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del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kommando</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fråga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Attackerarens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fientliga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data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lura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kodtolken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exekvera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oavsiktliga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kommandon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åtkomst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utan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korrekt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auktorisation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0" name="Freeform 7">
            <a:extLst>
              <a:ext uri="{FF2B5EF4-FFF2-40B4-BE49-F238E27FC236}">
                <a16:creationId xmlns:a16="http://schemas.microsoft.com/office/drawing/2014/main" xmlns=""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xmlns=""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Funktioner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relaterade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till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auktorisation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sessionshantering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implementeras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på</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felaktigt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sätt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applikationer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Detta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möjlighet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kompromottera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lösenord</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nycklar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sessionsstämpelkort</a:t>
            </a:r>
            <a:r>
              <a:rPr lang="en-US" sz="90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felaktigheter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anta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någon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annans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identitet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temporärt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permanent.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xmlns=""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xmlns=""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Många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webbapplikationer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applikationsgränssnitt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skyddar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inte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känslig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t.ex</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finansiell</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sjukvårdsjournaler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på</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korrekt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sätt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utnyttja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sådana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brister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stjäla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modifiera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den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känsliga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informationen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på</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så</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sätt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begå</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kreditkortsbedrägerier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identitetsstöld</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brott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Känslig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okrypterad</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kompromotteras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vid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lagring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vid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överföring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kräver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extra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försiktighetsåtgärder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när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webbläsare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inblandad</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4" name="Freeform 11">
            <a:extLst>
              <a:ext uri="{FF2B5EF4-FFF2-40B4-BE49-F238E27FC236}">
                <a16:creationId xmlns:a16="http://schemas.microsoft.com/office/drawing/2014/main" xmlns=""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xmlns=""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Många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äldre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undermåligt</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konfigurerade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XML-</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tolkare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evaluerar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externa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entitetsreferenser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XML-</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dokument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Externa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entiteter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användas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avslöja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interna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delade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filytor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intern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portavsökning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oavsiktlig</a:t>
            </a:r>
            <a:r>
              <a:rPr lang="en-US" sz="90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kodexekvering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DoS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-attacker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6" name="Freeform 13">
            <a:extLst>
              <a:ext uri="{FF2B5EF4-FFF2-40B4-BE49-F238E27FC236}">
                <a16:creationId xmlns:a16="http://schemas.microsoft.com/office/drawing/2014/main" xmlns=""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xmlns=""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Restriktioner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vad</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användare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tillåts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göra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implementerat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på</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felaktigt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sätt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utnyttja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sådana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svagheter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komma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åt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funktioner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Några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exempel</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åtkomst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till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användares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konton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känsliga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filer,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ändra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användares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ändra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åtkomsträttigheter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m.m.</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Freeform 15">
            <a:extLst>
              <a:ext uri="{FF2B5EF4-FFF2-40B4-BE49-F238E27FC236}">
                <a16:creationId xmlns:a16="http://schemas.microsoft.com/office/drawing/2014/main" xmlns=""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xmlns=""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Felaktig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säkerhetskonfiguration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vanligast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förekommande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problemet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resultat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osäkra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standardkonfigurationer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ej</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kompletta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ad hoc-</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konfigurationer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öppen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molnlagring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felaktigt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konfigurerade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HTTP-</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huvudmeddelanden</a:t>
            </a:r>
            <a:r>
              <a:rPr lang="en-US" sz="90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felmeddelanden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innehåller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mycket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känslig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inte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enbart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säker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konfigurering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operativsystem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ramverk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kodbibliotek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applikationer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måste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göras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De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måste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även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uppdateras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uppgraderas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regelbundet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0" name="Freeform 17">
            <a:extLst>
              <a:ext uri="{FF2B5EF4-FFF2-40B4-BE49-F238E27FC236}">
                <a16:creationId xmlns:a16="http://schemas.microsoft.com/office/drawing/2014/main" xmlns=""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xmlns=""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XSS-</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brister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uppstår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när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applikation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inkluderar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opålitlig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data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ny</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webbsida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utan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inmatningsvalidering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teckenkodning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då</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existerande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webbsida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uppdateras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med data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från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attackeraren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utnyttjar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webbläsarens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gränssnitt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skapa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HTML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JavaScript. XSS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tillåter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exekvera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script-</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kod</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den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drabbades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webbläsare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därmed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kapa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användarsessioner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göra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om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webbsida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omdirigera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till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webbsida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med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ont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uppsåt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Freeform 19">
            <a:extLst>
              <a:ext uri="{FF2B5EF4-FFF2-40B4-BE49-F238E27FC236}">
                <a16:creationId xmlns:a16="http://schemas.microsoft.com/office/drawing/2014/main" xmlns=""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xmlns=""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Insecure deserialization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leder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till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oavsiktlig</a:t>
            </a:r>
            <a:r>
              <a:rPr lang="en-US" sz="90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kodexekvering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Även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om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deserialiserings</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-bristerna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inte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resulterar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oavsiktlig</a:t>
            </a:r>
            <a:r>
              <a:rPr lang="en-US" sz="90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kodexekvering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användas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attacker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såsom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upprepningsattacker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injektionsattacker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behörighetshöjande</a:t>
            </a:r>
            <a:r>
              <a:rPr lang="en-US" sz="900" b="1" dirty="0" smtClean="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attacker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xmlns=""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xmlns=""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omponenter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kodbibliotek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ramverk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mjukvarudelar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körs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med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samma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behörigheter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applikationen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Om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sårbar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komponent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exploateras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sådan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attack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medföljas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stora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dataförluster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övertagande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värddator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pplication</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applikationsgränssnitt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använder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komponenter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med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kända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sårbarheter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underminera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applikationens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eget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försvar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möjliggöra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olika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attacker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6" name="Freeform 23">
            <a:extLst>
              <a:ext uri="{FF2B5EF4-FFF2-40B4-BE49-F238E27FC236}">
                <a16:creationId xmlns:a16="http://schemas.microsoft.com/office/drawing/2014/main" xmlns=""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xmlns=""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Otillräckl</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loggning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övervakning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kombination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med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ineffektiv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avsaknad</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incidenthantering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möjliggör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fortsätta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genom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rikta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sig mot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delsystem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manipulera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exrahera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förstöra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Många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studier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intrång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påvisar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tar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över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200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dagar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innan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upptäckt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Då</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också</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externa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parter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inte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interna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processer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övervakning</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gör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smtClean="0">
                <a:latin typeface="Liberation Sans" panose="020B0604020202020204" pitchFamily="34" charset="0"/>
                <a:ea typeface="Liberation Sans" panose="020B0604020202020204" pitchFamily="34" charset="0"/>
                <a:cs typeface="Liberation Sans" panose="020B0604020202020204" pitchFamily="34" charset="0"/>
              </a:rPr>
              <a:t>avslöjandet.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xmlns=""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xmlns=""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en-US" dirty="0">
                <a:latin typeface="+mn-ea"/>
                <a:cs typeface="+mn-ea"/>
              </a:rPr>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110718263"/>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472">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89334815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a:cs typeface="Liberation Sans" panose="020B0604020202020204" pitchFamily="34" charset="0"/>
                        </a:rPr>
                        <a:t>Technical: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11706</Words>
  <Application>Microsoft Office PowerPoint</Application>
  <PresentationFormat>A4 Paper (210x297 mm)</PresentationFormat>
  <Paragraphs>1298</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Innehållsförteckning</vt:lpstr>
      <vt:lpstr>Förord</vt:lpstr>
      <vt:lpstr>Introduktion</vt:lpstr>
      <vt:lpstr>Uppdateringsinformation</vt:lpstr>
      <vt:lpstr>Säkerhetsrisker i applikationer</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Adolfsson, Samuel</cp:lastModifiedBy>
  <cp:revision>1953</cp:revision>
  <cp:lastPrinted>2017-11-16T20:35:31Z</cp:lastPrinted>
  <dcterms:created xsi:type="dcterms:W3CDTF">2009-08-17T12:51:41Z</dcterms:created>
  <dcterms:modified xsi:type="dcterms:W3CDTF">2017-12-03T14:54:19Z</dcterms:modified>
  <cp:contentStatus>RC2_RCC1</cp:contentStatus>
</cp:coreProperties>
</file>