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380" r:id="rId2"/>
    <p:sldId id="256" r:id="rId3"/>
    <p:sldId id="384" r:id="rId4"/>
    <p:sldId id="383" r:id="rId5"/>
    <p:sldId id="382" r:id="rId6"/>
    <p:sldId id="381" r:id="rId7"/>
    <p:sldId id="386" r:id="rId8"/>
    <p:sldId id="390" r:id="rId9"/>
    <p:sldId id="388" r:id="rId10"/>
    <p:sldId id="389" r:id="rId11"/>
    <p:sldId id="396" r:id="rId12"/>
    <p:sldId id="398" r:id="rId13"/>
    <p:sldId id="399" r:id="rId14"/>
    <p:sldId id="391" r:id="rId15"/>
    <p:sldId id="393" r:id="rId16"/>
    <p:sldId id="392" r:id="rId17"/>
    <p:sldId id="394" r:id="rId18"/>
    <p:sldId id="395" r:id="rId19"/>
    <p:sldId id="377" r:id="rId20"/>
    <p:sldId id="397" r:id="rId21"/>
    <p:sldId id="37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8000"/>
    <a:srgbClr val="156082"/>
    <a:srgbClr val="E29C23"/>
    <a:srgbClr val="5D8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41"/>
    <p:restoredTop sz="96296"/>
  </p:normalViewPr>
  <p:slideViewPr>
    <p:cSldViewPr snapToGrid="0">
      <p:cViewPr>
        <p:scale>
          <a:sx n="100" d="100"/>
          <a:sy n="100" d="100"/>
        </p:scale>
        <p:origin x="3088" y="2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383DD4-810C-354B-8BC3-84C86C40F066}" type="datetimeFigureOut">
              <a:rPr lang="en-US" smtClean="0"/>
              <a:t>3/1/24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52B8EB-DB05-9B43-B22C-DC30F41FE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06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09408-65D9-F566-DE4F-8E7FB1AD2D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142F84-575B-9C33-8AE0-8F7AD39BCA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314C2-AA61-B87A-FE65-4112B8B2E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5307-349C-034E-AE31-D0F1406A3D4D}" type="datetimeFigureOut">
              <a:rPr lang="en-US" smtClean="0"/>
              <a:t>3/1/24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D0A3D-5E1E-5A8F-D01F-9768DB5D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5BEED-70C0-532E-9A05-23596C17F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03C0-1DEA-A445-A443-A41028F77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085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5C7E5-8932-C7E3-F272-BB4425528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D44F0C-48EB-ECA7-5C19-E8CF29EF9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23ACB-00F7-2107-CAF3-B19AB0F29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5307-349C-034E-AE31-D0F1406A3D4D}" type="datetimeFigureOut">
              <a:rPr lang="en-US" smtClean="0"/>
              <a:t>3/1/24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F8036-F919-12F0-1D15-D1BED7129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621D1-BCEB-CE1C-98F3-F9D22EBA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03C0-1DEA-A445-A443-A41028F77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79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70CF1E-5F72-F15A-8747-8704C729B8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2B7A1F-AF3F-DFA8-2309-D20FDDE1B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4E99C-7E2E-8638-BE65-A5AE442BB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5307-349C-034E-AE31-D0F1406A3D4D}" type="datetimeFigureOut">
              <a:rPr lang="en-US" smtClean="0"/>
              <a:t>3/1/24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17D77-8284-5AF2-E6A0-211E62D69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B5486-30C8-BF5E-FD14-FBEB07B76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03C0-1DEA-A445-A443-A41028F77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4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C1B3-506C-C825-5188-B4F66C4FB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0C247-424F-1266-B0AC-66A2D8FF5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4778F-155B-EACD-59D8-BD33AD3D2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5307-349C-034E-AE31-D0F1406A3D4D}" type="datetimeFigureOut">
              <a:rPr lang="en-US" smtClean="0"/>
              <a:t>3/1/24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DB43C-83DA-B132-9D93-FE38A91C8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AA7FC-75CE-9494-E0BA-20B4B2004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03C0-1DEA-A445-A443-A41028F77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72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75CFF-828D-D64E-D170-33856F73D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54154-6AA3-FA2C-BE53-C45FF1719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5D56D-6C7B-58CE-FAC2-68B80C988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5307-349C-034E-AE31-D0F1406A3D4D}" type="datetimeFigureOut">
              <a:rPr lang="en-US" smtClean="0"/>
              <a:t>3/1/24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8CF42-6BC5-544A-1C9F-B2F666701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86A5B-45D8-9590-9F36-53C8256CA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03C0-1DEA-A445-A443-A41028F77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777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999B9-74B2-AA6C-BB55-595D64D40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E0D49-B7C9-BCED-9FBB-C3AD4E74BF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C6200D-4ACD-FF8D-2253-5A2DCC3DE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F2F54-DEDF-A3CF-6B37-AE8C3646E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5307-349C-034E-AE31-D0F1406A3D4D}" type="datetimeFigureOut">
              <a:rPr lang="en-US" smtClean="0"/>
              <a:t>3/1/24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94F7F-EFFA-2990-4FD9-512DDFC36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DA7DD-E74A-208A-7B1E-2DCE390B8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03C0-1DEA-A445-A443-A41028F77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59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DD5C6-3473-41E9-3653-569B1C99F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16614-ED32-1BA7-CDFB-A04E7556E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B25110-8416-C834-0496-0CCDC72621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42BFE6-609C-8B98-75FB-09833426B6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295ECF-87D5-F405-2784-D99D331C3E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20A3A9-1DF3-CAE8-8C54-4BB784C93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5307-349C-034E-AE31-D0F1406A3D4D}" type="datetimeFigureOut">
              <a:rPr lang="en-US" smtClean="0"/>
              <a:t>3/1/24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847AD5-9FDC-C7B8-2CCE-E2BA6F946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16A739-44FA-B095-BFB9-1943DF7E9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03C0-1DEA-A445-A443-A41028F77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111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6DB11-8597-54F9-0F01-519D070B3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CE059B-12ED-7DB6-2EFC-544ECC3A0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5307-349C-034E-AE31-D0F1406A3D4D}" type="datetimeFigureOut">
              <a:rPr lang="en-US" smtClean="0"/>
              <a:t>3/1/24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26BA3C-790C-5734-A118-226496C43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7DB62D-4434-AB4A-9E56-D023DFECA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03C0-1DEA-A445-A443-A41028F77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36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678ADC-D12F-E09E-BDC8-C87267D4C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5307-349C-034E-AE31-D0F1406A3D4D}" type="datetimeFigureOut">
              <a:rPr lang="en-US" smtClean="0"/>
              <a:t>3/1/24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D92F84-AE15-C5EC-4A38-4B83E09D2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25537B-CF93-1A10-CAE5-586424202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03C0-1DEA-A445-A443-A41028F77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071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FFEEE-DB40-D084-449B-774DB21CD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3672A-3870-D380-F5E8-F9567C24C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2AF84C-33F5-6A50-27D0-0C1AC3FAF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27CA77-F5B7-BFA1-157C-DE050EA63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5307-349C-034E-AE31-D0F1406A3D4D}" type="datetimeFigureOut">
              <a:rPr lang="en-US" smtClean="0"/>
              <a:t>3/1/24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E873C3-127E-8C02-FE49-788245618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F021E2-B058-2ADC-C1C6-ACF417C8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03C0-1DEA-A445-A443-A41028F77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76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BF381-7CE2-8340-4427-52858A32D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6FE166-B81F-326E-61A6-8189BDAC0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2206EE-5D23-930A-5F6C-7ABE5300F7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3C20A0-4BB4-C292-C12D-ED9CB4CA3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5307-349C-034E-AE31-D0F1406A3D4D}" type="datetimeFigureOut">
              <a:rPr lang="en-US" smtClean="0"/>
              <a:t>3/1/24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0ECFB-794D-71C7-3C8A-512D6C11C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A495BE-9D68-AC32-DCB4-780559A66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03C0-1DEA-A445-A443-A41028F77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209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A289A1-D345-6AF8-ACE5-8251FC543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ED9D32-0DB1-9D1D-2322-985E5D973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F7F4B-1F11-4F8F-A133-0C5E61A16E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355307-349C-034E-AE31-D0F1406A3D4D}" type="datetimeFigureOut">
              <a:rPr lang="en-US" smtClean="0"/>
              <a:t>3/1/24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B98EC-D711-F50F-E5E4-B383FD8BB7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64506-BE00-8835-138E-C228F1BEEB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4203C0-1DEA-A445-A443-A41028F77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29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gi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gif"/><Relationship Id="rId7" Type="http://schemas.openxmlformats.org/officeDocument/2006/relationships/image" Target="../media/image13.gif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3" Type="http://schemas.openxmlformats.org/officeDocument/2006/relationships/image" Target="../media/image140.png"/><Relationship Id="rId7" Type="http://schemas.openxmlformats.org/officeDocument/2006/relationships/image" Target="../media/image190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gif"/><Relationship Id="rId13" Type="http://schemas.openxmlformats.org/officeDocument/2006/relationships/image" Target="../media/image26.png"/><Relationship Id="rId3" Type="http://schemas.openxmlformats.org/officeDocument/2006/relationships/image" Target="../media/image140.png"/><Relationship Id="rId7" Type="http://schemas.openxmlformats.org/officeDocument/2006/relationships/image" Target="../media/image190.png"/><Relationship Id="rId12" Type="http://schemas.openxmlformats.org/officeDocument/2006/relationships/image" Target="../media/image25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4.png"/><Relationship Id="rId5" Type="http://schemas.openxmlformats.org/officeDocument/2006/relationships/image" Target="../media/image16.png"/><Relationship Id="rId15" Type="http://schemas.openxmlformats.org/officeDocument/2006/relationships/image" Target="../media/image27.png"/><Relationship Id="rId10" Type="http://schemas.openxmlformats.org/officeDocument/2006/relationships/image" Target="../media/image23.png"/><Relationship Id="rId4" Type="http://schemas.openxmlformats.org/officeDocument/2006/relationships/image" Target="../media/image15.png"/><Relationship Id="rId9" Type="http://schemas.openxmlformats.org/officeDocument/2006/relationships/image" Target="../media/image22.png"/><Relationship Id="rId14" Type="http://schemas.openxmlformats.org/officeDocument/2006/relationships/image" Target="../media/image20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image" Target="../media/image25.png"/><Relationship Id="rId3" Type="http://schemas.openxmlformats.org/officeDocument/2006/relationships/image" Target="../media/image22.emf"/><Relationship Id="rId7" Type="http://schemas.openxmlformats.org/officeDocument/2006/relationships/image" Target="../media/image17.png"/><Relationship Id="rId12" Type="http://schemas.openxmlformats.org/officeDocument/2006/relationships/image" Target="../media/image24.png"/><Relationship Id="rId2" Type="http://schemas.openxmlformats.org/officeDocument/2006/relationships/image" Target="../media/image28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3.png"/><Relationship Id="rId5" Type="http://schemas.openxmlformats.org/officeDocument/2006/relationships/image" Target="../media/image15.png"/><Relationship Id="rId15" Type="http://schemas.openxmlformats.org/officeDocument/2006/relationships/image" Target="../media/image200.png"/><Relationship Id="rId10" Type="http://schemas.openxmlformats.org/officeDocument/2006/relationships/image" Target="../media/image22.png"/><Relationship Id="rId4" Type="http://schemas.openxmlformats.org/officeDocument/2006/relationships/image" Target="../media/image140.png"/><Relationship Id="rId9" Type="http://schemas.openxmlformats.org/officeDocument/2006/relationships/image" Target="../media/image23.gif"/><Relationship Id="rId1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294D745-AE94-6D55-0040-D5D038B60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time…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BBA7EC7-6C09-49F8-1512-5C0E23BB6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64369"/>
            <a:ext cx="7772400" cy="672926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AFD246B-E778-9EC3-1A38-25626F50BF75}"/>
              </a:ext>
            </a:extLst>
          </p:cNvPr>
          <p:cNvSpPr/>
          <p:nvPr/>
        </p:nvSpPr>
        <p:spPr>
          <a:xfrm>
            <a:off x="7253554" y="6436759"/>
            <a:ext cx="1633591" cy="4212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32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CBD71-C5A4-61EF-29EA-F1A1AE7DD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environments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9E4B6E-94F3-B6D0-D3E1-0B0335FB9C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93006"/>
                <a:ext cx="10515600" cy="4351338"/>
              </a:xfrm>
            </p:spPr>
            <p:txBody>
              <a:bodyPr/>
              <a:lstStyle/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𝑑𝑁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func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𝑑𝑁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>
                  <a:solidFill>
                    <a:srgbClr val="FF0000"/>
                  </a:solidFill>
                </a:endParaRP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b="0" dirty="0"/>
              </a:p>
              <a:p>
                <a:pPr marL="0" indent="0">
                  <a:spcAft>
                    <a:spcPts val="1200"/>
                  </a:spcAft>
                  <a:buNone/>
                </a:pPr>
                <a:endParaRPr lang="en-US" b="0" dirty="0"/>
              </a:p>
              <a:p>
                <a:pPr marL="0" indent="0">
                  <a:spcAft>
                    <a:spcPts val="1200"/>
                  </a:spcAft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9E4B6E-94F3-B6D0-D3E1-0B0335FB9C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93006"/>
                <a:ext cx="10515600" cy="4351338"/>
              </a:xfrm>
              <a:blipFill>
                <a:blip r:embed="rId2"/>
                <a:stretch>
                  <a:fillRect t="-581" b="-21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9B5160AC-D785-49DD-525E-BC2EA790AE7E}"/>
              </a:ext>
            </a:extLst>
          </p:cNvPr>
          <p:cNvGrpSpPr/>
          <p:nvPr/>
        </p:nvGrpSpPr>
        <p:grpSpPr>
          <a:xfrm>
            <a:off x="3075709" y="4397470"/>
            <a:ext cx="6903027" cy="2374755"/>
            <a:chOff x="2982191" y="4457700"/>
            <a:chExt cx="6903027" cy="237475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AEF37FA-D35B-5214-6ECF-CFD162140C2E}"/>
                </a:ext>
              </a:extLst>
            </p:cNvPr>
            <p:cNvCxnSpPr>
              <a:cxnSpLocks/>
            </p:cNvCxnSpPr>
            <p:nvPr/>
          </p:nvCxnSpPr>
          <p:spPr>
            <a:xfrm>
              <a:off x="2982191" y="4457700"/>
              <a:ext cx="0" cy="23747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B8A11EA-5DF6-D5D2-73A8-4D1F957E67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2191" y="6176963"/>
              <a:ext cx="690302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38F1AE0-3B3F-B73E-C4FA-7DBB3708E210}"/>
              </a:ext>
            </a:extLst>
          </p:cNvPr>
          <p:cNvSpPr txBox="1"/>
          <p:nvPr/>
        </p:nvSpPr>
        <p:spPr>
          <a:xfrm>
            <a:off x="9014724" y="6142279"/>
            <a:ext cx="814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time, </a:t>
            </a:r>
            <a:r>
              <a:rPr lang="en-US" i="1" dirty="0"/>
              <a:t>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589475-FE2A-E8D3-6B21-01BBA3945D85}"/>
              </a:ext>
            </a:extLst>
          </p:cNvPr>
          <p:cNvSpPr txBox="1"/>
          <p:nvPr/>
        </p:nvSpPr>
        <p:spPr>
          <a:xfrm rot="16200000">
            <a:off x="2600739" y="4641494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56082"/>
                </a:solidFill>
              </a:rPr>
              <a:t>ln </a:t>
            </a:r>
            <a:r>
              <a:rPr lang="en-US" i="1" dirty="0">
                <a:solidFill>
                  <a:srgbClr val="156082"/>
                </a:solidFill>
              </a:rPr>
              <a:t>N</a:t>
            </a:r>
            <a:endParaRPr lang="en-US" dirty="0">
              <a:solidFill>
                <a:srgbClr val="156082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E52091B-A5D6-C207-BCF8-363A3093D0A5}"/>
              </a:ext>
            </a:extLst>
          </p:cNvPr>
          <p:cNvCxnSpPr>
            <a:cxnSpLocks/>
          </p:cNvCxnSpPr>
          <p:nvPr/>
        </p:nvCxnSpPr>
        <p:spPr>
          <a:xfrm flipV="1">
            <a:off x="3075709" y="4966797"/>
            <a:ext cx="1260317" cy="7975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556F8C6-8E22-735E-DB13-4A9D380D4E8E}"/>
              </a:ext>
            </a:extLst>
          </p:cNvPr>
          <p:cNvSpPr txBox="1"/>
          <p:nvPr/>
        </p:nvSpPr>
        <p:spPr>
          <a:xfrm>
            <a:off x="2287031" y="558784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56082"/>
                </a:solidFill>
              </a:rPr>
              <a:t>ln </a:t>
            </a:r>
            <a:r>
              <a:rPr lang="en-US" i="1" dirty="0">
                <a:solidFill>
                  <a:srgbClr val="156082"/>
                </a:solidFill>
              </a:rPr>
              <a:t>N</a:t>
            </a:r>
            <a:r>
              <a:rPr lang="en-US" dirty="0">
                <a:solidFill>
                  <a:srgbClr val="156082"/>
                </a:solidFill>
              </a:rPr>
              <a:t>(0)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D4C065-1A48-7091-6E84-6BCA889CD885}"/>
              </a:ext>
            </a:extLst>
          </p:cNvPr>
          <p:cNvCxnSpPr>
            <a:cxnSpLocks/>
          </p:cNvCxnSpPr>
          <p:nvPr/>
        </p:nvCxnSpPr>
        <p:spPr>
          <a:xfrm flipH="1" flipV="1">
            <a:off x="4336026" y="4966797"/>
            <a:ext cx="717755" cy="5806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224424D-1A53-2BC0-4CAE-5298760DC515}"/>
              </a:ext>
            </a:extLst>
          </p:cNvPr>
          <p:cNvCxnSpPr>
            <a:cxnSpLocks/>
          </p:cNvCxnSpPr>
          <p:nvPr/>
        </p:nvCxnSpPr>
        <p:spPr>
          <a:xfrm flipV="1">
            <a:off x="5053781" y="4496057"/>
            <a:ext cx="1194953" cy="10513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1C8CB3D-694E-0658-32C9-489A523FE8DC}"/>
              </a:ext>
            </a:extLst>
          </p:cNvPr>
          <p:cNvCxnSpPr>
            <a:cxnSpLocks/>
          </p:cNvCxnSpPr>
          <p:nvPr/>
        </p:nvCxnSpPr>
        <p:spPr>
          <a:xfrm flipH="1" flipV="1">
            <a:off x="6248734" y="4496057"/>
            <a:ext cx="998702" cy="11862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19DFF86-63A5-AA17-CEEA-FD8E274980AD}"/>
              </a:ext>
            </a:extLst>
          </p:cNvPr>
          <p:cNvCxnSpPr>
            <a:cxnSpLocks/>
          </p:cNvCxnSpPr>
          <p:nvPr/>
        </p:nvCxnSpPr>
        <p:spPr>
          <a:xfrm flipV="1">
            <a:off x="7247436" y="4732031"/>
            <a:ext cx="2535661" cy="9503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317F3ED-3C68-9F8C-11BE-D13D6F3B7EDA}"/>
              </a:ext>
            </a:extLst>
          </p:cNvPr>
          <p:cNvCxnSpPr>
            <a:cxnSpLocks/>
          </p:cNvCxnSpPr>
          <p:nvPr/>
        </p:nvCxnSpPr>
        <p:spPr>
          <a:xfrm>
            <a:off x="3075709" y="5339763"/>
            <a:ext cx="120751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430892C-FC0A-AA90-C90B-BA5442F68982}"/>
              </a:ext>
            </a:extLst>
          </p:cNvPr>
          <p:cNvCxnSpPr>
            <a:cxnSpLocks/>
          </p:cNvCxnSpPr>
          <p:nvPr/>
        </p:nvCxnSpPr>
        <p:spPr>
          <a:xfrm>
            <a:off x="4283220" y="6511611"/>
            <a:ext cx="77056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6DF444B-3053-E612-E989-22D4E46CE825}"/>
              </a:ext>
            </a:extLst>
          </p:cNvPr>
          <p:cNvCxnSpPr>
            <a:cxnSpLocks/>
          </p:cNvCxnSpPr>
          <p:nvPr/>
        </p:nvCxnSpPr>
        <p:spPr>
          <a:xfrm>
            <a:off x="5053781" y="4966797"/>
            <a:ext cx="119495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625673E-27F8-5971-784F-C8B24733B6F4}"/>
              </a:ext>
            </a:extLst>
          </p:cNvPr>
          <p:cNvCxnSpPr>
            <a:cxnSpLocks/>
          </p:cNvCxnSpPr>
          <p:nvPr/>
        </p:nvCxnSpPr>
        <p:spPr>
          <a:xfrm>
            <a:off x="6248734" y="6761184"/>
            <a:ext cx="99870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046C103-5600-1A30-DC8F-70FF53DC4CB7}"/>
              </a:ext>
            </a:extLst>
          </p:cNvPr>
          <p:cNvCxnSpPr>
            <a:cxnSpLocks/>
          </p:cNvCxnSpPr>
          <p:nvPr/>
        </p:nvCxnSpPr>
        <p:spPr>
          <a:xfrm>
            <a:off x="7247436" y="5772514"/>
            <a:ext cx="253566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AFCBD27-D221-C1E5-8894-DE7B9951D389}"/>
              </a:ext>
            </a:extLst>
          </p:cNvPr>
          <p:cNvCxnSpPr>
            <a:cxnSpLocks/>
          </p:cNvCxnSpPr>
          <p:nvPr/>
        </p:nvCxnSpPr>
        <p:spPr>
          <a:xfrm flipV="1">
            <a:off x="4283220" y="5339763"/>
            <a:ext cx="0" cy="1171848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199234F-3854-5CDF-4E80-B3227824F433}"/>
              </a:ext>
            </a:extLst>
          </p:cNvPr>
          <p:cNvCxnSpPr>
            <a:cxnSpLocks/>
          </p:cNvCxnSpPr>
          <p:nvPr/>
        </p:nvCxnSpPr>
        <p:spPr>
          <a:xfrm flipV="1">
            <a:off x="5064885" y="4966797"/>
            <a:ext cx="0" cy="1544814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A29CDAE-B734-D9CE-E141-3C55D566DE1D}"/>
              </a:ext>
            </a:extLst>
          </p:cNvPr>
          <p:cNvCxnSpPr>
            <a:cxnSpLocks/>
          </p:cNvCxnSpPr>
          <p:nvPr/>
        </p:nvCxnSpPr>
        <p:spPr>
          <a:xfrm flipV="1">
            <a:off x="6248734" y="4966797"/>
            <a:ext cx="0" cy="1805428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D5B1EFC-5E04-15C9-523E-CB25C285A94F}"/>
              </a:ext>
            </a:extLst>
          </p:cNvPr>
          <p:cNvCxnSpPr>
            <a:cxnSpLocks/>
          </p:cNvCxnSpPr>
          <p:nvPr/>
        </p:nvCxnSpPr>
        <p:spPr>
          <a:xfrm flipV="1">
            <a:off x="7247436" y="5764307"/>
            <a:ext cx="0" cy="1007918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3967A41-E34B-1B53-584A-F6CB46418392}"/>
              </a:ext>
            </a:extLst>
          </p:cNvPr>
          <p:cNvSpPr txBox="1"/>
          <p:nvPr/>
        </p:nvSpPr>
        <p:spPr>
          <a:xfrm rot="16200000">
            <a:off x="2604039" y="5128540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i="1" dirty="0">
                <a:solidFill>
                  <a:srgbClr val="FF0000"/>
                </a:solidFill>
              </a:rPr>
              <a:t>t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77418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3E5EB-9E58-F2FE-3005-A16E41AD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environments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B5F863-64EF-78CD-E6EF-D0BEDAF59B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US" dirty="0"/>
                  <a:t> is the appropriate definition of growth / fitness in variable environments for unstructured populations</a:t>
                </a:r>
              </a:p>
              <a:p>
                <a:r>
                  <a:rPr lang="en-US" dirty="0"/>
                  <a:t>True for </a:t>
                </a:r>
                <a:r>
                  <a:rPr lang="en-US" i="1" dirty="0"/>
                  <a:t>any</a:t>
                </a:r>
                <a:r>
                  <a:rPr lang="en-US" dirty="0"/>
                  <a:t> kind of environmental variation (periodic, random)</a:t>
                </a:r>
              </a:p>
              <a:p>
                <a:r>
                  <a:rPr lang="en-US" dirty="0"/>
                  <a:t>Also useful for invasion analysis (coexistence criteria)</a:t>
                </a:r>
              </a:p>
              <a:p>
                <a:r>
                  <a:rPr lang="en-US" dirty="0"/>
                  <a:t>More complicated for structured populations</a:t>
                </a:r>
              </a:p>
              <a:p>
                <a:pPr lvl="1"/>
                <a:r>
                  <a:rPr lang="en-US" dirty="0"/>
                  <a:t>Extensive structure: </a:t>
                </a:r>
                <a:r>
                  <a:rPr lang="en-US" dirty="0" err="1"/>
                  <a:t>Floquet</a:t>
                </a:r>
                <a:r>
                  <a:rPr lang="en-US" dirty="0"/>
                  <a:t> exponents (Klausmeier 2008 </a:t>
                </a:r>
                <a:r>
                  <a:rPr lang="en-US" i="1" dirty="0"/>
                  <a:t>Theoretical Ecology</a:t>
                </a:r>
                <a:r>
                  <a:rPr lang="en-US" dirty="0"/>
                  <a:t>), Lyapunov exponents (Metz et al. 1992 </a:t>
                </a:r>
                <a:r>
                  <a:rPr lang="en-US" i="1" dirty="0"/>
                  <a:t>TREE</a:t>
                </a:r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Intensive structure: let intensive variable reach attractor, then calculate growth (</a:t>
                </a:r>
                <a:r>
                  <a:rPr lang="en-US" dirty="0" err="1"/>
                  <a:t>Litchman</a:t>
                </a:r>
                <a:r>
                  <a:rPr lang="en-US" dirty="0"/>
                  <a:t> et al. 2009 </a:t>
                </a:r>
                <a:r>
                  <a:rPr lang="en-US" i="1" dirty="0"/>
                  <a:t>PNAS</a:t>
                </a:r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B5F863-64EF-78CD-E6EF-D0BEDAF59B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9878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FC11E-A952-601A-4181-4C2EE9C0A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00" y="4179"/>
            <a:ext cx="11849100" cy="1325563"/>
          </a:xfrm>
        </p:spPr>
        <p:txBody>
          <a:bodyPr/>
          <a:lstStyle/>
          <a:p>
            <a:r>
              <a:rPr lang="en-US" dirty="0"/>
              <a:t>Intensive structure (Droop model) + periodic forcing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DAD4D34-59F1-037C-A1C9-D6D0DC5641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3270" y="1329742"/>
                <a:ext cx="5912557" cy="4992334"/>
              </a:xfrm>
            </p:spPr>
            <p:txBody>
              <a:bodyPr/>
              <a:lstStyle/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𝑑𝑅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𝑑𝑄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𝑑𝑁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spcAft>
                    <a:spcPts val="1200"/>
                  </a:spcAft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𝑎𝑚𝑝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DAD4D34-59F1-037C-A1C9-D6D0DC5641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3270" y="1329742"/>
                <a:ext cx="5912557" cy="4992334"/>
              </a:xfrm>
              <a:blipFill>
                <a:blip r:embed="rId2"/>
                <a:stretch>
                  <a:fillRect l="-1071" t="-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AD97991-D956-0220-9435-82F3C3675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4409" y="1036529"/>
            <a:ext cx="4499391" cy="29995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8A441C-6D6A-A6CD-DA8C-EFEB7CEF5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5827" y="3851371"/>
            <a:ext cx="4675095" cy="30024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F8EC4A1-D9FB-3EDA-D05A-EC07A63FCE8D}"/>
                  </a:ext>
                </a:extLst>
              </p:cNvPr>
              <p:cNvSpPr txBox="1"/>
              <p:nvPr/>
            </p:nvSpPr>
            <p:spPr>
              <a:xfrm rot="18355743">
                <a:off x="6988337" y="4936399"/>
                <a:ext cx="16725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slope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=???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F8EC4A1-D9FB-3EDA-D05A-EC07A63FC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355743">
                <a:off x="6988337" y="4936399"/>
                <a:ext cx="1672509" cy="369332"/>
              </a:xfrm>
              <a:prstGeom prst="rect">
                <a:avLst/>
              </a:prstGeom>
              <a:blipFill>
                <a:blip r:embed="rId5"/>
                <a:stretch>
                  <a:fillRect l="-3922" b="-5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6531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85F3A15-9D5E-8733-624D-DD2235178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655" y="700690"/>
            <a:ext cx="3850922" cy="26271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A0394E-5770-4FEF-B651-EC55E28A6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499" y="3327874"/>
            <a:ext cx="3896078" cy="24848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1BEDCC3-0AD4-6578-300D-E2B6124D2205}"/>
              </a:ext>
            </a:extLst>
          </p:cNvPr>
          <p:cNvSpPr txBox="1"/>
          <p:nvPr/>
        </p:nvSpPr>
        <p:spPr>
          <a:xfrm>
            <a:off x="306166" y="287586"/>
            <a:ext cx="520270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1) Numerically solve for quota dynamics forced by temperature: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BC52DD-5B70-67CE-F3A9-3E920672D1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5078" y="740209"/>
            <a:ext cx="4252638" cy="26271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F9430DE-B0A5-68B3-08BC-072E205407E7}"/>
              </a:ext>
            </a:extLst>
          </p:cNvPr>
          <p:cNvSpPr txBox="1"/>
          <p:nvPr/>
        </p:nvSpPr>
        <p:spPr>
          <a:xfrm>
            <a:off x="5767317" y="287586"/>
            <a:ext cx="5202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2) Plug quota dynamics into per capita growth rate: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260413F-962F-EFEA-4B4E-E304362EA85B}"/>
                  </a:ext>
                </a:extLst>
              </p:cNvPr>
              <p:cNvSpPr txBox="1"/>
              <p:nvPr/>
            </p:nvSpPr>
            <p:spPr>
              <a:xfrm rot="16200000">
                <a:off x="5276108" y="1790112"/>
                <a:ext cx="14896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260413F-962F-EFEA-4B4E-E304362EA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276108" y="1790112"/>
                <a:ext cx="1489639" cy="369332"/>
              </a:xfrm>
              <a:prstGeom prst="rect">
                <a:avLst/>
              </a:prstGeom>
              <a:blipFill>
                <a:blip r:embed="rId5"/>
                <a:stretch>
                  <a:fillRect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D2B24206-DC90-1C14-5FD7-77B3B5616CEB}"/>
              </a:ext>
            </a:extLst>
          </p:cNvPr>
          <p:cNvSpPr txBox="1"/>
          <p:nvPr/>
        </p:nvSpPr>
        <p:spPr>
          <a:xfrm rot="16200000">
            <a:off x="-33061" y="1741909"/>
            <a:ext cx="1047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8000"/>
                </a:solidFill>
              </a:rPr>
              <a:t>quota, Q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DD04F7-45C1-35A2-7459-B4BC5E20B567}"/>
              </a:ext>
            </a:extLst>
          </p:cNvPr>
          <p:cNvSpPr txBox="1"/>
          <p:nvPr/>
        </p:nvSpPr>
        <p:spPr>
          <a:xfrm rot="16200000">
            <a:off x="-282024" y="4392990"/>
            <a:ext cx="1636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temperature, 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0EEEBD-07D5-4716-2092-F80B6FDBD4CF}"/>
                  </a:ext>
                </a:extLst>
              </p:cNvPr>
              <p:cNvSpPr txBox="1"/>
              <p:nvPr/>
            </p:nvSpPr>
            <p:spPr>
              <a:xfrm>
                <a:off x="8323514" y="1758005"/>
                <a:ext cx="3130922" cy="690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sup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𝑑𝑁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=1.28826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0EEEBD-07D5-4716-2092-F80B6FDBD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3514" y="1758005"/>
                <a:ext cx="3130922" cy="690830"/>
              </a:xfrm>
              <a:prstGeom prst="rect">
                <a:avLst/>
              </a:prstGeom>
              <a:blipFill>
                <a:blip r:embed="rId6"/>
                <a:stretch>
                  <a:fillRect l="-7692" t="-160000" b="-23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A8CE308D-9851-212D-2CCE-5078F78D0829}"/>
              </a:ext>
            </a:extLst>
          </p:cNvPr>
          <p:cNvSpPr txBox="1"/>
          <p:nvPr/>
        </p:nvSpPr>
        <p:spPr>
          <a:xfrm>
            <a:off x="7939362" y="898610"/>
            <a:ext cx="42526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3) Average instantaneous per capita growth rate over one period to calculate growth rate: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68F291E-4EC8-6C95-C677-A1E01D72EB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04691" y="3855550"/>
            <a:ext cx="4675095" cy="300245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2576E92-A0E0-E2C3-9E72-75C800BA7E4E}"/>
              </a:ext>
            </a:extLst>
          </p:cNvPr>
          <p:cNvSpPr txBox="1"/>
          <p:nvPr/>
        </p:nvSpPr>
        <p:spPr>
          <a:xfrm>
            <a:off x="5892798" y="3499500"/>
            <a:ext cx="425263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✅ Compare calculated growth rate with simulation: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C8D9B52-E604-1345-2D26-A683CD883E29}"/>
                  </a:ext>
                </a:extLst>
              </p:cNvPr>
              <p:cNvSpPr txBox="1"/>
              <p:nvPr/>
            </p:nvSpPr>
            <p:spPr>
              <a:xfrm rot="18355743">
                <a:off x="6181521" y="4940578"/>
                <a:ext cx="21838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slope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=1.28826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C8D9B52-E604-1345-2D26-A683CD883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355743">
                <a:off x="6181521" y="4940578"/>
                <a:ext cx="2183868" cy="369332"/>
              </a:xfrm>
              <a:prstGeom prst="rect">
                <a:avLst/>
              </a:prstGeom>
              <a:blipFill>
                <a:blip r:embed="rId8"/>
                <a:stretch>
                  <a:fillRect l="-3175" b="-5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0539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DA62-F63D-E581-1E94-101E0C85A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 averaging (AKA Jensen’s inequality)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7EB251-1A6E-87A0-95A3-6A9144D767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73446"/>
              </a:xfrm>
            </p:spPr>
            <p:txBody>
              <a:bodyPr/>
              <a:lstStyle/>
              <a:p>
                <a:r>
                  <a:rPr lang="en-US" b="0" dirty="0"/>
                  <a:t>Unless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 is linear,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7EB251-1A6E-87A0-95A3-6A9144D767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73446"/>
              </a:xfrm>
              <a:blipFill>
                <a:blip r:embed="rId2"/>
                <a:stretch>
                  <a:fillRect l="-1086" t="-14894" b="-14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088488B-0086-9760-C9FF-3BCEBB6D4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439" y="2956847"/>
            <a:ext cx="4572000" cy="2832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EB5A9E-9BEC-A59D-1118-4DCE0877F9B1}"/>
                  </a:ext>
                </a:extLst>
              </p:cNvPr>
              <p:cNvSpPr txBox="1"/>
              <p:nvPr/>
            </p:nvSpPr>
            <p:spPr>
              <a:xfrm>
                <a:off x="5525730" y="5604281"/>
                <a:ext cx="38157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EB5A9E-9BEC-A59D-1118-4DCE0877F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730" y="5604281"/>
                <a:ext cx="381578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6CA7A9B-4CBD-B9FA-0F5E-F7D8F4BF6BC3}"/>
                  </a:ext>
                </a:extLst>
              </p:cNvPr>
              <p:cNvSpPr txBox="1"/>
              <p:nvPr/>
            </p:nvSpPr>
            <p:spPr>
              <a:xfrm rot="16200000">
                <a:off x="777451" y="4094495"/>
                <a:ext cx="72064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156082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000" b="0" i="1" smtClean="0">
                          <a:solidFill>
                            <a:srgbClr val="15608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rgbClr val="15608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15608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i="1" dirty="0">
                  <a:solidFill>
                    <a:srgbClr val="156082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6CA7A9B-4CBD-B9FA-0F5E-F7D8F4BF6B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77451" y="4094495"/>
                <a:ext cx="720647" cy="400110"/>
              </a:xfrm>
              <a:prstGeom prst="rect">
                <a:avLst/>
              </a:prstGeom>
              <a:blipFill>
                <a:blip r:embed="rId5"/>
                <a:stretch>
                  <a:fillRect r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B59BA50-D3DC-3186-78F3-6D9A045E23A9}"/>
              </a:ext>
            </a:extLst>
          </p:cNvPr>
          <p:cNvCxnSpPr>
            <a:cxnSpLocks/>
          </p:cNvCxnSpPr>
          <p:nvPr/>
        </p:nvCxnSpPr>
        <p:spPr>
          <a:xfrm>
            <a:off x="3608439" y="3106994"/>
            <a:ext cx="0" cy="2585883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ED9B858-1817-D9FD-E4DB-ECE16F06D5F6}"/>
                  </a:ext>
                </a:extLst>
              </p:cNvPr>
              <p:cNvSpPr txBox="1"/>
              <p:nvPr/>
            </p:nvSpPr>
            <p:spPr>
              <a:xfrm>
                <a:off x="3417649" y="5633777"/>
                <a:ext cx="3815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ED9B858-1817-D9FD-E4DB-ECE16F06D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649" y="5633777"/>
                <a:ext cx="381579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744D570-C8CE-E17D-8B1C-A2EC95C7BF63}"/>
                  </a:ext>
                </a:extLst>
              </p:cNvPr>
              <p:cNvSpPr txBox="1"/>
              <p:nvPr/>
            </p:nvSpPr>
            <p:spPr>
              <a:xfrm>
                <a:off x="712264" y="2906939"/>
                <a:ext cx="72064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156082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000" b="0" i="1" smtClean="0">
                          <a:solidFill>
                            <a:srgbClr val="15608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sz="2000" b="0" i="1" smtClean="0">
                              <a:solidFill>
                                <a:srgbClr val="15608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rgbClr val="15608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000" b="0" i="1" smtClean="0">
                          <a:solidFill>
                            <a:srgbClr val="15608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i="1" dirty="0">
                  <a:solidFill>
                    <a:srgbClr val="156082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744D570-C8CE-E17D-8B1C-A2EC95C7BF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64" y="2906939"/>
                <a:ext cx="720647" cy="400110"/>
              </a:xfrm>
              <a:prstGeom prst="rect">
                <a:avLst/>
              </a:prstGeom>
              <a:blipFill>
                <a:blip r:embed="rId7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9AC771-F387-17ED-1B50-245F9C7FFDCA}"/>
              </a:ext>
            </a:extLst>
          </p:cNvPr>
          <p:cNvCxnSpPr>
            <a:cxnSpLocks/>
          </p:cNvCxnSpPr>
          <p:nvPr/>
        </p:nvCxnSpPr>
        <p:spPr>
          <a:xfrm flipH="1">
            <a:off x="1357023" y="3106994"/>
            <a:ext cx="2251415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686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DA62-F63D-E581-1E94-101E0C85A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 averaging (AKA Jensen’s inequality)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7EB251-1A6E-87A0-95A3-6A9144D767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73446"/>
              </a:xfrm>
            </p:spPr>
            <p:txBody>
              <a:bodyPr/>
              <a:lstStyle/>
              <a:p>
                <a:r>
                  <a:rPr lang="en-US" b="0" dirty="0"/>
                  <a:t>Unless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 is linear,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7EB251-1A6E-87A0-95A3-6A9144D767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73446"/>
              </a:xfrm>
              <a:blipFill>
                <a:blip r:embed="rId2"/>
                <a:stretch>
                  <a:fillRect l="-1086" t="-14894" b="-14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088488B-0086-9760-C9FF-3BCEBB6D495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22439" y="2956847"/>
            <a:ext cx="4572000" cy="2832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EB5A9E-9BEC-A59D-1118-4DCE0877F9B1}"/>
                  </a:ext>
                </a:extLst>
              </p:cNvPr>
              <p:cNvSpPr txBox="1"/>
              <p:nvPr/>
            </p:nvSpPr>
            <p:spPr>
              <a:xfrm>
                <a:off x="5525730" y="5604281"/>
                <a:ext cx="38157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EB5A9E-9BEC-A59D-1118-4DCE0877F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730" y="5604281"/>
                <a:ext cx="381578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6CA7A9B-4CBD-B9FA-0F5E-F7D8F4BF6BC3}"/>
                  </a:ext>
                </a:extLst>
              </p:cNvPr>
              <p:cNvSpPr txBox="1"/>
              <p:nvPr/>
            </p:nvSpPr>
            <p:spPr>
              <a:xfrm rot="16200000">
                <a:off x="777451" y="4094495"/>
                <a:ext cx="72064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156082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000" b="0" i="1" smtClean="0">
                          <a:solidFill>
                            <a:srgbClr val="15608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rgbClr val="15608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15608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i="1" dirty="0">
                  <a:solidFill>
                    <a:srgbClr val="156082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6CA7A9B-4CBD-B9FA-0F5E-F7D8F4BF6B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77451" y="4094495"/>
                <a:ext cx="720647" cy="400110"/>
              </a:xfrm>
              <a:prstGeom prst="rect">
                <a:avLst/>
              </a:prstGeom>
              <a:blipFill>
                <a:blip r:embed="rId5"/>
                <a:stretch>
                  <a:fillRect r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B59BA50-D3DC-3186-78F3-6D9A045E23A9}"/>
              </a:ext>
            </a:extLst>
          </p:cNvPr>
          <p:cNvCxnSpPr>
            <a:cxnSpLocks/>
          </p:cNvCxnSpPr>
          <p:nvPr/>
        </p:nvCxnSpPr>
        <p:spPr>
          <a:xfrm>
            <a:off x="3608439" y="3106994"/>
            <a:ext cx="0" cy="2585883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ED9B858-1817-D9FD-E4DB-ECE16F06D5F6}"/>
                  </a:ext>
                </a:extLst>
              </p:cNvPr>
              <p:cNvSpPr txBox="1"/>
              <p:nvPr/>
            </p:nvSpPr>
            <p:spPr>
              <a:xfrm>
                <a:off x="3417649" y="5633777"/>
                <a:ext cx="3815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ED9B858-1817-D9FD-E4DB-ECE16F06D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649" y="5633777"/>
                <a:ext cx="381579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F86BF87-08E4-D739-867B-74C776794619}"/>
                  </a:ext>
                </a:extLst>
              </p:cNvPr>
              <p:cNvSpPr txBox="1"/>
              <p:nvPr/>
            </p:nvSpPr>
            <p:spPr>
              <a:xfrm>
                <a:off x="712264" y="2906939"/>
                <a:ext cx="72064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156082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000" b="0" i="1" smtClean="0">
                          <a:solidFill>
                            <a:srgbClr val="15608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sz="2000" b="0" i="1" smtClean="0">
                              <a:solidFill>
                                <a:srgbClr val="15608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rgbClr val="15608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000" b="0" i="1" smtClean="0">
                          <a:solidFill>
                            <a:srgbClr val="15608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i="1" dirty="0">
                  <a:solidFill>
                    <a:srgbClr val="156082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F86BF87-08E4-D739-867B-74C776794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64" y="2906939"/>
                <a:ext cx="720647" cy="400110"/>
              </a:xfrm>
              <a:prstGeom prst="rect">
                <a:avLst/>
              </a:prstGeom>
              <a:blipFill>
                <a:blip r:embed="rId7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5E6DB66-E19F-4743-F59E-4AD0F0591481}"/>
              </a:ext>
            </a:extLst>
          </p:cNvPr>
          <p:cNvCxnSpPr>
            <a:cxnSpLocks/>
          </p:cNvCxnSpPr>
          <p:nvPr/>
        </p:nvCxnSpPr>
        <p:spPr>
          <a:xfrm flipH="1">
            <a:off x="1357023" y="3106994"/>
            <a:ext cx="2251415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128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DA62-F63D-E581-1E94-101E0C85A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 averaging (AKA Jensen’s inequality)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88488B-0086-9760-C9FF-3BCEBB6D495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22439" y="2956847"/>
            <a:ext cx="4572000" cy="2832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EB5A9E-9BEC-A59D-1118-4DCE0877F9B1}"/>
                  </a:ext>
                </a:extLst>
              </p:cNvPr>
              <p:cNvSpPr txBox="1"/>
              <p:nvPr/>
            </p:nvSpPr>
            <p:spPr>
              <a:xfrm>
                <a:off x="5525730" y="5604281"/>
                <a:ext cx="38157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EB5A9E-9BEC-A59D-1118-4DCE0877F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730" y="5604281"/>
                <a:ext cx="381578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6CA7A9B-4CBD-B9FA-0F5E-F7D8F4BF6BC3}"/>
                  </a:ext>
                </a:extLst>
              </p:cNvPr>
              <p:cNvSpPr txBox="1"/>
              <p:nvPr/>
            </p:nvSpPr>
            <p:spPr>
              <a:xfrm rot="16200000">
                <a:off x="777451" y="4094495"/>
                <a:ext cx="72064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156082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000" b="0" i="1" smtClean="0">
                          <a:solidFill>
                            <a:srgbClr val="15608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rgbClr val="15608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15608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i="1" dirty="0">
                  <a:solidFill>
                    <a:srgbClr val="156082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6CA7A9B-4CBD-B9FA-0F5E-F7D8F4BF6B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77451" y="4094495"/>
                <a:ext cx="720647" cy="400110"/>
              </a:xfrm>
              <a:prstGeom prst="rect">
                <a:avLst/>
              </a:prstGeom>
              <a:blipFill>
                <a:blip r:embed="rId4"/>
                <a:stretch>
                  <a:fillRect r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B59BA50-D3DC-3186-78F3-6D9A045E23A9}"/>
              </a:ext>
            </a:extLst>
          </p:cNvPr>
          <p:cNvCxnSpPr>
            <a:cxnSpLocks/>
          </p:cNvCxnSpPr>
          <p:nvPr/>
        </p:nvCxnSpPr>
        <p:spPr>
          <a:xfrm>
            <a:off x="3608439" y="3106994"/>
            <a:ext cx="0" cy="2585883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ED9B858-1817-D9FD-E4DB-ECE16F06D5F6}"/>
                  </a:ext>
                </a:extLst>
              </p:cNvPr>
              <p:cNvSpPr txBox="1"/>
              <p:nvPr/>
            </p:nvSpPr>
            <p:spPr>
              <a:xfrm>
                <a:off x="3417649" y="5633777"/>
                <a:ext cx="3815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ED9B858-1817-D9FD-E4DB-ECE16F06D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649" y="5633777"/>
                <a:ext cx="381579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F86BF87-08E4-D739-867B-74C776794619}"/>
                  </a:ext>
                </a:extLst>
              </p:cNvPr>
              <p:cNvSpPr txBox="1"/>
              <p:nvPr/>
            </p:nvSpPr>
            <p:spPr>
              <a:xfrm>
                <a:off x="712264" y="2906939"/>
                <a:ext cx="72064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156082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000" b="0" i="1" smtClean="0">
                          <a:solidFill>
                            <a:srgbClr val="15608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sz="2000" b="0" i="1" smtClean="0">
                              <a:solidFill>
                                <a:srgbClr val="15608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rgbClr val="15608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000" b="0" i="1" smtClean="0">
                          <a:solidFill>
                            <a:srgbClr val="15608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i="1" dirty="0">
                  <a:solidFill>
                    <a:srgbClr val="156082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F86BF87-08E4-D739-867B-74C776794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64" y="2906939"/>
                <a:ext cx="720647" cy="400110"/>
              </a:xfrm>
              <a:prstGeom prst="rect">
                <a:avLst/>
              </a:prstGeom>
              <a:blipFill>
                <a:blip r:embed="rId6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5E6DB66-E19F-4743-F59E-4AD0F0591481}"/>
              </a:ext>
            </a:extLst>
          </p:cNvPr>
          <p:cNvCxnSpPr>
            <a:cxnSpLocks/>
          </p:cNvCxnSpPr>
          <p:nvPr/>
        </p:nvCxnSpPr>
        <p:spPr>
          <a:xfrm flipH="1">
            <a:off x="1357023" y="3106994"/>
            <a:ext cx="2251415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0EAFC13-9063-70EB-4E7E-FDF21B845D76}"/>
                  </a:ext>
                </a:extLst>
              </p:cNvPr>
              <p:cNvSpPr txBox="1"/>
              <p:nvPr/>
            </p:nvSpPr>
            <p:spPr>
              <a:xfrm>
                <a:off x="718698" y="3255941"/>
                <a:ext cx="720647" cy="408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000" b="0" i="1" smtClean="0">
                              <a:solidFill>
                                <a:srgbClr val="15608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rgbClr val="156082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000" b="0" i="1" smtClean="0">
                              <a:solidFill>
                                <a:srgbClr val="15608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solidFill>
                                <a:srgbClr val="15608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solidFill>
                                <a:srgbClr val="15608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acc>
                    </m:oMath>
                  </m:oMathPara>
                </a14:m>
                <a:endParaRPr lang="en-US" sz="2000" i="1" dirty="0">
                  <a:solidFill>
                    <a:srgbClr val="156082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0EAFC13-9063-70EB-4E7E-FDF21B845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698" y="3255941"/>
                <a:ext cx="720647" cy="408830"/>
              </a:xfrm>
              <a:prstGeom prst="rect">
                <a:avLst/>
              </a:prstGeom>
              <a:blipFill>
                <a:blip r:embed="rId7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8454BB-9B4E-6176-7DD7-7EA3F71FCA2C}"/>
              </a:ext>
            </a:extLst>
          </p:cNvPr>
          <p:cNvCxnSpPr>
            <a:cxnSpLocks/>
          </p:cNvCxnSpPr>
          <p:nvPr/>
        </p:nvCxnSpPr>
        <p:spPr>
          <a:xfrm flipH="1">
            <a:off x="1357023" y="3407831"/>
            <a:ext cx="3008500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AA13217-1CEB-2F0A-1385-2EF68AD4E967}"/>
                  </a:ext>
                </a:extLst>
              </p:cNvPr>
              <p:cNvSpPr txBox="1"/>
              <p:nvPr/>
            </p:nvSpPr>
            <p:spPr>
              <a:xfrm>
                <a:off x="2753033" y="2267657"/>
                <a:ext cx="1538563" cy="408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AA13217-1CEB-2F0A-1385-2EF68AD4E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033" y="2267657"/>
                <a:ext cx="1538563" cy="408830"/>
              </a:xfrm>
              <a:prstGeom prst="rect">
                <a:avLst/>
              </a:prstGeom>
              <a:blipFill>
                <a:blip r:embed="rId8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0575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DA62-F63D-E581-1E94-101E0C85A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 averaging (AKA Jensen’s inequality)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88488B-0086-9760-C9FF-3BCEBB6D495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22439" y="2956847"/>
            <a:ext cx="4572000" cy="2832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EB5A9E-9BEC-A59D-1118-4DCE0877F9B1}"/>
                  </a:ext>
                </a:extLst>
              </p:cNvPr>
              <p:cNvSpPr txBox="1"/>
              <p:nvPr/>
            </p:nvSpPr>
            <p:spPr>
              <a:xfrm>
                <a:off x="5525730" y="5604281"/>
                <a:ext cx="38157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EB5A9E-9BEC-A59D-1118-4DCE0877F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730" y="5604281"/>
                <a:ext cx="381578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6CA7A9B-4CBD-B9FA-0F5E-F7D8F4BF6BC3}"/>
                  </a:ext>
                </a:extLst>
              </p:cNvPr>
              <p:cNvSpPr txBox="1"/>
              <p:nvPr/>
            </p:nvSpPr>
            <p:spPr>
              <a:xfrm rot="16200000">
                <a:off x="777451" y="4094495"/>
                <a:ext cx="72064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156082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000" b="0" i="1" smtClean="0">
                          <a:solidFill>
                            <a:srgbClr val="15608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rgbClr val="15608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15608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i="1" dirty="0">
                  <a:solidFill>
                    <a:srgbClr val="156082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6CA7A9B-4CBD-B9FA-0F5E-F7D8F4BF6B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77451" y="4094495"/>
                <a:ext cx="720647" cy="400110"/>
              </a:xfrm>
              <a:prstGeom prst="rect">
                <a:avLst/>
              </a:prstGeom>
              <a:blipFill>
                <a:blip r:embed="rId4"/>
                <a:stretch>
                  <a:fillRect r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B59BA50-D3DC-3186-78F3-6D9A045E23A9}"/>
              </a:ext>
            </a:extLst>
          </p:cNvPr>
          <p:cNvCxnSpPr>
            <a:cxnSpLocks/>
          </p:cNvCxnSpPr>
          <p:nvPr/>
        </p:nvCxnSpPr>
        <p:spPr>
          <a:xfrm>
            <a:off x="3608439" y="3106994"/>
            <a:ext cx="0" cy="2585883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ED9B858-1817-D9FD-E4DB-ECE16F06D5F6}"/>
                  </a:ext>
                </a:extLst>
              </p:cNvPr>
              <p:cNvSpPr txBox="1"/>
              <p:nvPr/>
            </p:nvSpPr>
            <p:spPr>
              <a:xfrm>
                <a:off x="3417649" y="5633777"/>
                <a:ext cx="3815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ED9B858-1817-D9FD-E4DB-ECE16F06D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649" y="5633777"/>
                <a:ext cx="381579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F86BF87-08E4-D739-867B-74C776794619}"/>
                  </a:ext>
                </a:extLst>
              </p:cNvPr>
              <p:cNvSpPr txBox="1"/>
              <p:nvPr/>
            </p:nvSpPr>
            <p:spPr>
              <a:xfrm>
                <a:off x="712264" y="2906939"/>
                <a:ext cx="72064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156082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000" b="0" i="1" smtClean="0">
                          <a:solidFill>
                            <a:srgbClr val="15608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sz="2000" b="0" i="1" smtClean="0">
                              <a:solidFill>
                                <a:srgbClr val="15608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rgbClr val="15608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000" b="0" i="1" smtClean="0">
                          <a:solidFill>
                            <a:srgbClr val="15608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i="1" dirty="0">
                  <a:solidFill>
                    <a:srgbClr val="156082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F86BF87-08E4-D739-867B-74C776794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64" y="2906939"/>
                <a:ext cx="720647" cy="400110"/>
              </a:xfrm>
              <a:prstGeom prst="rect">
                <a:avLst/>
              </a:prstGeom>
              <a:blipFill>
                <a:blip r:embed="rId6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5E6DB66-E19F-4743-F59E-4AD0F0591481}"/>
              </a:ext>
            </a:extLst>
          </p:cNvPr>
          <p:cNvCxnSpPr>
            <a:cxnSpLocks/>
          </p:cNvCxnSpPr>
          <p:nvPr/>
        </p:nvCxnSpPr>
        <p:spPr>
          <a:xfrm flipH="1">
            <a:off x="1357023" y="3106994"/>
            <a:ext cx="2251415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0EAFC13-9063-70EB-4E7E-FDF21B845D76}"/>
                  </a:ext>
                </a:extLst>
              </p:cNvPr>
              <p:cNvSpPr txBox="1"/>
              <p:nvPr/>
            </p:nvSpPr>
            <p:spPr>
              <a:xfrm>
                <a:off x="718698" y="3255941"/>
                <a:ext cx="720647" cy="408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000" b="0" i="1" smtClean="0">
                              <a:solidFill>
                                <a:srgbClr val="15608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rgbClr val="156082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000" b="0" i="1" smtClean="0">
                              <a:solidFill>
                                <a:srgbClr val="15608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solidFill>
                                <a:srgbClr val="15608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solidFill>
                                <a:srgbClr val="15608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acc>
                    </m:oMath>
                  </m:oMathPara>
                </a14:m>
                <a:endParaRPr lang="en-US" sz="2000" i="1" dirty="0">
                  <a:solidFill>
                    <a:srgbClr val="156082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0EAFC13-9063-70EB-4E7E-FDF21B845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698" y="3255941"/>
                <a:ext cx="720647" cy="408830"/>
              </a:xfrm>
              <a:prstGeom prst="rect">
                <a:avLst/>
              </a:prstGeom>
              <a:blipFill>
                <a:blip r:embed="rId7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8454BB-9B4E-6176-7DD7-7EA3F71FCA2C}"/>
              </a:ext>
            </a:extLst>
          </p:cNvPr>
          <p:cNvCxnSpPr>
            <a:cxnSpLocks/>
          </p:cNvCxnSpPr>
          <p:nvPr/>
        </p:nvCxnSpPr>
        <p:spPr>
          <a:xfrm flipH="1">
            <a:off x="1357023" y="3407831"/>
            <a:ext cx="3008500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8A41B958-6313-6DF3-D050-5DA8C4CB94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07736" y="2956847"/>
            <a:ext cx="4572000" cy="2832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81E6DDD-C94A-745D-BD60-BF50A886F4A1}"/>
                  </a:ext>
                </a:extLst>
              </p:cNvPr>
              <p:cNvSpPr txBox="1"/>
              <p:nvPr/>
            </p:nvSpPr>
            <p:spPr>
              <a:xfrm>
                <a:off x="11098158" y="5612708"/>
                <a:ext cx="38157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81E6DDD-C94A-745D-BD60-BF50A886F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8158" y="5612708"/>
                <a:ext cx="381578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E6CE616-B4DB-9B4D-56D3-30D6F61FC4B1}"/>
                  </a:ext>
                </a:extLst>
              </p:cNvPr>
              <p:cNvSpPr txBox="1"/>
              <p:nvPr/>
            </p:nvSpPr>
            <p:spPr>
              <a:xfrm>
                <a:off x="8990077" y="5642204"/>
                <a:ext cx="3815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E6CE616-B4DB-9B4D-56D3-30D6F61FC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0077" y="5642204"/>
                <a:ext cx="381579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E391FEE-83DF-E5E1-78F7-B89FFD65E1BC}"/>
                  </a:ext>
                </a:extLst>
              </p:cNvPr>
              <p:cNvSpPr txBox="1"/>
              <p:nvPr/>
            </p:nvSpPr>
            <p:spPr>
              <a:xfrm>
                <a:off x="6305078" y="5450725"/>
                <a:ext cx="72064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156082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000" b="0" i="1" smtClean="0">
                          <a:solidFill>
                            <a:srgbClr val="15608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sz="2000" b="0" i="1" smtClean="0">
                              <a:solidFill>
                                <a:srgbClr val="15608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rgbClr val="15608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000" b="0" i="1" smtClean="0">
                          <a:solidFill>
                            <a:srgbClr val="15608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i="1" dirty="0">
                  <a:solidFill>
                    <a:srgbClr val="156082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E391FEE-83DF-E5E1-78F7-B89FFD65E1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078" y="5450725"/>
                <a:ext cx="720647" cy="400110"/>
              </a:xfrm>
              <a:prstGeom prst="rect">
                <a:avLst/>
              </a:prstGeom>
              <a:blipFill>
                <a:blip r:embed="rId11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B61BD00-CAB2-0E59-1067-C0C2539686BC}"/>
                  </a:ext>
                </a:extLst>
              </p:cNvPr>
              <p:cNvSpPr txBox="1"/>
              <p:nvPr/>
            </p:nvSpPr>
            <p:spPr>
              <a:xfrm>
                <a:off x="6298912" y="5099490"/>
                <a:ext cx="720647" cy="408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000" b="0" i="1" smtClean="0">
                              <a:solidFill>
                                <a:srgbClr val="15608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rgbClr val="156082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000" b="0" i="1" smtClean="0">
                              <a:solidFill>
                                <a:srgbClr val="15608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solidFill>
                                <a:srgbClr val="15608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solidFill>
                                <a:srgbClr val="15608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acc>
                    </m:oMath>
                  </m:oMathPara>
                </a14:m>
                <a:endParaRPr lang="en-US" sz="2000" i="1" dirty="0">
                  <a:solidFill>
                    <a:srgbClr val="156082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B61BD00-CAB2-0E59-1067-C0C253968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8912" y="5099490"/>
                <a:ext cx="720647" cy="408830"/>
              </a:xfrm>
              <a:prstGeom prst="rect">
                <a:avLst/>
              </a:prstGeom>
              <a:blipFill>
                <a:blip r:embed="rId12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D5568CA-D35C-76A2-6C39-4A3B93481780}"/>
              </a:ext>
            </a:extLst>
          </p:cNvPr>
          <p:cNvCxnSpPr>
            <a:cxnSpLocks/>
          </p:cNvCxnSpPr>
          <p:nvPr/>
        </p:nvCxnSpPr>
        <p:spPr>
          <a:xfrm flipH="1">
            <a:off x="6937237" y="5251380"/>
            <a:ext cx="3760260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5FF58EF-FE30-834D-54B2-91E4B5CEC040}"/>
                  </a:ext>
                </a:extLst>
              </p:cNvPr>
              <p:cNvSpPr txBox="1"/>
              <p:nvPr/>
            </p:nvSpPr>
            <p:spPr>
              <a:xfrm rot="16200000">
                <a:off x="6305078" y="4094496"/>
                <a:ext cx="72064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156082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000" b="0" i="1" smtClean="0">
                          <a:solidFill>
                            <a:srgbClr val="15608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rgbClr val="15608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15608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i="1" dirty="0">
                  <a:solidFill>
                    <a:srgbClr val="156082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5FF58EF-FE30-834D-54B2-91E4B5CEC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305078" y="4094496"/>
                <a:ext cx="720647" cy="400110"/>
              </a:xfrm>
              <a:prstGeom prst="rect">
                <a:avLst/>
              </a:prstGeom>
              <a:blipFill>
                <a:blip r:embed="rId13"/>
                <a:stretch>
                  <a:fillRect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DCF5570-73BF-A724-EDB6-75E425B67A48}"/>
                  </a:ext>
                </a:extLst>
              </p:cNvPr>
              <p:cNvSpPr txBox="1"/>
              <p:nvPr/>
            </p:nvSpPr>
            <p:spPr>
              <a:xfrm>
                <a:off x="2753033" y="2267657"/>
                <a:ext cx="1538563" cy="408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DCF5570-73BF-A724-EDB6-75E425B67A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033" y="2267657"/>
                <a:ext cx="1538563" cy="408830"/>
              </a:xfrm>
              <a:prstGeom prst="rect">
                <a:avLst/>
              </a:prstGeom>
              <a:blipFill>
                <a:blip r:embed="rId14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12FD153-6665-2FD3-FA29-E9BDC2D2685E}"/>
                  </a:ext>
                </a:extLst>
              </p:cNvPr>
              <p:cNvSpPr txBox="1"/>
              <p:nvPr/>
            </p:nvSpPr>
            <p:spPr>
              <a:xfrm>
                <a:off x="8411584" y="2267657"/>
                <a:ext cx="1538563" cy="408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12FD153-6665-2FD3-FA29-E9BDC2D26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1584" y="2267657"/>
                <a:ext cx="1538563" cy="408830"/>
              </a:xfrm>
              <a:prstGeom prst="rect">
                <a:avLst/>
              </a:prstGeom>
              <a:blipFill>
                <a:blip r:embed="rId15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1905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DA62-F63D-E581-1E94-101E0C85A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 averaging (AKA Jensen’s inequality)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F4C472-8726-7444-F125-48AE78E9E9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82494"/>
                <a:ext cx="10515600" cy="97983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1/2 </m:t>
                      </m:r>
                      <m:r>
                        <m:rPr>
                          <m:nor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Var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F4C472-8726-7444-F125-48AE78E9E9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82494"/>
                <a:ext cx="10515600" cy="97983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088488B-0086-9760-C9FF-3BCEBB6D495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22439" y="2956847"/>
            <a:ext cx="4572000" cy="2832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EB5A9E-9BEC-A59D-1118-4DCE0877F9B1}"/>
                  </a:ext>
                </a:extLst>
              </p:cNvPr>
              <p:cNvSpPr txBox="1"/>
              <p:nvPr/>
            </p:nvSpPr>
            <p:spPr>
              <a:xfrm>
                <a:off x="5525730" y="5604281"/>
                <a:ext cx="38157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EB5A9E-9BEC-A59D-1118-4DCE0877F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730" y="5604281"/>
                <a:ext cx="381578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6CA7A9B-4CBD-B9FA-0F5E-F7D8F4BF6BC3}"/>
                  </a:ext>
                </a:extLst>
              </p:cNvPr>
              <p:cNvSpPr txBox="1"/>
              <p:nvPr/>
            </p:nvSpPr>
            <p:spPr>
              <a:xfrm rot="16200000">
                <a:off x="777451" y="4094495"/>
                <a:ext cx="72064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156082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000" b="0" i="1" smtClean="0">
                          <a:solidFill>
                            <a:srgbClr val="15608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rgbClr val="15608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15608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i="1" dirty="0">
                  <a:solidFill>
                    <a:srgbClr val="156082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6CA7A9B-4CBD-B9FA-0F5E-F7D8F4BF6B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77451" y="4094495"/>
                <a:ext cx="720647" cy="400110"/>
              </a:xfrm>
              <a:prstGeom prst="rect">
                <a:avLst/>
              </a:prstGeom>
              <a:blipFill>
                <a:blip r:embed="rId5"/>
                <a:stretch>
                  <a:fillRect r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B59BA50-D3DC-3186-78F3-6D9A045E23A9}"/>
              </a:ext>
            </a:extLst>
          </p:cNvPr>
          <p:cNvCxnSpPr>
            <a:cxnSpLocks/>
          </p:cNvCxnSpPr>
          <p:nvPr/>
        </p:nvCxnSpPr>
        <p:spPr>
          <a:xfrm>
            <a:off x="3608439" y="3106994"/>
            <a:ext cx="0" cy="2585883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ED9B858-1817-D9FD-E4DB-ECE16F06D5F6}"/>
                  </a:ext>
                </a:extLst>
              </p:cNvPr>
              <p:cNvSpPr txBox="1"/>
              <p:nvPr/>
            </p:nvSpPr>
            <p:spPr>
              <a:xfrm>
                <a:off x="3417649" y="5633777"/>
                <a:ext cx="3815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ED9B858-1817-D9FD-E4DB-ECE16F06D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649" y="5633777"/>
                <a:ext cx="381579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F86BF87-08E4-D739-867B-74C776794619}"/>
                  </a:ext>
                </a:extLst>
              </p:cNvPr>
              <p:cNvSpPr txBox="1"/>
              <p:nvPr/>
            </p:nvSpPr>
            <p:spPr>
              <a:xfrm>
                <a:off x="712264" y="2906939"/>
                <a:ext cx="72064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156082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000" b="0" i="1" smtClean="0">
                          <a:solidFill>
                            <a:srgbClr val="15608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sz="2000" b="0" i="1" smtClean="0">
                              <a:solidFill>
                                <a:srgbClr val="15608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rgbClr val="15608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000" b="0" i="1" smtClean="0">
                          <a:solidFill>
                            <a:srgbClr val="15608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i="1" dirty="0">
                  <a:solidFill>
                    <a:srgbClr val="156082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F86BF87-08E4-D739-867B-74C776794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64" y="2906939"/>
                <a:ext cx="720647" cy="400110"/>
              </a:xfrm>
              <a:prstGeom prst="rect">
                <a:avLst/>
              </a:prstGeom>
              <a:blipFill>
                <a:blip r:embed="rId7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5E6DB66-E19F-4743-F59E-4AD0F0591481}"/>
              </a:ext>
            </a:extLst>
          </p:cNvPr>
          <p:cNvCxnSpPr>
            <a:cxnSpLocks/>
          </p:cNvCxnSpPr>
          <p:nvPr/>
        </p:nvCxnSpPr>
        <p:spPr>
          <a:xfrm flipH="1">
            <a:off x="1357023" y="3106994"/>
            <a:ext cx="2251415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0EAFC13-9063-70EB-4E7E-FDF21B845D76}"/>
                  </a:ext>
                </a:extLst>
              </p:cNvPr>
              <p:cNvSpPr txBox="1"/>
              <p:nvPr/>
            </p:nvSpPr>
            <p:spPr>
              <a:xfrm>
                <a:off x="718698" y="3255941"/>
                <a:ext cx="720647" cy="408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000" b="0" i="1" smtClean="0">
                              <a:solidFill>
                                <a:srgbClr val="15608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rgbClr val="156082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000" b="0" i="1" smtClean="0">
                              <a:solidFill>
                                <a:srgbClr val="15608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solidFill>
                                <a:srgbClr val="15608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solidFill>
                                <a:srgbClr val="15608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acc>
                    </m:oMath>
                  </m:oMathPara>
                </a14:m>
                <a:endParaRPr lang="en-US" sz="2000" i="1" dirty="0">
                  <a:solidFill>
                    <a:srgbClr val="156082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0EAFC13-9063-70EB-4E7E-FDF21B845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698" y="3255941"/>
                <a:ext cx="720647" cy="408830"/>
              </a:xfrm>
              <a:prstGeom prst="rect">
                <a:avLst/>
              </a:prstGeom>
              <a:blipFill>
                <a:blip r:embed="rId8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8454BB-9B4E-6176-7DD7-7EA3F71FCA2C}"/>
              </a:ext>
            </a:extLst>
          </p:cNvPr>
          <p:cNvCxnSpPr>
            <a:cxnSpLocks/>
          </p:cNvCxnSpPr>
          <p:nvPr/>
        </p:nvCxnSpPr>
        <p:spPr>
          <a:xfrm flipH="1">
            <a:off x="1357023" y="3407831"/>
            <a:ext cx="3008500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8A41B958-6313-6DF3-D050-5DA8C4CB94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07736" y="2956847"/>
            <a:ext cx="4572000" cy="2832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81E6DDD-C94A-745D-BD60-BF50A886F4A1}"/>
                  </a:ext>
                </a:extLst>
              </p:cNvPr>
              <p:cNvSpPr txBox="1"/>
              <p:nvPr/>
            </p:nvSpPr>
            <p:spPr>
              <a:xfrm>
                <a:off x="11098158" y="5612708"/>
                <a:ext cx="38157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81E6DDD-C94A-745D-BD60-BF50A886F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8158" y="5612708"/>
                <a:ext cx="381578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E6CE616-B4DB-9B4D-56D3-30D6F61FC4B1}"/>
                  </a:ext>
                </a:extLst>
              </p:cNvPr>
              <p:cNvSpPr txBox="1"/>
              <p:nvPr/>
            </p:nvSpPr>
            <p:spPr>
              <a:xfrm>
                <a:off x="8990077" y="5642204"/>
                <a:ext cx="3815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E6CE616-B4DB-9B4D-56D3-30D6F61FC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0077" y="5642204"/>
                <a:ext cx="381579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E391FEE-83DF-E5E1-78F7-B89FFD65E1BC}"/>
                  </a:ext>
                </a:extLst>
              </p:cNvPr>
              <p:cNvSpPr txBox="1"/>
              <p:nvPr/>
            </p:nvSpPr>
            <p:spPr>
              <a:xfrm>
                <a:off x="6305078" y="5450725"/>
                <a:ext cx="72064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156082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000" b="0" i="1" smtClean="0">
                          <a:solidFill>
                            <a:srgbClr val="15608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sz="2000" b="0" i="1" smtClean="0">
                              <a:solidFill>
                                <a:srgbClr val="15608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rgbClr val="15608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000" b="0" i="1" smtClean="0">
                          <a:solidFill>
                            <a:srgbClr val="15608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i="1" dirty="0">
                  <a:solidFill>
                    <a:srgbClr val="156082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E391FEE-83DF-E5E1-78F7-B89FFD65E1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078" y="5450725"/>
                <a:ext cx="720647" cy="400110"/>
              </a:xfrm>
              <a:prstGeom prst="rect">
                <a:avLst/>
              </a:prstGeom>
              <a:blipFill>
                <a:blip r:embed="rId12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B61BD00-CAB2-0E59-1067-C0C2539686BC}"/>
                  </a:ext>
                </a:extLst>
              </p:cNvPr>
              <p:cNvSpPr txBox="1"/>
              <p:nvPr/>
            </p:nvSpPr>
            <p:spPr>
              <a:xfrm>
                <a:off x="6298912" y="5099490"/>
                <a:ext cx="720647" cy="408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000" b="0" i="1" smtClean="0">
                              <a:solidFill>
                                <a:srgbClr val="15608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rgbClr val="156082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000" b="0" i="1" smtClean="0">
                              <a:solidFill>
                                <a:srgbClr val="15608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solidFill>
                                <a:srgbClr val="15608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solidFill>
                                <a:srgbClr val="15608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acc>
                    </m:oMath>
                  </m:oMathPara>
                </a14:m>
                <a:endParaRPr lang="en-US" sz="2000" i="1" dirty="0">
                  <a:solidFill>
                    <a:srgbClr val="156082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B61BD00-CAB2-0E59-1067-C0C253968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8912" y="5099490"/>
                <a:ext cx="720647" cy="408830"/>
              </a:xfrm>
              <a:prstGeom prst="rect">
                <a:avLst/>
              </a:prstGeom>
              <a:blipFill>
                <a:blip r:embed="rId13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D5568CA-D35C-76A2-6C39-4A3B93481780}"/>
              </a:ext>
            </a:extLst>
          </p:cNvPr>
          <p:cNvCxnSpPr>
            <a:cxnSpLocks/>
          </p:cNvCxnSpPr>
          <p:nvPr/>
        </p:nvCxnSpPr>
        <p:spPr>
          <a:xfrm flipH="1">
            <a:off x="6937237" y="5251380"/>
            <a:ext cx="3760260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5FF58EF-FE30-834D-54B2-91E4B5CEC040}"/>
                  </a:ext>
                </a:extLst>
              </p:cNvPr>
              <p:cNvSpPr txBox="1"/>
              <p:nvPr/>
            </p:nvSpPr>
            <p:spPr>
              <a:xfrm rot="16200000">
                <a:off x="6305078" y="4094496"/>
                <a:ext cx="72064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156082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000" b="0" i="1" smtClean="0">
                          <a:solidFill>
                            <a:srgbClr val="15608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rgbClr val="15608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15608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i="1" dirty="0">
                  <a:solidFill>
                    <a:srgbClr val="156082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5FF58EF-FE30-834D-54B2-91E4B5CEC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305078" y="4094496"/>
                <a:ext cx="720647" cy="400110"/>
              </a:xfrm>
              <a:prstGeom prst="rect">
                <a:avLst/>
              </a:prstGeom>
              <a:blipFill>
                <a:blip r:embed="rId14"/>
                <a:stretch>
                  <a:fillRect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DCF5570-73BF-A724-EDB6-75E425B67A48}"/>
                  </a:ext>
                </a:extLst>
              </p:cNvPr>
              <p:cNvSpPr txBox="1"/>
              <p:nvPr/>
            </p:nvSpPr>
            <p:spPr>
              <a:xfrm>
                <a:off x="2753033" y="2267657"/>
                <a:ext cx="1538563" cy="408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DCF5570-73BF-A724-EDB6-75E425B67A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033" y="2267657"/>
                <a:ext cx="1538563" cy="408830"/>
              </a:xfrm>
              <a:prstGeom prst="rect">
                <a:avLst/>
              </a:prstGeom>
              <a:blipFill>
                <a:blip r:embed="rId15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12FD153-6665-2FD3-FA29-E9BDC2D2685E}"/>
                  </a:ext>
                </a:extLst>
              </p:cNvPr>
              <p:cNvSpPr txBox="1"/>
              <p:nvPr/>
            </p:nvSpPr>
            <p:spPr>
              <a:xfrm>
                <a:off x="8411584" y="2267657"/>
                <a:ext cx="1538563" cy="408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12FD153-6665-2FD3-FA29-E9BDC2D26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1584" y="2267657"/>
                <a:ext cx="1538563" cy="408830"/>
              </a:xfrm>
              <a:prstGeom prst="rect">
                <a:avLst/>
              </a:prstGeom>
              <a:blipFill>
                <a:blip r:embed="rId16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090738A9-1B8B-160A-A4D4-045453AFD7C0}"/>
              </a:ext>
            </a:extLst>
          </p:cNvPr>
          <p:cNvSpPr txBox="1"/>
          <p:nvPr/>
        </p:nvSpPr>
        <p:spPr>
          <a:xfrm>
            <a:off x="8839572" y="6518787"/>
            <a:ext cx="3430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(Ruel &amp; Ayres 1999, Denny 2017)</a:t>
            </a:r>
          </a:p>
        </p:txBody>
      </p:sp>
    </p:spTree>
    <p:extLst>
      <p:ext uri="{BB962C8B-B14F-4D97-AF65-F5344CB8AC3E}">
        <p14:creationId xmlns:p14="http://schemas.microsoft.com/office/powerpoint/2010/main" val="3177445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2A45D3D-48DE-21E3-F92B-D943D01C0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032" y="365125"/>
            <a:ext cx="8098858" cy="635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970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ACB4D-E844-E97E-1755-8B2754068C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 Environments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07BF43-6667-A084-4333-2E9FF89E45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Growth in variable environments</a:t>
            </a:r>
          </a:p>
        </p:txBody>
      </p:sp>
    </p:spTree>
    <p:extLst>
      <p:ext uri="{BB962C8B-B14F-4D97-AF65-F5344CB8AC3E}">
        <p14:creationId xmlns:p14="http://schemas.microsoft.com/office/powerpoint/2010/main" val="1135777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28245-72E1-6787-42C2-F567434E6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2CEFF-716A-5D06-B6C8-DB47C76F4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technical questions?</a:t>
            </a:r>
          </a:p>
          <a:p>
            <a:r>
              <a:rPr lang="en-US" dirty="0"/>
              <a:t>What are the main conclusions of the paper?</a:t>
            </a:r>
          </a:p>
          <a:p>
            <a:pPr lvl="1"/>
            <a:r>
              <a:rPr lang="en-US" dirty="0"/>
              <a:t>TPC vs TBC</a:t>
            </a:r>
          </a:p>
          <a:p>
            <a:pPr lvl="1"/>
            <a:r>
              <a:rPr lang="en-US" dirty="0"/>
              <a:t>T</a:t>
            </a:r>
            <a:r>
              <a:rPr lang="en-US" baseline="-25000" dirty="0"/>
              <a:t>K</a:t>
            </a:r>
            <a:r>
              <a:rPr lang="en-US" dirty="0"/>
              <a:t>&lt;T</a:t>
            </a:r>
            <a:r>
              <a:rPr lang="en-US" baseline="-25000" dirty="0"/>
              <a:t>r</a:t>
            </a:r>
          </a:p>
          <a:p>
            <a:pPr lvl="1"/>
            <a:r>
              <a:rPr lang="en-US" dirty="0"/>
              <a:t>Better to be too cold than too hot (also in dynamic environment)</a:t>
            </a:r>
          </a:p>
          <a:p>
            <a:pPr lvl="1"/>
            <a:endParaRPr lang="en-US" dirty="0"/>
          </a:p>
          <a:p>
            <a:r>
              <a:rPr lang="en-US" dirty="0"/>
              <a:t>What other questions should we discuss?</a:t>
            </a:r>
          </a:p>
        </p:txBody>
      </p:sp>
    </p:spTree>
    <p:extLst>
      <p:ext uri="{BB962C8B-B14F-4D97-AF65-F5344CB8AC3E}">
        <p14:creationId xmlns:p14="http://schemas.microsoft.com/office/powerpoint/2010/main" val="8708092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28245-72E1-6787-42C2-F567434E6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discussion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2CEFF-716A-5D06-B6C8-DB47C76F4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you agree with the assumptions in the model?</a:t>
            </a:r>
          </a:p>
          <a:p>
            <a:r>
              <a:rPr lang="en-US" dirty="0"/>
              <a:t>What would be some good next steps?</a:t>
            </a:r>
          </a:p>
          <a:p>
            <a:r>
              <a:rPr lang="en-US" dirty="0"/>
              <a:t>Do interspecific interactions (competition) have the same effect?</a:t>
            </a:r>
          </a:p>
          <a:p>
            <a:r>
              <a:rPr lang="en-US" dirty="0"/>
              <a:t>Left-skewed TPC – where does it come from? Is it inevitable?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491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CBD71-C5A4-61EF-29EA-F1A1AE7DD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growth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9E4B6E-94F3-B6D0-D3E1-0B0335FB9C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𝑑𝑁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𝑟𝑁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9E4B6E-94F3-B6D0-D3E1-0B0335FB9C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779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CBD71-C5A4-61EF-29EA-F1A1AE7DD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growth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9E4B6E-94F3-B6D0-D3E1-0B0335FB9C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𝑑𝑁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𝑟𝑁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𝑑𝑁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9E4B6E-94F3-B6D0-D3E1-0B0335FB9C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9413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CBD71-C5A4-61EF-29EA-F1A1AE7DD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growth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9E4B6E-94F3-B6D0-D3E1-0B0335FB9C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𝑑𝑁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𝑟𝑁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func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𝑑𝑁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9E4B6E-94F3-B6D0-D3E1-0B0335FB9C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4000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CBD71-C5A4-61EF-29EA-F1A1AE7DD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growth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9E4B6E-94F3-B6D0-D3E1-0B0335FB9C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𝑑𝑁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func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𝑑𝑁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spcAft>
                    <a:spcPts val="1200"/>
                  </a:spcAft>
                  <a:buNone/>
                </a:pPr>
                <a:endParaRPr lang="en-US" b="0" dirty="0"/>
              </a:p>
              <a:p>
                <a:pPr marL="0" indent="0">
                  <a:spcAft>
                    <a:spcPts val="1200"/>
                  </a:spcAft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9E4B6E-94F3-B6D0-D3E1-0B0335FB9C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9B5160AC-D785-49DD-525E-BC2EA790AE7E}"/>
              </a:ext>
            </a:extLst>
          </p:cNvPr>
          <p:cNvGrpSpPr/>
          <p:nvPr/>
        </p:nvGrpSpPr>
        <p:grpSpPr>
          <a:xfrm>
            <a:off x="3075709" y="4483245"/>
            <a:ext cx="6903027" cy="1719263"/>
            <a:chOff x="2982191" y="4457700"/>
            <a:chExt cx="6903027" cy="17192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AEF37FA-D35B-5214-6ECF-CFD162140C2E}"/>
                </a:ext>
              </a:extLst>
            </p:cNvPr>
            <p:cNvCxnSpPr/>
            <p:nvPr/>
          </p:nvCxnSpPr>
          <p:spPr>
            <a:xfrm>
              <a:off x="2982191" y="4457700"/>
              <a:ext cx="0" cy="1719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B8A11EA-5DF6-D5D2-73A8-4D1F957E67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2191" y="6176963"/>
              <a:ext cx="690302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38F1AE0-3B3F-B73E-C4FA-7DBB3708E210}"/>
              </a:ext>
            </a:extLst>
          </p:cNvPr>
          <p:cNvSpPr txBox="1"/>
          <p:nvPr/>
        </p:nvSpPr>
        <p:spPr>
          <a:xfrm>
            <a:off x="6096000" y="6228054"/>
            <a:ext cx="814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time, </a:t>
            </a:r>
            <a:r>
              <a:rPr lang="en-US" i="1" dirty="0"/>
              <a:t>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589475-FE2A-E8D3-6B21-01BBA3945D85}"/>
              </a:ext>
            </a:extLst>
          </p:cNvPr>
          <p:cNvSpPr txBox="1"/>
          <p:nvPr/>
        </p:nvSpPr>
        <p:spPr>
          <a:xfrm rot="16200000">
            <a:off x="2600739" y="5158210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56082"/>
                </a:solidFill>
              </a:rPr>
              <a:t>ln </a:t>
            </a:r>
            <a:r>
              <a:rPr lang="en-US" i="1" dirty="0">
                <a:solidFill>
                  <a:srgbClr val="156082"/>
                </a:solidFill>
              </a:rPr>
              <a:t>N</a:t>
            </a:r>
            <a:endParaRPr lang="en-US" dirty="0">
              <a:solidFill>
                <a:srgbClr val="156082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E52091B-A5D6-C207-BCF8-363A3093D0A5}"/>
              </a:ext>
            </a:extLst>
          </p:cNvPr>
          <p:cNvCxnSpPr/>
          <p:nvPr/>
        </p:nvCxnSpPr>
        <p:spPr>
          <a:xfrm flipV="1">
            <a:off x="3075709" y="4686300"/>
            <a:ext cx="6903027" cy="11637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556F8C6-8E22-735E-DB13-4A9D380D4E8E}"/>
              </a:ext>
            </a:extLst>
          </p:cNvPr>
          <p:cNvSpPr txBox="1"/>
          <p:nvPr/>
        </p:nvSpPr>
        <p:spPr>
          <a:xfrm>
            <a:off x="2287031" y="5673623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56082"/>
                </a:solidFill>
              </a:rPr>
              <a:t>ln </a:t>
            </a:r>
            <a:r>
              <a:rPr lang="en-US" i="1" dirty="0">
                <a:solidFill>
                  <a:srgbClr val="156082"/>
                </a:solidFill>
              </a:rPr>
              <a:t>N</a:t>
            </a:r>
            <a:r>
              <a:rPr lang="en-US" dirty="0">
                <a:solidFill>
                  <a:srgbClr val="156082"/>
                </a:solidFill>
              </a:rPr>
              <a:t>(0)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A781D1-2A24-CE40-FD29-268B70FC8239}"/>
              </a:ext>
            </a:extLst>
          </p:cNvPr>
          <p:cNvSpPr txBox="1"/>
          <p:nvPr/>
        </p:nvSpPr>
        <p:spPr>
          <a:xfrm rot="21024961">
            <a:off x="3157590" y="5427142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slope=</a:t>
            </a:r>
            <a:r>
              <a:rPr lang="en-US" i="1" dirty="0">
                <a:solidFill>
                  <a:srgbClr val="FF0000"/>
                </a:solidFill>
              </a:rPr>
              <a:t>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074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9E4B6E-94F3-B6D0-D3E1-0B0335FB9C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𝑑𝑁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𝑟𝑁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func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𝑑𝑁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𝑟𝑡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𝑟𝑡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pPr marL="0" indent="0">
                  <a:spcAft>
                    <a:spcPts val="1200"/>
                  </a:spcAft>
                  <a:buNone/>
                </a:pPr>
                <a:endParaRPr lang="en-US" b="0" dirty="0"/>
              </a:p>
              <a:p>
                <a:pPr marL="0" indent="0">
                  <a:spcAft>
                    <a:spcPts val="1200"/>
                  </a:spcAft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9E4B6E-94F3-B6D0-D3E1-0B0335FB9C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83082EC-0105-9A9A-952C-210DEC75C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333" y="4839952"/>
            <a:ext cx="7115691" cy="1371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2CBD71-C5A4-61EF-29EA-F1A1AE7DD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growth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B5160AC-D785-49DD-525E-BC2EA790AE7E}"/>
              </a:ext>
            </a:extLst>
          </p:cNvPr>
          <p:cNvGrpSpPr/>
          <p:nvPr/>
        </p:nvGrpSpPr>
        <p:grpSpPr>
          <a:xfrm>
            <a:off x="3075709" y="4483245"/>
            <a:ext cx="6903027" cy="1719263"/>
            <a:chOff x="2982191" y="4457700"/>
            <a:chExt cx="6903027" cy="17192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AEF37FA-D35B-5214-6ECF-CFD162140C2E}"/>
                </a:ext>
              </a:extLst>
            </p:cNvPr>
            <p:cNvCxnSpPr/>
            <p:nvPr/>
          </p:nvCxnSpPr>
          <p:spPr>
            <a:xfrm>
              <a:off x="2982191" y="4457700"/>
              <a:ext cx="0" cy="17192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B8A11EA-5DF6-D5D2-73A8-4D1F957E67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2191" y="6176963"/>
              <a:ext cx="690302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38F1AE0-3B3F-B73E-C4FA-7DBB3708E210}"/>
              </a:ext>
            </a:extLst>
          </p:cNvPr>
          <p:cNvSpPr txBox="1"/>
          <p:nvPr/>
        </p:nvSpPr>
        <p:spPr>
          <a:xfrm>
            <a:off x="6096000" y="6228054"/>
            <a:ext cx="814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time, </a:t>
            </a:r>
            <a:r>
              <a:rPr lang="en-US" i="1" dirty="0"/>
              <a:t>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589475-FE2A-E8D3-6B21-01BBA3945D85}"/>
              </a:ext>
            </a:extLst>
          </p:cNvPr>
          <p:cNvSpPr txBox="1"/>
          <p:nvPr/>
        </p:nvSpPr>
        <p:spPr>
          <a:xfrm rot="16200000">
            <a:off x="2716957" y="5158210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156082"/>
                </a:solidFill>
              </a:rPr>
              <a:t>N</a:t>
            </a:r>
            <a:endParaRPr lang="en-US" dirty="0">
              <a:solidFill>
                <a:srgbClr val="15608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56F8C6-8E22-735E-DB13-4A9D380D4E8E}"/>
              </a:ext>
            </a:extLst>
          </p:cNvPr>
          <p:cNvSpPr txBox="1"/>
          <p:nvPr/>
        </p:nvSpPr>
        <p:spPr>
          <a:xfrm>
            <a:off x="2486533" y="5923000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156082"/>
                </a:solidFill>
              </a:rPr>
              <a:t>N</a:t>
            </a:r>
            <a:r>
              <a:rPr lang="en-US" dirty="0">
                <a:solidFill>
                  <a:srgbClr val="156082"/>
                </a:solidFill>
              </a:rPr>
              <a:t>(0)</a:t>
            </a:r>
          </a:p>
        </p:txBody>
      </p:sp>
    </p:spTree>
    <p:extLst>
      <p:ext uri="{BB962C8B-B14F-4D97-AF65-F5344CB8AC3E}">
        <p14:creationId xmlns:p14="http://schemas.microsoft.com/office/powerpoint/2010/main" val="1643855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CBD71-C5A4-61EF-29EA-F1A1AE7DD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environments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9E4B6E-94F3-B6D0-D3E1-0B0335FB9C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93006"/>
                <a:ext cx="10515600" cy="4351338"/>
              </a:xfrm>
            </p:spPr>
            <p:txBody>
              <a:bodyPr/>
              <a:lstStyle/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𝑑𝑁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func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𝑑𝑁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>
                  <a:solidFill>
                    <a:srgbClr val="FF0000"/>
                  </a:solidFill>
                </a:endParaRPr>
              </a:p>
              <a:p>
                <a:pPr marL="0" indent="0">
                  <a:spcAft>
                    <a:spcPts val="1200"/>
                  </a:spcAft>
                  <a:buNone/>
                </a:pPr>
                <a:endParaRPr lang="en-US" b="0" dirty="0"/>
              </a:p>
              <a:p>
                <a:pPr marL="0" indent="0">
                  <a:spcAft>
                    <a:spcPts val="1200"/>
                  </a:spcAft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9E4B6E-94F3-B6D0-D3E1-0B0335FB9C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93006"/>
                <a:ext cx="10515600" cy="4351338"/>
              </a:xfrm>
              <a:blipFill>
                <a:blip r:embed="rId2"/>
                <a:stretch>
                  <a:fillRect t="-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9B5160AC-D785-49DD-525E-BC2EA790AE7E}"/>
              </a:ext>
            </a:extLst>
          </p:cNvPr>
          <p:cNvGrpSpPr/>
          <p:nvPr/>
        </p:nvGrpSpPr>
        <p:grpSpPr>
          <a:xfrm>
            <a:off x="3075709" y="4397470"/>
            <a:ext cx="6903027" cy="2374755"/>
            <a:chOff x="2982191" y="4457700"/>
            <a:chExt cx="6903027" cy="237475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AEF37FA-D35B-5214-6ECF-CFD162140C2E}"/>
                </a:ext>
              </a:extLst>
            </p:cNvPr>
            <p:cNvCxnSpPr>
              <a:cxnSpLocks/>
            </p:cNvCxnSpPr>
            <p:nvPr/>
          </p:nvCxnSpPr>
          <p:spPr>
            <a:xfrm>
              <a:off x="2982191" y="4457700"/>
              <a:ext cx="0" cy="23747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B8A11EA-5DF6-D5D2-73A8-4D1F957E67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2191" y="6176963"/>
              <a:ext cx="690302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38F1AE0-3B3F-B73E-C4FA-7DBB3708E210}"/>
              </a:ext>
            </a:extLst>
          </p:cNvPr>
          <p:cNvSpPr txBox="1"/>
          <p:nvPr/>
        </p:nvSpPr>
        <p:spPr>
          <a:xfrm>
            <a:off x="9014724" y="6142279"/>
            <a:ext cx="814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time, </a:t>
            </a:r>
            <a:r>
              <a:rPr lang="en-US" i="1" dirty="0"/>
              <a:t>t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317F3ED-3C68-9F8C-11BE-D13D6F3B7EDA}"/>
              </a:ext>
            </a:extLst>
          </p:cNvPr>
          <p:cNvCxnSpPr>
            <a:cxnSpLocks/>
          </p:cNvCxnSpPr>
          <p:nvPr/>
        </p:nvCxnSpPr>
        <p:spPr>
          <a:xfrm>
            <a:off x="3075709" y="5339763"/>
            <a:ext cx="120751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430892C-FC0A-AA90-C90B-BA5442F68982}"/>
              </a:ext>
            </a:extLst>
          </p:cNvPr>
          <p:cNvCxnSpPr>
            <a:cxnSpLocks/>
          </p:cNvCxnSpPr>
          <p:nvPr/>
        </p:nvCxnSpPr>
        <p:spPr>
          <a:xfrm>
            <a:off x="4283220" y="6511611"/>
            <a:ext cx="77056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6DF444B-3053-E612-E989-22D4E46CE825}"/>
              </a:ext>
            </a:extLst>
          </p:cNvPr>
          <p:cNvCxnSpPr>
            <a:cxnSpLocks/>
          </p:cNvCxnSpPr>
          <p:nvPr/>
        </p:nvCxnSpPr>
        <p:spPr>
          <a:xfrm>
            <a:off x="5053781" y="4966797"/>
            <a:ext cx="119495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625673E-27F8-5971-784F-C8B24733B6F4}"/>
              </a:ext>
            </a:extLst>
          </p:cNvPr>
          <p:cNvCxnSpPr>
            <a:cxnSpLocks/>
          </p:cNvCxnSpPr>
          <p:nvPr/>
        </p:nvCxnSpPr>
        <p:spPr>
          <a:xfrm>
            <a:off x="6248734" y="6761184"/>
            <a:ext cx="99870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046C103-5600-1A30-DC8F-70FF53DC4CB7}"/>
              </a:ext>
            </a:extLst>
          </p:cNvPr>
          <p:cNvCxnSpPr>
            <a:cxnSpLocks/>
          </p:cNvCxnSpPr>
          <p:nvPr/>
        </p:nvCxnSpPr>
        <p:spPr>
          <a:xfrm>
            <a:off x="7247436" y="5772514"/>
            <a:ext cx="253566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AFCBD27-D221-C1E5-8894-DE7B9951D389}"/>
              </a:ext>
            </a:extLst>
          </p:cNvPr>
          <p:cNvCxnSpPr>
            <a:cxnSpLocks/>
          </p:cNvCxnSpPr>
          <p:nvPr/>
        </p:nvCxnSpPr>
        <p:spPr>
          <a:xfrm flipV="1">
            <a:off x="4283220" y="5339763"/>
            <a:ext cx="0" cy="1171848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199234F-3854-5CDF-4E80-B3227824F433}"/>
              </a:ext>
            </a:extLst>
          </p:cNvPr>
          <p:cNvCxnSpPr>
            <a:cxnSpLocks/>
          </p:cNvCxnSpPr>
          <p:nvPr/>
        </p:nvCxnSpPr>
        <p:spPr>
          <a:xfrm flipV="1">
            <a:off x="5064885" y="4966797"/>
            <a:ext cx="0" cy="1544814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A29CDAE-B734-D9CE-E141-3C55D566DE1D}"/>
              </a:ext>
            </a:extLst>
          </p:cNvPr>
          <p:cNvCxnSpPr>
            <a:cxnSpLocks/>
          </p:cNvCxnSpPr>
          <p:nvPr/>
        </p:nvCxnSpPr>
        <p:spPr>
          <a:xfrm flipV="1">
            <a:off x="6248734" y="4966797"/>
            <a:ext cx="0" cy="1805428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D5B1EFC-5E04-15C9-523E-CB25C285A94F}"/>
              </a:ext>
            </a:extLst>
          </p:cNvPr>
          <p:cNvCxnSpPr>
            <a:cxnSpLocks/>
          </p:cNvCxnSpPr>
          <p:nvPr/>
        </p:nvCxnSpPr>
        <p:spPr>
          <a:xfrm flipV="1">
            <a:off x="7247436" y="5764307"/>
            <a:ext cx="0" cy="1007918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3967A41-E34B-1B53-584A-F6CB46418392}"/>
              </a:ext>
            </a:extLst>
          </p:cNvPr>
          <p:cNvSpPr txBox="1"/>
          <p:nvPr/>
        </p:nvSpPr>
        <p:spPr>
          <a:xfrm rot="16200000">
            <a:off x="2604039" y="5128540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i="1" dirty="0">
                <a:solidFill>
                  <a:srgbClr val="FF0000"/>
                </a:solidFill>
              </a:rPr>
              <a:t>t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19710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CBD71-C5A4-61EF-29EA-F1A1AE7DD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environments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9E4B6E-94F3-B6D0-D3E1-0B0335FB9C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93006"/>
                <a:ext cx="10515600" cy="4351338"/>
              </a:xfrm>
            </p:spPr>
            <p:txBody>
              <a:bodyPr/>
              <a:lstStyle/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𝑑𝑁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func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𝑑𝑁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>
                  <a:solidFill>
                    <a:srgbClr val="FF0000"/>
                  </a:solidFill>
                </a:endParaRP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>
                  <a:spcAft>
                    <a:spcPts val="1200"/>
                  </a:spcAft>
                  <a:buNone/>
                </a:pPr>
                <a:endParaRPr lang="en-US" b="0" dirty="0"/>
              </a:p>
              <a:p>
                <a:pPr marL="0" indent="0">
                  <a:spcAft>
                    <a:spcPts val="1200"/>
                  </a:spcAft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9E4B6E-94F3-B6D0-D3E1-0B0335FB9C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93006"/>
                <a:ext cx="10515600" cy="4351338"/>
              </a:xfrm>
              <a:blipFill>
                <a:blip r:embed="rId2"/>
                <a:stretch>
                  <a:fillRect t="-581" b="-21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9B5160AC-D785-49DD-525E-BC2EA790AE7E}"/>
              </a:ext>
            </a:extLst>
          </p:cNvPr>
          <p:cNvGrpSpPr/>
          <p:nvPr/>
        </p:nvGrpSpPr>
        <p:grpSpPr>
          <a:xfrm>
            <a:off x="3075709" y="4397470"/>
            <a:ext cx="6903027" cy="2374755"/>
            <a:chOff x="2982191" y="4457700"/>
            <a:chExt cx="6903027" cy="237475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AEF37FA-D35B-5214-6ECF-CFD162140C2E}"/>
                </a:ext>
              </a:extLst>
            </p:cNvPr>
            <p:cNvCxnSpPr>
              <a:cxnSpLocks/>
            </p:cNvCxnSpPr>
            <p:nvPr/>
          </p:nvCxnSpPr>
          <p:spPr>
            <a:xfrm>
              <a:off x="2982191" y="4457700"/>
              <a:ext cx="0" cy="23747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B8A11EA-5DF6-D5D2-73A8-4D1F957E67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2191" y="6176963"/>
              <a:ext cx="690302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38F1AE0-3B3F-B73E-C4FA-7DBB3708E210}"/>
              </a:ext>
            </a:extLst>
          </p:cNvPr>
          <p:cNvSpPr txBox="1"/>
          <p:nvPr/>
        </p:nvSpPr>
        <p:spPr>
          <a:xfrm>
            <a:off x="9014724" y="6142279"/>
            <a:ext cx="814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time, </a:t>
            </a:r>
            <a:r>
              <a:rPr lang="en-US" i="1" dirty="0"/>
              <a:t>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589475-FE2A-E8D3-6B21-01BBA3945D85}"/>
              </a:ext>
            </a:extLst>
          </p:cNvPr>
          <p:cNvSpPr txBox="1"/>
          <p:nvPr/>
        </p:nvSpPr>
        <p:spPr>
          <a:xfrm rot="16200000">
            <a:off x="2600739" y="4641494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56082"/>
                </a:solidFill>
              </a:rPr>
              <a:t>ln </a:t>
            </a:r>
            <a:r>
              <a:rPr lang="en-US" i="1" dirty="0">
                <a:solidFill>
                  <a:srgbClr val="156082"/>
                </a:solidFill>
              </a:rPr>
              <a:t>N</a:t>
            </a:r>
            <a:endParaRPr lang="en-US" dirty="0">
              <a:solidFill>
                <a:srgbClr val="156082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E52091B-A5D6-C207-BCF8-363A3093D0A5}"/>
              </a:ext>
            </a:extLst>
          </p:cNvPr>
          <p:cNvCxnSpPr>
            <a:cxnSpLocks/>
          </p:cNvCxnSpPr>
          <p:nvPr/>
        </p:nvCxnSpPr>
        <p:spPr>
          <a:xfrm flipV="1">
            <a:off x="3075709" y="4966797"/>
            <a:ext cx="1260317" cy="7975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556F8C6-8E22-735E-DB13-4A9D380D4E8E}"/>
              </a:ext>
            </a:extLst>
          </p:cNvPr>
          <p:cNvSpPr txBox="1"/>
          <p:nvPr/>
        </p:nvSpPr>
        <p:spPr>
          <a:xfrm>
            <a:off x="2287031" y="558784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56082"/>
                </a:solidFill>
              </a:rPr>
              <a:t>ln </a:t>
            </a:r>
            <a:r>
              <a:rPr lang="en-US" i="1" dirty="0">
                <a:solidFill>
                  <a:srgbClr val="156082"/>
                </a:solidFill>
              </a:rPr>
              <a:t>N</a:t>
            </a:r>
            <a:r>
              <a:rPr lang="en-US" dirty="0">
                <a:solidFill>
                  <a:srgbClr val="156082"/>
                </a:solidFill>
              </a:rPr>
              <a:t>(0)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D4C065-1A48-7091-6E84-6BCA889CD885}"/>
              </a:ext>
            </a:extLst>
          </p:cNvPr>
          <p:cNvCxnSpPr>
            <a:cxnSpLocks/>
          </p:cNvCxnSpPr>
          <p:nvPr/>
        </p:nvCxnSpPr>
        <p:spPr>
          <a:xfrm flipH="1" flipV="1">
            <a:off x="4336026" y="4966797"/>
            <a:ext cx="717755" cy="5806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224424D-1A53-2BC0-4CAE-5298760DC515}"/>
              </a:ext>
            </a:extLst>
          </p:cNvPr>
          <p:cNvCxnSpPr>
            <a:cxnSpLocks/>
          </p:cNvCxnSpPr>
          <p:nvPr/>
        </p:nvCxnSpPr>
        <p:spPr>
          <a:xfrm flipV="1">
            <a:off x="5053781" y="4496057"/>
            <a:ext cx="1194953" cy="10513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1C8CB3D-694E-0658-32C9-489A523FE8DC}"/>
              </a:ext>
            </a:extLst>
          </p:cNvPr>
          <p:cNvCxnSpPr>
            <a:cxnSpLocks/>
          </p:cNvCxnSpPr>
          <p:nvPr/>
        </p:nvCxnSpPr>
        <p:spPr>
          <a:xfrm flipH="1" flipV="1">
            <a:off x="6248734" y="4496057"/>
            <a:ext cx="998702" cy="11862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19DFF86-63A5-AA17-CEEA-FD8E274980AD}"/>
              </a:ext>
            </a:extLst>
          </p:cNvPr>
          <p:cNvCxnSpPr>
            <a:cxnSpLocks/>
          </p:cNvCxnSpPr>
          <p:nvPr/>
        </p:nvCxnSpPr>
        <p:spPr>
          <a:xfrm flipV="1">
            <a:off x="7247436" y="4732031"/>
            <a:ext cx="2535661" cy="9503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317F3ED-3C68-9F8C-11BE-D13D6F3B7EDA}"/>
              </a:ext>
            </a:extLst>
          </p:cNvPr>
          <p:cNvCxnSpPr>
            <a:cxnSpLocks/>
          </p:cNvCxnSpPr>
          <p:nvPr/>
        </p:nvCxnSpPr>
        <p:spPr>
          <a:xfrm>
            <a:off x="3075709" y="5339763"/>
            <a:ext cx="120751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430892C-FC0A-AA90-C90B-BA5442F68982}"/>
              </a:ext>
            </a:extLst>
          </p:cNvPr>
          <p:cNvCxnSpPr>
            <a:cxnSpLocks/>
          </p:cNvCxnSpPr>
          <p:nvPr/>
        </p:nvCxnSpPr>
        <p:spPr>
          <a:xfrm>
            <a:off x="4283220" y="6511611"/>
            <a:ext cx="77056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6DF444B-3053-E612-E989-22D4E46CE825}"/>
              </a:ext>
            </a:extLst>
          </p:cNvPr>
          <p:cNvCxnSpPr>
            <a:cxnSpLocks/>
          </p:cNvCxnSpPr>
          <p:nvPr/>
        </p:nvCxnSpPr>
        <p:spPr>
          <a:xfrm>
            <a:off x="5053781" y="4966797"/>
            <a:ext cx="119495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625673E-27F8-5971-784F-C8B24733B6F4}"/>
              </a:ext>
            </a:extLst>
          </p:cNvPr>
          <p:cNvCxnSpPr>
            <a:cxnSpLocks/>
          </p:cNvCxnSpPr>
          <p:nvPr/>
        </p:nvCxnSpPr>
        <p:spPr>
          <a:xfrm>
            <a:off x="6248734" y="6761184"/>
            <a:ext cx="99870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046C103-5600-1A30-DC8F-70FF53DC4CB7}"/>
              </a:ext>
            </a:extLst>
          </p:cNvPr>
          <p:cNvCxnSpPr>
            <a:cxnSpLocks/>
          </p:cNvCxnSpPr>
          <p:nvPr/>
        </p:nvCxnSpPr>
        <p:spPr>
          <a:xfrm>
            <a:off x="7247436" y="5772514"/>
            <a:ext cx="253566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AFCBD27-D221-C1E5-8894-DE7B9951D389}"/>
              </a:ext>
            </a:extLst>
          </p:cNvPr>
          <p:cNvCxnSpPr>
            <a:cxnSpLocks/>
          </p:cNvCxnSpPr>
          <p:nvPr/>
        </p:nvCxnSpPr>
        <p:spPr>
          <a:xfrm flipV="1">
            <a:off x="4283220" y="5339763"/>
            <a:ext cx="0" cy="1171848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199234F-3854-5CDF-4E80-B3227824F433}"/>
              </a:ext>
            </a:extLst>
          </p:cNvPr>
          <p:cNvCxnSpPr>
            <a:cxnSpLocks/>
          </p:cNvCxnSpPr>
          <p:nvPr/>
        </p:nvCxnSpPr>
        <p:spPr>
          <a:xfrm flipV="1">
            <a:off x="5064885" y="4966797"/>
            <a:ext cx="0" cy="1544814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A29CDAE-B734-D9CE-E141-3C55D566DE1D}"/>
              </a:ext>
            </a:extLst>
          </p:cNvPr>
          <p:cNvCxnSpPr>
            <a:cxnSpLocks/>
          </p:cNvCxnSpPr>
          <p:nvPr/>
        </p:nvCxnSpPr>
        <p:spPr>
          <a:xfrm flipV="1">
            <a:off x="6248734" y="4966797"/>
            <a:ext cx="0" cy="1805428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D5B1EFC-5E04-15C9-523E-CB25C285A94F}"/>
              </a:ext>
            </a:extLst>
          </p:cNvPr>
          <p:cNvCxnSpPr>
            <a:cxnSpLocks/>
          </p:cNvCxnSpPr>
          <p:nvPr/>
        </p:nvCxnSpPr>
        <p:spPr>
          <a:xfrm flipV="1">
            <a:off x="7247436" y="5764307"/>
            <a:ext cx="0" cy="1007918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3967A41-E34B-1B53-584A-F6CB46418392}"/>
              </a:ext>
            </a:extLst>
          </p:cNvPr>
          <p:cNvSpPr txBox="1"/>
          <p:nvPr/>
        </p:nvSpPr>
        <p:spPr>
          <a:xfrm rot="16200000">
            <a:off x="2604039" y="5128540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i="1" dirty="0">
                <a:solidFill>
                  <a:srgbClr val="FF0000"/>
                </a:solidFill>
              </a:rPr>
              <a:t>t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42832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2271</TotalTime>
  <Words>668</Words>
  <Application>Microsoft Macintosh PowerPoint</Application>
  <PresentationFormat>Widescreen</PresentationFormat>
  <Paragraphs>133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Aptos</vt:lpstr>
      <vt:lpstr>Aptos Display</vt:lpstr>
      <vt:lpstr>Arial</vt:lpstr>
      <vt:lpstr>Cambria Math</vt:lpstr>
      <vt:lpstr>Office Theme</vt:lpstr>
      <vt:lpstr>Next time…</vt:lpstr>
      <vt:lpstr>Variable Environments I</vt:lpstr>
      <vt:lpstr>Exponential growth</vt:lpstr>
      <vt:lpstr>Exponential growth</vt:lpstr>
      <vt:lpstr>Exponential growth</vt:lpstr>
      <vt:lpstr>Exponential growth</vt:lpstr>
      <vt:lpstr>Exponential growth</vt:lpstr>
      <vt:lpstr>Variable environments</vt:lpstr>
      <vt:lpstr>Variable environments</vt:lpstr>
      <vt:lpstr>Variable environments</vt:lpstr>
      <vt:lpstr>Variable environments</vt:lpstr>
      <vt:lpstr>Intensive structure (Droop model) + periodic forcing</vt:lpstr>
      <vt:lpstr>PowerPoint Presentation</vt:lpstr>
      <vt:lpstr>Nonlinear averaging (AKA Jensen’s inequality)</vt:lpstr>
      <vt:lpstr>Nonlinear averaging (AKA Jensen’s inequality)</vt:lpstr>
      <vt:lpstr>Nonlinear averaging (AKA Jensen’s inequality)</vt:lpstr>
      <vt:lpstr>Nonlinear averaging (AKA Jensen’s inequality)</vt:lpstr>
      <vt:lpstr>Nonlinear averaging (AKA Jensen’s inequality)</vt:lpstr>
      <vt:lpstr>PowerPoint Presentation</vt:lpstr>
      <vt:lpstr>Initial discussion</vt:lpstr>
      <vt:lpstr>Some discussion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Physiological Realism</dc:title>
  <dc:creator>Klausmeier, Christopher</dc:creator>
  <cp:lastModifiedBy>Klausmeier, Christopher</cp:lastModifiedBy>
  <cp:revision>58</cp:revision>
  <dcterms:created xsi:type="dcterms:W3CDTF">2024-02-22T00:15:01Z</dcterms:created>
  <dcterms:modified xsi:type="dcterms:W3CDTF">2024-03-01T17:41:03Z</dcterms:modified>
</cp:coreProperties>
</file>