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4"/>
    <p:restoredTop sz="91667"/>
  </p:normalViewPr>
  <p:slideViewPr>
    <p:cSldViewPr snapToGrid="0">
      <p:cViewPr varScale="1">
        <p:scale>
          <a:sx n="106" d="100"/>
          <a:sy n="106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A629-5BD4-C24C-BD4F-42833D11478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2A4DA-E051-EA42-A8A4-3743E4E4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2A4DA-E051-EA42-A8A4-3743E4E46E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data, we created five tables. Businesses is our parent table, licenses is our child table, and industries, </a:t>
            </a:r>
            <a:r>
              <a:rPr lang="en-US" dirty="0" err="1"/>
              <a:t>license_statuses</a:t>
            </a:r>
            <a:r>
              <a:rPr lang="en-US" dirty="0"/>
              <a:t>, and </a:t>
            </a:r>
            <a:r>
              <a:rPr lang="en-US" dirty="0" err="1"/>
              <a:t>license_types</a:t>
            </a:r>
            <a:r>
              <a:rPr lang="en-US" dirty="0"/>
              <a:t> are our lookup tables. We removed some variables from the original dataset that contained unrelated information. To ensure that we have sufficient numeric variables to perform meaningful queries, we added </a:t>
            </a:r>
            <a:r>
              <a:rPr lang="en-US" dirty="0" err="1"/>
              <a:t>num_employee</a:t>
            </a:r>
            <a:r>
              <a:rPr lang="en-US" dirty="0"/>
              <a:t> and </a:t>
            </a:r>
            <a:r>
              <a:rPr lang="en-US" dirty="0" err="1"/>
              <a:t>business_profitable_income</a:t>
            </a:r>
            <a:r>
              <a:rPr lang="en-US" dirty="0"/>
              <a:t> to the businesses table, and we added </a:t>
            </a:r>
            <a:r>
              <a:rPr lang="en-US" dirty="0" err="1"/>
              <a:t>license_cost</a:t>
            </a:r>
            <a:r>
              <a:rPr lang="en-US" dirty="0"/>
              <a:t> to the licenses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2A4DA-E051-EA42-A8A4-3743E4E46E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2A4DA-E051-EA42-A8A4-3743E4E46E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Business/Legally-Operating-Businesses/w7w3-xah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DA21A-05AE-9F12-9D3F-D05CA39B4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Analysis of New Jersey Business Licenses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E594F-A03D-87D5-5B16-61FB5C35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Söhne"/>
              </a:rPr>
              <a:t>Lu Xuan and </a:t>
            </a:r>
            <a:r>
              <a:rPr lang="en" altLang="zh-CN" b="0" i="0" dirty="0" err="1">
                <a:effectLst/>
                <a:latin typeface="Söhne"/>
              </a:rPr>
              <a:t>Ruohan</a:t>
            </a:r>
            <a:r>
              <a:rPr lang="en" altLang="zh-CN" b="0" i="0" dirty="0">
                <a:effectLst/>
                <a:latin typeface="Söhne"/>
              </a:rPr>
              <a:t> Hong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5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A59D-02E2-FB3B-ABF8-445003D3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 overview and 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0E4-AB7C-8BE2-D71D-9AE68A01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sz="2200" b="0" i="0" dirty="0">
                <a:effectLst/>
                <a:latin typeface="+mj-lt"/>
              </a:rPr>
              <a:t>Our project aims to uncover insights from the licensing data of businesses operating in New Jersey.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2200" b="0" i="0" dirty="0">
                <a:effectLst/>
                <a:latin typeface="+mj-lt"/>
              </a:rPr>
              <a:t>We've utilized SQL queries to analyze patterns and trends in licensing, business, and  industries.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dirty="0">
                <a:effectLst/>
                <a:latin typeface="+mj-lt"/>
                <a:ea typeface="黑体" panose="02010609060101010101" pitchFamily="49" charset="-122"/>
              </a:rPr>
              <a:t>The dataset is from NYC Open data, within a subset of business licensure registration data that only includes all licenses created in 2017 in New Jersey</a:t>
            </a:r>
            <a:r>
              <a:rPr lang="en-US" altLang="zh-CN" sz="2200" dirty="0">
                <a:latin typeface="+mj-lt"/>
                <a:ea typeface="黑体" panose="02010609060101010101" pitchFamily="49" charset="-122"/>
              </a:rPr>
              <a:t>, which can be found here: </a:t>
            </a:r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Times New Roman" panose="02020603050405020304" pitchFamily="18" charset="0"/>
                <a:hlinkClick r:id="rId3"/>
              </a:rPr>
              <a:t>https://data.cityofnewyork.us/Business/Legally-Operating-Businesses/w7w3-xahh</a:t>
            </a:r>
            <a:endParaRPr kumimoji="1" lang="en-US" altLang="zh-CN" sz="22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7350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AC48B3-CB68-D886-E884-8A3D9E00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400"/>
              <a:t>EER diagram</a:t>
            </a:r>
          </a:p>
        </p:txBody>
      </p:sp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6FCEE04E-B6D1-4934-EAEC-A5A78680A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72" y="1007560"/>
            <a:ext cx="6268062" cy="46697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5898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E3A0F-22BA-5C35-E6AF-33EC64F9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effectLst/>
                <a:latin typeface="Arial" panose="020B0604020202020204" pitchFamily="34" charset="0"/>
              </a:rPr>
              <a:t>Our queries and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74238-4D55-88A2-9640-6E2CB418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90057"/>
            <a:ext cx="10554574" cy="459884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sz="1550" b="1" i="0" dirty="0">
                <a:effectLst/>
                <a:latin typeface="Söhne"/>
              </a:rPr>
              <a:t>Query 1: Companies with More Than One License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dirty="0">
                <a:effectLst/>
                <a:latin typeface="Söhne"/>
              </a:rPr>
              <a:t>Our first query identified companies with multiple licenses, indicating business expansion or diversification.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u="sng" dirty="0">
                <a:effectLst/>
                <a:latin typeface="Söhne"/>
              </a:rPr>
              <a:t>Credit Bureau of Napa County</a:t>
            </a:r>
            <a:r>
              <a:rPr lang="en" altLang="zh-CN" sz="1550" b="0" i="0" dirty="0">
                <a:effectLst/>
                <a:latin typeface="Söhne"/>
              </a:rPr>
              <a:t> holds two licenses.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550" b="1" i="0" dirty="0">
                <a:effectLst/>
                <a:latin typeface="Söhne"/>
              </a:rPr>
              <a:t>Query 2: License Duration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dirty="0">
                <a:effectLst/>
                <a:latin typeface="Söhne"/>
              </a:rPr>
              <a:t>We compared the duration of each license against the average within its license type.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dirty="0">
                <a:latin typeface="Söhne"/>
              </a:rPr>
              <a:t>Output</a:t>
            </a:r>
            <a:r>
              <a:rPr lang="en" altLang="zh-CN" sz="1550" b="0" i="0" dirty="0">
                <a:effectLst/>
                <a:latin typeface="Söhne"/>
              </a:rPr>
              <a:t> table allows us to quickly observe all licenses, their types, their duration of validity, and whether they're 'shorter', 'average', or 'longer' than the mean duration within its license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550" b="1" i="0" dirty="0">
                <a:effectLst/>
                <a:latin typeface="Söhne"/>
              </a:rPr>
              <a:t>Query 3: License Type Frequency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dirty="0">
                <a:effectLst/>
                <a:latin typeface="Söhne"/>
              </a:rPr>
              <a:t>The third query ranked license types by count, revealing </a:t>
            </a:r>
            <a:r>
              <a:rPr lang="en" altLang="zh-CN" sz="1550" b="0" i="0" u="sng" dirty="0">
                <a:effectLst/>
                <a:latin typeface="Söhne"/>
              </a:rPr>
              <a:t>'Sales' as the type with the most issued licenses</a:t>
            </a:r>
            <a:r>
              <a:rPr lang="en" altLang="zh-CN" sz="15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550" b="1" i="0" dirty="0">
                <a:effectLst/>
                <a:latin typeface="Söhne"/>
              </a:rPr>
              <a:t>Query 4: Businesses with Active Licenses in the Most Employed Industry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dirty="0">
                <a:effectLst/>
                <a:latin typeface="Söhne"/>
              </a:rPr>
              <a:t>This query allows us to identify all businesses with an active license in the most employed industry.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550" b="0" i="0" dirty="0">
                <a:effectLst/>
                <a:latin typeface="Söhne"/>
              </a:rPr>
              <a:t>We identified </a:t>
            </a:r>
            <a:r>
              <a:rPr lang="en" altLang="zh-CN" sz="1550" b="0" i="0" u="sng" dirty="0">
                <a:effectLst/>
                <a:latin typeface="Söhne"/>
              </a:rPr>
              <a:t>Pedicab Business as the most employed industry</a:t>
            </a:r>
            <a:r>
              <a:rPr lang="en" altLang="zh-CN" sz="1550" b="0" i="0" dirty="0">
                <a:effectLst/>
                <a:latin typeface="Söhne"/>
              </a:rPr>
              <a:t>, and within this industry, </a:t>
            </a:r>
            <a:r>
              <a:rPr lang="en" altLang="zh-CN" sz="1550" b="0" i="0" u="sng" dirty="0">
                <a:effectLst/>
                <a:latin typeface="Söhne"/>
              </a:rPr>
              <a:t>BENDAHAME DRISS hold active license</a:t>
            </a:r>
            <a:r>
              <a:rPr lang="en" altLang="zh-CN" sz="1550" b="0" i="0" dirty="0">
                <a:effectLst/>
                <a:latin typeface="Söhne"/>
              </a:rPr>
              <a:t>, providing insight into market dynamics.</a:t>
            </a:r>
          </a:p>
        </p:txBody>
      </p:sp>
    </p:spTree>
    <p:extLst>
      <p:ext uri="{BB962C8B-B14F-4D97-AF65-F5344CB8AC3E}">
        <p14:creationId xmlns:p14="http://schemas.microsoft.com/office/powerpoint/2010/main" val="84881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00B1-0124-EDC3-CE8D-C16D7BA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Sample Query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726D00-22C0-B32F-AEFF-A00B180F1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007561"/>
            <a:ext cx="6268062" cy="46697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38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CEB9E-802F-D4CF-0D83-C1288733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dirty="0">
                <a:effectLst/>
                <a:latin typeface="Söhne"/>
              </a:rPr>
              <a:t>Insights, Conclusions, and Future Enhancements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F8861-1B4B-E331-6A91-627D3E59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" altLang="zh-C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800" b="0" i="0" dirty="0">
                <a:effectLst/>
                <a:latin typeface="Söhne"/>
              </a:rPr>
              <a:t>The variance in license durations across types suggests regulatory differences or varying business activities.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800" b="0" i="0" dirty="0">
                <a:effectLst/>
                <a:latin typeface="Söhne"/>
              </a:rPr>
              <a:t>The 'Sales' license type's prevalence indicates a robust retail sector.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800" b="0" i="0" dirty="0">
                <a:effectLst/>
                <a:latin typeface="Söhne"/>
              </a:rPr>
              <a:t>Further study could include predictive analysis for license renewals and expirations.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zh-CN" sz="1800" b="0" i="0" dirty="0">
                <a:effectLst/>
                <a:latin typeface="Söhne"/>
              </a:rPr>
              <a:t>Integrating demographic data could offer deeper insights into the impact of business activities on local communities.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DA21A-05AE-9F12-9D3F-D05CA39B4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Thank you!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E594F-A03D-87D5-5B16-61FB5C35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93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39</TotalTime>
  <Words>439</Words>
  <Application>Microsoft Macintosh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Söhne</vt:lpstr>
      <vt:lpstr>Arial</vt:lpstr>
      <vt:lpstr>Calibri</vt:lpstr>
      <vt:lpstr>Century Gothic</vt:lpstr>
      <vt:lpstr>Wingdings 2</vt:lpstr>
      <vt:lpstr>引用</vt:lpstr>
      <vt:lpstr>Analysis of New Jersey Business Licenses</vt:lpstr>
      <vt:lpstr>Project overview and dataset</vt:lpstr>
      <vt:lpstr>EER diagram</vt:lpstr>
      <vt:lpstr>Our queries and results</vt:lpstr>
      <vt:lpstr>Sample Query</vt:lpstr>
      <vt:lpstr>Insights, Conclusions, and 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Jersey Business Licenses</dc:title>
  <dc:creator>Hong, Ruohan</dc:creator>
  <cp:lastModifiedBy>Lu, Xuan</cp:lastModifiedBy>
  <cp:revision>3</cp:revision>
  <dcterms:created xsi:type="dcterms:W3CDTF">2023-12-12T01:14:42Z</dcterms:created>
  <dcterms:modified xsi:type="dcterms:W3CDTF">2023-12-14T22:05:55Z</dcterms:modified>
</cp:coreProperties>
</file>