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0"/>
  </p:notesMasterIdLst>
  <p:handoutMasterIdLst>
    <p:handoutMasterId r:id="rId31"/>
  </p:handoutMasterIdLst>
  <p:sldIdLst>
    <p:sldId id="260" r:id="rId3"/>
    <p:sldId id="261" r:id="rId4"/>
    <p:sldId id="271" r:id="rId5"/>
    <p:sldId id="263" r:id="rId6"/>
    <p:sldId id="270" r:id="rId7"/>
    <p:sldId id="264" r:id="rId8"/>
    <p:sldId id="272" r:id="rId9"/>
    <p:sldId id="288" r:id="rId10"/>
    <p:sldId id="289" r:id="rId11"/>
    <p:sldId id="290" r:id="rId12"/>
    <p:sldId id="265" r:id="rId13"/>
    <p:sldId id="274" r:id="rId14"/>
    <p:sldId id="275" r:id="rId15"/>
    <p:sldId id="286" r:id="rId16"/>
    <p:sldId id="276" r:id="rId17"/>
    <p:sldId id="280" r:id="rId18"/>
    <p:sldId id="287" r:id="rId19"/>
    <p:sldId id="277" r:id="rId20"/>
    <p:sldId id="278" r:id="rId21"/>
    <p:sldId id="279" r:id="rId22"/>
    <p:sldId id="281" r:id="rId23"/>
    <p:sldId id="284" r:id="rId24"/>
    <p:sldId id="282" r:id="rId25"/>
    <p:sldId id="283" r:id="rId26"/>
    <p:sldId id="285" r:id="rId27"/>
    <p:sldId id="268" r:id="rId28"/>
    <p:sldId id="273" r:id="rId29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3842" autoAdjust="0"/>
  </p:normalViewPr>
  <p:slideViewPr>
    <p:cSldViewPr>
      <p:cViewPr varScale="1">
        <p:scale>
          <a:sx n="63" d="100"/>
          <a:sy n="63" d="100"/>
        </p:scale>
        <p:origin x="53" y="4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42DA237-C2E3-4796-8EEA-91EBE999DBD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722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9D922-C331-4BB6-B306-0C9B58F4D4F6}" type="datetimeFigureOut">
              <a:rPr lang="es-CL" smtClean="0"/>
              <a:t>20-07-2022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BA242-C053-4D4F-BA13-21CEEEDD8A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618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BA242-C053-4D4F-BA13-21CEEEDD8ABE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685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BA242-C053-4D4F-BA13-21CEEEDD8ABE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431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384" y="5373216"/>
            <a:ext cx="1115616" cy="14267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5424734"/>
            <a:ext cx="916112" cy="117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5424734"/>
            <a:ext cx="916112" cy="117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87450" y="908050"/>
            <a:ext cx="3308350" cy="482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308350" cy="482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5424734"/>
            <a:ext cx="916112" cy="117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5424734"/>
            <a:ext cx="916112" cy="117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5424734"/>
            <a:ext cx="916112" cy="117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5424734"/>
            <a:ext cx="916112" cy="117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5424734"/>
            <a:ext cx="916112" cy="117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5424734"/>
            <a:ext cx="916112" cy="117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5424734"/>
            <a:ext cx="916112" cy="117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264275" y="333375"/>
            <a:ext cx="1692275" cy="54006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87450" y="333375"/>
            <a:ext cx="4924425" cy="54006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5424734"/>
            <a:ext cx="916112" cy="117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88640"/>
            <a:ext cx="67691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/>
              <a:t>Título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908050"/>
            <a:ext cx="67691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Primer nivel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1668463" y="3356595"/>
            <a:ext cx="5832475" cy="147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s-ES" sz="2000" b="1" dirty="0">
                <a:cs typeface="Arial" pitchFamily="34" charset="0"/>
              </a:rPr>
              <a:t>“Proyecto de titulación”</a:t>
            </a:r>
          </a:p>
          <a:p>
            <a:pPr algn="ctr" eaLnBrk="1" hangingPunct="1"/>
            <a:br>
              <a:rPr lang="es-ES" dirty="0">
                <a:cs typeface="Arial" pitchFamily="34" charset="0"/>
              </a:rPr>
            </a:br>
            <a:r>
              <a:rPr lang="es-ES" sz="3200" dirty="0">
                <a:cs typeface="Arial" pitchFamily="34" charset="0"/>
              </a:rPr>
              <a:t>Maskotic</a:t>
            </a:r>
            <a:endParaRPr lang="es-ES" sz="2800" dirty="0">
              <a:cs typeface="Arial" pitchFamily="34" charset="0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692275" y="5517232"/>
            <a:ext cx="5832475" cy="86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s-ES" sz="1600" dirty="0">
              <a:latin typeface="Arial Narrow" pitchFamily="34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791245" y="4922584"/>
            <a:ext cx="73091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NOMBRE ESTUDIANTE(S): 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Marcel Guajardo – Cristian Rojas – Diego Diaz – Yaritza Figueroa 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CARRERA: 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Programación y análisis de sistemas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SEDE: 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Curicó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421686" y="5993214"/>
            <a:ext cx="2300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>
                <a:ea typeface="Calibri" pitchFamily="34" charset="0"/>
                <a:cs typeface="Arial" pitchFamily="34" charset="0"/>
              </a:rPr>
              <a:t>Curicó</a:t>
            </a: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Junio, 2022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845392"/>
            <a:ext cx="1901108" cy="24313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65B98-B766-B52B-7993-96D8C4DA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Requerimientos no funcionales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1A908B-CCB3-8491-8899-D7DB3D3B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542" y="977315"/>
            <a:ext cx="5112916" cy="49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/>
              <a:t>Metodología y Planificación</a:t>
            </a:r>
            <a:br>
              <a:rPr lang="es-ES" sz="2000" dirty="0"/>
            </a:br>
            <a:endParaRPr lang="es-ES_tradnl" sz="2000" dirty="0">
              <a:latin typeface="Arial Narrow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6D093FB-C57B-4FF1-8366-DF872633E652}"/>
              </a:ext>
            </a:extLst>
          </p:cNvPr>
          <p:cNvSpPr txBox="1"/>
          <p:nvPr/>
        </p:nvSpPr>
        <p:spPr>
          <a:xfrm>
            <a:off x="755576" y="908720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Marco metodológico con enfoque cualitativo:</a:t>
            </a:r>
            <a:br>
              <a:rPr lang="es-CL" dirty="0"/>
            </a:b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Entrevista en profundidad.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Trabajo de campo.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Análisis de requerimientos.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Revisión de documentos.</a:t>
            </a:r>
            <a:br>
              <a:rPr lang="es-CL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/>
              <a:t>Metodología y Planificación</a:t>
            </a:r>
            <a:br>
              <a:rPr lang="es-ES" sz="2000" dirty="0"/>
            </a:br>
            <a:endParaRPr lang="es-ES_tradnl" sz="2000" dirty="0">
              <a:latin typeface="Arial Narrow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6D093FB-C57B-4FF1-8366-DF872633E652}"/>
              </a:ext>
            </a:extLst>
          </p:cNvPr>
          <p:cNvSpPr txBox="1"/>
          <p:nvPr/>
        </p:nvSpPr>
        <p:spPr>
          <a:xfrm>
            <a:off x="395536" y="876509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Estimación de recursos humanos (COCOmo):</a:t>
            </a:r>
            <a:br>
              <a:rPr lang="es-CL" dirty="0"/>
            </a:b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¿Qué es el COCOmo?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¿Cómo ayuda en la realización del software?</a:t>
            </a:r>
          </a:p>
        </p:txBody>
      </p:sp>
    </p:spTree>
    <p:extLst>
      <p:ext uri="{BB962C8B-B14F-4D97-AF65-F5344CB8AC3E}">
        <p14:creationId xmlns:p14="http://schemas.microsoft.com/office/powerpoint/2010/main" val="304560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>
                <a:solidFill>
                  <a:schemeClr val="tx1"/>
                </a:solidFill>
              </a:rPr>
              <a:t>Metodología y Planificación</a:t>
            </a:r>
            <a:br>
              <a:rPr lang="es-ES" sz="2000" dirty="0">
                <a:solidFill>
                  <a:srgbClr val="FF0000"/>
                </a:solidFill>
              </a:rPr>
            </a:br>
            <a:endParaRPr lang="es-ES_tradnl" sz="20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6D093FB-C57B-4FF1-8366-DF872633E652}"/>
              </a:ext>
            </a:extLst>
          </p:cNvPr>
          <p:cNvSpPr txBox="1"/>
          <p:nvPr/>
        </p:nvSpPr>
        <p:spPr>
          <a:xfrm>
            <a:off x="371938" y="90872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Carta Gantt: </a:t>
            </a:r>
          </a:p>
          <a:p>
            <a:endParaRPr lang="es-CL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¿Qué es la Carta Gantt?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0A3BF9-41D6-3894-C346-3AFA5C48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42200"/>
            <a:ext cx="6826282" cy="37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0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A5E43E-06BA-FA1C-3F65-BA39A9D0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66106"/>
            <a:ext cx="7597377" cy="4148513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96EBEC09-9BFF-33DB-355F-DA5F3EF30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>
                <a:solidFill>
                  <a:schemeClr val="tx1"/>
                </a:solidFill>
              </a:rPr>
              <a:t>Metodología y Planificación</a:t>
            </a:r>
            <a:br>
              <a:rPr lang="es-ES" sz="2000" dirty="0">
                <a:solidFill>
                  <a:srgbClr val="FF0000"/>
                </a:solidFill>
              </a:rPr>
            </a:br>
            <a:endParaRPr lang="es-ES_tradnl" sz="20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34D986F-27F3-DE36-E3FB-5D47ADE4FD77}"/>
              </a:ext>
            </a:extLst>
          </p:cNvPr>
          <p:cNvSpPr txBox="1"/>
          <p:nvPr/>
        </p:nvSpPr>
        <p:spPr>
          <a:xfrm>
            <a:off x="395536" y="88334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Carta Gantt: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4303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>
                <a:solidFill>
                  <a:schemeClr val="tx1"/>
                </a:solidFill>
              </a:rPr>
              <a:t>Metodología y Planificación</a:t>
            </a:r>
            <a:br>
              <a:rPr lang="es-ES" sz="2000" dirty="0">
                <a:solidFill>
                  <a:srgbClr val="FF0000"/>
                </a:solidFill>
              </a:rPr>
            </a:br>
            <a:endParaRPr lang="es-ES_tradnl" sz="20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6D093FB-C57B-4FF1-8366-DF872633E652}"/>
              </a:ext>
            </a:extLst>
          </p:cNvPr>
          <p:cNvSpPr txBox="1"/>
          <p:nvPr/>
        </p:nvSpPr>
        <p:spPr>
          <a:xfrm>
            <a:off x="395536" y="784489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Software a implementar:</a:t>
            </a:r>
            <a:br>
              <a:rPr lang="es-CL" b="1" dirty="0">
                <a:solidFill>
                  <a:srgbClr val="FF0000"/>
                </a:solidFill>
              </a:rPr>
            </a:br>
            <a:endParaRPr lang="es-CL" b="1" dirty="0">
              <a:solidFill>
                <a:srgbClr val="FF00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4EA89C6-4F3B-5244-D196-94B669675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43" y="1826768"/>
            <a:ext cx="7811520" cy="320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0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>
                <a:solidFill>
                  <a:schemeClr val="tx1"/>
                </a:solidFill>
              </a:rPr>
              <a:t>Metodología y Planificación</a:t>
            </a:r>
            <a:br>
              <a:rPr lang="es-ES" sz="2000" dirty="0">
                <a:solidFill>
                  <a:srgbClr val="FF0000"/>
                </a:solidFill>
              </a:rPr>
            </a:br>
            <a:endParaRPr lang="es-ES_tradnl" sz="20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6D093FB-C57B-4FF1-8366-DF872633E652}"/>
              </a:ext>
            </a:extLst>
          </p:cNvPr>
          <p:cNvSpPr txBox="1"/>
          <p:nvPr/>
        </p:nvSpPr>
        <p:spPr>
          <a:xfrm>
            <a:off x="395536" y="783781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Hardware a implementar:</a:t>
            </a:r>
            <a:br>
              <a:rPr lang="es-CL" b="1" dirty="0">
                <a:solidFill>
                  <a:srgbClr val="FF0000"/>
                </a:solidFill>
              </a:rPr>
            </a:br>
            <a:endParaRPr lang="es-CL" b="1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9F7E4F-7DEB-7333-DE18-E513FE880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64" y="1535813"/>
            <a:ext cx="7918871" cy="378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9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DF17236A-DD72-AFB5-65ED-341D8B45B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>
                <a:solidFill>
                  <a:schemeClr val="tx1"/>
                </a:solidFill>
              </a:rPr>
              <a:t>Metodología y Planificación</a:t>
            </a:r>
            <a:br>
              <a:rPr lang="es-ES" sz="2000" dirty="0">
                <a:solidFill>
                  <a:srgbClr val="FF0000"/>
                </a:solidFill>
              </a:rPr>
            </a:br>
            <a:endParaRPr lang="es-ES_tradnl" sz="20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DD79F0-DFB9-A422-92D0-46D289E27F8D}"/>
              </a:ext>
            </a:extLst>
          </p:cNvPr>
          <p:cNvSpPr txBox="1"/>
          <p:nvPr/>
        </p:nvSpPr>
        <p:spPr>
          <a:xfrm>
            <a:off x="395536" y="783781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Hardware a implementar:</a:t>
            </a:r>
            <a:br>
              <a:rPr lang="es-CL" b="1" dirty="0">
                <a:solidFill>
                  <a:srgbClr val="FF0000"/>
                </a:solidFill>
              </a:rPr>
            </a:br>
            <a:endParaRPr lang="es-CL" b="1" dirty="0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3FCC44-7FA3-1E7E-240C-F7B95108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84784"/>
            <a:ext cx="6768752" cy="42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7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/>
              <a:t>Metodología y Planificación</a:t>
            </a:r>
            <a:br>
              <a:rPr lang="es-ES" sz="2000" dirty="0"/>
            </a:br>
            <a:endParaRPr lang="es-ES_tradnl" sz="2000" dirty="0">
              <a:latin typeface="Arial Narrow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AA53A5-F1C2-49D6-A3A9-791D94F878FF}"/>
              </a:ext>
            </a:extLst>
          </p:cNvPr>
          <p:cNvSpPr txBox="1"/>
          <p:nvPr/>
        </p:nvSpPr>
        <p:spPr>
          <a:xfrm>
            <a:off x="402432" y="775569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AVG:</a:t>
            </a:r>
            <a:br>
              <a:rPr lang="es-CL" dirty="0"/>
            </a:br>
            <a:r>
              <a:rPr lang="es-CL" dirty="0"/>
              <a:t>Técnica de gestión de proyectos que permite controlar la ejecución de un proyecto a través de su ejecución.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E9A3ED-1A81-4A16-5FCD-77486478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58" y="2142023"/>
            <a:ext cx="6391538" cy="43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2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/>
              <a:t>Metodología y Planificación</a:t>
            </a:r>
            <a:br>
              <a:rPr lang="es-ES" sz="2000" dirty="0"/>
            </a:br>
            <a:endParaRPr lang="es-ES_tradnl" sz="2000" dirty="0">
              <a:latin typeface="Arial Narrow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BB310C-8C14-45D3-9E00-A7D93B230CAC}"/>
              </a:ext>
            </a:extLst>
          </p:cNvPr>
          <p:cNvSpPr txBox="1"/>
          <p:nvPr/>
        </p:nvSpPr>
        <p:spPr>
          <a:xfrm>
            <a:off x="2267744" y="2274838"/>
            <a:ext cx="50481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Metodología Scrum:</a:t>
            </a:r>
          </a:p>
          <a:p>
            <a:endParaRPr lang="es-CL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¿Qué es la Metodología Scrum?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¿Por qué se eligió Scrum?</a:t>
            </a:r>
          </a:p>
          <a:p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2359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>
                <a:solidFill>
                  <a:schemeClr val="tx1"/>
                </a:solidFill>
              </a:rPr>
              <a:t>Introducción</a:t>
            </a:r>
            <a:br>
              <a:rPr lang="es-ES" sz="2000" dirty="0"/>
            </a:br>
            <a:endParaRPr lang="es-ES_tradnl" sz="2000" dirty="0">
              <a:latin typeface="Arial Narrow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959EFB-52AC-4F19-A287-413FE0660915}"/>
              </a:ext>
            </a:extLst>
          </p:cNvPr>
          <p:cNvSpPr txBox="1"/>
          <p:nvPr/>
        </p:nvSpPr>
        <p:spPr>
          <a:xfrm>
            <a:off x="2267744" y="2967335"/>
            <a:ext cx="77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Introducción al Proyecto.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F4D83F-6770-4CCF-A5DA-FBCCE142D611}"/>
              </a:ext>
            </a:extLst>
          </p:cNvPr>
          <p:cNvSpPr txBox="1"/>
          <p:nvPr/>
        </p:nvSpPr>
        <p:spPr>
          <a:xfrm>
            <a:off x="251520" y="188640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Planificación: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922A5D-1593-935C-6772-9C4A939A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47" y="980775"/>
            <a:ext cx="6488620" cy="21076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5EB54B2-1844-9A12-1762-906D4536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418897"/>
            <a:ext cx="6488620" cy="21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55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4442C-954A-4AE1-96C4-17AF334B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tx1"/>
                </a:solidFill>
              </a:rPr>
              <a:t>Metodología y Planificación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DB3003-1A13-4AB3-845F-05557854F1A0}"/>
              </a:ext>
            </a:extLst>
          </p:cNvPr>
          <p:cNvSpPr txBox="1"/>
          <p:nvPr/>
        </p:nvSpPr>
        <p:spPr>
          <a:xfrm>
            <a:off x="467544" y="743425"/>
            <a:ext cx="524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Estimación del precio del servicio</a:t>
            </a:r>
            <a:r>
              <a:rPr lang="es-CL" b="1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75F95F-265A-47B5-B861-2ADEE544B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86" y="1503783"/>
            <a:ext cx="4464496" cy="1333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11266C7-ADC1-4B11-A33F-2DED729D5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949155"/>
            <a:ext cx="4213787" cy="21431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3138857-5663-464D-AF35-607912A75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15" y="2949155"/>
            <a:ext cx="4464496" cy="21431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DB218EA-7200-4DA8-A9B2-AFD47A494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44" y="5204152"/>
            <a:ext cx="5257800" cy="15372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4032DB-2C45-423D-B141-4E18C8A1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449276"/>
            <a:ext cx="4247459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664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DC207-E25F-43E1-899F-A3E58A59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tx1"/>
                </a:solidFill>
              </a:rPr>
              <a:t>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65BB0-1FCB-4F9B-B850-881D746E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348880"/>
            <a:ext cx="6769100" cy="1080120"/>
          </a:xfrm>
        </p:spPr>
        <p:txBody>
          <a:bodyPr/>
          <a:lstStyle/>
          <a:p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¿Para qué sirve el análisis de Riesgo?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757CF9-5D15-482A-8261-11EC6BC2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436" y="1700808"/>
            <a:ext cx="3974852" cy="45975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F6F1A3A-CB59-4109-8D06-5232C44A2CA2}"/>
              </a:ext>
            </a:extLst>
          </p:cNvPr>
          <p:cNvSpPr txBox="1"/>
          <p:nvPr/>
        </p:nvSpPr>
        <p:spPr>
          <a:xfrm>
            <a:off x="997817" y="1563179"/>
            <a:ext cx="33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Análisis de riesgos:</a:t>
            </a:r>
          </a:p>
        </p:txBody>
      </p:sp>
    </p:spTree>
    <p:extLst>
      <p:ext uri="{BB962C8B-B14F-4D97-AF65-F5344CB8AC3E}">
        <p14:creationId xmlns:p14="http://schemas.microsoft.com/office/powerpoint/2010/main" val="1176477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DA285-56E0-4F42-81A1-A33890EB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Implementación: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91639-FDF1-45C3-8AC6-5FD2B9210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08050"/>
            <a:ext cx="7489006" cy="4826000"/>
          </a:xfrm>
        </p:spPr>
        <p:txBody>
          <a:bodyPr/>
          <a:lstStyle/>
          <a:p>
            <a:pPr marL="0" indent="0">
              <a:buNone/>
            </a:pPr>
            <a:endParaRPr lang="es-CL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CL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CL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CL" sz="2400" dirty="0">
              <a:latin typeface="Arial" panose="020B0604020202020204" pitchFamily="34" charset="0"/>
            </a:endParaRPr>
          </a:p>
          <a:p>
            <a:r>
              <a:rPr lang="es-CL" sz="2400" dirty="0">
                <a:latin typeface="Arial" panose="020B0604020202020204" pitchFamily="34" charset="0"/>
              </a:rPr>
              <a:t>¿Qué tipo de implementación se eligió y por que?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242559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250FD-8CA3-4D01-8276-88AA8E2A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rgbClr val="FF0000"/>
                </a:solidFill>
              </a:rPr>
              <a:t>Diseño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AC713F-64B1-4686-9A2E-C7C5C82B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04992"/>
            <a:ext cx="526653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D63BAF3-E449-64DF-8A5E-5AC22E229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982119"/>
            <a:ext cx="4968552" cy="260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326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DEF5F-F222-4F6E-9535-F33621CD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tx1"/>
                </a:solidFill>
              </a:rPr>
              <a:t>Pruebas e integración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14F1D5-BFF4-4E5D-85EE-8958B5071F02}"/>
              </a:ext>
            </a:extLst>
          </p:cNvPr>
          <p:cNvSpPr txBox="1"/>
          <p:nvPr/>
        </p:nvSpPr>
        <p:spPr>
          <a:xfrm>
            <a:off x="251520" y="836158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Pruebas de caja negra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Pruebas de caja blanca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C517B8-ADEA-13F7-851C-1EC8EE18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733855"/>
            <a:ext cx="4608512" cy="307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E2C08B5-E29A-E005-4A00-B5F8A2656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41091"/>
            <a:ext cx="8784976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2FCDB54-F109-4707-A038-066B8A02360F}"/>
              </a:ext>
            </a:extLst>
          </p:cNvPr>
          <p:cNvCxnSpPr/>
          <p:nvPr/>
        </p:nvCxnSpPr>
        <p:spPr bwMode="auto">
          <a:xfrm>
            <a:off x="2483768" y="2636912"/>
            <a:ext cx="13683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696996FF-0AC2-40F1-8800-F8640190C831}"/>
              </a:ext>
            </a:extLst>
          </p:cNvPr>
          <p:cNvSpPr txBox="1"/>
          <p:nvPr/>
        </p:nvSpPr>
        <p:spPr>
          <a:xfrm>
            <a:off x="787333" y="23488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Caja negra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1A6825C-0C61-4301-A538-2181616725CA}"/>
              </a:ext>
            </a:extLst>
          </p:cNvPr>
          <p:cNvCxnSpPr/>
          <p:nvPr/>
        </p:nvCxnSpPr>
        <p:spPr bwMode="auto">
          <a:xfrm flipH="1" flipV="1">
            <a:off x="1831449" y="5463085"/>
            <a:ext cx="1008112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99CD9267-A562-4A9D-AB29-B9C577BCFC17}"/>
              </a:ext>
            </a:extLst>
          </p:cNvPr>
          <p:cNvSpPr txBox="1"/>
          <p:nvPr/>
        </p:nvSpPr>
        <p:spPr>
          <a:xfrm>
            <a:off x="2824020" y="585410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Caja blanca</a:t>
            </a:r>
          </a:p>
        </p:txBody>
      </p:sp>
    </p:spTree>
    <p:extLst>
      <p:ext uri="{BB962C8B-B14F-4D97-AF65-F5344CB8AC3E}">
        <p14:creationId xmlns:p14="http://schemas.microsoft.com/office/powerpoint/2010/main" val="390951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>
                <a:solidFill>
                  <a:schemeClr val="tx1"/>
                </a:solidFill>
              </a:rPr>
              <a:t>Conclusiones y Reflexiones</a:t>
            </a:r>
            <a:br>
              <a:rPr lang="es-ES" sz="2000" dirty="0">
                <a:solidFill>
                  <a:srgbClr val="FF0000"/>
                </a:solidFill>
              </a:rPr>
            </a:br>
            <a:endParaRPr lang="es-ES_tradnl" sz="20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EB54F2-DA5D-4B71-B381-50F3343D99E1}"/>
              </a:ext>
            </a:extLst>
          </p:cNvPr>
          <p:cNvSpPr txBox="1"/>
          <p:nvPr/>
        </p:nvSpPr>
        <p:spPr>
          <a:xfrm>
            <a:off x="414758" y="2060848"/>
            <a:ext cx="8969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Mejor manejo en las habilidades que se especializa cada miembro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Mejora de experiencia dentro del área laboral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Mayor conocimiento de las debilidades en cada miembro.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1668463" y="3356595"/>
            <a:ext cx="5832475" cy="147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s-ES" sz="2000" b="1" dirty="0">
                <a:cs typeface="Arial" pitchFamily="34" charset="0"/>
              </a:rPr>
              <a:t>“Proyecto de titulación”</a:t>
            </a:r>
          </a:p>
          <a:p>
            <a:pPr algn="ctr" eaLnBrk="1" hangingPunct="1"/>
            <a:br>
              <a:rPr lang="es-ES" sz="2800" dirty="0">
                <a:cs typeface="Arial" pitchFamily="34" charset="0"/>
              </a:rPr>
            </a:br>
            <a:r>
              <a:rPr lang="es-ES" sz="2800" dirty="0" err="1">
                <a:cs typeface="Arial" pitchFamily="34" charset="0"/>
              </a:rPr>
              <a:t>Maskotic</a:t>
            </a:r>
            <a:endParaRPr lang="es-ES" sz="2400" dirty="0">
              <a:cs typeface="Arial" pitchFamily="34" charset="0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692275" y="5517232"/>
            <a:ext cx="5832475" cy="86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s-ES" sz="1600" dirty="0">
              <a:latin typeface="Arial Narrow" pitchFamily="34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791245" y="4922584"/>
            <a:ext cx="73091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NOMBRE ESTUDIANTE(S): 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Marcel Guajardo – Cristian Rojas – Diego Diaz – Yaritza Figueroa 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CARRERA: 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Programación y análisis de sistemas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SEDE: 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Curicó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421686" y="5993214"/>
            <a:ext cx="2300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>
                <a:ea typeface="Calibri" pitchFamily="34" charset="0"/>
                <a:cs typeface="Arial" pitchFamily="34" charset="0"/>
              </a:rPr>
              <a:t>Curicó</a:t>
            </a: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Junio, 2022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845392"/>
            <a:ext cx="1901108" cy="243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1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CL" sz="2000" dirty="0"/>
              <a:t>Antecedentes Generales del Proyecto</a:t>
            </a:r>
            <a:br>
              <a:rPr lang="es-ES" sz="2000" dirty="0"/>
            </a:br>
            <a:endParaRPr lang="es-ES_tradnl" sz="2000" dirty="0">
              <a:latin typeface="Arial Narrow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D36F29F-3125-4FFD-99C7-DD555A95EC51}"/>
              </a:ext>
            </a:extLst>
          </p:cNvPr>
          <p:cNvSpPr txBox="1"/>
          <p:nvPr/>
        </p:nvSpPr>
        <p:spPr>
          <a:xfrm>
            <a:off x="539552" y="1052736"/>
            <a:ext cx="7416824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L" dirty="0"/>
              <a:t>Inicio del proyecto: 16 de Agosto 2021</a:t>
            </a:r>
            <a:br>
              <a:rPr lang="es-CL" dirty="0"/>
            </a:br>
            <a:r>
              <a:rPr lang="es-CL" dirty="0"/>
              <a:t>Finalización del proyecto: 29 de Noviembre 2021</a:t>
            </a:r>
          </a:p>
          <a:p>
            <a:pPr>
              <a:lnSpc>
                <a:spcPct val="150000"/>
              </a:lnSpc>
            </a:pPr>
            <a:r>
              <a:rPr lang="es-CL" dirty="0"/>
              <a:t>Sede Maskotic: Concepción, Chiguayante</a:t>
            </a:r>
          </a:p>
          <a:p>
            <a:pPr>
              <a:lnSpc>
                <a:spcPct val="150000"/>
              </a:lnSpc>
            </a:pPr>
            <a:r>
              <a:rPr lang="es-MX" dirty="0"/>
              <a:t>Control de usuarios, control de clientes, control de inventario y control de reservas.</a:t>
            </a:r>
            <a:br>
              <a:rPr lang="es-CL" dirty="0"/>
            </a:br>
            <a:br>
              <a:rPr lang="es-CL" dirty="0">
                <a:solidFill>
                  <a:srgbClr val="FF0000"/>
                </a:solidFill>
              </a:rPr>
            </a:b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11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88640"/>
            <a:ext cx="6769100" cy="442913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lvl="0">
              <a:lnSpc>
                <a:spcPct val="90000"/>
              </a:lnSpc>
            </a:pPr>
            <a:r>
              <a:rPr lang="es-CL" sz="2000" dirty="0"/>
              <a:t>Antecedentes Generales del Proyecto</a:t>
            </a:r>
            <a:br>
              <a:rPr lang="es-ES" sz="1100" dirty="0"/>
            </a:br>
            <a:endParaRPr lang="es-ES_tradnl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0FE21-AF31-4940-93CC-73FF0C568FE1}"/>
              </a:ext>
            </a:extLst>
          </p:cNvPr>
          <p:cNvSpPr txBox="1"/>
          <p:nvPr/>
        </p:nvSpPr>
        <p:spPr bwMode="auto">
          <a:xfrm>
            <a:off x="467544" y="908050"/>
            <a:ext cx="4028256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s-CL" sz="2800" dirty="0">
                <a:latin typeface="+mj-lt"/>
                <a:ea typeface="+mn-ea"/>
              </a:rPr>
              <a:t>Diagnostico: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+mj-lt"/>
                <a:ea typeface="+mn-ea"/>
              </a:rPr>
              <a:t>Visita a la empresa.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+mj-lt"/>
                <a:ea typeface="+mn-ea"/>
              </a:rPr>
              <a:t>Reuniones Virtuales.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+mj-lt"/>
                <a:ea typeface="+mn-ea"/>
              </a:rPr>
              <a:t>Entrevista.</a:t>
            </a:r>
            <a:br>
              <a:rPr lang="es-CL" sz="2800" dirty="0">
                <a:solidFill>
                  <a:srgbClr val="FF0000"/>
                </a:solidFill>
                <a:latin typeface="+mj-lt"/>
                <a:ea typeface="+mn-ea"/>
              </a:rPr>
            </a:br>
            <a:br>
              <a:rPr lang="en-US" sz="2800" dirty="0">
                <a:latin typeface="+mj-lt"/>
                <a:ea typeface="+mn-ea"/>
              </a:rPr>
            </a:br>
            <a:br>
              <a:rPr lang="en-US" sz="2800" dirty="0">
                <a:latin typeface="+mj-lt"/>
                <a:ea typeface="+mn-ea"/>
              </a:rPr>
            </a:br>
            <a:endParaRPr lang="en-US" sz="2800" dirty="0">
              <a:latin typeface="+mj-lt"/>
              <a:ea typeface="+mn-ea"/>
            </a:endParaRPr>
          </a:p>
        </p:txBody>
      </p:sp>
      <p:pic>
        <p:nvPicPr>
          <p:cNvPr id="4" name="Imagen 3" descr="Una tienda con varios letreros afuera de un restaurante&#10;&#10;Descripción generada automáticamente con confianza media">
            <a:extLst>
              <a:ext uri="{FF2B5EF4-FFF2-40B4-BE49-F238E27FC236}">
                <a16:creationId xmlns:a16="http://schemas.microsoft.com/office/drawing/2014/main" id="{FC0EBB11-486E-10B1-4097-6D77B7E56F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395" y="1133391"/>
            <a:ext cx="4028255" cy="5366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6769100" cy="442913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lvl="0">
              <a:lnSpc>
                <a:spcPct val="90000"/>
              </a:lnSpc>
            </a:pPr>
            <a:r>
              <a:rPr lang="es-CL" sz="2000" dirty="0"/>
              <a:t>Antecedentes Generales del Proyecto</a:t>
            </a:r>
            <a:br>
              <a:rPr lang="es-ES" sz="1100" dirty="0"/>
            </a:br>
            <a:endParaRPr lang="es-ES_tradnl" sz="11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B78951-8B9D-4B60-A45E-87D60CEDF3F4}"/>
              </a:ext>
            </a:extLst>
          </p:cNvPr>
          <p:cNvSpPr txBox="1"/>
          <p:nvPr/>
        </p:nvSpPr>
        <p:spPr bwMode="auto">
          <a:xfrm>
            <a:off x="4103440" y="908720"/>
            <a:ext cx="504056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</a:pPr>
            <a:r>
              <a:rPr lang="es-CL" sz="2800" dirty="0">
                <a:latin typeface="+mj-lt"/>
                <a:ea typeface="+mn-ea"/>
              </a:rPr>
              <a:t>Mala administración de información: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+mj-lt"/>
                <a:ea typeface="+mn-ea"/>
              </a:rPr>
              <a:t>Almacenamiento información de clientes.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+mj-lt"/>
                <a:ea typeface="+mn-ea"/>
              </a:rPr>
              <a:t>Reservas de hora para la peluquería.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+mj-lt"/>
                <a:ea typeface="+mn-ea"/>
              </a:rPr>
              <a:t>Manejo de inventario.</a:t>
            </a:r>
          </a:p>
        </p:txBody>
      </p:sp>
      <p:pic>
        <p:nvPicPr>
          <p:cNvPr id="4" name="Imagen 3" descr="Una tienda de libros&#10;&#10;Descripción generada automáticamente">
            <a:extLst>
              <a:ext uri="{FF2B5EF4-FFF2-40B4-BE49-F238E27FC236}">
                <a16:creationId xmlns:a16="http://schemas.microsoft.com/office/drawing/2014/main" id="{A3573309-F2F2-B8A1-4CD5-952FF3756A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4" y="908720"/>
            <a:ext cx="3293799" cy="43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/>
              <a:t>Objetivos</a:t>
            </a:r>
            <a:br>
              <a:rPr lang="es-ES" sz="2000" dirty="0"/>
            </a:br>
            <a:endParaRPr lang="es-ES_tradnl" sz="2000" dirty="0">
              <a:latin typeface="Arial Narrow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61B1FC-5D18-4FC5-8166-2E541E0D95CD}"/>
              </a:ext>
            </a:extLst>
          </p:cNvPr>
          <p:cNvSpPr txBox="1"/>
          <p:nvPr/>
        </p:nvSpPr>
        <p:spPr>
          <a:xfrm>
            <a:off x="251520" y="980728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Objetivo general:</a:t>
            </a:r>
          </a:p>
          <a:p>
            <a:endParaRPr lang="es-CL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Solucionar la problemática de la empresa Maskotic sobre la mala administración de la información.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/>
              <a:t>Objetivos</a:t>
            </a:r>
            <a:br>
              <a:rPr lang="es-ES" sz="2000" dirty="0"/>
            </a:br>
            <a:endParaRPr lang="es-ES_tradnl" sz="2000" dirty="0">
              <a:latin typeface="Arial Narrow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D3BFCB-63EA-4473-8097-CCF8947C97C7}"/>
              </a:ext>
            </a:extLst>
          </p:cNvPr>
          <p:cNvSpPr txBox="1"/>
          <p:nvPr/>
        </p:nvSpPr>
        <p:spPr>
          <a:xfrm>
            <a:off x="153717" y="751025"/>
            <a:ext cx="8764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Objetivos específicos:</a:t>
            </a:r>
          </a:p>
          <a:p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Recopilar información de las ventas.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Almacenar información de los productos.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Almacenar información sobre los clientes.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Almacenar información sobre los empleados.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Almacenar reservas de horas solicitadas.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Generar informes de ventas y reservas.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Entregar al usuario una aplicación de escritorio amigable.</a:t>
            </a:r>
          </a:p>
        </p:txBody>
      </p:sp>
    </p:spTree>
    <p:extLst>
      <p:ext uri="{BB962C8B-B14F-4D97-AF65-F5344CB8AC3E}">
        <p14:creationId xmlns:p14="http://schemas.microsoft.com/office/powerpoint/2010/main" val="18471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A36E61-3983-6F7D-E7E1-EB759E8B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833924"/>
            <a:ext cx="3460728" cy="58084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CC3744A-33C4-C3D3-1026-F0DD15127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84" y="833924"/>
            <a:ext cx="3248514" cy="583543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31AA306-B5AA-7FD3-36E8-49607416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6769100" cy="442913"/>
          </a:xfrm>
        </p:spPr>
        <p:txBody>
          <a:bodyPr/>
          <a:lstStyle/>
          <a:p>
            <a:r>
              <a:rPr lang="es-CL" dirty="0"/>
              <a:t>Requerimientos funcionales</a:t>
            </a:r>
          </a:p>
        </p:txBody>
      </p:sp>
    </p:spTree>
    <p:extLst>
      <p:ext uri="{BB962C8B-B14F-4D97-AF65-F5344CB8AC3E}">
        <p14:creationId xmlns:p14="http://schemas.microsoft.com/office/powerpoint/2010/main" val="361343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7C2EE6D-1FEA-98CB-805D-2ED72055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774786"/>
            <a:ext cx="3312368" cy="58037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D27B15-9129-A5FF-24FB-B906404B7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772149"/>
            <a:ext cx="3645682" cy="58037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15EA2D6-4E7B-1AE2-51BC-C8D15AA4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6769100" cy="442913"/>
          </a:xfrm>
        </p:spPr>
        <p:txBody>
          <a:bodyPr/>
          <a:lstStyle/>
          <a:p>
            <a:r>
              <a:rPr lang="es-CL" dirty="0"/>
              <a:t>Requerimientos funcionales</a:t>
            </a:r>
          </a:p>
        </p:txBody>
      </p:sp>
    </p:spTree>
    <p:extLst>
      <p:ext uri="{BB962C8B-B14F-4D97-AF65-F5344CB8AC3E}">
        <p14:creationId xmlns:p14="http://schemas.microsoft.com/office/powerpoint/2010/main" val="3003074921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PPT AIEP">
  <a:themeElements>
    <a:clrScheme name="Plantilla PPT AIE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 PPT AIEP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Plantilla PPT AIE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PPT AIE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PPT AIE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PPT AIE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PPT AIE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PPT AIE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PPT AIE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PPT AIE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PPT AIE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PPT AIE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PPT AIE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PPT AIE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T Interno">
  <a:themeElements>
    <a:clrScheme name="1_PPT Intern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PT Intern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1_PPT Intern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Intern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Intern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Intern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Intern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Intern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Intern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Intern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Intern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Intern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Intern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Intern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PPT AIEP</Template>
  <TotalTime>1426</TotalTime>
  <Words>491</Words>
  <Application>Microsoft Office PowerPoint</Application>
  <PresentationFormat>Presentación en pantalla (4:3)</PresentationFormat>
  <Paragraphs>100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Arial Narrow</vt:lpstr>
      <vt:lpstr>Calibri</vt:lpstr>
      <vt:lpstr>Plantilla PPT AIEP</vt:lpstr>
      <vt:lpstr>1_PPT Interno</vt:lpstr>
      <vt:lpstr>Presentación de PowerPoint</vt:lpstr>
      <vt:lpstr>Introducción </vt:lpstr>
      <vt:lpstr>Antecedentes Generales del Proyecto </vt:lpstr>
      <vt:lpstr>Antecedentes Generales del Proyecto </vt:lpstr>
      <vt:lpstr>Antecedentes Generales del Proyecto </vt:lpstr>
      <vt:lpstr>Objetivos </vt:lpstr>
      <vt:lpstr>Objetivos </vt:lpstr>
      <vt:lpstr>Requerimientos funcionales</vt:lpstr>
      <vt:lpstr>Requerimientos funcionales</vt:lpstr>
      <vt:lpstr>Requerimientos no funcionales</vt:lpstr>
      <vt:lpstr>Metodología y Planificación </vt:lpstr>
      <vt:lpstr>Metodología y Planificación </vt:lpstr>
      <vt:lpstr>Metodología y Planificación </vt:lpstr>
      <vt:lpstr>Metodología y Planificación </vt:lpstr>
      <vt:lpstr>Metodología y Planificación </vt:lpstr>
      <vt:lpstr>Metodología y Planificación </vt:lpstr>
      <vt:lpstr>Metodología y Planificación </vt:lpstr>
      <vt:lpstr>Metodología y Planificación </vt:lpstr>
      <vt:lpstr>Metodología y Planificación </vt:lpstr>
      <vt:lpstr>Presentación de PowerPoint</vt:lpstr>
      <vt:lpstr>Metodología y Planificación </vt:lpstr>
      <vt:lpstr>Análisis</vt:lpstr>
      <vt:lpstr>Implementación: </vt:lpstr>
      <vt:lpstr>Diseño</vt:lpstr>
      <vt:lpstr>Pruebas e integración</vt:lpstr>
      <vt:lpstr>Conclusiones y Reflexiones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PPT AIEP</dc:title>
  <dc:creator>VRAC</dc:creator>
  <cp:lastModifiedBy>YARITZA ALEJANDRA FIGUEROA DUMUIHUAL</cp:lastModifiedBy>
  <cp:revision>112</cp:revision>
  <dcterms:created xsi:type="dcterms:W3CDTF">2010-05-25T13:57:51Z</dcterms:created>
  <dcterms:modified xsi:type="dcterms:W3CDTF">2022-07-21T01:21:24Z</dcterms:modified>
</cp:coreProperties>
</file>