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sldIdLst>
    <p:sldId id="277" r:id="rId5"/>
    <p:sldId id="639" r:id="rId6"/>
    <p:sldId id="741" r:id="rId7"/>
    <p:sldId id="687" r:id="rId8"/>
    <p:sldId id="740" r:id="rId9"/>
    <p:sldId id="743" r:id="rId10"/>
    <p:sldId id="742" r:id="rId11"/>
    <p:sldId id="259" r:id="rId12"/>
    <p:sldId id="726" r:id="rId13"/>
    <p:sldId id="747" r:id="rId14"/>
    <p:sldId id="684" r:id="rId15"/>
    <p:sldId id="685" r:id="rId16"/>
    <p:sldId id="728" r:id="rId17"/>
    <p:sldId id="673" r:id="rId18"/>
    <p:sldId id="745" r:id="rId19"/>
    <p:sldId id="746" r:id="rId20"/>
    <p:sldId id="700" r:id="rId21"/>
    <p:sldId id="699" r:id="rId22"/>
    <p:sldId id="704" r:id="rId23"/>
    <p:sldId id="711" r:id="rId24"/>
    <p:sldId id="712" r:id="rId25"/>
    <p:sldId id="713" r:id="rId26"/>
    <p:sldId id="719" r:id="rId27"/>
    <p:sldId id="721" r:id="rId28"/>
    <p:sldId id="703" r:id="rId29"/>
    <p:sldId id="736" r:id="rId30"/>
    <p:sldId id="724" r:id="rId31"/>
    <p:sldId id="706" r:id="rId32"/>
    <p:sldId id="737" r:id="rId33"/>
    <p:sldId id="276" r:id="rId34"/>
    <p:sldId id="730" r:id="rId35"/>
    <p:sldId id="680" r:id="rId36"/>
    <p:sldId id="754" r:id="rId37"/>
    <p:sldId id="738" r:id="rId38"/>
    <p:sldId id="6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iyuan" id="{E4703188-69D8-4F9C-8865-3DFD7ACD81B6}">
          <p14:sldIdLst>
            <p14:sldId id="277"/>
            <p14:sldId id="639"/>
            <p14:sldId id="741"/>
            <p14:sldId id="687"/>
            <p14:sldId id="740"/>
            <p14:sldId id="743"/>
            <p14:sldId id="742"/>
            <p14:sldId id="259"/>
            <p14:sldId id="726"/>
            <p14:sldId id="747"/>
            <p14:sldId id="684"/>
            <p14:sldId id="685"/>
            <p14:sldId id="728"/>
            <p14:sldId id="673"/>
            <p14:sldId id="745"/>
            <p14:sldId id="746"/>
            <p14:sldId id="700"/>
            <p14:sldId id="699"/>
            <p14:sldId id="704"/>
            <p14:sldId id="711"/>
            <p14:sldId id="712"/>
            <p14:sldId id="713"/>
            <p14:sldId id="719"/>
          </p14:sldIdLst>
        </p14:section>
        <p14:section name="Siyuan" id="{C137738E-B98E-44F5-B712-AB81F01639C7}">
          <p14:sldIdLst>
            <p14:sldId id="721"/>
            <p14:sldId id="703"/>
            <p14:sldId id="736"/>
            <p14:sldId id="724"/>
            <p14:sldId id="706"/>
            <p14:sldId id="737"/>
            <p14:sldId id="276"/>
            <p14:sldId id="730"/>
            <p14:sldId id="680"/>
            <p14:sldId id="754"/>
            <p14:sldId id="738"/>
            <p14:sldId id="698"/>
          </p14:sldIdLst>
        </p14:section>
        <p14:section name="Backup" id="{C722069F-E09B-46AA-98E3-1B44E86D94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5694D8-E3D3-6CE7-73AA-FE8FDD6E90C4}" name="Chai, Siyuan" initials="SC" userId="S::siyuanc3@illinois.edu::546b00aa-33ca-49a4-881a-cf7a6221844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6A1C"/>
    <a:srgbClr val="FFFFFF"/>
    <a:srgbClr val="4285F4"/>
    <a:srgbClr val="A8DAF1"/>
    <a:srgbClr val="ACDCF2"/>
    <a:srgbClr val="AAEBB2"/>
    <a:srgbClr val="ADECB5"/>
    <a:srgbClr val="34A853"/>
    <a:srgbClr val="84E2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09" d="100"/>
          <a:sy n="109" d="100"/>
        </p:scale>
        <p:origin x="7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43B92-99EB-47A9-8BFD-B1CFA3209EA8}" type="datetimeFigureOut">
              <a:rPr lang="en-US" smtClean="0"/>
              <a:t>7/22/25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1DF6A-8D98-4D9A-B13B-5D2D4EBB2999}" type="slidenum">
              <a:rPr lang="en-US" smtClean="0"/>
              <a:t>‹#›</a:t>
            </a:fld>
            <a:endParaRPr lang="en-US"/>
          </a:p>
        </p:txBody>
      </p:sp>
    </p:spTree>
    <p:extLst>
      <p:ext uri="{BB962C8B-B14F-4D97-AF65-F5344CB8AC3E}">
        <p14:creationId xmlns:p14="http://schemas.microsoft.com/office/powerpoint/2010/main" val="7520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I’m Siyuan Chai, a fifth-year PhD from UIUC, ]</a:t>
            </a:r>
          </a:p>
          <a:p>
            <a:endParaRPr lang="en-US"/>
          </a:p>
          <a:p>
            <a:r>
              <a:rPr lang="en-US"/>
              <a:t>Hi, I’m </a:t>
            </a:r>
            <a:r>
              <a:rPr lang="en-US" err="1"/>
              <a:t>Jiyuan</a:t>
            </a:r>
            <a:r>
              <a:rPr lang="en-US"/>
              <a:t> Zhang, a first-year PhD student from UIUC. Together, we will present our work, EMT: An Operating System Framework for New Memory Translation Architectures. This is a joint work of the University of Illinoi, the University of Rhode Island, and CMU.</a:t>
            </a:r>
          </a:p>
          <a:p>
            <a:endParaRPr lang="en-US"/>
          </a:p>
          <a:p>
            <a:r>
              <a:rPr lang="en-US"/>
              <a:t>[C-0.22]</a:t>
            </a:r>
          </a:p>
        </p:txBody>
      </p:sp>
      <p:sp>
        <p:nvSpPr>
          <p:cNvPr id="4" name="Slide Number Placeholder 3"/>
          <p:cNvSpPr>
            <a:spLocks noGrp="1"/>
          </p:cNvSpPr>
          <p:nvPr>
            <p:ph type="sldNum" sz="quarter" idx="5"/>
          </p:nvPr>
        </p:nvSpPr>
        <p:spPr/>
        <p:txBody>
          <a:bodyPr/>
          <a:lstStyle/>
          <a:p>
            <a:fld id="{1BBD0DCF-B289-F148-A942-982CE10BF818}" type="slidenum">
              <a:rPr lang="en-US" smtClean="0"/>
              <a:t>1</a:t>
            </a:fld>
            <a:endParaRPr lang="en-US"/>
          </a:p>
        </p:txBody>
      </p:sp>
    </p:spTree>
    <p:extLst>
      <p:ext uri="{BB962C8B-B14F-4D97-AF65-F5344CB8AC3E}">
        <p14:creationId xmlns:p14="http://schemas.microsoft.com/office/powerpoint/2010/main" val="22319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DE7C5-7EF4-2980-B2E9-6571F1614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1E144-320B-55DA-4CB0-B0F414E477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55023-3865-388B-5B7C-5456DB5724DE}"/>
              </a:ext>
            </a:extLst>
          </p:cNvPr>
          <p:cNvSpPr>
            <a:spLocks noGrp="1"/>
          </p:cNvSpPr>
          <p:nvPr>
            <p:ph type="body" idx="1"/>
          </p:nvPr>
        </p:nvSpPr>
        <p:spPr/>
        <p:txBody>
          <a:bodyPr/>
          <a:lstStyle/>
          <a:p>
            <a:r>
              <a:rPr lang="en-US"/>
              <a:t>Here we show the differences on the right, and we use red for ECPT and blue for radix.</a:t>
            </a:r>
          </a:p>
          <a:p>
            <a:endParaRPr lang="en-US"/>
          </a:p>
          <a:p>
            <a:r>
              <a:rPr lang="en-US"/>
              <a:t>First, instead of directly indexing PTEs with bits in virtual addresses, ECPT uses hash functions that need salting and calculation.</a:t>
            </a:r>
          </a:p>
          <a:p>
            <a:endParaRPr lang="en-US"/>
          </a:p>
          <a:p>
            <a:r>
              <a:rPr lang="en-US"/>
              <a:t>[C-2.54]</a:t>
            </a:r>
          </a:p>
        </p:txBody>
      </p:sp>
      <p:sp>
        <p:nvSpPr>
          <p:cNvPr id="4" name="Slide Number Placeholder 3">
            <a:extLst>
              <a:ext uri="{FF2B5EF4-FFF2-40B4-BE49-F238E27FC236}">
                <a16:creationId xmlns:a16="http://schemas.microsoft.com/office/drawing/2014/main" id="{4B7E5219-B8F3-A4D7-EF37-E10FA9B8D0FA}"/>
              </a:ext>
            </a:extLst>
          </p:cNvPr>
          <p:cNvSpPr>
            <a:spLocks noGrp="1"/>
          </p:cNvSpPr>
          <p:nvPr>
            <p:ph type="sldNum" sz="quarter" idx="5"/>
          </p:nvPr>
        </p:nvSpPr>
        <p:spPr/>
        <p:txBody>
          <a:bodyPr/>
          <a:lstStyle/>
          <a:p>
            <a:fld id="{1BBD0DCF-B289-F148-A942-982CE10BF818}" type="slidenum">
              <a:rPr lang="en-US" smtClean="0"/>
              <a:t>10</a:t>
            </a:fld>
            <a:endParaRPr lang="en-US"/>
          </a:p>
        </p:txBody>
      </p:sp>
    </p:spTree>
    <p:extLst>
      <p:ext uri="{BB962C8B-B14F-4D97-AF65-F5344CB8AC3E}">
        <p14:creationId xmlns:p14="http://schemas.microsoft.com/office/powerpoint/2010/main" val="316320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905B8-C26B-B722-FD80-B0235B159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DD1CA0-AA4C-FB38-6C6B-C923105C7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FC87F1-DA5A-AA80-3E15-B12A6F01876E}"/>
              </a:ext>
            </a:extLst>
          </p:cNvPr>
          <p:cNvSpPr>
            <a:spLocks noGrp="1"/>
          </p:cNvSpPr>
          <p:nvPr>
            <p:ph type="body" idx="1"/>
          </p:nvPr>
        </p:nvSpPr>
        <p:spPr/>
        <p:txBody>
          <a:bodyPr/>
          <a:lstStyle/>
          <a:p>
            <a:r>
              <a:rPr lang="en-US"/>
              <a:t>Second, in radix page table, PTEs recursively point to the next level in the tree, while ECPT always point to actual pages. This breaks the assumption that PTEs can be used to find other PTEs.</a:t>
            </a:r>
          </a:p>
          <a:p>
            <a:endParaRPr lang="en-US"/>
          </a:p>
          <a:p>
            <a:r>
              <a:rPr lang="en-US"/>
              <a:t>[C-3.10]</a:t>
            </a:r>
          </a:p>
        </p:txBody>
      </p:sp>
      <p:sp>
        <p:nvSpPr>
          <p:cNvPr id="4" name="Slide Number Placeholder 3">
            <a:extLst>
              <a:ext uri="{FF2B5EF4-FFF2-40B4-BE49-F238E27FC236}">
                <a16:creationId xmlns:a16="http://schemas.microsoft.com/office/drawing/2014/main" id="{6A74E0F6-2BE6-3ECD-92A1-34B5FE2545ED}"/>
              </a:ext>
            </a:extLst>
          </p:cNvPr>
          <p:cNvSpPr>
            <a:spLocks noGrp="1"/>
          </p:cNvSpPr>
          <p:nvPr>
            <p:ph type="sldNum" sz="quarter" idx="5"/>
          </p:nvPr>
        </p:nvSpPr>
        <p:spPr/>
        <p:txBody>
          <a:bodyPr/>
          <a:lstStyle/>
          <a:p>
            <a:fld id="{1BBD0DCF-B289-F148-A942-982CE10BF818}" type="slidenum">
              <a:rPr lang="en-US" smtClean="0"/>
              <a:t>11</a:t>
            </a:fld>
            <a:endParaRPr lang="en-US"/>
          </a:p>
        </p:txBody>
      </p:sp>
    </p:spTree>
    <p:extLst>
      <p:ext uri="{BB962C8B-B14F-4D97-AF65-F5344CB8AC3E}">
        <p14:creationId xmlns:p14="http://schemas.microsoft.com/office/powerpoint/2010/main" val="125569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518C3-7437-1CC2-A9FE-EA1A116A5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EDD518-11A1-0200-500B-8629593D83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26597-0A9B-2B7D-F94A-81F7597BCB4C}"/>
              </a:ext>
            </a:extLst>
          </p:cNvPr>
          <p:cNvSpPr>
            <a:spLocks noGrp="1"/>
          </p:cNvSpPr>
          <p:nvPr>
            <p:ph type="body" idx="1"/>
          </p:nvPr>
        </p:nvSpPr>
        <p:spPr/>
        <p:txBody>
          <a:bodyPr/>
          <a:lstStyle/>
          <a:p>
            <a:r>
              <a:rPr lang="en-US"/>
              <a:t>Moreover, ECPT page walk may give out multiple PTEs as candidates, which need a filter to find the right one. However, for radix, no such filter is needed or assumed.</a:t>
            </a:r>
          </a:p>
          <a:p>
            <a:endParaRPr lang="en-US"/>
          </a:p>
          <a:p>
            <a:r>
              <a:rPr lang="en-US"/>
              <a:t>[C-3.21]</a:t>
            </a:r>
          </a:p>
        </p:txBody>
      </p:sp>
      <p:sp>
        <p:nvSpPr>
          <p:cNvPr id="4" name="Slide Number Placeholder 3">
            <a:extLst>
              <a:ext uri="{FF2B5EF4-FFF2-40B4-BE49-F238E27FC236}">
                <a16:creationId xmlns:a16="http://schemas.microsoft.com/office/drawing/2014/main" id="{D5509B59-DD65-79B3-4E09-0EC4C3AD6E3E}"/>
              </a:ext>
            </a:extLst>
          </p:cNvPr>
          <p:cNvSpPr>
            <a:spLocks noGrp="1"/>
          </p:cNvSpPr>
          <p:nvPr>
            <p:ph type="sldNum" sz="quarter" idx="5"/>
          </p:nvPr>
        </p:nvSpPr>
        <p:spPr/>
        <p:txBody>
          <a:bodyPr/>
          <a:lstStyle/>
          <a:p>
            <a:fld id="{1BBD0DCF-B289-F148-A942-982CE10BF818}" type="slidenum">
              <a:rPr lang="en-US" smtClean="0"/>
              <a:t>12</a:t>
            </a:fld>
            <a:endParaRPr lang="en-US"/>
          </a:p>
        </p:txBody>
      </p:sp>
    </p:spTree>
    <p:extLst>
      <p:ext uri="{BB962C8B-B14F-4D97-AF65-F5344CB8AC3E}">
        <p14:creationId xmlns:p14="http://schemas.microsoft.com/office/powerpoint/2010/main" val="304777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0BC85-0FF2-9AA4-A745-CEFBFAEEDD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AABFF-24A3-6900-2077-EF972308E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D089C7-9C24-F206-E45E-D21EBBD7BC2F}"/>
              </a:ext>
            </a:extLst>
          </p:cNvPr>
          <p:cNvSpPr>
            <a:spLocks noGrp="1"/>
          </p:cNvSpPr>
          <p:nvPr>
            <p:ph type="body" idx="1"/>
          </p:nvPr>
        </p:nvSpPr>
        <p:spPr/>
        <p:txBody>
          <a:bodyPr/>
          <a:lstStyle/>
          <a:p>
            <a:r>
              <a:rPr lang="en-US"/>
              <a:t>While we only showed three examples, we can already see that ECPT and other parallel hash page table are not compatible with the radix abstraction that Linux uses. [C-3.33]</a:t>
            </a:r>
          </a:p>
          <a:p>
            <a:endParaRPr lang="en-US"/>
          </a:p>
          <a:p>
            <a:r>
              <a:rPr lang="en-US"/>
              <a:t>Hence, a question that we frequently hear from hardware researchers is: How can we make it easier to innovate in virtual memory.</a:t>
            </a:r>
          </a:p>
          <a:p>
            <a:endParaRPr lang="en-US"/>
          </a:p>
          <a:p>
            <a:r>
              <a:rPr lang="en-US"/>
              <a:t>[C-3.41]</a:t>
            </a:r>
          </a:p>
          <a:p>
            <a:endParaRPr lang="en-US"/>
          </a:p>
        </p:txBody>
      </p:sp>
      <p:sp>
        <p:nvSpPr>
          <p:cNvPr id="4" name="Slide Number Placeholder 3">
            <a:extLst>
              <a:ext uri="{FF2B5EF4-FFF2-40B4-BE49-F238E27FC236}">
                <a16:creationId xmlns:a16="http://schemas.microsoft.com/office/drawing/2014/main" id="{E5A93333-357C-5B32-4CA1-E79B5688F84F}"/>
              </a:ext>
            </a:extLst>
          </p:cNvPr>
          <p:cNvSpPr>
            <a:spLocks noGrp="1"/>
          </p:cNvSpPr>
          <p:nvPr>
            <p:ph type="sldNum" sz="quarter" idx="5"/>
          </p:nvPr>
        </p:nvSpPr>
        <p:spPr/>
        <p:txBody>
          <a:bodyPr/>
          <a:lstStyle/>
          <a:p>
            <a:fld id="{1BBD0DCF-B289-F148-A942-982CE10BF818}" type="slidenum">
              <a:rPr lang="en-US" smtClean="0"/>
              <a:t>13</a:t>
            </a:fld>
            <a:endParaRPr lang="en-US"/>
          </a:p>
        </p:txBody>
      </p:sp>
    </p:spTree>
    <p:extLst>
      <p:ext uri="{BB962C8B-B14F-4D97-AF65-F5344CB8AC3E}">
        <p14:creationId xmlns:p14="http://schemas.microsoft.com/office/powerpoint/2010/main" val="399494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provide an operating system solution. Specifically, we present EMT, an operating system framework for new memory translation architectures. [C-3.52]</a:t>
            </a:r>
          </a:p>
          <a:p>
            <a:endParaRPr lang="en-US"/>
          </a:p>
          <a:p>
            <a:r>
              <a:rPr lang="en-US"/>
              <a:t>It is a hardware-neutral design that bears no assumption on page table structures, that applies to radix-, hash-, and mapping-based page tables and potential future designs. [C-4.03]</a:t>
            </a:r>
          </a:p>
          <a:p>
            <a:endParaRPr lang="en-US"/>
          </a:p>
          <a:p>
            <a:r>
              <a:rPr lang="en-US"/>
              <a:t>It exposes a clean, extensible interface that enables hardware-specific optimizations. [C-4.09]</a:t>
            </a:r>
          </a:p>
          <a:p>
            <a:endParaRPr lang="en-US"/>
          </a:p>
          <a:p>
            <a:r>
              <a:rPr lang="en-US"/>
              <a:t>Moreover, it also allows researchers to perform accurate performance profiling, with near-zero performance overhead.</a:t>
            </a:r>
          </a:p>
          <a:p>
            <a:endParaRPr lang="en-US"/>
          </a:p>
          <a:p>
            <a:r>
              <a:rPr lang="en-US"/>
              <a:t>[C-4.19]</a:t>
            </a:r>
          </a:p>
        </p:txBody>
      </p:sp>
      <p:sp>
        <p:nvSpPr>
          <p:cNvPr id="4" name="Slide Number Placeholder 3"/>
          <p:cNvSpPr>
            <a:spLocks noGrp="1"/>
          </p:cNvSpPr>
          <p:nvPr>
            <p:ph type="sldNum" sz="quarter" idx="5"/>
          </p:nvPr>
        </p:nvSpPr>
        <p:spPr/>
        <p:txBody>
          <a:bodyPr/>
          <a:lstStyle/>
          <a:p>
            <a:fld id="{4751DF6A-8D98-4D9A-B13B-5D2D4EBB2999}" type="slidenum">
              <a:rPr lang="en-US" smtClean="0"/>
              <a:t>14</a:t>
            </a:fld>
            <a:endParaRPr lang="en-US"/>
          </a:p>
        </p:txBody>
      </p:sp>
    </p:spTree>
    <p:extLst>
      <p:ext uri="{BB962C8B-B14F-4D97-AF65-F5344CB8AC3E}">
        <p14:creationId xmlns:p14="http://schemas.microsoft.com/office/powerpoint/2010/main" val="557038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A1924-1BB3-B0B4-8F1C-475C6D850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B0C980-91B3-132F-A8DF-071D6BC9B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2D94F3-4AD8-EDDE-13DE-D286073FCFF0}"/>
              </a:ext>
            </a:extLst>
          </p:cNvPr>
          <p:cNvSpPr>
            <a:spLocks noGrp="1"/>
          </p:cNvSpPr>
          <p:nvPr>
            <p:ph type="body" idx="1"/>
          </p:nvPr>
        </p:nvSpPr>
        <p:spPr/>
        <p:txBody>
          <a:bodyPr/>
          <a:lstStyle/>
          <a:p>
            <a:r>
              <a:rPr lang="en-US"/>
              <a:t>We build an open platform based on EMT for memory translation research. It supports full system prototyping, development, and evaluation. [C-4.30]</a:t>
            </a:r>
          </a:p>
          <a:p>
            <a:endParaRPr lang="en-US"/>
          </a:p>
          <a:p>
            <a:r>
              <a:rPr lang="en-US"/>
              <a:t>We also open-sourced EMT on GitHub.</a:t>
            </a:r>
          </a:p>
          <a:p>
            <a:endParaRPr lang="en-US"/>
          </a:p>
          <a:p>
            <a:r>
              <a:rPr lang="en-US"/>
              <a:t>[C-4.33]</a:t>
            </a:r>
          </a:p>
        </p:txBody>
      </p:sp>
      <p:sp>
        <p:nvSpPr>
          <p:cNvPr id="4" name="Slide Number Placeholder 3">
            <a:extLst>
              <a:ext uri="{FF2B5EF4-FFF2-40B4-BE49-F238E27FC236}">
                <a16:creationId xmlns:a16="http://schemas.microsoft.com/office/drawing/2014/main" id="{BE188E37-6240-F5D4-9CA7-F7962C61FF98}"/>
              </a:ext>
            </a:extLst>
          </p:cNvPr>
          <p:cNvSpPr>
            <a:spLocks noGrp="1"/>
          </p:cNvSpPr>
          <p:nvPr>
            <p:ph type="sldNum" sz="quarter" idx="5"/>
          </p:nvPr>
        </p:nvSpPr>
        <p:spPr/>
        <p:txBody>
          <a:bodyPr/>
          <a:lstStyle/>
          <a:p>
            <a:fld id="{4751DF6A-8D98-4D9A-B13B-5D2D4EBB2999}" type="slidenum">
              <a:rPr lang="en-US" smtClean="0"/>
              <a:t>15</a:t>
            </a:fld>
            <a:endParaRPr lang="en-US"/>
          </a:p>
        </p:txBody>
      </p:sp>
    </p:spTree>
    <p:extLst>
      <p:ext uri="{BB962C8B-B14F-4D97-AF65-F5344CB8AC3E}">
        <p14:creationId xmlns:p14="http://schemas.microsoft.com/office/powerpoint/2010/main" val="3458071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BBE33-D8F6-39C8-0A52-2B9A34AA9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221845-E0C3-CE60-BE32-63189F67B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4EF571-630F-AB95-4084-51DF93E0F7A3}"/>
              </a:ext>
            </a:extLst>
          </p:cNvPr>
          <p:cNvSpPr>
            <a:spLocks noGrp="1"/>
          </p:cNvSpPr>
          <p:nvPr>
            <p:ph type="body" idx="1"/>
          </p:nvPr>
        </p:nvSpPr>
        <p:spPr/>
        <p:txBody>
          <a:bodyPr/>
          <a:lstStyle/>
          <a:p>
            <a:r>
              <a:rPr lang="en-US"/>
              <a:t>By leveraging EMT, we found new insights on translation designs from the OS perspective. We discovered new challenges from the software implications of hash-based designs, including ECPT. [C-4.46]</a:t>
            </a:r>
          </a:p>
          <a:p>
            <a:endParaRPr lang="en-US"/>
          </a:p>
          <a:p>
            <a:r>
              <a:rPr lang="en-US"/>
              <a:t>We proposed and tested new solutions to the challenges with our ECPT implementation and obtained new results.</a:t>
            </a:r>
          </a:p>
          <a:p>
            <a:endParaRPr lang="en-US"/>
          </a:p>
          <a:p>
            <a:r>
              <a:rPr lang="en-US"/>
              <a:t>[C-4.55]</a:t>
            </a:r>
          </a:p>
        </p:txBody>
      </p:sp>
      <p:sp>
        <p:nvSpPr>
          <p:cNvPr id="4" name="Slide Number Placeholder 3">
            <a:extLst>
              <a:ext uri="{FF2B5EF4-FFF2-40B4-BE49-F238E27FC236}">
                <a16:creationId xmlns:a16="http://schemas.microsoft.com/office/drawing/2014/main" id="{BFFE42A2-9DB2-2685-6575-9EF48140CC02}"/>
              </a:ext>
            </a:extLst>
          </p:cNvPr>
          <p:cNvSpPr>
            <a:spLocks noGrp="1"/>
          </p:cNvSpPr>
          <p:nvPr>
            <p:ph type="sldNum" sz="quarter" idx="5"/>
          </p:nvPr>
        </p:nvSpPr>
        <p:spPr/>
        <p:txBody>
          <a:bodyPr/>
          <a:lstStyle/>
          <a:p>
            <a:fld id="{4751DF6A-8D98-4D9A-B13B-5D2D4EBB2999}" type="slidenum">
              <a:rPr lang="en-US" smtClean="0"/>
              <a:t>16</a:t>
            </a:fld>
            <a:endParaRPr lang="en-US"/>
          </a:p>
        </p:txBody>
      </p:sp>
    </p:spTree>
    <p:extLst>
      <p:ext uri="{BB962C8B-B14F-4D97-AF65-F5344CB8AC3E}">
        <p14:creationId xmlns:p14="http://schemas.microsoft.com/office/powerpoint/2010/main" val="260029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81D7D-DADB-3262-B4D6-58FA3D8C00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EDDB98-4E46-D7AE-ED5A-0C5AE4B44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EC2375-D57F-E048-19B3-8DE7FBC6E7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dive into EMT.</a:t>
            </a:r>
          </a:p>
          <a:p>
            <a:endParaRPr lang="en-US"/>
          </a:p>
          <a:p>
            <a:r>
              <a:rPr lang="en-US"/>
              <a:t>In a typical system, the OS kernel sits between the application and hardware. It is responsible for memory management.</a:t>
            </a:r>
          </a:p>
          <a:p>
            <a:endParaRPr lang="en-US"/>
          </a:p>
          <a:p>
            <a:r>
              <a:rPr lang="en-US"/>
              <a:t>[C-5.07]</a:t>
            </a:r>
          </a:p>
        </p:txBody>
      </p:sp>
      <p:sp>
        <p:nvSpPr>
          <p:cNvPr id="4" name="Slide Number Placeholder 3">
            <a:extLst>
              <a:ext uri="{FF2B5EF4-FFF2-40B4-BE49-F238E27FC236}">
                <a16:creationId xmlns:a16="http://schemas.microsoft.com/office/drawing/2014/main" id="{3D0E6AF0-3CA3-8D11-6369-FD57CFB9B84C}"/>
              </a:ext>
            </a:extLst>
          </p:cNvPr>
          <p:cNvSpPr>
            <a:spLocks noGrp="1"/>
          </p:cNvSpPr>
          <p:nvPr>
            <p:ph type="sldNum" sz="quarter" idx="5"/>
          </p:nvPr>
        </p:nvSpPr>
        <p:spPr/>
        <p:txBody>
          <a:bodyPr/>
          <a:lstStyle/>
          <a:p>
            <a:fld id="{4751DF6A-8D98-4D9A-B13B-5D2D4EBB2999}" type="slidenum">
              <a:rPr lang="en-US" smtClean="0"/>
              <a:t>17</a:t>
            </a:fld>
            <a:endParaRPr lang="en-US"/>
          </a:p>
        </p:txBody>
      </p:sp>
    </p:spTree>
    <p:extLst>
      <p:ext uri="{BB962C8B-B14F-4D97-AF65-F5344CB8AC3E}">
        <p14:creationId xmlns:p14="http://schemas.microsoft.com/office/powerpoint/2010/main" val="623740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F9414-85C5-B750-4C4D-074A1CCEF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6B9AE8-0185-256E-0E70-2610C6ADB9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D031D6-A926-FBA9-97D1-20DC13373B44}"/>
              </a:ext>
            </a:extLst>
          </p:cNvPr>
          <p:cNvSpPr>
            <a:spLocks noGrp="1"/>
          </p:cNvSpPr>
          <p:nvPr>
            <p:ph type="body" idx="1"/>
          </p:nvPr>
        </p:nvSpPr>
        <p:spPr/>
        <p:txBody>
          <a:bodyPr/>
          <a:lstStyle/>
          <a:p>
            <a:r>
              <a:rPr lang="en-US"/>
              <a:t>If we zoom in on the kernel, there are usually three parts of a memory management stack. [C-5.13]</a:t>
            </a:r>
          </a:p>
          <a:p>
            <a:endParaRPr lang="en-US"/>
          </a:p>
          <a:p>
            <a:r>
              <a:rPr lang="en-US"/>
              <a:t>First, we have the memory </a:t>
            </a:r>
            <a:r>
              <a:rPr lang="en-US" err="1"/>
              <a:t>syscalls</a:t>
            </a:r>
            <a:r>
              <a:rPr lang="en-US"/>
              <a:t>, which are the interfaces that the applications and kernel use to communicate. [C-5.22]</a:t>
            </a:r>
          </a:p>
          <a:p>
            <a:endParaRPr lang="en-US"/>
          </a:p>
          <a:p>
            <a:r>
              <a:rPr lang="en-US"/>
              <a:t>Below that, we have memory management, which are the internal logic that perform actual jobs, such as page fault handling or swapping. [C-5.32]</a:t>
            </a:r>
          </a:p>
          <a:p>
            <a:endParaRPr lang="en-US"/>
          </a:p>
          <a:p>
            <a:r>
              <a:rPr lang="en-US"/>
              <a:t>And finally, there are architecture codes that translate the demands of software codes into hardware-specific operations. [C-5.42]</a:t>
            </a:r>
          </a:p>
          <a:p>
            <a:endParaRPr lang="en-US"/>
          </a:p>
          <a:p>
            <a:r>
              <a:rPr lang="en-US"/>
              <a:t>However, due to the Linux design, many architectural assumptions are hardcoded in memory management, and tightly coupled with architecture-specific codes, rendering adopting new designs like ECPT very difficult.</a:t>
            </a:r>
          </a:p>
          <a:p>
            <a:endParaRPr lang="en-US"/>
          </a:p>
          <a:p>
            <a:r>
              <a:rPr lang="en-US"/>
              <a:t>[C-5.57]</a:t>
            </a:r>
          </a:p>
        </p:txBody>
      </p:sp>
      <p:sp>
        <p:nvSpPr>
          <p:cNvPr id="4" name="Slide Number Placeholder 3">
            <a:extLst>
              <a:ext uri="{FF2B5EF4-FFF2-40B4-BE49-F238E27FC236}">
                <a16:creationId xmlns:a16="http://schemas.microsoft.com/office/drawing/2014/main" id="{EBDB26C1-3BB7-1064-00F4-BEE6423CAC8B}"/>
              </a:ext>
            </a:extLst>
          </p:cNvPr>
          <p:cNvSpPr>
            <a:spLocks noGrp="1"/>
          </p:cNvSpPr>
          <p:nvPr>
            <p:ph type="sldNum" sz="quarter" idx="5"/>
          </p:nvPr>
        </p:nvSpPr>
        <p:spPr/>
        <p:txBody>
          <a:bodyPr/>
          <a:lstStyle/>
          <a:p>
            <a:fld id="{4751DF6A-8D98-4D9A-B13B-5D2D4EBB2999}" type="slidenum">
              <a:rPr lang="en-US" smtClean="0"/>
              <a:t>18</a:t>
            </a:fld>
            <a:endParaRPr lang="en-US"/>
          </a:p>
        </p:txBody>
      </p:sp>
    </p:spTree>
    <p:extLst>
      <p:ext uri="{BB962C8B-B14F-4D97-AF65-F5344CB8AC3E}">
        <p14:creationId xmlns:p14="http://schemas.microsoft.com/office/powerpoint/2010/main" val="624598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A40F-F71C-AEF5-A9DD-B7E6814536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F780F-26B2-157B-A6A5-5B9130E13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061A7-7ED2-3D7C-5017-112AC6419B05}"/>
              </a:ext>
            </a:extLst>
          </p:cNvPr>
          <p:cNvSpPr>
            <a:spLocks noGrp="1"/>
          </p:cNvSpPr>
          <p:nvPr>
            <p:ph type="body" idx="1"/>
          </p:nvPr>
        </p:nvSpPr>
        <p:spPr/>
        <p:txBody>
          <a:bodyPr/>
          <a:lstStyle/>
          <a:p>
            <a:r>
              <a:rPr lang="en-US"/>
              <a:t>To solve this problem, in EMT, we introduce new abstractions and the corresponding interfaces to decouple the two parts, so that users can easily implement and replace the architecture parts without impacting the upper levels.</a:t>
            </a:r>
          </a:p>
          <a:p>
            <a:endParaRPr lang="en-US"/>
          </a:p>
          <a:p>
            <a:r>
              <a:rPr lang="en-US"/>
              <a:t>Now, let’s zoom in and see the abstractions we use to achieve the hardware neutrality.</a:t>
            </a:r>
          </a:p>
          <a:p>
            <a:endParaRPr lang="en-US"/>
          </a:p>
          <a:p>
            <a:r>
              <a:rPr lang="en-US"/>
              <a:t>[C-6.19]</a:t>
            </a:r>
          </a:p>
        </p:txBody>
      </p:sp>
      <p:sp>
        <p:nvSpPr>
          <p:cNvPr id="4" name="Slide Number Placeholder 3">
            <a:extLst>
              <a:ext uri="{FF2B5EF4-FFF2-40B4-BE49-F238E27FC236}">
                <a16:creationId xmlns:a16="http://schemas.microsoft.com/office/drawing/2014/main" id="{144983BA-484E-ACB4-C59A-2F8176B32148}"/>
              </a:ext>
            </a:extLst>
          </p:cNvPr>
          <p:cNvSpPr>
            <a:spLocks noGrp="1"/>
          </p:cNvSpPr>
          <p:nvPr>
            <p:ph type="sldNum" sz="quarter" idx="5"/>
          </p:nvPr>
        </p:nvSpPr>
        <p:spPr/>
        <p:txBody>
          <a:bodyPr/>
          <a:lstStyle/>
          <a:p>
            <a:fld id="{4751DF6A-8D98-4D9A-B13B-5D2D4EBB2999}" type="slidenum">
              <a:rPr lang="en-US" smtClean="0"/>
              <a:t>19</a:t>
            </a:fld>
            <a:endParaRPr lang="en-US"/>
          </a:p>
        </p:txBody>
      </p:sp>
    </p:spTree>
    <p:extLst>
      <p:ext uri="{BB962C8B-B14F-4D97-AF65-F5344CB8AC3E}">
        <p14:creationId xmlns:p14="http://schemas.microsoft.com/office/powerpoint/2010/main" val="23184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past decades, the radix tree was the de facto translation design. Under this design, the page walker goes through the radix tree to fetch page table entries and perform address translations. Today, most commercial architectures use the radix design, including x-eighty-six, ARM, RISC-V, and others. [C-0.44]</a:t>
            </a:r>
          </a:p>
          <a:p>
            <a:endParaRPr lang="en-US"/>
          </a:p>
          <a:p>
            <a:r>
              <a:rPr lang="en-US"/>
              <a:t>However, the radix tree table is known to have limitations, such as its performance and scalability, so in the past several years, people are actively exploring new translation designs.</a:t>
            </a:r>
          </a:p>
          <a:p>
            <a:endParaRPr lang="en-US"/>
          </a:p>
          <a:p>
            <a:r>
              <a:rPr lang="en-US"/>
              <a:t>[C-0.56]</a:t>
            </a:r>
          </a:p>
        </p:txBody>
      </p:sp>
      <p:sp>
        <p:nvSpPr>
          <p:cNvPr id="4" name="Slide Number Placeholder 3"/>
          <p:cNvSpPr>
            <a:spLocks noGrp="1"/>
          </p:cNvSpPr>
          <p:nvPr>
            <p:ph type="sldNum" sz="quarter" idx="5"/>
          </p:nvPr>
        </p:nvSpPr>
        <p:spPr/>
        <p:txBody>
          <a:bodyPr/>
          <a:lstStyle/>
          <a:p>
            <a:fld id="{1BBD0DCF-B289-F148-A942-982CE10BF818}" type="slidenum">
              <a:rPr lang="en-US" smtClean="0"/>
              <a:t>2</a:t>
            </a:fld>
            <a:endParaRPr lang="en-US"/>
          </a:p>
        </p:txBody>
      </p:sp>
    </p:spTree>
    <p:extLst>
      <p:ext uri="{BB962C8B-B14F-4D97-AF65-F5344CB8AC3E}">
        <p14:creationId xmlns:p14="http://schemas.microsoft.com/office/powerpoint/2010/main" val="3056729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4C066-7245-9E1A-687A-51A55172F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6D2B06-5951-078D-BAE3-8BA52E3A4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9EC13-6DDB-70CF-0F8C-CC83B316048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ONE key insight we use to design EMT, is to model the functionality of memory translation, rather than specific data structures. [C-6.32]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Specifically, we assume a paged virtual memory, where each page is of any size, so we can support mixed-page-size settings like huge pages. [C-6.42]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Then, we assume these virtual pages are mapped to physical pages. [C-6.46]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observation is that each virtual page must have a deterministic translation outcome. Hence, we can abstract such an outcome as a translation object, which contains all the information about the mapping.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[C-7.01]</a:t>
            </a:r>
          </a:p>
        </p:txBody>
      </p:sp>
      <p:sp>
        <p:nvSpPr>
          <p:cNvPr id="4" name="Slide Number Placeholder 3">
            <a:extLst>
              <a:ext uri="{FF2B5EF4-FFF2-40B4-BE49-F238E27FC236}">
                <a16:creationId xmlns:a16="http://schemas.microsoft.com/office/drawing/2014/main" id="{ED5DA8CF-B039-E518-3045-5F9102DA4A66}"/>
              </a:ext>
            </a:extLst>
          </p:cNvPr>
          <p:cNvSpPr>
            <a:spLocks noGrp="1"/>
          </p:cNvSpPr>
          <p:nvPr>
            <p:ph type="sldNum" sz="quarter" idx="5"/>
          </p:nvPr>
        </p:nvSpPr>
        <p:spPr/>
        <p:txBody>
          <a:bodyPr/>
          <a:lstStyle/>
          <a:p>
            <a:fld id="{4751DF6A-8D98-4D9A-B13B-5D2D4EBB2999}" type="slidenum">
              <a:rPr lang="en-US" smtClean="0"/>
              <a:t>20</a:t>
            </a:fld>
            <a:endParaRPr lang="en-US"/>
          </a:p>
        </p:txBody>
      </p:sp>
    </p:spTree>
    <p:extLst>
      <p:ext uri="{BB962C8B-B14F-4D97-AF65-F5344CB8AC3E}">
        <p14:creationId xmlns:p14="http://schemas.microsoft.com/office/powerpoint/2010/main" val="3145715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8612F-EAA3-38C2-5CEB-081157043F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0EBD5-99F4-A2B8-CD4A-589E14D55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350B9C-E7FC-7E4C-D0FC-FB2A123CD2F4}"/>
              </a:ext>
            </a:extLst>
          </p:cNvPr>
          <p:cNvSpPr>
            <a:spLocks noGrp="1"/>
          </p:cNvSpPr>
          <p:nvPr>
            <p:ph type="body" idx="1"/>
          </p:nvPr>
        </p:nvSpPr>
        <p:spPr/>
        <p:txBody>
          <a:bodyPr/>
          <a:lstStyle/>
          <a:p>
            <a:r>
              <a:rPr lang="en-US"/>
              <a:t>Then, another observation we have is that each translation object can be uniquely indexed by the virtual address. Hence, we can abstract an entire address space into a database indexed by the virtual addresses. [C-7.17]</a:t>
            </a:r>
          </a:p>
          <a:p>
            <a:endParaRPr lang="en-US"/>
          </a:p>
          <a:p>
            <a:r>
              <a:rPr lang="en-US"/>
              <a:t>Specifically, the translation database tracks all translation objects. [C-7.23]</a:t>
            </a:r>
          </a:p>
          <a:p>
            <a:endParaRPr lang="en-US"/>
          </a:p>
          <a:p>
            <a:r>
              <a:rPr lang="en-US"/>
              <a:t>As well as the hardware table and metadata, which the MMU hardware consumes.</a:t>
            </a:r>
          </a:p>
          <a:p>
            <a:endParaRPr lang="en-US"/>
          </a:p>
          <a:p>
            <a:r>
              <a:rPr lang="en-US"/>
              <a:t>[C-7.28]</a:t>
            </a:r>
          </a:p>
        </p:txBody>
      </p:sp>
      <p:sp>
        <p:nvSpPr>
          <p:cNvPr id="4" name="Slide Number Placeholder 3">
            <a:extLst>
              <a:ext uri="{FF2B5EF4-FFF2-40B4-BE49-F238E27FC236}">
                <a16:creationId xmlns:a16="http://schemas.microsoft.com/office/drawing/2014/main" id="{AFE53A02-EFEE-B11C-28F2-880EBEF8CC73}"/>
              </a:ext>
            </a:extLst>
          </p:cNvPr>
          <p:cNvSpPr>
            <a:spLocks noGrp="1"/>
          </p:cNvSpPr>
          <p:nvPr>
            <p:ph type="sldNum" sz="quarter" idx="5"/>
          </p:nvPr>
        </p:nvSpPr>
        <p:spPr/>
        <p:txBody>
          <a:bodyPr/>
          <a:lstStyle/>
          <a:p>
            <a:fld id="{4751DF6A-8D98-4D9A-B13B-5D2D4EBB2999}" type="slidenum">
              <a:rPr lang="en-US" smtClean="0"/>
              <a:t>21</a:t>
            </a:fld>
            <a:endParaRPr lang="en-US"/>
          </a:p>
        </p:txBody>
      </p:sp>
    </p:spTree>
    <p:extLst>
      <p:ext uri="{BB962C8B-B14F-4D97-AF65-F5344CB8AC3E}">
        <p14:creationId xmlns:p14="http://schemas.microsoft.com/office/powerpoint/2010/main" val="4040571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0537E-1EC4-AAE9-16AB-19D7F257B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9B2868-85D6-7839-1A88-27B4A4EAC4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CF2AA3-1B35-D767-5E46-9B45ED77352A}"/>
              </a:ext>
            </a:extLst>
          </p:cNvPr>
          <p:cNvSpPr>
            <a:spLocks noGrp="1"/>
          </p:cNvSpPr>
          <p:nvPr>
            <p:ph type="body" idx="1"/>
          </p:nvPr>
        </p:nvSpPr>
        <p:spPr/>
        <p:txBody>
          <a:bodyPr/>
          <a:lstStyle/>
          <a:p>
            <a:r>
              <a:rPr lang="en-US"/>
              <a:t>After we have a proper abstraction for page mappings and address spaces, we can finally abstract the MMU itself. [C-7.37]</a:t>
            </a:r>
          </a:p>
          <a:p>
            <a:endParaRPr lang="en-US"/>
          </a:p>
          <a:p>
            <a:r>
              <a:rPr lang="en-US"/>
              <a:t>The job of the translation service is to interface with the MMU hardware. [C-7.42]</a:t>
            </a:r>
          </a:p>
          <a:p>
            <a:endParaRPr lang="en-US"/>
          </a:p>
          <a:p>
            <a:r>
              <a:rPr lang="en-US"/>
              <a:t>And also manage the lifetime of translation databases, so that address spaces can be properly initialized and destroyed. [C-7.51]</a:t>
            </a:r>
          </a:p>
          <a:p>
            <a:endParaRPr lang="en-US"/>
          </a:p>
          <a:p>
            <a:r>
              <a:rPr lang="en-US"/>
              <a:t>This service also abstracts the functionality of the address space switch and the MMU register contexts.</a:t>
            </a:r>
          </a:p>
          <a:p>
            <a:endParaRPr lang="en-US"/>
          </a:p>
          <a:p>
            <a:r>
              <a:rPr lang="en-US"/>
              <a:t>Now, with the understanding of the abstraction, let me hand over to Siyuan for detailing the EMT design.</a:t>
            </a:r>
          </a:p>
          <a:p>
            <a:endParaRPr lang="en-US"/>
          </a:p>
          <a:p>
            <a:r>
              <a:rPr lang="en-US"/>
              <a:t>[C-8.00]</a:t>
            </a:r>
          </a:p>
        </p:txBody>
      </p:sp>
      <p:sp>
        <p:nvSpPr>
          <p:cNvPr id="4" name="Slide Number Placeholder 3">
            <a:extLst>
              <a:ext uri="{FF2B5EF4-FFF2-40B4-BE49-F238E27FC236}">
                <a16:creationId xmlns:a16="http://schemas.microsoft.com/office/drawing/2014/main" id="{70BBF026-1A12-7219-E44E-E8F71EE6F581}"/>
              </a:ext>
            </a:extLst>
          </p:cNvPr>
          <p:cNvSpPr>
            <a:spLocks noGrp="1"/>
          </p:cNvSpPr>
          <p:nvPr>
            <p:ph type="sldNum" sz="quarter" idx="5"/>
          </p:nvPr>
        </p:nvSpPr>
        <p:spPr/>
        <p:txBody>
          <a:bodyPr/>
          <a:lstStyle/>
          <a:p>
            <a:fld id="{4751DF6A-8D98-4D9A-B13B-5D2D4EBB2999}" type="slidenum">
              <a:rPr lang="en-US" smtClean="0"/>
              <a:t>22</a:t>
            </a:fld>
            <a:endParaRPr lang="en-US"/>
          </a:p>
        </p:txBody>
      </p:sp>
    </p:spTree>
    <p:extLst>
      <p:ext uri="{BB962C8B-B14F-4D97-AF65-F5344CB8AC3E}">
        <p14:creationId xmlns:p14="http://schemas.microsoft.com/office/powerpoint/2010/main" val="1876906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A64A0-557B-2884-8B9D-952DC0AFBE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38929-BCB5-3BF2-7C88-FF5C2CBD6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677DA-4ECC-2479-64E1-263FD7F4CE7A}"/>
              </a:ext>
            </a:extLst>
          </p:cNvPr>
          <p:cNvSpPr>
            <a:spLocks noGrp="1"/>
          </p:cNvSpPr>
          <p:nvPr>
            <p:ph type="body" idx="1"/>
          </p:nvPr>
        </p:nvSpPr>
        <p:spPr/>
        <p:txBody>
          <a:bodyPr/>
          <a:lstStyle/>
          <a:p>
            <a:r>
              <a:rPr lang="en-US"/>
              <a:t>After we have a proper abstraction for page mappings and address spaces, we can finally abstract the MMU itself. [C-7.37]</a:t>
            </a:r>
          </a:p>
          <a:p>
            <a:endParaRPr lang="en-US"/>
          </a:p>
          <a:p>
            <a:r>
              <a:rPr lang="en-US"/>
              <a:t>The job of the translation service is to interface with the MMU hardware. [C-7.42]</a:t>
            </a:r>
          </a:p>
          <a:p>
            <a:endParaRPr lang="en-US"/>
          </a:p>
          <a:p>
            <a:r>
              <a:rPr lang="en-US"/>
              <a:t>And also manage the lifetime of translation databases, so that address spaces can be properly initialized and destroyed. [C-7.51]</a:t>
            </a:r>
          </a:p>
          <a:p>
            <a:endParaRPr lang="en-US"/>
          </a:p>
          <a:p>
            <a:r>
              <a:rPr lang="en-US"/>
              <a:t>This service also abstracts the functionality of the address space switch and the MMU register contexts.</a:t>
            </a:r>
          </a:p>
          <a:p>
            <a:endParaRPr lang="en-US"/>
          </a:p>
          <a:p>
            <a:r>
              <a:rPr lang="en-US"/>
              <a:t>Now, with the understanding of the abstraction, let me hand over to Siyuan for detailing the EMT design.</a:t>
            </a:r>
          </a:p>
          <a:p>
            <a:endParaRPr lang="en-US"/>
          </a:p>
          <a:p>
            <a:r>
              <a:rPr lang="en-US"/>
              <a:t>[C-8.00]</a:t>
            </a:r>
          </a:p>
        </p:txBody>
      </p:sp>
      <p:sp>
        <p:nvSpPr>
          <p:cNvPr id="4" name="Slide Number Placeholder 3">
            <a:extLst>
              <a:ext uri="{FF2B5EF4-FFF2-40B4-BE49-F238E27FC236}">
                <a16:creationId xmlns:a16="http://schemas.microsoft.com/office/drawing/2014/main" id="{54D3A24D-6F10-E855-04A3-0947C74EE7EE}"/>
              </a:ext>
            </a:extLst>
          </p:cNvPr>
          <p:cNvSpPr>
            <a:spLocks noGrp="1"/>
          </p:cNvSpPr>
          <p:nvPr>
            <p:ph type="sldNum" sz="quarter" idx="5"/>
          </p:nvPr>
        </p:nvSpPr>
        <p:spPr/>
        <p:txBody>
          <a:bodyPr/>
          <a:lstStyle/>
          <a:p>
            <a:fld id="{4751DF6A-8D98-4D9A-B13B-5D2D4EBB2999}" type="slidenum">
              <a:rPr lang="en-US" smtClean="0"/>
              <a:t>23</a:t>
            </a:fld>
            <a:endParaRPr lang="en-US"/>
          </a:p>
        </p:txBody>
      </p:sp>
    </p:spTree>
    <p:extLst>
      <p:ext uri="{BB962C8B-B14F-4D97-AF65-F5344CB8AC3E}">
        <p14:creationId xmlns:p14="http://schemas.microsoft.com/office/powerpoint/2010/main" val="15941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6E775-6CA2-1700-9342-6A068839A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4A02A4-3240-02F8-7052-D91062B22B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055F29-EF73-6D54-1B00-3ECD45E5E694}"/>
              </a:ext>
            </a:extLst>
          </p:cNvPr>
          <p:cNvSpPr>
            <a:spLocks noGrp="1"/>
          </p:cNvSpPr>
          <p:nvPr>
            <p:ph type="body" idx="1"/>
          </p:nvPr>
        </p:nvSpPr>
        <p:spPr/>
        <p:txBody>
          <a:bodyPr/>
          <a:lstStyle/>
          <a:p>
            <a:r>
              <a:rPr lang="en-US"/>
              <a:t>Thanks </a:t>
            </a:r>
            <a:r>
              <a:rPr lang="en-US" err="1"/>
              <a:t>Jiyuan</a:t>
            </a:r>
            <a:r>
              <a:rPr lang="en-US"/>
              <a:t> for the introduction.</a:t>
            </a:r>
          </a:p>
          <a:p>
            <a:r>
              <a:rPr lang="en-US"/>
              <a:t>So, the three abstractions become our EMT basic functions.</a:t>
            </a:r>
          </a:p>
          <a:p>
            <a:r>
              <a:rPr lang="en-US"/>
              <a:t>I will go through the operations we support.</a:t>
            </a:r>
          </a:p>
          <a:p>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First, for translation object, we support </a:t>
            </a:r>
            <a:r>
              <a:rPr lang="en-US" b="1"/>
              <a:t>operations</a:t>
            </a:r>
            <a:r>
              <a:rPr lang="en-US"/>
              <a:t> like read and [c] update the translation object’s attribute. The attribute includes, for example, permission and page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translation database, we support </a:t>
            </a:r>
            <a:r>
              <a:rPr lang="en-US" b="1"/>
              <a:t>operations</a:t>
            </a:r>
            <a:r>
              <a:rPr lang="en-US"/>
              <a:t> like[c]  find a translation object, [c] update it, or [c] remove it from the translation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translation service, example operations are like switch to a translation database or get the current running one.</a:t>
            </a:r>
          </a:p>
        </p:txBody>
      </p:sp>
      <p:sp>
        <p:nvSpPr>
          <p:cNvPr id="4" name="Slide Number Placeholder 3">
            <a:extLst>
              <a:ext uri="{FF2B5EF4-FFF2-40B4-BE49-F238E27FC236}">
                <a16:creationId xmlns:a16="http://schemas.microsoft.com/office/drawing/2014/main" id="{A414A37B-A80A-DF51-63FD-3AED4E5B4DBE}"/>
              </a:ext>
            </a:extLst>
          </p:cNvPr>
          <p:cNvSpPr>
            <a:spLocks noGrp="1"/>
          </p:cNvSpPr>
          <p:nvPr>
            <p:ph type="sldNum" sz="quarter" idx="5"/>
          </p:nvPr>
        </p:nvSpPr>
        <p:spPr/>
        <p:txBody>
          <a:bodyPr/>
          <a:lstStyle/>
          <a:p>
            <a:fld id="{4751DF6A-8D98-4D9A-B13B-5D2D4EBB2999}" type="slidenum">
              <a:rPr lang="en-US" smtClean="0"/>
              <a:t>24</a:t>
            </a:fld>
            <a:endParaRPr lang="en-US"/>
          </a:p>
        </p:txBody>
      </p:sp>
    </p:spTree>
    <p:extLst>
      <p:ext uri="{BB962C8B-B14F-4D97-AF65-F5344CB8AC3E}">
        <p14:creationId xmlns:p14="http://schemas.microsoft.com/office/powerpoint/2010/main" val="1024977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 three basic abstractions and their operations, we have the basic functions of the EMT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call the implementation of EMT interface a MMU driver.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Different memory translation architectures have their corresponding MMU drivers.[c]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basic functions are required to be implemented. After it’s implemented, we can get a functional bootable kernel.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basic functions are hardware neutral.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it is not expressive enough to support hardware 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Thus, we introduce customizable functions to exploit hardware features and guarantee HW neutrality.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design seven groups of customizable functions, and list two example</a:t>
            </a:r>
            <a:r>
              <a:rPr lang="en-US" altLang="zh-CN"/>
              <a:t>s</a:t>
            </a:r>
            <a:r>
              <a:rPr lang="en-US"/>
              <a:t> here. They iterate or lock over a range of virtual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Each customizable functions come with a generic default implementation that is hardware neutral and shared among all MMU drivers.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default implementation is a combination of basic functions and other hardware neutral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MMU driver developers wish to exploit the hardware features, they can do hardware 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EMT follows Linux convention to redirect the interface to the correct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So from a high level, we have the EMT interface, and we call the implementation of the interface MMU drivers. And the goal is that to support new architectures, developers only need to focus on MMU drivers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EMT interface contains some basic functions, which are the three abstractions that we introduced.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Each of them is required to be implemented.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we also provide a set of functions called customizable functions. There are seven groups of them, and we give two examples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iterator and lock group can iterate or lock over a range of virtual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Each of the customizable functions come with default hardware implementations. And the developers are interested, they can choose to do optional hardware-specific implementations. And, We follow the Linux convention to use if-defined to redirect to the correct implementations.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that the radix iterator. It can exploit spatial locality by directly incrementing the page table entry pointer if they're within the 2MB range.</a:t>
            </a:r>
          </a:p>
          <a:p>
            <a:endParaRPr lang="en-US"/>
          </a:p>
        </p:txBody>
      </p:sp>
      <p:sp>
        <p:nvSpPr>
          <p:cNvPr id="4" name="Slide Number Placeholder 3"/>
          <p:cNvSpPr>
            <a:spLocks noGrp="1"/>
          </p:cNvSpPr>
          <p:nvPr>
            <p:ph type="sldNum" sz="quarter" idx="5"/>
          </p:nvPr>
        </p:nvSpPr>
        <p:spPr/>
        <p:txBody>
          <a:bodyPr/>
          <a:lstStyle/>
          <a:p>
            <a:fld id="{4751DF6A-8D98-4D9A-B13B-5D2D4EBB2999}" type="slidenum">
              <a:rPr lang="en-US" smtClean="0"/>
              <a:t>25</a:t>
            </a:fld>
            <a:endParaRPr lang="en-US"/>
          </a:p>
        </p:txBody>
      </p:sp>
    </p:spTree>
    <p:extLst>
      <p:ext uri="{BB962C8B-B14F-4D97-AF65-F5344CB8AC3E}">
        <p14:creationId xmlns:p14="http://schemas.microsoft.com/office/powerpoint/2010/main" val="178524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04BD-AFAA-D64C-E193-B74FD0974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ED9E4-2D18-E596-79D9-2B7D03683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CB12-B250-1168-4FD3-EEE7A65000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we show an example of customizable function which is the iterator group and show how it enables HW 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iterator’s job is to iterate over a range of virtual address and [c] get the next translation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compare two implementations. The first one is default implementation which is hardware neutral but less performant when running on radix hardware,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second one is radix MMU driver which is customized to exploit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default implementation, to guarantee hardware neutrality, every virtual address will go through a full page table walk on radix. This is has to be done even if the two virtual addresses are contiguous.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for the radix MMU driver implementation, if the virtual addresses are contiguous, we can get the page table entry by directly incrementing the previous page table entry pointer. This way, we exploit spatial locality of radix.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NOTE: simplify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More specifically, for the default implementation, for every page we have to find translation object from the translation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Which is full page table </a:t>
            </a:r>
            <a:r>
              <a:rPr lang="en-US" err="1"/>
              <a:t>wak</a:t>
            </a:r>
            <a:r>
              <a:rPr lang="en-US"/>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example of customizable </a:t>
            </a:r>
            <a:r>
              <a:rPr lang="en-US" err="1"/>
              <a:t>fucntions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While EMT basic functions deliver a hardware neutral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EMT also enables hardware-specific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Different architectures have different performance trade-offs. And one of the challenges while building EMT interface is how to balance this trade-off while maintaining hardware neutrality.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we give a very easy to understand example:</a:t>
            </a:r>
          </a:p>
          <a:p>
            <a:r>
              <a:rPr lang="en-US"/>
              <a:t>- In radix design, page table is indexed by the virtual address, has a very strong spatial locality.</a:t>
            </a:r>
          </a:p>
          <a:p>
            <a:r>
              <a:rPr lang="en-US"/>
              <a:t>- However, in EPCT, page table is indexed by the hash </a:t>
            </a:r>
            <a:r>
              <a:rPr lang="en-US" err="1"/>
              <a:t>whicch</a:t>
            </a:r>
            <a:r>
              <a:rPr lang="en-US"/>
              <a:t> has weak spatial localities.</a:t>
            </a:r>
          </a:p>
          <a:p>
            <a:r>
              <a:rPr lang="en-US"/>
              <a:t>More specifically, for a virtual address in radix, it will go through the multi-level page tables and get to the final destination page table entry. </a:t>
            </a:r>
          </a:p>
          <a:p>
            <a:r>
              <a:rPr lang="en-US"/>
              <a:t>A virtual address right next to it will have its corresponding page table entry right next to it.</a:t>
            </a:r>
          </a:p>
          <a:p>
            <a:r>
              <a:rPr lang="en-US"/>
              <a:t> 	so that you can directly get the next page table entry by incrementing the page table entry point.</a:t>
            </a:r>
          </a:p>
          <a:p>
            <a:r>
              <a:rPr lang="en-US"/>
              <a:t>However, for ECPT, the virtual address is applied to a hash first, and then the result of the hash </a:t>
            </a:r>
            <a:r>
              <a:rPr lang="en-US" err="1"/>
              <a:t>indexex</a:t>
            </a:r>
            <a:r>
              <a:rPr lang="en-US"/>
              <a:t> the ECPT way. </a:t>
            </a:r>
          </a:p>
          <a:p>
            <a:r>
              <a:rPr lang="en-US"/>
              <a:t>The virtual address right next to it also goes through the hash, and this may scatter the page table entry very far, and we need the ECPT lookup from OS to find the next page table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counter this challenge, we introduce customizable functions, which exploits hardware features while guaranteeing hardware properties.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a:p>
            <a:endParaRPr lang="en-US"/>
          </a:p>
          <a:p>
            <a:endParaRPr lang="en-US"/>
          </a:p>
          <a:p>
            <a:endParaRPr lang="en-US"/>
          </a:p>
          <a:p>
            <a:endParaRPr lang="en-US"/>
          </a:p>
          <a:p>
            <a:endParaRPr lang="en-US"/>
          </a:p>
          <a:p>
            <a:endParaRPr lang="en-US"/>
          </a:p>
          <a:p>
            <a:r>
              <a:rPr lang="en-US"/>
              <a:t>Customizable groups &amp; its design</a:t>
            </a:r>
          </a:p>
          <a:p>
            <a:r>
              <a:rPr lang="en-US"/>
              <a:t>Fallback and </a:t>
            </a:r>
            <a:r>
              <a:rPr lang="en-US" err="1"/>
              <a:t>polyfill</a:t>
            </a:r>
            <a:endParaRPr lang="en-US"/>
          </a:p>
          <a:p>
            <a:r>
              <a:rPr lang="en-US"/>
              <a:t>E.g. iterator for x86</a:t>
            </a:r>
          </a:p>
          <a:p>
            <a:endParaRPr lang="en-US"/>
          </a:p>
          <a:p>
            <a:r>
              <a:rPr lang="en-US"/>
              <a:t>Different architectures have different trade off</a:t>
            </a:r>
          </a:p>
          <a:p>
            <a:r>
              <a:rPr lang="en-US"/>
              <a:t>We provide a way for you to make code change</a:t>
            </a:r>
          </a:p>
        </p:txBody>
      </p:sp>
      <p:sp>
        <p:nvSpPr>
          <p:cNvPr id="4" name="Slide Number Placeholder 3">
            <a:extLst>
              <a:ext uri="{FF2B5EF4-FFF2-40B4-BE49-F238E27FC236}">
                <a16:creationId xmlns:a16="http://schemas.microsoft.com/office/drawing/2014/main" id="{B1F5D567-C1D0-AFFF-48CE-E1C2CF3AE288}"/>
              </a:ext>
            </a:extLst>
          </p:cNvPr>
          <p:cNvSpPr>
            <a:spLocks noGrp="1"/>
          </p:cNvSpPr>
          <p:nvPr>
            <p:ph type="sldNum" sz="quarter" idx="5"/>
          </p:nvPr>
        </p:nvSpPr>
        <p:spPr/>
        <p:txBody>
          <a:bodyPr/>
          <a:lstStyle/>
          <a:p>
            <a:fld id="{4751DF6A-8D98-4D9A-B13B-5D2D4EBB2999}" type="slidenum">
              <a:rPr lang="en-US" smtClean="0"/>
              <a:t>26</a:t>
            </a:fld>
            <a:endParaRPr lang="en-US"/>
          </a:p>
        </p:txBody>
      </p:sp>
    </p:spTree>
    <p:extLst>
      <p:ext uri="{BB962C8B-B14F-4D97-AF65-F5344CB8AC3E}">
        <p14:creationId xmlns:p14="http://schemas.microsoft.com/office/powerpoint/2010/main" val="3833184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33945-37ED-205B-2E73-1F108FE9A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1F28B9-21C3-C725-47CA-2CC58503A6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0845B-FC28-5698-605B-D942295CC9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we show the real code snippet, and let’s start with default implementation.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first need to find the translation object from the translation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this involves a full page table walk when running on radix. [c]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we get the size of the translation object and increment virtual address by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radix MMU driver,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first update the object, if the virtual address within the 2MB range,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can simply increment virtual address and page table entry pointer.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of course, we need to handle other cases.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With this example, we showed that EMT customizable functions can enable HW-specific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compare default implementation running on radix hardware, which is hardware neutral but less performant.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With radix MMU driver which is customized to exploit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More specifically, for the default implementation, for every page we have to find translation object from the translation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Which is full walk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example of customizable </a:t>
            </a:r>
            <a:r>
              <a:rPr lang="en-US" err="1"/>
              <a:t>fucntions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While EMT basic functions deliver a hardware neutral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EMT also enables hardware-specific optimizations.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Different architectures have different performance trade-offs. And one of the challenges while building EMT interface is how to balance this trade-off while maintaining hardware neutrality.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we give a very easy to understand example:</a:t>
            </a:r>
          </a:p>
          <a:p>
            <a:r>
              <a:rPr lang="en-US"/>
              <a:t>- In radix design, page table is indexed by the virtual address, has a very strong spatial locality.</a:t>
            </a:r>
          </a:p>
          <a:p>
            <a:r>
              <a:rPr lang="en-US"/>
              <a:t>- However, in EPCT, page table is indexed by the hash </a:t>
            </a:r>
            <a:r>
              <a:rPr lang="en-US" err="1"/>
              <a:t>whicch</a:t>
            </a:r>
            <a:r>
              <a:rPr lang="en-US"/>
              <a:t> has weak spatial localities.</a:t>
            </a:r>
          </a:p>
          <a:p>
            <a:r>
              <a:rPr lang="en-US"/>
              <a:t>More specifically, for a virtual address in radix, it will go through the multi-level page tables and get to the final destination page table entry. </a:t>
            </a:r>
          </a:p>
          <a:p>
            <a:r>
              <a:rPr lang="en-US"/>
              <a:t>A virtual address right next to it will have its corresponding page table entry right next to it.</a:t>
            </a:r>
          </a:p>
          <a:p>
            <a:r>
              <a:rPr lang="en-US"/>
              <a:t> 	so that you can directly get the next page table entry by incrementing the page table entry point.</a:t>
            </a:r>
          </a:p>
          <a:p>
            <a:r>
              <a:rPr lang="en-US"/>
              <a:t>However, for ECPT, the virtual address is applied to a hash first, and then the result of the hash </a:t>
            </a:r>
            <a:r>
              <a:rPr lang="en-US" err="1"/>
              <a:t>indexex</a:t>
            </a:r>
            <a:r>
              <a:rPr lang="en-US"/>
              <a:t> the ECPT way. </a:t>
            </a:r>
          </a:p>
          <a:p>
            <a:r>
              <a:rPr lang="en-US"/>
              <a:t>The virtual address right next to it also goes through the hash, and this may scatter the page table entry very far, and we need the ECPT lookup from OS to find the next page table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counter this challenge, we introduce customizable functions, which exploits hardware features while guaranteeing hardware properties.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a:p>
            <a:endParaRPr lang="en-US"/>
          </a:p>
          <a:p>
            <a:endParaRPr lang="en-US"/>
          </a:p>
          <a:p>
            <a:endParaRPr lang="en-US"/>
          </a:p>
          <a:p>
            <a:endParaRPr lang="en-US"/>
          </a:p>
          <a:p>
            <a:endParaRPr lang="en-US"/>
          </a:p>
          <a:p>
            <a:endParaRPr lang="en-US"/>
          </a:p>
          <a:p>
            <a:r>
              <a:rPr lang="en-US"/>
              <a:t>Customizable groups &amp; its design</a:t>
            </a:r>
          </a:p>
          <a:p>
            <a:r>
              <a:rPr lang="en-US"/>
              <a:t>Fallback and </a:t>
            </a:r>
            <a:r>
              <a:rPr lang="en-US" err="1"/>
              <a:t>polyfill</a:t>
            </a:r>
            <a:endParaRPr lang="en-US"/>
          </a:p>
          <a:p>
            <a:r>
              <a:rPr lang="en-US"/>
              <a:t>E.g. iterator for x86</a:t>
            </a:r>
          </a:p>
          <a:p>
            <a:endParaRPr lang="en-US"/>
          </a:p>
          <a:p>
            <a:r>
              <a:rPr lang="en-US"/>
              <a:t>Different architectures have different trade off</a:t>
            </a:r>
          </a:p>
          <a:p>
            <a:r>
              <a:rPr lang="en-US"/>
              <a:t>We provide a way for you to make code change</a:t>
            </a:r>
          </a:p>
        </p:txBody>
      </p:sp>
      <p:sp>
        <p:nvSpPr>
          <p:cNvPr id="4" name="Slide Number Placeholder 3">
            <a:extLst>
              <a:ext uri="{FF2B5EF4-FFF2-40B4-BE49-F238E27FC236}">
                <a16:creationId xmlns:a16="http://schemas.microsoft.com/office/drawing/2014/main" id="{005FD004-6448-DAA9-5554-18F3141DF539}"/>
              </a:ext>
            </a:extLst>
          </p:cNvPr>
          <p:cNvSpPr>
            <a:spLocks noGrp="1"/>
          </p:cNvSpPr>
          <p:nvPr>
            <p:ph type="sldNum" sz="quarter" idx="5"/>
          </p:nvPr>
        </p:nvSpPr>
        <p:spPr/>
        <p:txBody>
          <a:bodyPr/>
          <a:lstStyle/>
          <a:p>
            <a:fld id="{4751DF6A-8D98-4D9A-B13B-5D2D4EBB2999}" type="slidenum">
              <a:rPr lang="en-US" smtClean="0"/>
              <a:t>27</a:t>
            </a:fld>
            <a:endParaRPr lang="en-US"/>
          </a:p>
        </p:txBody>
      </p:sp>
    </p:spTree>
    <p:extLst>
      <p:ext uri="{BB962C8B-B14F-4D97-AF65-F5344CB8AC3E}">
        <p14:creationId xmlns:p14="http://schemas.microsoft.com/office/powerpoint/2010/main" val="3202348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Montserrat SemiBold" panose="00000700000000000000" pitchFamily="2" charset="0"/>
              </a:rPr>
              <a:t>EMT simplifies the MMU support process.</a:t>
            </a:r>
          </a:p>
          <a:p>
            <a:r>
              <a:rPr lang="en-US" sz="1200">
                <a:latin typeface="Montserrat SemiBold" panose="00000700000000000000" pitchFamily="2" charset="0"/>
              </a:rPr>
              <a:t>With EMT, we only need to work on the MMU driver. </a:t>
            </a:r>
          </a:p>
          <a:p>
            <a:r>
              <a:rPr lang="en-US" sz="1200">
                <a:latin typeface="Montserrat SemiBold" panose="00000700000000000000" pitchFamily="2" charset="0"/>
              </a:rPr>
              <a:t>We start with basic functions and implementing it will give us a functional kernel. </a:t>
            </a:r>
          </a:p>
          <a:p>
            <a:r>
              <a:rPr lang="en-US" sz="1200">
                <a:latin typeface="Montserrat SemiBold" panose="00000700000000000000" pitchFamily="2" charset="0"/>
              </a:rPr>
              <a:t>From there, we can iteratively implement the customizable functions [c] until we reach a performant kernel.</a:t>
            </a:r>
          </a:p>
          <a:p>
            <a:r>
              <a:rPr lang="en-US" sz="1200">
                <a:latin typeface="Montserrat SemiBold" panose="00000700000000000000" pitchFamily="2" charset="0"/>
              </a:rPr>
              <a:t>This iterative development and testing process is very developer friendly.</a:t>
            </a:r>
          </a:p>
          <a:p>
            <a:endParaRPr lang="en-US" sz="1200">
              <a:latin typeface="Montserrat SemiBold" panose="00000700000000000000" pitchFamily="2" charset="0"/>
            </a:endParaRPr>
          </a:p>
          <a:p>
            <a:r>
              <a:rPr lang="en-US" sz="1200">
                <a:latin typeface="Montserrat SemiBold" panose="00000700000000000000" pitchFamily="2" charset="0"/>
              </a:rPr>
              <a:t>EMT supports both tree and hash based translation, for example radix and ECPT.</a:t>
            </a:r>
          </a:p>
          <a:p>
            <a:r>
              <a:rPr lang="en-US" sz="1200">
                <a:latin typeface="Montserrat SemiBold" panose="00000700000000000000" pitchFamily="2" charset="0"/>
              </a:rPr>
              <a:t>We also build support flattened page table, which is an experimental tree based design.</a:t>
            </a:r>
          </a:p>
          <a:p>
            <a:r>
              <a:rPr lang="en-US" sz="1200">
                <a:latin typeface="Montserrat SemiBold" panose="00000700000000000000" pitchFamily="2" charset="0"/>
              </a:rPr>
              <a:t>It turns out that with EMT, the support is very simple with less than seven hundreds lines of code.</a:t>
            </a:r>
          </a:p>
          <a:p>
            <a:r>
              <a:rPr lang="en-US" sz="1200">
                <a:latin typeface="Montserrat SemiBold" panose="00000700000000000000" pitchFamily="2" charset="0"/>
              </a:rPr>
              <a:t>It is because we don’t need to change existing Linux Memory design, and we can reused part of the x86 MMU driver.</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With the EMT refactored, we show how we build support a new MMU.</a:t>
            </a:r>
          </a:p>
          <a:p>
            <a:endParaRPr lang="en-US"/>
          </a:p>
          <a:p>
            <a:r>
              <a:rPr lang="en-US"/>
              <a:t>EMT now supports both tree based and hash based translation, for example, radix and ECPT. We also built support for flattened page table, which is an experimental tree based design that shortens page table walk length. The support is finished by two undergrads in one and half month, because EMT encapsulates the minimum MMU support logic. </a:t>
            </a:r>
          </a:p>
          <a:p>
            <a:endParaRPr lang="en-US"/>
          </a:p>
          <a:p>
            <a:r>
              <a:rPr lang="en-US"/>
              <a:t>There's no need to change the Linux complicated memory management routines. </a:t>
            </a:r>
          </a:p>
          <a:p>
            <a:r>
              <a:rPr lang="en-US"/>
              <a:t>The MMU driver is composed of the basic functions, which have three groups and 15 functions. And after you implement this, you will get a function kernel that can boot and run application.</a:t>
            </a:r>
          </a:p>
          <a:p>
            <a:r>
              <a:rPr lang="en-US"/>
              <a:t>Based on this, you can move on to the customizable functions, which have seven groups and thirty five functions. You can iteratively develop those until you get a performance kernel. This is an iterative development and testing process makes the development cycle much easier.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Right now it supports both tree-based and hash-based translations, for example: radix, ECPT, and flattened page table which is FPT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EMT abstraction is simple enough that our </a:t>
            </a:r>
            <a:r>
              <a:rPr lang="en-US" err="1"/>
              <a:t>underrad</a:t>
            </a:r>
            <a:r>
              <a:rPr lang="en-US"/>
              <a:t> can build a flattened page table support in one and a half months with less than one thousand lines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NOTE: to test the usability of EMT, we asked two undergrads to build the support for a new translation architecture, and they finished it in one and half month.</a:t>
            </a:r>
          </a:p>
          <a:p>
            <a:r>
              <a:rPr lang="en-US"/>
              <a:t>Without EMT,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ontserrat Medium" panose="00000600000000000000" pitchFamily="2" charset="0"/>
                <a:ea typeface="Source Sans Pro" panose="020B0503030403020204" pitchFamily="34" charset="0"/>
              </a:rPr>
              <a:t>Support two more flattening configurations with similar effort as directly modifying Linux</a:t>
            </a:r>
          </a:p>
          <a:p>
            <a:endParaRPr lang="en-US"/>
          </a:p>
        </p:txBody>
      </p:sp>
      <p:sp>
        <p:nvSpPr>
          <p:cNvPr id="4" name="Slide Number Placeholder 3"/>
          <p:cNvSpPr>
            <a:spLocks noGrp="1"/>
          </p:cNvSpPr>
          <p:nvPr>
            <p:ph type="sldNum" sz="quarter" idx="5"/>
          </p:nvPr>
        </p:nvSpPr>
        <p:spPr/>
        <p:txBody>
          <a:bodyPr/>
          <a:lstStyle/>
          <a:p>
            <a:fld id="{4751DF6A-8D98-4D9A-B13B-5D2D4EBB2999}" type="slidenum">
              <a:rPr lang="en-US" smtClean="0"/>
              <a:t>28</a:t>
            </a:fld>
            <a:endParaRPr lang="en-US"/>
          </a:p>
        </p:txBody>
      </p:sp>
    </p:spTree>
    <p:extLst>
      <p:ext uri="{BB962C8B-B14F-4D97-AF65-F5344CB8AC3E}">
        <p14:creationId xmlns:p14="http://schemas.microsoft.com/office/powerpoint/2010/main" val="11625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FC026-A9E7-9C98-1700-EC23F75F7D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59AD8-F024-D7F5-9F2B-8B5D5F369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533CD-FA6F-91C8-C651-175C2F5518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EMT has negligible performance overhead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We compare the performance of EMT-Linux on radix MMU driver with the vanilla Linux.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We tested over three suites of benchmarks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The first is kernel micro benchmarks,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The second is </a:t>
            </a:r>
            <a:r>
              <a:rPr lang="en-US" sz="2400" err="1"/>
              <a:t>macrobenchmarks</a:t>
            </a:r>
            <a:r>
              <a:rPr lang="en-US" sz="2400"/>
              <a:t>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And we also include three real world applications.</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For all of them, the over head is controlled within zero point two percent. [c]</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We achieve low overhead because first,</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EMT is carefully engineered.</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We follow </a:t>
            </a:r>
            <a:r>
              <a:rPr lang="en-US" sz="2400" err="1"/>
              <a:t>linux</a:t>
            </a:r>
            <a:r>
              <a:rPr lang="en-US" sz="2400"/>
              <a:t> convention to minimize call stack increment and maintain similar cache efficiency.</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Second, EMT enables all HW specific optimizations for radix that has been used in vanilla </a:t>
            </a:r>
            <a:r>
              <a:rPr lang="en-US" sz="2400" err="1"/>
              <a:t>linux</a:t>
            </a:r>
            <a:r>
              <a:rPr lang="en-US" sz="2400"/>
              <a:t>.</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2400"/>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2400"/>
              <a:t>So EMT is a design that comes with a near zero performance. We first tested our implementations on LTP test suite. And then we measure the performance of EMT Linux on the MMU driver versus vanilla Linux. And through a series of benchmarks, which are kernel benchmarks, micro benchmarks, and also some real world applications, our performance impacts are controlled within 0.2%.</a:t>
            </a:r>
          </a:p>
          <a:p>
            <a:pPr marL="0" indent="0">
              <a:buFont typeface="Courier New" panose="02070309020205020404" pitchFamily="49" charset="0"/>
              <a:buNone/>
            </a:pPr>
            <a:endParaRPr lang="en-US" sz="2400">
              <a:solidFill>
                <a:schemeClr val="tx1"/>
              </a:solidFill>
            </a:endParaRPr>
          </a:p>
          <a:p>
            <a:pPr marL="0" indent="0">
              <a:buFont typeface="Courier New" panose="02070309020205020404" pitchFamily="49" charset="0"/>
              <a:buNone/>
            </a:pPr>
            <a:endParaRPr lang="en-US" sz="2400">
              <a:solidFill>
                <a:schemeClr val="tx1"/>
              </a:solidFill>
            </a:endParaRPr>
          </a:p>
          <a:p>
            <a:pPr marL="0" indent="0">
              <a:buFont typeface="Courier New" panose="02070309020205020404" pitchFamily="49" charset="0"/>
              <a:buNone/>
            </a:pPr>
            <a:endParaRPr lang="en-US" sz="2400">
              <a:solidFill>
                <a:schemeClr val="tx1"/>
              </a:solidFill>
            </a:endParaRPr>
          </a:p>
          <a:p>
            <a:pPr marL="0" indent="0">
              <a:buFont typeface="Courier New" panose="02070309020205020404" pitchFamily="49" charset="0"/>
              <a:buNone/>
            </a:pPr>
            <a:r>
              <a:rPr lang="en-US" sz="2400">
                <a:solidFill>
                  <a:schemeClr val="tx1"/>
                </a:solidFill>
              </a:rPr>
              <a:t>NOTE: </a:t>
            </a:r>
          </a:p>
          <a:p>
            <a:pPr marL="342900" indent="-342900">
              <a:buFont typeface="Courier New" panose="02070309020205020404" pitchFamily="49" charset="0"/>
              <a:buChar char="o"/>
            </a:pPr>
            <a:endParaRPr lang="en-US" sz="2400">
              <a:solidFill>
                <a:schemeClr val="tx1"/>
              </a:solidFill>
            </a:endParaRPr>
          </a:p>
          <a:p>
            <a:pPr marL="342900" indent="-342900">
              <a:buFont typeface="Courier New" panose="02070309020205020404" pitchFamily="49" charset="0"/>
              <a:buChar char="o"/>
            </a:pPr>
            <a:r>
              <a:rPr lang="en-US" sz="2400">
                <a:solidFill>
                  <a:schemeClr val="tx1"/>
                </a:solidFill>
              </a:rPr>
              <a:t>Correctness test</a:t>
            </a:r>
          </a:p>
          <a:p>
            <a:pPr marL="1028700" lvl="1" indent="-342900">
              <a:buFont typeface="Courier New" panose="02070309020205020404" pitchFamily="49" charset="0"/>
              <a:buChar char="o"/>
            </a:pPr>
            <a:r>
              <a:rPr lang="en-US" sz="1800"/>
              <a:t>Linux test project (LTP) test with Ubuntu 20.04’s default kernel configuration</a:t>
            </a:r>
          </a:p>
          <a:p>
            <a:pPr marL="1028700" lvl="1" indent="-342900">
              <a:buFont typeface="Courier New" panose="02070309020205020404" pitchFamily="49" charset="0"/>
              <a:buChar char="o"/>
            </a:pPr>
            <a:r>
              <a:rPr lang="en-US" sz="1800"/>
              <a:t>1208 tests out of 1405 apply for the configuration</a:t>
            </a:r>
          </a:p>
          <a:p>
            <a:pPr marL="1028700" lvl="1" indent="-342900">
              <a:buFont typeface="Courier New" panose="02070309020205020404" pitchFamily="49" charset="0"/>
              <a:buChar char="o"/>
            </a:pPr>
            <a:r>
              <a:rPr lang="en-US" sz="1800"/>
              <a:t>EMT with radix MMU driver pass all them</a:t>
            </a:r>
          </a:p>
          <a:p>
            <a:pPr marL="1028700" lvl="1" indent="-342900">
              <a:buFont typeface="Courier New" panose="02070309020205020404" pitchFamily="49" charset="0"/>
              <a:buChar char="o"/>
            </a:pPr>
            <a:r>
              <a:rPr lang="en-US" sz="1800"/>
              <a:t>Same with vanilla Linux 5.15</a:t>
            </a:r>
          </a:p>
          <a:p>
            <a:pPr marL="685800" lvl="1" indent="0">
              <a:buFont typeface="Courier New" panose="02070309020205020404" pitchFamily="49" charset="0"/>
              <a:buNone/>
            </a:pPr>
            <a:endParaRPr lang="en-US" sz="1800"/>
          </a:p>
          <a:p>
            <a:r>
              <a:rPr lang="en-US" b="1"/>
              <a:t>EMT presents an </a:t>
            </a:r>
            <a:r>
              <a:rPr lang="en-US" b="1" err="1"/>
              <a:t>arhc</a:t>
            </a:r>
            <a:r>
              <a:rPr lang="en-US" b="1"/>
              <a:t>-neutral interface with near-zero performance impact</a:t>
            </a:r>
          </a:p>
          <a:p>
            <a:endParaRPr lang="en-US" b="1"/>
          </a:p>
        </p:txBody>
      </p:sp>
      <p:sp>
        <p:nvSpPr>
          <p:cNvPr id="4" name="Slide Number Placeholder 3">
            <a:extLst>
              <a:ext uri="{FF2B5EF4-FFF2-40B4-BE49-F238E27FC236}">
                <a16:creationId xmlns:a16="http://schemas.microsoft.com/office/drawing/2014/main" id="{CE454082-71F8-3206-A84B-1D9267BF6184}"/>
              </a:ext>
            </a:extLst>
          </p:cNvPr>
          <p:cNvSpPr>
            <a:spLocks noGrp="1"/>
          </p:cNvSpPr>
          <p:nvPr>
            <p:ph type="sldNum" sz="quarter" idx="5"/>
          </p:nvPr>
        </p:nvSpPr>
        <p:spPr/>
        <p:txBody>
          <a:bodyPr/>
          <a:lstStyle/>
          <a:p>
            <a:fld id="{1BBD0DCF-B289-F148-A942-982CE10BF818}" type="slidenum">
              <a:rPr lang="en-US" smtClean="0"/>
              <a:t>29</a:t>
            </a:fld>
            <a:endParaRPr lang="en-US"/>
          </a:p>
        </p:txBody>
      </p:sp>
    </p:spTree>
    <p:extLst>
      <p:ext uri="{BB962C8B-B14F-4D97-AF65-F5344CB8AC3E}">
        <p14:creationId xmlns:p14="http://schemas.microsoft.com/office/powerpoint/2010/main" val="284903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0560F-0D1B-7DC3-06AD-DF40D092BA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6CC5FC-FB7F-DD4B-F84E-D6DD5BEA1C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0D022F-B2AB-E3B6-98BD-32CBECFC5569}"/>
              </a:ext>
            </a:extLst>
          </p:cNvPr>
          <p:cNvSpPr>
            <a:spLocks noGrp="1"/>
          </p:cNvSpPr>
          <p:nvPr>
            <p:ph type="body" idx="1"/>
          </p:nvPr>
        </p:nvSpPr>
        <p:spPr/>
        <p:txBody>
          <a:bodyPr/>
          <a:lstStyle/>
          <a:p>
            <a:r>
              <a:rPr lang="en-US"/>
              <a:t>In the past decades, the radix tree was the de facto translation design. Under this design, the page walker goes through the radix tree to fetch page table entries and perform address translations. Today, most commercial architectures use the radix design, including x-eighty-six, ARM, RISC-V, and others. [C-0.44]</a:t>
            </a:r>
          </a:p>
          <a:p>
            <a:endParaRPr lang="en-US"/>
          </a:p>
          <a:p>
            <a:r>
              <a:rPr lang="en-US"/>
              <a:t>However, the radix tree table is known to have limitations, such as its performance and scalability, so in the past several years, people are actively exploring new translation designs.</a:t>
            </a:r>
          </a:p>
          <a:p>
            <a:endParaRPr lang="en-US"/>
          </a:p>
          <a:p>
            <a:r>
              <a:rPr lang="en-US"/>
              <a:t>[C-0.56]</a:t>
            </a:r>
          </a:p>
        </p:txBody>
      </p:sp>
      <p:sp>
        <p:nvSpPr>
          <p:cNvPr id="4" name="Slide Number Placeholder 3">
            <a:extLst>
              <a:ext uri="{FF2B5EF4-FFF2-40B4-BE49-F238E27FC236}">
                <a16:creationId xmlns:a16="http://schemas.microsoft.com/office/drawing/2014/main" id="{CD1BA95A-6E45-8B06-0747-7414B3C71535}"/>
              </a:ext>
            </a:extLst>
          </p:cNvPr>
          <p:cNvSpPr>
            <a:spLocks noGrp="1"/>
          </p:cNvSpPr>
          <p:nvPr>
            <p:ph type="sldNum" sz="quarter" idx="5"/>
          </p:nvPr>
        </p:nvSpPr>
        <p:spPr/>
        <p:txBody>
          <a:bodyPr/>
          <a:lstStyle/>
          <a:p>
            <a:fld id="{1BBD0DCF-B289-F148-A942-982CE10BF818}" type="slidenum">
              <a:rPr lang="en-US" smtClean="0"/>
              <a:t>3</a:t>
            </a:fld>
            <a:endParaRPr lang="en-US"/>
          </a:p>
        </p:txBody>
      </p:sp>
    </p:spTree>
    <p:extLst>
      <p:ext uri="{BB962C8B-B14F-4D97-AF65-F5344CB8AC3E}">
        <p14:creationId xmlns:p14="http://schemas.microsoft.com/office/powerpoint/2010/main" val="1398486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EMT enabled us to build an open platform for virtual memory research.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While evaluating new hardware MMU designs, we faced the challenge that there’s no hardware available to run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 in our design, we have EMT Linux hosted by QEMU. We can implement the MMU driver and emulate the hardware translation process inside QEMU.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With this, we can run applications unmodified.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we wish to do performance analysis, we enabled QEMU to capture instruction trace and memory trace.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Feeding the trace into different backend simulator can give us analysis at different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example, we can have an instruction analyzer, or a memory simulator, or even a full system simulator to get cycle accurate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EMT enabled an end-to-end system evaluation in the absence of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supported diverse performance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previous 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Based on EMT, we build an open platform for virtual memory research.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One of the common challenges for memory translation </a:t>
            </a:r>
            <a:r>
              <a:rPr lang="en-US" err="1"/>
              <a:t>researcj</a:t>
            </a:r>
            <a:r>
              <a:rPr lang="en-US"/>
              <a:t> is that there's no hardware available to run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So based on EMT, we developed a platform. The application is running on top of EMT Linux, and EMT Linux is hosted by QEMU. You can implement the MMU driver and emulate the translation process inside QEMU. So up to this point, you can have a functional kernel to do functional testing. But for performance simulations, QEMU can help us capture the instruction trace and memory trace and feed this one into flexible backend simulations.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feed them into instruction analyzer to get the operating system overhead, or memory simulator to get the cache analysis or page walk latency or instruction per cycles, in short IPC. Or you can also plug into a full systems simulator and get a cycle accurate analysis.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platform is open source online. You're more than welcome to try them out.</a:t>
            </a:r>
          </a:p>
          <a:p>
            <a:endParaRPr lang="en-US"/>
          </a:p>
        </p:txBody>
      </p:sp>
      <p:sp>
        <p:nvSpPr>
          <p:cNvPr id="4" name="Slide Number Placeholder 3"/>
          <p:cNvSpPr>
            <a:spLocks noGrp="1"/>
          </p:cNvSpPr>
          <p:nvPr>
            <p:ph type="sldNum" sz="quarter" idx="5"/>
          </p:nvPr>
        </p:nvSpPr>
        <p:spPr/>
        <p:txBody>
          <a:bodyPr/>
          <a:lstStyle/>
          <a:p>
            <a:fld id="{4751DF6A-8D98-4D9A-B13B-5D2D4EBB2999}" type="slidenum">
              <a:rPr lang="en-US" smtClean="0"/>
              <a:t>30</a:t>
            </a:fld>
            <a:endParaRPr lang="en-US"/>
          </a:p>
        </p:txBody>
      </p:sp>
    </p:spTree>
    <p:extLst>
      <p:ext uri="{BB962C8B-B14F-4D97-AF65-F5344CB8AC3E}">
        <p14:creationId xmlns:p14="http://schemas.microsoft.com/office/powerpoint/2010/main" val="788636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90126-F30C-51AB-0095-0CEF60F218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070061-E36A-0B7F-007C-3A64CF016E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1BF14-7171-1BCD-3285-E6DCE42EBF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our experience, using EMT to build the OS support for  hardware translation architecture is incredibly beneficial to understand their implications from the OS perspective.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Here, we picked one example which is self reference paradox for hash page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 the context here is that the kernel code is also mapped with some kernel PTE.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MMU will need to refer to the kernel PTE entry to do translation.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the kernel PTE entry may be moved due to hash collisions, which is a unique challenge for hash page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Thus, it requires a procedure to move the </a:t>
            </a:r>
            <a:r>
              <a:rPr lang="en-US" err="1"/>
              <a:t>pte.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two approaches to implement this: first we can do invalidation before copy.</a:t>
            </a:r>
            <a:br>
              <a:rPr lang="en-US"/>
            </a:br>
            <a:r>
              <a:rPr lang="en-US"/>
              <a:t>However, while this move PTE procedure is executing, MMU cannot access the invalidated page table entry,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which can make the system crash due to a missing entry in the transient window.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So there’s some problem with this approach.</a:t>
            </a:r>
          </a:p>
          <a:p>
            <a:br>
              <a:rPr lang="en-US"/>
            </a:br>
            <a:br>
              <a:rPr lang="en-US"/>
            </a:br>
            <a:r>
              <a:rPr lang="en-US"/>
              <a:t>Managing Sparse Address Space</a:t>
            </a:r>
          </a:p>
          <a:p>
            <a:r>
              <a:rPr lang="en-US"/>
              <a:t>Multicore 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Generalize!!! To benefit other researchers</a:t>
            </a:r>
            <a:br>
              <a:rPr lang="en-US"/>
            </a:br>
            <a:br>
              <a:rPr lang="en-US"/>
            </a:br>
            <a:r>
              <a:rPr lang="en-US"/>
              <a:t>Such challenges can be overlooked without really implementing the OS, and EMT simplifies the process.</a:t>
            </a:r>
          </a:p>
          <a:p>
            <a:endParaRPr lang="en-US"/>
          </a:p>
          <a:p>
            <a:endParaRPr lang="en-US"/>
          </a:p>
        </p:txBody>
      </p:sp>
      <p:sp>
        <p:nvSpPr>
          <p:cNvPr id="4" name="Slide Number Placeholder 3">
            <a:extLst>
              <a:ext uri="{FF2B5EF4-FFF2-40B4-BE49-F238E27FC236}">
                <a16:creationId xmlns:a16="http://schemas.microsoft.com/office/drawing/2014/main" id="{082D45FB-3CB4-3D6F-671F-41DA858BC6BD}"/>
              </a:ext>
            </a:extLst>
          </p:cNvPr>
          <p:cNvSpPr>
            <a:spLocks noGrp="1"/>
          </p:cNvSpPr>
          <p:nvPr>
            <p:ph type="sldNum" sz="quarter" idx="5"/>
          </p:nvPr>
        </p:nvSpPr>
        <p:spPr/>
        <p:txBody>
          <a:bodyPr/>
          <a:lstStyle/>
          <a:p>
            <a:fld id="{4751DF6A-8D98-4D9A-B13B-5D2D4EBB2999}" type="slidenum">
              <a:rPr lang="en-US" smtClean="0"/>
              <a:t>31</a:t>
            </a:fld>
            <a:endParaRPr lang="en-US"/>
          </a:p>
        </p:txBody>
      </p:sp>
    </p:spTree>
    <p:extLst>
      <p:ext uri="{BB962C8B-B14F-4D97-AF65-F5344CB8AC3E}">
        <p14:creationId xmlns:p14="http://schemas.microsoft.com/office/powerpoint/2010/main" val="1135626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889BA-B0BF-845A-F779-34A30015B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1A09C8-A9FD-12A7-FD0D-F8C67FCF6B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2B8AD-92A8-6101-02CB-194B1584294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And this is because there's no atomic updates at multiple locations.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solve these problems through a hardware and software co-design approach. From the software side, we implement copy before invalidations. And from the hardware side, we patched the hardware to handle different duplicated entries if the mapping information is the same.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So in this case, after the move PTE is finished, your MMU can refer to the correct page table entry. </a:t>
            </a:r>
          </a:p>
          <a:p>
            <a:endParaRPr lang="en-US"/>
          </a:p>
          <a:p>
            <a:endParaRPr lang="en-US"/>
          </a:p>
          <a:p>
            <a:endParaRPr lang="en-US"/>
          </a:p>
          <a:p>
            <a:r>
              <a:rPr lang="en-US"/>
              <a:t>Managing Sparse Address Space</a:t>
            </a:r>
          </a:p>
          <a:p>
            <a:r>
              <a:rPr lang="en-US"/>
              <a:t>Multicore Scalability</a:t>
            </a:r>
          </a:p>
          <a:p>
            <a:r>
              <a:rPr lang="en-US"/>
              <a:t>Generalize!!! To benefit other researchers</a:t>
            </a:r>
          </a:p>
          <a:p>
            <a:endParaRPr lang="en-US"/>
          </a:p>
        </p:txBody>
      </p:sp>
      <p:sp>
        <p:nvSpPr>
          <p:cNvPr id="4" name="Slide Number Placeholder 3">
            <a:extLst>
              <a:ext uri="{FF2B5EF4-FFF2-40B4-BE49-F238E27FC236}">
                <a16:creationId xmlns:a16="http://schemas.microsoft.com/office/drawing/2014/main" id="{95392518-CFDB-B09C-3FEC-82F684124B5F}"/>
              </a:ext>
            </a:extLst>
          </p:cNvPr>
          <p:cNvSpPr>
            <a:spLocks noGrp="1"/>
          </p:cNvSpPr>
          <p:nvPr>
            <p:ph type="sldNum" sz="quarter" idx="5"/>
          </p:nvPr>
        </p:nvSpPr>
        <p:spPr/>
        <p:txBody>
          <a:bodyPr/>
          <a:lstStyle/>
          <a:p>
            <a:fld id="{4751DF6A-8D98-4D9A-B13B-5D2D4EBB2999}" type="slidenum">
              <a:rPr lang="en-US" smtClean="0"/>
              <a:t>32</a:t>
            </a:fld>
            <a:endParaRPr lang="en-US"/>
          </a:p>
        </p:txBody>
      </p:sp>
    </p:spTree>
    <p:extLst>
      <p:ext uri="{BB962C8B-B14F-4D97-AF65-F5344CB8AC3E}">
        <p14:creationId xmlns:p14="http://schemas.microsoft.com/office/powerpoint/2010/main" val="1640757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6A56C-CE4F-2A56-18D4-62CBCAE4EE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918CA5-AB73-0D59-AE50-0D79495048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B77A4-95BF-6D1D-D520-0A8E0E6654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solve these problems through a hardware and software co-design approach. From the software side, we implement copy before invalidations. And from the hardware side, we patched the hardware to handle different duplicated entries if the mapping information is the same.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So in this case, after the move PTE is finished, your MMU can refer to the correct page table entry. </a:t>
            </a:r>
          </a:p>
          <a:p>
            <a:endParaRPr lang="en-US"/>
          </a:p>
          <a:p>
            <a:endParaRPr lang="en-US"/>
          </a:p>
          <a:p>
            <a:endParaRPr lang="en-US"/>
          </a:p>
          <a:p>
            <a:r>
              <a:rPr lang="en-US"/>
              <a:t>Managing Sparse Address Space</a:t>
            </a:r>
          </a:p>
          <a:p>
            <a:r>
              <a:rPr lang="en-US"/>
              <a:t>Multicore Scalability</a:t>
            </a:r>
          </a:p>
          <a:p>
            <a:r>
              <a:rPr lang="en-US"/>
              <a:t>Generalize!!! To benefit other researchers</a:t>
            </a:r>
          </a:p>
          <a:p>
            <a:endParaRPr lang="en-US"/>
          </a:p>
        </p:txBody>
      </p:sp>
      <p:sp>
        <p:nvSpPr>
          <p:cNvPr id="4" name="Slide Number Placeholder 3">
            <a:extLst>
              <a:ext uri="{FF2B5EF4-FFF2-40B4-BE49-F238E27FC236}">
                <a16:creationId xmlns:a16="http://schemas.microsoft.com/office/drawing/2014/main" id="{BE070CD1-8A24-BF8E-E715-AEB7B65E5EE4}"/>
              </a:ext>
            </a:extLst>
          </p:cNvPr>
          <p:cNvSpPr>
            <a:spLocks noGrp="1"/>
          </p:cNvSpPr>
          <p:nvPr>
            <p:ph type="sldNum" sz="quarter" idx="5"/>
          </p:nvPr>
        </p:nvSpPr>
        <p:spPr/>
        <p:txBody>
          <a:bodyPr/>
          <a:lstStyle/>
          <a:p>
            <a:fld id="{4751DF6A-8D98-4D9A-B13B-5D2D4EBB2999}" type="slidenum">
              <a:rPr lang="en-US" smtClean="0"/>
              <a:t>33</a:t>
            </a:fld>
            <a:endParaRPr lang="en-US"/>
          </a:p>
        </p:txBody>
      </p:sp>
    </p:spTree>
    <p:extLst>
      <p:ext uri="{BB962C8B-B14F-4D97-AF65-F5344CB8AC3E}">
        <p14:creationId xmlns:p14="http://schemas.microsoft.com/office/powerpoint/2010/main" val="1666422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9BABC-BF50-3E43-9F85-63F7FDF92D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DFDBF-122D-A3BE-5CFD-799E5FAD7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2D16B0-FC36-3618-8D8E-4589D11E9956}"/>
              </a:ext>
            </a:extLst>
          </p:cNvPr>
          <p:cNvSpPr>
            <a:spLocks noGrp="1"/>
          </p:cNvSpPr>
          <p:nvPr>
            <p:ph type="body" idx="1"/>
          </p:nvPr>
        </p:nvSpPr>
        <p:spPr/>
        <p:txBody>
          <a:bodyPr/>
          <a:lstStyle/>
          <a:p>
            <a:r>
              <a:rPr kumimoji="0" lang="en-US" sz="1200" b="0" i="0" u="none" strike="noStrike" kern="1200" cap="none" spc="0" normalizeH="0" baseline="0" noProof="0">
                <a:ln>
                  <a:noFill/>
                </a:ln>
                <a:solidFill>
                  <a:prstClr val="black"/>
                </a:solidFill>
                <a:effectLst/>
                <a:uLnTx/>
                <a:uFillTx/>
                <a:latin typeface="Montserrat SemiBold" panose="00000700000000000000" pitchFamily="2" charset="0"/>
              </a:rPr>
              <a:t>EMT helps analyze MMU design tradeoffs. </a:t>
            </a:r>
          </a:p>
          <a:p>
            <a:r>
              <a:rPr kumimoji="0" lang="en-US" sz="1200" b="0" i="0" u="none" strike="noStrike" kern="1200" cap="none" spc="0" normalizeH="0" baseline="0" noProof="0">
                <a:ln>
                  <a:noFill/>
                </a:ln>
                <a:solidFill>
                  <a:prstClr val="black"/>
                </a:solidFill>
                <a:effectLst/>
                <a:uLnTx/>
                <a:uFillTx/>
                <a:latin typeface="Montserrat SemiBold" panose="00000700000000000000" pitchFamily="2" charset="0"/>
              </a:rPr>
              <a:t>We show a kernel instruction breakdown for twelve benchmarks for radix and ECPT.</a:t>
            </a:r>
          </a:p>
          <a:p>
            <a:r>
              <a:rPr lang="en-US"/>
              <a:t>We put the kernel activities into five categories.</a:t>
            </a:r>
          </a:p>
          <a:p>
            <a:r>
              <a:rPr lang="en-US"/>
              <a:t>First, let’s start with radix.</a:t>
            </a:r>
          </a:p>
          <a:p>
            <a:r>
              <a:rPr lang="en-US"/>
              <a:t>It has most of the kernel activities inside page fault handler. </a:t>
            </a:r>
          </a:p>
          <a:p>
            <a:r>
              <a:rPr lang="en-US"/>
              <a:t>However, when it comes to ECPT,</a:t>
            </a:r>
          </a:p>
          <a:p>
            <a:r>
              <a:rPr lang="en-US"/>
              <a:t>We found ECPT needs significantly more work in page fault handler due to their complicated hashing mechanism.</a:t>
            </a:r>
          </a:p>
          <a:p>
            <a:endParaRPr lang="en-US"/>
          </a:p>
          <a:p>
            <a:r>
              <a:rPr lang="en-US"/>
              <a:t>We can conclude that ECPT is faster than x86 on radix design, but may incur more software overhead.</a:t>
            </a:r>
          </a:p>
          <a:p>
            <a:r>
              <a:rPr lang="en-US"/>
              <a:t>Without EMT, it’s very challenging to find such design tradeoff.</a:t>
            </a:r>
          </a:p>
          <a:p>
            <a:endParaRPr lang="en-US"/>
          </a:p>
          <a:p>
            <a:endParaRPr lang="en-US"/>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ontserrat Medium" panose="00000600000000000000" pitchFamily="2" charset="0"/>
                <a:ea typeface="Source Sans Pro" panose="020B0503030403020204" pitchFamily="34" charset="0"/>
              </a:rPr>
              <a:t>ECPT incurs 1.7x more page fault handling overhead when compared</a:t>
            </a:r>
          </a:p>
          <a:p>
            <a:endParaRPr lang="en-US"/>
          </a:p>
          <a:p>
            <a:endParaRPr lang="en-US"/>
          </a:p>
          <a:p>
            <a:r>
              <a:rPr lang="en-US"/>
              <a:t>With the open platform and </a:t>
            </a:r>
            <a:r>
              <a:rPr lang="en-US" err="1"/>
              <a:t>nero</a:t>
            </a:r>
            <a:r>
              <a:rPr lang="en-US"/>
              <a:t> zero performance impact, EMT enables various performance analysis. With flexible simulator backends, you can get:</a:t>
            </a:r>
          </a:p>
          <a:p>
            <a:r>
              <a:rPr lang="en-US"/>
              <a:t>Kernel instruction per cycle</a:t>
            </a:r>
          </a:p>
          <a:p>
            <a:r>
              <a:rPr lang="en-US"/>
              <a:t>Page walk latency</a:t>
            </a:r>
          </a:p>
          <a:p>
            <a:r>
              <a:rPr lang="en-US"/>
              <a:t>Instructions per second</a:t>
            </a:r>
          </a:p>
          <a:p>
            <a:r>
              <a:rPr lang="en-US"/>
              <a:t>And we also support cycle accurate rate analysis.</a:t>
            </a:r>
          </a:p>
          <a:p>
            <a:endParaRPr lang="en-US"/>
          </a:p>
          <a:p>
            <a:r>
              <a:rPr lang="en-US"/>
              <a:t>EMT platform help us understand the tradeoff of MMU </a:t>
            </a:r>
            <a:r>
              <a:rPr lang="en-US" err="1"/>
              <a:t>deisigns</a:t>
            </a:r>
            <a:r>
              <a:rPr lang="en-US"/>
              <a:t>. For example, we find that ECPD is fast in hardware metrics, however may lead to 1.7x kernel overhead in the page fault handling. So here we will show the data of this.</a:t>
            </a:r>
          </a:p>
          <a:p>
            <a:endParaRPr lang="en-US"/>
          </a:p>
          <a:p>
            <a:r>
              <a:rPr lang="en-US"/>
              <a:t>We analyze the instruction breakdown over 12 application benchmarks we have.</a:t>
            </a:r>
          </a:p>
          <a:p>
            <a:r>
              <a:rPr lang="en-US"/>
              <a:t>We put the kernel activities in five categories.</a:t>
            </a:r>
          </a:p>
          <a:p>
            <a:r>
              <a:rPr lang="en-US"/>
              <a:t>let's first see the radix case. Where the page fault handler takes the majority of the kernel instructions. When it comes to ECPT, we can clearly see that ECPT spent more work in page fault </a:t>
            </a:r>
            <a:r>
              <a:rPr lang="en-US" err="1"/>
              <a:t>hanlder</a:t>
            </a:r>
            <a:r>
              <a:rPr lang="en-US"/>
              <a:t>. This is due to their complicated hashing scheme.</a:t>
            </a:r>
          </a:p>
          <a:p>
            <a:endParaRPr lang="en-US" altLang="zh-CN"/>
          </a:p>
          <a:p>
            <a:endParaRPr lang="en-US" altLang="zh-CN"/>
          </a:p>
          <a:p>
            <a:endParaRPr lang="en-US" altLang="zh-CN"/>
          </a:p>
          <a:p>
            <a:endParaRPr lang="en-US" altLang="zh-CN"/>
          </a:p>
          <a:p>
            <a:r>
              <a:rPr lang="en-US" altLang="zh-CN"/>
              <a:t>Show we can do that with the help of Sim</a:t>
            </a:r>
          </a:p>
          <a:p>
            <a:r>
              <a:rPr lang="en-US" altLang="zh-CN"/>
              <a:t>Show we can run application unmodified and extract SW behavior</a:t>
            </a:r>
          </a:p>
          <a:p>
            <a:r>
              <a:rPr lang="en-US" altLang="zh-CN"/>
              <a:t>Do not highlight numbers, or we may </a:t>
            </a:r>
            <a:r>
              <a:rPr lang="en-US" altLang="zh-CN" err="1"/>
              <a:t>aggro</a:t>
            </a:r>
            <a:r>
              <a:rPr lang="en-US" altLang="zh-CN"/>
              <a:t> someone</a:t>
            </a:r>
          </a:p>
          <a:p>
            <a:endParaRPr lang="en-US"/>
          </a:p>
          <a:p>
            <a:r>
              <a:rPr lang="en-US"/>
              <a:t>EMT helps understand hardware design </a:t>
            </a:r>
          </a:p>
        </p:txBody>
      </p:sp>
      <p:sp>
        <p:nvSpPr>
          <p:cNvPr id="4" name="Slide Number Placeholder 3">
            <a:extLst>
              <a:ext uri="{FF2B5EF4-FFF2-40B4-BE49-F238E27FC236}">
                <a16:creationId xmlns:a16="http://schemas.microsoft.com/office/drawing/2014/main" id="{D39F0E01-C0B8-13A5-0AB0-2CD1105AD582}"/>
              </a:ext>
            </a:extLst>
          </p:cNvPr>
          <p:cNvSpPr>
            <a:spLocks noGrp="1"/>
          </p:cNvSpPr>
          <p:nvPr>
            <p:ph type="sldNum" sz="quarter" idx="5"/>
          </p:nvPr>
        </p:nvSpPr>
        <p:spPr/>
        <p:txBody>
          <a:bodyPr/>
          <a:lstStyle/>
          <a:p>
            <a:fld id="{4751DF6A-8D98-4D9A-B13B-5D2D4EBB2999}" type="slidenum">
              <a:rPr lang="en-US" smtClean="0"/>
              <a:t>34</a:t>
            </a:fld>
            <a:endParaRPr lang="en-US"/>
          </a:p>
        </p:txBody>
      </p:sp>
    </p:spTree>
    <p:extLst>
      <p:ext uri="{BB962C8B-B14F-4D97-AF65-F5344CB8AC3E}">
        <p14:creationId xmlns:p14="http://schemas.microsoft.com/office/powerpoint/2010/main" val="3656578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F4B93-FFF7-0887-EA6D-CB9955D27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E31C1-B0EF-EE5B-4B00-D3FB697B5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F5E38-DA98-807B-660E-C8C730E7C767}"/>
              </a:ext>
            </a:extLst>
          </p:cNvPr>
          <p:cNvSpPr>
            <a:spLocks noGrp="1"/>
          </p:cNvSpPr>
          <p:nvPr>
            <p:ph type="body" idx="1"/>
          </p:nvPr>
        </p:nvSpPr>
        <p:spPr/>
        <p:txBody>
          <a:bodyPr/>
          <a:lstStyle/>
          <a:p>
            <a:r>
              <a:rPr lang="en-US"/>
              <a:t>To conclude, we argued that OS support is essential for memory translation designs. Understanding the OS implications for </a:t>
            </a:r>
            <a:r>
              <a:rPr lang="en-US" err="1"/>
              <a:t>archiecture</a:t>
            </a:r>
            <a:r>
              <a:rPr lang="en-US"/>
              <a:t> designs is very beneficial.</a:t>
            </a:r>
          </a:p>
          <a:p>
            <a:r>
              <a:rPr lang="en-US"/>
              <a:t>We strongly encourage researchers to experiment with modern Operating systems.</a:t>
            </a:r>
          </a:p>
          <a:p>
            <a:r>
              <a:rPr lang="en-US"/>
              <a:t>To facilitate memory translation research, we also argue that OS extensibility is crucial to foster diverse memory translation research.</a:t>
            </a:r>
          </a:p>
          <a:p>
            <a:endParaRPr lang="en-US"/>
          </a:p>
          <a:p>
            <a:r>
              <a:rPr lang="en-US"/>
              <a:t>Thank you for listening. We are happy to take questions now.</a:t>
            </a:r>
          </a:p>
          <a:p>
            <a:endParaRPr lang="en-US"/>
          </a:p>
          <a:p>
            <a:r>
              <a:rPr lang="en-US"/>
              <a:t>[END]</a:t>
            </a:r>
          </a:p>
          <a:p>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a:ln>
                  <a:noFill/>
                </a:ln>
                <a:solidFill>
                  <a:prstClr val="black"/>
                </a:solidFill>
                <a:effectLst/>
                <a:uLnTx/>
                <a:uFillTx/>
                <a:latin typeface="Montserrat SemiBold" pitchFamily="2" charset="0"/>
                <a:ea typeface="Source Sans Pro" panose="020B0503030403020204" pitchFamily="34" charset="0"/>
                <a:cs typeface="+mn-cs"/>
              </a:rPr>
              <a:t>New insights on hash-based designs from the OS perspective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New challenges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previously undiscovered from their software implications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New solutions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to these challenges evaluated in our ECPT implementation</a:t>
            </a:r>
          </a:p>
          <a:p>
            <a:endParaRPr lang="en-US"/>
          </a:p>
        </p:txBody>
      </p:sp>
      <p:sp>
        <p:nvSpPr>
          <p:cNvPr id="4" name="Slide Number Placeholder 3">
            <a:extLst>
              <a:ext uri="{FF2B5EF4-FFF2-40B4-BE49-F238E27FC236}">
                <a16:creationId xmlns:a16="http://schemas.microsoft.com/office/drawing/2014/main" id="{05B92F73-5732-C464-083C-EAC2E05829D7}"/>
              </a:ext>
            </a:extLst>
          </p:cNvPr>
          <p:cNvSpPr>
            <a:spLocks noGrp="1"/>
          </p:cNvSpPr>
          <p:nvPr>
            <p:ph type="sldNum" sz="quarter" idx="5"/>
          </p:nvPr>
        </p:nvSpPr>
        <p:spPr/>
        <p:txBody>
          <a:bodyPr/>
          <a:lstStyle/>
          <a:p>
            <a:fld id="{4751DF6A-8D98-4D9A-B13B-5D2D4EBB2999}" type="slidenum">
              <a:rPr lang="en-US" smtClean="0"/>
              <a:t>35</a:t>
            </a:fld>
            <a:endParaRPr lang="en-US"/>
          </a:p>
        </p:txBody>
      </p:sp>
    </p:spTree>
    <p:extLst>
      <p:ext uri="{BB962C8B-B14F-4D97-AF65-F5344CB8AC3E}">
        <p14:creationId xmlns:p14="http://schemas.microsoft.com/office/powerpoint/2010/main" val="192459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3C462-B4CC-E98F-4D80-ACD0E1CC7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530E2-F365-5994-8CC2-81237CA885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79C72E-7CFF-0365-F44A-CB4B117FD608}"/>
              </a:ext>
            </a:extLst>
          </p:cNvPr>
          <p:cNvSpPr>
            <a:spLocks noGrp="1"/>
          </p:cNvSpPr>
          <p:nvPr>
            <p:ph type="body" idx="1"/>
          </p:nvPr>
        </p:nvSpPr>
        <p:spPr/>
        <p:txBody>
          <a:bodyPr/>
          <a:lstStyle/>
          <a:p>
            <a:r>
              <a:rPr lang="en-US"/>
              <a:t>For example, hash-table-based designs seen in Power and ECPT use hash functions to replace iterative tree walk. [C-1.06]</a:t>
            </a:r>
          </a:p>
          <a:p>
            <a:endParaRPr lang="en-US"/>
          </a:p>
          <a:p>
            <a:r>
              <a:rPr lang="en-US"/>
              <a:t>On the other hand, some works, including Direct Memory Translation and Prefetched Address Translation, use a technique called direct mapping to perform translations. [C-1.16]</a:t>
            </a:r>
          </a:p>
          <a:p>
            <a:endParaRPr lang="en-US"/>
          </a:p>
          <a:p>
            <a:r>
              <a:rPr lang="en-US"/>
              <a:t>In recent years, we have seen many research works on these new designs. [C-1.21]</a:t>
            </a:r>
          </a:p>
          <a:p>
            <a:endParaRPr lang="en-US"/>
          </a:p>
          <a:p>
            <a:r>
              <a:rPr lang="en-US"/>
              <a:t>And in the future, there may be more new translation architectures emerging.</a:t>
            </a:r>
          </a:p>
          <a:p>
            <a:endParaRPr lang="en-US"/>
          </a:p>
          <a:p>
            <a:r>
              <a:rPr lang="en-US"/>
              <a:t>[C-1.26]</a:t>
            </a:r>
          </a:p>
        </p:txBody>
      </p:sp>
      <p:sp>
        <p:nvSpPr>
          <p:cNvPr id="4" name="Slide Number Placeholder 3">
            <a:extLst>
              <a:ext uri="{FF2B5EF4-FFF2-40B4-BE49-F238E27FC236}">
                <a16:creationId xmlns:a16="http://schemas.microsoft.com/office/drawing/2014/main" id="{ECDA524A-AB56-0458-3D9C-5620DF3C6DB5}"/>
              </a:ext>
            </a:extLst>
          </p:cNvPr>
          <p:cNvSpPr>
            <a:spLocks noGrp="1"/>
          </p:cNvSpPr>
          <p:nvPr>
            <p:ph type="sldNum" sz="quarter" idx="5"/>
          </p:nvPr>
        </p:nvSpPr>
        <p:spPr/>
        <p:txBody>
          <a:bodyPr/>
          <a:lstStyle/>
          <a:p>
            <a:fld id="{1BBD0DCF-B289-F148-A942-982CE10BF818}" type="slidenum">
              <a:rPr lang="en-US" smtClean="0"/>
              <a:t>4</a:t>
            </a:fld>
            <a:endParaRPr lang="en-US"/>
          </a:p>
        </p:txBody>
      </p:sp>
    </p:spTree>
    <p:extLst>
      <p:ext uri="{BB962C8B-B14F-4D97-AF65-F5344CB8AC3E}">
        <p14:creationId xmlns:p14="http://schemas.microsoft.com/office/powerpoint/2010/main" val="4061545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53BD3-4A6D-BD2D-4A67-6B7FE9011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3112DA-C5A8-0B58-5320-43E9D0B9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1549E-9A0A-212A-4B91-3CDA1E820D08}"/>
              </a:ext>
            </a:extLst>
          </p:cNvPr>
          <p:cNvSpPr>
            <a:spLocks noGrp="1"/>
          </p:cNvSpPr>
          <p:nvPr>
            <p:ph type="body" idx="1"/>
          </p:nvPr>
        </p:nvSpPr>
        <p:spPr/>
        <p:txBody>
          <a:bodyPr/>
          <a:lstStyle/>
          <a:p>
            <a:r>
              <a:rPr lang="en-US"/>
              <a:t>For example, hash-table-based designs seen in Power and ECPT use hash functions to replace iterative tree walk. [C-1.06]</a:t>
            </a:r>
          </a:p>
          <a:p>
            <a:endParaRPr lang="en-US"/>
          </a:p>
          <a:p>
            <a:r>
              <a:rPr lang="en-US"/>
              <a:t>On the other hand, some works, including Direct Memory Translation and Prefetched Address Translation, use a technique called direct mapping to perform translations. [C-1.16]</a:t>
            </a:r>
          </a:p>
          <a:p>
            <a:endParaRPr lang="en-US"/>
          </a:p>
          <a:p>
            <a:r>
              <a:rPr lang="en-US"/>
              <a:t>In recent years, we have seen many research works on these new designs. [C-1.21]</a:t>
            </a:r>
          </a:p>
          <a:p>
            <a:endParaRPr lang="en-US"/>
          </a:p>
          <a:p>
            <a:r>
              <a:rPr lang="en-US"/>
              <a:t>And in the future, there may be more new translation architectures emerging.</a:t>
            </a:r>
          </a:p>
          <a:p>
            <a:endParaRPr lang="en-US"/>
          </a:p>
          <a:p>
            <a:r>
              <a:rPr lang="en-US"/>
              <a:t>[C-1.26]</a:t>
            </a:r>
          </a:p>
        </p:txBody>
      </p:sp>
      <p:sp>
        <p:nvSpPr>
          <p:cNvPr id="4" name="Slide Number Placeholder 3">
            <a:extLst>
              <a:ext uri="{FF2B5EF4-FFF2-40B4-BE49-F238E27FC236}">
                <a16:creationId xmlns:a16="http://schemas.microsoft.com/office/drawing/2014/main" id="{4AF4ED9B-9C89-4F59-0559-37F1D63F7E28}"/>
              </a:ext>
            </a:extLst>
          </p:cNvPr>
          <p:cNvSpPr>
            <a:spLocks noGrp="1"/>
          </p:cNvSpPr>
          <p:nvPr>
            <p:ph type="sldNum" sz="quarter" idx="5"/>
          </p:nvPr>
        </p:nvSpPr>
        <p:spPr/>
        <p:txBody>
          <a:bodyPr/>
          <a:lstStyle/>
          <a:p>
            <a:fld id="{1BBD0DCF-B289-F148-A942-982CE10BF818}" type="slidenum">
              <a:rPr lang="en-US" smtClean="0"/>
              <a:t>5</a:t>
            </a:fld>
            <a:endParaRPr lang="en-US"/>
          </a:p>
        </p:txBody>
      </p:sp>
    </p:spTree>
    <p:extLst>
      <p:ext uri="{BB962C8B-B14F-4D97-AF65-F5344CB8AC3E}">
        <p14:creationId xmlns:p14="http://schemas.microsoft.com/office/powerpoint/2010/main" val="414787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AC46B-5031-0658-BD0F-056993A9D4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A69EF3-C966-7D87-4685-DDBFF2B050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EDC778-27F9-693D-F1EE-465BE7237DBC}"/>
              </a:ext>
            </a:extLst>
          </p:cNvPr>
          <p:cNvSpPr>
            <a:spLocks noGrp="1"/>
          </p:cNvSpPr>
          <p:nvPr>
            <p:ph type="body" idx="1"/>
          </p:nvPr>
        </p:nvSpPr>
        <p:spPr/>
        <p:txBody>
          <a:bodyPr/>
          <a:lstStyle/>
          <a:p>
            <a:r>
              <a:rPr lang="en-US"/>
              <a:t>For example, hash-table-based designs seen in Power and ECPT use hash functions to replace iterative tree walk. [C-1.06]</a:t>
            </a:r>
          </a:p>
          <a:p>
            <a:endParaRPr lang="en-US"/>
          </a:p>
          <a:p>
            <a:r>
              <a:rPr lang="en-US"/>
              <a:t>On the other hand, some works, including Direct Memory Translation and Prefetched Address Translation, use a technique called direct mapping to perform translations. [C-1.16]</a:t>
            </a:r>
          </a:p>
          <a:p>
            <a:endParaRPr lang="en-US"/>
          </a:p>
          <a:p>
            <a:r>
              <a:rPr lang="en-US"/>
              <a:t>In recent years, we have seen many research works on these new designs. [C-1.21]</a:t>
            </a:r>
          </a:p>
          <a:p>
            <a:endParaRPr lang="en-US"/>
          </a:p>
          <a:p>
            <a:r>
              <a:rPr lang="en-US"/>
              <a:t>And in the future, there may be more new translation architectures emerging.</a:t>
            </a:r>
          </a:p>
          <a:p>
            <a:endParaRPr lang="en-US"/>
          </a:p>
          <a:p>
            <a:r>
              <a:rPr lang="en-US"/>
              <a:t>[C-1.26]</a:t>
            </a:r>
          </a:p>
        </p:txBody>
      </p:sp>
      <p:sp>
        <p:nvSpPr>
          <p:cNvPr id="4" name="Slide Number Placeholder 3">
            <a:extLst>
              <a:ext uri="{FF2B5EF4-FFF2-40B4-BE49-F238E27FC236}">
                <a16:creationId xmlns:a16="http://schemas.microsoft.com/office/drawing/2014/main" id="{378005A7-D110-B2C8-D76C-E6704E7043F2}"/>
              </a:ext>
            </a:extLst>
          </p:cNvPr>
          <p:cNvSpPr>
            <a:spLocks noGrp="1"/>
          </p:cNvSpPr>
          <p:nvPr>
            <p:ph type="sldNum" sz="quarter" idx="5"/>
          </p:nvPr>
        </p:nvSpPr>
        <p:spPr/>
        <p:txBody>
          <a:bodyPr/>
          <a:lstStyle/>
          <a:p>
            <a:fld id="{1BBD0DCF-B289-F148-A942-982CE10BF818}" type="slidenum">
              <a:rPr lang="en-US" smtClean="0"/>
              <a:t>6</a:t>
            </a:fld>
            <a:endParaRPr lang="en-US"/>
          </a:p>
        </p:txBody>
      </p:sp>
    </p:spTree>
    <p:extLst>
      <p:ext uri="{BB962C8B-B14F-4D97-AF65-F5344CB8AC3E}">
        <p14:creationId xmlns:p14="http://schemas.microsoft.com/office/powerpoint/2010/main" val="17313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A09FE-A052-66F8-9F48-D6F3EFE09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BAA37-9B73-7126-6EBA-5D2DD6BFC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C660-98DF-CBAA-AD17-B11A3F0D59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despite many works having been proposed, few designs have been evaluated end-to-end with the OS. There is a big question mark on their software applicability and implications. [C-1.39]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root cause of this issue is that it is very difficult to implement a vastly different MMU architectures in the operating systems, as we will detail later in this presentation. [C-1.51]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this difficulty already discourages disruptive architecture research, because they are too hard to implement and evaluate in commercial operating systems. We have already seen recent papers in architecture community that suggests focus on incremental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[C-2.08]</a:t>
            </a:r>
          </a:p>
        </p:txBody>
      </p:sp>
      <p:sp>
        <p:nvSpPr>
          <p:cNvPr id="4" name="Slide Number Placeholder 3">
            <a:extLst>
              <a:ext uri="{FF2B5EF4-FFF2-40B4-BE49-F238E27FC236}">
                <a16:creationId xmlns:a16="http://schemas.microsoft.com/office/drawing/2014/main" id="{4C1C4640-5DBF-5162-7EC9-A716C171ABC6}"/>
              </a:ext>
            </a:extLst>
          </p:cNvPr>
          <p:cNvSpPr>
            <a:spLocks noGrp="1"/>
          </p:cNvSpPr>
          <p:nvPr>
            <p:ph type="sldNum" sz="quarter" idx="5"/>
          </p:nvPr>
        </p:nvSpPr>
        <p:spPr/>
        <p:txBody>
          <a:bodyPr/>
          <a:lstStyle/>
          <a:p>
            <a:fld id="{1BBD0DCF-B289-F148-A942-982CE10BF818}" type="slidenum">
              <a:rPr lang="en-US" smtClean="0"/>
              <a:t>7</a:t>
            </a:fld>
            <a:endParaRPr lang="en-US"/>
          </a:p>
        </p:txBody>
      </p:sp>
    </p:spTree>
    <p:extLst>
      <p:ext uri="{BB962C8B-B14F-4D97-AF65-F5344CB8AC3E}">
        <p14:creationId xmlns:p14="http://schemas.microsoft.com/office/powerpoint/2010/main" val="223634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key source of this limitation is the Linux kernel, whose memory management is hardcoded to a five-level radix tree abstraction. [C-2.18]</a:t>
            </a:r>
          </a:p>
          <a:p>
            <a:endParaRPr lang="en-US"/>
          </a:p>
          <a:p>
            <a:r>
              <a:rPr lang="en-US"/>
              <a:t>Part of the reason is Torvalds believed tree was the only sane format. [C-2.23]</a:t>
            </a:r>
          </a:p>
          <a:p>
            <a:endParaRPr lang="en-US"/>
          </a:p>
          <a:p>
            <a:r>
              <a:rPr lang="en-US"/>
              <a:t>However, this assumption is no longer valid today.</a:t>
            </a:r>
          </a:p>
          <a:p>
            <a:endParaRPr lang="en-US"/>
          </a:p>
          <a:p>
            <a:r>
              <a:rPr lang="en-US"/>
              <a:t>[C-2.27]</a:t>
            </a:r>
          </a:p>
        </p:txBody>
      </p:sp>
      <p:sp>
        <p:nvSpPr>
          <p:cNvPr id="4" name="Slide Number Placeholder 3"/>
          <p:cNvSpPr>
            <a:spLocks noGrp="1"/>
          </p:cNvSpPr>
          <p:nvPr>
            <p:ph type="sldNum" sz="quarter" idx="5"/>
          </p:nvPr>
        </p:nvSpPr>
        <p:spPr/>
        <p:txBody>
          <a:bodyPr/>
          <a:lstStyle/>
          <a:p>
            <a:fld id="{4751DF6A-8D98-4D9A-B13B-5D2D4EBB2999}" type="slidenum">
              <a:rPr lang="en-US" smtClean="0"/>
              <a:t>8</a:t>
            </a:fld>
            <a:endParaRPr lang="en-US"/>
          </a:p>
        </p:txBody>
      </p:sp>
    </p:spTree>
    <p:extLst>
      <p:ext uri="{BB962C8B-B14F-4D97-AF65-F5344CB8AC3E}">
        <p14:creationId xmlns:p14="http://schemas.microsoft.com/office/powerpoint/2010/main" val="123929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4A8E6-1343-2CF2-2138-BDD01F6CA5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9A913-C46C-74E8-2C6A-600146FAB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F4FF2-87D8-E3B2-C9C5-6A1DFC1E9FD3}"/>
              </a:ext>
            </a:extLst>
          </p:cNvPr>
          <p:cNvSpPr>
            <a:spLocks noGrp="1"/>
          </p:cNvSpPr>
          <p:nvPr>
            <p:ph type="body" idx="1"/>
          </p:nvPr>
        </p:nvSpPr>
        <p:spPr/>
        <p:txBody>
          <a:bodyPr/>
          <a:lstStyle/>
          <a:p>
            <a:r>
              <a:rPr lang="en-US"/>
              <a:t>Let’s take Elastic Cuckoo Page Table, or ECPT in short, as an example, which is a performant and disruptive hardware design that represents the class of parallel hash page tables.</a:t>
            </a:r>
          </a:p>
          <a:p>
            <a:endParaRPr lang="en-US"/>
          </a:p>
          <a:p>
            <a:r>
              <a:rPr lang="en-US"/>
              <a:t>[C-2.39]</a:t>
            </a:r>
          </a:p>
        </p:txBody>
      </p:sp>
      <p:sp>
        <p:nvSpPr>
          <p:cNvPr id="4" name="Slide Number Placeholder 3">
            <a:extLst>
              <a:ext uri="{FF2B5EF4-FFF2-40B4-BE49-F238E27FC236}">
                <a16:creationId xmlns:a16="http://schemas.microsoft.com/office/drawing/2014/main" id="{9D04583B-FCF4-074D-9B9D-8625A5E2CF17}"/>
              </a:ext>
            </a:extLst>
          </p:cNvPr>
          <p:cNvSpPr>
            <a:spLocks noGrp="1"/>
          </p:cNvSpPr>
          <p:nvPr>
            <p:ph type="sldNum" sz="quarter" idx="5"/>
          </p:nvPr>
        </p:nvSpPr>
        <p:spPr/>
        <p:txBody>
          <a:bodyPr/>
          <a:lstStyle/>
          <a:p>
            <a:fld id="{1BBD0DCF-B289-F148-A942-982CE10BF818}" type="slidenum">
              <a:rPr lang="en-US" smtClean="0"/>
              <a:t>9</a:t>
            </a:fld>
            <a:endParaRPr lang="en-US"/>
          </a:p>
        </p:txBody>
      </p:sp>
    </p:spTree>
    <p:extLst>
      <p:ext uri="{BB962C8B-B14F-4D97-AF65-F5344CB8AC3E}">
        <p14:creationId xmlns:p14="http://schemas.microsoft.com/office/powerpoint/2010/main" val="226407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0AC6-2464-4B28-5F35-E4CC438B8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E05406-62CA-4265-46E8-6B44D32E4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78F81-471F-375E-0F23-EC6A6CFD8B3A}"/>
              </a:ext>
            </a:extLst>
          </p:cNvPr>
          <p:cNvSpPr>
            <a:spLocks noGrp="1"/>
          </p:cNvSpPr>
          <p:nvPr>
            <p:ph type="dt" sz="half" idx="10"/>
          </p:nvPr>
        </p:nvSpPr>
        <p:spPr/>
        <p:txBody>
          <a:bodyPr/>
          <a:lstStyle/>
          <a:p>
            <a:fld id="{EDC502C4-D3A3-4963-A6EF-F1283CEDC474}" type="datetime1">
              <a:rPr lang="en-US" smtClean="0"/>
              <a:t>7/22/25</a:t>
            </a:fld>
            <a:endParaRPr lang="en-US"/>
          </a:p>
        </p:txBody>
      </p:sp>
      <p:sp>
        <p:nvSpPr>
          <p:cNvPr id="5" name="Footer Placeholder 4">
            <a:extLst>
              <a:ext uri="{FF2B5EF4-FFF2-40B4-BE49-F238E27FC236}">
                <a16:creationId xmlns:a16="http://schemas.microsoft.com/office/drawing/2014/main" id="{15AC3254-1A41-C2F4-F28D-7D6CADCE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42A81-039B-778F-4774-3FC2F72A629D}"/>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319898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45BF-D14F-D64A-2AC0-BF9BC59E3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22C4C-58A3-9DCE-31AF-D7AFB3BCA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573D1-05BB-98DE-CE69-C978C416AA59}"/>
              </a:ext>
            </a:extLst>
          </p:cNvPr>
          <p:cNvSpPr>
            <a:spLocks noGrp="1"/>
          </p:cNvSpPr>
          <p:nvPr>
            <p:ph type="dt" sz="half" idx="10"/>
          </p:nvPr>
        </p:nvSpPr>
        <p:spPr/>
        <p:txBody>
          <a:bodyPr/>
          <a:lstStyle/>
          <a:p>
            <a:fld id="{69C68D7E-9DF8-4596-AA8C-CC915F2D4829}" type="datetime1">
              <a:rPr lang="en-US" smtClean="0"/>
              <a:t>7/22/25</a:t>
            </a:fld>
            <a:endParaRPr lang="en-US"/>
          </a:p>
        </p:txBody>
      </p:sp>
      <p:sp>
        <p:nvSpPr>
          <p:cNvPr id="5" name="Footer Placeholder 4">
            <a:extLst>
              <a:ext uri="{FF2B5EF4-FFF2-40B4-BE49-F238E27FC236}">
                <a16:creationId xmlns:a16="http://schemas.microsoft.com/office/drawing/2014/main" id="{5024B685-BF10-4A5B-81E9-9FE3F6CDE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99924-DEDD-C580-74EC-823F3CFCEC5B}"/>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381518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C4AC3-EA08-2F78-CE67-E18BB083C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A09901-89DD-AC4E-BDB5-72DDFB9E6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BD2B4-F4A8-09DC-BC01-705C2193135F}"/>
              </a:ext>
            </a:extLst>
          </p:cNvPr>
          <p:cNvSpPr>
            <a:spLocks noGrp="1"/>
          </p:cNvSpPr>
          <p:nvPr>
            <p:ph type="dt" sz="half" idx="10"/>
          </p:nvPr>
        </p:nvSpPr>
        <p:spPr/>
        <p:txBody>
          <a:bodyPr/>
          <a:lstStyle/>
          <a:p>
            <a:fld id="{FA731952-EA08-4546-B423-94A8340B54DE}" type="datetime1">
              <a:rPr lang="en-US" smtClean="0"/>
              <a:t>7/22/25</a:t>
            </a:fld>
            <a:endParaRPr lang="en-US"/>
          </a:p>
        </p:txBody>
      </p:sp>
      <p:sp>
        <p:nvSpPr>
          <p:cNvPr id="5" name="Footer Placeholder 4">
            <a:extLst>
              <a:ext uri="{FF2B5EF4-FFF2-40B4-BE49-F238E27FC236}">
                <a16:creationId xmlns:a16="http://schemas.microsoft.com/office/drawing/2014/main" id="{AEAB414D-DB4D-17E2-9BCF-14A66DC06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628F0-740A-D60B-CE90-399B5BFA54F9}"/>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18259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2AB8-8E9C-A5C8-AE21-88555EDC5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C7313-19ED-B3A3-8CA4-12CDA1B6B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EDF0A-97BB-A183-63B5-76CF5A50DF7C}"/>
              </a:ext>
            </a:extLst>
          </p:cNvPr>
          <p:cNvSpPr>
            <a:spLocks noGrp="1"/>
          </p:cNvSpPr>
          <p:nvPr>
            <p:ph type="dt" sz="half" idx="10"/>
          </p:nvPr>
        </p:nvSpPr>
        <p:spPr/>
        <p:txBody>
          <a:bodyPr/>
          <a:lstStyle/>
          <a:p>
            <a:fld id="{7768F5D6-DC6C-4549-BECF-C56FBF663ACD}" type="datetime1">
              <a:rPr lang="en-US" smtClean="0"/>
              <a:t>7/22/25</a:t>
            </a:fld>
            <a:endParaRPr lang="en-US"/>
          </a:p>
        </p:txBody>
      </p:sp>
      <p:sp>
        <p:nvSpPr>
          <p:cNvPr id="5" name="Footer Placeholder 4">
            <a:extLst>
              <a:ext uri="{FF2B5EF4-FFF2-40B4-BE49-F238E27FC236}">
                <a16:creationId xmlns:a16="http://schemas.microsoft.com/office/drawing/2014/main" id="{12EFE500-13B3-7BB4-50A7-BA44DC85C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D2583-189D-1101-C80B-D2D2A97D35AE}"/>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296797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1861-9393-4677-4868-E39FB14FB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25A70-03A3-5E3C-83CE-EFE831C47F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A79ED-429B-0395-3365-B188781A7E15}"/>
              </a:ext>
            </a:extLst>
          </p:cNvPr>
          <p:cNvSpPr>
            <a:spLocks noGrp="1"/>
          </p:cNvSpPr>
          <p:nvPr>
            <p:ph type="dt" sz="half" idx="10"/>
          </p:nvPr>
        </p:nvSpPr>
        <p:spPr/>
        <p:txBody>
          <a:bodyPr/>
          <a:lstStyle/>
          <a:p>
            <a:fld id="{13F49FEA-7317-49BB-AA56-2AEA947BFC0A}" type="datetime1">
              <a:rPr lang="en-US" smtClean="0"/>
              <a:t>7/22/25</a:t>
            </a:fld>
            <a:endParaRPr lang="en-US"/>
          </a:p>
        </p:txBody>
      </p:sp>
      <p:sp>
        <p:nvSpPr>
          <p:cNvPr id="5" name="Footer Placeholder 4">
            <a:extLst>
              <a:ext uri="{FF2B5EF4-FFF2-40B4-BE49-F238E27FC236}">
                <a16:creationId xmlns:a16="http://schemas.microsoft.com/office/drawing/2014/main" id="{B5279767-1A8C-2E66-7D20-67FE8FE10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822BB-514C-3718-A9E1-1E807FFCA4B6}"/>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235477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5C33-C55C-D156-1695-4186719B8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8C03F-3B40-6B0A-2538-8D367D74A0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776F04-74D3-D38B-D53D-FF8CBD979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880E68-1810-C7F8-E12E-A62358470F29}"/>
              </a:ext>
            </a:extLst>
          </p:cNvPr>
          <p:cNvSpPr>
            <a:spLocks noGrp="1"/>
          </p:cNvSpPr>
          <p:nvPr>
            <p:ph type="dt" sz="half" idx="10"/>
          </p:nvPr>
        </p:nvSpPr>
        <p:spPr/>
        <p:txBody>
          <a:bodyPr/>
          <a:lstStyle/>
          <a:p>
            <a:fld id="{4E631F36-1F29-4B89-B3B5-2658F78138B1}" type="datetime1">
              <a:rPr lang="en-US" smtClean="0"/>
              <a:t>7/22/25</a:t>
            </a:fld>
            <a:endParaRPr lang="en-US"/>
          </a:p>
        </p:txBody>
      </p:sp>
      <p:sp>
        <p:nvSpPr>
          <p:cNvPr id="6" name="Footer Placeholder 5">
            <a:extLst>
              <a:ext uri="{FF2B5EF4-FFF2-40B4-BE49-F238E27FC236}">
                <a16:creationId xmlns:a16="http://schemas.microsoft.com/office/drawing/2014/main" id="{BFB1F133-27D4-A581-EFCC-C8600DC8A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133B7-622B-3912-80DC-6AD79E43BA3F}"/>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161296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74EF-A650-E6C7-63F7-C843415288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14E87F-DD74-0DDF-0812-BD4A40E15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F2320-9754-B78C-E61C-F36FDF536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81EAC-84A2-A69E-6106-A2D4FF8C0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5F872-3131-6E59-6F64-0D34E8AFB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923EE-50F2-54D8-A59B-63EDFD351356}"/>
              </a:ext>
            </a:extLst>
          </p:cNvPr>
          <p:cNvSpPr>
            <a:spLocks noGrp="1"/>
          </p:cNvSpPr>
          <p:nvPr>
            <p:ph type="dt" sz="half" idx="10"/>
          </p:nvPr>
        </p:nvSpPr>
        <p:spPr/>
        <p:txBody>
          <a:bodyPr/>
          <a:lstStyle/>
          <a:p>
            <a:fld id="{7643EB19-698A-4EC0-B6D1-3AEE09B2AE92}" type="datetime1">
              <a:rPr lang="en-US" smtClean="0"/>
              <a:t>7/22/25</a:t>
            </a:fld>
            <a:endParaRPr lang="en-US"/>
          </a:p>
        </p:txBody>
      </p:sp>
      <p:sp>
        <p:nvSpPr>
          <p:cNvPr id="8" name="Footer Placeholder 7">
            <a:extLst>
              <a:ext uri="{FF2B5EF4-FFF2-40B4-BE49-F238E27FC236}">
                <a16:creationId xmlns:a16="http://schemas.microsoft.com/office/drawing/2014/main" id="{9C89F062-DF36-3597-8A9F-B269D27E7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BBFFF-0A0B-7EC7-E9CD-B90D570C1C65}"/>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143013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9663-2417-C33D-CF6C-38E0DC0B6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50DE57-B072-4087-5FEB-F86FD5B50143}"/>
              </a:ext>
            </a:extLst>
          </p:cNvPr>
          <p:cNvSpPr>
            <a:spLocks noGrp="1"/>
          </p:cNvSpPr>
          <p:nvPr>
            <p:ph type="dt" sz="half" idx="10"/>
          </p:nvPr>
        </p:nvSpPr>
        <p:spPr/>
        <p:txBody>
          <a:bodyPr/>
          <a:lstStyle/>
          <a:p>
            <a:fld id="{FC03D868-A088-439E-B5CB-E7977C23CCEE}" type="datetime1">
              <a:rPr lang="en-US" smtClean="0"/>
              <a:t>7/22/25</a:t>
            </a:fld>
            <a:endParaRPr lang="en-US"/>
          </a:p>
        </p:txBody>
      </p:sp>
      <p:sp>
        <p:nvSpPr>
          <p:cNvPr id="4" name="Footer Placeholder 3">
            <a:extLst>
              <a:ext uri="{FF2B5EF4-FFF2-40B4-BE49-F238E27FC236}">
                <a16:creationId xmlns:a16="http://schemas.microsoft.com/office/drawing/2014/main" id="{EA0F4DEA-E15A-E1D3-4B5A-A9E981F0F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7180B2-D500-7F9E-6990-585FE4C27780}"/>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333651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38ACD-DCF7-1011-40C5-DB0FE2AF95AD}"/>
              </a:ext>
            </a:extLst>
          </p:cNvPr>
          <p:cNvSpPr>
            <a:spLocks noGrp="1"/>
          </p:cNvSpPr>
          <p:nvPr>
            <p:ph type="dt" sz="half" idx="10"/>
          </p:nvPr>
        </p:nvSpPr>
        <p:spPr/>
        <p:txBody>
          <a:bodyPr/>
          <a:lstStyle/>
          <a:p>
            <a:fld id="{47177269-4E2C-42FC-9E8D-21BB5FC5E3EF}" type="datetime1">
              <a:rPr lang="en-US" smtClean="0"/>
              <a:t>7/22/25</a:t>
            </a:fld>
            <a:endParaRPr lang="en-US"/>
          </a:p>
        </p:txBody>
      </p:sp>
      <p:sp>
        <p:nvSpPr>
          <p:cNvPr id="3" name="Footer Placeholder 2">
            <a:extLst>
              <a:ext uri="{FF2B5EF4-FFF2-40B4-BE49-F238E27FC236}">
                <a16:creationId xmlns:a16="http://schemas.microsoft.com/office/drawing/2014/main" id="{49459727-8A58-BB19-4A3A-D3CDAE76F1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4FD89-AD4E-FD6F-2819-4CC35691B50C}"/>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24282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1BDE-16B5-C8A3-7B78-D4C9BDE00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0217-08A7-2047-9321-FAD8BEF6A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014E5-29F9-17A4-8429-056819F84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8E598-9158-453F-FDE8-91962943014B}"/>
              </a:ext>
            </a:extLst>
          </p:cNvPr>
          <p:cNvSpPr>
            <a:spLocks noGrp="1"/>
          </p:cNvSpPr>
          <p:nvPr>
            <p:ph type="dt" sz="half" idx="10"/>
          </p:nvPr>
        </p:nvSpPr>
        <p:spPr/>
        <p:txBody>
          <a:bodyPr/>
          <a:lstStyle/>
          <a:p>
            <a:fld id="{E5E41912-DCA7-431A-9AA1-D1D6D7B01D72}" type="datetime1">
              <a:rPr lang="en-US" smtClean="0"/>
              <a:t>7/22/25</a:t>
            </a:fld>
            <a:endParaRPr lang="en-US"/>
          </a:p>
        </p:txBody>
      </p:sp>
      <p:sp>
        <p:nvSpPr>
          <p:cNvPr id="6" name="Footer Placeholder 5">
            <a:extLst>
              <a:ext uri="{FF2B5EF4-FFF2-40B4-BE49-F238E27FC236}">
                <a16:creationId xmlns:a16="http://schemas.microsoft.com/office/drawing/2014/main" id="{1424FAD8-4EFD-516C-EF35-53EAC0D21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E08F6-0539-9F9B-7342-2F0C05E7BB23}"/>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300709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A1D5-A290-C895-4DC0-95379104F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BB570-71A0-8DEE-14A4-2F2567FC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A3C251-04DD-CDD6-8311-AB3956C8F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31804-03DD-0155-B793-57BAD8FEC37E}"/>
              </a:ext>
            </a:extLst>
          </p:cNvPr>
          <p:cNvSpPr>
            <a:spLocks noGrp="1"/>
          </p:cNvSpPr>
          <p:nvPr>
            <p:ph type="dt" sz="half" idx="10"/>
          </p:nvPr>
        </p:nvSpPr>
        <p:spPr/>
        <p:txBody>
          <a:bodyPr/>
          <a:lstStyle/>
          <a:p>
            <a:fld id="{BE8C17D9-34A7-45F9-B398-00276180E4A8}" type="datetime1">
              <a:rPr lang="en-US" smtClean="0"/>
              <a:t>7/22/25</a:t>
            </a:fld>
            <a:endParaRPr lang="en-US"/>
          </a:p>
        </p:txBody>
      </p:sp>
      <p:sp>
        <p:nvSpPr>
          <p:cNvPr id="6" name="Footer Placeholder 5">
            <a:extLst>
              <a:ext uri="{FF2B5EF4-FFF2-40B4-BE49-F238E27FC236}">
                <a16:creationId xmlns:a16="http://schemas.microsoft.com/office/drawing/2014/main" id="{90457D45-EB9B-83F5-BF6B-F9DDD49DB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B523C-0B3E-5CE1-89C2-E9FD023B24D3}"/>
              </a:ext>
            </a:extLst>
          </p:cNvPr>
          <p:cNvSpPr>
            <a:spLocks noGrp="1"/>
          </p:cNvSpPr>
          <p:nvPr>
            <p:ph type="sldNum" sz="quarter" idx="12"/>
          </p:nvPr>
        </p:nvSpPr>
        <p:spPr/>
        <p:txBody>
          <a:bodyPr/>
          <a:lstStyle/>
          <a:p>
            <a:fld id="{D24AB98B-7EB6-489A-BE01-743AAE16D735}" type="slidenum">
              <a:rPr lang="en-US" smtClean="0"/>
              <a:t>‹#›</a:t>
            </a:fld>
            <a:endParaRPr lang="en-US"/>
          </a:p>
        </p:txBody>
      </p:sp>
    </p:spTree>
    <p:extLst>
      <p:ext uri="{BB962C8B-B14F-4D97-AF65-F5344CB8AC3E}">
        <p14:creationId xmlns:p14="http://schemas.microsoft.com/office/powerpoint/2010/main" val="245825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58598-BD47-B535-9AA1-48B39C07A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852F7-2E83-0A04-3ADA-42C53B846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7F210-19D1-E43E-4443-EB4B53C6C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364502-F321-4E57-A643-F777BD2DED57}" type="datetime1">
              <a:rPr lang="en-US" smtClean="0"/>
              <a:t>7/22/25</a:t>
            </a:fld>
            <a:endParaRPr lang="en-US"/>
          </a:p>
        </p:txBody>
      </p:sp>
      <p:sp>
        <p:nvSpPr>
          <p:cNvPr id="5" name="Footer Placeholder 4">
            <a:extLst>
              <a:ext uri="{FF2B5EF4-FFF2-40B4-BE49-F238E27FC236}">
                <a16:creationId xmlns:a16="http://schemas.microsoft.com/office/drawing/2014/main" id="{768E27EB-9317-D7AD-101D-93033A771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CC43CC-7C12-CD4A-9580-C172F767D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4AB98B-7EB6-489A-BE01-743AAE16D735}" type="slidenum">
              <a:rPr lang="en-US" smtClean="0"/>
              <a:t>‹#›</a:t>
            </a:fld>
            <a:endParaRPr lang="en-US"/>
          </a:p>
        </p:txBody>
      </p:sp>
    </p:spTree>
    <p:extLst>
      <p:ext uri="{BB962C8B-B14F-4D97-AF65-F5344CB8AC3E}">
        <p14:creationId xmlns:p14="http://schemas.microsoft.com/office/powerpoint/2010/main" val="58401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xlab-uiuc/emt" TargetMode="External"/><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xlab-uiuc/emt" TargetMode="External"/><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xlab-uiuc/emt" TargetMode="External"/><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EB6D-61C3-5019-01AB-B3049D355498}"/>
              </a:ext>
            </a:extLst>
          </p:cNvPr>
          <p:cNvSpPr>
            <a:spLocks noGrp="1"/>
          </p:cNvSpPr>
          <p:nvPr>
            <p:ph type="ctrTitle"/>
          </p:nvPr>
        </p:nvSpPr>
        <p:spPr>
          <a:xfrm>
            <a:off x="738229" y="837000"/>
            <a:ext cx="10615571" cy="2387600"/>
          </a:xfrm>
        </p:spPr>
        <p:txBody>
          <a:bodyPr>
            <a:normAutofit/>
          </a:bodyPr>
          <a:lstStyle/>
          <a:p>
            <a:r>
              <a:rPr lang="en-US" sz="4400">
                <a:latin typeface="Montserrat SemiBold" panose="00000700000000000000" pitchFamily="2" charset="0"/>
                <a:ea typeface="Source Sans Pro SemiBold" panose="020B0603030403020204" pitchFamily="34" charset="0"/>
                <a:cs typeface="Arial"/>
              </a:rPr>
              <a:t>EMT: An OS Framework for New Memory Translation Architectures</a:t>
            </a:r>
          </a:p>
        </p:txBody>
      </p:sp>
      <p:sp>
        <p:nvSpPr>
          <p:cNvPr id="3" name="Subtitle 2">
            <a:extLst>
              <a:ext uri="{FF2B5EF4-FFF2-40B4-BE49-F238E27FC236}">
                <a16:creationId xmlns:a16="http://schemas.microsoft.com/office/drawing/2014/main" id="{BED8A8C4-D0F3-1B4E-39C2-3CC8A4B4D57D}"/>
              </a:ext>
            </a:extLst>
          </p:cNvPr>
          <p:cNvSpPr>
            <a:spLocks noGrp="1"/>
          </p:cNvSpPr>
          <p:nvPr>
            <p:ph type="subTitle" idx="1"/>
          </p:nvPr>
        </p:nvSpPr>
        <p:spPr>
          <a:xfrm>
            <a:off x="534087" y="3591914"/>
            <a:ext cx="11123826" cy="1868403"/>
          </a:xfrm>
        </p:spPr>
        <p:txBody>
          <a:bodyPr>
            <a:normAutofit/>
          </a:bodyPr>
          <a:lstStyle/>
          <a:p>
            <a:r>
              <a:rPr lang="en-US">
                <a:solidFill>
                  <a:schemeClr val="dk1"/>
                </a:solidFill>
                <a:latin typeface="Montserrat SemiBold" pitchFamily="2" charset="0"/>
                <a:ea typeface="Source Sans Pro" panose="020B0503030403020204" pitchFamily="34" charset="0"/>
                <a:cs typeface="Arial" panose="020B0604020202020204" pitchFamily="34" charset="0"/>
              </a:rPr>
              <a:t>Siyuan Chai, </a:t>
            </a:r>
            <a:r>
              <a:rPr lang="en-US" err="1">
                <a:solidFill>
                  <a:schemeClr val="dk1"/>
                </a:solidFill>
                <a:latin typeface="Montserrat SemiBold" pitchFamily="2" charset="0"/>
                <a:ea typeface="Source Sans Pro" panose="020B0503030403020204" pitchFamily="34" charset="0"/>
                <a:cs typeface="Arial" panose="020B0604020202020204" pitchFamily="34" charset="0"/>
              </a:rPr>
              <a:t>Jiyuan</a:t>
            </a:r>
            <a:r>
              <a:rPr lang="en-US">
                <a:solidFill>
                  <a:schemeClr val="dk1"/>
                </a:solidFill>
                <a:latin typeface="Montserrat SemiBold" pitchFamily="2" charset="0"/>
                <a:ea typeface="Source Sans Pro" panose="020B0503030403020204" pitchFamily="34" charset="0"/>
                <a:cs typeface="Arial" panose="020B0604020202020204" pitchFamily="34" charset="0"/>
              </a:rPr>
              <a:t> Zhang, </a:t>
            </a:r>
            <a:r>
              <a:rPr lang="en-US" err="1">
                <a:solidFill>
                  <a:schemeClr val="dk1"/>
                </a:solidFill>
                <a:latin typeface="Montserrat Medium" panose="00000600000000000000" pitchFamily="2" charset="0"/>
                <a:ea typeface="Source Sans Pro" panose="020B0503030403020204" pitchFamily="34" charset="0"/>
                <a:cs typeface="Arial" panose="020B0604020202020204" pitchFamily="34" charset="0"/>
              </a:rPr>
              <a:t>Jongyul</a:t>
            </a:r>
            <a:r>
              <a:rPr lang="en-US">
                <a:solidFill>
                  <a:schemeClr val="dk1"/>
                </a:solidFill>
                <a:latin typeface="Montserrat Medium" panose="00000600000000000000" pitchFamily="2" charset="0"/>
                <a:ea typeface="Source Sans Pro" panose="020B0503030403020204" pitchFamily="34" charset="0"/>
                <a:cs typeface="Arial" panose="020B0604020202020204" pitchFamily="34" charset="0"/>
              </a:rPr>
              <a:t> Kim, Alan Wang, </a:t>
            </a:r>
          </a:p>
          <a:p>
            <a:r>
              <a:rPr lang="en-US">
                <a:solidFill>
                  <a:schemeClr val="dk1"/>
                </a:solidFill>
                <a:latin typeface="Montserrat Medium" panose="00000600000000000000" pitchFamily="2" charset="0"/>
                <a:ea typeface="Source Sans Pro" panose="020B0503030403020204" pitchFamily="34" charset="0"/>
                <a:cs typeface="Arial" panose="020B0604020202020204" pitchFamily="34" charset="0"/>
              </a:rPr>
              <a:t>Fan Chung, Jovan Stojkovic, Weiwei Jia, Dimitrios Skarlatos, </a:t>
            </a:r>
          </a:p>
          <a:p>
            <a:r>
              <a:rPr lang="en-US">
                <a:solidFill>
                  <a:schemeClr val="dk1"/>
                </a:solidFill>
                <a:latin typeface="Montserrat Medium" panose="00000600000000000000" pitchFamily="2" charset="0"/>
                <a:ea typeface="Source Sans Pro" panose="020B0503030403020204" pitchFamily="34" charset="0"/>
                <a:cs typeface="Arial" panose="020B0604020202020204" pitchFamily="34" charset="0"/>
              </a:rPr>
              <a:t>Josep Torrellas, </a:t>
            </a:r>
            <a:r>
              <a:rPr lang="en-US" err="1">
                <a:solidFill>
                  <a:schemeClr val="dk1"/>
                </a:solidFill>
                <a:latin typeface="Montserrat Medium" panose="00000600000000000000" pitchFamily="2" charset="0"/>
                <a:ea typeface="Source Sans Pro" panose="020B0503030403020204" pitchFamily="34" charset="0"/>
                <a:cs typeface="Arial" panose="020B0604020202020204" pitchFamily="34" charset="0"/>
              </a:rPr>
              <a:t>Tianyin</a:t>
            </a:r>
            <a:r>
              <a:rPr lang="en-US">
                <a:solidFill>
                  <a:schemeClr val="dk1"/>
                </a:solidFill>
                <a:latin typeface="Montserrat Medium" panose="00000600000000000000" pitchFamily="2" charset="0"/>
                <a:ea typeface="Source Sans Pro" panose="020B0503030403020204" pitchFamily="34" charset="0"/>
                <a:cs typeface="Arial" panose="020B0604020202020204" pitchFamily="34" charset="0"/>
              </a:rPr>
              <a:t> Xu</a:t>
            </a:r>
            <a:endParaRPr lang="en-US">
              <a:latin typeface="Montserrat Medium" panose="00000600000000000000" pitchFamily="2" charset="0"/>
              <a:ea typeface="Source Sans Pro" panose="020B0503030403020204" pitchFamily="34" charset="0"/>
              <a:cs typeface="Arial" panose="020B0604020202020204" pitchFamily="34" charset="0"/>
            </a:endParaRPr>
          </a:p>
        </p:txBody>
      </p:sp>
      <p:pic>
        <p:nvPicPr>
          <p:cNvPr id="5" name="Picture 2" descr="Illinois Urbana Champaign logo - Moraine Valley Community College">
            <a:extLst>
              <a:ext uri="{FF2B5EF4-FFF2-40B4-BE49-F238E27FC236}">
                <a16:creationId xmlns:a16="http://schemas.microsoft.com/office/drawing/2014/main" id="{8AF79546-A42F-B93B-4F8F-2E2F451B7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501" y="5553126"/>
            <a:ext cx="2579324" cy="6760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ed text on a black background&#10;&#10;AI-generated content may be incorrect.">
            <a:extLst>
              <a:ext uri="{FF2B5EF4-FFF2-40B4-BE49-F238E27FC236}">
                <a16:creationId xmlns:a16="http://schemas.microsoft.com/office/drawing/2014/main" id="{A8BF7BF4-B626-CEBD-7A96-2F088A86B06B}"/>
              </a:ext>
            </a:extLst>
          </p:cNvPr>
          <p:cNvPicPr>
            <a:picLocks noChangeAspect="1"/>
          </p:cNvPicPr>
          <p:nvPr/>
        </p:nvPicPr>
        <p:blipFill>
          <a:blip r:embed="rId4"/>
          <a:stretch>
            <a:fillRect/>
          </a:stretch>
        </p:blipFill>
        <p:spPr>
          <a:xfrm>
            <a:off x="8149835" y="5553126"/>
            <a:ext cx="1298964" cy="827874"/>
          </a:xfrm>
          <a:prstGeom prst="rect">
            <a:avLst/>
          </a:prstGeom>
        </p:spPr>
      </p:pic>
      <p:pic>
        <p:nvPicPr>
          <p:cNvPr id="1026" name="Picture 2" descr="A blue text on a black background&#10;&#10;Description automatically generated">
            <a:extLst>
              <a:ext uri="{FF2B5EF4-FFF2-40B4-BE49-F238E27FC236}">
                <a16:creationId xmlns:a16="http://schemas.microsoft.com/office/drawing/2014/main" id="{81E7E72A-21EE-6B47-6AAC-C31D645AD4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7430" y="5553126"/>
            <a:ext cx="18288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white and orange sign with black text&#10;&#10;AI-generated content may be incorrect.">
            <a:extLst>
              <a:ext uri="{FF2B5EF4-FFF2-40B4-BE49-F238E27FC236}">
                <a16:creationId xmlns:a16="http://schemas.microsoft.com/office/drawing/2014/main" id="{72DA380C-89CF-165B-322C-483BCB992F7F}"/>
              </a:ext>
            </a:extLst>
          </p:cNvPr>
          <p:cNvPicPr>
            <a:picLocks noChangeAspect="1"/>
          </p:cNvPicPr>
          <p:nvPr/>
        </p:nvPicPr>
        <p:blipFill>
          <a:blip r:embed="rId6"/>
          <a:stretch>
            <a:fillRect/>
          </a:stretch>
        </p:blipFill>
        <p:spPr>
          <a:xfrm>
            <a:off x="8530834" y="245094"/>
            <a:ext cx="914400" cy="914400"/>
          </a:xfrm>
          <a:prstGeom prst="rect">
            <a:avLst/>
          </a:prstGeom>
        </p:spPr>
      </p:pic>
      <p:pic>
        <p:nvPicPr>
          <p:cNvPr id="10" name="Picture 9" descr="A close-up of a sign&#10;&#10;AI-generated content may be incorrect.">
            <a:extLst>
              <a:ext uri="{FF2B5EF4-FFF2-40B4-BE49-F238E27FC236}">
                <a16:creationId xmlns:a16="http://schemas.microsoft.com/office/drawing/2014/main" id="{731C49B0-CEFA-0744-94BB-137E229DE1BE}"/>
              </a:ext>
            </a:extLst>
          </p:cNvPr>
          <p:cNvPicPr>
            <a:picLocks noChangeAspect="1"/>
          </p:cNvPicPr>
          <p:nvPr/>
        </p:nvPicPr>
        <p:blipFill>
          <a:blip r:embed="rId7"/>
          <a:stretch>
            <a:fillRect/>
          </a:stretch>
        </p:blipFill>
        <p:spPr>
          <a:xfrm>
            <a:off x="9713717" y="245094"/>
            <a:ext cx="914400" cy="914400"/>
          </a:xfrm>
          <a:prstGeom prst="rect">
            <a:avLst/>
          </a:prstGeom>
        </p:spPr>
      </p:pic>
      <p:pic>
        <p:nvPicPr>
          <p:cNvPr id="12" name="Picture 11" descr="A white sign with black text&#10;&#10;AI-generated content may be incorrect.">
            <a:extLst>
              <a:ext uri="{FF2B5EF4-FFF2-40B4-BE49-F238E27FC236}">
                <a16:creationId xmlns:a16="http://schemas.microsoft.com/office/drawing/2014/main" id="{AFCC0F5D-D400-676B-130D-E317286B5B35}"/>
              </a:ext>
            </a:extLst>
          </p:cNvPr>
          <p:cNvPicPr>
            <a:picLocks noChangeAspect="1"/>
          </p:cNvPicPr>
          <p:nvPr/>
        </p:nvPicPr>
        <p:blipFill>
          <a:blip r:embed="rId8"/>
          <a:stretch>
            <a:fillRect/>
          </a:stretch>
        </p:blipFill>
        <p:spPr>
          <a:xfrm>
            <a:off x="10896600" y="245094"/>
            <a:ext cx="914400" cy="914400"/>
          </a:xfrm>
          <a:prstGeom prst="rect">
            <a:avLst/>
          </a:prstGeom>
        </p:spPr>
      </p:pic>
    </p:spTree>
    <p:extLst>
      <p:ext uri="{BB962C8B-B14F-4D97-AF65-F5344CB8AC3E}">
        <p14:creationId xmlns:p14="http://schemas.microsoft.com/office/powerpoint/2010/main" val="156475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E7F02-6B9A-B096-40B3-660B2F191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F6FDA-4969-AB7C-17F2-64662951E8BC}"/>
              </a:ext>
            </a:extLst>
          </p:cNvPr>
          <p:cNvSpPr>
            <a:spLocks noGrp="1"/>
          </p:cNvSpPr>
          <p:nvPr>
            <p:ph type="title"/>
          </p:nvPr>
        </p:nvSpPr>
        <p:spPr>
          <a:xfrm>
            <a:off x="838199" y="188640"/>
            <a:ext cx="10802409" cy="1325563"/>
          </a:xfrm>
        </p:spPr>
        <p:txBody>
          <a:bodyPr>
            <a:normAutofit/>
          </a:bodyPr>
          <a:lstStyle/>
          <a:p>
            <a:pPr lvl="0">
              <a:defRPr/>
            </a:pPr>
            <a:r>
              <a:rPr lang="en-US" sz="3600">
                <a:latin typeface="Montserrat SemiBold" pitchFamily="2" charset="0"/>
              </a:rPr>
              <a:t>ECPT: A different design from radix schemes</a:t>
            </a:r>
          </a:p>
        </p:txBody>
      </p:sp>
      <p:sp>
        <p:nvSpPr>
          <p:cNvPr id="7" name="!!ECVA">
            <a:extLst>
              <a:ext uri="{FF2B5EF4-FFF2-40B4-BE49-F238E27FC236}">
                <a16:creationId xmlns:a16="http://schemas.microsoft.com/office/drawing/2014/main" id="{A5DFFC3A-0E6F-C825-6CE3-780E9E49482A}"/>
              </a:ext>
            </a:extLst>
          </p:cNvPr>
          <p:cNvSpPr txBox="1"/>
          <p:nvPr/>
        </p:nvSpPr>
        <p:spPr>
          <a:xfrm>
            <a:off x="407368" y="3284984"/>
            <a:ext cx="576064" cy="288032"/>
          </a:xfrm>
          <a:prstGeom prst="rect">
            <a:avLst/>
          </a:prstGeom>
          <a:noFill/>
        </p:spPr>
        <p:txBody>
          <a:bodyPr wrap="none" lIns="0" tIns="0" rIns="0" bIns="0" rtlCol="0" anchor="ctr">
            <a:noAutofit/>
          </a:bodyPr>
          <a:lstStyle/>
          <a:p>
            <a:pPr algn="ctr"/>
            <a:r>
              <a:rPr lang="en-US" sz="2400">
                <a:latin typeface="Montserrat Medium" pitchFamily="2" charset="0"/>
              </a:rPr>
              <a:t>VA</a:t>
            </a:r>
          </a:p>
        </p:txBody>
      </p:sp>
      <p:cxnSp>
        <p:nvCxnSpPr>
          <p:cNvPr id="8" name="!!ECv1">
            <a:extLst>
              <a:ext uri="{FF2B5EF4-FFF2-40B4-BE49-F238E27FC236}">
                <a16:creationId xmlns:a16="http://schemas.microsoft.com/office/drawing/2014/main" id="{19013E4A-2E82-E049-52A1-D50A3D544661}"/>
              </a:ext>
            </a:extLst>
          </p:cNvPr>
          <p:cNvCxnSpPr>
            <a:cxnSpLocks/>
            <a:stCxn id="7" idx="3"/>
            <a:endCxn id="13" idx="1"/>
          </p:cNvCxnSpPr>
          <p:nvPr/>
        </p:nvCxnSpPr>
        <p:spPr>
          <a:xfrm>
            <a:off x="983432" y="3429000"/>
            <a:ext cx="86409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ECv2">
            <a:extLst>
              <a:ext uri="{FF2B5EF4-FFF2-40B4-BE49-F238E27FC236}">
                <a16:creationId xmlns:a16="http://schemas.microsoft.com/office/drawing/2014/main" id="{3AC65A25-DA14-35DA-A97F-490A5546CEC8}"/>
              </a:ext>
            </a:extLst>
          </p:cNvPr>
          <p:cNvCxnSpPr>
            <a:cxnSpLocks/>
          </p:cNvCxnSpPr>
          <p:nvPr/>
        </p:nvCxnSpPr>
        <p:spPr>
          <a:xfrm>
            <a:off x="1487488" y="2204864"/>
            <a:ext cx="0" cy="2448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ECv3">
            <a:extLst>
              <a:ext uri="{FF2B5EF4-FFF2-40B4-BE49-F238E27FC236}">
                <a16:creationId xmlns:a16="http://schemas.microsoft.com/office/drawing/2014/main" id="{BCADD803-BA07-DD30-1695-5335D5592624}"/>
              </a:ext>
            </a:extLst>
          </p:cNvPr>
          <p:cNvCxnSpPr>
            <a:cxnSpLocks/>
            <a:endCxn id="12" idx="1"/>
          </p:cNvCxnSpPr>
          <p:nvPr/>
        </p:nvCxnSpPr>
        <p:spPr>
          <a:xfrm>
            <a:off x="1487488" y="2204864"/>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Cv4">
            <a:extLst>
              <a:ext uri="{FF2B5EF4-FFF2-40B4-BE49-F238E27FC236}">
                <a16:creationId xmlns:a16="http://schemas.microsoft.com/office/drawing/2014/main" id="{2C9BF89D-6962-8942-DCBA-B7981F018084}"/>
              </a:ext>
            </a:extLst>
          </p:cNvPr>
          <p:cNvCxnSpPr>
            <a:cxnSpLocks/>
            <a:endCxn id="14" idx="1"/>
          </p:cNvCxnSpPr>
          <p:nvPr/>
        </p:nvCxnSpPr>
        <p:spPr>
          <a:xfrm>
            <a:off x="1487488" y="4653136"/>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ECHash1">
            <a:extLst>
              <a:ext uri="{FF2B5EF4-FFF2-40B4-BE49-F238E27FC236}">
                <a16:creationId xmlns:a16="http://schemas.microsoft.com/office/drawing/2014/main" id="{26EFC5EC-4B05-5E96-FBF3-34CD9CE47F91}"/>
              </a:ext>
            </a:extLst>
          </p:cNvPr>
          <p:cNvSpPr/>
          <p:nvPr/>
        </p:nvSpPr>
        <p:spPr>
          <a:xfrm>
            <a:off x="1847528" y="1988840"/>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Hash-4</a:t>
            </a:r>
            <a:r>
              <a:rPr lang="en-US" altLang="zh-CN">
                <a:solidFill>
                  <a:schemeClr val="tx1"/>
                </a:solidFill>
                <a:latin typeface="Montserrat Medium" pitchFamily="2" charset="0"/>
              </a:rPr>
              <a:t>K</a:t>
            </a:r>
            <a:endParaRPr lang="en-US" baseline="-25000">
              <a:solidFill>
                <a:schemeClr val="tx1"/>
              </a:solidFill>
              <a:latin typeface="Montserrat Medium" pitchFamily="2" charset="0"/>
            </a:endParaRPr>
          </a:p>
        </p:txBody>
      </p:sp>
      <p:sp>
        <p:nvSpPr>
          <p:cNvPr id="13" name="!!ECHash2">
            <a:extLst>
              <a:ext uri="{FF2B5EF4-FFF2-40B4-BE49-F238E27FC236}">
                <a16:creationId xmlns:a16="http://schemas.microsoft.com/office/drawing/2014/main" id="{5CD2E14F-37D3-7F64-2F85-094132AA0F52}"/>
              </a:ext>
            </a:extLst>
          </p:cNvPr>
          <p:cNvSpPr/>
          <p:nvPr/>
        </p:nvSpPr>
        <p:spPr>
          <a:xfrm>
            <a:off x="1847528" y="3212976"/>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a:t>
            </a:r>
            <a:r>
              <a:rPr lang="en-US" altLang="zh-CN">
                <a:solidFill>
                  <a:schemeClr val="tx1"/>
                </a:solidFill>
                <a:latin typeface="Montserrat Medium" pitchFamily="2" charset="0"/>
              </a:rPr>
              <a:t>h-2M</a:t>
            </a:r>
            <a:endParaRPr lang="en-US" baseline="-25000">
              <a:solidFill>
                <a:schemeClr val="tx1"/>
              </a:solidFill>
              <a:latin typeface="Montserrat Medium" pitchFamily="2" charset="0"/>
            </a:endParaRPr>
          </a:p>
        </p:txBody>
      </p:sp>
      <p:sp>
        <p:nvSpPr>
          <p:cNvPr id="14" name="!!ECHash3">
            <a:extLst>
              <a:ext uri="{FF2B5EF4-FFF2-40B4-BE49-F238E27FC236}">
                <a16:creationId xmlns:a16="http://schemas.microsoft.com/office/drawing/2014/main" id="{E9DF0FC1-CE2C-1A32-BE8F-9A4DAE9DCCCB}"/>
              </a:ext>
            </a:extLst>
          </p:cNvPr>
          <p:cNvSpPr/>
          <p:nvPr/>
        </p:nvSpPr>
        <p:spPr>
          <a:xfrm>
            <a:off x="1847528" y="4437112"/>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Hash-1G</a:t>
            </a:r>
            <a:endParaRPr lang="en-US" baseline="-25000">
              <a:solidFill>
                <a:schemeClr val="tx1"/>
              </a:solidFill>
              <a:latin typeface="Montserrat Medium" pitchFamily="2" charset="0"/>
            </a:endParaRPr>
          </a:p>
        </p:txBody>
      </p:sp>
      <p:cxnSp>
        <p:nvCxnSpPr>
          <p:cNvPr id="15" name="!!ECh1">
            <a:extLst>
              <a:ext uri="{FF2B5EF4-FFF2-40B4-BE49-F238E27FC236}">
                <a16:creationId xmlns:a16="http://schemas.microsoft.com/office/drawing/2014/main" id="{DF978F64-946C-354B-F084-C3431BE254F3}"/>
              </a:ext>
            </a:extLst>
          </p:cNvPr>
          <p:cNvCxnSpPr>
            <a:cxnSpLocks/>
            <a:stCxn id="12" idx="3"/>
            <a:endCxn id="19" idx="1"/>
          </p:cNvCxnSpPr>
          <p:nvPr/>
        </p:nvCxnSpPr>
        <p:spPr>
          <a:xfrm flipV="1">
            <a:off x="2927648" y="1880828"/>
            <a:ext cx="936104" cy="32403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Ch2">
            <a:extLst>
              <a:ext uri="{FF2B5EF4-FFF2-40B4-BE49-F238E27FC236}">
                <a16:creationId xmlns:a16="http://schemas.microsoft.com/office/drawing/2014/main" id="{47CF6255-80BF-13B7-8775-99936BC83519}"/>
              </a:ext>
            </a:extLst>
          </p:cNvPr>
          <p:cNvCxnSpPr>
            <a:cxnSpLocks/>
            <a:stCxn id="13" idx="3"/>
            <a:endCxn id="22" idx="1"/>
          </p:cNvCxnSpPr>
          <p:nvPr/>
        </p:nvCxnSpPr>
        <p:spPr>
          <a:xfrm>
            <a:off x="2927648" y="3429000"/>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Ch3">
            <a:extLst>
              <a:ext uri="{FF2B5EF4-FFF2-40B4-BE49-F238E27FC236}">
                <a16:creationId xmlns:a16="http://schemas.microsoft.com/office/drawing/2014/main" id="{7198BC21-0F27-6568-95EA-851A0DF2369B}"/>
              </a:ext>
            </a:extLst>
          </p:cNvPr>
          <p:cNvCxnSpPr>
            <a:cxnSpLocks/>
            <a:stCxn id="14" idx="3"/>
            <a:endCxn id="25" idx="1"/>
          </p:cNvCxnSpPr>
          <p:nvPr/>
        </p:nvCxnSpPr>
        <p:spPr>
          <a:xfrm>
            <a:off x="2927648" y="4653136"/>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ECw1a">
            <a:extLst>
              <a:ext uri="{FF2B5EF4-FFF2-40B4-BE49-F238E27FC236}">
                <a16:creationId xmlns:a16="http://schemas.microsoft.com/office/drawing/2014/main" id="{91BD75D5-A6AC-9EC7-F6F9-26ABE2B38D9D}"/>
              </a:ext>
            </a:extLst>
          </p:cNvPr>
          <p:cNvSpPr/>
          <p:nvPr/>
        </p:nvSpPr>
        <p:spPr>
          <a:xfrm>
            <a:off x="3863752" y="141277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9" name="!!ECw1b">
            <a:extLst>
              <a:ext uri="{FF2B5EF4-FFF2-40B4-BE49-F238E27FC236}">
                <a16:creationId xmlns:a16="http://schemas.microsoft.com/office/drawing/2014/main" id="{3AB04967-E20B-FE23-3829-4136F6EF7AEF}"/>
              </a:ext>
            </a:extLst>
          </p:cNvPr>
          <p:cNvSpPr/>
          <p:nvPr/>
        </p:nvSpPr>
        <p:spPr>
          <a:xfrm>
            <a:off x="3863752" y="177281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4K PTE</a:t>
            </a:r>
          </a:p>
        </p:txBody>
      </p:sp>
      <p:sp>
        <p:nvSpPr>
          <p:cNvPr id="20" name="!!ECw1c">
            <a:extLst>
              <a:ext uri="{FF2B5EF4-FFF2-40B4-BE49-F238E27FC236}">
                <a16:creationId xmlns:a16="http://schemas.microsoft.com/office/drawing/2014/main" id="{1C81F599-476C-3871-B594-7CD9ECBF428F}"/>
              </a:ext>
            </a:extLst>
          </p:cNvPr>
          <p:cNvSpPr txBox="1"/>
          <p:nvPr/>
        </p:nvSpPr>
        <p:spPr>
          <a:xfrm>
            <a:off x="3863752" y="1412776"/>
            <a:ext cx="1008111" cy="288032"/>
          </a:xfrm>
          <a:prstGeom prst="rect">
            <a:avLst/>
          </a:prstGeom>
          <a:noFill/>
        </p:spPr>
        <p:txBody>
          <a:bodyPr wrap="none" lIns="0" tIns="0" rIns="0" bIns="0" rtlCol="0" anchor="ctr">
            <a:noAutofit/>
          </a:bodyPr>
          <a:lstStyle/>
          <a:p>
            <a:pPr algn="ctr"/>
            <a:r>
              <a:rPr lang="en-US" sz="1600">
                <a:latin typeface="Montserrat Medium" pitchFamily="2" charset="0"/>
              </a:rPr>
              <a:t>4K Way</a:t>
            </a:r>
            <a:endParaRPr lang="en-US" sz="1600" baseline="-25000">
              <a:latin typeface="Montserrat Medium" pitchFamily="2" charset="0"/>
            </a:endParaRPr>
          </a:p>
        </p:txBody>
      </p:sp>
      <p:sp>
        <p:nvSpPr>
          <p:cNvPr id="21" name="!!ECw2a">
            <a:extLst>
              <a:ext uri="{FF2B5EF4-FFF2-40B4-BE49-F238E27FC236}">
                <a16:creationId xmlns:a16="http://schemas.microsoft.com/office/drawing/2014/main" id="{B2E228B9-DF4C-A56C-CFDA-C3138B240592}"/>
              </a:ext>
            </a:extLst>
          </p:cNvPr>
          <p:cNvSpPr/>
          <p:nvPr/>
        </p:nvSpPr>
        <p:spPr>
          <a:xfrm>
            <a:off x="3863752" y="285293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2" name="!!ECw2b">
            <a:extLst>
              <a:ext uri="{FF2B5EF4-FFF2-40B4-BE49-F238E27FC236}">
                <a16:creationId xmlns:a16="http://schemas.microsoft.com/office/drawing/2014/main" id="{94E1E61A-6720-D875-5D15-FC37E333756F}"/>
              </a:ext>
            </a:extLst>
          </p:cNvPr>
          <p:cNvSpPr/>
          <p:nvPr/>
        </p:nvSpPr>
        <p:spPr>
          <a:xfrm>
            <a:off x="3863752" y="3789040"/>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2M PTE</a:t>
            </a:r>
          </a:p>
        </p:txBody>
      </p:sp>
      <p:sp>
        <p:nvSpPr>
          <p:cNvPr id="23" name="!!ECw2c">
            <a:extLst>
              <a:ext uri="{FF2B5EF4-FFF2-40B4-BE49-F238E27FC236}">
                <a16:creationId xmlns:a16="http://schemas.microsoft.com/office/drawing/2014/main" id="{911A7223-CCA4-C2AB-7F68-40335DA61F5B}"/>
              </a:ext>
            </a:extLst>
          </p:cNvPr>
          <p:cNvSpPr txBox="1"/>
          <p:nvPr/>
        </p:nvSpPr>
        <p:spPr>
          <a:xfrm>
            <a:off x="3863752" y="2852936"/>
            <a:ext cx="999550" cy="288032"/>
          </a:xfrm>
          <a:prstGeom prst="rect">
            <a:avLst/>
          </a:prstGeom>
          <a:noFill/>
        </p:spPr>
        <p:txBody>
          <a:bodyPr wrap="none" lIns="0" tIns="0" rIns="0" bIns="0" rtlCol="0" anchor="ctr">
            <a:noAutofit/>
          </a:bodyPr>
          <a:lstStyle/>
          <a:p>
            <a:pPr algn="ctr"/>
            <a:r>
              <a:rPr lang="en-US" sz="1600">
                <a:latin typeface="Montserrat Medium" pitchFamily="2" charset="0"/>
              </a:rPr>
              <a:t>2M Way</a:t>
            </a:r>
            <a:endParaRPr lang="en-US" sz="1600" baseline="-25000">
              <a:latin typeface="Montserrat Medium" pitchFamily="2" charset="0"/>
            </a:endParaRPr>
          </a:p>
        </p:txBody>
      </p:sp>
      <p:sp>
        <p:nvSpPr>
          <p:cNvPr id="24" name="!!ECw3a">
            <a:extLst>
              <a:ext uri="{FF2B5EF4-FFF2-40B4-BE49-F238E27FC236}">
                <a16:creationId xmlns:a16="http://schemas.microsoft.com/office/drawing/2014/main" id="{24ADA18B-3625-A44E-2A6E-9AADDED60AE6}"/>
              </a:ext>
            </a:extLst>
          </p:cNvPr>
          <p:cNvSpPr/>
          <p:nvPr/>
        </p:nvSpPr>
        <p:spPr>
          <a:xfrm>
            <a:off x="3863752" y="429309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5" name="!!ECw3b">
            <a:extLst>
              <a:ext uri="{FF2B5EF4-FFF2-40B4-BE49-F238E27FC236}">
                <a16:creationId xmlns:a16="http://schemas.microsoft.com/office/drawing/2014/main" id="{0ABCEEB4-4B39-C971-40A6-4ED31BCEE6C6}"/>
              </a:ext>
            </a:extLst>
          </p:cNvPr>
          <p:cNvSpPr/>
          <p:nvPr/>
        </p:nvSpPr>
        <p:spPr>
          <a:xfrm>
            <a:off x="3863752" y="501317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1G PTE</a:t>
            </a:r>
          </a:p>
        </p:txBody>
      </p:sp>
      <p:sp>
        <p:nvSpPr>
          <p:cNvPr id="27" name="!!ECw3c">
            <a:extLst>
              <a:ext uri="{FF2B5EF4-FFF2-40B4-BE49-F238E27FC236}">
                <a16:creationId xmlns:a16="http://schemas.microsoft.com/office/drawing/2014/main" id="{CC1A7442-A24B-9281-4217-4BD4057D2081}"/>
              </a:ext>
            </a:extLst>
          </p:cNvPr>
          <p:cNvSpPr txBox="1"/>
          <p:nvPr/>
        </p:nvSpPr>
        <p:spPr>
          <a:xfrm>
            <a:off x="3863752" y="4293096"/>
            <a:ext cx="1008112" cy="288032"/>
          </a:xfrm>
          <a:prstGeom prst="rect">
            <a:avLst/>
          </a:prstGeom>
          <a:noFill/>
        </p:spPr>
        <p:txBody>
          <a:bodyPr wrap="none" lIns="0" tIns="0" rIns="0" bIns="0" rtlCol="0" anchor="ctr">
            <a:noAutofit/>
          </a:bodyPr>
          <a:lstStyle/>
          <a:p>
            <a:pPr algn="ctr"/>
            <a:r>
              <a:rPr lang="en-US" sz="1600">
                <a:latin typeface="Montserrat Medium" pitchFamily="2" charset="0"/>
              </a:rPr>
              <a:t>1G Way</a:t>
            </a:r>
            <a:endParaRPr lang="en-US" sz="1600" baseline="-25000">
              <a:latin typeface="Montserrat Medium" pitchFamily="2" charset="0"/>
            </a:endParaRPr>
          </a:p>
        </p:txBody>
      </p:sp>
      <p:cxnSp>
        <p:nvCxnSpPr>
          <p:cNvPr id="28" name="!!ECp1">
            <a:extLst>
              <a:ext uri="{FF2B5EF4-FFF2-40B4-BE49-F238E27FC236}">
                <a16:creationId xmlns:a16="http://schemas.microsoft.com/office/drawing/2014/main" id="{832A2B21-4178-083C-7FF6-136B1461BD53}"/>
              </a:ext>
            </a:extLst>
          </p:cNvPr>
          <p:cNvCxnSpPr>
            <a:cxnSpLocks/>
            <a:stCxn id="19" idx="3"/>
            <a:endCxn id="31" idx="0"/>
          </p:cNvCxnSpPr>
          <p:nvPr/>
        </p:nvCxnSpPr>
        <p:spPr>
          <a:xfrm>
            <a:off x="4871864" y="1880828"/>
            <a:ext cx="1296144" cy="133214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Cp2">
            <a:extLst>
              <a:ext uri="{FF2B5EF4-FFF2-40B4-BE49-F238E27FC236}">
                <a16:creationId xmlns:a16="http://schemas.microsoft.com/office/drawing/2014/main" id="{F3EF65BE-184D-8553-5842-2E05D9E56C95}"/>
              </a:ext>
            </a:extLst>
          </p:cNvPr>
          <p:cNvCxnSpPr>
            <a:cxnSpLocks/>
            <a:stCxn id="22" idx="3"/>
            <a:endCxn id="31" idx="1"/>
          </p:cNvCxnSpPr>
          <p:nvPr/>
        </p:nvCxnSpPr>
        <p:spPr>
          <a:xfrm flipV="1">
            <a:off x="4871864" y="3429000"/>
            <a:ext cx="720080" cy="468052"/>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ECp3">
            <a:extLst>
              <a:ext uri="{FF2B5EF4-FFF2-40B4-BE49-F238E27FC236}">
                <a16:creationId xmlns:a16="http://schemas.microsoft.com/office/drawing/2014/main" id="{3A4F1AA5-7EAC-88E8-09B6-1C1709EDB6A6}"/>
              </a:ext>
            </a:extLst>
          </p:cNvPr>
          <p:cNvCxnSpPr>
            <a:cxnSpLocks/>
            <a:stCxn id="25" idx="3"/>
            <a:endCxn id="31" idx="2"/>
          </p:cNvCxnSpPr>
          <p:nvPr/>
        </p:nvCxnSpPr>
        <p:spPr>
          <a:xfrm flipV="1">
            <a:off x="4871864" y="3645024"/>
            <a:ext cx="1296144" cy="14761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ECTag">
            <a:extLst>
              <a:ext uri="{FF2B5EF4-FFF2-40B4-BE49-F238E27FC236}">
                <a16:creationId xmlns:a16="http://schemas.microsoft.com/office/drawing/2014/main" id="{5ACBC3D9-F25B-C460-185E-47A8EA8B72C2}"/>
              </a:ext>
            </a:extLst>
          </p:cNvPr>
          <p:cNvSpPr/>
          <p:nvPr/>
        </p:nvSpPr>
        <p:spPr>
          <a:xfrm>
            <a:off x="5591944" y="3212976"/>
            <a:ext cx="1152128"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Filter</a:t>
            </a:r>
            <a:endParaRPr lang="en-US" baseline="-25000">
              <a:solidFill>
                <a:schemeClr val="tx1"/>
              </a:solidFill>
              <a:latin typeface="Montserrat Medium" pitchFamily="2" charset="0"/>
            </a:endParaRPr>
          </a:p>
        </p:txBody>
      </p:sp>
      <p:cxnSp>
        <p:nvCxnSpPr>
          <p:cNvPr id="32" name="!!ECr1">
            <a:extLst>
              <a:ext uri="{FF2B5EF4-FFF2-40B4-BE49-F238E27FC236}">
                <a16:creationId xmlns:a16="http://schemas.microsoft.com/office/drawing/2014/main" id="{A515757D-F13F-E3F8-6AA3-9C2CFDAF0AA0}"/>
              </a:ext>
            </a:extLst>
          </p:cNvPr>
          <p:cNvCxnSpPr>
            <a:cxnSpLocks/>
            <a:stCxn id="31" idx="3"/>
          </p:cNvCxnSpPr>
          <p:nvPr/>
        </p:nvCxnSpPr>
        <p:spPr>
          <a:xfrm>
            <a:off x="6744072" y="3429000"/>
            <a:ext cx="504056"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3" name="!!ECPA">
            <a:extLst>
              <a:ext uri="{FF2B5EF4-FFF2-40B4-BE49-F238E27FC236}">
                <a16:creationId xmlns:a16="http://schemas.microsoft.com/office/drawing/2014/main" id="{C4C14DFE-B9EC-C2C1-8302-890C765E2ABC}"/>
              </a:ext>
            </a:extLst>
          </p:cNvPr>
          <p:cNvSpPr txBox="1"/>
          <p:nvPr/>
        </p:nvSpPr>
        <p:spPr>
          <a:xfrm>
            <a:off x="7320136" y="3290500"/>
            <a:ext cx="432048" cy="276999"/>
          </a:xfrm>
          <a:prstGeom prst="rect">
            <a:avLst/>
          </a:prstGeom>
          <a:noFill/>
        </p:spPr>
        <p:txBody>
          <a:bodyPr wrap="none" lIns="0" tIns="0" rIns="0" bIns="0" rtlCol="0" anchor="ctr">
            <a:noAutofit/>
          </a:bodyPr>
          <a:lstStyle/>
          <a:p>
            <a:pPr algn="ctr"/>
            <a:r>
              <a:rPr lang="en-US" sz="2400">
                <a:latin typeface="Montserrat Medium" pitchFamily="2" charset="0"/>
              </a:rPr>
              <a:t>PA</a:t>
            </a:r>
          </a:p>
        </p:txBody>
      </p:sp>
      <p:sp>
        <p:nvSpPr>
          <p:cNvPr id="34" name="!!ECPT">
            <a:extLst>
              <a:ext uri="{FF2B5EF4-FFF2-40B4-BE49-F238E27FC236}">
                <a16:creationId xmlns:a16="http://schemas.microsoft.com/office/drawing/2014/main" id="{69C6D8B1-F756-DFAB-D780-B4731E787BC6}"/>
              </a:ext>
            </a:extLst>
          </p:cNvPr>
          <p:cNvSpPr txBox="1"/>
          <p:nvPr/>
        </p:nvSpPr>
        <p:spPr>
          <a:xfrm>
            <a:off x="3935760" y="6237312"/>
            <a:ext cx="4320480" cy="288032"/>
          </a:xfrm>
          <a:prstGeom prst="rect">
            <a:avLst/>
          </a:prstGeom>
          <a:noFill/>
        </p:spPr>
        <p:txBody>
          <a:bodyPr wrap="none" lIns="0" tIns="0" rIns="0" bIns="0" rtlCol="0">
            <a:noAutofit/>
          </a:bodyPr>
          <a:lstStyle/>
          <a:p>
            <a:pPr algn="ctr"/>
            <a:r>
              <a:rPr lang="en-US" sz="2400">
                <a:solidFill>
                  <a:srgbClr val="C00000"/>
                </a:solidFill>
                <a:latin typeface="Montserrat Medium" pitchFamily="2" charset="0"/>
              </a:rPr>
              <a:t>Elastic Cuckoo Page Table (ECPT) </a:t>
            </a:r>
            <a:r>
              <a:rPr lang="en-US" sz="2400">
                <a:latin typeface="Montserrat Medium" pitchFamily="2" charset="0"/>
              </a:rPr>
              <a:t>vs. </a:t>
            </a:r>
            <a:r>
              <a:rPr lang="en-US" sz="2400">
                <a:solidFill>
                  <a:srgbClr val="0070C0"/>
                </a:solidFill>
                <a:latin typeface="Montserrat Medium" pitchFamily="2" charset="0"/>
              </a:rPr>
              <a:t>Radix-Tree Page Table</a:t>
            </a:r>
          </a:p>
        </p:txBody>
      </p:sp>
      <p:sp>
        <p:nvSpPr>
          <p:cNvPr id="183" name="Rectangle: Rounded Corners 182">
            <a:extLst>
              <a:ext uri="{FF2B5EF4-FFF2-40B4-BE49-F238E27FC236}">
                <a16:creationId xmlns:a16="http://schemas.microsoft.com/office/drawing/2014/main" id="{463C9E1C-EE66-9B89-FB8D-C3E2308881CA}"/>
              </a:ext>
            </a:extLst>
          </p:cNvPr>
          <p:cNvSpPr/>
          <p:nvPr/>
        </p:nvSpPr>
        <p:spPr>
          <a:xfrm>
            <a:off x="1631504" y="1700808"/>
            <a:ext cx="1512168" cy="3456384"/>
          </a:xfrm>
          <a:prstGeom prst="roundRect">
            <a:avLst/>
          </a:prstGeom>
          <a:noFill/>
          <a:ln w="635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Diff">
            <a:extLst>
              <a:ext uri="{FF2B5EF4-FFF2-40B4-BE49-F238E27FC236}">
                <a16:creationId xmlns:a16="http://schemas.microsoft.com/office/drawing/2014/main" id="{A29677FD-E6CC-7BC2-918A-33EDF3470DB8}"/>
              </a:ext>
            </a:extLst>
          </p:cNvPr>
          <p:cNvSpPr txBox="1"/>
          <p:nvPr/>
        </p:nvSpPr>
        <p:spPr>
          <a:xfrm>
            <a:off x="8073314" y="1340768"/>
            <a:ext cx="3528392" cy="4248472"/>
          </a:xfrm>
          <a:prstGeom prst="rect">
            <a:avLst/>
          </a:prstGeom>
          <a:noFill/>
        </p:spPr>
        <p:txBody>
          <a:bodyPr wrap="non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Index with hash function values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Index with bits in </a:t>
            </a:r>
            <a:r>
              <a:rPr kumimoji="0" lang="en-US" sz="1800" b="0" i="0" u="none" strike="noStrike" kern="1200" cap="none" spc="0" normalizeH="0" baseline="0" noProof="0" err="1">
                <a:ln>
                  <a:noFill/>
                </a:ln>
                <a:solidFill>
                  <a:srgbClr val="0070C0"/>
                </a:solidFill>
                <a:effectLst/>
                <a:uLnTx/>
                <a:uFillTx/>
                <a:latin typeface="Montserrat Medium" pitchFamily="2" charset="0"/>
                <a:ea typeface="+mn-ea"/>
                <a:cs typeface="+mn-cs"/>
              </a:rPr>
              <a:t>virt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address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chemeClr val="bg1"/>
                </a:solidFill>
                <a:effectLst/>
                <a:uLnTx/>
                <a:uFillTx/>
                <a:latin typeface="Consolas" panose="020B0609020204030204" pitchFamily="49" charset="0"/>
                <a:ea typeface="等线" panose="02010600030101010101" pitchFamily="2" charset="-122"/>
                <a:cs typeface="+mn-cs"/>
              </a:rPr>
              <a:t>+</a:t>
            </a:r>
            <a:r>
              <a:rPr kumimoji="0" lang="en-US" altLang="zh-CN" sz="1800" b="0" i="0" u="none" strike="noStrike" kern="1200" cap="none" spc="0" normalizeH="0" baseline="0" noProof="0">
                <a:ln>
                  <a:noFill/>
                </a:ln>
                <a:solidFill>
                  <a:schemeClr val="bg1"/>
                </a:solidFill>
                <a:effectLst/>
                <a:uLnTx/>
                <a:uFillTx/>
                <a:latin typeface="Montserrat Medium" pitchFamily="2" charset="0"/>
                <a:ea typeface="等线" panose="02010600030101010101" pitchFamily="2" charset="-122"/>
                <a:cs typeface="+mn-cs"/>
              </a:rPr>
              <a:t> PTEs points to the actual page</a:t>
            </a:r>
            <a:endPar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t> PTEs points to the next level 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t> Page walk returns many PTEs</a:t>
            </a:r>
            <a:b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chemeClr val="bg1"/>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t> Page walk returns one final PTE</a:t>
            </a:r>
          </a:p>
        </p:txBody>
      </p:sp>
      <p:sp>
        <p:nvSpPr>
          <p:cNvPr id="6" name="Slide Number Placeholder 5">
            <a:extLst>
              <a:ext uri="{FF2B5EF4-FFF2-40B4-BE49-F238E27FC236}">
                <a16:creationId xmlns:a16="http://schemas.microsoft.com/office/drawing/2014/main" id="{C438020F-654F-B079-3E31-3E8D6DACA6EF}"/>
              </a:ext>
            </a:extLst>
          </p:cNvPr>
          <p:cNvSpPr>
            <a:spLocks noGrp="1"/>
          </p:cNvSpPr>
          <p:nvPr>
            <p:ph type="sldNum" sz="quarter" idx="12"/>
          </p:nvPr>
        </p:nvSpPr>
        <p:spPr/>
        <p:txBody>
          <a:bodyPr/>
          <a:lstStyle/>
          <a:p>
            <a:fld id="{D24AB98B-7EB6-489A-BE01-743AAE16D735}" type="slidenum">
              <a:rPr lang="en-US" smtClean="0"/>
              <a:t>10</a:t>
            </a:fld>
            <a:endParaRPr lang="en-US"/>
          </a:p>
        </p:txBody>
      </p:sp>
    </p:spTree>
    <p:extLst>
      <p:ext uri="{BB962C8B-B14F-4D97-AF65-F5344CB8AC3E}">
        <p14:creationId xmlns:p14="http://schemas.microsoft.com/office/powerpoint/2010/main" val="2071406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4EE30-4F66-D8E4-443B-FD92B75BD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36CAC-ED4B-27DD-B322-6727C8B2B4BC}"/>
              </a:ext>
            </a:extLst>
          </p:cNvPr>
          <p:cNvSpPr>
            <a:spLocks noGrp="1"/>
          </p:cNvSpPr>
          <p:nvPr>
            <p:ph type="title"/>
          </p:nvPr>
        </p:nvSpPr>
        <p:spPr>
          <a:xfrm>
            <a:off x="838199" y="188640"/>
            <a:ext cx="10932263" cy="1325563"/>
          </a:xfrm>
        </p:spPr>
        <p:txBody>
          <a:bodyPr>
            <a:normAutofit/>
          </a:bodyPr>
          <a:lstStyle/>
          <a:p>
            <a:pPr lvl="0">
              <a:defRPr/>
            </a:pPr>
            <a:r>
              <a:rPr lang="en-US" sz="3600">
                <a:latin typeface="Montserrat SemiBold" pitchFamily="2" charset="0"/>
              </a:rPr>
              <a:t>ECPT: A different design from radix schemes</a:t>
            </a:r>
          </a:p>
        </p:txBody>
      </p:sp>
      <p:sp>
        <p:nvSpPr>
          <p:cNvPr id="7" name="!!ECVA">
            <a:extLst>
              <a:ext uri="{FF2B5EF4-FFF2-40B4-BE49-F238E27FC236}">
                <a16:creationId xmlns:a16="http://schemas.microsoft.com/office/drawing/2014/main" id="{9A1DF275-D9F7-8701-99C3-9E0AAA1AF555}"/>
              </a:ext>
            </a:extLst>
          </p:cNvPr>
          <p:cNvSpPr txBox="1"/>
          <p:nvPr/>
        </p:nvSpPr>
        <p:spPr>
          <a:xfrm>
            <a:off x="407368" y="3284984"/>
            <a:ext cx="576064" cy="288032"/>
          </a:xfrm>
          <a:prstGeom prst="rect">
            <a:avLst/>
          </a:prstGeom>
          <a:noFill/>
        </p:spPr>
        <p:txBody>
          <a:bodyPr wrap="none" lIns="0" tIns="0" rIns="0" bIns="0" rtlCol="0" anchor="ctr">
            <a:noAutofit/>
          </a:bodyPr>
          <a:lstStyle/>
          <a:p>
            <a:pPr algn="ctr"/>
            <a:r>
              <a:rPr lang="en-US" sz="2400">
                <a:latin typeface="Montserrat Medium" pitchFamily="2" charset="0"/>
              </a:rPr>
              <a:t>VA</a:t>
            </a:r>
          </a:p>
        </p:txBody>
      </p:sp>
      <p:cxnSp>
        <p:nvCxnSpPr>
          <p:cNvPr id="8" name="!!ECv1">
            <a:extLst>
              <a:ext uri="{FF2B5EF4-FFF2-40B4-BE49-F238E27FC236}">
                <a16:creationId xmlns:a16="http://schemas.microsoft.com/office/drawing/2014/main" id="{76E416F5-C9F7-3AA5-50BB-9B87982A237D}"/>
              </a:ext>
            </a:extLst>
          </p:cNvPr>
          <p:cNvCxnSpPr>
            <a:cxnSpLocks/>
            <a:stCxn id="7" idx="3"/>
            <a:endCxn id="13" idx="1"/>
          </p:cNvCxnSpPr>
          <p:nvPr/>
        </p:nvCxnSpPr>
        <p:spPr>
          <a:xfrm>
            <a:off x="983432" y="3429000"/>
            <a:ext cx="86409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ECv2">
            <a:extLst>
              <a:ext uri="{FF2B5EF4-FFF2-40B4-BE49-F238E27FC236}">
                <a16:creationId xmlns:a16="http://schemas.microsoft.com/office/drawing/2014/main" id="{0DDD43E3-D252-D353-1A5A-63FDF3503003}"/>
              </a:ext>
            </a:extLst>
          </p:cNvPr>
          <p:cNvCxnSpPr>
            <a:cxnSpLocks/>
          </p:cNvCxnSpPr>
          <p:nvPr/>
        </p:nvCxnSpPr>
        <p:spPr>
          <a:xfrm>
            <a:off x="1487488" y="2204864"/>
            <a:ext cx="0" cy="2448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ECv3">
            <a:extLst>
              <a:ext uri="{FF2B5EF4-FFF2-40B4-BE49-F238E27FC236}">
                <a16:creationId xmlns:a16="http://schemas.microsoft.com/office/drawing/2014/main" id="{2E882C4B-3CBB-6DD4-DB0C-3CDBBA765766}"/>
              </a:ext>
            </a:extLst>
          </p:cNvPr>
          <p:cNvCxnSpPr>
            <a:cxnSpLocks/>
            <a:endCxn id="12" idx="1"/>
          </p:cNvCxnSpPr>
          <p:nvPr/>
        </p:nvCxnSpPr>
        <p:spPr>
          <a:xfrm>
            <a:off x="1487488" y="2204864"/>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Cv4">
            <a:extLst>
              <a:ext uri="{FF2B5EF4-FFF2-40B4-BE49-F238E27FC236}">
                <a16:creationId xmlns:a16="http://schemas.microsoft.com/office/drawing/2014/main" id="{108279DB-9E31-0807-74BD-664BBF10ABDA}"/>
              </a:ext>
            </a:extLst>
          </p:cNvPr>
          <p:cNvCxnSpPr>
            <a:cxnSpLocks/>
            <a:endCxn id="14" idx="1"/>
          </p:cNvCxnSpPr>
          <p:nvPr/>
        </p:nvCxnSpPr>
        <p:spPr>
          <a:xfrm>
            <a:off x="1487488" y="4653136"/>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ECHash1">
            <a:extLst>
              <a:ext uri="{FF2B5EF4-FFF2-40B4-BE49-F238E27FC236}">
                <a16:creationId xmlns:a16="http://schemas.microsoft.com/office/drawing/2014/main" id="{2719AE69-AD27-3FCF-E0B9-01124ADDA41A}"/>
              </a:ext>
            </a:extLst>
          </p:cNvPr>
          <p:cNvSpPr/>
          <p:nvPr/>
        </p:nvSpPr>
        <p:spPr>
          <a:xfrm>
            <a:off x="1847528" y="1988840"/>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Hash-4</a:t>
            </a:r>
            <a:r>
              <a:rPr lang="en-US" altLang="zh-CN">
                <a:solidFill>
                  <a:schemeClr val="tx1"/>
                </a:solidFill>
                <a:latin typeface="Montserrat Medium" pitchFamily="2" charset="0"/>
              </a:rPr>
              <a:t>K</a:t>
            </a:r>
            <a:endParaRPr lang="en-US" baseline="-25000">
              <a:solidFill>
                <a:schemeClr val="tx1"/>
              </a:solidFill>
              <a:latin typeface="Montserrat Medium" pitchFamily="2" charset="0"/>
            </a:endParaRPr>
          </a:p>
        </p:txBody>
      </p:sp>
      <p:sp>
        <p:nvSpPr>
          <p:cNvPr id="13" name="!!ECHash2">
            <a:extLst>
              <a:ext uri="{FF2B5EF4-FFF2-40B4-BE49-F238E27FC236}">
                <a16:creationId xmlns:a16="http://schemas.microsoft.com/office/drawing/2014/main" id="{8BCBFECC-7875-04A1-B1B0-5420BDB3DCC9}"/>
              </a:ext>
            </a:extLst>
          </p:cNvPr>
          <p:cNvSpPr/>
          <p:nvPr/>
        </p:nvSpPr>
        <p:spPr>
          <a:xfrm>
            <a:off x="1847528" y="3212976"/>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a:t>
            </a:r>
            <a:r>
              <a:rPr lang="en-US" altLang="zh-CN">
                <a:solidFill>
                  <a:schemeClr val="tx1"/>
                </a:solidFill>
                <a:latin typeface="Montserrat Medium" pitchFamily="2" charset="0"/>
              </a:rPr>
              <a:t>h-2M</a:t>
            </a:r>
            <a:endParaRPr lang="en-US" baseline="-25000">
              <a:solidFill>
                <a:schemeClr val="tx1"/>
              </a:solidFill>
              <a:latin typeface="Montserrat Medium" pitchFamily="2" charset="0"/>
            </a:endParaRPr>
          </a:p>
        </p:txBody>
      </p:sp>
      <p:sp>
        <p:nvSpPr>
          <p:cNvPr id="14" name="!!ECHash3">
            <a:extLst>
              <a:ext uri="{FF2B5EF4-FFF2-40B4-BE49-F238E27FC236}">
                <a16:creationId xmlns:a16="http://schemas.microsoft.com/office/drawing/2014/main" id="{21AFD790-95E4-F0FD-EA77-134E4E3ADA6C}"/>
              </a:ext>
            </a:extLst>
          </p:cNvPr>
          <p:cNvSpPr/>
          <p:nvPr/>
        </p:nvSpPr>
        <p:spPr>
          <a:xfrm>
            <a:off x="1847528" y="4437112"/>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Hash-1G</a:t>
            </a:r>
            <a:endParaRPr lang="en-US" baseline="-25000">
              <a:solidFill>
                <a:schemeClr val="tx1"/>
              </a:solidFill>
              <a:latin typeface="Montserrat Medium" pitchFamily="2" charset="0"/>
            </a:endParaRPr>
          </a:p>
        </p:txBody>
      </p:sp>
      <p:cxnSp>
        <p:nvCxnSpPr>
          <p:cNvPr id="15" name="!!ECh1">
            <a:extLst>
              <a:ext uri="{FF2B5EF4-FFF2-40B4-BE49-F238E27FC236}">
                <a16:creationId xmlns:a16="http://schemas.microsoft.com/office/drawing/2014/main" id="{827128BB-962B-E680-1D48-80A04C6C4DF8}"/>
              </a:ext>
            </a:extLst>
          </p:cNvPr>
          <p:cNvCxnSpPr>
            <a:cxnSpLocks/>
            <a:stCxn id="12" idx="3"/>
            <a:endCxn id="19" idx="1"/>
          </p:cNvCxnSpPr>
          <p:nvPr/>
        </p:nvCxnSpPr>
        <p:spPr>
          <a:xfrm flipV="1">
            <a:off x="2927648" y="1880828"/>
            <a:ext cx="936104" cy="32403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Ch2">
            <a:extLst>
              <a:ext uri="{FF2B5EF4-FFF2-40B4-BE49-F238E27FC236}">
                <a16:creationId xmlns:a16="http://schemas.microsoft.com/office/drawing/2014/main" id="{2EC905A5-1B3A-5B33-7078-386CF4FF96E7}"/>
              </a:ext>
            </a:extLst>
          </p:cNvPr>
          <p:cNvCxnSpPr>
            <a:cxnSpLocks/>
            <a:stCxn id="13" idx="3"/>
            <a:endCxn id="22" idx="1"/>
          </p:cNvCxnSpPr>
          <p:nvPr/>
        </p:nvCxnSpPr>
        <p:spPr>
          <a:xfrm>
            <a:off x="2927648" y="3429000"/>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Ch3">
            <a:extLst>
              <a:ext uri="{FF2B5EF4-FFF2-40B4-BE49-F238E27FC236}">
                <a16:creationId xmlns:a16="http://schemas.microsoft.com/office/drawing/2014/main" id="{60FEB776-71FB-CB07-D973-4909086517A5}"/>
              </a:ext>
            </a:extLst>
          </p:cNvPr>
          <p:cNvCxnSpPr>
            <a:cxnSpLocks/>
            <a:stCxn id="14" idx="3"/>
            <a:endCxn id="25" idx="1"/>
          </p:cNvCxnSpPr>
          <p:nvPr/>
        </p:nvCxnSpPr>
        <p:spPr>
          <a:xfrm>
            <a:off x="2927648" y="4653136"/>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ECw1a">
            <a:extLst>
              <a:ext uri="{FF2B5EF4-FFF2-40B4-BE49-F238E27FC236}">
                <a16:creationId xmlns:a16="http://schemas.microsoft.com/office/drawing/2014/main" id="{4A166C20-9351-E89A-56E2-81B23752980D}"/>
              </a:ext>
            </a:extLst>
          </p:cNvPr>
          <p:cNvSpPr/>
          <p:nvPr/>
        </p:nvSpPr>
        <p:spPr>
          <a:xfrm>
            <a:off x="3863752" y="141277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9" name="!!ECw1b">
            <a:extLst>
              <a:ext uri="{FF2B5EF4-FFF2-40B4-BE49-F238E27FC236}">
                <a16:creationId xmlns:a16="http://schemas.microsoft.com/office/drawing/2014/main" id="{43B39527-1E55-9D86-49EA-CA9F9DE5D8FA}"/>
              </a:ext>
            </a:extLst>
          </p:cNvPr>
          <p:cNvSpPr/>
          <p:nvPr/>
        </p:nvSpPr>
        <p:spPr>
          <a:xfrm>
            <a:off x="3863752" y="177281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4K PTE</a:t>
            </a:r>
          </a:p>
        </p:txBody>
      </p:sp>
      <p:sp>
        <p:nvSpPr>
          <p:cNvPr id="20" name="!!ECw1c">
            <a:extLst>
              <a:ext uri="{FF2B5EF4-FFF2-40B4-BE49-F238E27FC236}">
                <a16:creationId xmlns:a16="http://schemas.microsoft.com/office/drawing/2014/main" id="{B8458ACF-5CF3-3CB9-6A8D-EAC003A1C4BA}"/>
              </a:ext>
            </a:extLst>
          </p:cNvPr>
          <p:cNvSpPr txBox="1"/>
          <p:nvPr/>
        </p:nvSpPr>
        <p:spPr>
          <a:xfrm>
            <a:off x="3863752" y="1412776"/>
            <a:ext cx="1008111" cy="288032"/>
          </a:xfrm>
          <a:prstGeom prst="rect">
            <a:avLst/>
          </a:prstGeom>
          <a:noFill/>
        </p:spPr>
        <p:txBody>
          <a:bodyPr wrap="none" lIns="0" tIns="0" rIns="0" bIns="0" rtlCol="0" anchor="ctr">
            <a:noAutofit/>
          </a:bodyPr>
          <a:lstStyle/>
          <a:p>
            <a:pPr algn="ctr"/>
            <a:r>
              <a:rPr lang="en-US" sz="1600">
                <a:latin typeface="Montserrat Medium" pitchFamily="2" charset="0"/>
              </a:rPr>
              <a:t>4K Way</a:t>
            </a:r>
            <a:endParaRPr lang="en-US" sz="1600" baseline="-25000">
              <a:latin typeface="Montserrat Medium" pitchFamily="2" charset="0"/>
            </a:endParaRPr>
          </a:p>
        </p:txBody>
      </p:sp>
      <p:sp>
        <p:nvSpPr>
          <p:cNvPr id="21" name="!!ECw2a">
            <a:extLst>
              <a:ext uri="{FF2B5EF4-FFF2-40B4-BE49-F238E27FC236}">
                <a16:creationId xmlns:a16="http://schemas.microsoft.com/office/drawing/2014/main" id="{7F763A6F-F6BB-6BEB-F705-B01CE659D69D}"/>
              </a:ext>
            </a:extLst>
          </p:cNvPr>
          <p:cNvSpPr/>
          <p:nvPr/>
        </p:nvSpPr>
        <p:spPr>
          <a:xfrm>
            <a:off x="3863752" y="285293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2" name="!!ECw2b">
            <a:extLst>
              <a:ext uri="{FF2B5EF4-FFF2-40B4-BE49-F238E27FC236}">
                <a16:creationId xmlns:a16="http://schemas.microsoft.com/office/drawing/2014/main" id="{F57649BA-7679-1121-6E84-B3EDF9759B77}"/>
              </a:ext>
            </a:extLst>
          </p:cNvPr>
          <p:cNvSpPr/>
          <p:nvPr/>
        </p:nvSpPr>
        <p:spPr>
          <a:xfrm>
            <a:off x="3863752" y="3789040"/>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2M PTE</a:t>
            </a:r>
          </a:p>
        </p:txBody>
      </p:sp>
      <p:sp>
        <p:nvSpPr>
          <p:cNvPr id="23" name="!!ECw2c">
            <a:extLst>
              <a:ext uri="{FF2B5EF4-FFF2-40B4-BE49-F238E27FC236}">
                <a16:creationId xmlns:a16="http://schemas.microsoft.com/office/drawing/2014/main" id="{E90C2D68-E272-4119-67F7-8EA2096B0A0A}"/>
              </a:ext>
            </a:extLst>
          </p:cNvPr>
          <p:cNvSpPr txBox="1"/>
          <p:nvPr/>
        </p:nvSpPr>
        <p:spPr>
          <a:xfrm>
            <a:off x="3863752" y="2852936"/>
            <a:ext cx="999550" cy="288032"/>
          </a:xfrm>
          <a:prstGeom prst="rect">
            <a:avLst/>
          </a:prstGeom>
          <a:noFill/>
        </p:spPr>
        <p:txBody>
          <a:bodyPr wrap="none" lIns="0" tIns="0" rIns="0" bIns="0" rtlCol="0" anchor="ctr">
            <a:noAutofit/>
          </a:bodyPr>
          <a:lstStyle/>
          <a:p>
            <a:pPr algn="ctr"/>
            <a:r>
              <a:rPr lang="en-US" sz="1600">
                <a:latin typeface="Montserrat Medium" pitchFamily="2" charset="0"/>
              </a:rPr>
              <a:t>2M Way</a:t>
            </a:r>
            <a:endParaRPr lang="en-US" sz="1600" baseline="-25000">
              <a:latin typeface="Montserrat Medium" pitchFamily="2" charset="0"/>
            </a:endParaRPr>
          </a:p>
        </p:txBody>
      </p:sp>
      <p:sp>
        <p:nvSpPr>
          <p:cNvPr id="24" name="!!ECw3a">
            <a:extLst>
              <a:ext uri="{FF2B5EF4-FFF2-40B4-BE49-F238E27FC236}">
                <a16:creationId xmlns:a16="http://schemas.microsoft.com/office/drawing/2014/main" id="{8AC2A161-A931-58F6-132E-98F04B903B54}"/>
              </a:ext>
            </a:extLst>
          </p:cNvPr>
          <p:cNvSpPr/>
          <p:nvPr/>
        </p:nvSpPr>
        <p:spPr>
          <a:xfrm>
            <a:off x="3863752" y="429309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5" name="!!ECw3b">
            <a:extLst>
              <a:ext uri="{FF2B5EF4-FFF2-40B4-BE49-F238E27FC236}">
                <a16:creationId xmlns:a16="http://schemas.microsoft.com/office/drawing/2014/main" id="{BF9CD9EC-15AF-F6B7-E9E4-DD429102752E}"/>
              </a:ext>
            </a:extLst>
          </p:cNvPr>
          <p:cNvSpPr/>
          <p:nvPr/>
        </p:nvSpPr>
        <p:spPr>
          <a:xfrm>
            <a:off x="3863752" y="501317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1G PTE</a:t>
            </a:r>
          </a:p>
        </p:txBody>
      </p:sp>
      <p:sp>
        <p:nvSpPr>
          <p:cNvPr id="27" name="!!ECw3c">
            <a:extLst>
              <a:ext uri="{FF2B5EF4-FFF2-40B4-BE49-F238E27FC236}">
                <a16:creationId xmlns:a16="http://schemas.microsoft.com/office/drawing/2014/main" id="{A7B7B9E7-9636-9DB9-97FA-F88A3C44CD9D}"/>
              </a:ext>
            </a:extLst>
          </p:cNvPr>
          <p:cNvSpPr txBox="1"/>
          <p:nvPr/>
        </p:nvSpPr>
        <p:spPr>
          <a:xfrm>
            <a:off x="3863752" y="4293096"/>
            <a:ext cx="1008112" cy="288032"/>
          </a:xfrm>
          <a:prstGeom prst="rect">
            <a:avLst/>
          </a:prstGeom>
          <a:noFill/>
        </p:spPr>
        <p:txBody>
          <a:bodyPr wrap="none" lIns="0" tIns="0" rIns="0" bIns="0" rtlCol="0" anchor="ctr">
            <a:noAutofit/>
          </a:bodyPr>
          <a:lstStyle/>
          <a:p>
            <a:pPr algn="ctr"/>
            <a:r>
              <a:rPr lang="en-US" sz="1600">
                <a:latin typeface="Montserrat Medium" pitchFamily="2" charset="0"/>
              </a:rPr>
              <a:t>1G Way</a:t>
            </a:r>
            <a:endParaRPr lang="en-US" sz="1600" baseline="-25000">
              <a:latin typeface="Montserrat Medium" pitchFamily="2" charset="0"/>
            </a:endParaRPr>
          </a:p>
        </p:txBody>
      </p:sp>
      <p:cxnSp>
        <p:nvCxnSpPr>
          <p:cNvPr id="28" name="!!ECp1">
            <a:extLst>
              <a:ext uri="{FF2B5EF4-FFF2-40B4-BE49-F238E27FC236}">
                <a16:creationId xmlns:a16="http://schemas.microsoft.com/office/drawing/2014/main" id="{1B5E2D1B-6F87-88EF-BA10-9EDD1F5E8D06}"/>
              </a:ext>
            </a:extLst>
          </p:cNvPr>
          <p:cNvCxnSpPr>
            <a:cxnSpLocks/>
            <a:stCxn id="19" idx="3"/>
            <a:endCxn id="31" idx="0"/>
          </p:cNvCxnSpPr>
          <p:nvPr/>
        </p:nvCxnSpPr>
        <p:spPr>
          <a:xfrm>
            <a:off x="4871864" y="1880828"/>
            <a:ext cx="1296144" cy="133214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Cp2">
            <a:extLst>
              <a:ext uri="{FF2B5EF4-FFF2-40B4-BE49-F238E27FC236}">
                <a16:creationId xmlns:a16="http://schemas.microsoft.com/office/drawing/2014/main" id="{549A7A3A-0277-F45D-117A-3CD2F1A18ABA}"/>
              </a:ext>
            </a:extLst>
          </p:cNvPr>
          <p:cNvCxnSpPr>
            <a:cxnSpLocks/>
            <a:stCxn id="22" idx="3"/>
            <a:endCxn id="31" idx="1"/>
          </p:cNvCxnSpPr>
          <p:nvPr/>
        </p:nvCxnSpPr>
        <p:spPr>
          <a:xfrm flipV="1">
            <a:off x="4871864" y="3429000"/>
            <a:ext cx="720080" cy="468052"/>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ECp3">
            <a:extLst>
              <a:ext uri="{FF2B5EF4-FFF2-40B4-BE49-F238E27FC236}">
                <a16:creationId xmlns:a16="http://schemas.microsoft.com/office/drawing/2014/main" id="{5E5A0173-F9E1-7328-8929-6028079272E6}"/>
              </a:ext>
            </a:extLst>
          </p:cNvPr>
          <p:cNvCxnSpPr>
            <a:cxnSpLocks/>
            <a:stCxn id="25" idx="3"/>
            <a:endCxn id="31" idx="2"/>
          </p:cNvCxnSpPr>
          <p:nvPr/>
        </p:nvCxnSpPr>
        <p:spPr>
          <a:xfrm flipV="1">
            <a:off x="4871864" y="3645024"/>
            <a:ext cx="1296144" cy="14761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ECTag">
            <a:extLst>
              <a:ext uri="{FF2B5EF4-FFF2-40B4-BE49-F238E27FC236}">
                <a16:creationId xmlns:a16="http://schemas.microsoft.com/office/drawing/2014/main" id="{62A9B9D7-8E31-EBC6-9719-41A6A072077B}"/>
              </a:ext>
            </a:extLst>
          </p:cNvPr>
          <p:cNvSpPr/>
          <p:nvPr/>
        </p:nvSpPr>
        <p:spPr>
          <a:xfrm>
            <a:off x="5591944" y="3212976"/>
            <a:ext cx="1152128"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Filter</a:t>
            </a:r>
            <a:endParaRPr lang="en-US" baseline="-25000">
              <a:solidFill>
                <a:schemeClr val="tx1"/>
              </a:solidFill>
              <a:latin typeface="Montserrat Medium" pitchFamily="2" charset="0"/>
            </a:endParaRPr>
          </a:p>
        </p:txBody>
      </p:sp>
      <p:cxnSp>
        <p:nvCxnSpPr>
          <p:cNvPr id="32" name="!!ECr1">
            <a:extLst>
              <a:ext uri="{FF2B5EF4-FFF2-40B4-BE49-F238E27FC236}">
                <a16:creationId xmlns:a16="http://schemas.microsoft.com/office/drawing/2014/main" id="{A35DE228-61E0-FC94-D81D-E8A0E09F9D3D}"/>
              </a:ext>
            </a:extLst>
          </p:cNvPr>
          <p:cNvCxnSpPr>
            <a:cxnSpLocks/>
            <a:stCxn id="31" idx="3"/>
          </p:cNvCxnSpPr>
          <p:nvPr/>
        </p:nvCxnSpPr>
        <p:spPr>
          <a:xfrm>
            <a:off x="6744072" y="3429000"/>
            <a:ext cx="504056"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3" name="!!ECPA">
            <a:extLst>
              <a:ext uri="{FF2B5EF4-FFF2-40B4-BE49-F238E27FC236}">
                <a16:creationId xmlns:a16="http://schemas.microsoft.com/office/drawing/2014/main" id="{CADB1A04-E2C9-3E65-2265-4890FD7C3F4E}"/>
              </a:ext>
            </a:extLst>
          </p:cNvPr>
          <p:cNvSpPr txBox="1"/>
          <p:nvPr/>
        </p:nvSpPr>
        <p:spPr>
          <a:xfrm>
            <a:off x="7320136" y="3290500"/>
            <a:ext cx="432048" cy="276999"/>
          </a:xfrm>
          <a:prstGeom prst="rect">
            <a:avLst/>
          </a:prstGeom>
          <a:noFill/>
        </p:spPr>
        <p:txBody>
          <a:bodyPr wrap="none" lIns="0" tIns="0" rIns="0" bIns="0" rtlCol="0" anchor="ctr">
            <a:noAutofit/>
          </a:bodyPr>
          <a:lstStyle/>
          <a:p>
            <a:pPr algn="ctr"/>
            <a:r>
              <a:rPr lang="en-US" sz="2400">
                <a:latin typeface="Montserrat Medium" pitchFamily="2" charset="0"/>
              </a:rPr>
              <a:t>PA</a:t>
            </a:r>
          </a:p>
        </p:txBody>
      </p:sp>
      <p:sp>
        <p:nvSpPr>
          <p:cNvPr id="34" name="!!ECPT">
            <a:extLst>
              <a:ext uri="{FF2B5EF4-FFF2-40B4-BE49-F238E27FC236}">
                <a16:creationId xmlns:a16="http://schemas.microsoft.com/office/drawing/2014/main" id="{269AC734-B75A-2699-274C-7FA520000D88}"/>
              </a:ext>
            </a:extLst>
          </p:cNvPr>
          <p:cNvSpPr txBox="1"/>
          <p:nvPr/>
        </p:nvSpPr>
        <p:spPr>
          <a:xfrm>
            <a:off x="3935760" y="6237312"/>
            <a:ext cx="4320480" cy="288032"/>
          </a:xfrm>
          <a:prstGeom prst="rect">
            <a:avLst/>
          </a:prstGeom>
          <a:noFill/>
        </p:spPr>
        <p:txBody>
          <a:bodyPr wrap="none" lIns="0" tIns="0" rIns="0" bIns="0" rtlCol="0">
            <a:noAutofit/>
          </a:bodyPr>
          <a:lstStyle/>
          <a:p>
            <a:pPr algn="ctr"/>
            <a:r>
              <a:rPr lang="en-US" sz="2400">
                <a:solidFill>
                  <a:srgbClr val="C00000"/>
                </a:solidFill>
                <a:latin typeface="Montserrat Medium" pitchFamily="2" charset="0"/>
              </a:rPr>
              <a:t>Elastic Cuckoo Page Table (ECPT) </a:t>
            </a:r>
            <a:r>
              <a:rPr lang="en-US" sz="2400">
                <a:latin typeface="Montserrat Medium" pitchFamily="2" charset="0"/>
              </a:rPr>
              <a:t>vs. </a:t>
            </a:r>
            <a:r>
              <a:rPr lang="en-US" sz="2400">
                <a:solidFill>
                  <a:srgbClr val="0070C0"/>
                </a:solidFill>
                <a:latin typeface="Montserrat Medium" pitchFamily="2" charset="0"/>
              </a:rPr>
              <a:t>Radix-Tree Page Table</a:t>
            </a:r>
          </a:p>
        </p:txBody>
      </p:sp>
      <p:sp>
        <p:nvSpPr>
          <p:cNvPr id="183" name="Rectangle: Rounded Corners 182">
            <a:extLst>
              <a:ext uri="{FF2B5EF4-FFF2-40B4-BE49-F238E27FC236}">
                <a16:creationId xmlns:a16="http://schemas.microsoft.com/office/drawing/2014/main" id="{8C1F113A-2730-87C3-7251-1D30B8720894}"/>
              </a:ext>
            </a:extLst>
          </p:cNvPr>
          <p:cNvSpPr/>
          <p:nvPr/>
        </p:nvSpPr>
        <p:spPr>
          <a:xfrm>
            <a:off x="3575720" y="2636912"/>
            <a:ext cx="1512168" cy="3096344"/>
          </a:xfrm>
          <a:prstGeom prst="roundRect">
            <a:avLst/>
          </a:prstGeom>
          <a:noFill/>
          <a:ln w="635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6" name="!!Diff">
            <a:extLst>
              <a:ext uri="{FF2B5EF4-FFF2-40B4-BE49-F238E27FC236}">
                <a16:creationId xmlns:a16="http://schemas.microsoft.com/office/drawing/2014/main" id="{B2B154DF-8591-2B37-9C9F-41524803232B}"/>
              </a:ext>
            </a:extLst>
          </p:cNvPr>
          <p:cNvSpPr txBox="1"/>
          <p:nvPr/>
        </p:nvSpPr>
        <p:spPr>
          <a:xfrm>
            <a:off x="8073314" y="1340768"/>
            <a:ext cx="3528392" cy="4248472"/>
          </a:xfrm>
          <a:prstGeom prst="rect">
            <a:avLst/>
          </a:prstGeom>
          <a:noFill/>
        </p:spPr>
        <p:txBody>
          <a:bodyPr wrap="non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Index with hash function values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Index with bits in </a:t>
            </a:r>
            <a:r>
              <a:rPr kumimoji="0" lang="en-US" sz="1800" b="0" i="0" u="none" strike="noStrike" kern="1200" cap="none" spc="0" normalizeH="0" baseline="0" noProof="0" err="1">
                <a:ln>
                  <a:noFill/>
                </a:ln>
                <a:solidFill>
                  <a:srgbClr val="0070C0"/>
                </a:solidFill>
                <a:effectLst/>
                <a:uLnTx/>
                <a:uFillTx/>
                <a:latin typeface="Montserrat Medium" pitchFamily="2" charset="0"/>
                <a:ea typeface="+mn-ea"/>
                <a:cs typeface="+mn-cs"/>
              </a:rPr>
              <a:t>virt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address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等线" panose="02010600030101010101" pitchFamily="2" charset="-122"/>
                <a:cs typeface="+mn-cs"/>
              </a:rPr>
              <a:t>+</a:t>
            </a:r>
            <a:r>
              <a:rPr kumimoji="0" lang="en-US" altLang="zh-CN" sz="1800" b="0" i="0" u="none" strike="noStrike" kern="1200" cap="none" spc="0" normalizeH="0" baseline="0" noProof="0">
                <a:ln>
                  <a:noFill/>
                </a:ln>
                <a:solidFill>
                  <a:srgbClr val="C00000"/>
                </a:solidFill>
                <a:effectLst/>
                <a:uLnTx/>
                <a:uFillTx/>
                <a:latin typeface="Montserrat Medium" pitchFamily="2" charset="0"/>
                <a:ea typeface="等线" panose="02010600030101010101" pitchFamily="2" charset="-122"/>
                <a:cs typeface="+mn-cs"/>
              </a:rPr>
              <a:t> PTEs points to the actual page</a:t>
            </a:r>
            <a:endPar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PTEs points to the next level 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bg1"/>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t> Page walk returns many PTEs</a:t>
            </a:r>
            <a:b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chemeClr val="bg1"/>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chemeClr val="bg1"/>
                </a:solidFill>
                <a:effectLst/>
                <a:uLnTx/>
                <a:uFillTx/>
                <a:latin typeface="Montserrat Medium" pitchFamily="2" charset="0"/>
                <a:ea typeface="+mn-ea"/>
                <a:cs typeface="+mn-cs"/>
              </a:rPr>
              <a:t> Page walk returns one final PTE</a:t>
            </a:r>
          </a:p>
        </p:txBody>
      </p:sp>
      <p:sp>
        <p:nvSpPr>
          <p:cNvPr id="26" name="Slide Number Placeholder 25">
            <a:extLst>
              <a:ext uri="{FF2B5EF4-FFF2-40B4-BE49-F238E27FC236}">
                <a16:creationId xmlns:a16="http://schemas.microsoft.com/office/drawing/2014/main" id="{EA0C7F85-4D3D-8D9D-5034-262C3531FA49}"/>
              </a:ext>
            </a:extLst>
          </p:cNvPr>
          <p:cNvSpPr>
            <a:spLocks noGrp="1"/>
          </p:cNvSpPr>
          <p:nvPr>
            <p:ph type="sldNum" sz="quarter" idx="12"/>
          </p:nvPr>
        </p:nvSpPr>
        <p:spPr/>
        <p:txBody>
          <a:bodyPr/>
          <a:lstStyle/>
          <a:p>
            <a:fld id="{D24AB98B-7EB6-489A-BE01-743AAE16D735}" type="slidenum">
              <a:rPr lang="en-US" smtClean="0"/>
              <a:t>11</a:t>
            </a:fld>
            <a:endParaRPr lang="en-US"/>
          </a:p>
        </p:txBody>
      </p:sp>
    </p:spTree>
    <p:extLst>
      <p:ext uri="{BB962C8B-B14F-4D97-AF65-F5344CB8AC3E}">
        <p14:creationId xmlns:p14="http://schemas.microsoft.com/office/powerpoint/2010/main" val="2714161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3B599-66C5-CEED-6490-E5376705EF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E272D-BEB0-6D3A-4AB3-01A6EFF42AA3}"/>
              </a:ext>
            </a:extLst>
          </p:cNvPr>
          <p:cNvSpPr>
            <a:spLocks noGrp="1"/>
          </p:cNvSpPr>
          <p:nvPr>
            <p:ph type="title"/>
          </p:nvPr>
        </p:nvSpPr>
        <p:spPr>
          <a:xfrm>
            <a:off x="838199" y="188640"/>
            <a:ext cx="10912809" cy="1325563"/>
          </a:xfrm>
        </p:spPr>
        <p:txBody>
          <a:bodyPr>
            <a:normAutofit/>
          </a:bodyPr>
          <a:lstStyle/>
          <a:p>
            <a:pPr lvl="0">
              <a:defRPr/>
            </a:pPr>
            <a:r>
              <a:rPr lang="en-US" sz="3600">
                <a:latin typeface="Montserrat SemiBold" pitchFamily="2" charset="0"/>
              </a:rPr>
              <a:t>ECPT: A different design from radix schemes</a:t>
            </a:r>
          </a:p>
        </p:txBody>
      </p:sp>
      <p:sp>
        <p:nvSpPr>
          <p:cNvPr id="7" name="!!ECVA">
            <a:extLst>
              <a:ext uri="{FF2B5EF4-FFF2-40B4-BE49-F238E27FC236}">
                <a16:creationId xmlns:a16="http://schemas.microsoft.com/office/drawing/2014/main" id="{490CAD37-3E64-0CAD-E475-5E057ED49AB6}"/>
              </a:ext>
            </a:extLst>
          </p:cNvPr>
          <p:cNvSpPr txBox="1"/>
          <p:nvPr/>
        </p:nvSpPr>
        <p:spPr>
          <a:xfrm>
            <a:off x="407368" y="3284984"/>
            <a:ext cx="576064" cy="288032"/>
          </a:xfrm>
          <a:prstGeom prst="rect">
            <a:avLst/>
          </a:prstGeom>
          <a:noFill/>
        </p:spPr>
        <p:txBody>
          <a:bodyPr wrap="none" lIns="0" tIns="0" rIns="0" bIns="0" rtlCol="0" anchor="ctr">
            <a:noAutofit/>
          </a:bodyPr>
          <a:lstStyle/>
          <a:p>
            <a:pPr algn="ctr"/>
            <a:r>
              <a:rPr lang="en-US" sz="2400">
                <a:latin typeface="Montserrat Medium" pitchFamily="2" charset="0"/>
              </a:rPr>
              <a:t>VA</a:t>
            </a:r>
          </a:p>
        </p:txBody>
      </p:sp>
      <p:cxnSp>
        <p:nvCxnSpPr>
          <p:cNvPr id="8" name="!!ECv1">
            <a:extLst>
              <a:ext uri="{FF2B5EF4-FFF2-40B4-BE49-F238E27FC236}">
                <a16:creationId xmlns:a16="http://schemas.microsoft.com/office/drawing/2014/main" id="{20992467-4DFE-9F1F-6C5C-7EA7DD736338}"/>
              </a:ext>
            </a:extLst>
          </p:cNvPr>
          <p:cNvCxnSpPr>
            <a:cxnSpLocks/>
            <a:stCxn id="7" idx="3"/>
            <a:endCxn id="13" idx="1"/>
          </p:cNvCxnSpPr>
          <p:nvPr/>
        </p:nvCxnSpPr>
        <p:spPr>
          <a:xfrm>
            <a:off x="983432" y="3429000"/>
            <a:ext cx="86409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ECv2">
            <a:extLst>
              <a:ext uri="{FF2B5EF4-FFF2-40B4-BE49-F238E27FC236}">
                <a16:creationId xmlns:a16="http://schemas.microsoft.com/office/drawing/2014/main" id="{6FFA66E6-3D31-53A1-8F74-24FA0154B182}"/>
              </a:ext>
            </a:extLst>
          </p:cNvPr>
          <p:cNvCxnSpPr>
            <a:cxnSpLocks/>
          </p:cNvCxnSpPr>
          <p:nvPr/>
        </p:nvCxnSpPr>
        <p:spPr>
          <a:xfrm>
            <a:off x="1487488" y="2204864"/>
            <a:ext cx="0" cy="2448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ECv3">
            <a:extLst>
              <a:ext uri="{FF2B5EF4-FFF2-40B4-BE49-F238E27FC236}">
                <a16:creationId xmlns:a16="http://schemas.microsoft.com/office/drawing/2014/main" id="{4558EF2F-46FB-ED56-769D-4E8C8661CE6E}"/>
              </a:ext>
            </a:extLst>
          </p:cNvPr>
          <p:cNvCxnSpPr>
            <a:cxnSpLocks/>
            <a:endCxn id="12" idx="1"/>
          </p:cNvCxnSpPr>
          <p:nvPr/>
        </p:nvCxnSpPr>
        <p:spPr>
          <a:xfrm>
            <a:off x="1487488" y="2204864"/>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Cv4">
            <a:extLst>
              <a:ext uri="{FF2B5EF4-FFF2-40B4-BE49-F238E27FC236}">
                <a16:creationId xmlns:a16="http://schemas.microsoft.com/office/drawing/2014/main" id="{565FF212-0B26-882C-F7BA-9A00D3F5695D}"/>
              </a:ext>
            </a:extLst>
          </p:cNvPr>
          <p:cNvCxnSpPr>
            <a:cxnSpLocks/>
            <a:endCxn id="14" idx="1"/>
          </p:cNvCxnSpPr>
          <p:nvPr/>
        </p:nvCxnSpPr>
        <p:spPr>
          <a:xfrm>
            <a:off x="1487488" y="4653136"/>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ECHash1">
            <a:extLst>
              <a:ext uri="{FF2B5EF4-FFF2-40B4-BE49-F238E27FC236}">
                <a16:creationId xmlns:a16="http://schemas.microsoft.com/office/drawing/2014/main" id="{BED25098-B8D8-5A57-B215-88075BA6449A}"/>
              </a:ext>
            </a:extLst>
          </p:cNvPr>
          <p:cNvSpPr/>
          <p:nvPr/>
        </p:nvSpPr>
        <p:spPr>
          <a:xfrm>
            <a:off x="1847528" y="1988840"/>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Hash-4</a:t>
            </a:r>
            <a:r>
              <a:rPr lang="en-US" altLang="zh-CN">
                <a:solidFill>
                  <a:schemeClr val="tx1"/>
                </a:solidFill>
                <a:latin typeface="Montserrat Medium" pitchFamily="2" charset="0"/>
              </a:rPr>
              <a:t>K</a:t>
            </a:r>
            <a:endParaRPr lang="en-US" baseline="-25000">
              <a:solidFill>
                <a:schemeClr val="tx1"/>
              </a:solidFill>
              <a:latin typeface="Montserrat Medium" pitchFamily="2" charset="0"/>
            </a:endParaRPr>
          </a:p>
        </p:txBody>
      </p:sp>
      <p:sp>
        <p:nvSpPr>
          <p:cNvPr id="13" name="!!ECHash2">
            <a:extLst>
              <a:ext uri="{FF2B5EF4-FFF2-40B4-BE49-F238E27FC236}">
                <a16:creationId xmlns:a16="http://schemas.microsoft.com/office/drawing/2014/main" id="{856B3308-08A1-CF0B-1B62-2512B401C25A}"/>
              </a:ext>
            </a:extLst>
          </p:cNvPr>
          <p:cNvSpPr/>
          <p:nvPr/>
        </p:nvSpPr>
        <p:spPr>
          <a:xfrm>
            <a:off x="1847528" y="3212976"/>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a:t>
            </a:r>
            <a:r>
              <a:rPr lang="en-US" altLang="zh-CN">
                <a:solidFill>
                  <a:schemeClr val="tx1"/>
                </a:solidFill>
                <a:latin typeface="Montserrat Medium" pitchFamily="2" charset="0"/>
              </a:rPr>
              <a:t>h-2M</a:t>
            </a:r>
            <a:endParaRPr lang="en-US" baseline="-25000">
              <a:solidFill>
                <a:schemeClr val="tx1"/>
              </a:solidFill>
              <a:latin typeface="Montserrat Medium" pitchFamily="2" charset="0"/>
            </a:endParaRPr>
          </a:p>
        </p:txBody>
      </p:sp>
      <p:sp>
        <p:nvSpPr>
          <p:cNvPr id="14" name="!!ECHash3">
            <a:extLst>
              <a:ext uri="{FF2B5EF4-FFF2-40B4-BE49-F238E27FC236}">
                <a16:creationId xmlns:a16="http://schemas.microsoft.com/office/drawing/2014/main" id="{6C4D95A7-6CF8-F6B0-C620-CA3CF143346D}"/>
              </a:ext>
            </a:extLst>
          </p:cNvPr>
          <p:cNvSpPr/>
          <p:nvPr/>
        </p:nvSpPr>
        <p:spPr>
          <a:xfrm>
            <a:off x="1847528" y="4437112"/>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Hash-1G</a:t>
            </a:r>
            <a:endParaRPr lang="en-US" baseline="-25000">
              <a:solidFill>
                <a:schemeClr val="tx1"/>
              </a:solidFill>
              <a:latin typeface="Montserrat Medium" pitchFamily="2" charset="0"/>
            </a:endParaRPr>
          </a:p>
        </p:txBody>
      </p:sp>
      <p:cxnSp>
        <p:nvCxnSpPr>
          <p:cNvPr id="15" name="!!ECh1">
            <a:extLst>
              <a:ext uri="{FF2B5EF4-FFF2-40B4-BE49-F238E27FC236}">
                <a16:creationId xmlns:a16="http://schemas.microsoft.com/office/drawing/2014/main" id="{A626E77C-0805-6B0B-B0A7-EB46EFBA82B6}"/>
              </a:ext>
            </a:extLst>
          </p:cNvPr>
          <p:cNvCxnSpPr>
            <a:cxnSpLocks/>
            <a:stCxn id="12" idx="3"/>
            <a:endCxn id="19" idx="1"/>
          </p:cNvCxnSpPr>
          <p:nvPr/>
        </p:nvCxnSpPr>
        <p:spPr>
          <a:xfrm flipV="1">
            <a:off x="2927648" y="1880828"/>
            <a:ext cx="936104" cy="32403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Ch2">
            <a:extLst>
              <a:ext uri="{FF2B5EF4-FFF2-40B4-BE49-F238E27FC236}">
                <a16:creationId xmlns:a16="http://schemas.microsoft.com/office/drawing/2014/main" id="{E4609853-466C-8EEA-CECE-DA0EA579F1EF}"/>
              </a:ext>
            </a:extLst>
          </p:cNvPr>
          <p:cNvCxnSpPr>
            <a:cxnSpLocks/>
            <a:stCxn id="13" idx="3"/>
            <a:endCxn id="22" idx="1"/>
          </p:cNvCxnSpPr>
          <p:nvPr/>
        </p:nvCxnSpPr>
        <p:spPr>
          <a:xfrm>
            <a:off x="2927648" y="3429000"/>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Ch3">
            <a:extLst>
              <a:ext uri="{FF2B5EF4-FFF2-40B4-BE49-F238E27FC236}">
                <a16:creationId xmlns:a16="http://schemas.microsoft.com/office/drawing/2014/main" id="{CC203ECC-DD91-1606-3EE0-1F5E4FB753E5}"/>
              </a:ext>
            </a:extLst>
          </p:cNvPr>
          <p:cNvCxnSpPr>
            <a:cxnSpLocks/>
            <a:stCxn id="14" idx="3"/>
            <a:endCxn id="25" idx="1"/>
          </p:cNvCxnSpPr>
          <p:nvPr/>
        </p:nvCxnSpPr>
        <p:spPr>
          <a:xfrm>
            <a:off x="2927648" y="4653136"/>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ECw1a">
            <a:extLst>
              <a:ext uri="{FF2B5EF4-FFF2-40B4-BE49-F238E27FC236}">
                <a16:creationId xmlns:a16="http://schemas.microsoft.com/office/drawing/2014/main" id="{B40C4349-79D3-7204-3670-F1B3A9414AA1}"/>
              </a:ext>
            </a:extLst>
          </p:cNvPr>
          <p:cNvSpPr/>
          <p:nvPr/>
        </p:nvSpPr>
        <p:spPr>
          <a:xfrm>
            <a:off x="3863752" y="141277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9" name="!!ECw1b">
            <a:extLst>
              <a:ext uri="{FF2B5EF4-FFF2-40B4-BE49-F238E27FC236}">
                <a16:creationId xmlns:a16="http://schemas.microsoft.com/office/drawing/2014/main" id="{170F43DA-373B-081F-FDE0-CAA3D5A48AA2}"/>
              </a:ext>
            </a:extLst>
          </p:cNvPr>
          <p:cNvSpPr/>
          <p:nvPr/>
        </p:nvSpPr>
        <p:spPr>
          <a:xfrm>
            <a:off x="3863752" y="177281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4K PTE</a:t>
            </a:r>
          </a:p>
        </p:txBody>
      </p:sp>
      <p:sp>
        <p:nvSpPr>
          <p:cNvPr id="20" name="!!ECw1c">
            <a:extLst>
              <a:ext uri="{FF2B5EF4-FFF2-40B4-BE49-F238E27FC236}">
                <a16:creationId xmlns:a16="http://schemas.microsoft.com/office/drawing/2014/main" id="{1588D138-28A1-42D6-8759-1F83DE627ED6}"/>
              </a:ext>
            </a:extLst>
          </p:cNvPr>
          <p:cNvSpPr txBox="1"/>
          <p:nvPr/>
        </p:nvSpPr>
        <p:spPr>
          <a:xfrm>
            <a:off x="3863752" y="1412776"/>
            <a:ext cx="1008111" cy="288032"/>
          </a:xfrm>
          <a:prstGeom prst="rect">
            <a:avLst/>
          </a:prstGeom>
          <a:noFill/>
        </p:spPr>
        <p:txBody>
          <a:bodyPr wrap="none" lIns="0" tIns="0" rIns="0" bIns="0" rtlCol="0" anchor="ctr">
            <a:noAutofit/>
          </a:bodyPr>
          <a:lstStyle/>
          <a:p>
            <a:pPr algn="ctr"/>
            <a:r>
              <a:rPr lang="en-US" sz="1600">
                <a:latin typeface="Montserrat Medium" pitchFamily="2" charset="0"/>
              </a:rPr>
              <a:t>4K Way</a:t>
            </a:r>
            <a:endParaRPr lang="en-US" sz="1600" baseline="-25000">
              <a:latin typeface="Montserrat Medium" pitchFamily="2" charset="0"/>
            </a:endParaRPr>
          </a:p>
        </p:txBody>
      </p:sp>
      <p:sp>
        <p:nvSpPr>
          <p:cNvPr id="21" name="!!ECw2a">
            <a:extLst>
              <a:ext uri="{FF2B5EF4-FFF2-40B4-BE49-F238E27FC236}">
                <a16:creationId xmlns:a16="http://schemas.microsoft.com/office/drawing/2014/main" id="{877977B2-25FE-79B1-A161-6879D6454DB6}"/>
              </a:ext>
            </a:extLst>
          </p:cNvPr>
          <p:cNvSpPr/>
          <p:nvPr/>
        </p:nvSpPr>
        <p:spPr>
          <a:xfrm>
            <a:off x="3863752" y="285293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2" name="!!ECw2b">
            <a:extLst>
              <a:ext uri="{FF2B5EF4-FFF2-40B4-BE49-F238E27FC236}">
                <a16:creationId xmlns:a16="http://schemas.microsoft.com/office/drawing/2014/main" id="{78FA2187-7E92-A961-BE72-0F5A12FA68BF}"/>
              </a:ext>
            </a:extLst>
          </p:cNvPr>
          <p:cNvSpPr/>
          <p:nvPr/>
        </p:nvSpPr>
        <p:spPr>
          <a:xfrm>
            <a:off x="3863752" y="3789040"/>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2M PTE</a:t>
            </a:r>
          </a:p>
        </p:txBody>
      </p:sp>
      <p:sp>
        <p:nvSpPr>
          <p:cNvPr id="23" name="!!ECw2c">
            <a:extLst>
              <a:ext uri="{FF2B5EF4-FFF2-40B4-BE49-F238E27FC236}">
                <a16:creationId xmlns:a16="http://schemas.microsoft.com/office/drawing/2014/main" id="{A24D9A37-CFCC-8FCB-7531-BF41CDE62970}"/>
              </a:ext>
            </a:extLst>
          </p:cNvPr>
          <p:cNvSpPr txBox="1"/>
          <p:nvPr/>
        </p:nvSpPr>
        <p:spPr>
          <a:xfrm>
            <a:off x="3863752" y="2852936"/>
            <a:ext cx="999550" cy="288032"/>
          </a:xfrm>
          <a:prstGeom prst="rect">
            <a:avLst/>
          </a:prstGeom>
          <a:noFill/>
        </p:spPr>
        <p:txBody>
          <a:bodyPr wrap="none" lIns="0" tIns="0" rIns="0" bIns="0" rtlCol="0" anchor="ctr">
            <a:noAutofit/>
          </a:bodyPr>
          <a:lstStyle/>
          <a:p>
            <a:pPr algn="ctr"/>
            <a:r>
              <a:rPr lang="en-US" sz="1600">
                <a:latin typeface="Montserrat Medium" pitchFamily="2" charset="0"/>
              </a:rPr>
              <a:t>2M Way</a:t>
            </a:r>
            <a:endParaRPr lang="en-US" sz="1600" baseline="-25000">
              <a:latin typeface="Montserrat Medium" pitchFamily="2" charset="0"/>
            </a:endParaRPr>
          </a:p>
        </p:txBody>
      </p:sp>
      <p:sp>
        <p:nvSpPr>
          <p:cNvPr id="24" name="!!ECw3a">
            <a:extLst>
              <a:ext uri="{FF2B5EF4-FFF2-40B4-BE49-F238E27FC236}">
                <a16:creationId xmlns:a16="http://schemas.microsoft.com/office/drawing/2014/main" id="{FFB29FD7-CCA5-8F47-E8F1-B6EFB98EC428}"/>
              </a:ext>
            </a:extLst>
          </p:cNvPr>
          <p:cNvSpPr/>
          <p:nvPr/>
        </p:nvSpPr>
        <p:spPr>
          <a:xfrm>
            <a:off x="3863752" y="429309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5" name="!!ECw3b">
            <a:extLst>
              <a:ext uri="{FF2B5EF4-FFF2-40B4-BE49-F238E27FC236}">
                <a16:creationId xmlns:a16="http://schemas.microsoft.com/office/drawing/2014/main" id="{69F0E7E7-9695-6BB3-A522-CB737AF0F0D9}"/>
              </a:ext>
            </a:extLst>
          </p:cNvPr>
          <p:cNvSpPr/>
          <p:nvPr/>
        </p:nvSpPr>
        <p:spPr>
          <a:xfrm>
            <a:off x="3863752" y="501317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1G PTE</a:t>
            </a:r>
          </a:p>
        </p:txBody>
      </p:sp>
      <p:sp>
        <p:nvSpPr>
          <p:cNvPr id="27" name="!!ECw3c">
            <a:extLst>
              <a:ext uri="{FF2B5EF4-FFF2-40B4-BE49-F238E27FC236}">
                <a16:creationId xmlns:a16="http://schemas.microsoft.com/office/drawing/2014/main" id="{1287AE73-1891-AF21-2684-71DA9985497F}"/>
              </a:ext>
            </a:extLst>
          </p:cNvPr>
          <p:cNvSpPr txBox="1"/>
          <p:nvPr/>
        </p:nvSpPr>
        <p:spPr>
          <a:xfrm>
            <a:off x="3863752" y="4293096"/>
            <a:ext cx="1008112" cy="288032"/>
          </a:xfrm>
          <a:prstGeom prst="rect">
            <a:avLst/>
          </a:prstGeom>
          <a:noFill/>
        </p:spPr>
        <p:txBody>
          <a:bodyPr wrap="none" lIns="0" tIns="0" rIns="0" bIns="0" rtlCol="0" anchor="ctr">
            <a:noAutofit/>
          </a:bodyPr>
          <a:lstStyle/>
          <a:p>
            <a:pPr algn="ctr"/>
            <a:r>
              <a:rPr lang="en-US" sz="1600">
                <a:latin typeface="Montserrat Medium" pitchFamily="2" charset="0"/>
              </a:rPr>
              <a:t>1G Way</a:t>
            </a:r>
            <a:endParaRPr lang="en-US" sz="1600" baseline="-25000">
              <a:latin typeface="Montserrat Medium" pitchFamily="2" charset="0"/>
            </a:endParaRPr>
          </a:p>
        </p:txBody>
      </p:sp>
      <p:cxnSp>
        <p:nvCxnSpPr>
          <p:cNvPr id="28" name="!!ECp1">
            <a:extLst>
              <a:ext uri="{FF2B5EF4-FFF2-40B4-BE49-F238E27FC236}">
                <a16:creationId xmlns:a16="http://schemas.microsoft.com/office/drawing/2014/main" id="{5554E3F3-0E23-E0CF-CA9F-703C72822C12}"/>
              </a:ext>
            </a:extLst>
          </p:cNvPr>
          <p:cNvCxnSpPr>
            <a:cxnSpLocks/>
            <a:stCxn id="19" idx="3"/>
            <a:endCxn id="31" idx="0"/>
          </p:cNvCxnSpPr>
          <p:nvPr/>
        </p:nvCxnSpPr>
        <p:spPr>
          <a:xfrm>
            <a:off x="4871864" y="1880828"/>
            <a:ext cx="1296144" cy="133214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Cp2">
            <a:extLst>
              <a:ext uri="{FF2B5EF4-FFF2-40B4-BE49-F238E27FC236}">
                <a16:creationId xmlns:a16="http://schemas.microsoft.com/office/drawing/2014/main" id="{68C5E2E8-7E42-8C32-980B-73BAA32E3969}"/>
              </a:ext>
            </a:extLst>
          </p:cNvPr>
          <p:cNvCxnSpPr>
            <a:cxnSpLocks/>
            <a:stCxn id="22" idx="3"/>
            <a:endCxn id="31" idx="1"/>
          </p:cNvCxnSpPr>
          <p:nvPr/>
        </p:nvCxnSpPr>
        <p:spPr>
          <a:xfrm flipV="1">
            <a:off x="4871864" y="3429000"/>
            <a:ext cx="720080" cy="468052"/>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ECp3">
            <a:extLst>
              <a:ext uri="{FF2B5EF4-FFF2-40B4-BE49-F238E27FC236}">
                <a16:creationId xmlns:a16="http://schemas.microsoft.com/office/drawing/2014/main" id="{B5CF3F77-ED23-58B1-9F23-18A5DC755217}"/>
              </a:ext>
            </a:extLst>
          </p:cNvPr>
          <p:cNvCxnSpPr>
            <a:cxnSpLocks/>
            <a:stCxn id="25" idx="3"/>
            <a:endCxn id="31" idx="2"/>
          </p:cNvCxnSpPr>
          <p:nvPr/>
        </p:nvCxnSpPr>
        <p:spPr>
          <a:xfrm flipV="1">
            <a:off x="4871864" y="3645024"/>
            <a:ext cx="1296144" cy="14761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ECTag">
            <a:extLst>
              <a:ext uri="{FF2B5EF4-FFF2-40B4-BE49-F238E27FC236}">
                <a16:creationId xmlns:a16="http://schemas.microsoft.com/office/drawing/2014/main" id="{1300726D-C768-FD5A-1772-2181863B24FD}"/>
              </a:ext>
            </a:extLst>
          </p:cNvPr>
          <p:cNvSpPr/>
          <p:nvPr/>
        </p:nvSpPr>
        <p:spPr>
          <a:xfrm>
            <a:off x="5591944" y="3212976"/>
            <a:ext cx="1152128"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Filter</a:t>
            </a:r>
            <a:endParaRPr lang="en-US" baseline="-25000">
              <a:solidFill>
                <a:schemeClr val="tx1"/>
              </a:solidFill>
              <a:latin typeface="Montserrat Medium" pitchFamily="2" charset="0"/>
            </a:endParaRPr>
          </a:p>
        </p:txBody>
      </p:sp>
      <p:cxnSp>
        <p:nvCxnSpPr>
          <p:cNvPr id="32" name="!!ECr1">
            <a:extLst>
              <a:ext uri="{FF2B5EF4-FFF2-40B4-BE49-F238E27FC236}">
                <a16:creationId xmlns:a16="http://schemas.microsoft.com/office/drawing/2014/main" id="{779C4C5D-F23E-FB45-9D37-D06D8D348F91}"/>
              </a:ext>
            </a:extLst>
          </p:cNvPr>
          <p:cNvCxnSpPr>
            <a:cxnSpLocks/>
            <a:stCxn id="31" idx="3"/>
          </p:cNvCxnSpPr>
          <p:nvPr/>
        </p:nvCxnSpPr>
        <p:spPr>
          <a:xfrm>
            <a:off x="6744072" y="3429000"/>
            <a:ext cx="504056"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3" name="!!ECPA">
            <a:extLst>
              <a:ext uri="{FF2B5EF4-FFF2-40B4-BE49-F238E27FC236}">
                <a16:creationId xmlns:a16="http://schemas.microsoft.com/office/drawing/2014/main" id="{841DEDF3-B164-C7CD-5B2E-BAA88E62103A}"/>
              </a:ext>
            </a:extLst>
          </p:cNvPr>
          <p:cNvSpPr txBox="1"/>
          <p:nvPr/>
        </p:nvSpPr>
        <p:spPr>
          <a:xfrm>
            <a:off x="7320136" y="3290500"/>
            <a:ext cx="432048" cy="276999"/>
          </a:xfrm>
          <a:prstGeom prst="rect">
            <a:avLst/>
          </a:prstGeom>
          <a:noFill/>
        </p:spPr>
        <p:txBody>
          <a:bodyPr wrap="none" lIns="0" tIns="0" rIns="0" bIns="0" rtlCol="0" anchor="ctr">
            <a:noAutofit/>
          </a:bodyPr>
          <a:lstStyle/>
          <a:p>
            <a:pPr algn="ctr"/>
            <a:r>
              <a:rPr lang="en-US" sz="2400">
                <a:latin typeface="Montserrat Medium" pitchFamily="2" charset="0"/>
              </a:rPr>
              <a:t>PA</a:t>
            </a:r>
          </a:p>
        </p:txBody>
      </p:sp>
      <p:sp>
        <p:nvSpPr>
          <p:cNvPr id="34" name="!!ECPT">
            <a:extLst>
              <a:ext uri="{FF2B5EF4-FFF2-40B4-BE49-F238E27FC236}">
                <a16:creationId xmlns:a16="http://schemas.microsoft.com/office/drawing/2014/main" id="{7B2DC1E5-DA42-A883-3FC7-824B28299F73}"/>
              </a:ext>
            </a:extLst>
          </p:cNvPr>
          <p:cNvSpPr txBox="1"/>
          <p:nvPr/>
        </p:nvSpPr>
        <p:spPr>
          <a:xfrm>
            <a:off x="3935760" y="6237312"/>
            <a:ext cx="4320480" cy="288032"/>
          </a:xfrm>
          <a:prstGeom prst="rect">
            <a:avLst/>
          </a:prstGeom>
          <a:noFill/>
        </p:spPr>
        <p:txBody>
          <a:bodyPr wrap="none" lIns="0" tIns="0" rIns="0" bIns="0" rtlCol="0">
            <a:noAutofit/>
          </a:bodyPr>
          <a:lstStyle/>
          <a:p>
            <a:pPr algn="ctr"/>
            <a:r>
              <a:rPr lang="en-US" sz="2400">
                <a:solidFill>
                  <a:srgbClr val="C00000"/>
                </a:solidFill>
                <a:latin typeface="Montserrat Medium" pitchFamily="2" charset="0"/>
              </a:rPr>
              <a:t>Elastic Cuckoo Page Table (ECPT) </a:t>
            </a:r>
            <a:r>
              <a:rPr lang="en-US" sz="2400">
                <a:latin typeface="Montserrat Medium" pitchFamily="2" charset="0"/>
              </a:rPr>
              <a:t>vs. </a:t>
            </a:r>
            <a:r>
              <a:rPr lang="en-US" sz="2400">
                <a:solidFill>
                  <a:srgbClr val="0070C0"/>
                </a:solidFill>
                <a:latin typeface="Montserrat Medium" pitchFamily="2" charset="0"/>
              </a:rPr>
              <a:t>Radix-Tree Page Table</a:t>
            </a:r>
          </a:p>
        </p:txBody>
      </p:sp>
      <p:sp>
        <p:nvSpPr>
          <p:cNvPr id="183" name="Rectangle: Rounded Corners 182">
            <a:extLst>
              <a:ext uri="{FF2B5EF4-FFF2-40B4-BE49-F238E27FC236}">
                <a16:creationId xmlns:a16="http://schemas.microsoft.com/office/drawing/2014/main" id="{63B7ED84-FDF1-C8A4-018A-4F884181781B}"/>
              </a:ext>
            </a:extLst>
          </p:cNvPr>
          <p:cNvSpPr/>
          <p:nvPr/>
        </p:nvSpPr>
        <p:spPr>
          <a:xfrm>
            <a:off x="5375920" y="2924944"/>
            <a:ext cx="1512168" cy="1008112"/>
          </a:xfrm>
          <a:prstGeom prst="roundRect">
            <a:avLst/>
          </a:prstGeom>
          <a:noFill/>
          <a:ln w="635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 name="!!Diff">
            <a:extLst>
              <a:ext uri="{FF2B5EF4-FFF2-40B4-BE49-F238E27FC236}">
                <a16:creationId xmlns:a16="http://schemas.microsoft.com/office/drawing/2014/main" id="{DAC64DA4-3C48-D4FE-A75B-EBD44543A632}"/>
              </a:ext>
            </a:extLst>
          </p:cNvPr>
          <p:cNvSpPr txBox="1"/>
          <p:nvPr/>
        </p:nvSpPr>
        <p:spPr>
          <a:xfrm>
            <a:off x="8073314" y="1340768"/>
            <a:ext cx="3528392" cy="4248472"/>
          </a:xfrm>
          <a:prstGeom prst="rect">
            <a:avLst/>
          </a:prstGeom>
          <a:noFill/>
        </p:spPr>
        <p:txBody>
          <a:bodyPr wrap="non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Index with hash function values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Index with bits in </a:t>
            </a:r>
            <a:r>
              <a:rPr kumimoji="0" lang="en-US" sz="1800" b="0" i="0" u="none" strike="noStrike" kern="1200" cap="none" spc="0" normalizeH="0" baseline="0" noProof="0" err="1">
                <a:ln>
                  <a:noFill/>
                </a:ln>
                <a:solidFill>
                  <a:srgbClr val="0070C0"/>
                </a:solidFill>
                <a:effectLst/>
                <a:uLnTx/>
                <a:uFillTx/>
                <a:latin typeface="Montserrat Medium" pitchFamily="2" charset="0"/>
                <a:ea typeface="+mn-ea"/>
                <a:cs typeface="+mn-cs"/>
              </a:rPr>
              <a:t>virt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address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等线" panose="02010600030101010101" pitchFamily="2" charset="-122"/>
                <a:cs typeface="+mn-cs"/>
              </a:rPr>
              <a:t>+</a:t>
            </a:r>
            <a:r>
              <a:rPr kumimoji="0" lang="en-US" altLang="zh-CN" sz="1800" b="0" i="0" u="none" strike="noStrike" kern="1200" cap="none" spc="0" normalizeH="0" baseline="0" noProof="0">
                <a:ln>
                  <a:noFill/>
                </a:ln>
                <a:solidFill>
                  <a:srgbClr val="C00000"/>
                </a:solidFill>
                <a:effectLst/>
                <a:uLnTx/>
                <a:uFillTx/>
                <a:latin typeface="Montserrat Medium" pitchFamily="2" charset="0"/>
                <a:ea typeface="等线" panose="02010600030101010101" pitchFamily="2" charset="-122"/>
                <a:cs typeface="+mn-cs"/>
              </a:rPr>
              <a:t> PTEs points to the actual page</a:t>
            </a:r>
            <a:endPar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PTEs points to the next level 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Page walk returns many PTEs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Page walk returns one final PTE</a:t>
            </a:r>
          </a:p>
        </p:txBody>
      </p:sp>
      <p:sp>
        <p:nvSpPr>
          <p:cNvPr id="5" name="Slide Number Placeholder 4">
            <a:extLst>
              <a:ext uri="{FF2B5EF4-FFF2-40B4-BE49-F238E27FC236}">
                <a16:creationId xmlns:a16="http://schemas.microsoft.com/office/drawing/2014/main" id="{932B64B1-CA3F-B22A-9AB1-4A212957F45B}"/>
              </a:ext>
            </a:extLst>
          </p:cNvPr>
          <p:cNvSpPr>
            <a:spLocks noGrp="1"/>
          </p:cNvSpPr>
          <p:nvPr>
            <p:ph type="sldNum" sz="quarter" idx="12"/>
          </p:nvPr>
        </p:nvSpPr>
        <p:spPr/>
        <p:txBody>
          <a:bodyPr/>
          <a:lstStyle/>
          <a:p>
            <a:fld id="{D24AB98B-7EB6-489A-BE01-743AAE16D735}" type="slidenum">
              <a:rPr lang="en-US" smtClean="0"/>
              <a:t>12</a:t>
            </a:fld>
            <a:endParaRPr lang="en-US"/>
          </a:p>
        </p:txBody>
      </p:sp>
    </p:spTree>
    <p:extLst>
      <p:ext uri="{BB962C8B-B14F-4D97-AF65-F5344CB8AC3E}">
        <p14:creationId xmlns:p14="http://schemas.microsoft.com/office/powerpoint/2010/main" val="1841590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22250-5D8E-094E-27D3-DAA37A62223C}"/>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7769DE-1ED6-0B29-2EE0-19E5BCBA2F9F}"/>
              </a:ext>
            </a:extLst>
          </p:cNvPr>
          <p:cNvSpPr>
            <a:spLocks noGrp="1"/>
          </p:cNvSpPr>
          <p:nvPr>
            <p:ph type="sldNum" sz="quarter" idx="12"/>
          </p:nvPr>
        </p:nvSpPr>
        <p:spPr/>
        <p:txBody>
          <a:bodyPr/>
          <a:lstStyle/>
          <a:p>
            <a:fld id="{D24AB98B-7EB6-489A-BE01-743AAE16D735}" type="slidenum">
              <a:rPr lang="en-US" smtClean="0"/>
              <a:t>13</a:t>
            </a:fld>
            <a:endParaRPr lang="en-US"/>
          </a:p>
        </p:txBody>
      </p:sp>
      <p:sp>
        <p:nvSpPr>
          <p:cNvPr id="11" name="Title 1">
            <a:extLst>
              <a:ext uri="{FF2B5EF4-FFF2-40B4-BE49-F238E27FC236}">
                <a16:creationId xmlns:a16="http://schemas.microsoft.com/office/drawing/2014/main" id="{8AA1E318-27C5-BF30-23DF-CEA100DCBA79}"/>
              </a:ext>
            </a:extLst>
          </p:cNvPr>
          <p:cNvSpPr>
            <a:spLocks noGrp="1"/>
          </p:cNvSpPr>
          <p:nvPr>
            <p:ph type="title"/>
          </p:nvPr>
        </p:nvSpPr>
        <p:spPr>
          <a:xfrm>
            <a:off x="838199" y="188640"/>
            <a:ext cx="10912809" cy="1325563"/>
          </a:xfrm>
        </p:spPr>
        <p:txBody>
          <a:bodyPr>
            <a:normAutofit/>
          </a:bodyPr>
          <a:lstStyle/>
          <a:p>
            <a:pPr lvl="0">
              <a:defRPr/>
            </a:pPr>
            <a:r>
              <a:rPr lang="en-US" sz="3600">
                <a:latin typeface="Montserrat SemiBold" pitchFamily="2" charset="0"/>
              </a:rPr>
              <a:t>ECPT: A different design from radix schemes</a:t>
            </a:r>
          </a:p>
        </p:txBody>
      </p:sp>
      <p:sp>
        <p:nvSpPr>
          <p:cNvPr id="12" name="!!ECVA">
            <a:extLst>
              <a:ext uri="{FF2B5EF4-FFF2-40B4-BE49-F238E27FC236}">
                <a16:creationId xmlns:a16="http://schemas.microsoft.com/office/drawing/2014/main" id="{2C742E01-6A1C-5A93-26C3-58AB03B12D0B}"/>
              </a:ext>
            </a:extLst>
          </p:cNvPr>
          <p:cNvSpPr txBox="1"/>
          <p:nvPr/>
        </p:nvSpPr>
        <p:spPr>
          <a:xfrm>
            <a:off x="407368" y="3284984"/>
            <a:ext cx="576064" cy="288032"/>
          </a:xfrm>
          <a:prstGeom prst="rect">
            <a:avLst/>
          </a:prstGeom>
          <a:noFill/>
        </p:spPr>
        <p:txBody>
          <a:bodyPr wrap="none" lIns="0" tIns="0" rIns="0" bIns="0" rtlCol="0" anchor="ctr">
            <a:noAutofit/>
          </a:bodyPr>
          <a:lstStyle/>
          <a:p>
            <a:pPr algn="ctr"/>
            <a:r>
              <a:rPr lang="en-US" sz="2400">
                <a:latin typeface="Montserrat Medium" pitchFamily="2" charset="0"/>
              </a:rPr>
              <a:t>VA</a:t>
            </a:r>
          </a:p>
        </p:txBody>
      </p:sp>
      <p:cxnSp>
        <p:nvCxnSpPr>
          <p:cNvPr id="13" name="!!ECv1">
            <a:extLst>
              <a:ext uri="{FF2B5EF4-FFF2-40B4-BE49-F238E27FC236}">
                <a16:creationId xmlns:a16="http://schemas.microsoft.com/office/drawing/2014/main" id="{5669EF04-C9B4-4EA7-FA5C-6153A7712316}"/>
              </a:ext>
            </a:extLst>
          </p:cNvPr>
          <p:cNvCxnSpPr>
            <a:cxnSpLocks/>
            <a:stCxn id="12" idx="3"/>
            <a:endCxn id="18" idx="1"/>
          </p:cNvCxnSpPr>
          <p:nvPr/>
        </p:nvCxnSpPr>
        <p:spPr>
          <a:xfrm>
            <a:off x="983432" y="3429000"/>
            <a:ext cx="86409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ECv2">
            <a:extLst>
              <a:ext uri="{FF2B5EF4-FFF2-40B4-BE49-F238E27FC236}">
                <a16:creationId xmlns:a16="http://schemas.microsoft.com/office/drawing/2014/main" id="{BF6C13B4-FC23-A436-49E4-32CBB8FB0451}"/>
              </a:ext>
            </a:extLst>
          </p:cNvPr>
          <p:cNvCxnSpPr>
            <a:cxnSpLocks/>
          </p:cNvCxnSpPr>
          <p:nvPr/>
        </p:nvCxnSpPr>
        <p:spPr>
          <a:xfrm>
            <a:off x="1487488" y="2204864"/>
            <a:ext cx="0" cy="2448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ECv3">
            <a:extLst>
              <a:ext uri="{FF2B5EF4-FFF2-40B4-BE49-F238E27FC236}">
                <a16:creationId xmlns:a16="http://schemas.microsoft.com/office/drawing/2014/main" id="{5AA5D9C0-6DE7-617D-7AAB-F6C72BAC4C89}"/>
              </a:ext>
            </a:extLst>
          </p:cNvPr>
          <p:cNvCxnSpPr>
            <a:cxnSpLocks/>
            <a:endCxn id="17" idx="1"/>
          </p:cNvCxnSpPr>
          <p:nvPr/>
        </p:nvCxnSpPr>
        <p:spPr>
          <a:xfrm>
            <a:off x="1487488" y="2204864"/>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Cv4">
            <a:extLst>
              <a:ext uri="{FF2B5EF4-FFF2-40B4-BE49-F238E27FC236}">
                <a16:creationId xmlns:a16="http://schemas.microsoft.com/office/drawing/2014/main" id="{362018B0-4DBB-A6A7-FAB2-56A7E4148C9E}"/>
              </a:ext>
            </a:extLst>
          </p:cNvPr>
          <p:cNvCxnSpPr>
            <a:cxnSpLocks/>
            <a:endCxn id="19" idx="1"/>
          </p:cNvCxnSpPr>
          <p:nvPr/>
        </p:nvCxnSpPr>
        <p:spPr>
          <a:xfrm>
            <a:off x="1487488" y="4653136"/>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ECHash1">
            <a:extLst>
              <a:ext uri="{FF2B5EF4-FFF2-40B4-BE49-F238E27FC236}">
                <a16:creationId xmlns:a16="http://schemas.microsoft.com/office/drawing/2014/main" id="{13D4E7BD-2DA7-1A42-8F7F-E1516B159110}"/>
              </a:ext>
            </a:extLst>
          </p:cNvPr>
          <p:cNvSpPr/>
          <p:nvPr/>
        </p:nvSpPr>
        <p:spPr>
          <a:xfrm>
            <a:off x="1847528" y="1988840"/>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Hash-4</a:t>
            </a:r>
            <a:r>
              <a:rPr lang="en-US" altLang="zh-CN">
                <a:solidFill>
                  <a:schemeClr val="tx1"/>
                </a:solidFill>
                <a:latin typeface="Montserrat Medium" pitchFamily="2" charset="0"/>
              </a:rPr>
              <a:t>K</a:t>
            </a:r>
            <a:endParaRPr lang="en-US" baseline="-25000">
              <a:solidFill>
                <a:schemeClr val="tx1"/>
              </a:solidFill>
              <a:latin typeface="Montserrat Medium" pitchFamily="2" charset="0"/>
            </a:endParaRPr>
          </a:p>
        </p:txBody>
      </p:sp>
      <p:sp>
        <p:nvSpPr>
          <p:cNvPr id="18" name="!!ECHash2">
            <a:extLst>
              <a:ext uri="{FF2B5EF4-FFF2-40B4-BE49-F238E27FC236}">
                <a16:creationId xmlns:a16="http://schemas.microsoft.com/office/drawing/2014/main" id="{3C642263-4E86-4F6E-473F-83550BC33EE6}"/>
              </a:ext>
            </a:extLst>
          </p:cNvPr>
          <p:cNvSpPr/>
          <p:nvPr/>
        </p:nvSpPr>
        <p:spPr>
          <a:xfrm>
            <a:off x="1847528" y="3212976"/>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a:t>
            </a:r>
            <a:r>
              <a:rPr lang="en-US" altLang="zh-CN">
                <a:solidFill>
                  <a:schemeClr val="tx1"/>
                </a:solidFill>
                <a:latin typeface="Montserrat Medium" pitchFamily="2" charset="0"/>
              </a:rPr>
              <a:t>h-2M</a:t>
            </a:r>
            <a:endParaRPr lang="en-US" baseline="-25000">
              <a:solidFill>
                <a:schemeClr val="tx1"/>
              </a:solidFill>
              <a:latin typeface="Montserrat Medium" pitchFamily="2" charset="0"/>
            </a:endParaRPr>
          </a:p>
        </p:txBody>
      </p:sp>
      <p:sp>
        <p:nvSpPr>
          <p:cNvPr id="19" name="!!ECHash3">
            <a:extLst>
              <a:ext uri="{FF2B5EF4-FFF2-40B4-BE49-F238E27FC236}">
                <a16:creationId xmlns:a16="http://schemas.microsoft.com/office/drawing/2014/main" id="{783859B0-7151-EF2E-4B96-76CC74C97FD1}"/>
              </a:ext>
            </a:extLst>
          </p:cNvPr>
          <p:cNvSpPr/>
          <p:nvPr/>
        </p:nvSpPr>
        <p:spPr>
          <a:xfrm>
            <a:off x="1847528" y="4437112"/>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Hash-1G</a:t>
            </a:r>
            <a:endParaRPr lang="en-US" baseline="-25000">
              <a:solidFill>
                <a:schemeClr val="tx1"/>
              </a:solidFill>
              <a:latin typeface="Montserrat Medium" pitchFamily="2" charset="0"/>
            </a:endParaRPr>
          </a:p>
        </p:txBody>
      </p:sp>
      <p:cxnSp>
        <p:nvCxnSpPr>
          <p:cNvPr id="20" name="!!ECh1">
            <a:extLst>
              <a:ext uri="{FF2B5EF4-FFF2-40B4-BE49-F238E27FC236}">
                <a16:creationId xmlns:a16="http://schemas.microsoft.com/office/drawing/2014/main" id="{AEE5872C-605F-35E4-7486-291A247F858F}"/>
              </a:ext>
            </a:extLst>
          </p:cNvPr>
          <p:cNvCxnSpPr>
            <a:cxnSpLocks/>
            <a:stCxn id="17" idx="3"/>
            <a:endCxn id="24" idx="1"/>
          </p:cNvCxnSpPr>
          <p:nvPr/>
        </p:nvCxnSpPr>
        <p:spPr>
          <a:xfrm flipV="1">
            <a:off x="2927648" y="1880828"/>
            <a:ext cx="936104" cy="32403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ECh2">
            <a:extLst>
              <a:ext uri="{FF2B5EF4-FFF2-40B4-BE49-F238E27FC236}">
                <a16:creationId xmlns:a16="http://schemas.microsoft.com/office/drawing/2014/main" id="{4933595A-BCDC-D0DD-1393-E76CB195868C}"/>
              </a:ext>
            </a:extLst>
          </p:cNvPr>
          <p:cNvCxnSpPr>
            <a:cxnSpLocks/>
            <a:stCxn id="18" idx="3"/>
            <a:endCxn id="27" idx="1"/>
          </p:cNvCxnSpPr>
          <p:nvPr/>
        </p:nvCxnSpPr>
        <p:spPr>
          <a:xfrm>
            <a:off x="2927648" y="3429000"/>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Ch3">
            <a:extLst>
              <a:ext uri="{FF2B5EF4-FFF2-40B4-BE49-F238E27FC236}">
                <a16:creationId xmlns:a16="http://schemas.microsoft.com/office/drawing/2014/main" id="{5872DF47-5EBF-2DFF-3D74-572C75ABA6ED}"/>
              </a:ext>
            </a:extLst>
          </p:cNvPr>
          <p:cNvCxnSpPr>
            <a:cxnSpLocks/>
            <a:stCxn id="19" idx="3"/>
            <a:endCxn id="30" idx="1"/>
          </p:cNvCxnSpPr>
          <p:nvPr/>
        </p:nvCxnSpPr>
        <p:spPr>
          <a:xfrm>
            <a:off x="2927648" y="4653136"/>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ECw1a">
            <a:extLst>
              <a:ext uri="{FF2B5EF4-FFF2-40B4-BE49-F238E27FC236}">
                <a16:creationId xmlns:a16="http://schemas.microsoft.com/office/drawing/2014/main" id="{1D9F56BB-E584-D17E-885A-9B35AB931B89}"/>
              </a:ext>
            </a:extLst>
          </p:cNvPr>
          <p:cNvSpPr/>
          <p:nvPr/>
        </p:nvSpPr>
        <p:spPr>
          <a:xfrm>
            <a:off x="3863752" y="141277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4" name="!!ECw1b">
            <a:extLst>
              <a:ext uri="{FF2B5EF4-FFF2-40B4-BE49-F238E27FC236}">
                <a16:creationId xmlns:a16="http://schemas.microsoft.com/office/drawing/2014/main" id="{BD351F2E-0597-2288-6C93-B7305230A4D9}"/>
              </a:ext>
            </a:extLst>
          </p:cNvPr>
          <p:cNvSpPr/>
          <p:nvPr/>
        </p:nvSpPr>
        <p:spPr>
          <a:xfrm>
            <a:off x="3863752" y="177281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4K PTE</a:t>
            </a:r>
          </a:p>
        </p:txBody>
      </p:sp>
      <p:sp>
        <p:nvSpPr>
          <p:cNvPr id="25" name="!!ECw1c">
            <a:extLst>
              <a:ext uri="{FF2B5EF4-FFF2-40B4-BE49-F238E27FC236}">
                <a16:creationId xmlns:a16="http://schemas.microsoft.com/office/drawing/2014/main" id="{B7F4359D-B75B-445E-48FA-A4D6E67F5DC6}"/>
              </a:ext>
            </a:extLst>
          </p:cNvPr>
          <p:cNvSpPr txBox="1"/>
          <p:nvPr/>
        </p:nvSpPr>
        <p:spPr>
          <a:xfrm>
            <a:off x="3863752" y="1412776"/>
            <a:ext cx="1008111" cy="288032"/>
          </a:xfrm>
          <a:prstGeom prst="rect">
            <a:avLst/>
          </a:prstGeom>
          <a:noFill/>
        </p:spPr>
        <p:txBody>
          <a:bodyPr wrap="none" lIns="0" tIns="0" rIns="0" bIns="0" rtlCol="0" anchor="ctr">
            <a:noAutofit/>
          </a:bodyPr>
          <a:lstStyle/>
          <a:p>
            <a:pPr algn="ctr"/>
            <a:r>
              <a:rPr lang="en-US" sz="1600">
                <a:latin typeface="Montserrat Medium" pitchFamily="2" charset="0"/>
              </a:rPr>
              <a:t>4K Way</a:t>
            </a:r>
            <a:endParaRPr lang="en-US" sz="1600" baseline="-25000">
              <a:latin typeface="Montserrat Medium" pitchFamily="2" charset="0"/>
            </a:endParaRPr>
          </a:p>
        </p:txBody>
      </p:sp>
      <p:sp>
        <p:nvSpPr>
          <p:cNvPr id="26" name="!!ECw2a">
            <a:extLst>
              <a:ext uri="{FF2B5EF4-FFF2-40B4-BE49-F238E27FC236}">
                <a16:creationId xmlns:a16="http://schemas.microsoft.com/office/drawing/2014/main" id="{2FE042BC-95F3-E69B-2FE8-BCF9D5B3A81E}"/>
              </a:ext>
            </a:extLst>
          </p:cNvPr>
          <p:cNvSpPr/>
          <p:nvPr/>
        </p:nvSpPr>
        <p:spPr>
          <a:xfrm>
            <a:off x="3863752" y="285293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7" name="!!ECw2b">
            <a:extLst>
              <a:ext uri="{FF2B5EF4-FFF2-40B4-BE49-F238E27FC236}">
                <a16:creationId xmlns:a16="http://schemas.microsoft.com/office/drawing/2014/main" id="{683D7FF4-70A1-2EBB-2EEF-965E176D5AC0}"/>
              </a:ext>
            </a:extLst>
          </p:cNvPr>
          <p:cNvSpPr/>
          <p:nvPr/>
        </p:nvSpPr>
        <p:spPr>
          <a:xfrm>
            <a:off x="3863752" y="3789040"/>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2M PTE</a:t>
            </a:r>
          </a:p>
        </p:txBody>
      </p:sp>
      <p:sp>
        <p:nvSpPr>
          <p:cNvPr id="28" name="!!ECw2c">
            <a:extLst>
              <a:ext uri="{FF2B5EF4-FFF2-40B4-BE49-F238E27FC236}">
                <a16:creationId xmlns:a16="http://schemas.microsoft.com/office/drawing/2014/main" id="{FAD774C5-6FC1-8EF0-13C6-48BD06D45159}"/>
              </a:ext>
            </a:extLst>
          </p:cNvPr>
          <p:cNvSpPr txBox="1"/>
          <p:nvPr/>
        </p:nvSpPr>
        <p:spPr>
          <a:xfrm>
            <a:off x="3863752" y="2852936"/>
            <a:ext cx="999550" cy="288032"/>
          </a:xfrm>
          <a:prstGeom prst="rect">
            <a:avLst/>
          </a:prstGeom>
          <a:noFill/>
        </p:spPr>
        <p:txBody>
          <a:bodyPr wrap="none" lIns="0" tIns="0" rIns="0" bIns="0" rtlCol="0" anchor="ctr">
            <a:noAutofit/>
          </a:bodyPr>
          <a:lstStyle/>
          <a:p>
            <a:pPr algn="ctr"/>
            <a:r>
              <a:rPr lang="en-US" sz="1600">
                <a:latin typeface="Montserrat Medium" pitchFamily="2" charset="0"/>
              </a:rPr>
              <a:t>2M Way</a:t>
            </a:r>
            <a:endParaRPr lang="en-US" sz="1600" baseline="-25000">
              <a:latin typeface="Montserrat Medium" pitchFamily="2" charset="0"/>
            </a:endParaRPr>
          </a:p>
        </p:txBody>
      </p:sp>
      <p:sp>
        <p:nvSpPr>
          <p:cNvPr id="29" name="!!ECw3a">
            <a:extLst>
              <a:ext uri="{FF2B5EF4-FFF2-40B4-BE49-F238E27FC236}">
                <a16:creationId xmlns:a16="http://schemas.microsoft.com/office/drawing/2014/main" id="{70418234-284C-A898-AFE2-C2E8365C0080}"/>
              </a:ext>
            </a:extLst>
          </p:cNvPr>
          <p:cNvSpPr/>
          <p:nvPr/>
        </p:nvSpPr>
        <p:spPr>
          <a:xfrm>
            <a:off x="3863752" y="429309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30" name="!!ECw3b">
            <a:extLst>
              <a:ext uri="{FF2B5EF4-FFF2-40B4-BE49-F238E27FC236}">
                <a16:creationId xmlns:a16="http://schemas.microsoft.com/office/drawing/2014/main" id="{5C21436D-38C2-0C11-B8C7-A4B9808F2517}"/>
              </a:ext>
            </a:extLst>
          </p:cNvPr>
          <p:cNvSpPr/>
          <p:nvPr/>
        </p:nvSpPr>
        <p:spPr>
          <a:xfrm>
            <a:off x="3863752" y="501317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1G PTE</a:t>
            </a:r>
          </a:p>
        </p:txBody>
      </p:sp>
      <p:sp>
        <p:nvSpPr>
          <p:cNvPr id="31" name="!!ECw3c">
            <a:extLst>
              <a:ext uri="{FF2B5EF4-FFF2-40B4-BE49-F238E27FC236}">
                <a16:creationId xmlns:a16="http://schemas.microsoft.com/office/drawing/2014/main" id="{7502891C-C053-F175-B19C-27FE54F6DB9F}"/>
              </a:ext>
            </a:extLst>
          </p:cNvPr>
          <p:cNvSpPr txBox="1"/>
          <p:nvPr/>
        </p:nvSpPr>
        <p:spPr>
          <a:xfrm>
            <a:off x="3863752" y="4293096"/>
            <a:ext cx="1008112" cy="288032"/>
          </a:xfrm>
          <a:prstGeom prst="rect">
            <a:avLst/>
          </a:prstGeom>
          <a:noFill/>
        </p:spPr>
        <p:txBody>
          <a:bodyPr wrap="none" lIns="0" tIns="0" rIns="0" bIns="0" rtlCol="0" anchor="ctr">
            <a:noAutofit/>
          </a:bodyPr>
          <a:lstStyle/>
          <a:p>
            <a:pPr algn="ctr"/>
            <a:r>
              <a:rPr lang="en-US" sz="1600">
                <a:latin typeface="Montserrat Medium" pitchFamily="2" charset="0"/>
              </a:rPr>
              <a:t>1G Way</a:t>
            </a:r>
            <a:endParaRPr lang="en-US" sz="1600" baseline="-25000">
              <a:latin typeface="Montserrat Medium" pitchFamily="2" charset="0"/>
            </a:endParaRPr>
          </a:p>
        </p:txBody>
      </p:sp>
      <p:cxnSp>
        <p:nvCxnSpPr>
          <p:cNvPr id="32" name="!!ECp1">
            <a:extLst>
              <a:ext uri="{FF2B5EF4-FFF2-40B4-BE49-F238E27FC236}">
                <a16:creationId xmlns:a16="http://schemas.microsoft.com/office/drawing/2014/main" id="{0941041E-AF13-9E57-E861-4E5C5FDC9FAE}"/>
              </a:ext>
            </a:extLst>
          </p:cNvPr>
          <p:cNvCxnSpPr>
            <a:cxnSpLocks/>
            <a:stCxn id="24" idx="3"/>
            <a:endCxn id="36" idx="0"/>
          </p:cNvCxnSpPr>
          <p:nvPr/>
        </p:nvCxnSpPr>
        <p:spPr>
          <a:xfrm>
            <a:off x="4871864" y="1880828"/>
            <a:ext cx="1296144" cy="133214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ECp2">
            <a:extLst>
              <a:ext uri="{FF2B5EF4-FFF2-40B4-BE49-F238E27FC236}">
                <a16:creationId xmlns:a16="http://schemas.microsoft.com/office/drawing/2014/main" id="{023392F7-CAD1-0AEB-8599-473B4D22E690}"/>
              </a:ext>
            </a:extLst>
          </p:cNvPr>
          <p:cNvCxnSpPr>
            <a:cxnSpLocks/>
            <a:stCxn id="27" idx="3"/>
            <a:endCxn id="36" idx="1"/>
          </p:cNvCxnSpPr>
          <p:nvPr/>
        </p:nvCxnSpPr>
        <p:spPr>
          <a:xfrm flipV="1">
            <a:off x="4871864" y="3429000"/>
            <a:ext cx="720080" cy="468052"/>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ECp3">
            <a:extLst>
              <a:ext uri="{FF2B5EF4-FFF2-40B4-BE49-F238E27FC236}">
                <a16:creationId xmlns:a16="http://schemas.microsoft.com/office/drawing/2014/main" id="{42577DA3-6F87-ADA7-6F2B-52AF84B463A3}"/>
              </a:ext>
            </a:extLst>
          </p:cNvPr>
          <p:cNvCxnSpPr>
            <a:cxnSpLocks/>
            <a:stCxn id="30" idx="3"/>
            <a:endCxn id="36" idx="2"/>
          </p:cNvCxnSpPr>
          <p:nvPr/>
        </p:nvCxnSpPr>
        <p:spPr>
          <a:xfrm flipV="1">
            <a:off x="4871864" y="3645024"/>
            <a:ext cx="1296144" cy="14761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ECTag">
            <a:extLst>
              <a:ext uri="{FF2B5EF4-FFF2-40B4-BE49-F238E27FC236}">
                <a16:creationId xmlns:a16="http://schemas.microsoft.com/office/drawing/2014/main" id="{DC52FF67-D6F9-0382-987F-23028427BF06}"/>
              </a:ext>
            </a:extLst>
          </p:cNvPr>
          <p:cNvSpPr/>
          <p:nvPr/>
        </p:nvSpPr>
        <p:spPr>
          <a:xfrm>
            <a:off x="5591944" y="3212976"/>
            <a:ext cx="1152128"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Filter</a:t>
            </a:r>
            <a:endParaRPr lang="en-US" baseline="-25000">
              <a:solidFill>
                <a:schemeClr val="tx1"/>
              </a:solidFill>
              <a:latin typeface="Montserrat Medium" pitchFamily="2" charset="0"/>
            </a:endParaRPr>
          </a:p>
        </p:txBody>
      </p:sp>
      <p:cxnSp>
        <p:nvCxnSpPr>
          <p:cNvPr id="37" name="!!ECr1">
            <a:extLst>
              <a:ext uri="{FF2B5EF4-FFF2-40B4-BE49-F238E27FC236}">
                <a16:creationId xmlns:a16="http://schemas.microsoft.com/office/drawing/2014/main" id="{21F4286A-9439-8DCE-761D-AD823F3A0994}"/>
              </a:ext>
            </a:extLst>
          </p:cNvPr>
          <p:cNvCxnSpPr>
            <a:cxnSpLocks/>
            <a:stCxn id="36" idx="3"/>
          </p:cNvCxnSpPr>
          <p:nvPr/>
        </p:nvCxnSpPr>
        <p:spPr>
          <a:xfrm>
            <a:off x="6744072" y="3429000"/>
            <a:ext cx="504056"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8" name="!!ECPA">
            <a:extLst>
              <a:ext uri="{FF2B5EF4-FFF2-40B4-BE49-F238E27FC236}">
                <a16:creationId xmlns:a16="http://schemas.microsoft.com/office/drawing/2014/main" id="{A01B5C82-3F2C-C727-CBF0-CD986CE4D8FF}"/>
              </a:ext>
            </a:extLst>
          </p:cNvPr>
          <p:cNvSpPr txBox="1"/>
          <p:nvPr/>
        </p:nvSpPr>
        <p:spPr>
          <a:xfrm>
            <a:off x="7320136" y="3290500"/>
            <a:ext cx="432048" cy="276999"/>
          </a:xfrm>
          <a:prstGeom prst="rect">
            <a:avLst/>
          </a:prstGeom>
          <a:noFill/>
        </p:spPr>
        <p:txBody>
          <a:bodyPr wrap="none" lIns="0" tIns="0" rIns="0" bIns="0" rtlCol="0" anchor="ctr">
            <a:noAutofit/>
          </a:bodyPr>
          <a:lstStyle/>
          <a:p>
            <a:pPr algn="ctr"/>
            <a:r>
              <a:rPr lang="en-US" sz="2400">
                <a:latin typeface="Montserrat Medium" pitchFamily="2" charset="0"/>
              </a:rPr>
              <a:t>PA</a:t>
            </a:r>
          </a:p>
        </p:txBody>
      </p:sp>
      <p:sp>
        <p:nvSpPr>
          <p:cNvPr id="39" name="!!ECPT">
            <a:extLst>
              <a:ext uri="{FF2B5EF4-FFF2-40B4-BE49-F238E27FC236}">
                <a16:creationId xmlns:a16="http://schemas.microsoft.com/office/drawing/2014/main" id="{C26CE05D-C338-0CFC-7779-3F61B131B357}"/>
              </a:ext>
            </a:extLst>
          </p:cNvPr>
          <p:cNvSpPr txBox="1"/>
          <p:nvPr/>
        </p:nvSpPr>
        <p:spPr>
          <a:xfrm>
            <a:off x="3935760" y="6237312"/>
            <a:ext cx="4320480" cy="288032"/>
          </a:xfrm>
          <a:prstGeom prst="rect">
            <a:avLst/>
          </a:prstGeom>
          <a:noFill/>
        </p:spPr>
        <p:txBody>
          <a:bodyPr wrap="none" lIns="0" tIns="0" rIns="0" bIns="0" rtlCol="0">
            <a:noAutofit/>
          </a:bodyPr>
          <a:lstStyle/>
          <a:p>
            <a:pPr algn="ctr"/>
            <a:r>
              <a:rPr lang="en-US" sz="2400">
                <a:solidFill>
                  <a:srgbClr val="C00000"/>
                </a:solidFill>
                <a:latin typeface="Montserrat Medium" pitchFamily="2" charset="0"/>
              </a:rPr>
              <a:t>Elastic Cuckoo Page Table (ECPT) </a:t>
            </a:r>
            <a:r>
              <a:rPr lang="en-US" sz="2400">
                <a:latin typeface="Montserrat Medium" pitchFamily="2" charset="0"/>
              </a:rPr>
              <a:t>vs. </a:t>
            </a:r>
            <a:r>
              <a:rPr lang="en-US" sz="2400">
                <a:solidFill>
                  <a:srgbClr val="0070C0"/>
                </a:solidFill>
                <a:latin typeface="Montserrat Medium" pitchFamily="2" charset="0"/>
              </a:rPr>
              <a:t>Radix-Tree Page Table</a:t>
            </a:r>
          </a:p>
        </p:txBody>
      </p:sp>
      <p:sp>
        <p:nvSpPr>
          <p:cNvPr id="40" name="Rectangle: Rounded Corners 39">
            <a:extLst>
              <a:ext uri="{FF2B5EF4-FFF2-40B4-BE49-F238E27FC236}">
                <a16:creationId xmlns:a16="http://schemas.microsoft.com/office/drawing/2014/main" id="{A964128D-8425-BDA8-5472-820B20436768}"/>
              </a:ext>
            </a:extLst>
          </p:cNvPr>
          <p:cNvSpPr/>
          <p:nvPr/>
        </p:nvSpPr>
        <p:spPr>
          <a:xfrm>
            <a:off x="5375920" y="2924944"/>
            <a:ext cx="1512168" cy="1008112"/>
          </a:xfrm>
          <a:prstGeom prst="roundRect">
            <a:avLst/>
          </a:prstGeom>
          <a:noFill/>
          <a:ln w="6350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41" name="!!Diff">
            <a:extLst>
              <a:ext uri="{FF2B5EF4-FFF2-40B4-BE49-F238E27FC236}">
                <a16:creationId xmlns:a16="http://schemas.microsoft.com/office/drawing/2014/main" id="{FF5FE83A-C745-1BFD-5966-17B260715959}"/>
              </a:ext>
            </a:extLst>
          </p:cNvPr>
          <p:cNvSpPr txBox="1"/>
          <p:nvPr/>
        </p:nvSpPr>
        <p:spPr>
          <a:xfrm>
            <a:off x="8073314" y="1340768"/>
            <a:ext cx="3528392" cy="4248472"/>
          </a:xfrm>
          <a:prstGeom prst="rect">
            <a:avLst/>
          </a:prstGeom>
          <a:noFill/>
        </p:spPr>
        <p:txBody>
          <a:bodyPr wrap="non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Index with hash function values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Index with bits in </a:t>
            </a:r>
            <a:r>
              <a:rPr kumimoji="0" lang="en-US" sz="1800" b="0" i="0" u="none" strike="noStrike" kern="1200" cap="none" spc="0" normalizeH="0" baseline="0" noProof="0" err="1">
                <a:ln>
                  <a:noFill/>
                </a:ln>
                <a:solidFill>
                  <a:srgbClr val="0070C0"/>
                </a:solidFill>
                <a:effectLst/>
                <a:uLnTx/>
                <a:uFillTx/>
                <a:latin typeface="Montserrat Medium" pitchFamily="2" charset="0"/>
                <a:ea typeface="+mn-ea"/>
                <a:cs typeface="+mn-cs"/>
              </a:rPr>
              <a:t>virt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address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等线" panose="02010600030101010101" pitchFamily="2" charset="-122"/>
                <a:cs typeface="+mn-cs"/>
              </a:rPr>
              <a:t>+</a:t>
            </a:r>
            <a:r>
              <a:rPr kumimoji="0" lang="en-US" altLang="zh-CN" sz="1800" b="0" i="0" u="none" strike="noStrike" kern="1200" cap="none" spc="0" normalizeH="0" baseline="0" noProof="0">
                <a:ln>
                  <a:noFill/>
                </a:ln>
                <a:solidFill>
                  <a:srgbClr val="C00000"/>
                </a:solidFill>
                <a:effectLst/>
                <a:uLnTx/>
                <a:uFillTx/>
                <a:latin typeface="Montserrat Medium" pitchFamily="2" charset="0"/>
                <a:ea typeface="等线" panose="02010600030101010101" pitchFamily="2" charset="-122"/>
                <a:cs typeface="+mn-cs"/>
              </a:rPr>
              <a:t> PTEs points to the actual page</a:t>
            </a:r>
            <a:endPar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PTEs points to the next level 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Medium"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t> Page walk returns many PTEs</a:t>
            </a:r>
            <a:br>
              <a:rPr kumimoji="0" lang="en-US" sz="1800" b="0" i="0" u="none" strike="noStrike" kern="1200" cap="none" spc="0" normalizeH="0" baseline="0" noProof="0">
                <a:ln>
                  <a:noFill/>
                </a:ln>
                <a:solidFill>
                  <a:srgbClr val="C00000"/>
                </a:solidFill>
                <a:effectLst/>
                <a:uLnTx/>
                <a:uFillTx/>
                <a:latin typeface="Montserrat Medium" pitchFamily="2" charset="0"/>
                <a:ea typeface="+mn-ea"/>
                <a:cs typeface="+mn-cs"/>
              </a:rPr>
            </a:b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0"/>
                </a:solidFill>
                <a:effectLst/>
                <a:uLnTx/>
                <a:uFillTx/>
                <a:latin typeface="Montserrat Medium" pitchFamily="2" charset="0"/>
                <a:ea typeface="+mn-ea"/>
                <a:cs typeface="+mn-cs"/>
              </a:rPr>
              <a:t> Page walk returns one final PTE</a:t>
            </a:r>
          </a:p>
        </p:txBody>
      </p:sp>
      <p:sp>
        <p:nvSpPr>
          <p:cNvPr id="3" name="Rectangle 2">
            <a:extLst>
              <a:ext uri="{FF2B5EF4-FFF2-40B4-BE49-F238E27FC236}">
                <a16:creationId xmlns:a16="http://schemas.microsoft.com/office/drawing/2014/main" id="{A21B3C3F-C15C-AF0F-CC47-B51796262974}"/>
              </a:ext>
            </a:extLst>
          </p:cNvPr>
          <p:cNvSpPr/>
          <p:nvPr/>
        </p:nvSpPr>
        <p:spPr>
          <a:xfrm>
            <a:off x="0" y="1196752"/>
            <a:ext cx="12192000" cy="5661248"/>
          </a:xfrm>
          <a:prstGeom prst="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8" name="!!ECPT">
            <a:extLst>
              <a:ext uri="{FF2B5EF4-FFF2-40B4-BE49-F238E27FC236}">
                <a16:creationId xmlns:a16="http://schemas.microsoft.com/office/drawing/2014/main" id="{CF99D890-14C5-5B05-0F05-45A238F71511}"/>
              </a:ext>
            </a:extLst>
          </p:cNvPr>
          <p:cNvSpPr txBox="1"/>
          <p:nvPr/>
        </p:nvSpPr>
        <p:spPr>
          <a:xfrm>
            <a:off x="335360" y="1988840"/>
            <a:ext cx="11521280" cy="1440160"/>
          </a:xfrm>
          <a:prstGeom prst="rect">
            <a:avLst/>
          </a:prstGeom>
          <a:noFill/>
        </p:spPr>
        <p:txBody>
          <a:bodyPr wrap="none" lIns="0" tIns="0" rIns="0" bIns="0" rtlCol="0" anchor="ctr">
            <a:noAutofit/>
          </a:bodyPr>
          <a:lstStyle/>
          <a:p>
            <a:pPr algn="ctr"/>
            <a:r>
              <a:rPr lang="en-US" sz="2800">
                <a:ln w="6350">
                  <a:noFill/>
                </a:ln>
                <a:solidFill>
                  <a:srgbClr val="C00000"/>
                </a:solidFill>
                <a:latin typeface="Montserrat Medium" pitchFamily="2" charset="0"/>
              </a:rPr>
              <a:t>Disruptive designs like ECPT is not compatible</a:t>
            </a:r>
          </a:p>
          <a:p>
            <a:pPr algn="ctr"/>
            <a:r>
              <a:rPr lang="en-US" sz="2800">
                <a:ln w="6350">
                  <a:noFill/>
                </a:ln>
                <a:solidFill>
                  <a:srgbClr val="C00000"/>
                </a:solidFill>
                <a:latin typeface="Montserrat Medium" pitchFamily="2" charset="0"/>
              </a:rPr>
              <a:t>with the Linux radix abstraction</a:t>
            </a:r>
          </a:p>
        </p:txBody>
      </p:sp>
      <p:sp>
        <p:nvSpPr>
          <p:cNvPr id="42" name="!!ECPT">
            <a:extLst>
              <a:ext uri="{FF2B5EF4-FFF2-40B4-BE49-F238E27FC236}">
                <a16:creationId xmlns:a16="http://schemas.microsoft.com/office/drawing/2014/main" id="{2EDA9478-9A4B-9B86-B7CF-0CB6DC1B3159}"/>
              </a:ext>
            </a:extLst>
          </p:cNvPr>
          <p:cNvSpPr txBox="1"/>
          <p:nvPr/>
        </p:nvSpPr>
        <p:spPr>
          <a:xfrm>
            <a:off x="335360" y="3789040"/>
            <a:ext cx="11521280" cy="1440160"/>
          </a:xfrm>
          <a:prstGeom prst="rect">
            <a:avLst/>
          </a:prstGeom>
          <a:noFill/>
        </p:spPr>
        <p:txBody>
          <a:bodyPr wrap="none" lIns="0" tIns="0" rIns="0" bIns="0" rtlCol="0" anchor="ctr">
            <a:noAutofit/>
          </a:bodyPr>
          <a:lstStyle/>
          <a:p>
            <a:pPr algn="ctr"/>
            <a:r>
              <a:rPr lang="en-US" sz="2800">
                <a:ln w="6350">
                  <a:noFill/>
                </a:ln>
                <a:latin typeface="Montserrat Medium" pitchFamily="2" charset="0"/>
              </a:rPr>
              <a:t>“How can we make it easier to innovate in virtual memory?”</a:t>
            </a:r>
          </a:p>
        </p:txBody>
      </p:sp>
    </p:spTree>
    <p:extLst>
      <p:ext uri="{BB962C8B-B14F-4D97-AF65-F5344CB8AC3E}">
        <p14:creationId xmlns:p14="http://schemas.microsoft.com/office/powerpoint/2010/main" val="125690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AFE7-AD8D-286A-05DD-2F770437F880}"/>
              </a:ext>
            </a:extLst>
          </p:cNvPr>
          <p:cNvSpPr>
            <a:spLocks noGrp="1"/>
          </p:cNvSpPr>
          <p:nvPr>
            <p:ph type="title"/>
          </p:nvPr>
        </p:nvSpPr>
        <p:spPr>
          <a:xfrm>
            <a:off x="838200" y="188640"/>
            <a:ext cx="10515600" cy="1325563"/>
          </a:xfrm>
        </p:spPr>
        <p:txBody>
          <a:bodyPr>
            <a:normAutofit/>
          </a:bodyPr>
          <a:lstStyle/>
          <a:p>
            <a:r>
              <a:rPr kumimoji="0" lang="en-US" sz="3600" b="1" i="0" u="none" strike="noStrike" kern="1200" cap="none" spc="0" normalizeH="0" baseline="0" noProof="0">
                <a:ln>
                  <a:noFill/>
                </a:ln>
                <a:solidFill>
                  <a:prstClr val="black"/>
                </a:solidFill>
                <a:effectLst/>
                <a:uLnTx/>
                <a:uFillTx/>
                <a:latin typeface="Montserrat SemiBold" pitchFamily="2" charset="0"/>
                <a:ea typeface="Source Sans Pro SemiBold" panose="020B0603030403020204" pitchFamily="34" charset="0"/>
                <a:cs typeface="Arial" panose="020B0604020202020204" pitchFamily="34" charset="0"/>
              </a:rPr>
              <a:t>Contributions</a:t>
            </a:r>
            <a:endParaRPr lang="en-US" sz="3600">
              <a:latin typeface="Montserrat SemiBold" pitchFamily="2"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9A9026F0-4ECB-CA71-D89E-EBF846B9C360}"/>
              </a:ext>
            </a:extLst>
          </p:cNvPr>
          <p:cNvSpPr>
            <a:spLocks noGrp="1"/>
          </p:cNvSpPr>
          <p:nvPr>
            <p:ph idx="1"/>
          </p:nvPr>
        </p:nvSpPr>
        <p:spPr>
          <a:xfrm>
            <a:off x="335360" y="1825624"/>
            <a:ext cx="11521280" cy="4699719"/>
          </a:xfrm>
        </p:spPr>
        <p:txBody>
          <a:bodyPr>
            <a:normAutofit/>
          </a:bodyPr>
          <a:lstStyle/>
          <a:p>
            <a:pPr marL="0" lv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EMT: an OS framework for new memory translation architectures </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Hardware neutral </a:t>
            </a:r>
            <a:r>
              <a:rPr lang="en-US" sz="2200">
                <a:solidFill>
                  <a:prstClr val="black"/>
                </a:solidFill>
                <a:latin typeface="Montserrat" pitchFamily="2" charset="0"/>
                <a:ea typeface="Source Sans Pro" panose="020B0503030403020204" pitchFamily="34" charset="0"/>
              </a:rPr>
              <a:t>design with no assumption on page table structures</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Extensible interface </a:t>
            </a:r>
            <a:r>
              <a:rPr lang="en-US" sz="2200">
                <a:solidFill>
                  <a:prstClr val="black"/>
                </a:solidFill>
                <a:latin typeface="Montserrat" pitchFamily="2" charset="0"/>
                <a:ea typeface="Source Sans Pro" panose="020B0503030403020204" pitchFamily="34" charset="0"/>
              </a:rPr>
              <a:t>that enables hardware-specific optimizations</a:t>
            </a:r>
            <a:endParaRPr lang="en-US" sz="2200">
              <a:solidFill>
                <a:srgbClr val="0070C0"/>
              </a:solidFill>
              <a:latin typeface="Montserrat Medium" pitchFamily="2" charset="0"/>
              <a:ea typeface="Source Sans Pro" panose="020B0503030403020204" pitchFamily="34" charset="0"/>
            </a:endParaRP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Accurate profiling </a:t>
            </a:r>
            <a:r>
              <a:rPr lang="en-US" sz="2200">
                <a:latin typeface="Montserrat" pitchFamily="2" charset="0"/>
                <a:ea typeface="Source Sans Pro" panose="020B0503030403020204" pitchFamily="34" charset="0"/>
              </a:rPr>
              <a:t>with n</a:t>
            </a:r>
            <a:r>
              <a:rPr lang="en-US" sz="2200">
                <a:solidFill>
                  <a:prstClr val="black"/>
                </a:solidFill>
                <a:latin typeface="Montserrat" pitchFamily="2" charset="0"/>
                <a:ea typeface="Source Sans Pro" panose="020B0503030403020204" pitchFamily="34" charset="0"/>
              </a:rPr>
              <a:t>ear-zero (&lt;0.2%) performance overhead</a:t>
            </a:r>
          </a:p>
        </p:txBody>
      </p:sp>
      <p:pic>
        <p:nvPicPr>
          <p:cNvPr id="5" name="Picture 4" descr="A white and orange sign with black text&#10;&#10;AI-generated content may be incorrect.">
            <a:extLst>
              <a:ext uri="{FF2B5EF4-FFF2-40B4-BE49-F238E27FC236}">
                <a16:creationId xmlns:a16="http://schemas.microsoft.com/office/drawing/2014/main" id="{6621C895-F459-E62D-634D-70FE9DBD42CA}"/>
              </a:ext>
            </a:extLst>
          </p:cNvPr>
          <p:cNvPicPr>
            <a:picLocks noChangeAspect="1"/>
          </p:cNvPicPr>
          <p:nvPr/>
        </p:nvPicPr>
        <p:blipFill>
          <a:blip r:embed="rId3"/>
          <a:stretch>
            <a:fillRect/>
          </a:stretch>
        </p:blipFill>
        <p:spPr>
          <a:xfrm>
            <a:off x="8832000" y="405000"/>
            <a:ext cx="864000" cy="864000"/>
          </a:xfrm>
          <a:prstGeom prst="rect">
            <a:avLst/>
          </a:prstGeom>
        </p:spPr>
      </p:pic>
      <p:pic>
        <p:nvPicPr>
          <p:cNvPr id="6" name="Picture 5" descr="A close-up of a sign&#10;&#10;AI-generated content may be incorrect.">
            <a:extLst>
              <a:ext uri="{FF2B5EF4-FFF2-40B4-BE49-F238E27FC236}">
                <a16:creationId xmlns:a16="http://schemas.microsoft.com/office/drawing/2014/main" id="{195BE9A0-48F3-EE47-AE0E-BAE6309A7346}"/>
              </a:ext>
            </a:extLst>
          </p:cNvPr>
          <p:cNvPicPr>
            <a:picLocks noChangeAspect="1"/>
          </p:cNvPicPr>
          <p:nvPr/>
        </p:nvPicPr>
        <p:blipFill>
          <a:blip r:embed="rId4"/>
          <a:stretch>
            <a:fillRect/>
          </a:stretch>
        </p:blipFill>
        <p:spPr>
          <a:xfrm>
            <a:off x="9912000" y="405000"/>
            <a:ext cx="864000" cy="864000"/>
          </a:xfrm>
          <a:prstGeom prst="rect">
            <a:avLst/>
          </a:prstGeom>
        </p:spPr>
      </p:pic>
      <p:pic>
        <p:nvPicPr>
          <p:cNvPr id="7" name="Picture 6" descr="A white sign with black text&#10;&#10;AI-generated content may be incorrect.">
            <a:extLst>
              <a:ext uri="{FF2B5EF4-FFF2-40B4-BE49-F238E27FC236}">
                <a16:creationId xmlns:a16="http://schemas.microsoft.com/office/drawing/2014/main" id="{6F8BA6E6-EB3E-B103-D2E5-0049953C4A0A}"/>
              </a:ext>
            </a:extLst>
          </p:cNvPr>
          <p:cNvPicPr>
            <a:picLocks noChangeAspect="1"/>
          </p:cNvPicPr>
          <p:nvPr/>
        </p:nvPicPr>
        <p:blipFill>
          <a:blip r:embed="rId5"/>
          <a:stretch>
            <a:fillRect/>
          </a:stretch>
        </p:blipFill>
        <p:spPr>
          <a:xfrm>
            <a:off x="10992000" y="405000"/>
            <a:ext cx="864000" cy="864000"/>
          </a:xfrm>
          <a:prstGeom prst="rect">
            <a:avLst/>
          </a:prstGeom>
        </p:spPr>
      </p:pic>
      <p:pic>
        <p:nvPicPr>
          <p:cNvPr id="11" name="Picture 10" descr="A qr code with a green border&#10;&#10;AI-generated content may be incorrect.">
            <a:extLst>
              <a:ext uri="{FF2B5EF4-FFF2-40B4-BE49-F238E27FC236}">
                <a16:creationId xmlns:a16="http://schemas.microsoft.com/office/drawing/2014/main" id="{986DC1E3-291A-15D5-18DC-65B2705318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2000" y="405000"/>
            <a:ext cx="864000" cy="864000"/>
          </a:xfrm>
          <a:prstGeom prst="rect">
            <a:avLst/>
          </a:prstGeom>
        </p:spPr>
      </p:pic>
      <p:sp>
        <p:nvSpPr>
          <p:cNvPr id="8" name="Slide Number Placeholder 7">
            <a:extLst>
              <a:ext uri="{FF2B5EF4-FFF2-40B4-BE49-F238E27FC236}">
                <a16:creationId xmlns:a16="http://schemas.microsoft.com/office/drawing/2014/main" id="{2CEE4BFE-4F79-6D10-663C-67B0F5DE0CC6}"/>
              </a:ext>
            </a:extLst>
          </p:cNvPr>
          <p:cNvSpPr>
            <a:spLocks noGrp="1"/>
          </p:cNvSpPr>
          <p:nvPr>
            <p:ph type="sldNum" sz="quarter" idx="12"/>
          </p:nvPr>
        </p:nvSpPr>
        <p:spPr/>
        <p:txBody>
          <a:bodyPr/>
          <a:lstStyle/>
          <a:p>
            <a:fld id="{D24AB98B-7EB6-489A-BE01-743AAE16D735}" type="slidenum">
              <a:rPr lang="en-US" smtClean="0"/>
              <a:t>14</a:t>
            </a:fld>
            <a:endParaRPr lang="en-US"/>
          </a:p>
        </p:txBody>
      </p:sp>
    </p:spTree>
    <p:extLst>
      <p:ext uri="{BB962C8B-B14F-4D97-AF65-F5344CB8AC3E}">
        <p14:creationId xmlns:p14="http://schemas.microsoft.com/office/powerpoint/2010/main" val="1656331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20132-60A2-B213-C60E-1DD784024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25B5-AA16-DDAC-984D-4C454F3DCA2A}"/>
              </a:ext>
            </a:extLst>
          </p:cNvPr>
          <p:cNvSpPr>
            <a:spLocks noGrp="1"/>
          </p:cNvSpPr>
          <p:nvPr>
            <p:ph type="title"/>
          </p:nvPr>
        </p:nvSpPr>
        <p:spPr>
          <a:xfrm>
            <a:off x="838200" y="188640"/>
            <a:ext cx="10515600" cy="1325563"/>
          </a:xfrm>
        </p:spPr>
        <p:txBody>
          <a:bodyPr>
            <a:normAutofit/>
          </a:bodyPr>
          <a:lstStyle/>
          <a:p>
            <a:r>
              <a:rPr kumimoji="0" lang="en-US" sz="3600" b="1" i="0" u="none" strike="noStrike" kern="1200" cap="none" spc="0" normalizeH="0" baseline="0" noProof="0">
                <a:ln>
                  <a:noFill/>
                </a:ln>
                <a:solidFill>
                  <a:prstClr val="black"/>
                </a:solidFill>
                <a:effectLst/>
                <a:uLnTx/>
                <a:uFillTx/>
                <a:latin typeface="Montserrat SemiBold" pitchFamily="2" charset="0"/>
                <a:ea typeface="Source Sans Pro SemiBold" panose="020B0603030403020204" pitchFamily="34" charset="0"/>
                <a:cs typeface="Arial" panose="020B0604020202020204" pitchFamily="34" charset="0"/>
              </a:rPr>
              <a:t>Contributions</a:t>
            </a:r>
            <a:endParaRPr lang="en-US" sz="3600">
              <a:latin typeface="Montserrat SemiBold" pitchFamily="2"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5C74DC48-D582-D29E-DFFA-ACA792C86343}"/>
              </a:ext>
            </a:extLst>
          </p:cNvPr>
          <p:cNvSpPr>
            <a:spLocks noGrp="1"/>
          </p:cNvSpPr>
          <p:nvPr>
            <p:ph idx="1"/>
          </p:nvPr>
        </p:nvSpPr>
        <p:spPr>
          <a:xfrm>
            <a:off x="335360" y="1825624"/>
            <a:ext cx="11521280" cy="4699719"/>
          </a:xfrm>
        </p:spPr>
        <p:txBody>
          <a:bodyPr>
            <a:normAutofit/>
          </a:bodyPr>
          <a:lstStyle/>
          <a:p>
            <a:pPr marL="0" lv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EMT: an OS framework for new memory translation architectures </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Hardware neutral </a:t>
            </a:r>
            <a:r>
              <a:rPr lang="en-US" sz="2200">
                <a:solidFill>
                  <a:prstClr val="black"/>
                </a:solidFill>
                <a:latin typeface="Montserrat" pitchFamily="2" charset="0"/>
                <a:ea typeface="Source Sans Pro" panose="020B0503030403020204" pitchFamily="34" charset="0"/>
              </a:rPr>
              <a:t>design with no assumption on page table structures</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Extensible interface </a:t>
            </a:r>
            <a:r>
              <a:rPr lang="en-US" sz="2200">
                <a:solidFill>
                  <a:prstClr val="black"/>
                </a:solidFill>
                <a:latin typeface="Montserrat" pitchFamily="2" charset="0"/>
                <a:ea typeface="Source Sans Pro" panose="020B0503030403020204" pitchFamily="34" charset="0"/>
              </a:rPr>
              <a:t>that enables hardware-specific optimizations</a:t>
            </a:r>
            <a:endParaRPr lang="en-US" sz="2200">
              <a:solidFill>
                <a:srgbClr val="0070C0"/>
              </a:solidFill>
              <a:latin typeface="Montserrat Medium" pitchFamily="2" charset="0"/>
              <a:ea typeface="Source Sans Pro" panose="020B0503030403020204" pitchFamily="34" charset="0"/>
            </a:endParaRP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Accurate profiling </a:t>
            </a:r>
            <a:r>
              <a:rPr lang="en-US" sz="2200">
                <a:latin typeface="Montserrat" pitchFamily="2" charset="0"/>
                <a:ea typeface="Source Sans Pro" panose="020B0503030403020204" pitchFamily="34" charset="0"/>
              </a:rPr>
              <a:t>with n</a:t>
            </a:r>
            <a:r>
              <a:rPr lang="en-US" sz="2200">
                <a:solidFill>
                  <a:prstClr val="black"/>
                </a:solidFill>
                <a:latin typeface="Montserrat" pitchFamily="2" charset="0"/>
                <a:ea typeface="Source Sans Pro" panose="020B0503030403020204" pitchFamily="34" charset="0"/>
              </a:rPr>
              <a:t>ear-zero (&lt;0.2%) performance overhead</a:t>
            </a:r>
          </a:p>
          <a:p>
            <a:pPr marL="457200" lvl="1" indent="0">
              <a:lnSpc>
                <a:spcPct val="100000"/>
              </a:lnSpc>
              <a:spcBef>
                <a:spcPts val="0"/>
              </a:spcBef>
              <a:buNone/>
              <a:defRPr/>
            </a:pPr>
            <a:endParaRPr lang="en-US" sz="2000">
              <a:solidFill>
                <a:prstClr val="black"/>
              </a:solidFill>
              <a:latin typeface="Montserrat Medium" pitchFamily="2" charset="0"/>
              <a:ea typeface="Source Sans Pro" panose="020B0503030403020204" pitchFamily="34" charset="0"/>
            </a:endParaRPr>
          </a:p>
          <a:p>
            <a:pPr mar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An open platform for memory translation research</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Research ready </a:t>
            </a:r>
            <a:r>
              <a:rPr lang="en-US" sz="2200">
                <a:latin typeface="Montserrat" pitchFamily="2" charset="0"/>
                <a:ea typeface="Source Sans Pro" panose="020B0503030403020204" pitchFamily="34" charset="0"/>
              </a:rPr>
              <a:t>for</a:t>
            </a:r>
            <a:r>
              <a:rPr lang="en-US" sz="2200">
                <a:solidFill>
                  <a:prstClr val="black"/>
                </a:solidFill>
                <a:latin typeface="Montserrat" pitchFamily="2" charset="0"/>
                <a:ea typeface="Source Sans Pro" panose="020B0503030403020204" pitchFamily="34" charset="0"/>
              </a:rPr>
              <a:t> full system prototyping, development, and evaluation</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Open source </a:t>
            </a:r>
            <a:r>
              <a:rPr lang="en-US" sz="2200">
                <a:solidFill>
                  <a:prstClr val="black"/>
                </a:solidFill>
                <a:latin typeface="Montserrat" pitchFamily="2" charset="0"/>
                <a:ea typeface="Source Sans Pro" panose="020B0503030403020204" pitchFamily="34" charset="0"/>
              </a:rPr>
              <a:t>available at </a:t>
            </a:r>
            <a:r>
              <a:rPr lang="en-US" sz="2200">
                <a:latin typeface="Montserrat" pitchFamily="2" charset="0"/>
                <a:ea typeface="Source Sans Pro" panose="020B0503030403020204" pitchFamily="34" charset="0"/>
                <a:hlinkClick r:id="rId3"/>
              </a:rPr>
              <a:t>https://github.com/xlab-uiuc/emt</a:t>
            </a:r>
            <a:endParaRPr lang="en-US" sz="2200">
              <a:solidFill>
                <a:prstClr val="black"/>
              </a:solidFill>
              <a:latin typeface="Montserrat" pitchFamily="2" charset="0"/>
              <a:ea typeface="Source Sans Pro" panose="020B0503030403020204" pitchFamily="34" charset="0"/>
            </a:endParaRPr>
          </a:p>
          <a:p>
            <a:pPr marL="457200" lvl="1" indent="0">
              <a:lnSpc>
                <a:spcPct val="100000"/>
              </a:lnSpc>
              <a:spcBef>
                <a:spcPts val="0"/>
              </a:spcBef>
              <a:buNone/>
              <a:defRPr/>
            </a:pPr>
            <a:endParaRPr lang="en-US" sz="2000">
              <a:solidFill>
                <a:prstClr val="black"/>
              </a:solidFill>
              <a:latin typeface="Montserrat Medium" pitchFamily="2" charset="0"/>
              <a:ea typeface="Source Sans Pro" panose="020B0503030403020204" pitchFamily="34" charset="0"/>
            </a:endParaRPr>
          </a:p>
        </p:txBody>
      </p:sp>
      <p:pic>
        <p:nvPicPr>
          <p:cNvPr id="5" name="Picture 4" descr="A white and orange sign with black text&#10;&#10;AI-generated content may be incorrect.">
            <a:extLst>
              <a:ext uri="{FF2B5EF4-FFF2-40B4-BE49-F238E27FC236}">
                <a16:creationId xmlns:a16="http://schemas.microsoft.com/office/drawing/2014/main" id="{D7C6B870-0615-65D9-F941-CAEFB21FD6C4}"/>
              </a:ext>
            </a:extLst>
          </p:cNvPr>
          <p:cNvPicPr>
            <a:picLocks noChangeAspect="1"/>
          </p:cNvPicPr>
          <p:nvPr/>
        </p:nvPicPr>
        <p:blipFill>
          <a:blip r:embed="rId4"/>
          <a:stretch>
            <a:fillRect/>
          </a:stretch>
        </p:blipFill>
        <p:spPr>
          <a:xfrm>
            <a:off x="8832000" y="405000"/>
            <a:ext cx="864000" cy="864000"/>
          </a:xfrm>
          <a:prstGeom prst="rect">
            <a:avLst/>
          </a:prstGeom>
        </p:spPr>
      </p:pic>
      <p:pic>
        <p:nvPicPr>
          <p:cNvPr id="6" name="Picture 5" descr="A close-up of a sign&#10;&#10;AI-generated content may be incorrect.">
            <a:extLst>
              <a:ext uri="{FF2B5EF4-FFF2-40B4-BE49-F238E27FC236}">
                <a16:creationId xmlns:a16="http://schemas.microsoft.com/office/drawing/2014/main" id="{B015EF0F-C98F-7381-3D0D-293204E1B76E}"/>
              </a:ext>
            </a:extLst>
          </p:cNvPr>
          <p:cNvPicPr>
            <a:picLocks noChangeAspect="1"/>
          </p:cNvPicPr>
          <p:nvPr/>
        </p:nvPicPr>
        <p:blipFill>
          <a:blip r:embed="rId5"/>
          <a:stretch>
            <a:fillRect/>
          </a:stretch>
        </p:blipFill>
        <p:spPr>
          <a:xfrm>
            <a:off x="9912000" y="405000"/>
            <a:ext cx="864000" cy="864000"/>
          </a:xfrm>
          <a:prstGeom prst="rect">
            <a:avLst/>
          </a:prstGeom>
        </p:spPr>
      </p:pic>
      <p:pic>
        <p:nvPicPr>
          <p:cNvPr id="7" name="Picture 6" descr="A white sign with black text&#10;&#10;AI-generated content may be incorrect.">
            <a:extLst>
              <a:ext uri="{FF2B5EF4-FFF2-40B4-BE49-F238E27FC236}">
                <a16:creationId xmlns:a16="http://schemas.microsoft.com/office/drawing/2014/main" id="{FC603D04-4C5F-043E-A0D6-59A8B6A2BCF4}"/>
              </a:ext>
            </a:extLst>
          </p:cNvPr>
          <p:cNvPicPr>
            <a:picLocks noChangeAspect="1"/>
          </p:cNvPicPr>
          <p:nvPr/>
        </p:nvPicPr>
        <p:blipFill>
          <a:blip r:embed="rId6"/>
          <a:stretch>
            <a:fillRect/>
          </a:stretch>
        </p:blipFill>
        <p:spPr>
          <a:xfrm>
            <a:off x="10992000" y="405000"/>
            <a:ext cx="864000" cy="864000"/>
          </a:xfrm>
          <a:prstGeom prst="rect">
            <a:avLst/>
          </a:prstGeom>
        </p:spPr>
      </p:pic>
      <p:pic>
        <p:nvPicPr>
          <p:cNvPr id="11" name="Picture 10" descr="A qr code with a green border&#10;&#10;AI-generated content may be incorrect.">
            <a:extLst>
              <a:ext uri="{FF2B5EF4-FFF2-40B4-BE49-F238E27FC236}">
                <a16:creationId xmlns:a16="http://schemas.microsoft.com/office/drawing/2014/main" id="{C9AFE7D4-6C0B-B192-C1AF-ACFF84A025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000" y="405000"/>
            <a:ext cx="864000" cy="864000"/>
          </a:xfrm>
          <a:prstGeom prst="rect">
            <a:avLst/>
          </a:prstGeom>
        </p:spPr>
      </p:pic>
      <p:sp>
        <p:nvSpPr>
          <p:cNvPr id="8" name="Slide Number Placeholder 7">
            <a:extLst>
              <a:ext uri="{FF2B5EF4-FFF2-40B4-BE49-F238E27FC236}">
                <a16:creationId xmlns:a16="http://schemas.microsoft.com/office/drawing/2014/main" id="{867BF984-2E07-B1A7-7D49-A2DD10CD2817}"/>
              </a:ext>
            </a:extLst>
          </p:cNvPr>
          <p:cNvSpPr>
            <a:spLocks noGrp="1"/>
          </p:cNvSpPr>
          <p:nvPr>
            <p:ph type="sldNum" sz="quarter" idx="12"/>
          </p:nvPr>
        </p:nvSpPr>
        <p:spPr/>
        <p:txBody>
          <a:bodyPr/>
          <a:lstStyle/>
          <a:p>
            <a:fld id="{D24AB98B-7EB6-489A-BE01-743AAE16D735}" type="slidenum">
              <a:rPr lang="en-US" smtClean="0"/>
              <a:t>15</a:t>
            </a:fld>
            <a:endParaRPr lang="en-US"/>
          </a:p>
        </p:txBody>
      </p:sp>
    </p:spTree>
    <p:extLst>
      <p:ext uri="{BB962C8B-B14F-4D97-AF65-F5344CB8AC3E}">
        <p14:creationId xmlns:p14="http://schemas.microsoft.com/office/powerpoint/2010/main" val="803048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53C81-29B6-6CD2-5DF7-F4EEC83BF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9D805-7533-7C18-5053-32A3274C71F8}"/>
              </a:ext>
            </a:extLst>
          </p:cNvPr>
          <p:cNvSpPr>
            <a:spLocks noGrp="1"/>
          </p:cNvSpPr>
          <p:nvPr>
            <p:ph type="title"/>
          </p:nvPr>
        </p:nvSpPr>
        <p:spPr>
          <a:xfrm>
            <a:off x="838200" y="188640"/>
            <a:ext cx="10515600" cy="1325563"/>
          </a:xfrm>
        </p:spPr>
        <p:txBody>
          <a:bodyPr>
            <a:normAutofit/>
          </a:bodyPr>
          <a:lstStyle/>
          <a:p>
            <a:r>
              <a:rPr kumimoji="0" lang="en-US" sz="3600" b="1" i="0" u="none" strike="noStrike" kern="1200" cap="none" spc="0" normalizeH="0" baseline="0" noProof="0">
                <a:ln>
                  <a:noFill/>
                </a:ln>
                <a:solidFill>
                  <a:prstClr val="black"/>
                </a:solidFill>
                <a:effectLst/>
                <a:uLnTx/>
                <a:uFillTx/>
                <a:latin typeface="Montserrat SemiBold" pitchFamily="2" charset="0"/>
                <a:ea typeface="Source Sans Pro SemiBold" panose="020B0603030403020204" pitchFamily="34" charset="0"/>
                <a:cs typeface="Arial" panose="020B0604020202020204" pitchFamily="34" charset="0"/>
              </a:rPr>
              <a:t>Contributions</a:t>
            </a:r>
            <a:endParaRPr lang="en-US" sz="3600">
              <a:latin typeface="Montserrat SemiBold" pitchFamily="2"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8E2CD63A-61A8-1C98-848A-4E67F412F80F}"/>
              </a:ext>
            </a:extLst>
          </p:cNvPr>
          <p:cNvSpPr>
            <a:spLocks noGrp="1"/>
          </p:cNvSpPr>
          <p:nvPr>
            <p:ph idx="1"/>
          </p:nvPr>
        </p:nvSpPr>
        <p:spPr>
          <a:xfrm>
            <a:off x="335360" y="1825624"/>
            <a:ext cx="11521280" cy="4699719"/>
          </a:xfrm>
        </p:spPr>
        <p:txBody>
          <a:bodyPr>
            <a:normAutofit/>
          </a:bodyPr>
          <a:lstStyle/>
          <a:p>
            <a:pPr marL="0" lv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EMT: an OS framework for new memory translation architectures </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Hardware neutral </a:t>
            </a:r>
            <a:r>
              <a:rPr lang="en-US" sz="2200">
                <a:solidFill>
                  <a:prstClr val="black"/>
                </a:solidFill>
                <a:latin typeface="Montserrat" pitchFamily="2" charset="0"/>
                <a:ea typeface="Source Sans Pro" panose="020B0503030403020204" pitchFamily="34" charset="0"/>
              </a:rPr>
              <a:t>design with no assumption on page table structures</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Extensible interface </a:t>
            </a:r>
            <a:r>
              <a:rPr lang="en-US" sz="2200">
                <a:solidFill>
                  <a:prstClr val="black"/>
                </a:solidFill>
                <a:latin typeface="Montserrat" pitchFamily="2" charset="0"/>
                <a:ea typeface="Source Sans Pro" panose="020B0503030403020204" pitchFamily="34" charset="0"/>
              </a:rPr>
              <a:t>that enables hardware-specific optimizations</a:t>
            </a:r>
            <a:endParaRPr lang="en-US" sz="2200">
              <a:solidFill>
                <a:srgbClr val="0070C0"/>
              </a:solidFill>
              <a:latin typeface="Montserrat Medium" pitchFamily="2" charset="0"/>
              <a:ea typeface="Source Sans Pro" panose="020B0503030403020204" pitchFamily="34" charset="0"/>
            </a:endParaRP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Accurate profiling </a:t>
            </a:r>
            <a:r>
              <a:rPr lang="en-US" sz="2200">
                <a:latin typeface="Montserrat" pitchFamily="2" charset="0"/>
                <a:ea typeface="Source Sans Pro" panose="020B0503030403020204" pitchFamily="34" charset="0"/>
              </a:rPr>
              <a:t>with n</a:t>
            </a:r>
            <a:r>
              <a:rPr lang="en-US" sz="2200">
                <a:solidFill>
                  <a:prstClr val="black"/>
                </a:solidFill>
                <a:latin typeface="Montserrat" pitchFamily="2" charset="0"/>
                <a:ea typeface="Source Sans Pro" panose="020B0503030403020204" pitchFamily="34" charset="0"/>
              </a:rPr>
              <a:t>ear-zero (&lt;0.2%) performance overhead</a:t>
            </a:r>
          </a:p>
          <a:p>
            <a:pPr marL="457200" lvl="1" indent="0">
              <a:lnSpc>
                <a:spcPct val="100000"/>
              </a:lnSpc>
              <a:spcBef>
                <a:spcPts val="0"/>
              </a:spcBef>
              <a:buNone/>
              <a:defRPr/>
            </a:pPr>
            <a:endParaRPr lang="en-US" sz="2000">
              <a:solidFill>
                <a:prstClr val="black"/>
              </a:solidFill>
              <a:latin typeface="Montserrat Medium" pitchFamily="2" charset="0"/>
              <a:ea typeface="Source Sans Pro" panose="020B0503030403020204" pitchFamily="34" charset="0"/>
            </a:endParaRPr>
          </a:p>
          <a:p>
            <a:pPr mar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An open platform for memory translation research</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Research ready </a:t>
            </a:r>
            <a:r>
              <a:rPr lang="en-US" sz="2200">
                <a:latin typeface="Montserrat" pitchFamily="2" charset="0"/>
                <a:ea typeface="Source Sans Pro" panose="020B0503030403020204" pitchFamily="34" charset="0"/>
              </a:rPr>
              <a:t>for</a:t>
            </a:r>
            <a:r>
              <a:rPr lang="en-US" sz="2200">
                <a:solidFill>
                  <a:prstClr val="black"/>
                </a:solidFill>
                <a:latin typeface="Montserrat" pitchFamily="2" charset="0"/>
                <a:ea typeface="Source Sans Pro" panose="020B0503030403020204" pitchFamily="34" charset="0"/>
              </a:rPr>
              <a:t> full system prototyping, development, and evaluation</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Open source </a:t>
            </a:r>
            <a:r>
              <a:rPr lang="en-US" sz="2200">
                <a:solidFill>
                  <a:prstClr val="black"/>
                </a:solidFill>
                <a:latin typeface="Montserrat" pitchFamily="2" charset="0"/>
                <a:ea typeface="Source Sans Pro" panose="020B0503030403020204" pitchFamily="34" charset="0"/>
              </a:rPr>
              <a:t>available at </a:t>
            </a:r>
            <a:r>
              <a:rPr lang="en-US" sz="2200">
                <a:latin typeface="Montserrat" pitchFamily="2" charset="0"/>
                <a:ea typeface="Source Sans Pro" panose="020B0503030403020204" pitchFamily="34" charset="0"/>
                <a:hlinkClick r:id="rId3"/>
              </a:rPr>
              <a:t>https://github.com/xlab-uiuc/emt</a:t>
            </a:r>
            <a:endParaRPr lang="en-US" sz="2200">
              <a:solidFill>
                <a:prstClr val="black"/>
              </a:solidFill>
              <a:latin typeface="Montserrat" pitchFamily="2" charset="0"/>
              <a:ea typeface="Source Sans Pro" panose="020B0503030403020204" pitchFamily="34" charset="0"/>
            </a:endParaRPr>
          </a:p>
          <a:p>
            <a:pPr marL="457200" lvl="1" indent="0">
              <a:lnSpc>
                <a:spcPct val="100000"/>
              </a:lnSpc>
              <a:spcBef>
                <a:spcPts val="0"/>
              </a:spcBef>
              <a:buNone/>
              <a:defRPr/>
            </a:pPr>
            <a:endParaRPr lang="en-US" sz="2000">
              <a:solidFill>
                <a:prstClr val="black"/>
              </a:solidFill>
              <a:latin typeface="Montserrat Medium" pitchFamily="2" charset="0"/>
              <a:ea typeface="Source Sans Pro" panose="020B0503030403020204" pitchFamily="34" charset="0"/>
            </a:endParaRPr>
          </a:p>
          <a:p>
            <a:pPr marL="0" indent="0">
              <a:lnSpc>
                <a:spcPct val="100000"/>
              </a:lnSpc>
              <a:spcBef>
                <a:spcPts val="0"/>
              </a:spcBef>
              <a:buNone/>
              <a:defRPr/>
            </a:pPr>
            <a:r>
              <a:rPr lang="en-US" sz="2500">
                <a:solidFill>
                  <a:prstClr val="black"/>
                </a:solidFill>
                <a:latin typeface="Montserrat SemiBold" pitchFamily="2" charset="0"/>
                <a:ea typeface="Source Sans Pro" panose="020B0503030403020204" pitchFamily="34" charset="0"/>
              </a:rPr>
              <a:t>New insights on hashing-based designs from the OS perspective</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New challenges </a:t>
            </a:r>
            <a:r>
              <a:rPr lang="en-US" sz="2200">
                <a:solidFill>
                  <a:prstClr val="black"/>
                </a:solidFill>
                <a:latin typeface="Montserrat" pitchFamily="2" charset="0"/>
                <a:ea typeface="Source Sans Pro" panose="020B0503030403020204" pitchFamily="34" charset="0"/>
              </a:rPr>
              <a:t>previously undiscovered regarding their OS implications</a:t>
            </a:r>
          </a:p>
          <a:p>
            <a:pPr marL="457200" lvl="1" indent="0">
              <a:lnSpc>
                <a:spcPct val="100000"/>
              </a:lnSpc>
              <a:spcBef>
                <a:spcPts val="0"/>
              </a:spcBef>
              <a:buNone/>
              <a:defRPr/>
            </a:pPr>
            <a:r>
              <a:rPr lang="en-US" sz="2200">
                <a:solidFill>
                  <a:srgbClr val="0070C0"/>
                </a:solidFill>
                <a:latin typeface="Montserrat Medium" pitchFamily="2" charset="0"/>
                <a:ea typeface="Source Sans Pro" panose="020B0503030403020204" pitchFamily="34" charset="0"/>
              </a:rPr>
              <a:t>New solutions </a:t>
            </a:r>
            <a:r>
              <a:rPr lang="en-US" sz="2200">
                <a:solidFill>
                  <a:prstClr val="black"/>
                </a:solidFill>
                <a:latin typeface="Montserrat" pitchFamily="2" charset="0"/>
                <a:ea typeface="Source Sans Pro" panose="020B0503030403020204" pitchFamily="34" charset="0"/>
              </a:rPr>
              <a:t>to these challenges evaluated in our ECPT implementation</a:t>
            </a:r>
          </a:p>
        </p:txBody>
      </p:sp>
      <p:pic>
        <p:nvPicPr>
          <p:cNvPr id="5" name="Picture 4" descr="A white and orange sign with black text&#10;&#10;AI-generated content may be incorrect.">
            <a:extLst>
              <a:ext uri="{FF2B5EF4-FFF2-40B4-BE49-F238E27FC236}">
                <a16:creationId xmlns:a16="http://schemas.microsoft.com/office/drawing/2014/main" id="{5356C00E-85DF-B986-E486-7F9220E3A4B5}"/>
              </a:ext>
            </a:extLst>
          </p:cNvPr>
          <p:cNvPicPr>
            <a:picLocks noChangeAspect="1"/>
          </p:cNvPicPr>
          <p:nvPr/>
        </p:nvPicPr>
        <p:blipFill>
          <a:blip r:embed="rId4"/>
          <a:stretch>
            <a:fillRect/>
          </a:stretch>
        </p:blipFill>
        <p:spPr>
          <a:xfrm>
            <a:off x="8832000" y="405000"/>
            <a:ext cx="864000" cy="864000"/>
          </a:xfrm>
          <a:prstGeom prst="rect">
            <a:avLst/>
          </a:prstGeom>
        </p:spPr>
      </p:pic>
      <p:pic>
        <p:nvPicPr>
          <p:cNvPr id="6" name="Picture 5" descr="A close-up of a sign&#10;&#10;AI-generated content may be incorrect.">
            <a:extLst>
              <a:ext uri="{FF2B5EF4-FFF2-40B4-BE49-F238E27FC236}">
                <a16:creationId xmlns:a16="http://schemas.microsoft.com/office/drawing/2014/main" id="{B80B404A-FAEE-29B0-3905-60B57FB95C49}"/>
              </a:ext>
            </a:extLst>
          </p:cNvPr>
          <p:cNvPicPr>
            <a:picLocks noChangeAspect="1"/>
          </p:cNvPicPr>
          <p:nvPr/>
        </p:nvPicPr>
        <p:blipFill>
          <a:blip r:embed="rId5"/>
          <a:stretch>
            <a:fillRect/>
          </a:stretch>
        </p:blipFill>
        <p:spPr>
          <a:xfrm>
            <a:off x="9912000" y="405000"/>
            <a:ext cx="864000" cy="864000"/>
          </a:xfrm>
          <a:prstGeom prst="rect">
            <a:avLst/>
          </a:prstGeom>
        </p:spPr>
      </p:pic>
      <p:pic>
        <p:nvPicPr>
          <p:cNvPr id="7" name="Picture 6" descr="A white sign with black text&#10;&#10;AI-generated content may be incorrect.">
            <a:extLst>
              <a:ext uri="{FF2B5EF4-FFF2-40B4-BE49-F238E27FC236}">
                <a16:creationId xmlns:a16="http://schemas.microsoft.com/office/drawing/2014/main" id="{DDFBC4C2-3DCF-1003-3687-B09117F9656A}"/>
              </a:ext>
            </a:extLst>
          </p:cNvPr>
          <p:cNvPicPr>
            <a:picLocks noChangeAspect="1"/>
          </p:cNvPicPr>
          <p:nvPr/>
        </p:nvPicPr>
        <p:blipFill>
          <a:blip r:embed="rId6"/>
          <a:stretch>
            <a:fillRect/>
          </a:stretch>
        </p:blipFill>
        <p:spPr>
          <a:xfrm>
            <a:off x="10992000" y="405000"/>
            <a:ext cx="864000" cy="864000"/>
          </a:xfrm>
          <a:prstGeom prst="rect">
            <a:avLst/>
          </a:prstGeom>
        </p:spPr>
      </p:pic>
      <p:pic>
        <p:nvPicPr>
          <p:cNvPr id="11" name="Picture 10" descr="A qr code with a green border&#10;&#10;AI-generated content may be incorrect.">
            <a:extLst>
              <a:ext uri="{FF2B5EF4-FFF2-40B4-BE49-F238E27FC236}">
                <a16:creationId xmlns:a16="http://schemas.microsoft.com/office/drawing/2014/main" id="{B17F0197-C04F-D582-F98F-8130A98DE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000" y="405000"/>
            <a:ext cx="864000" cy="864000"/>
          </a:xfrm>
          <a:prstGeom prst="rect">
            <a:avLst/>
          </a:prstGeom>
        </p:spPr>
      </p:pic>
      <p:sp>
        <p:nvSpPr>
          <p:cNvPr id="8" name="Slide Number Placeholder 7">
            <a:extLst>
              <a:ext uri="{FF2B5EF4-FFF2-40B4-BE49-F238E27FC236}">
                <a16:creationId xmlns:a16="http://schemas.microsoft.com/office/drawing/2014/main" id="{5C623EAD-8699-8D9C-125E-A864406E6DF9}"/>
              </a:ext>
            </a:extLst>
          </p:cNvPr>
          <p:cNvSpPr>
            <a:spLocks noGrp="1"/>
          </p:cNvSpPr>
          <p:nvPr>
            <p:ph type="sldNum" sz="quarter" idx="12"/>
          </p:nvPr>
        </p:nvSpPr>
        <p:spPr/>
        <p:txBody>
          <a:bodyPr/>
          <a:lstStyle/>
          <a:p>
            <a:fld id="{D24AB98B-7EB6-489A-BE01-743AAE16D735}" type="slidenum">
              <a:rPr lang="en-US" smtClean="0"/>
              <a:t>16</a:t>
            </a:fld>
            <a:endParaRPr lang="en-US"/>
          </a:p>
        </p:txBody>
      </p:sp>
    </p:spTree>
    <p:extLst>
      <p:ext uri="{BB962C8B-B14F-4D97-AF65-F5344CB8AC3E}">
        <p14:creationId xmlns:p14="http://schemas.microsoft.com/office/powerpoint/2010/main" val="142178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71F7-CDA7-26FA-05E2-C8B2DD6D3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1680E-5A23-8CD5-1EEE-B5E6A9A5AA5F}"/>
              </a:ext>
            </a:extLst>
          </p:cNvPr>
          <p:cNvSpPr>
            <a:spLocks noGrp="1"/>
          </p:cNvSpPr>
          <p:nvPr>
            <p:ph type="title"/>
          </p:nvPr>
        </p:nvSpPr>
        <p:spPr>
          <a:xfrm>
            <a:off x="838200" y="188640"/>
            <a:ext cx="10515600" cy="1325563"/>
          </a:xfrm>
        </p:spPr>
        <p:txBody>
          <a:bodyPr>
            <a:normAutofit/>
          </a:bodyPr>
          <a:lstStyle/>
          <a:p>
            <a:r>
              <a:rPr kumimoji="0" lang="en-US" sz="3600" b="1" i="0" u="none" strike="noStrike" kern="1200" cap="none" spc="0" normalizeH="0" baseline="0" noProof="0">
                <a:ln>
                  <a:noFill/>
                </a:ln>
                <a:solidFill>
                  <a:prstClr val="black"/>
                </a:solidFill>
                <a:effectLst/>
                <a:uLnTx/>
                <a:uFillTx/>
                <a:latin typeface="Montserrat SemiBold" pitchFamily="2" charset="0"/>
                <a:ea typeface="Source Sans Pro SemiBold" panose="020B0603030403020204" pitchFamily="34" charset="0"/>
                <a:cs typeface="Arial" panose="020B0604020202020204" pitchFamily="34" charset="0"/>
              </a:rPr>
              <a:t>EMT </a:t>
            </a:r>
            <a:r>
              <a:rPr lang="en-US" sz="3600" b="1">
                <a:solidFill>
                  <a:prstClr val="black"/>
                </a:solidFill>
                <a:latin typeface="Montserrat SemiBold" pitchFamily="2" charset="0"/>
                <a:ea typeface="Source Sans Pro SemiBold" panose="020B0603030403020204" pitchFamily="34" charset="0"/>
                <a:cs typeface="Arial" panose="020B0604020202020204" pitchFamily="34" charset="0"/>
              </a:rPr>
              <a:t>Overview</a:t>
            </a:r>
            <a:endParaRPr lang="en-US" sz="3600">
              <a:latin typeface="Montserrat SemiBold" pitchFamily="2" charset="0"/>
              <a:ea typeface="Source Sans Pro SemiBold" panose="020B0603030403020204" pitchFamily="34" charset="0"/>
            </a:endParaRPr>
          </a:p>
        </p:txBody>
      </p:sp>
      <p:sp>
        <p:nvSpPr>
          <p:cNvPr id="13" name="!!Linux">
            <a:extLst>
              <a:ext uri="{FF2B5EF4-FFF2-40B4-BE49-F238E27FC236}">
                <a16:creationId xmlns:a16="http://schemas.microsoft.com/office/drawing/2014/main" id="{CE56ADA8-CE6F-EB4D-3A43-C0C24CD13B0F}"/>
              </a:ext>
            </a:extLst>
          </p:cNvPr>
          <p:cNvSpPr/>
          <p:nvPr/>
        </p:nvSpPr>
        <p:spPr>
          <a:xfrm>
            <a:off x="4656000" y="3501000"/>
            <a:ext cx="2880000" cy="576000"/>
          </a:xfrm>
          <a:prstGeom prst="roundRect">
            <a:avLst>
              <a:gd name="adj" fmla="val 729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Linux</a:t>
            </a:r>
          </a:p>
        </p:txBody>
      </p:sp>
      <p:sp>
        <p:nvSpPr>
          <p:cNvPr id="17" name="!!App">
            <a:extLst>
              <a:ext uri="{FF2B5EF4-FFF2-40B4-BE49-F238E27FC236}">
                <a16:creationId xmlns:a16="http://schemas.microsoft.com/office/drawing/2014/main" id="{49AF8958-24E0-76EF-D861-DC4CB5B4EB78}"/>
              </a:ext>
            </a:extLst>
          </p:cNvPr>
          <p:cNvSpPr/>
          <p:nvPr/>
        </p:nvSpPr>
        <p:spPr>
          <a:xfrm>
            <a:off x="4656000" y="2853000"/>
            <a:ext cx="2880000" cy="576000"/>
          </a:xfrm>
          <a:prstGeom prst="roundRect">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Applications</a:t>
            </a:r>
          </a:p>
        </p:txBody>
      </p:sp>
      <p:sp>
        <p:nvSpPr>
          <p:cNvPr id="18" name="!!MMU">
            <a:extLst>
              <a:ext uri="{FF2B5EF4-FFF2-40B4-BE49-F238E27FC236}">
                <a16:creationId xmlns:a16="http://schemas.microsoft.com/office/drawing/2014/main" id="{A1DCF848-97A0-82B4-C497-CFE6C0180F7F}"/>
              </a:ext>
            </a:extLst>
          </p:cNvPr>
          <p:cNvSpPr/>
          <p:nvPr/>
        </p:nvSpPr>
        <p:spPr>
          <a:xfrm>
            <a:off x="4656000" y="4149000"/>
            <a:ext cx="2880000" cy="576000"/>
          </a:xfrm>
          <a:prstGeom prst="roundRect">
            <a:avLst/>
          </a:prstGeom>
          <a:solidFill>
            <a:srgbClr val="74747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MMU Hardware</a:t>
            </a:r>
          </a:p>
        </p:txBody>
      </p:sp>
      <p:sp>
        <p:nvSpPr>
          <p:cNvPr id="3" name="Slide Number Placeholder 2">
            <a:extLst>
              <a:ext uri="{FF2B5EF4-FFF2-40B4-BE49-F238E27FC236}">
                <a16:creationId xmlns:a16="http://schemas.microsoft.com/office/drawing/2014/main" id="{AE6D3599-AC76-4367-2658-02E8438CB4CD}"/>
              </a:ext>
            </a:extLst>
          </p:cNvPr>
          <p:cNvSpPr>
            <a:spLocks noGrp="1"/>
          </p:cNvSpPr>
          <p:nvPr>
            <p:ph type="sldNum" sz="quarter" idx="12"/>
          </p:nvPr>
        </p:nvSpPr>
        <p:spPr/>
        <p:txBody>
          <a:bodyPr/>
          <a:lstStyle/>
          <a:p>
            <a:fld id="{D24AB98B-7EB6-489A-BE01-743AAE16D735}" type="slidenum">
              <a:rPr lang="en-US" smtClean="0"/>
              <a:t>17</a:t>
            </a:fld>
            <a:endParaRPr lang="en-US"/>
          </a:p>
        </p:txBody>
      </p:sp>
    </p:spTree>
    <p:extLst>
      <p:ext uri="{BB962C8B-B14F-4D97-AF65-F5344CB8AC3E}">
        <p14:creationId xmlns:p14="http://schemas.microsoft.com/office/powerpoint/2010/main" val="1213911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642D4-44B0-44D8-F09D-24CA1E80F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77E97-91CB-960D-9D69-3BC107498C6E}"/>
              </a:ext>
            </a:extLst>
          </p:cNvPr>
          <p:cNvSpPr>
            <a:spLocks noGrp="1"/>
          </p:cNvSpPr>
          <p:nvPr>
            <p:ph type="title"/>
          </p:nvPr>
        </p:nvSpPr>
        <p:spPr>
          <a:xfrm>
            <a:off x="838200" y="188640"/>
            <a:ext cx="10515600" cy="1325563"/>
          </a:xfrm>
        </p:spPr>
        <p:txBody>
          <a:bodyPr>
            <a:normAutofit/>
          </a:bodyPr>
          <a:lstStyle/>
          <a:p>
            <a:r>
              <a:rPr lang="en-US" sz="3600" b="1">
                <a:solidFill>
                  <a:prstClr val="black"/>
                </a:solidFill>
                <a:latin typeface="Montserrat SemiBold" pitchFamily="2" charset="0"/>
                <a:ea typeface="Source Sans Pro SemiBold" panose="020B0603030403020204" pitchFamily="34" charset="0"/>
                <a:cs typeface="Arial" panose="020B0604020202020204" pitchFamily="34" charset="0"/>
              </a:rPr>
              <a:t>EMT Overview</a:t>
            </a:r>
            <a:endParaRPr lang="en-US" sz="3600">
              <a:latin typeface="Montserrat SemiBold" pitchFamily="2" charset="0"/>
              <a:ea typeface="Source Sans Pro SemiBold" panose="020B0603030403020204" pitchFamily="34" charset="0"/>
            </a:endParaRPr>
          </a:p>
        </p:txBody>
      </p:sp>
      <p:sp>
        <p:nvSpPr>
          <p:cNvPr id="13" name="!!Linux">
            <a:extLst>
              <a:ext uri="{FF2B5EF4-FFF2-40B4-BE49-F238E27FC236}">
                <a16:creationId xmlns:a16="http://schemas.microsoft.com/office/drawing/2014/main" id="{EF7B9288-F150-FB47-547E-900D20A18096}"/>
              </a:ext>
            </a:extLst>
          </p:cNvPr>
          <p:cNvSpPr/>
          <p:nvPr/>
        </p:nvSpPr>
        <p:spPr>
          <a:xfrm>
            <a:off x="4656000" y="2637000"/>
            <a:ext cx="2880000" cy="2304000"/>
          </a:xfrm>
          <a:prstGeom prst="roundRect">
            <a:avLst>
              <a:gd name="adj" fmla="val 729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a:solidFill>
                  <a:schemeClr val="tx1"/>
                </a:solidFill>
                <a:latin typeface="Montserrat Medium" pitchFamily="2" charset="0"/>
              </a:rPr>
              <a:t>Linux</a:t>
            </a:r>
          </a:p>
        </p:txBody>
      </p:sp>
      <p:sp>
        <p:nvSpPr>
          <p:cNvPr id="14" name="!!Syscall">
            <a:extLst>
              <a:ext uri="{FF2B5EF4-FFF2-40B4-BE49-F238E27FC236}">
                <a16:creationId xmlns:a16="http://schemas.microsoft.com/office/drawing/2014/main" id="{5DFE9CDD-5E71-333C-111E-2797B00429F5}"/>
              </a:ext>
            </a:extLst>
          </p:cNvPr>
          <p:cNvSpPr/>
          <p:nvPr/>
        </p:nvSpPr>
        <p:spPr>
          <a:xfrm>
            <a:off x="4728000" y="2997000"/>
            <a:ext cx="2736000" cy="576000"/>
          </a:xfrm>
          <a:prstGeom prst="roundRect">
            <a:avLst/>
          </a:prstGeom>
          <a:solidFill>
            <a:srgbClr val="34A853"/>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Memory </a:t>
            </a:r>
            <a:r>
              <a:rPr lang="en-US" err="1">
                <a:solidFill>
                  <a:schemeClr val="bg1"/>
                </a:solidFill>
                <a:latin typeface="Montserrat Medium" pitchFamily="2" charset="0"/>
              </a:rPr>
              <a:t>Syscalls</a:t>
            </a:r>
            <a:endParaRPr lang="en-US">
              <a:solidFill>
                <a:schemeClr val="bg1"/>
              </a:solidFill>
              <a:latin typeface="Montserrat Medium" pitchFamily="2" charset="0"/>
            </a:endParaRPr>
          </a:p>
          <a:p>
            <a:pPr algn="ctr"/>
            <a:r>
              <a:rPr lang="en-US" sz="1200" err="1">
                <a:solidFill>
                  <a:schemeClr val="bg1"/>
                </a:solidFill>
                <a:latin typeface="Consolas" panose="020B0609020204030204" pitchFamily="49" charset="0"/>
              </a:rPr>
              <a:t>mmap</a:t>
            </a:r>
            <a:r>
              <a:rPr lang="en-US" sz="1200">
                <a:solidFill>
                  <a:schemeClr val="bg1"/>
                </a:solidFill>
                <a:latin typeface="Consolas" panose="020B0609020204030204" pitchFamily="49" charset="0"/>
              </a:rPr>
              <a:t>(), </a:t>
            </a:r>
            <a:r>
              <a:rPr lang="en-US" sz="1200" err="1">
                <a:solidFill>
                  <a:schemeClr val="bg1"/>
                </a:solidFill>
                <a:latin typeface="Consolas" panose="020B0609020204030204" pitchFamily="49" charset="0"/>
              </a:rPr>
              <a:t>brk</a:t>
            </a:r>
            <a:r>
              <a:rPr lang="en-US" sz="1200">
                <a:solidFill>
                  <a:schemeClr val="bg1"/>
                </a:solidFill>
                <a:latin typeface="Consolas" panose="020B0609020204030204" pitchFamily="49" charset="0"/>
              </a:rPr>
              <a:t>(), …</a:t>
            </a:r>
          </a:p>
        </p:txBody>
      </p:sp>
      <p:sp>
        <p:nvSpPr>
          <p:cNvPr id="15" name="!!Internal">
            <a:extLst>
              <a:ext uri="{FF2B5EF4-FFF2-40B4-BE49-F238E27FC236}">
                <a16:creationId xmlns:a16="http://schemas.microsoft.com/office/drawing/2014/main" id="{459ED082-AF00-0456-08AE-011EB3482673}"/>
              </a:ext>
            </a:extLst>
          </p:cNvPr>
          <p:cNvSpPr/>
          <p:nvPr/>
        </p:nvSpPr>
        <p:spPr>
          <a:xfrm>
            <a:off x="4728000" y="3645000"/>
            <a:ext cx="2736000" cy="576000"/>
          </a:xfrm>
          <a:prstGeom prst="roundRect">
            <a:avLst/>
          </a:prstGeom>
          <a:solidFill>
            <a:srgbClr val="F4B4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Memory Management</a:t>
            </a:r>
          </a:p>
          <a:p>
            <a:pPr algn="ctr"/>
            <a:r>
              <a:rPr lang="en-US" sz="1200" err="1">
                <a:solidFill>
                  <a:schemeClr val="bg1"/>
                </a:solidFill>
                <a:latin typeface="Consolas" panose="020B0609020204030204" pitchFamily="49" charset="0"/>
              </a:rPr>
              <a:t>kswapd</a:t>
            </a:r>
            <a:r>
              <a:rPr lang="en-US" sz="1200">
                <a:solidFill>
                  <a:schemeClr val="bg1"/>
                </a:solidFill>
                <a:latin typeface="Consolas" panose="020B0609020204030204" pitchFamily="49" charset="0"/>
              </a:rPr>
              <a:t>, PF Handler, …</a:t>
            </a:r>
          </a:p>
        </p:txBody>
      </p:sp>
      <p:sp>
        <p:nvSpPr>
          <p:cNvPr id="16" name="!!Driver">
            <a:extLst>
              <a:ext uri="{FF2B5EF4-FFF2-40B4-BE49-F238E27FC236}">
                <a16:creationId xmlns:a16="http://schemas.microsoft.com/office/drawing/2014/main" id="{F1EB2290-05E2-07F6-FFAE-D19F4C7334A8}"/>
              </a:ext>
            </a:extLst>
          </p:cNvPr>
          <p:cNvSpPr/>
          <p:nvPr/>
        </p:nvSpPr>
        <p:spPr>
          <a:xfrm>
            <a:off x="4728000" y="4293000"/>
            <a:ext cx="2736000" cy="576000"/>
          </a:xfrm>
          <a:prstGeom prst="roundRect">
            <a:avLst/>
          </a:prstGeom>
          <a:solidFill>
            <a:srgbClr val="D34C4C"/>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Architecture Code</a:t>
            </a:r>
          </a:p>
          <a:p>
            <a:pPr algn="ctr"/>
            <a:r>
              <a:rPr lang="en-US" sz="1200" err="1">
                <a:solidFill>
                  <a:schemeClr val="bg1"/>
                </a:solidFill>
                <a:latin typeface="Consolas" panose="020B0609020204030204" pitchFamily="49" charset="0"/>
              </a:rPr>
              <a:t>pte_present</a:t>
            </a:r>
            <a:r>
              <a:rPr lang="en-US" sz="1200">
                <a:solidFill>
                  <a:schemeClr val="bg1"/>
                </a:solidFill>
                <a:latin typeface="Consolas" panose="020B0609020204030204" pitchFamily="49" charset="0"/>
              </a:rPr>
              <a:t>(), </a:t>
            </a:r>
            <a:r>
              <a:rPr lang="en-US" sz="1200" err="1">
                <a:solidFill>
                  <a:schemeClr val="bg1"/>
                </a:solidFill>
                <a:latin typeface="Consolas" panose="020B0609020204030204" pitchFamily="49" charset="0"/>
              </a:rPr>
              <a:t>pkey</a:t>
            </a:r>
            <a:r>
              <a:rPr lang="en-US" sz="1200">
                <a:solidFill>
                  <a:schemeClr val="bg1"/>
                </a:solidFill>
                <a:latin typeface="Consolas" panose="020B0609020204030204" pitchFamily="49" charset="0"/>
              </a:rPr>
              <a:t>, …</a:t>
            </a:r>
          </a:p>
        </p:txBody>
      </p:sp>
      <p:sp>
        <p:nvSpPr>
          <p:cNvPr id="17" name="!!App">
            <a:extLst>
              <a:ext uri="{FF2B5EF4-FFF2-40B4-BE49-F238E27FC236}">
                <a16:creationId xmlns:a16="http://schemas.microsoft.com/office/drawing/2014/main" id="{03D8BB2B-94D3-97F6-1803-3A602151AE40}"/>
              </a:ext>
            </a:extLst>
          </p:cNvPr>
          <p:cNvSpPr/>
          <p:nvPr/>
        </p:nvSpPr>
        <p:spPr>
          <a:xfrm>
            <a:off x="4656000" y="1989000"/>
            <a:ext cx="2880000" cy="576000"/>
          </a:xfrm>
          <a:prstGeom prst="roundRect">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Applications</a:t>
            </a:r>
          </a:p>
        </p:txBody>
      </p:sp>
      <p:sp>
        <p:nvSpPr>
          <p:cNvPr id="18" name="!!MMU">
            <a:extLst>
              <a:ext uri="{FF2B5EF4-FFF2-40B4-BE49-F238E27FC236}">
                <a16:creationId xmlns:a16="http://schemas.microsoft.com/office/drawing/2014/main" id="{D5284D7C-9BA2-6A07-095E-87B7F3DECF92}"/>
              </a:ext>
            </a:extLst>
          </p:cNvPr>
          <p:cNvSpPr/>
          <p:nvPr/>
        </p:nvSpPr>
        <p:spPr>
          <a:xfrm>
            <a:off x="4656000" y="5013000"/>
            <a:ext cx="2880000" cy="576000"/>
          </a:xfrm>
          <a:prstGeom prst="roundRect">
            <a:avLst/>
          </a:prstGeom>
          <a:solidFill>
            <a:srgbClr val="74747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MMU Hardware</a:t>
            </a:r>
          </a:p>
        </p:txBody>
      </p:sp>
      <p:sp>
        <p:nvSpPr>
          <p:cNvPr id="33" name="Rectangle 32">
            <a:extLst>
              <a:ext uri="{FF2B5EF4-FFF2-40B4-BE49-F238E27FC236}">
                <a16:creationId xmlns:a16="http://schemas.microsoft.com/office/drawing/2014/main" id="{FBB2AB99-8038-ED21-9AA7-E650940B7536}"/>
              </a:ext>
            </a:extLst>
          </p:cNvPr>
          <p:cNvSpPr/>
          <p:nvPr/>
        </p:nvSpPr>
        <p:spPr>
          <a:xfrm>
            <a:off x="4728000" y="4149000"/>
            <a:ext cx="2736000" cy="216000"/>
          </a:xfrm>
          <a:prstGeom prst="rect">
            <a:avLst/>
          </a:prstGeom>
          <a:gradFill>
            <a:gsLst>
              <a:gs pos="0">
                <a:srgbClr val="F4B400"/>
              </a:gs>
              <a:gs pos="100000">
                <a:srgbClr val="D34C4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4" name="!!ECPT">
            <a:extLst>
              <a:ext uri="{FF2B5EF4-FFF2-40B4-BE49-F238E27FC236}">
                <a16:creationId xmlns:a16="http://schemas.microsoft.com/office/drawing/2014/main" id="{A3AD32FC-2BE7-040C-88C2-6B6980373371}"/>
              </a:ext>
            </a:extLst>
          </p:cNvPr>
          <p:cNvSpPr txBox="1"/>
          <p:nvPr/>
        </p:nvSpPr>
        <p:spPr>
          <a:xfrm>
            <a:off x="3935760" y="6092968"/>
            <a:ext cx="4320480" cy="288032"/>
          </a:xfrm>
          <a:prstGeom prst="rect">
            <a:avLst/>
          </a:prstGeom>
          <a:noFill/>
        </p:spPr>
        <p:txBody>
          <a:bodyPr wrap="none" lIns="0" tIns="0" rIns="0" bIns="0" rtlCol="0">
            <a:noAutofit/>
          </a:bodyPr>
          <a:lstStyle/>
          <a:p>
            <a:pPr algn="ctr"/>
            <a:r>
              <a:rPr lang="en-US" sz="2400">
                <a:latin typeface="Montserrat Medium" pitchFamily="2" charset="0"/>
              </a:rPr>
              <a:t>Linux </a:t>
            </a:r>
            <a:r>
              <a:rPr lang="en-US" sz="2400">
                <a:solidFill>
                  <a:srgbClr val="C00000"/>
                </a:solidFill>
                <a:latin typeface="Montserrat Medium" pitchFamily="2" charset="0"/>
              </a:rPr>
              <a:t>coupled</a:t>
            </a:r>
            <a:r>
              <a:rPr lang="en-US" sz="2400">
                <a:latin typeface="Montserrat Medium" pitchFamily="2" charset="0"/>
              </a:rPr>
              <a:t> memory management and arch-specific code</a:t>
            </a:r>
          </a:p>
        </p:txBody>
      </p:sp>
      <p:sp>
        <p:nvSpPr>
          <p:cNvPr id="3" name="Slide Number Placeholder 2">
            <a:extLst>
              <a:ext uri="{FF2B5EF4-FFF2-40B4-BE49-F238E27FC236}">
                <a16:creationId xmlns:a16="http://schemas.microsoft.com/office/drawing/2014/main" id="{B37385D5-F590-60AD-2A58-D5A91CA3ADDE}"/>
              </a:ext>
            </a:extLst>
          </p:cNvPr>
          <p:cNvSpPr>
            <a:spLocks noGrp="1"/>
          </p:cNvSpPr>
          <p:nvPr>
            <p:ph type="sldNum" sz="quarter" idx="12"/>
          </p:nvPr>
        </p:nvSpPr>
        <p:spPr/>
        <p:txBody>
          <a:bodyPr/>
          <a:lstStyle/>
          <a:p>
            <a:fld id="{D24AB98B-7EB6-489A-BE01-743AAE16D735}" type="slidenum">
              <a:rPr lang="en-US" smtClean="0"/>
              <a:t>18</a:t>
            </a:fld>
            <a:endParaRPr lang="en-US"/>
          </a:p>
        </p:txBody>
      </p:sp>
    </p:spTree>
    <p:extLst>
      <p:ext uri="{BB962C8B-B14F-4D97-AF65-F5344CB8AC3E}">
        <p14:creationId xmlns:p14="http://schemas.microsoft.com/office/powerpoint/2010/main" val="3907370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arn(inHorizontal)">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3"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ABDD7-607B-9A78-34B3-9FBEA56B7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46D3B-7C1C-799F-19A6-C449A6D271A3}"/>
              </a:ext>
            </a:extLst>
          </p:cNvPr>
          <p:cNvSpPr>
            <a:spLocks noGrp="1"/>
          </p:cNvSpPr>
          <p:nvPr>
            <p:ph type="title"/>
          </p:nvPr>
        </p:nvSpPr>
        <p:spPr>
          <a:xfrm>
            <a:off x="838200" y="188640"/>
            <a:ext cx="10515600" cy="1325563"/>
          </a:xfrm>
        </p:spPr>
        <p:txBody>
          <a:bodyPr>
            <a:normAutofit/>
          </a:bodyPr>
          <a:lstStyle/>
          <a:p>
            <a:r>
              <a:rPr lang="en-US" sz="3600" b="1">
                <a:solidFill>
                  <a:prstClr val="black"/>
                </a:solidFill>
                <a:latin typeface="Montserrat SemiBold" pitchFamily="2" charset="0"/>
                <a:ea typeface="Source Sans Pro SemiBold" panose="020B0603030403020204" pitchFamily="34" charset="0"/>
                <a:cs typeface="Arial" panose="020B0604020202020204" pitchFamily="34" charset="0"/>
              </a:rPr>
              <a:t>EMT Overview</a:t>
            </a:r>
            <a:endParaRPr lang="en-US" sz="3600">
              <a:latin typeface="Montserrat SemiBold" pitchFamily="2" charset="0"/>
              <a:ea typeface="Source Sans Pro SemiBold" panose="020B0603030403020204" pitchFamily="34" charset="0"/>
            </a:endParaRPr>
          </a:p>
        </p:txBody>
      </p:sp>
      <p:sp>
        <p:nvSpPr>
          <p:cNvPr id="13" name="!!Linux">
            <a:extLst>
              <a:ext uri="{FF2B5EF4-FFF2-40B4-BE49-F238E27FC236}">
                <a16:creationId xmlns:a16="http://schemas.microsoft.com/office/drawing/2014/main" id="{DC89E966-DC3B-C705-19AF-4DC19DF659A7}"/>
              </a:ext>
            </a:extLst>
          </p:cNvPr>
          <p:cNvSpPr/>
          <p:nvPr/>
        </p:nvSpPr>
        <p:spPr>
          <a:xfrm>
            <a:off x="4656000" y="2277000"/>
            <a:ext cx="2880000" cy="2952000"/>
          </a:xfrm>
          <a:prstGeom prst="roundRect">
            <a:avLst>
              <a:gd name="adj" fmla="val 5720"/>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a:solidFill>
                  <a:schemeClr val="tx1"/>
                </a:solidFill>
                <a:latin typeface="Montserrat Medium" pitchFamily="2" charset="0"/>
              </a:rPr>
              <a:t>Linux</a:t>
            </a:r>
          </a:p>
        </p:txBody>
      </p:sp>
      <p:sp>
        <p:nvSpPr>
          <p:cNvPr id="14" name="!!Syscall">
            <a:extLst>
              <a:ext uri="{FF2B5EF4-FFF2-40B4-BE49-F238E27FC236}">
                <a16:creationId xmlns:a16="http://schemas.microsoft.com/office/drawing/2014/main" id="{12019088-0DA6-08BD-2F79-D2A2C5188B72}"/>
              </a:ext>
            </a:extLst>
          </p:cNvPr>
          <p:cNvSpPr/>
          <p:nvPr/>
        </p:nvSpPr>
        <p:spPr>
          <a:xfrm>
            <a:off x="4728000" y="2637000"/>
            <a:ext cx="2736000" cy="576000"/>
          </a:xfrm>
          <a:prstGeom prst="roundRect">
            <a:avLst/>
          </a:prstGeom>
          <a:solidFill>
            <a:srgbClr val="34A853"/>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Memory </a:t>
            </a:r>
            <a:r>
              <a:rPr lang="en-US" err="1">
                <a:solidFill>
                  <a:schemeClr val="bg1"/>
                </a:solidFill>
                <a:latin typeface="Montserrat Medium" pitchFamily="2" charset="0"/>
              </a:rPr>
              <a:t>Syscalls</a:t>
            </a:r>
            <a:endParaRPr lang="en-US">
              <a:solidFill>
                <a:schemeClr val="bg1"/>
              </a:solidFill>
              <a:latin typeface="Montserrat Medium" pitchFamily="2" charset="0"/>
            </a:endParaRPr>
          </a:p>
          <a:p>
            <a:pPr algn="ctr"/>
            <a:r>
              <a:rPr lang="en-US" sz="1200" err="1">
                <a:solidFill>
                  <a:schemeClr val="bg1"/>
                </a:solidFill>
                <a:latin typeface="Consolas" panose="020B0609020204030204" pitchFamily="49" charset="0"/>
              </a:rPr>
              <a:t>mmap</a:t>
            </a:r>
            <a:r>
              <a:rPr lang="en-US" sz="1200">
                <a:solidFill>
                  <a:schemeClr val="bg1"/>
                </a:solidFill>
                <a:latin typeface="Consolas" panose="020B0609020204030204" pitchFamily="49" charset="0"/>
              </a:rPr>
              <a:t>(), </a:t>
            </a:r>
            <a:r>
              <a:rPr lang="en-US" sz="1200" err="1">
                <a:solidFill>
                  <a:schemeClr val="bg1"/>
                </a:solidFill>
                <a:latin typeface="Consolas" panose="020B0609020204030204" pitchFamily="49" charset="0"/>
              </a:rPr>
              <a:t>brk</a:t>
            </a:r>
            <a:r>
              <a:rPr lang="en-US" sz="1200">
                <a:solidFill>
                  <a:schemeClr val="bg1"/>
                </a:solidFill>
                <a:latin typeface="Consolas" panose="020B0609020204030204" pitchFamily="49" charset="0"/>
              </a:rPr>
              <a:t>(), …</a:t>
            </a:r>
          </a:p>
        </p:txBody>
      </p:sp>
      <p:sp>
        <p:nvSpPr>
          <p:cNvPr id="15" name="!!Internal">
            <a:extLst>
              <a:ext uri="{FF2B5EF4-FFF2-40B4-BE49-F238E27FC236}">
                <a16:creationId xmlns:a16="http://schemas.microsoft.com/office/drawing/2014/main" id="{10299421-F6E1-4370-9DC4-6C3C28FD9F14}"/>
              </a:ext>
            </a:extLst>
          </p:cNvPr>
          <p:cNvSpPr/>
          <p:nvPr/>
        </p:nvSpPr>
        <p:spPr>
          <a:xfrm>
            <a:off x="4728000" y="3285000"/>
            <a:ext cx="2736000" cy="576000"/>
          </a:xfrm>
          <a:prstGeom prst="roundRect">
            <a:avLst/>
          </a:prstGeom>
          <a:solidFill>
            <a:srgbClr val="F4B4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Memory Management</a:t>
            </a:r>
          </a:p>
          <a:p>
            <a:pPr algn="ctr"/>
            <a:r>
              <a:rPr lang="en-US" sz="1200" err="1">
                <a:solidFill>
                  <a:schemeClr val="bg1"/>
                </a:solidFill>
                <a:latin typeface="Consolas" panose="020B0609020204030204" pitchFamily="49" charset="0"/>
              </a:rPr>
              <a:t>kswapd</a:t>
            </a:r>
            <a:r>
              <a:rPr lang="en-US" sz="1200">
                <a:solidFill>
                  <a:schemeClr val="bg1"/>
                </a:solidFill>
                <a:latin typeface="Consolas" panose="020B0609020204030204" pitchFamily="49" charset="0"/>
              </a:rPr>
              <a:t>, PF Handler, …</a:t>
            </a:r>
          </a:p>
        </p:txBody>
      </p:sp>
      <p:sp>
        <p:nvSpPr>
          <p:cNvPr id="16" name="!!Driver">
            <a:extLst>
              <a:ext uri="{FF2B5EF4-FFF2-40B4-BE49-F238E27FC236}">
                <a16:creationId xmlns:a16="http://schemas.microsoft.com/office/drawing/2014/main" id="{BF673611-CABF-F51A-1FD5-6114EEA0B6EF}"/>
              </a:ext>
            </a:extLst>
          </p:cNvPr>
          <p:cNvSpPr/>
          <p:nvPr/>
        </p:nvSpPr>
        <p:spPr>
          <a:xfrm>
            <a:off x="4728000" y="4581000"/>
            <a:ext cx="2736000" cy="576000"/>
          </a:xfrm>
          <a:prstGeom prst="roundRect">
            <a:avLst/>
          </a:prstGeom>
          <a:solidFill>
            <a:srgbClr val="D34C4C"/>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Architecture Code</a:t>
            </a:r>
          </a:p>
          <a:p>
            <a:pPr algn="ctr"/>
            <a:r>
              <a:rPr lang="en-US" sz="1200" err="1">
                <a:solidFill>
                  <a:schemeClr val="bg1"/>
                </a:solidFill>
                <a:latin typeface="Consolas" panose="020B0609020204030204" pitchFamily="49" charset="0"/>
              </a:rPr>
              <a:t>pte_present</a:t>
            </a:r>
            <a:r>
              <a:rPr lang="en-US" sz="1200">
                <a:solidFill>
                  <a:schemeClr val="bg1"/>
                </a:solidFill>
                <a:latin typeface="Consolas" panose="020B0609020204030204" pitchFamily="49" charset="0"/>
              </a:rPr>
              <a:t>(), </a:t>
            </a:r>
            <a:r>
              <a:rPr lang="en-US" sz="1200" err="1">
                <a:solidFill>
                  <a:schemeClr val="bg1"/>
                </a:solidFill>
                <a:latin typeface="Consolas" panose="020B0609020204030204" pitchFamily="49" charset="0"/>
              </a:rPr>
              <a:t>pkey</a:t>
            </a:r>
            <a:r>
              <a:rPr lang="en-US" sz="1200">
                <a:solidFill>
                  <a:schemeClr val="bg1"/>
                </a:solidFill>
                <a:latin typeface="Consolas" panose="020B0609020204030204" pitchFamily="49" charset="0"/>
              </a:rPr>
              <a:t>, …</a:t>
            </a:r>
          </a:p>
        </p:txBody>
      </p:sp>
      <p:sp>
        <p:nvSpPr>
          <p:cNvPr id="17" name="!!App">
            <a:extLst>
              <a:ext uri="{FF2B5EF4-FFF2-40B4-BE49-F238E27FC236}">
                <a16:creationId xmlns:a16="http://schemas.microsoft.com/office/drawing/2014/main" id="{D946D7B6-F8C4-D3BC-59A5-1244BBACDE56}"/>
              </a:ext>
            </a:extLst>
          </p:cNvPr>
          <p:cNvSpPr/>
          <p:nvPr/>
        </p:nvSpPr>
        <p:spPr>
          <a:xfrm>
            <a:off x="4656000" y="1629000"/>
            <a:ext cx="2880000" cy="576000"/>
          </a:xfrm>
          <a:prstGeom prst="roundRect">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Applications</a:t>
            </a:r>
          </a:p>
        </p:txBody>
      </p:sp>
      <p:sp>
        <p:nvSpPr>
          <p:cNvPr id="18" name="!!MMU">
            <a:extLst>
              <a:ext uri="{FF2B5EF4-FFF2-40B4-BE49-F238E27FC236}">
                <a16:creationId xmlns:a16="http://schemas.microsoft.com/office/drawing/2014/main" id="{0B34B58B-5342-4CC3-010A-7244EC6CDB15}"/>
              </a:ext>
            </a:extLst>
          </p:cNvPr>
          <p:cNvSpPr/>
          <p:nvPr/>
        </p:nvSpPr>
        <p:spPr>
          <a:xfrm>
            <a:off x="4656000" y="5301000"/>
            <a:ext cx="2880000" cy="576000"/>
          </a:xfrm>
          <a:prstGeom prst="roundRect">
            <a:avLst/>
          </a:prstGeom>
          <a:solidFill>
            <a:srgbClr val="74747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MMU Hardware</a:t>
            </a:r>
          </a:p>
        </p:txBody>
      </p:sp>
      <p:sp>
        <p:nvSpPr>
          <p:cNvPr id="34" name="!!ECPT">
            <a:extLst>
              <a:ext uri="{FF2B5EF4-FFF2-40B4-BE49-F238E27FC236}">
                <a16:creationId xmlns:a16="http://schemas.microsoft.com/office/drawing/2014/main" id="{F8D37A4E-D30D-6453-F847-5DB2C070D9CB}"/>
              </a:ext>
            </a:extLst>
          </p:cNvPr>
          <p:cNvSpPr txBox="1"/>
          <p:nvPr/>
        </p:nvSpPr>
        <p:spPr>
          <a:xfrm>
            <a:off x="3935760" y="6092968"/>
            <a:ext cx="4320480" cy="288032"/>
          </a:xfrm>
          <a:prstGeom prst="rect">
            <a:avLst/>
          </a:prstGeom>
          <a:noFill/>
        </p:spPr>
        <p:txBody>
          <a:bodyPr wrap="none" lIns="0" tIns="0" rIns="0" bIns="0" rtlCol="0">
            <a:noAutofit/>
          </a:bodyPr>
          <a:lstStyle/>
          <a:p>
            <a:pPr algn="ctr"/>
            <a:r>
              <a:rPr lang="en-US" sz="2400">
                <a:latin typeface="Montserrat Medium" pitchFamily="2" charset="0"/>
              </a:rPr>
              <a:t>EMT </a:t>
            </a:r>
            <a:r>
              <a:rPr lang="en-US" sz="2400">
                <a:solidFill>
                  <a:schemeClr val="accent2"/>
                </a:solidFill>
                <a:latin typeface="Montserrat Medium" pitchFamily="2" charset="0"/>
              </a:rPr>
              <a:t>decoupled</a:t>
            </a:r>
            <a:r>
              <a:rPr lang="en-US" sz="2400">
                <a:latin typeface="Montserrat Medium" pitchFamily="2" charset="0"/>
              </a:rPr>
              <a:t> memory management and arch-specific code</a:t>
            </a:r>
          </a:p>
        </p:txBody>
      </p:sp>
      <p:sp>
        <p:nvSpPr>
          <p:cNvPr id="3" name="!!EMT">
            <a:extLst>
              <a:ext uri="{FF2B5EF4-FFF2-40B4-BE49-F238E27FC236}">
                <a16:creationId xmlns:a16="http://schemas.microsoft.com/office/drawing/2014/main" id="{3A6EE009-17D9-8E0E-B5F7-C2EC996CD90C}"/>
              </a:ext>
            </a:extLst>
          </p:cNvPr>
          <p:cNvSpPr/>
          <p:nvPr/>
        </p:nvSpPr>
        <p:spPr>
          <a:xfrm>
            <a:off x="4728000" y="3933000"/>
            <a:ext cx="2736000" cy="576000"/>
          </a:xfrm>
          <a:prstGeom prst="roundRect">
            <a:avLst/>
          </a:prstGeom>
          <a:solidFill>
            <a:srgbClr val="FF6A1C"/>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bg1"/>
                </a:solidFill>
                <a:latin typeface="Montserrat Medium" pitchFamily="2" charset="0"/>
              </a:rPr>
              <a:t>EMT Interface</a:t>
            </a:r>
          </a:p>
        </p:txBody>
      </p:sp>
      <p:sp>
        <p:nvSpPr>
          <p:cNvPr id="5" name="Slide Number Placeholder 4">
            <a:extLst>
              <a:ext uri="{FF2B5EF4-FFF2-40B4-BE49-F238E27FC236}">
                <a16:creationId xmlns:a16="http://schemas.microsoft.com/office/drawing/2014/main" id="{BB3D7CD7-619F-6AC9-2C71-54CF88177E88}"/>
              </a:ext>
            </a:extLst>
          </p:cNvPr>
          <p:cNvSpPr>
            <a:spLocks noGrp="1"/>
          </p:cNvSpPr>
          <p:nvPr>
            <p:ph type="sldNum" sz="quarter" idx="12"/>
          </p:nvPr>
        </p:nvSpPr>
        <p:spPr/>
        <p:txBody>
          <a:bodyPr/>
          <a:lstStyle/>
          <a:p>
            <a:fld id="{D24AB98B-7EB6-489A-BE01-743AAE16D735}" type="slidenum">
              <a:rPr lang="en-US" smtClean="0"/>
              <a:t>19</a:t>
            </a:fld>
            <a:endParaRPr lang="en-US"/>
          </a:p>
        </p:txBody>
      </p:sp>
    </p:spTree>
    <p:extLst>
      <p:ext uri="{BB962C8B-B14F-4D97-AF65-F5344CB8AC3E}">
        <p14:creationId xmlns:p14="http://schemas.microsoft.com/office/powerpoint/2010/main" val="3237078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Bkg Radix">
            <a:extLst>
              <a:ext uri="{FF2B5EF4-FFF2-40B4-BE49-F238E27FC236}">
                <a16:creationId xmlns:a16="http://schemas.microsoft.com/office/drawing/2014/main" id="{684E995F-C136-5216-39FA-6FEB11520251}"/>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 name="Title 1">
            <a:extLst>
              <a:ext uri="{FF2B5EF4-FFF2-40B4-BE49-F238E27FC236}">
                <a16:creationId xmlns:a16="http://schemas.microsoft.com/office/drawing/2014/main" id="{11375A70-A280-90E8-3423-A94E26E887D2}"/>
              </a:ext>
            </a:extLst>
          </p:cNvPr>
          <p:cNvSpPr>
            <a:spLocks noGrp="1"/>
          </p:cNvSpPr>
          <p:nvPr>
            <p:ph type="title"/>
          </p:nvPr>
        </p:nvSpPr>
        <p:spPr>
          <a:xfrm>
            <a:off x="764057" y="188640"/>
            <a:ext cx="11092583"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Radix tree was the de facto translation design</a:t>
            </a:r>
            <a:endParaRPr lang="en-US" sz="3600">
              <a:latin typeface="Montserrat SemiBold" pitchFamily="2" charset="0"/>
            </a:endParaRPr>
          </a:p>
        </p:txBody>
      </p:sp>
      <p:sp>
        <p:nvSpPr>
          <p:cNvPr id="32" name="!!Rectangle 13">
            <a:extLst>
              <a:ext uri="{FF2B5EF4-FFF2-40B4-BE49-F238E27FC236}">
                <a16:creationId xmlns:a16="http://schemas.microsoft.com/office/drawing/2014/main" id="{2D1D7722-8B27-614E-1445-5A4A9C57BEB4}"/>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F559060B-2AD8-2D74-F9EE-4897EF481204}"/>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28943851-7B4B-6FD8-DB8B-F939E3D9B673}"/>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B31E5000-6347-787B-2CA9-454D2D76B3CD}"/>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1065203A-BC27-F9B5-25D1-D2F5B3028A05}"/>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D2459DC2-F871-F64C-7CF3-83B3371D425A}"/>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8C392B1B-5864-55C1-6AA7-D026AEC7DAA8}"/>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02F64638-CC40-6597-5DB0-795243E27738}"/>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99BA889A-88C2-CA53-59F4-BB7205FB36D9}"/>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D20D2F36-6B5D-8AA7-10A5-E84072ABEAF1}"/>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83D4C11E-8222-53EA-B0FE-A4097631B15F}"/>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1B479ECA-EF7A-E619-706D-23D466A866CE}"/>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64FAD6BC-2C62-CB0D-DAF0-E9B4C66B1E13}"/>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0C7F4721-6299-EF56-F1B7-AA84DBFC2A35}"/>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B11FD55E-44C8-6BF0-6DC8-6DC5D3DCD9D3}"/>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E5A6CCC6-0F39-368B-B52B-C44D380B6AB3}"/>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18327A03-4DEA-DA73-385B-6BC77CCAA2CC}"/>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02200A62-BE7A-CE75-5B25-3BE46333AE27}"/>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BD2CFDA9-891F-4365-2BF9-B49301CC7902}"/>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F6C24F89-6133-A46E-E44A-F4CC10193620}"/>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7284DCE9-F10B-CE6E-3CF2-6367FBFE7F17}"/>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24CD40F3-7DEB-0110-5949-12E8D7CFA3A1}"/>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AC58D514-87B7-3CE8-6005-0E21B10B7586}"/>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1D8513F8-E650-56FD-12DF-90E251664D91}"/>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A1642626-54FE-4270-0CC2-936C0582C26F}"/>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03B03669-8C23-8D2C-3DDB-E15CC86FC185}"/>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EDEC6622-AC6E-32FB-DEC4-F58485B8A0D0}"/>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D42C7ADF-4E92-3113-739F-A21F6A580F5A}"/>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7C0BEA9E-0C9D-695F-6F7A-F784B5E6EA13}"/>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2EF1D864-FB5E-AAAE-3398-7E4DCDD710B0}"/>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16" name="Comm Design">
            <a:extLst>
              <a:ext uri="{FF2B5EF4-FFF2-40B4-BE49-F238E27FC236}">
                <a16:creationId xmlns:a16="http://schemas.microsoft.com/office/drawing/2014/main" id="{5EA60701-EA28-B681-CF8E-8FC1D288CDF0}"/>
              </a:ext>
            </a:extLst>
          </p:cNvPr>
          <p:cNvSpPr txBox="1"/>
          <p:nvPr/>
        </p:nvSpPr>
        <p:spPr>
          <a:xfrm>
            <a:off x="3935760" y="5013176"/>
            <a:ext cx="4320480" cy="1152128"/>
          </a:xfrm>
          <a:prstGeom prst="rect">
            <a:avLst/>
          </a:prstGeom>
          <a:noFill/>
        </p:spPr>
        <p:txBody>
          <a:bodyPr wrap="none" lIns="0" tIns="0" rIns="0" bIns="0" rtlCol="0">
            <a:noAutofit/>
          </a:bodyPr>
          <a:lstStyle/>
          <a:p>
            <a:pPr algn="ctr"/>
            <a:r>
              <a:rPr lang="en-US">
                <a:latin typeface="Montserrat Medium" pitchFamily="2" charset="0"/>
              </a:rPr>
              <a:t>Today most commercial architectures</a:t>
            </a:r>
          </a:p>
          <a:p>
            <a:pPr algn="ctr"/>
            <a:r>
              <a:rPr lang="en-US">
                <a:latin typeface="Montserrat Medium" pitchFamily="2" charset="0"/>
              </a:rPr>
              <a:t>exclusively uses radix tree design.</a:t>
            </a:r>
          </a:p>
          <a:p>
            <a:pPr algn="ctr"/>
            <a:endParaRPr lang="en-US">
              <a:latin typeface="Montserrat Medium" pitchFamily="2" charset="0"/>
            </a:endParaRPr>
          </a:p>
          <a:p>
            <a:pPr algn="ctr"/>
            <a:r>
              <a:rPr lang="en-US">
                <a:latin typeface="Montserrat Medium" pitchFamily="2" charset="0"/>
              </a:rPr>
              <a:t>x86, ARM64, RISC-V, </a:t>
            </a:r>
            <a:r>
              <a:rPr lang="en-US" err="1">
                <a:latin typeface="Montserrat Medium" pitchFamily="2" charset="0"/>
              </a:rPr>
              <a:t>LoongArch</a:t>
            </a:r>
            <a:r>
              <a:rPr lang="en-US">
                <a:latin typeface="Montserrat Medium" pitchFamily="2" charset="0"/>
              </a:rPr>
              <a:t>, s390, …</a:t>
            </a:r>
          </a:p>
        </p:txBody>
      </p:sp>
      <p:sp>
        <p:nvSpPr>
          <p:cNvPr id="3" name="Slide Number Placeholder 2">
            <a:extLst>
              <a:ext uri="{FF2B5EF4-FFF2-40B4-BE49-F238E27FC236}">
                <a16:creationId xmlns:a16="http://schemas.microsoft.com/office/drawing/2014/main" id="{0009E521-CA80-0AB4-DDDB-9ECD41027CC0}"/>
              </a:ext>
            </a:extLst>
          </p:cNvPr>
          <p:cNvSpPr>
            <a:spLocks noGrp="1"/>
          </p:cNvSpPr>
          <p:nvPr>
            <p:ph type="sldNum" sz="quarter" idx="12"/>
          </p:nvPr>
        </p:nvSpPr>
        <p:spPr/>
        <p:txBody>
          <a:bodyPr/>
          <a:lstStyle/>
          <a:p>
            <a:fld id="{D24AB98B-7EB6-489A-BE01-743AAE16D735}" type="slidenum">
              <a:rPr lang="en-US" smtClean="0"/>
              <a:t>2</a:t>
            </a:fld>
            <a:endParaRPr lang="en-US"/>
          </a:p>
        </p:txBody>
      </p:sp>
    </p:spTree>
    <p:extLst>
      <p:ext uri="{BB962C8B-B14F-4D97-AF65-F5344CB8AC3E}">
        <p14:creationId xmlns:p14="http://schemas.microsoft.com/office/powerpoint/2010/main" val="1742422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fade">
                                      <p:cBhvr>
                                        <p:cTn id="25" dur="500"/>
                                        <p:tgtEl>
                                          <p:spTgt spid="19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par>
                                <p:cTn id="77" presetID="10"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500"/>
                                        <p:tgtEl>
                                          <p:spTgt spid="6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500"/>
                                        <p:tgtEl>
                                          <p:spTgt spid="67"/>
                                        </p:tgtEl>
                                      </p:cBhvr>
                                    </p:animEffect>
                                  </p:childTnLst>
                                </p:cTn>
                              </p:par>
                              <p:par>
                                <p:cTn id="89" presetID="10"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fade">
                                      <p:cBhvr>
                                        <p:cTn id="91" dur="500"/>
                                        <p:tgtEl>
                                          <p:spTgt spid="72"/>
                                        </p:tgtEl>
                                      </p:cBhvr>
                                    </p:animEffect>
                                  </p:childTnLst>
                                </p:cTn>
                              </p:par>
                            </p:childTnLst>
                          </p:cTn>
                        </p:par>
                        <p:par>
                          <p:cTn id="92" fill="hold">
                            <p:stCondLst>
                              <p:cond delay="2000"/>
                            </p:stCondLst>
                            <p:childTnLst>
                              <p:par>
                                <p:cTn id="93" presetID="10" presetClass="entr" presetSubtype="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par>
                                <p:cTn id="96" presetID="10" presetClass="entr" presetSubtype="0" fill="hold"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500"/>
                                        <p:tgtEl>
                                          <p:spTgt spid="77"/>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fade">
                                      <p:cBhvr>
                                        <p:cTn id="102" dur="500"/>
                                        <p:tgtEl>
                                          <p:spTgt spid="74"/>
                                        </p:tgtEl>
                                      </p:cBhvr>
                                    </p:animEffect>
                                  </p:childTnLst>
                                </p:cTn>
                              </p:par>
                            </p:childTnLst>
                          </p:cTn>
                        </p:par>
                        <p:par>
                          <p:cTn id="103" fill="hold">
                            <p:stCondLst>
                              <p:cond delay="3000"/>
                            </p:stCondLst>
                            <p:childTnLst>
                              <p:par>
                                <p:cTn id="104" presetID="10" presetClass="entr" presetSubtype="0" fill="hold" grpId="0" nodeType="afterEffect">
                                  <p:stCondLst>
                                    <p:cond delay="0"/>
                                  </p:stCondLst>
                                  <p:childTnLst>
                                    <p:set>
                                      <p:cBhvr>
                                        <p:cTn id="105" dur="1" fill="hold">
                                          <p:stCondLst>
                                            <p:cond delay="0"/>
                                          </p:stCondLst>
                                        </p:cTn>
                                        <p:tgtEl>
                                          <p:spTgt spid="216"/>
                                        </p:tgtEl>
                                        <p:attrNameLst>
                                          <p:attrName>style.visibility</p:attrName>
                                        </p:attrNameLst>
                                      </p:cBhvr>
                                      <p:to>
                                        <p:strVal val="visible"/>
                                      </p:to>
                                    </p:set>
                                    <p:animEffect transition="in" filter="fade">
                                      <p:cBhvr>
                                        <p:cTn id="106"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32" grpId="0" animBg="1"/>
      <p:bldP spid="39" grpId="0" animBg="1"/>
      <p:bldP spid="40" grpId="0" animBg="1"/>
      <p:bldP spid="41" grpId="0" animBg="1"/>
      <p:bldP spid="42" grpId="0" animBg="1"/>
      <p:bldP spid="43" grpId="0" animBg="1"/>
      <p:bldP spid="44" grpId="0" animBg="1"/>
      <p:bldP spid="45" grpId="0" animBg="1"/>
      <p:bldP spid="46" grpId="0" animBg="1"/>
      <p:bldP spid="53" grpId="0"/>
      <p:bldP spid="54" grpId="0"/>
      <p:bldP spid="55" grpId="0"/>
      <p:bldP spid="61" grpId="0"/>
      <p:bldP spid="64" grpId="0" animBg="1"/>
      <p:bldP spid="67" grpId="0" animBg="1"/>
      <p:bldP spid="74" grpId="0"/>
      <p:bldP spid="75" grpId="0"/>
      <p:bldP spid="76" grpId="0"/>
      <p:bldP spid="2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50E99-3962-7048-9BCD-309712D4BC12}"/>
            </a:ext>
          </a:extLst>
        </p:cNvPr>
        <p:cNvGrpSpPr/>
        <p:nvPr/>
      </p:nvGrpSpPr>
      <p:grpSpPr>
        <a:xfrm>
          <a:off x="0" y="0"/>
          <a:ext cx="0" cy="0"/>
          <a:chOff x="0" y="0"/>
          <a:chExt cx="0" cy="0"/>
        </a:xfrm>
      </p:grpSpPr>
      <p:sp>
        <p:nvSpPr>
          <p:cNvPr id="34" name="Title 1">
            <a:extLst>
              <a:ext uri="{FF2B5EF4-FFF2-40B4-BE49-F238E27FC236}">
                <a16:creationId xmlns:a16="http://schemas.microsoft.com/office/drawing/2014/main" id="{C127E4E7-ECC3-F8EE-068B-47FF20C82C3E}"/>
              </a:ext>
            </a:extLst>
          </p:cNvPr>
          <p:cNvSpPr>
            <a:spLocks noGrp="1"/>
          </p:cNvSpPr>
          <p:nvPr>
            <p:ph type="title"/>
          </p:nvPr>
        </p:nvSpPr>
        <p:spPr>
          <a:xfrm>
            <a:off x="838200" y="365125"/>
            <a:ext cx="10515600" cy="1325563"/>
          </a:xfrm>
        </p:spPr>
        <p:txBody>
          <a:bodyPr>
            <a:normAutofit/>
          </a:bodyPr>
          <a:lstStyle/>
          <a:p>
            <a:r>
              <a:rPr lang="en-US" sz="3600">
                <a:latin typeface="Montserrat SemiBold" panose="00000700000000000000" pitchFamily="2" charset="0"/>
              </a:rPr>
              <a:t>EMT models functionality, not structure</a:t>
            </a:r>
          </a:p>
        </p:txBody>
      </p:sp>
      <p:sp>
        <p:nvSpPr>
          <p:cNvPr id="62" name="Content Placeholder 2">
            <a:extLst>
              <a:ext uri="{FF2B5EF4-FFF2-40B4-BE49-F238E27FC236}">
                <a16:creationId xmlns:a16="http://schemas.microsoft.com/office/drawing/2014/main" id="{1620E8F7-FC4E-E144-73C3-9CEECC5049BE}"/>
              </a:ext>
            </a:extLst>
          </p:cNvPr>
          <p:cNvSpPr txBox="1">
            <a:spLocks/>
          </p:cNvSpPr>
          <p:nvPr/>
        </p:nvSpPr>
        <p:spPr>
          <a:xfrm>
            <a:off x="777134" y="16484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endParaRPr lang="en-US"/>
          </a:p>
        </p:txBody>
      </p:sp>
      <p:sp>
        <p:nvSpPr>
          <p:cNvPr id="3" name="Flowchart: Process 2">
            <a:extLst>
              <a:ext uri="{FF2B5EF4-FFF2-40B4-BE49-F238E27FC236}">
                <a16:creationId xmlns:a16="http://schemas.microsoft.com/office/drawing/2014/main" id="{C4F32083-012B-00C8-A4C1-5A0DAD81CFC6}"/>
              </a:ext>
            </a:extLst>
          </p:cNvPr>
          <p:cNvSpPr/>
          <p:nvPr/>
        </p:nvSpPr>
        <p:spPr>
          <a:xfrm>
            <a:off x="3360000" y="1628801"/>
            <a:ext cx="1800000"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47F50466-6F9D-3725-7AF1-E2AF29217F18}"/>
              </a:ext>
            </a:extLst>
          </p:cNvPr>
          <p:cNvSpPr txBox="1"/>
          <p:nvPr/>
        </p:nvSpPr>
        <p:spPr>
          <a:xfrm>
            <a:off x="7032000" y="4868800"/>
            <a:ext cx="1799999"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5" name="TextBox 4">
            <a:extLst>
              <a:ext uri="{FF2B5EF4-FFF2-40B4-BE49-F238E27FC236}">
                <a16:creationId xmlns:a16="http://schemas.microsoft.com/office/drawing/2014/main" id="{03690B4A-E059-5270-A38F-689498381426}"/>
              </a:ext>
            </a:extLst>
          </p:cNvPr>
          <p:cNvSpPr txBox="1"/>
          <p:nvPr/>
        </p:nvSpPr>
        <p:spPr>
          <a:xfrm>
            <a:off x="3360000" y="4868800"/>
            <a:ext cx="1800000"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6" name="!!Flowchart: Process 5">
            <a:extLst>
              <a:ext uri="{FF2B5EF4-FFF2-40B4-BE49-F238E27FC236}">
                <a16:creationId xmlns:a16="http://schemas.microsoft.com/office/drawing/2014/main" id="{5954A64B-30F9-BDC4-5984-29181D8CBB1A}"/>
              </a:ext>
            </a:extLst>
          </p:cNvPr>
          <p:cNvSpPr/>
          <p:nvPr/>
        </p:nvSpPr>
        <p:spPr>
          <a:xfrm>
            <a:off x="3359999" y="2132800"/>
            <a:ext cx="1800001" cy="360001"/>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 Page</a:t>
            </a:r>
          </a:p>
        </p:txBody>
      </p:sp>
      <p:sp>
        <p:nvSpPr>
          <p:cNvPr id="7" name="Flowchart: Process 6">
            <a:extLst>
              <a:ext uri="{FF2B5EF4-FFF2-40B4-BE49-F238E27FC236}">
                <a16:creationId xmlns:a16="http://schemas.microsoft.com/office/drawing/2014/main" id="{044A0CC5-29E9-D9B8-973D-FEE123FC1AC0}"/>
              </a:ext>
            </a:extLst>
          </p:cNvPr>
          <p:cNvSpPr/>
          <p:nvPr/>
        </p:nvSpPr>
        <p:spPr>
          <a:xfrm>
            <a:off x="7032000" y="1628800"/>
            <a:ext cx="180000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12066880-2C73-7AAA-781B-4E8D52F8967E}"/>
              </a:ext>
            </a:extLst>
          </p:cNvPr>
          <p:cNvSpPr/>
          <p:nvPr/>
        </p:nvSpPr>
        <p:spPr>
          <a:xfrm>
            <a:off x="7032000" y="2348992"/>
            <a:ext cx="180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Phys. Page</a:t>
            </a:r>
          </a:p>
        </p:txBody>
      </p:sp>
      <p:cxnSp>
        <p:nvCxnSpPr>
          <p:cNvPr id="9" name="Straight Connector 8">
            <a:extLst>
              <a:ext uri="{FF2B5EF4-FFF2-40B4-BE49-F238E27FC236}">
                <a16:creationId xmlns:a16="http://schemas.microsoft.com/office/drawing/2014/main" id="{2F136B41-5071-75BA-6D8D-6DF2E8A299A4}"/>
              </a:ext>
            </a:extLst>
          </p:cNvPr>
          <p:cNvCxnSpPr>
            <a:cxnSpLocks/>
          </p:cNvCxnSpPr>
          <p:nvPr/>
        </p:nvCxnSpPr>
        <p:spPr>
          <a:xfrm>
            <a:off x="5160000" y="2132800"/>
            <a:ext cx="1872000" cy="21600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C956F74-0A88-076C-4820-5B982CD900E8}"/>
              </a:ext>
            </a:extLst>
          </p:cNvPr>
          <p:cNvCxnSpPr>
            <a:cxnSpLocks/>
          </p:cNvCxnSpPr>
          <p:nvPr/>
        </p:nvCxnSpPr>
        <p:spPr>
          <a:xfrm>
            <a:off x="5160000" y="2492800"/>
            <a:ext cx="1872000" cy="21600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58D05B7E-2A56-A8C8-C9DC-CD010AB4CAD5}"/>
              </a:ext>
            </a:extLst>
          </p:cNvPr>
          <p:cNvSpPr/>
          <p:nvPr/>
        </p:nvSpPr>
        <p:spPr>
          <a:xfrm>
            <a:off x="3359999" y="3068800"/>
            <a:ext cx="1800001" cy="359810"/>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 Page</a:t>
            </a:r>
          </a:p>
        </p:txBody>
      </p:sp>
      <p:sp>
        <p:nvSpPr>
          <p:cNvPr id="20" name="!!Flowchart: Process 19">
            <a:extLst>
              <a:ext uri="{FF2B5EF4-FFF2-40B4-BE49-F238E27FC236}">
                <a16:creationId xmlns:a16="http://schemas.microsoft.com/office/drawing/2014/main" id="{A33C52B7-071A-6F9E-0988-16AEF7788D68}"/>
              </a:ext>
            </a:extLst>
          </p:cNvPr>
          <p:cNvSpPr/>
          <p:nvPr/>
        </p:nvSpPr>
        <p:spPr>
          <a:xfrm>
            <a:off x="7032000" y="3788801"/>
            <a:ext cx="180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Phys. Page</a:t>
            </a:r>
          </a:p>
        </p:txBody>
      </p:sp>
      <p:cxnSp>
        <p:nvCxnSpPr>
          <p:cNvPr id="21" name="Straight Connector 20">
            <a:extLst>
              <a:ext uri="{FF2B5EF4-FFF2-40B4-BE49-F238E27FC236}">
                <a16:creationId xmlns:a16="http://schemas.microsoft.com/office/drawing/2014/main" id="{A8B6DF0D-09D8-62FC-F029-6701C31D3F99}"/>
              </a:ext>
            </a:extLst>
          </p:cNvPr>
          <p:cNvCxnSpPr>
            <a:cxnSpLocks/>
          </p:cNvCxnSpPr>
          <p:nvPr/>
        </p:nvCxnSpPr>
        <p:spPr>
          <a:xfrm>
            <a:off x="5160000" y="3068800"/>
            <a:ext cx="1872000" cy="72000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52233BF-CE09-7121-84F9-C51FA64039DA}"/>
              </a:ext>
            </a:extLst>
          </p:cNvPr>
          <p:cNvCxnSpPr>
            <a:cxnSpLocks/>
          </p:cNvCxnSpPr>
          <p:nvPr/>
        </p:nvCxnSpPr>
        <p:spPr>
          <a:xfrm>
            <a:off x="5160000" y="3428800"/>
            <a:ext cx="1872000" cy="72000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Flowchart: Process 24">
            <a:extLst>
              <a:ext uri="{FF2B5EF4-FFF2-40B4-BE49-F238E27FC236}">
                <a16:creationId xmlns:a16="http://schemas.microsoft.com/office/drawing/2014/main" id="{CC849D48-8676-C1FE-AA7C-4F1BCD05F979}"/>
              </a:ext>
            </a:extLst>
          </p:cNvPr>
          <p:cNvSpPr/>
          <p:nvPr/>
        </p:nvSpPr>
        <p:spPr>
          <a:xfrm>
            <a:off x="3360000" y="4148801"/>
            <a:ext cx="1800001" cy="35999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 Page</a:t>
            </a:r>
          </a:p>
        </p:txBody>
      </p:sp>
      <p:cxnSp>
        <p:nvCxnSpPr>
          <p:cNvPr id="26" name="Straight Connector 25">
            <a:extLst>
              <a:ext uri="{FF2B5EF4-FFF2-40B4-BE49-F238E27FC236}">
                <a16:creationId xmlns:a16="http://schemas.microsoft.com/office/drawing/2014/main" id="{7C2F1627-0E03-CBBB-B875-65F9C7D43C6D}"/>
              </a:ext>
            </a:extLst>
          </p:cNvPr>
          <p:cNvCxnSpPr>
            <a:cxnSpLocks/>
          </p:cNvCxnSpPr>
          <p:nvPr/>
        </p:nvCxnSpPr>
        <p:spPr>
          <a:xfrm flipV="1">
            <a:off x="5160000" y="3788801"/>
            <a:ext cx="1872000" cy="35999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E45A0E6-2C53-2427-F714-DC7F250EBF00}"/>
              </a:ext>
            </a:extLst>
          </p:cNvPr>
          <p:cNvCxnSpPr>
            <a:cxnSpLocks/>
          </p:cNvCxnSpPr>
          <p:nvPr/>
        </p:nvCxnSpPr>
        <p:spPr>
          <a:xfrm flipV="1">
            <a:off x="5160000" y="4148801"/>
            <a:ext cx="1872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2" name="Flowchart: Alternate Process 51">
            <a:extLst>
              <a:ext uri="{FF2B5EF4-FFF2-40B4-BE49-F238E27FC236}">
                <a16:creationId xmlns:a16="http://schemas.microsoft.com/office/drawing/2014/main" id="{B02E3877-2976-8C91-B0C1-7885D0E62E83}"/>
              </a:ext>
            </a:extLst>
          </p:cNvPr>
          <p:cNvSpPr/>
          <p:nvPr/>
        </p:nvSpPr>
        <p:spPr>
          <a:xfrm>
            <a:off x="5447928" y="21328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4" name="Flowchart: Alternate Process 53">
            <a:extLst>
              <a:ext uri="{FF2B5EF4-FFF2-40B4-BE49-F238E27FC236}">
                <a16:creationId xmlns:a16="http://schemas.microsoft.com/office/drawing/2014/main" id="{A26E5874-017C-F6EB-7648-0B317A744638}"/>
              </a:ext>
            </a:extLst>
          </p:cNvPr>
          <p:cNvSpPr/>
          <p:nvPr/>
        </p:nvSpPr>
        <p:spPr>
          <a:xfrm>
            <a:off x="5447928" y="31408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6" name="Flowchart: Alternate Process 55">
            <a:extLst>
              <a:ext uri="{FF2B5EF4-FFF2-40B4-BE49-F238E27FC236}">
                <a16:creationId xmlns:a16="http://schemas.microsoft.com/office/drawing/2014/main" id="{11C0941A-BB9E-F5C2-2D5C-AB8514A17F28}"/>
              </a:ext>
            </a:extLst>
          </p:cNvPr>
          <p:cNvSpPr/>
          <p:nvPr/>
        </p:nvSpPr>
        <p:spPr>
          <a:xfrm>
            <a:off x="5447928" y="38608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7" name="TextBox 56">
            <a:extLst>
              <a:ext uri="{FF2B5EF4-FFF2-40B4-BE49-F238E27FC236}">
                <a16:creationId xmlns:a16="http://schemas.microsoft.com/office/drawing/2014/main" id="{91D66365-F62C-44BF-CCD4-C80DC992AA22}"/>
              </a:ext>
            </a:extLst>
          </p:cNvPr>
          <p:cNvSpPr txBox="1"/>
          <p:nvPr/>
        </p:nvSpPr>
        <p:spPr>
          <a:xfrm>
            <a:off x="4368000" y="5877000"/>
            <a:ext cx="3456000"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Object</a:t>
            </a:r>
          </a:p>
          <a:p>
            <a:pPr algn="ctr"/>
            <a:r>
              <a:rPr lang="en-US" sz="2000">
                <a:latin typeface="Montserrat" pitchFamily="2" charset="0"/>
                <a:cs typeface="Times New Roman" panose="02020603050405020304" pitchFamily="18" charset="0"/>
              </a:rPr>
              <a:t>Models a </a:t>
            </a:r>
            <a:r>
              <a:rPr lang="en-US" sz="2000" i="1">
                <a:latin typeface="Montserrat" pitchFamily="2" charset="0"/>
                <a:cs typeface="Times New Roman" panose="02020603050405020304" pitchFamily="18" charset="0"/>
              </a:rPr>
              <a:t>page mapping</a:t>
            </a:r>
          </a:p>
        </p:txBody>
      </p:sp>
      <p:sp>
        <p:nvSpPr>
          <p:cNvPr id="12" name="!!EMT" hidden="1">
            <a:extLst>
              <a:ext uri="{FF2B5EF4-FFF2-40B4-BE49-F238E27FC236}">
                <a16:creationId xmlns:a16="http://schemas.microsoft.com/office/drawing/2014/main" id="{0F093454-B7CF-E128-7C1A-BC6AF184C3F2}"/>
              </a:ext>
            </a:extLst>
          </p:cNvPr>
          <p:cNvSpPr/>
          <p:nvPr/>
        </p:nvSpPr>
        <p:spPr>
          <a:xfrm>
            <a:off x="-384720" y="-459432"/>
            <a:ext cx="12961440" cy="7776864"/>
          </a:xfrm>
          <a:prstGeom prst="roundRect">
            <a:avLst/>
          </a:prstGeom>
          <a:solidFill>
            <a:srgbClr val="FF6A1C">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solidFill>
                <a:schemeClr val="bg1"/>
              </a:solidFill>
              <a:latin typeface="Montserrat Medium" pitchFamily="2" charset="0"/>
            </a:endParaRPr>
          </a:p>
        </p:txBody>
      </p:sp>
      <p:sp>
        <p:nvSpPr>
          <p:cNvPr id="13" name="Slide Number Placeholder 12">
            <a:extLst>
              <a:ext uri="{FF2B5EF4-FFF2-40B4-BE49-F238E27FC236}">
                <a16:creationId xmlns:a16="http://schemas.microsoft.com/office/drawing/2014/main" id="{137533DC-5479-849A-9E34-CA456D91AC45}"/>
              </a:ext>
            </a:extLst>
          </p:cNvPr>
          <p:cNvSpPr>
            <a:spLocks noGrp="1"/>
          </p:cNvSpPr>
          <p:nvPr>
            <p:ph type="sldNum" sz="quarter" idx="12"/>
          </p:nvPr>
        </p:nvSpPr>
        <p:spPr/>
        <p:txBody>
          <a:bodyPr/>
          <a:lstStyle/>
          <a:p>
            <a:fld id="{D24AB98B-7EB6-489A-BE01-743AAE16D735}" type="slidenum">
              <a:rPr lang="en-US" smtClean="0"/>
              <a:t>20</a:t>
            </a:fld>
            <a:endParaRPr lang="en-US"/>
          </a:p>
        </p:txBody>
      </p:sp>
    </p:spTree>
    <p:extLst>
      <p:ext uri="{BB962C8B-B14F-4D97-AF65-F5344CB8AC3E}">
        <p14:creationId xmlns:p14="http://schemas.microsoft.com/office/powerpoint/2010/main" val="16725168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25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25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nodeType="withEffect">
                                  <p:stCondLst>
                                    <p:cond delay="25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50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nodeType="withEffect">
                                  <p:stCondLst>
                                    <p:cond delay="50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75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animBg="1"/>
      <p:bldP spid="19" grpId="0" animBg="1"/>
      <p:bldP spid="20" grpId="0" animBg="1"/>
      <p:bldP spid="25" grpId="0" animBg="1"/>
      <p:bldP spid="52" grpId="0" animBg="1"/>
      <p:bldP spid="54" grpId="0" animBg="1"/>
      <p:bldP spid="56" grpId="0" animBg="1"/>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FD07F-99E5-8173-83FB-434005E7F22C}"/>
            </a:ext>
          </a:extLst>
        </p:cNvPr>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93315EA6-EC94-C66A-D8E2-8CD5E06F55CB}"/>
              </a:ext>
            </a:extLst>
          </p:cNvPr>
          <p:cNvSpPr/>
          <p:nvPr/>
        </p:nvSpPr>
        <p:spPr>
          <a:xfrm>
            <a:off x="7608168" y="1988840"/>
            <a:ext cx="2736304" cy="3096344"/>
          </a:xfrm>
          <a:prstGeom prst="roundRect">
            <a:avLst>
              <a:gd name="adj" fmla="val 1269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Database</a:t>
            </a:r>
          </a:p>
        </p:txBody>
      </p:sp>
      <p:sp>
        <p:nvSpPr>
          <p:cNvPr id="29" name="Rectangle: Rounded Corners 28">
            <a:extLst>
              <a:ext uri="{FF2B5EF4-FFF2-40B4-BE49-F238E27FC236}">
                <a16:creationId xmlns:a16="http://schemas.microsoft.com/office/drawing/2014/main" id="{63F4B059-BB77-635D-B33B-785A620A99D3}"/>
              </a:ext>
            </a:extLst>
          </p:cNvPr>
          <p:cNvSpPr/>
          <p:nvPr/>
        </p:nvSpPr>
        <p:spPr>
          <a:xfrm>
            <a:off x="7752000" y="2781000"/>
            <a:ext cx="2448000" cy="2160000"/>
          </a:xfrm>
          <a:prstGeom prst="roundRect">
            <a:avLst>
              <a:gd name="adj" fmla="val 1027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4" name="Title 1">
            <a:extLst>
              <a:ext uri="{FF2B5EF4-FFF2-40B4-BE49-F238E27FC236}">
                <a16:creationId xmlns:a16="http://schemas.microsoft.com/office/drawing/2014/main" id="{DE761163-8420-813E-C907-E66B20F9C005}"/>
              </a:ext>
            </a:extLst>
          </p:cNvPr>
          <p:cNvSpPr>
            <a:spLocks noGrp="1"/>
          </p:cNvSpPr>
          <p:nvPr>
            <p:ph type="title"/>
          </p:nvPr>
        </p:nvSpPr>
        <p:spPr>
          <a:xfrm>
            <a:off x="838200" y="365125"/>
            <a:ext cx="10515600" cy="1325563"/>
          </a:xfrm>
        </p:spPr>
        <p:txBody>
          <a:bodyPr>
            <a:normAutofit/>
          </a:bodyPr>
          <a:lstStyle/>
          <a:p>
            <a:r>
              <a:rPr lang="en-US" sz="3600">
                <a:latin typeface="Montserrat SemiBold" panose="00000700000000000000" pitchFamily="2" charset="0"/>
              </a:rPr>
              <a:t>EMT models functionality, not structure</a:t>
            </a:r>
          </a:p>
        </p:txBody>
      </p:sp>
      <p:sp>
        <p:nvSpPr>
          <p:cNvPr id="62" name="Content Placeholder 2">
            <a:extLst>
              <a:ext uri="{FF2B5EF4-FFF2-40B4-BE49-F238E27FC236}">
                <a16:creationId xmlns:a16="http://schemas.microsoft.com/office/drawing/2014/main" id="{1C81019D-FE38-7133-5675-23EACFF4AF06}"/>
              </a:ext>
            </a:extLst>
          </p:cNvPr>
          <p:cNvSpPr txBox="1">
            <a:spLocks/>
          </p:cNvSpPr>
          <p:nvPr/>
        </p:nvSpPr>
        <p:spPr>
          <a:xfrm>
            <a:off x="777134" y="16484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endParaRPr lang="en-US"/>
          </a:p>
        </p:txBody>
      </p:sp>
      <p:sp>
        <p:nvSpPr>
          <p:cNvPr id="3" name="Flowchart: Process 2">
            <a:extLst>
              <a:ext uri="{FF2B5EF4-FFF2-40B4-BE49-F238E27FC236}">
                <a16:creationId xmlns:a16="http://schemas.microsoft.com/office/drawing/2014/main" id="{0AFC877F-5429-4458-F5BC-812BE9ED133F}"/>
              </a:ext>
            </a:extLst>
          </p:cNvPr>
          <p:cNvSpPr/>
          <p:nvPr/>
        </p:nvSpPr>
        <p:spPr>
          <a:xfrm>
            <a:off x="1415472" y="1629001"/>
            <a:ext cx="719999"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3B3CE293-EB65-BB2E-6A47-51955E27D33D}"/>
              </a:ext>
            </a:extLst>
          </p:cNvPr>
          <p:cNvSpPr txBox="1"/>
          <p:nvPr/>
        </p:nvSpPr>
        <p:spPr>
          <a:xfrm>
            <a:off x="3935472" y="4869000"/>
            <a:ext cx="7199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5" name="TextBox 4">
            <a:extLst>
              <a:ext uri="{FF2B5EF4-FFF2-40B4-BE49-F238E27FC236}">
                <a16:creationId xmlns:a16="http://schemas.microsoft.com/office/drawing/2014/main" id="{66309A51-0321-4C5B-6F82-21259F6DDE55}"/>
              </a:ext>
            </a:extLst>
          </p:cNvPr>
          <p:cNvSpPr txBox="1"/>
          <p:nvPr/>
        </p:nvSpPr>
        <p:spPr>
          <a:xfrm>
            <a:off x="1383822" y="4869000"/>
            <a:ext cx="8465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6" name="!!Flowchart: Process 5">
            <a:extLst>
              <a:ext uri="{FF2B5EF4-FFF2-40B4-BE49-F238E27FC236}">
                <a16:creationId xmlns:a16="http://schemas.microsoft.com/office/drawing/2014/main" id="{554FC613-751A-84A9-CE55-D39769E320EC}"/>
              </a:ext>
            </a:extLst>
          </p:cNvPr>
          <p:cNvSpPr/>
          <p:nvPr/>
        </p:nvSpPr>
        <p:spPr>
          <a:xfrm>
            <a:off x="1415472" y="2133000"/>
            <a:ext cx="720000" cy="360001"/>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7" name="Flowchart: Process 6">
            <a:extLst>
              <a:ext uri="{FF2B5EF4-FFF2-40B4-BE49-F238E27FC236}">
                <a16:creationId xmlns:a16="http://schemas.microsoft.com/office/drawing/2014/main" id="{9C63F1E1-34B0-0C7E-FF7C-A0262809E3BE}"/>
              </a:ext>
            </a:extLst>
          </p:cNvPr>
          <p:cNvSpPr/>
          <p:nvPr/>
        </p:nvSpPr>
        <p:spPr>
          <a:xfrm>
            <a:off x="3935472" y="1629000"/>
            <a:ext cx="72000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5A3D0D98-4C27-8958-0FC6-EB837B0242AC}"/>
              </a:ext>
            </a:extLst>
          </p:cNvPr>
          <p:cNvSpPr/>
          <p:nvPr/>
        </p:nvSpPr>
        <p:spPr>
          <a:xfrm>
            <a:off x="3935472" y="2349192"/>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9" name="Straight Connector 8">
            <a:extLst>
              <a:ext uri="{FF2B5EF4-FFF2-40B4-BE49-F238E27FC236}">
                <a16:creationId xmlns:a16="http://schemas.microsoft.com/office/drawing/2014/main" id="{D89CA4E0-2DDC-3A99-698E-115B9C34EB0C}"/>
              </a:ext>
            </a:extLst>
          </p:cNvPr>
          <p:cNvCxnSpPr>
            <a:cxnSpLocks/>
          </p:cNvCxnSpPr>
          <p:nvPr/>
        </p:nvCxnSpPr>
        <p:spPr>
          <a:xfrm>
            <a:off x="2135472" y="213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DC2C710-E68B-3BC7-3D5C-8ECDAF5E4CE6}"/>
              </a:ext>
            </a:extLst>
          </p:cNvPr>
          <p:cNvCxnSpPr>
            <a:cxnSpLocks/>
          </p:cNvCxnSpPr>
          <p:nvPr/>
        </p:nvCxnSpPr>
        <p:spPr>
          <a:xfrm>
            <a:off x="2135472" y="249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01F675E3-1D8D-B6CB-C7B3-78ED462FA283}"/>
              </a:ext>
            </a:extLst>
          </p:cNvPr>
          <p:cNvSpPr/>
          <p:nvPr/>
        </p:nvSpPr>
        <p:spPr>
          <a:xfrm>
            <a:off x="1415472" y="3069000"/>
            <a:ext cx="720000" cy="359810"/>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20" name="!!Flowchart: Process 19">
            <a:extLst>
              <a:ext uri="{FF2B5EF4-FFF2-40B4-BE49-F238E27FC236}">
                <a16:creationId xmlns:a16="http://schemas.microsoft.com/office/drawing/2014/main" id="{51617836-1F7F-037B-BB31-B8C7F520867F}"/>
              </a:ext>
            </a:extLst>
          </p:cNvPr>
          <p:cNvSpPr/>
          <p:nvPr/>
        </p:nvSpPr>
        <p:spPr>
          <a:xfrm>
            <a:off x="3935472" y="3789001"/>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21" name="Straight Connector 20">
            <a:extLst>
              <a:ext uri="{FF2B5EF4-FFF2-40B4-BE49-F238E27FC236}">
                <a16:creationId xmlns:a16="http://schemas.microsoft.com/office/drawing/2014/main" id="{006BCDEF-36D6-0E10-2D91-83B6601D83D4}"/>
              </a:ext>
            </a:extLst>
          </p:cNvPr>
          <p:cNvCxnSpPr>
            <a:cxnSpLocks/>
          </p:cNvCxnSpPr>
          <p:nvPr/>
        </p:nvCxnSpPr>
        <p:spPr>
          <a:xfrm>
            <a:off x="2135472" y="306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747799B-0224-1D1C-4EE2-4FA813325783}"/>
              </a:ext>
            </a:extLst>
          </p:cNvPr>
          <p:cNvCxnSpPr>
            <a:cxnSpLocks/>
          </p:cNvCxnSpPr>
          <p:nvPr/>
        </p:nvCxnSpPr>
        <p:spPr>
          <a:xfrm>
            <a:off x="2135472" y="342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Flowchart: Process 24">
            <a:extLst>
              <a:ext uri="{FF2B5EF4-FFF2-40B4-BE49-F238E27FC236}">
                <a16:creationId xmlns:a16="http://schemas.microsoft.com/office/drawing/2014/main" id="{5C60253D-F02E-7D03-E950-58449DC68DE3}"/>
              </a:ext>
            </a:extLst>
          </p:cNvPr>
          <p:cNvSpPr/>
          <p:nvPr/>
        </p:nvSpPr>
        <p:spPr>
          <a:xfrm>
            <a:off x="1415473" y="4149001"/>
            <a:ext cx="720000" cy="35999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cxnSp>
        <p:nvCxnSpPr>
          <p:cNvPr id="26" name="Straight Connector 25">
            <a:extLst>
              <a:ext uri="{FF2B5EF4-FFF2-40B4-BE49-F238E27FC236}">
                <a16:creationId xmlns:a16="http://schemas.microsoft.com/office/drawing/2014/main" id="{F6BB589A-ABB2-9AC6-66B5-E248774E12BD}"/>
              </a:ext>
            </a:extLst>
          </p:cNvPr>
          <p:cNvCxnSpPr>
            <a:cxnSpLocks/>
          </p:cNvCxnSpPr>
          <p:nvPr/>
        </p:nvCxnSpPr>
        <p:spPr>
          <a:xfrm flipV="1">
            <a:off x="2135472" y="378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831939B-C17B-3B39-FF88-55755419619D}"/>
              </a:ext>
            </a:extLst>
          </p:cNvPr>
          <p:cNvCxnSpPr>
            <a:cxnSpLocks/>
          </p:cNvCxnSpPr>
          <p:nvPr/>
        </p:nvCxnSpPr>
        <p:spPr>
          <a:xfrm flipV="1">
            <a:off x="2135472" y="414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2" name="Flowchart: Alternate Process 51">
            <a:extLst>
              <a:ext uri="{FF2B5EF4-FFF2-40B4-BE49-F238E27FC236}">
                <a16:creationId xmlns:a16="http://schemas.microsoft.com/office/drawing/2014/main" id="{D1AE8BF1-0592-FCFA-C248-52B220EBD86B}"/>
              </a:ext>
            </a:extLst>
          </p:cNvPr>
          <p:cNvSpPr/>
          <p:nvPr/>
        </p:nvSpPr>
        <p:spPr>
          <a:xfrm>
            <a:off x="2423400" y="2133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4" name="Flowchart: Alternate Process 53">
            <a:extLst>
              <a:ext uri="{FF2B5EF4-FFF2-40B4-BE49-F238E27FC236}">
                <a16:creationId xmlns:a16="http://schemas.microsoft.com/office/drawing/2014/main" id="{0CB63639-6262-E347-725C-2A9097969E92}"/>
              </a:ext>
            </a:extLst>
          </p:cNvPr>
          <p:cNvSpPr/>
          <p:nvPr/>
        </p:nvSpPr>
        <p:spPr>
          <a:xfrm>
            <a:off x="2423400" y="314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6" name="Flowchart: Alternate Process 55">
            <a:extLst>
              <a:ext uri="{FF2B5EF4-FFF2-40B4-BE49-F238E27FC236}">
                <a16:creationId xmlns:a16="http://schemas.microsoft.com/office/drawing/2014/main" id="{3FC31D8E-3663-3488-C764-9E5B407C4E14}"/>
              </a:ext>
            </a:extLst>
          </p:cNvPr>
          <p:cNvSpPr/>
          <p:nvPr/>
        </p:nvSpPr>
        <p:spPr>
          <a:xfrm>
            <a:off x="2423400" y="386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7" name="TextBox 56">
            <a:extLst>
              <a:ext uri="{FF2B5EF4-FFF2-40B4-BE49-F238E27FC236}">
                <a16:creationId xmlns:a16="http://schemas.microsoft.com/office/drawing/2014/main" id="{7B7F3065-CE55-B538-F4DF-7DF325B6B572}"/>
              </a:ext>
            </a:extLst>
          </p:cNvPr>
          <p:cNvSpPr txBox="1"/>
          <p:nvPr/>
        </p:nvSpPr>
        <p:spPr>
          <a:xfrm>
            <a:off x="1343472" y="5877000"/>
            <a:ext cx="3456000"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Object</a:t>
            </a:r>
          </a:p>
          <a:p>
            <a:pPr algn="ctr"/>
            <a:r>
              <a:rPr lang="en-US" sz="2000">
                <a:latin typeface="Montserrat" pitchFamily="2" charset="0"/>
                <a:cs typeface="Times New Roman" panose="02020603050405020304" pitchFamily="18" charset="0"/>
              </a:rPr>
              <a:t>Models a </a:t>
            </a:r>
            <a:r>
              <a:rPr lang="en-US" sz="2000" i="1">
                <a:latin typeface="Montserrat" pitchFamily="2" charset="0"/>
                <a:cs typeface="Times New Roman" panose="02020603050405020304" pitchFamily="18" charset="0"/>
              </a:rPr>
              <a:t>page mapping</a:t>
            </a:r>
          </a:p>
        </p:txBody>
      </p:sp>
      <p:sp>
        <p:nvSpPr>
          <p:cNvPr id="30" name="Flowchart: Alternate Process 29">
            <a:extLst>
              <a:ext uri="{FF2B5EF4-FFF2-40B4-BE49-F238E27FC236}">
                <a16:creationId xmlns:a16="http://schemas.microsoft.com/office/drawing/2014/main" id="{B62A8EA3-3245-C018-6C71-D9369067130F}"/>
              </a:ext>
            </a:extLst>
          </p:cNvPr>
          <p:cNvSpPr/>
          <p:nvPr/>
        </p:nvSpPr>
        <p:spPr>
          <a:xfrm>
            <a:off x="7896000" y="3573000"/>
            <a:ext cx="2160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HW Table</a:t>
            </a:r>
            <a:endParaRPr lang="en-KR" sz="1600">
              <a:solidFill>
                <a:schemeClr val="bg1"/>
              </a:solidFill>
              <a:latin typeface="Montserrat Medium" pitchFamily="2" charset="0"/>
            </a:endParaRPr>
          </a:p>
        </p:txBody>
      </p:sp>
      <p:sp>
        <p:nvSpPr>
          <p:cNvPr id="31" name="Flowchart: Alternate Process 30">
            <a:extLst>
              <a:ext uri="{FF2B5EF4-FFF2-40B4-BE49-F238E27FC236}">
                <a16:creationId xmlns:a16="http://schemas.microsoft.com/office/drawing/2014/main" id="{369A4892-056A-C039-A419-A45E918A75C7}"/>
              </a:ext>
            </a:extLst>
          </p:cNvPr>
          <p:cNvSpPr/>
          <p:nvPr/>
        </p:nvSpPr>
        <p:spPr>
          <a:xfrm>
            <a:off x="7896000" y="4221000"/>
            <a:ext cx="2160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 Metadata</a:t>
            </a:r>
            <a:endParaRPr lang="en-KR" sz="1600">
              <a:solidFill>
                <a:schemeClr val="bg1"/>
              </a:solidFill>
              <a:latin typeface="Montserrat Medium" pitchFamily="2" charset="0"/>
            </a:endParaRPr>
          </a:p>
        </p:txBody>
      </p:sp>
      <p:sp>
        <p:nvSpPr>
          <p:cNvPr id="32" name="Flowchart: Alternate Process 31">
            <a:extLst>
              <a:ext uri="{FF2B5EF4-FFF2-40B4-BE49-F238E27FC236}">
                <a16:creationId xmlns:a16="http://schemas.microsoft.com/office/drawing/2014/main" id="{2E97A0E5-F71D-126D-A57C-AA388ABD8BA5}"/>
              </a:ext>
            </a:extLst>
          </p:cNvPr>
          <p:cNvSpPr/>
          <p:nvPr/>
        </p:nvSpPr>
        <p:spPr>
          <a:xfrm>
            <a:off x="7896000" y="2925000"/>
            <a:ext cx="2160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Trans. Objects</a:t>
            </a:r>
            <a:endParaRPr lang="en-KR" sz="1600">
              <a:solidFill>
                <a:schemeClr val="bg1"/>
              </a:solidFill>
              <a:latin typeface="Montserrat Medium" pitchFamily="2" charset="0"/>
            </a:endParaRPr>
          </a:p>
        </p:txBody>
      </p:sp>
      <p:sp>
        <p:nvSpPr>
          <p:cNvPr id="33" name="TextBox 32">
            <a:extLst>
              <a:ext uri="{FF2B5EF4-FFF2-40B4-BE49-F238E27FC236}">
                <a16:creationId xmlns:a16="http://schemas.microsoft.com/office/drawing/2014/main" id="{B90DB0E5-47DD-BABE-F5EE-443B9346D494}"/>
              </a:ext>
            </a:extLst>
          </p:cNvPr>
          <p:cNvSpPr txBox="1"/>
          <p:nvPr/>
        </p:nvSpPr>
        <p:spPr>
          <a:xfrm>
            <a:off x="7248128" y="5867400"/>
            <a:ext cx="3528392"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Database</a:t>
            </a:r>
          </a:p>
          <a:p>
            <a:pPr algn="ctr"/>
            <a:r>
              <a:rPr lang="en-US" sz="2000">
                <a:latin typeface="Montserrat" pitchFamily="2" charset="0"/>
                <a:cs typeface="Times New Roman" panose="02020603050405020304" pitchFamily="18" charset="0"/>
              </a:rPr>
              <a:t>Models an </a:t>
            </a:r>
            <a:r>
              <a:rPr lang="en-US" sz="2000" i="1">
                <a:latin typeface="Montserrat" pitchFamily="2" charset="0"/>
                <a:cs typeface="Times New Roman" panose="02020603050405020304" pitchFamily="18" charset="0"/>
              </a:rPr>
              <a:t>address space</a:t>
            </a:r>
          </a:p>
        </p:txBody>
      </p:sp>
      <p:sp>
        <p:nvSpPr>
          <p:cNvPr id="11" name="Slide Number Placeholder 10">
            <a:extLst>
              <a:ext uri="{FF2B5EF4-FFF2-40B4-BE49-F238E27FC236}">
                <a16:creationId xmlns:a16="http://schemas.microsoft.com/office/drawing/2014/main" id="{4B97B7AD-3B84-7ADA-8A22-4885BE3E8768}"/>
              </a:ext>
            </a:extLst>
          </p:cNvPr>
          <p:cNvSpPr>
            <a:spLocks noGrp="1"/>
          </p:cNvSpPr>
          <p:nvPr>
            <p:ph type="sldNum" sz="quarter" idx="12"/>
          </p:nvPr>
        </p:nvSpPr>
        <p:spPr/>
        <p:txBody>
          <a:bodyPr/>
          <a:lstStyle/>
          <a:p>
            <a:fld id="{D24AB98B-7EB6-489A-BE01-743AAE16D735}" type="slidenum">
              <a:rPr lang="en-US" smtClean="0"/>
              <a:t>21</a:t>
            </a:fld>
            <a:endParaRPr lang="en-US"/>
          </a:p>
        </p:txBody>
      </p:sp>
    </p:spTree>
    <p:extLst>
      <p:ext uri="{BB962C8B-B14F-4D97-AF65-F5344CB8AC3E}">
        <p14:creationId xmlns:p14="http://schemas.microsoft.com/office/powerpoint/2010/main" val="17108486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24D47-2A03-8614-CED4-36E5DDBB35CB}"/>
            </a:ext>
          </a:extLst>
        </p:cNvPr>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A48317EC-BD1D-B3CA-A733-B862F3DC2005}"/>
              </a:ext>
            </a:extLst>
          </p:cNvPr>
          <p:cNvSpPr/>
          <p:nvPr/>
        </p:nvSpPr>
        <p:spPr>
          <a:xfrm>
            <a:off x="5304000" y="1989000"/>
            <a:ext cx="2304000" cy="3096184"/>
          </a:xfrm>
          <a:prstGeom prst="roundRect">
            <a:avLst>
              <a:gd name="adj" fmla="val 11706"/>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Database</a:t>
            </a:r>
          </a:p>
        </p:txBody>
      </p:sp>
      <p:sp>
        <p:nvSpPr>
          <p:cNvPr id="29" name="Rectangle: Rounded Corners 28">
            <a:extLst>
              <a:ext uri="{FF2B5EF4-FFF2-40B4-BE49-F238E27FC236}">
                <a16:creationId xmlns:a16="http://schemas.microsoft.com/office/drawing/2014/main" id="{1CF80AF2-365B-AD6E-F5D1-7BF4C8E421D0}"/>
              </a:ext>
            </a:extLst>
          </p:cNvPr>
          <p:cNvSpPr/>
          <p:nvPr/>
        </p:nvSpPr>
        <p:spPr>
          <a:xfrm>
            <a:off x="5448000" y="2781000"/>
            <a:ext cx="2016000" cy="2160000"/>
          </a:xfrm>
          <a:prstGeom prst="roundRect">
            <a:avLst>
              <a:gd name="adj" fmla="val 1005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4" name="Title 1">
            <a:extLst>
              <a:ext uri="{FF2B5EF4-FFF2-40B4-BE49-F238E27FC236}">
                <a16:creationId xmlns:a16="http://schemas.microsoft.com/office/drawing/2014/main" id="{BC1496BB-2FEA-ACBD-699F-A31CBB3896AD}"/>
              </a:ext>
            </a:extLst>
          </p:cNvPr>
          <p:cNvSpPr>
            <a:spLocks noGrp="1"/>
          </p:cNvSpPr>
          <p:nvPr>
            <p:ph type="title"/>
          </p:nvPr>
        </p:nvSpPr>
        <p:spPr>
          <a:xfrm>
            <a:off x="838200" y="365125"/>
            <a:ext cx="10515600" cy="1325563"/>
          </a:xfrm>
        </p:spPr>
        <p:txBody>
          <a:bodyPr>
            <a:normAutofit/>
          </a:bodyPr>
          <a:lstStyle/>
          <a:p>
            <a:r>
              <a:rPr lang="en-US" sz="3600">
                <a:latin typeface="Montserrat SemiBold" panose="00000700000000000000" pitchFamily="2" charset="0"/>
              </a:rPr>
              <a:t>EMT models functionality, not structure</a:t>
            </a:r>
          </a:p>
        </p:txBody>
      </p:sp>
      <p:sp>
        <p:nvSpPr>
          <p:cNvPr id="3" name="Flowchart: Process 2">
            <a:extLst>
              <a:ext uri="{FF2B5EF4-FFF2-40B4-BE49-F238E27FC236}">
                <a16:creationId xmlns:a16="http://schemas.microsoft.com/office/drawing/2014/main" id="{4BAF8890-6246-8BDC-A34F-82846B3B1240}"/>
              </a:ext>
            </a:extLst>
          </p:cNvPr>
          <p:cNvSpPr/>
          <p:nvPr/>
        </p:nvSpPr>
        <p:spPr>
          <a:xfrm>
            <a:off x="696000" y="1629001"/>
            <a:ext cx="719999"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93FE3131-2AFC-EF3A-DFB7-B00D9C3FD51A}"/>
              </a:ext>
            </a:extLst>
          </p:cNvPr>
          <p:cNvSpPr txBox="1"/>
          <p:nvPr/>
        </p:nvSpPr>
        <p:spPr>
          <a:xfrm>
            <a:off x="3216000" y="4869000"/>
            <a:ext cx="7199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5" name="TextBox 4">
            <a:extLst>
              <a:ext uri="{FF2B5EF4-FFF2-40B4-BE49-F238E27FC236}">
                <a16:creationId xmlns:a16="http://schemas.microsoft.com/office/drawing/2014/main" id="{0CEAD3F1-BAED-221D-4144-F68F89DA4C5B}"/>
              </a:ext>
            </a:extLst>
          </p:cNvPr>
          <p:cNvSpPr txBox="1"/>
          <p:nvPr/>
        </p:nvSpPr>
        <p:spPr>
          <a:xfrm>
            <a:off x="664350" y="4869000"/>
            <a:ext cx="8465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6" name="!!Flowchart: Process 5">
            <a:extLst>
              <a:ext uri="{FF2B5EF4-FFF2-40B4-BE49-F238E27FC236}">
                <a16:creationId xmlns:a16="http://schemas.microsoft.com/office/drawing/2014/main" id="{A5416368-8945-8A4B-A255-96137AF2A1A4}"/>
              </a:ext>
            </a:extLst>
          </p:cNvPr>
          <p:cNvSpPr/>
          <p:nvPr/>
        </p:nvSpPr>
        <p:spPr>
          <a:xfrm>
            <a:off x="696000" y="2133000"/>
            <a:ext cx="720000" cy="360001"/>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7" name="Flowchart: Process 6">
            <a:extLst>
              <a:ext uri="{FF2B5EF4-FFF2-40B4-BE49-F238E27FC236}">
                <a16:creationId xmlns:a16="http://schemas.microsoft.com/office/drawing/2014/main" id="{FD88C274-3ACB-90D0-3CEC-1F5879B2DE7A}"/>
              </a:ext>
            </a:extLst>
          </p:cNvPr>
          <p:cNvSpPr/>
          <p:nvPr/>
        </p:nvSpPr>
        <p:spPr>
          <a:xfrm>
            <a:off x="3216000" y="1629000"/>
            <a:ext cx="72000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E02D5549-7506-F1E6-AC7A-DBF4CA7F7E38}"/>
              </a:ext>
            </a:extLst>
          </p:cNvPr>
          <p:cNvSpPr/>
          <p:nvPr/>
        </p:nvSpPr>
        <p:spPr>
          <a:xfrm>
            <a:off x="3216000" y="2349192"/>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9" name="Straight Connector 8">
            <a:extLst>
              <a:ext uri="{FF2B5EF4-FFF2-40B4-BE49-F238E27FC236}">
                <a16:creationId xmlns:a16="http://schemas.microsoft.com/office/drawing/2014/main" id="{F781FF3D-91AB-9AB4-8C06-2432BB4CE16F}"/>
              </a:ext>
            </a:extLst>
          </p:cNvPr>
          <p:cNvCxnSpPr>
            <a:cxnSpLocks/>
          </p:cNvCxnSpPr>
          <p:nvPr/>
        </p:nvCxnSpPr>
        <p:spPr>
          <a:xfrm>
            <a:off x="1416000" y="213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3B8F817-6B7C-BA91-7914-EE677D056B36}"/>
              </a:ext>
            </a:extLst>
          </p:cNvPr>
          <p:cNvCxnSpPr>
            <a:cxnSpLocks/>
          </p:cNvCxnSpPr>
          <p:nvPr/>
        </p:nvCxnSpPr>
        <p:spPr>
          <a:xfrm>
            <a:off x="1416000" y="249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22028096-545F-96DD-0370-5AE05D817875}"/>
              </a:ext>
            </a:extLst>
          </p:cNvPr>
          <p:cNvSpPr/>
          <p:nvPr/>
        </p:nvSpPr>
        <p:spPr>
          <a:xfrm>
            <a:off x="696000" y="3069000"/>
            <a:ext cx="720000" cy="359810"/>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20" name="!!Flowchart: Process 19">
            <a:extLst>
              <a:ext uri="{FF2B5EF4-FFF2-40B4-BE49-F238E27FC236}">
                <a16:creationId xmlns:a16="http://schemas.microsoft.com/office/drawing/2014/main" id="{7764492D-2F1A-D643-0956-FE7042BE06BE}"/>
              </a:ext>
            </a:extLst>
          </p:cNvPr>
          <p:cNvSpPr/>
          <p:nvPr/>
        </p:nvSpPr>
        <p:spPr>
          <a:xfrm>
            <a:off x="3216000" y="3789001"/>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21" name="Straight Connector 20">
            <a:extLst>
              <a:ext uri="{FF2B5EF4-FFF2-40B4-BE49-F238E27FC236}">
                <a16:creationId xmlns:a16="http://schemas.microsoft.com/office/drawing/2014/main" id="{B45E67EE-C51B-0133-DA4D-A798FF6FE2B3}"/>
              </a:ext>
            </a:extLst>
          </p:cNvPr>
          <p:cNvCxnSpPr>
            <a:cxnSpLocks/>
          </p:cNvCxnSpPr>
          <p:nvPr/>
        </p:nvCxnSpPr>
        <p:spPr>
          <a:xfrm>
            <a:off x="1416000" y="306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AD6E133-3221-B1FF-F119-0DE89FE0AEE1}"/>
              </a:ext>
            </a:extLst>
          </p:cNvPr>
          <p:cNvCxnSpPr>
            <a:cxnSpLocks/>
          </p:cNvCxnSpPr>
          <p:nvPr/>
        </p:nvCxnSpPr>
        <p:spPr>
          <a:xfrm>
            <a:off x="1416000" y="342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Flowchart: Process 24">
            <a:extLst>
              <a:ext uri="{FF2B5EF4-FFF2-40B4-BE49-F238E27FC236}">
                <a16:creationId xmlns:a16="http://schemas.microsoft.com/office/drawing/2014/main" id="{485F5466-3C46-7485-96DE-570669C03C7D}"/>
              </a:ext>
            </a:extLst>
          </p:cNvPr>
          <p:cNvSpPr/>
          <p:nvPr/>
        </p:nvSpPr>
        <p:spPr>
          <a:xfrm>
            <a:off x="696001" y="4149001"/>
            <a:ext cx="720000" cy="35999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cxnSp>
        <p:nvCxnSpPr>
          <p:cNvPr id="26" name="Straight Connector 25">
            <a:extLst>
              <a:ext uri="{FF2B5EF4-FFF2-40B4-BE49-F238E27FC236}">
                <a16:creationId xmlns:a16="http://schemas.microsoft.com/office/drawing/2014/main" id="{BFF2AC52-83B6-6BF9-0991-9AD44BF1F824}"/>
              </a:ext>
            </a:extLst>
          </p:cNvPr>
          <p:cNvCxnSpPr>
            <a:cxnSpLocks/>
          </p:cNvCxnSpPr>
          <p:nvPr/>
        </p:nvCxnSpPr>
        <p:spPr>
          <a:xfrm flipV="1">
            <a:off x="1416000" y="378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B505C35-24F8-586B-2C57-10FF781053DF}"/>
              </a:ext>
            </a:extLst>
          </p:cNvPr>
          <p:cNvCxnSpPr>
            <a:cxnSpLocks/>
          </p:cNvCxnSpPr>
          <p:nvPr/>
        </p:nvCxnSpPr>
        <p:spPr>
          <a:xfrm flipV="1">
            <a:off x="1416000" y="414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2" name="Flowchart: Alternate Process 51">
            <a:extLst>
              <a:ext uri="{FF2B5EF4-FFF2-40B4-BE49-F238E27FC236}">
                <a16:creationId xmlns:a16="http://schemas.microsoft.com/office/drawing/2014/main" id="{5382716A-C510-E4E9-7979-F293B89BE75E}"/>
              </a:ext>
            </a:extLst>
          </p:cNvPr>
          <p:cNvSpPr/>
          <p:nvPr/>
        </p:nvSpPr>
        <p:spPr>
          <a:xfrm>
            <a:off x="1703928" y="2133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4" name="Flowchart: Alternate Process 53">
            <a:extLst>
              <a:ext uri="{FF2B5EF4-FFF2-40B4-BE49-F238E27FC236}">
                <a16:creationId xmlns:a16="http://schemas.microsoft.com/office/drawing/2014/main" id="{3D2DE062-3FAD-4E9A-F4FE-2E63C0CE1B63}"/>
              </a:ext>
            </a:extLst>
          </p:cNvPr>
          <p:cNvSpPr/>
          <p:nvPr/>
        </p:nvSpPr>
        <p:spPr>
          <a:xfrm>
            <a:off x="1703928" y="314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6" name="Flowchart: Alternate Process 55">
            <a:extLst>
              <a:ext uri="{FF2B5EF4-FFF2-40B4-BE49-F238E27FC236}">
                <a16:creationId xmlns:a16="http://schemas.microsoft.com/office/drawing/2014/main" id="{C7E2EC1E-B95D-8CB0-DEB4-819C8F598F5E}"/>
              </a:ext>
            </a:extLst>
          </p:cNvPr>
          <p:cNvSpPr/>
          <p:nvPr/>
        </p:nvSpPr>
        <p:spPr>
          <a:xfrm>
            <a:off x="1703928" y="386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7" name="TextBox 56">
            <a:extLst>
              <a:ext uri="{FF2B5EF4-FFF2-40B4-BE49-F238E27FC236}">
                <a16:creationId xmlns:a16="http://schemas.microsoft.com/office/drawing/2014/main" id="{4698E566-12AB-CB87-972F-2D13B632CE26}"/>
              </a:ext>
            </a:extLst>
          </p:cNvPr>
          <p:cNvSpPr txBox="1"/>
          <p:nvPr/>
        </p:nvSpPr>
        <p:spPr>
          <a:xfrm>
            <a:off x="624000" y="5877000"/>
            <a:ext cx="3456000"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Object</a:t>
            </a:r>
          </a:p>
          <a:p>
            <a:pPr algn="ctr"/>
            <a:r>
              <a:rPr lang="en-US" sz="2000">
                <a:latin typeface="Montserrat" pitchFamily="2" charset="0"/>
                <a:cs typeface="Times New Roman" panose="02020603050405020304" pitchFamily="18" charset="0"/>
              </a:rPr>
              <a:t>Models a </a:t>
            </a:r>
            <a:r>
              <a:rPr lang="en-US" sz="2000" i="1">
                <a:latin typeface="Montserrat" pitchFamily="2" charset="0"/>
                <a:cs typeface="Times New Roman" panose="02020603050405020304" pitchFamily="18" charset="0"/>
              </a:rPr>
              <a:t>page mapping</a:t>
            </a:r>
          </a:p>
        </p:txBody>
      </p:sp>
      <p:sp>
        <p:nvSpPr>
          <p:cNvPr id="30" name="Flowchart: Alternate Process 29">
            <a:extLst>
              <a:ext uri="{FF2B5EF4-FFF2-40B4-BE49-F238E27FC236}">
                <a16:creationId xmlns:a16="http://schemas.microsoft.com/office/drawing/2014/main" id="{5C887FA0-DAA4-F039-9F0E-065709F35BF2}"/>
              </a:ext>
            </a:extLst>
          </p:cNvPr>
          <p:cNvSpPr/>
          <p:nvPr/>
        </p:nvSpPr>
        <p:spPr>
          <a:xfrm>
            <a:off x="5592000" y="3573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HW Table</a:t>
            </a:r>
            <a:endParaRPr lang="en-KR" sz="1600">
              <a:solidFill>
                <a:schemeClr val="bg1"/>
              </a:solidFill>
              <a:latin typeface="Montserrat Medium" pitchFamily="2" charset="0"/>
            </a:endParaRPr>
          </a:p>
        </p:txBody>
      </p:sp>
      <p:sp>
        <p:nvSpPr>
          <p:cNvPr id="31" name="Flowchart: Alternate Process 30">
            <a:extLst>
              <a:ext uri="{FF2B5EF4-FFF2-40B4-BE49-F238E27FC236}">
                <a16:creationId xmlns:a16="http://schemas.microsoft.com/office/drawing/2014/main" id="{FC27D950-B625-D35E-0676-67D58E505AF0}"/>
              </a:ext>
            </a:extLst>
          </p:cNvPr>
          <p:cNvSpPr/>
          <p:nvPr/>
        </p:nvSpPr>
        <p:spPr>
          <a:xfrm>
            <a:off x="5592000" y="4221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 Metadata</a:t>
            </a:r>
            <a:endParaRPr lang="en-KR" sz="1600">
              <a:solidFill>
                <a:schemeClr val="bg1"/>
              </a:solidFill>
              <a:latin typeface="Montserrat Medium" pitchFamily="2" charset="0"/>
            </a:endParaRPr>
          </a:p>
        </p:txBody>
      </p:sp>
      <p:sp>
        <p:nvSpPr>
          <p:cNvPr id="32" name="Flowchart: Alternate Process 31">
            <a:extLst>
              <a:ext uri="{FF2B5EF4-FFF2-40B4-BE49-F238E27FC236}">
                <a16:creationId xmlns:a16="http://schemas.microsoft.com/office/drawing/2014/main" id="{1834C229-FBFD-F044-6A92-AAC220653D95}"/>
              </a:ext>
            </a:extLst>
          </p:cNvPr>
          <p:cNvSpPr/>
          <p:nvPr/>
        </p:nvSpPr>
        <p:spPr>
          <a:xfrm>
            <a:off x="5592000" y="2925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Trans. Objects</a:t>
            </a:r>
            <a:endParaRPr lang="en-KR" sz="1600">
              <a:solidFill>
                <a:schemeClr val="bg1"/>
              </a:solidFill>
              <a:latin typeface="Montserrat Medium" pitchFamily="2" charset="0"/>
            </a:endParaRPr>
          </a:p>
        </p:txBody>
      </p:sp>
      <p:sp>
        <p:nvSpPr>
          <p:cNvPr id="33" name="TextBox 32">
            <a:extLst>
              <a:ext uri="{FF2B5EF4-FFF2-40B4-BE49-F238E27FC236}">
                <a16:creationId xmlns:a16="http://schemas.microsoft.com/office/drawing/2014/main" id="{32492796-901B-5BEB-A1EE-C3E3E3895BAA}"/>
              </a:ext>
            </a:extLst>
          </p:cNvPr>
          <p:cNvSpPr txBox="1"/>
          <p:nvPr/>
        </p:nvSpPr>
        <p:spPr>
          <a:xfrm>
            <a:off x="4727848" y="5877000"/>
            <a:ext cx="3528392"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Database</a:t>
            </a:r>
          </a:p>
          <a:p>
            <a:pPr algn="ctr"/>
            <a:r>
              <a:rPr lang="en-US" sz="2000">
                <a:latin typeface="Montserrat" pitchFamily="2" charset="0"/>
                <a:cs typeface="Times New Roman" panose="02020603050405020304" pitchFamily="18" charset="0"/>
              </a:rPr>
              <a:t>Models an </a:t>
            </a:r>
            <a:r>
              <a:rPr lang="en-US" sz="2000" i="1">
                <a:latin typeface="Montserrat" pitchFamily="2" charset="0"/>
                <a:cs typeface="Times New Roman" panose="02020603050405020304" pitchFamily="18" charset="0"/>
              </a:rPr>
              <a:t>address space</a:t>
            </a:r>
          </a:p>
        </p:txBody>
      </p:sp>
      <p:sp>
        <p:nvSpPr>
          <p:cNvPr id="14" name="Flowchart: Alternate Process 13">
            <a:extLst>
              <a:ext uri="{FF2B5EF4-FFF2-40B4-BE49-F238E27FC236}">
                <a16:creationId xmlns:a16="http://schemas.microsoft.com/office/drawing/2014/main" id="{31BBAAD2-12D7-AA0C-81BA-386FC198C44F}"/>
              </a:ext>
            </a:extLst>
          </p:cNvPr>
          <p:cNvSpPr/>
          <p:nvPr/>
        </p:nvSpPr>
        <p:spPr>
          <a:xfrm>
            <a:off x="9192000" y="4581000"/>
            <a:ext cx="1728000" cy="576000"/>
          </a:xfrm>
          <a:prstGeom prst="flowChartAlternateProcess">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MMU HW</a:t>
            </a:r>
            <a:endParaRPr lang="en-KR" sz="1600">
              <a:solidFill>
                <a:schemeClr val="bg1"/>
              </a:solidFill>
              <a:latin typeface="Montserrat Medium" pitchFamily="2" charset="0"/>
            </a:endParaRPr>
          </a:p>
        </p:txBody>
      </p:sp>
      <p:sp>
        <p:nvSpPr>
          <p:cNvPr id="15" name="Rectangle: Rounded Corners 14">
            <a:extLst>
              <a:ext uri="{FF2B5EF4-FFF2-40B4-BE49-F238E27FC236}">
                <a16:creationId xmlns:a16="http://schemas.microsoft.com/office/drawing/2014/main" id="{DEC74A9C-9DCF-AA80-9EA9-CA667B9A3C52}"/>
              </a:ext>
            </a:extLst>
          </p:cNvPr>
          <p:cNvSpPr/>
          <p:nvPr/>
        </p:nvSpPr>
        <p:spPr>
          <a:xfrm>
            <a:off x="8904000" y="3213000"/>
            <a:ext cx="2304000" cy="720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Service</a:t>
            </a:r>
          </a:p>
        </p:txBody>
      </p:sp>
      <p:sp>
        <p:nvSpPr>
          <p:cNvPr id="18" name="TextBox 17">
            <a:extLst>
              <a:ext uri="{FF2B5EF4-FFF2-40B4-BE49-F238E27FC236}">
                <a16:creationId xmlns:a16="http://schemas.microsoft.com/office/drawing/2014/main" id="{0B48D3D7-99E3-1F0B-41E6-401836358C39}"/>
              </a:ext>
            </a:extLst>
          </p:cNvPr>
          <p:cNvSpPr txBox="1"/>
          <p:nvPr/>
        </p:nvSpPr>
        <p:spPr>
          <a:xfrm>
            <a:off x="8716464" y="5869337"/>
            <a:ext cx="2751073" cy="707886"/>
          </a:xfrm>
          <a:prstGeom prst="rect">
            <a:avLst/>
          </a:prstGeom>
          <a:noFill/>
        </p:spPr>
        <p:txBody>
          <a:bodyPr wrap="none" rtlCol="0">
            <a:spAutoFit/>
          </a:bodyPr>
          <a:lstStyle/>
          <a:p>
            <a:pPr algn="ctr"/>
            <a:r>
              <a:rPr lang="en-US" sz="2000" b="1">
                <a:latin typeface="Montserrat" pitchFamily="2" charset="0"/>
                <a:cs typeface="Times New Roman" panose="02020603050405020304" pitchFamily="18" charset="0"/>
              </a:rPr>
              <a:t>Translation Service</a:t>
            </a:r>
          </a:p>
          <a:p>
            <a:pPr algn="ctr"/>
            <a:r>
              <a:rPr lang="en-US" sz="2000">
                <a:latin typeface="Montserrat" pitchFamily="2" charset="0"/>
                <a:cs typeface="Times New Roman" panose="02020603050405020304" pitchFamily="18" charset="0"/>
              </a:rPr>
              <a:t>Models the </a:t>
            </a:r>
            <a:r>
              <a:rPr lang="en-US" sz="2000" i="1">
                <a:latin typeface="Montserrat" pitchFamily="2" charset="0"/>
                <a:cs typeface="Times New Roman" panose="02020603050405020304" pitchFamily="18" charset="0"/>
              </a:rPr>
              <a:t>MMU</a:t>
            </a:r>
          </a:p>
        </p:txBody>
      </p:sp>
      <p:sp>
        <p:nvSpPr>
          <p:cNvPr id="11" name="Arrow: Up-Down 10">
            <a:extLst>
              <a:ext uri="{FF2B5EF4-FFF2-40B4-BE49-F238E27FC236}">
                <a16:creationId xmlns:a16="http://schemas.microsoft.com/office/drawing/2014/main" id="{A35EAEC6-0768-FE2C-89DC-060E059CCDBF}"/>
              </a:ext>
            </a:extLst>
          </p:cNvPr>
          <p:cNvSpPr/>
          <p:nvPr/>
        </p:nvSpPr>
        <p:spPr>
          <a:xfrm>
            <a:off x="9912424" y="4005064"/>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2" name="Arrow: Up-Down 11">
            <a:extLst>
              <a:ext uri="{FF2B5EF4-FFF2-40B4-BE49-F238E27FC236}">
                <a16:creationId xmlns:a16="http://schemas.microsoft.com/office/drawing/2014/main" id="{F327E861-A01F-7F90-0E77-551A51DA0BA8}"/>
              </a:ext>
            </a:extLst>
          </p:cNvPr>
          <p:cNvSpPr/>
          <p:nvPr/>
        </p:nvSpPr>
        <p:spPr>
          <a:xfrm>
            <a:off x="9912424" y="2636912"/>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3" name="!!Flowchart: Alternate Process 12">
            <a:extLst>
              <a:ext uri="{FF2B5EF4-FFF2-40B4-BE49-F238E27FC236}">
                <a16:creationId xmlns:a16="http://schemas.microsoft.com/office/drawing/2014/main" id="{8F937F9E-CC3C-15A5-FB38-8B2A0F8230C0}"/>
              </a:ext>
            </a:extLst>
          </p:cNvPr>
          <p:cNvSpPr/>
          <p:nvPr/>
        </p:nvSpPr>
        <p:spPr>
          <a:xfrm>
            <a:off x="9480376" y="1988840"/>
            <a:ext cx="1152128"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Trans. DB</a:t>
            </a:r>
            <a:endParaRPr lang="en-KR" sz="1600">
              <a:solidFill>
                <a:schemeClr val="bg1"/>
              </a:solidFill>
              <a:latin typeface="Montserrat Medium" pitchFamily="2" charset="0"/>
            </a:endParaRPr>
          </a:p>
        </p:txBody>
      </p:sp>
      <p:sp>
        <p:nvSpPr>
          <p:cNvPr id="23" name="!!Flowchart: Alternate Process 22">
            <a:extLst>
              <a:ext uri="{FF2B5EF4-FFF2-40B4-BE49-F238E27FC236}">
                <a16:creationId xmlns:a16="http://schemas.microsoft.com/office/drawing/2014/main" id="{314D795A-F11A-F525-BD10-980737351885}"/>
              </a:ext>
            </a:extLst>
          </p:cNvPr>
          <p:cNvSpPr/>
          <p:nvPr/>
        </p:nvSpPr>
        <p:spPr>
          <a:xfrm>
            <a:off x="8832304" y="1988840"/>
            <a:ext cx="575872"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24" name="!!Flowchart: Alternate Process 23">
            <a:extLst>
              <a:ext uri="{FF2B5EF4-FFF2-40B4-BE49-F238E27FC236}">
                <a16:creationId xmlns:a16="http://schemas.microsoft.com/office/drawing/2014/main" id="{F5412541-EC3D-6D10-0063-163DDCB06370}"/>
              </a:ext>
            </a:extLst>
          </p:cNvPr>
          <p:cNvSpPr/>
          <p:nvPr/>
        </p:nvSpPr>
        <p:spPr>
          <a:xfrm>
            <a:off x="10704512" y="1988840"/>
            <a:ext cx="576064"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43" name="!!Flowchart: Alternate Process 42">
            <a:extLst>
              <a:ext uri="{FF2B5EF4-FFF2-40B4-BE49-F238E27FC236}">
                <a16:creationId xmlns:a16="http://schemas.microsoft.com/office/drawing/2014/main" id="{974BA286-2F39-D3AF-2A83-021128D4C8EB}"/>
              </a:ext>
            </a:extLst>
          </p:cNvPr>
          <p:cNvSpPr/>
          <p:nvPr/>
        </p:nvSpPr>
        <p:spPr>
          <a:xfrm>
            <a:off x="11352584" y="1988840"/>
            <a:ext cx="576064" cy="576000"/>
          </a:xfrm>
          <a:prstGeom prst="flowChartAlternateProcess">
            <a:avLst/>
          </a:prstGeom>
          <a:solidFill>
            <a:srgbClr val="4285F4">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16" name="Slide Number Placeholder 15">
            <a:extLst>
              <a:ext uri="{FF2B5EF4-FFF2-40B4-BE49-F238E27FC236}">
                <a16:creationId xmlns:a16="http://schemas.microsoft.com/office/drawing/2014/main" id="{41247F1C-3F7B-251C-0663-1E21645FECEA}"/>
              </a:ext>
            </a:extLst>
          </p:cNvPr>
          <p:cNvSpPr>
            <a:spLocks noGrp="1"/>
          </p:cNvSpPr>
          <p:nvPr>
            <p:ph type="sldNum" sz="quarter" idx="12"/>
          </p:nvPr>
        </p:nvSpPr>
        <p:spPr/>
        <p:txBody>
          <a:bodyPr/>
          <a:lstStyle/>
          <a:p>
            <a:fld id="{D24AB98B-7EB6-489A-BE01-743AAE16D735}" type="slidenum">
              <a:rPr lang="en-US" smtClean="0"/>
              <a:t>22</a:t>
            </a:fld>
            <a:endParaRPr lang="en-US"/>
          </a:p>
        </p:txBody>
      </p:sp>
    </p:spTree>
    <p:extLst>
      <p:ext uri="{BB962C8B-B14F-4D97-AF65-F5344CB8AC3E}">
        <p14:creationId xmlns:p14="http://schemas.microsoft.com/office/powerpoint/2010/main" val="6117011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2" grpId="0" animBg="1"/>
      <p:bldP spid="13" grpId="0" animBg="1"/>
      <p:bldP spid="23" grpId="0" animBg="1"/>
      <p:bldP spid="24" grpId="0" animBg="1"/>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D01FD-2707-18B8-3762-10A32474B6B8}"/>
            </a:ext>
          </a:extLst>
        </p:cNvPr>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5A521D47-F049-06A8-3A90-3DC46DE3BE05}"/>
              </a:ext>
            </a:extLst>
          </p:cNvPr>
          <p:cNvSpPr/>
          <p:nvPr/>
        </p:nvSpPr>
        <p:spPr>
          <a:xfrm>
            <a:off x="5304000" y="1989000"/>
            <a:ext cx="2304000" cy="3096184"/>
          </a:xfrm>
          <a:prstGeom prst="roundRect">
            <a:avLst>
              <a:gd name="adj" fmla="val 11706"/>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Database</a:t>
            </a:r>
          </a:p>
        </p:txBody>
      </p:sp>
      <p:sp>
        <p:nvSpPr>
          <p:cNvPr id="29" name="Rectangle: Rounded Corners 28">
            <a:extLst>
              <a:ext uri="{FF2B5EF4-FFF2-40B4-BE49-F238E27FC236}">
                <a16:creationId xmlns:a16="http://schemas.microsoft.com/office/drawing/2014/main" id="{C13995C1-79B1-0EFB-595F-BF977523B831}"/>
              </a:ext>
            </a:extLst>
          </p:cNvPr>
          <p:cNvSpPr/>
          <p:nvPr/>
        </p:nvSpPr>
        <p:spPr>
          <a:xfrm>
            <a:off x="5448000" y="2781000"/>
            <a:ext cx="2016000" cy="2160000"/>
          </a:xfrm>
          <a:prstGeom prst="roundRect">
            <a:avLst>
              <a:gd name="adj" fmla="val 1005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4" name="Title 1">
            <a:extLst>
              <a:ext uri="{FF2B5EF4-FFF2-40B4-BE49-F238E27FC236}">
                <a16:creationId xmlns:a16="http://schemas.microsoft.com/office/drawing/2014/main" id="{8D81D22D-3663-0EB3-8395-D10E35C4B906}"/>
              </a:ext>
            </a:extLst>
          </p:cNvPr>
          <p:cNvSpPr>
            <a:spLocks noGrp="1"/>
          </p:cNvSpPr>
          <p:nvPr>
            <p:ph type="title"/>
          </p:nvPr>
        </p:nvSpPr>
        <p:spPr>
          <a:xfrm>
            <a:off x="838200" y="365125"/>
            <a:ext cx="10515600" cy="1325563"/>
          </a:xfrm>
        </p:spPr>
        <p:txBody>
          <a:bodyPr>
            <a:normAutofit/>
          </a:bodyPr>
          <a:lstStyle/>
          <a:p>
            <a:r>
              <a:rPr lang="en-US" sz="3600">
                <a:latin typeface="Montserrat SemiBold" panose="00000700000000000000" pitchFamily="2" charset="0"/>
              </a:rPr>
              <a:t>EMT models functionality, not structure</a:t>
            </a:r>
          </a:p>
        </p:txBody>
      </p:sp>
      <p:sp>
        <p:nvSpPr>
          <p:cNvPr id="3" name="Flowchart: Process 2">
            <a:extLst>
              <a:ext uri="{FF2B5EF4-FFF2-40B4-BE49-F238E27FC236}">
                <a16:creationId xmlns:a16="http://schemas.microsoft.com/office/drawing/2014/main" id="{350C9848-C091-6176-8684-5326D495A915}"/>
              </a:ext>
            </a:extLst>
          </p:cNvPr>
          <p:cNvSpPr/>
          <p:nvPr/>
        </p:nvSpPr>
        <p:spPr>
          <a:xfrm>
            <a:off x="696000" y="1629001"/>
            <a:ext cx="719999"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4A3616DC-4D8D-7B39-4A01-B6513C8293DD}"/>
              </a:ext>
            </a:extLst>
          </p:cNvPr>
          <p:cNvSpPr txBox="1"/>
          <p:nvPr/>
        </p:nvSpPr>
        <p:spPr>
          <a:xfrm>
            <a:off x="3216000" y="4869000"/>
            <a:ext cx="7199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5" name="TextBox 4">
            <a:extLst>
              <a:ext uri="{FF2B5EF4-FFF2-40B4-BE49-F238E27FC236}">
                <a16:creationId xmlns:a16="http://schemas.microsoft.com/office/drawing/2014/main" id="{95E52666-85FB-174D-65E3-774242B04140}"/>
              </a:ext>
            </a:extLst>
          </p:cNvPr>
          <p:cNvSpPr txBox="1"/>
          <p:nvPr/>
        </p:nvSpPr>
        <p:spPr>
          <a:xfrm>
            <a:off x="664350" y="4869000"/>
            <a:ext cx="8465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6" name="!!Flowchart: Process 5">
            <a:extLst>
              <a:ext uri="{FF2B5EF4-FFF2-40B4-BE49-F238E27FC236}">
                <a16:creationId xmlns:a16="http://schemas.microsoft.com/office/drawing/2014/main" id="{ACF95640-A940-E3C4-5843-1ADE11731967}"/>
              </a:ext>
            </a:extLst>
          </p:cNvPr>
          <p:cNvSpPr/>
          <p:nvPr/>
        </p:nvSpPr>
        <p:spPr>
          <a:xfrm>
            <a:off x="696000" y="2133000"/>
            <a:ext cx="720000" cy="360001"/>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7" name="Flowchart: Process 6">
            <a:extLst>
              <a:ext uri="{FF2B5EF4-FFF2-40B4-BE49-F238E27FC236}">
                <a16:creationId xmlns:a16="http://schemas.microsoft.com/office/drawing/2014/main" id="{B10395B5-02FA-47BC-026F-F7BE0069A71B}"/>
              </a:ext>
            </a:extLst>
          </p:cNvPr>
          <p:cNvSpPr/>
          <p:nvPr/>
        </p:nvSpPr>
        <p:spPr>
          <a:xfrm>
            <a:off x="3216000" y="1629000"/>
            <a:ext cx="72000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844F84E1-54AF-CF06-3261-32A304EEB18B}"/>
              </a:ext>
            </a:extLst>
          </p:cNvPr>
          <p:cNvSpPr/>
          <p:nvPr/>
        </p:nvSpPr>
        <p:spPr>
          <a:xfrm>
            <a:off x="3216000" y="2349192"/>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9" name="Straight Connector 8">
            <a:extLst>
              <a:ext uri="{FF2B5EF4-FFF2-40B4-BE49-F238E27FC236}">
                <a16:creationId xmlns:a16="http://schemas.microsoft.com/office/drawing/2014/main" id="{C2F2D2BE-81FD-DFDF-061D-C13352AE44B9}"/>
              </a:ext>
            </a:extLst>
          </p:cNvPr>
          <p:cNvCxnSpPr>
            <a:cxnSpLocks/>
          </p:cNvCxnSpPr>
          <p:nvPr/>
        </p:nvCxnSpPr>
        <p:spPr>
          <a:xfrm>
            <a:off x="1416000" y="213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11B45EC-F79D-85DF-D2FC-3C88106523AD}"/>
              </a:ext>
            </a:extLst>
          </p:cNvPr>
          <p:cNvCxnSpPr>
            <a:cxnSpLocks/>
          </p:cNvCxnSpPr>
          <p:nvPr/>
        </p:nvCxnSpPr>
        <p:spPr>
          <a:xfrm>
            <a:off x="1416000" y="249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1D2ED963-91D8-BE99-BDF2-44F2E0927D17}"/>
              </a:ext>
            </a:extLst>
          </p:cNvPr>
          <p:cNvSpPr/>
          <p:nvPr/>
        </p:nvSpPr>
        <p:spPr>
          <a:xfrm>
            <a:off x="696000" y="3069000"/>
            <a:ext cx="720000" cy="359810"/>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20" name="!!Flowchart: Process 19">
            <a:extLst>
              <a:ext uri="{FF2B5EF4-FFF2-40B4-BE49-F238E27FC236}">
                <a16:creationId xmlns:a16="http://schemas.microsoft.com/office/drawing/2014/main" id="{21204E56-A2D7-AEBA-0558-DC08D663770C}"/>
              </a:ext>
            </a:extLst>
          </p:cNvPr>
          <p:cNvSpPr/>
          <p:nvPr/>
        </p:nvSpPr>
        <p:spPr>
          <a:xfrm>
            <a:off x="3216000" y="3789001"/>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21" name="Straight Connector 20">
            <a:extLst>
              <a:ext uri="{FF2B5EF4-FFF2-40B4-BE49-F238E27FC236}">
                <a16:creationId xmlns:a16="http://schemas.microsoft.com/office/drawing/2014/main" id="{AA24D470-AEB2-B80C-60B7-65EEC5D1F45C}"/>
              </a:ext>
            </a:extLst>
          </p:cNvPr>
          <p:cNvCxnSpPr>
            <a:cxnSpLocks/>
          </p:cNvCxnSpPr>
          <p:nvPr/>
        </p:nvCxnSpPr>
        <p:spPr>
          <a:xfrm>
            <a:off x="1416000" y="306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DC852E4-E2ED-C3B8-C600-94476EC16464}"/>
              </a:ext>
            </a:extLst>
          </p:cNvPr>
          <p:cNvCxnSpPr>
            <a:cxnSpLocks/>
          </p:cNvCxnSpPr>
          <p:nvPr/>
        </p:nvCxnSpPr>
        <p:spPr>
          <a:xfrm>
            <a:off x="1416000" y="342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Flowchart: Process 24">
            <a:extLst>
              <a:ext uri="{FF2B5EF4-FFF2-40B4-BE49-F238E27FC236}">
                <a16:creationId xmlns:a16="http://schemas.microsoft.com/office/drawing/2014/main" id="{CE1D2ECB-573A-C762-3818-F766702851DF}"/>
              </a:ext>
            </a:extLst>
          </p:cNvPr>
          <p:cNvSpPr/>
          <p:nvPr/>
        </p:nvSpPr>
        <p:spPr>
          <a:xfrm>
            <a:off x="696001" y="4149001"/>
            <a:ext cx="720000" cy="35999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cxnSp>
        <p:nvCxnSpPr>
          <p:cNvPr id="26" name="Straight Connector 25">
            <a:extLst>
              <a:ext uri="{FF2B5EF4-FFF2-40B4-BE49-F238E27FC236}">
                <a16:creationId xmlns:a16="http://schemas.microsoft.com/office/drawing/2014/main" id="{098EADDE-6D41-EAAD-A6BB-513413D6B154}"/>
              </a:ext>
            </a:extLst>
          </p:cNvPr>
          <p:cNvCxnSpPr>
            <a:cxnSpLocks/>
          </p:cNvCxnSpPr>
          <p:nvPr/>
        </p:nvCxnSpPr>
        <p:spPr>
          <a:xfrm flipV="1">
            <a:off x="1416000" y="378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40A0F01-21A1-B027-144A-982F38B0A488}"/>
              </a:ext>
            </a:extLst>
          </p:cNvPr>
          <p:cNvCxnSpPr>
            <a:cxnSpLocks/>
          </p:cNvCxnSpPr>
          <p:nvPr/>
        </p:nvCxnSpPr>
        <p:spPr>
          <a:xfrm flipV="1">
            <a:off x="1416000" y="414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2" name="Flowchart: Alternate Process 51">
            <a:extLst>
              <a:ext uri="{FF2B5EF4-FFF2-40B4-BE49-F238E27FC236}">
                <a16:creationId xmlns:a16="http://schemas.microsoft.com/office/drawing/2014/main" id="{493A20C4-52AB-F48E-7417-76BC9DBA5629}"/>
              </a:ext>
            </a:extLst>
          </p:cNvPr>
          <p:cNvSpPr/>
          <p:nvPr/>
        </p:nvSpPr>
        <p:spPr>
          <a:xfrm>
            <a:off x="1703928" y="2133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4" name="Flowchart: Alternate Process 53">
            <a:extLst>
              <a:ext uri="{FF2B5EF4-FFF2-40B4-BE49-F238E27FC236}">
                <a16:creationId xmlns:a16="http://schemas.microsoft.com/office/drawing/2014/main" id="{6EA35E15-38FB-4436-C490-A84AC77D3D9F}"/>
              </a:ext>
            </a:extLst>
          </p:cNvPr>
          <p:cNvSpPr/>
          <p:nvPr/>
        </p:nvSpPr>
        <p:spPr>
          <a:xfrm>
            <a:off x="1703928" y="314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6" name="Flowchart: Alternate Process 55">
            <a:extLst>
              <a:ext uri="{FF2B5EF4-FFF2-40B4-BE49-F238E27FC236}">
                <a16:creationId xmlns:a16="http://schemas.microsoft.com/office/drawing/2014/main" id="{41B5E30C-4CB8-3FD8-E040-498FF9C6B215}"/>
              </a:ext>
            </a:extLst>
          </p:cNvPr>
          <p:cNvSpPr/>
          <p:nvPr/>
        </p:nvSpPr>
        <p:spPr>
          <a:xfrm>
            <a:off x="1703928" y="386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7" name="TextBox 56">
            <a:extLst>
              <a:ext uri="{FF2B5EF4-FFF2-40B4-BE49-F238E27FC236}">
                <a16:creationId xmlns:a16="http://schemas.microsoft.com/office/drawing/2014/main" id="{B30E7E76-42F4-6024-B50D-8F34A9CD9C1E}"/>
              </a:ext>
            </a:extLst>
          </p:cNvPr>
          <p:cNvSpPr txBox="1"/>
          <p:nvPr/>
        </p:nvSpPr>
        <p:spPr>
          <a:xfrm>
            <a:off x="624000" y="5877000"/>
            <a:ext cx="3456000"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Object</a:t>
            </a:r>
          </a:p>
          <a:p>
            <a:pPr algn="ctr"/>
            <a:r>
              <a:rPr lang="en-US" sz="2000">
                <a:latin typeface="Montserrat" pitchFamily="2" charset="0"/>
                <a:cs typeface="Times New Roman" panose="02020603050405020304" pitchFamily="18" charset="0"/>
              </a:rPr>
              <a:t>Models a </a:t>
            </a:r>
            <a:r>
              <a:rPr lang="en-US" sz="2000" i="1">
                <a:latin typeface="Montserrat" pitchFamily="2" charset="0"/>
                <a:cs typeface="Times New Roman" panose="02020603050405020304" pitchFamily="18" charset="0"/>
              </a:rPr>
              <a:t>page mapping</a:t>
            </a:r>
          </a:p>
        </p:txBody>
      </p:sp>
      <p:sp>
        <p:nvSpPr>
          <p:cNvPr id="30" name="Flowchart: Alternate Process 29">
            <a:extLst>
              <a:ext uri="{FF2B5EF4-FFF2-40B4-BE49-F238E27FC236}">
                <a16:creationId xmlns:a16="http://schemas.microsoft.com/office/drawing/2014/main" id="{D547719C-1908-7DC2-BAF1-9655A4DD65C3}"/>
              </a:ext>
            </a:extLst>
          </p:cNvPr>
          <p:cNvSpPr/>
          <p:nvPr/>
        </p:nvSpPr>
        <p:spPr>
          <a:xfrm>
            <a:off x="5592000" y="3573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HW Table</a:t>
            </a:r>
            <a:endParaRPr lang="en-KR" sz="1600">
              <a:solidFill>
                <a:schemeClr val="bg1"/>
              </a:solidFill>
              <a:latin typeface="Montserrat Medium" pitchFamily="2" charset="0"/>
            </a:endParaRPr>
          </a:p>
        </p:txBody>
      </p:sp>
      <p:sp>
        <p:nvSpPr>
          <p:cNvPr id="31" name="Flowchart: Alternate Process 30">
            <a:extLst>
              <a:ext uri="{FF2B5EF4-FFF2-40B4-BE49-F238E27FC236}">
                <a16:creationId xmlns:a16="http://schemas.microsoft.com/office/drawing/2014/main" id="{6B08A75B-3BC1-1798-4B61-F7730FB79240}"/>
              </a:ext>
            </a:extLst>
          </p:cNvPr>
          <p:cNvSpPr/>
          <p:nvPr/>
        </p:nvSpPr>
        <p:spPr>
          <a:xfrm>
            <a:off x="5592000" y="4221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 Metadata</a:t>
            </a:r>
            <a:endParaRPr lang="en-KR" sz="1600">
              <a:solidFill>
                <a:schemeClr val="bg1"/>
              </a:solidFill>
              <a:latin typeface="Montserrat Medium" pitchFamily="2" charset="0"/>
            </a:endParaRPr>
          </a:p>
        </p:txBody>
      </p:sp>
      <p:sp>
        <p:nvSpPr>
          <p:cNvPr id="32" name="Flowchart: Alternate Process 31">
            <a:extLst>
              <a:ext uri="{FF2B5EF4-FFF2-40B4-BE49-F238E27FC236}">
                <a16:creationId xmlns:a16="http://schemas.microsoft.com/office/drawing/2014/main" id="{63A4E668-08CA-A519-078E-A6F37E646314}"/>
              </a:ext>
            </a:extLst>
          </p:cNvPr>
          <p:cNvSpPr/>
          <p:nvPr/>
        </p:nvSpPr>
        <p:spPr>
          <a:xfrm>
            <a:off x="5592000" y="2925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Trans. Objects</a:t>
            </a:r>
            <a:endParaRPr lang="en-KR" sz="1600">
              <a:solidFill>
                <a:schemeClr val="bg1"/>
              </a:solidFill>
              <a:latin typeface="Montserrat Medium" pitchFamily="2" charset="0"/>
            </a:endParaRPr>
          </a:p>
        </p:txBody>
      </p:sp>
      <p:sp>
        <p:nvSpPr>
          <p:cNvPr id="33" name="TextBox 32">
            <a:extLst>
              <a:ext uri="{FF2B5EF4-FFF2-40B4-BE49-F238E27FC236}">
                <a16:creationId xmlns:a16="http://schemas.microsoft.com/office/drawing/2014/main" id="{FDAC85FE-D30E-97F8-6435-3D1132EBA5CA}"/>
              </a:ext>
            </a:extLst>
          </p:cNvPr>
          <p:cNvSpPr txBox="1"/>
          <p:nvPr/>
        </p:nvSpPr>
        <p:spPr>
          <a:xfrm>
            <a:off x="4727848" y="5877000"/>
            <a:ext cx="3528392"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Database</a:t>
            </a:r>
          </a:p>
          <a:p>
            <a:pPr algn="ctr"/>
            <a:r>
              <a:rPr lang="en-US" sz="2000">
                <a:latin typeface="Montserrat" pitchFamily="2" charset="0"/>
                <a:cs typeface="Times New Roman" panose="02020603050405020304" pitchFamily="18" charset="0"/>
              </a:rPr>
              <a:t>Models an </a:t>
            </a:r>
            <a:r>
              <a:rPr lang="en-US" sz="2000" i="1">
                <a:latin typeface="Montserrat" pitchFamily="2" charset="0"/>
                <a:cs typeface="Times New Roman" panose="02020603050405020304" pitchFamily="18" charset="0"/>
              </a:rPr>
              <a:t>address space</a:t>
            </a:r>
          </a:p>
        </p:txBody>
      </p:sp>
      <p:sp>
        <p:nvSpPr>
          <p:cNvPr id="14" name="Flowchart: Alternate Process 13">
            <a:extLst>
              <a:ext uri="{FF2B5EF4-FFF2-40B4-BE49-F238E27FC236}">
                <a16:creationId xmlns:a16="http://schemas.microsoft.com/office/drawing/2014/main" id="{0B9CBD55-8094-C6F4-B9CE-9B78838762B2}"/>
              </a:ext>
            </a:extLst>
          </p:cNvPr>
          <p:cNvSpPr/>
          <p:nvPr/>
        </p:nvSpPr>
        <p:spPr>
          <a:xfrm>
            <a:off x="9192000" y="4581000"/>
            <a:ext cx="1728000" cy="576000"/>
          </a:xfrm>
          <a:prstGeom prst="flowChartAlternateProcess">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MMU HW</a:t>
            </a:r>
            <a:endParaRPr lang="en-KR" sz="1600">
              <a:solidFill>
                <a:schemeClr val="bg1"/>
              </a:solidFill>
              <a:latin typeface="Montserrat Medium" pitchFamily="2" charset="0"/>
            </a:endParaRPr>
          </a:p>
        </p:txBody>
      </p:sp>
      <p:sp>
        <p:nvSpPr>
          <p:cNvPr id="15" name="Rectangle: Rounded Corners 14">
            <a:extLst>
              <a:ext uri="{FF2B5EF4-FFF2-40B4-BE49-F238E27FC236}">
                <a16:creationId xmlns:a16="http://schemas.microsoft.com/office/drawing/2014/main" id="{6E063999-D7E6-7225-85D7-5ED820FE42C7}"/>
              </a:ext>
            </a:extLst>
          </p:cNvPr>
          <p:cNvSpPr/>
          <p:nvPr/>
        </p:nvSpPr>
        <p:spPr>
          <a:xfrm>
            <a:off x="8904000" y="3213000"/>
            <a:ext cx="2304000" cy="720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Service</a:t>
            </a:r>
          </a:p>
        </p:txBody>
      </p:sp>
      <p:sp>
        <p:nvSpPr>
          <p:cNvPr id="18" name="TextBox 17">
            <a:extLst>
              <a:ext uri="{FF2B5EF4-FFF2-40B4-BE49-F238E27FC236}">
                <a16:creationId xmlns:a16="http://schemas.microsoft.com/office/drawing/2014/main" id="{914C7A66-E562-E9BD-6222-979DE12F6F9B}"/>
              </a:ext>
            </a:extLst>
          </p:cNvPr>
          <p:cNvSpPr txBox="1"/>
          <p:nvPr/>
        </p:nvSpPr>
        <p:spPr>
          <a:xfrm>
            <a:off x="8716464" y="5869337"/>
            <a:ext cx="2751073" cy="707886"/>
          </a:xfrm>
          <a:prstGeom prst="rect">
            <a:avLst/>
          </a:prstGeom>
          <a:noFill/>
        </p:spPr>
        <p:txBody>
          <a:bodyPr wrap="none" rtlCol="0">
            <a:spAutoFit/>
          </a:bodyPr>
          <a:lstStyle/>
          <a:p>
            <a:pPr algn="ctr"/>
            <a:r>
              <a:rPr lang="en-US" sz="2000" b="1">
                <a:latin typeface="Montserrat" pitchFamily="2" charset="0"/>
                <a:cs typeface="Times New Roman" panose="02020603050405020304" pitchFamily="18" charset="0"/>
              </a:rPr>
              <a:t>Translation Service</a:t>
            </a:r>
          </a:p>
          <a:p>
            <a:pPr algn="ctr"/>
            <a:r>
              <a:rPr lang="en-US" sz="2000">
                <a:latin typeface="Montserrat" pitchFamily="2" charset="0"/>
                <a:cs typeface="Times New Roman" panose="02020603050405020304" pitchFamily="18" charset="0"/>
              </a:rPr>
              <a:t>Models the </a:t>
            </a:r>
            <a:r>
              <a:rPr lang="en-US" sz="2000" i="1">
                <a:latin typeface="Montserrat" pitchFamily="2" charset="0"/>
                <a:cs typeface="Times New Roman" panose="02020603050405020304" pitchFamily="18" charset="0"/>
              </a:rPr>
              <a:t>MMU</a:t>
            </a:r>
          </a:p>
        </p:txBody>
      </p:sp>
      <p:sp>
        <p:nvSpPr>
          <p:cNvPr id="11" name="Arrow: Up-Down 10">
            <a:extLst>
              <a:ext uri="{FF2B5EF4-FFF2-40B4-BE49-F238E27FC236}">
                <a16:creationId xmlns:a16="http://schemas.microsoft.com/office/drawing/2014/main" id="{0698EB9E-2D2E-2F27-C7C9-6BB5FD1DFC82}"/>
              </a:ext>
            </a:extLst>
          </p:cNvPr>
          <p:cNvSpPr/>
          <p:nvPr/>
        </p:nvSpPr>
        <p:spPr>
          <a:xfrm>
            <a:off x="9912424" y="4005064"/>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2" name="Arrow: Up-Down 11">
            <a:extLst>
              <a:ext uri="{FF2B5EF4-FFF2-40B4-BE49-F238E27FC236}">
                <a16:creationId xmlns:a16="http://schemas.microsoft.com/office/drawing/2014/main" id="{8A648621-12D9-C128-3EFC-D11ACD283481}"/>
              </a:ext>
            </a:extLst>
          </p:cNvPr>
          <p:cNvSpPr/>
          <p:nvPr/>
        </p:nvSpPr>
        <p:spPr>
          <a:xfrm>
            <a:off x="9912424" y="2636912"/>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3" name="!!Flowchart: Alternate Process 12">
            <a:extLst>
              <a:ext uri="{FF2B5EF4-FFF2-40B4-BE49-F238E27FC236}">
                <a16:creationId xmlns:a16="http://schemas.microsoft.com/office/drawing/2014/main" id="{FC5CA103-B8D9-59A9-EB79-7131543F3E50}"/>
              </a:ext>
            </a:extLst>
          </p:cNvPr>
          <p:cNvSpPr/>
          <p:nvPr/>
        </p:nvSpPr>
        <p:spPr>
          <a:xfrm>
            <a:off x="8832304" y="1988840"/>
            <a:ext cx="576064"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23" name="!!Flowchart: Alternate Process 22">
            <a:extLst>
              <a:ext uri="{FF2B5EF4-FFF2-40B4-BE49-F238E27FC236}">
                <a16:creationId xmlns:a16="http://schemas.microsoft.com/office/drawing/2014/main" id="{37CAE70A-2B8D-6534-CE6E-816D74BED529}"/>
              </a:ext>
            </a:extLst>
          </p:cNvPr>
          <p:cNvSpPr/>
          <p:nvPr/>
        </p:nvSpPr>
        <p:spPr>
          <a:xfrm>
            <a:off x="8184424" y="1988840"/>
            <a:ext cx="575872" cy="576000"/>
          </a:xfrm>
          <a:prstGeom prst="flowChartAlternateProcess">
            <a:avLst/>
          </a:prstGeom>
          <a:solidFill>
            <a:srgbClr val="4285F4">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24" name="!!Flowchart: Alternate Process 23">
            <a:extLst>
              <a:ext uri="{FF2B5EF4-FFF2-40B4-BE49-F238E27FC236}">
                <a16:creationId xmlns:a16="http://schemas.microsoft.com/office/drawing/2014/main" id="{CB617E70-6027-4222-0B47-9A8DB4545DD9}"/>
              </a:ext>
            </a:extLst>
          </p:cNvPr>
          <p:cNvSpPr/>
          <p:nvPr/>
        </p:nvSpPr>
        <p:spPr>
          <a:xfrm>
            <a:off x="9480376" y="1988840"/>
            <a:ext cx="1152128"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lvl="0" algn="ctr">
              <a:lnSpc>
                <a:spcPct val="75000"/>
              </a:lnSpc>
            </a:pPr>
            <a:endParaRPr lang="en-US" sz="600">
              <a:solidFill>
                <a:prstClr val="white"/>
              </a:solidFill>
              <a:latin typeface="Montserrat Medium" pitchFamily="2" charset="0"/>
            </a:endParaRPr>
          </a:p>
          <a:p>
            <a:pPr lvl="0" algn="ctr">
              <a:lnSpc>
                <a:spcPct val="75000"/>
              </a:lnSpc>
            </a:pPr>
            <a:r>
              <a:rPr lang="en-US" sz="1600">
                <a:solidFill>
                  <a:prstClr val="white"/>
                </a:solidFill>
                <a:latin typeface="Montserrat Medium" pitchFamily="2" charset="0"/>
              </a:rPr>
              <a:t>Trans. DB</a:t>
            </a:r>
            <a:endParaRPr lang="en-KR" sz="1600">
              <a:solidFill>
                <a:prstClr val="white"/>
              </a:solidFill>
              <a:latin typeface="Montserrat Medium" pitchFamily="2" charset="0"/>
            </a:endParaRPr>
          </a:p>
        </p:txBody>
      </p:sp>
      <p:sp>
        <p:nvSpPr>
          <p:cNvPr id="43" name="!!Flowchart: Alternate Process 42">
            <a:extLst>
              <a:ext uri="{FF2B5EF4-FFF2-40B4-BE49-F238E27FC236}">
                <a16:creationId xmlns:a16="http://schemas.microsoft.com/office/drawing/2014/main" id="{400A5E0F-5CC8-AED1-1253-E59FE102CF54}"/>
              </a:ext>
            </a:extLst>
          </p:cNvPr>
          <p:cNvSpPr/>
          <p:nvPr/>
        </p:nvSpPr>
        <p:spPr>
          <a:xfrm>
            <a:off x="10704512" y="1988840"/>
            <a:ext cx="576064"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16" name="Slide Number Placeholder 15">
            <a:extLst>
              <a:ext uri="{FF2B5EF4-FFF2-40B4-BE49-F238E27FC236}">
                <a16:creationId xmlns:a16="http://schemas.microsoft.com/office/drawing/2014/main" id="{85BA4C0E-C846-CE30-4251-CB45D11607B7}"/>
              </a:ext>
            </a:extLst>
          </p:cNvPr>
          <p:cNvSpPr>
            <a:spLocks noGrp="1"/>
          </p:cNvSpPr>
          <p:nvPr>
            <p:ph type="sldNum" sz="quarter" idx="12"/>
          </p:nvPr>
        </p:nvSpPr>
        <p:spPr/>
        <p:txBody>
          <a:bodyPr/>
          <a:lstStyle/>
          <a:p>
            <a:fld id="{D24AB98B-7EB6-489A-BE01-743AAE16D735}" type="slidenum">
              <a:rPr lang="en-US" smtClean="0"/>
              <a:t>23</a:t>
            </a:fld>
            <a:endParaRPr lang="en-US"/>
          </a:p>
        </p:txBody>
      </p:sp>
    </p:spTree>
    <p:extLst>
      <p:ext uri="{BB962C8B-B14F-4D97-AF65-F5344CB8AC3E}">
        <p14:creationId xmlns:p14="http://schemas.microsoft.com/office/powerpoint/2010/main" val="20035047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96290-899A-BBE1-3303-AEA076FA4572}"/>
            </a:ext>
          </a:extLst>
        </p:cNvPr>
        <p:cNvGrpSpPr/>
        <p:nvPr/>
      </p:nvGrpSpPr>
      <p:grpSpPr>
        <a:xfrm>
          <a:off x="0" y="0"/>
          <a:ext cx="0" cy="0"/>
          <a:chOff x="0" y="0"/>
          <a:chExt cx="0" cy="0"/>
        </a:xfrm>
      </p:grpSpPr>
      <p:sp>
        <p:nvSpPr>
          <p:cNvPr id="17" name="!!EMT">
            <a:extLst>
              <a:ext uri="{FF2B5EF4-FFF2-40B4-BE49-F238E27FC236}">
                <a16:creationId xmlns:a16="http://schemas.microsoft.com/office/drawing/2014/main" id="{1D12D77E-01BC-9AE0-BAC9-E6A77269C652}"/>
              </a:ext>
            </a:extLst>
          </p:cNvPr>
          <p:cNvSpPr/>
          <p:nvPr/>
        </p:nvSpPr>
        <p:spPr>
          <a:xfrm>
            <a:off x="-744760" y="-315416"/>
            <a:ext cx="13681520" cy="7488832"/>
          </a:xfrm>
          <a:prstGeom prst="roundRect">
            <a:avLst/>
          </a:prstGeom>
          <a:solidFill>
            <a:schemeClr val="accent2">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z="2400">
              <a:solidFill>
                <a:schemeClr val="bg1"/>
              </a:solidFill>
              <a:latin typeface="Montserrat Medium" pitchFamily="2" charset="0"/>
            </a:endParaRPr>
          </a:p>
        </p:txBody>
      </p:sp>
      <p:sp>
        <p:nvSpPr>
          <p:cNvPr id="16" name="!!Basic">
            <a:extLst>
              <a:ext uri="{FF2B5EF4-FFF2-40B4-BE49-F238E27FC236}">
                <a16:creationId xmlns:a16="http://schemas.microsoft.com/office/drawing/2014/main" id="{B2744B07-1ED2-6E41-01ED-2E2FF71228A7}"/>
              </a:ext>
            </a:extLst>
          </p:cNvPr>
          <p:cNvSpPr/>
          <p:nvPr/>
        </p:nvSpPr>
        <p:spPr>
          <a:xfrm>
            <a:off x="335360" y="548680"/>
            <a:ext cx="11521280" cy="6120680"/>
          </a:xfrm>
          <a:prstGeom prst="roundRect">
            <a:avLst>
              <a:gd name="adj" fmla="val 585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8" name="!!DB">
            <a:extLst>
              <a:ext uri="{FF2B5EF4-FFF2-40B4-BE49-F238E27FC236}">
                <a16:creationId xmlns:a16="http://schemas.microsoft.com/office/drawing/2014/main" id="{B935F9A0-0B35-72EB-D946-1A62C4344AEC}"/>
              </a:ext>
            </a:extLst>
          </p:cNvPr>
          <p:cNvSpPr/>
          <p:nvPr/>
        </p:nvSpPr>
        <p:spPr>
          <a:xfrm>
            <a:off x="5304000" y="1989000"/>
            <a:ext cx="2304000" cy="3096184"/>
          </a:xfrm>
          <a:prstGeom prst="roundRect">
            <a:avLst>
              <a:gd name="adj" fmla="val 11706"/>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Database</a:t>
            </a:r>
          </a:p>
        </p:txBody>
      </p:sp>
      <p:sp>
        <p:nvSpPr>
          <p:cNvPr id="29" name="Rectangle: Rounded Corners 28">
            <a:extLst>
              <a:ext uri="{FF2B5EF4-FFF2-40B4-BE49-F238E27FC236}">
                <a16:creationId xmlns:a16="http://schemas.microsoft.com/office/drawing/2014/main" id="{E4441E0B-A704-A268-D7AC-88AEF035C059}"/>
              </a:ext>
            </a:extLst>
          </p:cNvPr>
          <p:cNvSpPr/>
          <p:nvPr/>
        </p:nvSpPr>
        <p:spPr>
          <a:xfrm>
            <a:off x="5448000" y="2781000"/>
            <a:ext cx="2016000" cy="2160000"/>
          </a:xfrm>
          <a:prstGeom prst="roundRect">
            <a:avLst>
              <a:gd name="adj" fmla="val 1005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4" name="Title 1">
            <a:extLst>
              <a:ext uri="{FF2B5EF4-FFF2-40B4-BE49-F238E27FC236}">
                <a16:creationId xmlns:a16="http://schemas.microsoft.com/office/drawing/2014/main" id="{3B450E40-A23B-170F-4F99-8D67511337BF}"/>
              </a:ext>
            </a:extLst>
          </p:cNvPr>
          <p:cNvSpPr>
            <a:spLocks noGrp="1"/>
          </p:cNvSpPr>
          <p:nvPr>
            <p:ph type="title"/>
          </p:nvPr>
        </p:nvSpPr>
        <p:spPr>
          <a:xfrm>
            <a:off x="838200" y="365125"/>
            <a:ext cx="10515600" cy="1325563"/>
          </a:xfrm>
        </p:spPr>
        <p:txBody>
          <a:bodyPr>
            <a:normAutofit/>
          </a:bodyPr>
          <a:lstStyle/>
          <a:p>
            <a:r>
              <a:rPr lang="en-US" sz="3600">
                <a:latin typeface="Montserrat SemiBold" panose="00000700000000000000" pitchFamily="2" charset="0"/>
              </a:rPr>
              <a:t>EMT Basic Functions</a:t>
            </a:r>
          </a:p>
        </p:txBody>
      </p:sp>
      <p:sp>
        <p:nvSpPr>
          <p:cNvPr id="3" name="Flowchart: Process 2">
            <a:extLst>
              <a:ext uri="{FF2B5EF4-FFF2-40B4-BE49-F238E27FC236}">
                <a16:creationId xmlns:a16="http://schemas.microsoft.com/office/drawing/2014/main" id="{7B5E3515-C793-C33D-8F67-75D16C5F2C33}"/>
              </a:ext>
            </a:extLst>
          </p:cNvPr>
          <p:cNvSpPr/>
          <p:nvPr/>
        </p:nvSpPr>
        <p:spPr>
          <a:xfrm>
            <a:off x="696000" y="1629001"/>
            <a:ext cx="719999"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91810DDC-FE37-1F5E-C052-A067B6142D29}"/>
              </a:ext>
            </a:extLst>
          </p:cNvPr>
          <p:cNvSpPr txBox="1"/>
          <p:nvPr/>
        </p:nvSpPr>
        <p:spPr>
          <a:xfrm>
            <a:off x="3216000" y="4869000"/>
            <a:ext cx="7199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5" name="TextBox 4">
            <a:extLst>
              <a:ext uri="{FF2B5EF4-FFF2-40B4-BE49-F238E27FC236}">
                <a16:creationId xmlns:a16="http://schemas.microsoft.com/office/drawing/2014/main" id="{7155D934-3D8D-8F5C-3307-837942B1D85E}"/>
              </a:ext>
            </a:extLst>
          </p:cNvPr>
          <p:cNvSpPr txBox="1"/>
          <p:nvPr/>
        </p:nvSpPr>
        <p:spPr>
          <a:xfrm>
            <a:off x="664350" y="4869000"/>
            <a:ext cx="846599" cy="586177"/>
          </a:xfrm>
          <a:prstGeom prst="rect">
            <a:avLst/>
          </a:prstGeom>
          <a:noFill/>
        </p:spPr>
        <p:txBody>
          <a:bodyPr wrap="none" lIns="0" tIns="0" rIns="0" bIns="0" rtlCol="0" anchor="ctr" anchorCtr="1">
            <a:no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6" name="!!Flowchart: Process 5">
            <a:extLst>
              <a:ext uri="{FF2B5EF4-FFF2-40B4-BE49-F238E27FC236}">
                <a16:creationId xmlns:a16="http://schemas.microsoft.com/office/drawing/2014/main" id="{413C3AD2-6429-2EED-4844-5EB6DB9CD3D1}"/>
              </a:ext>
            </a:extLst>
          </p:cNvPr>
          <p:cNvSpPr/>
          <p:nvPr/>
        </p:nvSpPr>
        <p:spPr>
          <a:xfrm>
            <a:off x="696000" y="2133000"/>
            <a:ext cx="720000" cy="360001"/>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7" name="Flowchart: Process 6">
            <a:extLst>
              <a:ext uri="{FF2B5EF4-FFF2-40B4-BE49-F238E27FC236}">
                <a16:creationId xmlns:a16="http://schemas.microsoft.com/office/drawing/2014/main" id="{4DAD1304-C85E-40D2-95E3-2C00F5555770}"/>
              </a:ext>
            </a:extLst>
          </p:cNvPr>
          <p:cNvSpPr/>
          <p:nvPr/>
        </p:nvSpPr>
        <p:spPr>
          <a:xfrm>
            <a:off x="3216000" y="1629000"/>
            <a:ext cx="72000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4F89AD36-403A-FA8E-7CFC-E7558A704CF3}"/>
              </a:ext>
            </a:extLst>
          </p:cNvPr>
          <p:cNvSpPr/>
          <p:nvPr/>
        </p:nvSpPr>
        <p:spPr>
          <a:xfrm>
            <a:off x="3216000" y="2349192"/>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9" name="Straight Connector 8">
            <a:extLst>
              <a:ext uri="{FF2B5EF4-FFF2-40B4-BE49-F238E27FC236}">
                <a16:creationId xmlns:a16="http://schemas.microsoft.com/office/drawing/2014/main" id="{3F803394-E47B-86A4-63B6-DBAA40A9D2FE}"/>
              </a:ext>
            </a:extLst>
          </p:cNvPr>
          <p:cNvCxnSpPr>
            <a:cxnSpLocks/>
          </p:cNvCxnSpPr>
          <p:nvPr/>
        </p:nvCxnSpPr>
        <p:spPr>
          <a:xfrm>
            <a:off x="1416000" y="213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95E329C-83C6-2F20-1109-9A0961806D67}"/>
              </a:ext>
            </a:extLst>
          </p:cNvPr>
          <p:cNvCxnSpPr>
            <a:cxnSpLocks/>
          </p:cNvCxnSpPr>
          <p:nvPr/>
        </p:nvCxnSpPr>
        <p:spPr>
          <a:xfrm>
            <a:off x="1416000" y="2493000"/>
            <a:ext cx="1800000" cy="216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CF7C4BD7-80AC-9362-BE15-777290C38CDB}"/>
              </a:ext>
            </a:extLst>
          </p:cNvPr>
          <p:cNvSpPr/>
          <p:nvPr/>
        </p:nvSpPr>
        <p:spPr>
          <a:xfrm>
            <a:off x="696000" y="3069000"/>
            <a:ext cx="720000" cy="359810"/>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sp>
        <p:nvSpPr>
          <p:cNvPr id="20" name="!!Flowchart: Process 19">
            <a:extLst>
              <a:ext uri="{FF2B5EF4-FFF2-40B4-BE49-F238E27FC236}">
                <a16:creationId xmlns:a16="http://schemas.microsoft.com/office/drawing/2014/main" id="{D4B62D6F-1F48-0340-3A9B-06A2607E95FE}"/>
              </a:ext>
            </a:extLst>
          </p:cNvPr>
          <p:cNvSpPr/>
          <p:nvPr/>
        </p:nvSpPr>
        <p:spPr>
          <a:xfrm>
            <a:off x="3216000" y="3789001"/>
            <a:ext cx="720000" cy="35980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solidFill>
                  <a:schemeClr val="tx1"/>
                </a:solidFill>
                <a:latin typeface="Montserrat Medium" panose="00000600000000000000" pitchFamily="2" charset="0"/>
                <a:cs typeface="Times New Roman" panose="02020603050405020304" pitchFamily="18" charset="0"/>
              </a:rPr>
              <a:t>Phys.</a:t>
            </a:r>
          </a:p>
        </p:txBody>
      </p:sp>
      <p:cxnSp>
        <p:nvCxnSpPr>
          <p:cNvPr id="21" name="Straight Connector 20">
            <a:extLst>
              <a:ext uri="{FF2B5EF4-FFF2-40B4-BE49-F238E27FC236}">
                <a16:creationId xmlns:a16="http://schemas.microsoft.com/office/drawing/2014/main" id="{EBD4999C-02BD-E088-E9A8-78AC1EA822D3}"/>
              </a:ext>
            </a:extLst>
          </p:cNvPr>
          <p:cNvCxnSpPr>
            <a:cxnSpLocks/>
          </p:cNvCxnSpPr>
          <p:nvPr/>
        </p:nvCxnSpPr>
        <p:spPr>
          <a:xfrm>
            <a:off x="1416000" y="306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FE67D04-C733-0992-40C3-1AFAD64E4AC9}"/>
              </a:ext>
            </a:extLst>
          </p:cNvPr>
          <p:cNvCxnSpPr>
            <a:cxnSpLocks/>
          </p:cNvCxnSpPr>
          <p:nvPr/>
        </p:nvCxnSpPr>
        <p:spPr>
          <a:xfrm>
            <a:off x="1416000" y="3429000"/>
            <a:ext cx="1800000" cy="72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Flowchart: Process 24">
            <a:extLst>
              <a:ext uri="{FF2B5EF4-FFF2-40B4-BE49-F238E27FC236}">
                <a16:creationId xmlns:a16="http://schemas.microsoft.com/office/drawing/2014/main" id="{BA730473-CA8A-ABAE-D4DD-6ECC64715532}"/>
              </a:ext>
            </a:extLst>
          </p:cNvPr>
          <p:cNvSpPr/>
          <p:nvPr/>
        </p:nvSpPr>
        <p:spPr>
          <a:xfrm>
            <a:off x="696001" y="4149001"/>
            <a:ext cx="720000" cy="35999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Virt.</a:t>
            </a:r>
          </a:p>
        </p:txBody>
      </p:sp>
      <p:cxnSp>
        <p:nvCxnSpPr>
          <p:cNvPr id="26" name="Straight Connector 25">
            <a:extLst>
              <a:ext uri="{FF2B5EF4-FFF2-40B4-BE49-F238E27FC236}">
                <a16:creationId xmlns:a16="http://schemas.microsoft.com/office/drawing/2014/main" id="{7484C905-8508-444C-F500-FB856D202988}"/>
              </a:ext>
            </a:extLst>
          </p:cNvPr>
          <p:cNvCxnSpPr>
            <a:cxnSpLocks/>
          </p:cNvCxnSpPr>
          <p:nvPr/>
        </p:nvCxnSpPr>
        <p:spPr>
          <a:xfrm flipV="1">
            <a:off x="1416000" y="378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96081B1-8E60-7BF6-7315-EA257144F9A2}"/>
              </a:ext>
            </a:extLst>
          </p:cNvPr>
          <p:cNvCxnSpPr>
            <a:cxnSpLocks/>
          </p:cNvCxnSpPr>
          <p:nvPr/>
        </p:nvCxnSpPr>
        <p:spPr>
          <a:xfrm flipV="1">
            <a:off x="1416000" y="4149000"/>
            <a:ext cx="1800000" cy="3600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2" name="Flowchart: Alternate Process 51">
            <a:extLst>
              <a:ext uri="{FF2B5EF4-FFF2-40B4-BE49-F238E27FC236}">
                <a16:creationId xmlns:a16="http://schemas.microsoft.com/office/drawing/2014/main" id="{78214DB9-DFBF-2143-A49B-D75BD5EEBCEA}"/>
              </a:ext>
            </a:extLst>
          </p:cNvPr>
          <p:cNvSpPr/>
          <p:nvPr/>
        </p:nvSpPr>
        <p:spPr>
          <a:xfrm>
            <a:off x="1703928" y="2133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4" name="!!Obj">
            <a:extLst>
              <a:ext uri="{FF2B5EF4-FFF2-40B4-BE49-F238E27FC236}">
                <a16:creationId xmlns:a16="http://schemas.microsoft.com/office/drawing/2014/main" id="{C3C48D93-C515-410F-CDDF-5CFAE48B42A0}"/>
              </a:ext>
            </a:extLst>
          </p:cNvPr>
          <p:cNvSpPr/>
          <p:nvPr/>
        </p:nvSpPr>
        <p:spPr>
          <a:xfrm>
            <a:off x="1703928" y="314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6" name="Flowchart: Alternate Process 55">
            <a:extLst>
              <a:ext uri="{FF2B5EF4-FFF2-40B4-BE49-F238E27FC236}">
                <a16:creationId xmlns:a16="http://schemas.microsoft.com/office/drawing/2014/main" id="{C70DD76B-5BC6-058D-4007-3EFA91978EFF}"/>
              </a:ext>
            </a:extLst>
          </p:cNvPr>
          <p:cNvSpPr/>
          <p:nvPr/>
        </p:nvSpPr>
        <p:spPr>
          <a:xfrm>
            <a:off x="1703928" y="3861001"/>
            <a:ext cx="1296144"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tx1"/>
              </a:solidFill>
              <a:latin typeface="Montserrat Medium" pitchFamily="2" charset="0"/>
            </a:endParaRPr>
          </a:p>
          <a:p>
            <a:pPr algn="ctr">
              <a:lnSpc>
                <a:spcPct val="75000"/>
              </a:lnSpc>
            </a:pPr>
            <a:r>
              <a:rPr lang="en-US" sz="1600">
                <a:solidFill>
                  <a:schemeClr val="tx1"/>
                </a:solidFill>
                <a:latin typeface="Montserrat Medium" pitchFamily="2" charset="0"/>
              </a:rPr>
              <a:t>Translation Object</a:t>
            </a:r>
            <a:endParaRPr lang="en-KR" sz="1600">
              <a:solidFill>
                <a:schemeClr val="tx1"/>
              </a:solidFill>
              <a:latin typeface="Montserrat Medium" pitchFamily="2" charset="0"/>
            </a:endParaRPr>
          </a:p>
        </p:txBody>
      </p:sp>
      <p:sp>
        <p:nvSpPr>
          <p:cNvPr id="57" name="TextBox 56">
            <a:extLst>
              <a:ext uri="{FF2B5EF4-FFF2-40B4-BE49-F238E27FC236}">
                <a16:creationId xmlns:a16="http://schemas.microsoft.com/office/drawing/2014/main" id="{9C05936D-AE64-5804-0AAC-BCD1971EFFBB}"/>
              </a:ext>
            </a:extLst>
          </p:cNvPr>
          <p:cNvSpPr txBox="1"/>
          <p:nvPr/>
        </p:nvSpPr>
        <p:spPr>
          <a:xfrm>
            <a:off x="624000" y="5877000"/>
            <a:ext cx="3456000"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Object</a:t>
            </a:r>
          </a:p>
          <a:p>
            <a:pPr algn="ctr"/>
            <a:r>
              <a:rPr lang="en-US" sz="2000">
                <a:latin typeface="Montserrat" pitchFamily="2" charset="0"/>
                <a:cs typeface="Times New Roman" panose="02020603050405020304" pitchFamily="18" charset="0"/>
              </a:rPr>
              <a:t>Models a </a:t>
            </a:r>
            <a:r>
              <a:rPr lang="en-US" sz="2000" i="1">
                <a:latin typeface="Montserrat" pitchFamily="2" charset="0"/>
                <a:cs typeface="Times New Roman" panose="02020603050405020304" pitchFamily="18" charset="0"/>
              </a:rPr>
              <a:t>page mapping</a:t>
            </a:r>
          </a:p>
        </p:txBody>
      </p:sp>
      <p:sp>
        <p:nvSpPr>
          <p:cNvPr id="30" name="Flowchart: Alternate Process 29">
            <a:extLst>
              <a:ext uri="{FF2B5EF4-FFF2-40B4-BE49-F238E27FC236}">
                <a16:creationId xmlns:a16="http://schemas.microsoft.com/office/drawing/2014/main" id="{E0046C2F-6B3F-D133-39BF-E02B5AF6F437}"/>
              </a:ext>
            </a:extLst>
          </p:cNvPr>
          <p:cNvSpPr/>
          <p:nvPr/>
        </p:nvSpPr>
        <p:spPr>
          <a:xfrm>
            <a:off x="5592000" y="3573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HW Table</a:t>
            </a:r>
            <a:endParaRPr lang="en-KR" sz="1600">
              <a:solidFill>
                <a:schemeClr val="bg1"/>
              </a:solidFill>
              <a:latin typeface="Montserrat Medium" pitchFamily="2" charset="0"/>
            </a:endParaRPr>
          </a:p>
        </p:txBody>
      </p:sp>
      <p:sp>
        <p:nvSpPr>
          <p:cNvPr id="31" name="Flowchart: Alternate Process 30">
            <a:extLst>
              <a:ext uri="{FF2B5EF4-FFF2-40B4-BE49-F238E27FC236}">
                <a16:creationId xmlns:a16="http://schemas.microsoft.com/office/drawing/2014/main" id="{D7695964-A5A9-DE8D-012F-ED5836FC7E97}"/>
              </a:ext>
            </a:extLst>
          </p:cNvPr>
          <p:cNvSpPr/>
          <p:nvPr/>
        </p:nvSpPr>
        <p:spPr>
          <a:xfrm>
            <a:off x="5592000" y="4221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 Metadata</a:t>
            </a:r>
            <a:endParaRPr lang="en-KR" sz="1600">
              <a:solidFill>
                <a:schemeClr val="bg1"/>
              </a:solidFill>
              <a:latin typeface="Montserrat Medium" pitchFamily="2" charset="0"/>
            </a:endParaRPr>
          </a:p>
        </p:txBody>
      </p:sp>
      <p:sp>
        <p:nvSpPr>
          <p:cNvPr id="32" name="Flowchart: Alternate Process 31">
            <a:extLst>
              <a:ext uri="{FF2B5EF4-FFF2-40B4-BE49-F238E27FC236}">
                <a16:creationId xmlns:a16="http://schemas.microsoft.com/office/drawing/2014/main" id="{4D6C461D-C813-A54D-6AD3-D24026BB3453}"/>
              </a:ext>
            </a:extLst>
          </p:cNvPr>
          <p:cNvSpPr/>
          <p:nvPr/>
        </p:nvSpPr>
        <p:spPr>
          <a:xfrm>
            <a:off x="5592000" y="2925000"/>
            <a:ext cx="1728000"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Trans. Objects</a:t>
            </a:r>
            <a:endParaRPr lang="en-KR" sz="1600">
              <a:solidFill>
                <a:schemeClr val="bg1"/>
              </a:solidFill>
              <a:latin typeface="Montserrat Medium" pitchFamily="2" charset="0"/>
            </a:endParaRPr>
          </a:p>
        </p:txBody>
      </p:sp>
      <p:sp>
        <p:nvSpPr>
          <p:cNvPr id="14" name="Flowchart: Alternate Process 13">
            <a:extLst>
              <a:ext uri="{FF2B5EF4-FFF2-40B4-BE49-F238E27FC236}">
                <a16:creationId xmlns:a16="http://schemas.microsoft.com/office/drawing/2014/main" id="{8CDA1478-6AB6-64A8-4133-917FFC94F5A0}"/>
              </a:ext>
            </a:extLst>
          </p:cNvPr>
          <p:cNvSpPr/>
          <p:nvPr/>
        </p:nvSpPr>
        <p:spPr>
          <a:xfrm>
            <a:off x="9192000" y="4581000"/>
            <a:ext cx="1728000" cy="576000"/>
          </a:xfrm>
          <a:prstGeom prst="flowChartAlternateProcess">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US" sz="600">
              <a:solidFill>
                <a:schemeClr val="bg1"/>
              </a:solidFill>
              <a:latin typeface="Montserrat Medium" pitchFamily="2" charset="0"/>
            </a:endParaRPr>
          </a:p>
          <a:p>
            <a:pPr algn="ctr">
              <a:lnSpc>
                <a:spcPct val="75000"/>
              </a:lnSpc>
            </a:pPr>
            <a:r>
              <a:rPr lang="en-US" sz="1600">
                <a:solidFill>
                  <a:schemeClr val="bg1"/>
                </a:solidFill>
                <a:latin typeface="Montserrat Medium" pitchFamily="2" charset="0"/>
              </a:rPr>
              <a:t>MMU HW</a:t>
            </a:r>
            <a:endParaRPr lang="en-KR" sz="1600">
              <a:solidFill>
                <a:schemeClr val="bg1"/>
              </a:solidFill>
              <a:latin typeface="Montserrat Medium" pitchFamily="2" charset="0"/>
            </a:endParaRPr>
          </a:p>
        </p:txBody>
      </p:sp>
      <p:sp>
        <p:nvSpPr>
          <p:cNvPr id="15" name="!!Svc">
            <a:extLst>
              <a:ext uri="{FF2B5EF4-FFF2-40B4-BE49-F238E27FC236}">
                <a16:creationId xmlns:a16="http://schemas.microsoft.com/office/drawing/2014/main" id="{56969831-7BCC-1E19-41DE-EB92784588ED}"/>
              </a:ext>
            </a:extLst>
          </p:cNvPr>
          <p:cNvSpPr/>
          <p:nvPr/>
        </p:nvSpPr>
        <p:spPr>
          <a:xfrm>
            <a:off x="8904000" y="3213000"/>
            <a:ext cx="2304000" cy="720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itchFamily="2" charset="0"/>
              </a:rPr>
              <a:t>Translation</a:t>
            </a:r>
          </a:p>
          <a:p>
            <a:pPr algn="ctr"/>
            <a:r>
              <a:rPr lang="en-US" sz="2000">
                <a:solidFill>
                  <a:schemeClr val="tx1"/>
                </a:solidFill>
                <a:latin typeface="Montserrat Medium" pitchFamily="2" charset="0"/>
              </a:rPr>
              <a:t>Service</a:t>
            </a:r>
          </a:p>
        </p:txBody>
      </p:sp>
      <p:sp>
        <p:nvSpPr>
          <p:cNvPr id="18" name="TextBox 17">
            <a:extLst>
              <a:ext uri="{FF2B5EF4-FFF2-40B4-BE49-F238E27FC236}">
                <a16:creationId xmlns:a16="http://schemas.microsoft.com/office/drawing/2014/main" id="{E96EBF47-4D49-407F-14C4-7E9E12F29E8A}"/>
              </a:ext>
            </a:extLst>
          </p:cNvPr>
          <p:cNvSpPr txBox="1"/>
          <p:nvPr/>
        </p:nvSpPr>
        <p:spPr>
          <a:xfrm>
            <a:off x="8716464" y="5869337"/>
            <a:ext cx="2751073" cy="707886"/>
          </a:xfrm>
          <a:prstGeom prst="rect">
            <a:avLst/>
          </a:prstGeom>
          <a:noFill/>
        </p:spPr>
        <p:txBody>
          <a:bodyPr wrap="none" rtlCol="0">
            <a:spAutoFit/>
          </a:bodyPr>
          <a:lstStyle/>
          <a:p>
            <a:pPr algn="ctr"/>
            <a:r>
              <a:rPr lang="en-US" sz="2000" b="1">
                <a:latin typeface="Montserrat" pitchFamily="2" charset="0"/>
                <a:cs typeface="Times New Roman" panose="02020603050405020304" pitchFamily="18" charset="0"/>
              </a:rPr>
              <a:t>Translation Service</a:t>
            </a:r>
          </a:p>
          <a:p>
            <a:pPr algn="ctr"/>
            <a:r>
              <a:rPr lang="en-US" sz="2000">
                <a:latin typeface="Montserrat" pitchFamily="2" charset="0"/>
                <a:cs typeface="Times New Roman" panose="02020603050405020304" pitchFamily="18" charset="0"/>
              </a:rPr>
              <a:t>Models the </a:t>
            </a:r>
            <a:r>
              <a:rPr lang="en-US" sz="2000" i="1">
                <a:latin typeface="Montserrat" pitchFamily="2" charset="0"/>
                <a:cs typeface="Times New Roman" panose="02020603050405020304" pitchFamily="18" charset="0"/>
              </a:rPr>
              <a:t>MMU</a:t>
            </a:r>
          </a:p>
        </p:txBody>
      </p:sp>
      <p:sp>
        <p:nvSpPr>
          <p:cNvPr id="11" name="Arrow: Up-Down 10">
            <a:extLst>
              <a:ext uri="{FF2B5EF4-FFF2-40B4-BE49-F238E27FC236}">
                <a16:creationId xmlns:a16="http://schemas.microsoft.com/office/drawing/2014/main" id="{13A3C71A-9137-C9E1-3C02-8893E712312D}"/>
              </a:ext>
            </a:extLst>
          </p:cNvPr>
          <p:cNvSpPr/>
          <p:nvPr/>
        </p:nvSpPr>
        <p:spPr>
          <a:xfrm>
            <a:off x="9912424" y="4005064"/>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2" name="Arrow: Up-Down 11">
            <a:extLst>
              <a:ext uri="{FF2B5EF4-FFF2-40B4-BE49-F238E27FC236}">
                <a16:creationId xmlns:a16="http://schemas.microsoft.com/office/drawing/2014/main" id="{D40EBD14-E8CA-411E-FBDE-68A0E3806107}"/>
              </a:ext>
            </a:extLst>
          </p:cNvPr>
          <p:cNvSpPr/>
          <p:nvPr/>
        </p:nvSpPr>
        <p:spPr>
          <a:xfrm>
            <a:off x="9912424" y="2636912"/>
            <a:ext cx="288032" cy="504056"/>
          </a:xfrm>
          <a:prstGeom prst="up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3" name="!!Flowchart: Alternate Process 12">
            <a:extLst>
              <a:ext uri="{FF2B5EF4-FFF2-40B4-BE49-F238E27FC236}">
                <a16:creationId xmlns:a16="http://schemas.microsoft.com/office/drawing/2014/main" id="{0CB12D47-AE26-330C-2E77-23025BAD1724}"/>
              </a:ext>
            </a:extLst>
          </p:cNvPr>
          <p:cNvSpPr/>
          <p:nvPr/>
        </p:nvSpPr>
        <p:spPr>
          <a:xfrm>
            <a:off x="8832304" y="1988840"/>
            <a:ext cx="576064"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23" name="!!Flowchart: Alternate Process 22">
            <a:extLst>
              <a:ext uri="{FF2B5EF4-FFF2-40B4-BE49-F238E27FC236}">
                <a16:creationId xmlns:a16="http://schemas.microsoft.com/office/drawing/2014/main" id="{D9620921-52BB-DC74-953E-5688EBC7B85B}"/>
              </a:ext>
            </a:extLst>
          </p:cNvPr>
          <p:cNvSpPr/>
          <p:nvPr/>
        </p:nvSpPr>
        <p:spPr>
          <a:xfrm>
            <a:off x="8184424" y="1988840"/>
            <a:ext cx="575872" cy="576000"/>
          </a:xfrm>
          <a:prstGeom prst="flowChartAlternateProcess">
            <a:avLst/>
          </a:prstGeom>
          <a:solidFill>
            <a:srgbClr val="4285F4">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24" name="!!Flowchart: Alternate Process 23">
            <a:extLst>
              <a:ext uri="{FF2B5EF4-FFF2-40B4-BE49-F238E27FC236}">
                <a16:creationId xmlns:a16="http://schemas.microsoft.com/office/drawing/2014/main" id="{BFF28FCF-1BAB-FE4E-308F-02F3994F1D11}"/>
              </a:ext>
            </a:extLst>
          </p:cNvPr>
          <p:cNvSpPr/>
          <p:nvPr/>
        </p:nvSpPr>
        <p:spPr>
          <a:xfrm>
            <a:off x="9480376" y="1988840"/>
            <a:ext cx="1152128" cy="576000"/>
          </a:xfrm>
          <a:prstGeom prst="flowChartAlternateProcess">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lvl="0" algn="ctr">
              <a:lnSpc>
                <a:spcPct val="75000"/>
              </a:lnSpc>
            </a:pPr>
            <a:endParaRPr lang="en-US" sz="600">
              <a:solidFill>
                <a:prstClr val="white"/>
              </a:solidFill>
              <a:latin typeface="Montserrat Medium" pitchFamily="2" charset="0"/>
            </a:endParaRPr>
          </a:p>
          <a:p>
            <a:pPr lvl="0" algn="ctr">
              <a:lnSpc>
                <a:spcPct val="75000"/>
              </a:lnSpc>
            </a:pPr>
            <a:r>
              <a:rPr lang="en-US" sz="1600">
                <a:solidFill>
                  <a:prstClr val="white"/>
                </a:solidFill>
                <a:latin typeface="Montserrat Medium" pitchFamily="2" charset="0"/>
              </a:rPr>
              <a:t>Trans. DB</a:t>
            </a:r>
            <a:endParaRPr lang="en-KR" sz="1600">
              <a:solidFill>
                <a:prstClr val="white"/>
              </a:solidFill>
              <a:latin typeface="Montserrat Medium" pitchFamily="2" charset="0"/>
            </a:endParaRPr>
          </a:p>
        </p:txBody>
      </p:sp>
      <p:sp>
        <p:nvSpPr>
          <p:cNvPr id="43" name="!!Flowchart: Alternate Process 42">
            <a:extLst>
              <a:ext uri="{FF2B5EF4-FFF2-40B4-BE49-F238E27FC236}">
                <a16:creationId xmlns:a16="http://schemas.microsoft.com/office/drawing/2014/main" id="{9CB18D9B-E818-312C-8C19-A8D7AF104331}"/>
              </a:ext>
            </a:extLst>
          </p:cNvPr>
          <p:cNvSpPr/>
          <p:nvPr/>
        </p:nvSpPr>
        <p:spPr>
          <a:xfrm>
            <a:off x="10704512" y="1988840"/>
            <a:ext cx="576064" cy="576000"/>
          </a:xfrm>
          <a:prstGeom prst="flowChartAlternateProcess">
            <a:avLst/>
          </a:prstGeom>
          <a:solidFill>
            <a:srgbClr val="4285F4">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endParaRPr lang="en-KR" sz="1600">
              <a:solidFill>
                <a:schemeClr val="bg1"/>
              </a:solidFill>
              <a:latin typeface="Montserrat Medium" pitchFamily="2" charset="0"/>
            </a:endParaRPr>
          </a:p>
        </p:txBody>
      </p:sp>
      <p:sp>
        <p:nvSpPr>
          <p:cNvPr id="35" name="Rectangle 34">
            <a:extLst>
              <a:ext uri="{FF2B5EF4-FFF2-40B4-BE49-F238E27FC236}">
                <a16:creationId xmlns:a16="http://schemas.microsoft.com/office/drawing/2014/main" id="{3C6A04FD-DA18-8B10-66C4-6DD440BA364B}"/>
              </a:ext>
            </a:extLst>
          </p:cNvPr>
          <p:cNvSpPr/>
          <p:nvPr/>
        </p:nvSpPr>
        <p:spPr>
          <a:xfrm>
            <a:off x="479376" y="1484784"/>
            <a:ext cx="3816424" cy="4320480"/>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42" name="Rectangle 41">
            <a:extLst>
              <a:ext uri="{FF2B5EF4-FFF2-40B4-BE49-F238E27FC236}">
                <a16:creationId xmlns:a16="http://schemas.microsoft.com/office/drawing/2014/main" id="{BCCD5E09-9D4B-F6EE-64E5-F38890A08881}"/>
              </a:ext>
            </a:extLst>
          </p:cNvPr>
          <p:cNvSpPr/>
          <p:nvPr/>
        </p:nvSpPr>
        <p:spPr>
          <a:xfrm>
            <a:off x="4587100" y="1605285"/>
            <a:ext cx="3816424" cy="4320480"/>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41" name="TextBox 40">
            <a:extLst>
              <a:ext uri="{FF2B5EF4-FFF2-40B4-BE49-F238E27FC236}">
                <a16:creationId xmlns:a16="http://schemas.microsoft.com/office/drawing/2014/main" id="{8157FCD7-462D-6641-8BF1-F39C79C17634}"/>
              </a:ext>
            </a:extLst>
          </p:cNvPr>
          <p:cNvSpPr txBox="1"/>
          <p:nvPr/>
        </p:nvSpPr>
        <p:spPr>
          <a:xfrm>
            <a:off x="4796276" y="2133000"/>
            <a:ext cx="3635314" cy="2862322"/>
          </a:xfrm>
          <a:prstGeom prst="rect">
            <a:avLst/>
          </a:prstGeom>
          <a:noFill/>
        </p:spPr>
        <p:txBody>
          <a:bodyPr wrap="square">
            <a:spAutoFit/>
          </a:bodyPr>
          <a:lstStyle/>
          <a:p>
            <a:pPr algn="l"/>
            <a:r>
              <a:rPr lang="en-US" b="0" i="0" u="none" strike="noStrike" baseline="0">
                <a:solidFill>
                  <a:srgbClr val="3D7B7B"/>
                </a:solidFill>
                <a:latin typeface="Consolas" panose="020B0609020204030204" pitchFamily="49" charset="0"/>
              </a:rPr>
              <a:t>// Find a trans. object </a:t>
            </a:r>
          </a:p>
          <a:p>
            <a:pPr algn="l"/>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db</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find</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tobj</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tdb</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vaddr</a:t>
            </a:r>
            <a:r>
              <a:rPr lang="en-US" b="0" i="0" u="none" strike="noStrike" baseline="0">
                <a:solidFill>
                  <a:srgbClr val="000000"/>
                </a:solidFill>
                <a:latin typeface="Consolas" panose="020B0609020204030204" pitchFamily="49" charset="0"/>
              </a:rPr>
              <a:t>)</a:t>
            </a:r>
          </a:p>
          <a:p>
            <a:pPr algn="l"/>
            <a:r>
              <a:rPr lang="en-US" b="0" i="0" u="none" strike="noStrike" baseline="0">
                <a:solidFill>
                  <a:srgbClr val="000000"/>
                </a:solidFill>
                <a:latin typeface="Consolas" panose="020B0609020204030204" pitchFamily="49" charset="0"/>
              </a:rPr>
              <a:t> </a:t>
            </a:r>
          </a:p>
          <a:p>
            <a:pPr algn="l"/>
            <a:r>
              <a:rPr lang="en-US" b="0" i="0" u="none" strike="noStrike" baseline="0">
                <a:solidFill>
                  <a:srgbClr val="3D7B7B"/>
                </a:solidFill>
                <a:latin typeface="Consolas" panose="020B0609020204030204" pitchFamily="49" charset="0"/>
              </a:rPr>
              <a:t>// Update a trans. object </a:t>
            </a:r>
          </a:p>
          <a:p>
            <a:pPr algn="l"/>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db</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update</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tobj</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tdb</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tobj</a:t>
            </a:r>
            <a:r>
              <a:rPr lang="en-US" b="0" i="0" u="none" strike="noStrike" baseline="0">
                <a:solidFill>
                  <a:srgbClr val="000000"/>
                </a:solidFill>
                <a:latin typeface="Consolas" panose="020B0609020204030204" pitchFamily="49" charset="0"/>
              </a:rPr>
              <a:t>)</a:t>
            </a:r>
          </a:p>
          <a:p>
            <a:pPr algn="l"/>
            <a:endParaRPr lang="en-US" b="0" i="0" u="none" strike="noStrike" baseline="0">
              <a:solidFill>
                <a:srgbClr val="000000"/>
              </a:solidFill>
              <a:latin typeface="Consolas" panose="020B0609020204030204" pitchFamily="49" charset="0"/>
            </a:endParaRPr>
          </a:p>
          <a:p>
            <a:pPr algn="l"/>
            <a:r>
              <a:rPr lang="en-US" b="0" i="0" u="none" strike="noStrike" baseline="0">
                <a:solidFill>
                  <a:srgbClr val="3D7B7B"/>
                </a:solidFill>
                <a:latin typeface="Consolas" panose="020B0609020204030204" pitchFamily="49" charset="0"/>
              </a:rPr>
              <a:t>// Remove the trans. object</a:t>
            </a:r>
          </a:p>
          <a:p>
            <a:pPr algn="l"/>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db</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remove</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tobj</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tdb</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tobj</a:t>
            </a:r>
            <a:r>
              <a:rPr lang="en-US" b="0" i="0" u="none" strike="noStrike" baseline="0">
                <a:solidFill>
                  <a:srgbClr val="000000"/>
                </a:solidFill>
                <a:latin typeface="Consolas" panose="020B0609020204030204" pitchFamily="49" charset="0"/>
              </a:rPr>
              <a:t>)</a:t>
            </a:r>
          </a:p>
          <a:p>
            <a:pPr algn="l"/>
            <a:endParaRPr lang="en-US">
              <a:solidFill>
                <a:srgbClr val="000000"/>
              </a:solidFill>
              <a:latin typeface="Consolas" panose="020B0609020204030204" pitchFamily="49" charset="0"/>
            </a:endParaRPr>
          </a:p>
          <a:p>
            <a:pPr algn="l"/>
            <a:r>
              <a:rPr lang="en-US">
                <a:solidFill>
                  <a:srgbClr val="000000"/>
                </a:solidFill>
                <a:latin typeface="Consolas" panose="020B0609020204030204" pitchFamily="49" charset="0"/>
              </a:rPr>
              <a:t>...</a:t>
            </a:r>
            <a:endParaRPr lang="en-US">
              <a:latin typeface="Consolas" panose="020B0609020204030204" pitchFamily="49" charset="0"/>
            </a:endParaRPr>
          </a:p>
        </p:txBody>
      </p:sp>
      <p:sp>
        <p:nvSpPr>
          <p:cNvPr id="45" name="Rectangle 44">
            <a:extLst>
              <a:ext uri="{FF2B5EF4-FFF2-40B4-BE49-F238E27FC236}">
                <a16:creationId xmlns:a16="http://schemas.microsoft.com/office/drawing/2014/main" id="{837307C0-1C16-FFF5-9C3F-C639A04E4464}"/>
              </a:ext>
            </a:extLst>
          </p:cNvPr>
          <p:cNvSpPr/>
          <p:nvPr/>
        </p:nvSpPr>
        <p:spPr>
          <a:xfrm>
            <a:off x="8226982" y="1640725"/>
            <a:ext cx="3816424" cy="4320480"/>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47" name="TextBox 46">
            <a:extLst>
              <a:ext uri="{FF2B5EF4-FFF2-40B4-BE49-F238E27FC236}">
                <a16:creationId xmlns:a16="http://schemas.microsoft.com/office/drawing/2014/main" id="{35664DB6-528E-C01D-0ABF-ABC6798C4454}"/>
              </a:ext>
            </a:extLst>
          </p:cNvPr>
          <p:cNvSpPr txBox="1"/>
          <p:nvPr/>
        </p:nvSpPr>
        <p:spPr>
          <a:xfrm>
            <a:off x="-251799" y="2136148"/>
            <a:ext cx="4547599" cy="3139321"/>
          </a:xfrm>
          <a:prstGeom prst="rect">
            <a:avLst/>
          </a:prstGeom>
          <a:noFill/>
        </p:spPr>
        <p:txBody>
          <a:bodyPr wrap="square" rtlCol="0">
            <a:spAutoFit/>
          </a:bodyPr>
          <a:lstStyle/>
          <a:p>
            <a:pPr marL="685800" lvl="1"/>
            <a:r>
              <a:rPr lang="en-US" b="0" i="0" u="none" strike="noStrike" baseline="0">
                <a:solidFill>
                  <a:srgbClr val="3D7B7B"/>
                </a:solidFill>
                <a:latin typeface="Consolas" panose="020B0609020204030204" pitchFamily="49" charset="0"/>
              </a:rPr>
              <a:t>// Read </a:t>
            </a:r>
            <a:r>
              <a:rPr lang="en-US" b="0" i="0" u="none" strike="noStrike" baseline="0" err="1">
                <a:solidFill>
                  <a:srgbClr val="3D7B7B"/>
                </a:solidFill>
                <a:latin typeface="Consolas" panose="020B0609020204030204" pitchFamily="49" charset="0"/>
              </a:rPr>
              <a:t>tobj</a:t>
            </a:r>
            <a:r>
              <a:rPr lang="en-US" b="0" i="0" u="none" strike="noStrike" baseline="0">
                <a:solidFill>
                  <a:srgbClr val="3D7B7B"/>
                </a:solidFill>
                <a:latin typeface="Consolas" panose="020B0609020204030204" pitchFamily="49" charset="0"/>
              </a:rPr>
              <a:t> attribute</a:t>
            </a:r>
          </a:p>
          <a:p>
            <a:pPr marL="685800" lvl="1"/>
            <a:r>
              <a:rPr lang="en-US">
                <a:solidFill>
                  <a:srgbClr val="3D7B7B"/>
                </a:solidFill>
                <a:latin typeface="Consolas" panose="020B0609020204030204" pitchFamily="49" charset="0"/>
              </a:rPr>
              <a:t>// e.g. perm., page size etc.</a:t>
            </a:r>
            <a:endParaRPr lang="en-US" b="0" i="0" u="none" strike="noStrike" baseline="0">
              <a:solidFill>
                <a:srgbClr val="0000FF"/>
              </a:solidFill>
              <a:latin typeface="Consolas" panose="020B0609020204030204" pitchFamily="49" charset="0"/>
            </a:endParaRPr>
          </a:p>
          <a:p>
            <a:pPr marL="685800" lvl="1"/>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obj</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read</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attr</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tobj</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attr_key</a:t>
            </a:r>
            <a:r>
              <a:rPr lang="en-US" b="0" i="0" u="none" strike="noStrike" baseline="0">
                <a:solidFill>
                  <a:srgbClr val="000000"/>
                </a:solidFill>
                <a:latin typeface="Consolas" panose="020B0609020204030204" pitchFamily="49" charset="0"/>
              </a:rPr>
              <a:t>)</a:t>
            </a:r>
          </a:p>
          <a:p>
            <a:pPr marL="685800" lvl="1"/>
            <a:endParaRPr lang="en-US" b="0" i="0" u="none" strike="noStrike" baseline="0">
              <a:solidFill>
                <a:srgbClr val="000000"/>
              </a:solidFill>
              <a:latin typeface="Consolas" panose="020B0609020204030204" pitchFamily="49" charset="0"/>
            </a:endParaRPr>
          </a:p>
          <a:p>
            <a:pPr marL="685800" lvl="1"/>
            <a:r>
              <a:rPr lang="en-US" b="0" i="0" u="none" strike="noStrike" baseline="0">
                <a:solidFill>
                  <a:srgbClr val="3D7B7B"/>
                </a:solidFill>
                <a:latin typeface="Consolas" panose="020B0609020204030204" pitchFamily="49" charset="0"/>
              </a:rPr>
              <a:t>// Update </a:t>
            </a:r>
            <a:r>
              <a:rPr lang="en-US" b="0" i="0" u="none" strike="noStrike" baseline="0" err="1">
                <a:solidFill>
                  <a:srgbClr val="3D7B7B"/>
                </a:solidFill>
                <a:latin typeface="Consolas" panose="020B0609020204030204" pitchFamily="49" charset="0"/>
              </a:rPr>
              <a:t>tobj</a:t>
            </a:r>
            <a:r>
              <a:rPr lang="en-US" b="0" i="0" u="none" strike="noStrike" baseline="0">
                <a:solidFill>
                  <a:srgbClr val="3D7B7B"/>
                </a:solidFill>
                <a:latin typeface="Consolas" panose="020B0609020204030204" pitchFamily="49" charset="0"/>
              </a:rPr>
              <a:t> attribute</a:t>
            </a:r>
          </a:p>
          <a:p>
            <a:pPr marL="685800" lvl="1"/>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obj_write</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attr</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tobj</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attr_key</a:t>
            </a:r>
            <a:r>
              <a:rPr lang="en-US" b="0" i="0" u="none" strike="noStrike" baseline="0">
                <a:solidFill>
                  <a:srgbClr val="000000"/>
                </a:solidFill>
                <a:latin typeface="Consolas" panose="020B0609020204030204" pitchFamily="49" charset="0"/>
              </a:rPr>
              <a:t>, </a:t>
            </a:r>
            <a:r>
              <a:rPr lang="en-US" b="0" i="0" u="none" strike="noStrike" baseline="0" err="1">
                <a:solidFill>
                  <a:srgbClr val="000000"/>
                </a:solidFill>
                <a:latin typeface="Consolas" panose="020B0609020204030204" pitchFamily="49" charset="0"/>
              </a:rPr>
              <a:t>new_val</a:t>
            </a:r>
            <a:r>
              <a:rPr lang="en-US" b="0" i="0" u="none" strike="noStrike" baseline="0">
                <a:solidFill>
                  <a:srgbClr val="000000"/>
                </a:solidFill>
                <a:latin typeface="Consolas" panose="020B0609020204030204" pitchFamily="49" charset="0"/>
              </a:rPr>
              <a:t>)</a:t>
            </a:r>
          </a:p>
          <a:p>
            <a:pPr marL="685800" lvl="1"/>
            <a:endParaRPr lang="en-US">
              <a:solidFill>
                <a:srgbClr val="000000"/>
              </a:solidFill>
              <a:latin typeface="Consolas" panose="020B0609020204030204" pitchFamily="49" charset="0"/>
            </a:endParaRPr>
          </a:p>
          <a:p>
            <a:pPr marL="685800" lvl="1"/>
            <a:r>
              <a:rPr lang="en-US">
                <a:solidFill>
                  <a:srgbClr val="000000"/>
                </a:solidFill>
                <a:latin typeface="Consolas" panose="020B0609020204030204" pitchFamily="49" charset="0"/>
              </a:rPr>
              <a:t>...</a:t>
            </a:r>
            <a:endParaRPr lang="en-US">
              <a:latin typeface="Consolas" panose="020B0609020204030204" pitchFamily="49" charset="0"/>
            </a:endParaRPr>
          </a:p>
          <a:p>
            <a:endParaRPr lang="en-US">
              <a:latin typeface="Consolas" panose="020B0609020204030204" pitchFamily="49" charset="0"/>
            </a:endParaRPr>
          </a:p>
        </p:txBody>
      </p:sp>
      <p:sp>
        <p:nvSpPr>
          <p:cNvPr id="36" name="TextBox 35">
            <a:extLst>
              <a:ext uri="{FF2B5EF4-FFF2-40B4-BE49-F238E27FC236}">
                <a16:creationId xmlns:a16="http://schemas.microsoft.com/office/drawing/2014/main" id="{42D80375-0690-FFD9-8DFD-092F1C140ACA}"/>
              </a:ext>
            </a:extLst>
          </p:cNvPr>
          <p:cNvSpPr txBox="1"/>
          <p:nvPr/>
        </p:nvSpPr>
        <p:spPr>
          <a:xfrm>
            <a:off x="8601781" y="2140766"/>
            <a:ext cx="3484184" cy="2031325"/>
          </a:xfrm>
          <a:prstGeom prst="rect">
            <a:avLst/>
          </a:prstGeom>
          <a:noFill/>
        </p:spPr>
        <p:txBody>
          <a:bodyPr wrap="square">
            <a:spAutoFit/>
          </a:bodyPr>
          <a:lstStyle/>
          <a:p>
            <a:pPr algn="l"/>
            <a:r>
              <a:rPr lang="en-US" b="0" i="0" u="none" strike="noStrike" baseline="0">
                <a:solidFill>
                  <a:srgbClr val="3D7B7B"/>
                </a:solidFill>
                <a:latin typeface="Consolas" panose="020B0609020204030204" pitchFamily="49" charset="0"/>
              </a:rPr>
              <a:t>// Switch to a trans.</a:t>
            </a:r>
            <a:r>
              <a:rPr lang="en-US" b="0" i="0" u="none" strike="noStrike">
                <a:solidFill>
                  <a:srgbClr val="3D7B7B"/>
                </a:solidFill>
                <a:latin typeface="Consolas" panose="020B0609020204030204" pitchFamily="49" charset="0"/>
              </a:rPr>
              <a:t> </a:t>
            </a:r>
            <a:r>
              <a:rPr lang="en-US" b="0" i="0" u="none" strike="noStrike" err="1">
                <a:solidFill>
                  <a:srgbClr val="3D7B7B"/>
                </a:solidFill>
                <a:latin typeface="Consolas" panose="020B0609020204030204" pitchFamily="49" charset="0"/>
              </a:rPr>
              <a:t>db</a:t>
            </a:r>
            <a:endParaRPr lang="en-US" b="0" i="0" u="none" strike="noStrike" baseline="0">
              <a:solidFill>
                <a:srgbClr val="3D7B7B"/>
              </a:solidFill>
              <a:latin typeface="Consolas" panose="020B0609020204030204" pitchFamily="49" charset="0"/>
            </a:endParaRPr>
          </a:p>
          <a:p>
            <a:pPr algn="l"/>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svc</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switch</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tdb</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tdb</a:t>
            </a:r>
            <a:r>
              <a:rPr lang="en-US" b="0" i="0" u="none" strike="noStrike" baseline="0">
                <a:solidFill>
                  <a:srgbClr val="000000"/>
                </a:solidFill>
                <a:latin typeface="Consolas" panose="020B0609020204030204" pitchFamily="49" charset="0"/>
              </a:rPr>
              <a:t>)</a:t>
            </a:r>
          </a:p>
          <a:p>
            <a:pPr algn="l"/>
            <a:endParaRPr lang="en-US" b="0" i="0" u="none" strike="noStrike" baseline="0">
              <a:solidFill>
                <a:srgbClr val="000000"/>
              </a:solidFill>
              <a:latin typeface="Consolas" panose="020B0609020204030204" pitchFamily="49" charset="0"/>
            </a:endParaRPr>
          </a:p>
          <a:p>
            <a:pPr algn="l"/>
            <a:r>
              <a:rPr lang="en-US" b="0" i="0" u="none" strike="noStrike" baseline="0">
                <a:solidFill>
                  <a:srgbClr val="3D7B7B"/>
                </a:solidFill>
                <a:latin typeface="Consolas" panose="020B0609020204030204" pitchFamily="49" charset="0"/>
              </a:rPr>
              <a:t>// Get current</a:t>
            </a:r>
            <a:r>
              <a:rPr lang="en-US" b="0" i="0" u="none" strike="noStrike">
                <a:solidFill>
                  <a:srgbClr val="3D7B7B"/>
                </a:solidFill>
                <a:latin typeface="Consolas" panose="020B0609020204030204" pitchFamily="49" charset="0"/>
              </a:rPr>
              <a:t> trans. </a:t>
            </a:r>
            <a:r>
              <a:rPr lang="en-US" b="0" i="0" u="none" strike="noStrike" err="1">
                <a:solidFill>
                  <a:srgbClr val="3D7B7B"/>
                </a:solidFill>
                <a:latin typeface="Consolas" panose="020B0609020204030204" pitchFamily="49" charset="0"/>
              </a:rPr>
              <a:t>db</a:t>
            </a:r>
            <a:endParaRPr lang="en-US" b="0" i="0" u="none" strike="noStrike" baseline="0">
              <a:solidFill>
                <a:srgbClr val="3D7B7B"/>
              </a:solidFill>
              <a:latin typeface="Consolas" panose="020B0609020204030204" pitchFamily="49" charset="0"/>
            </a:endParaRPr>
          </a:p>
          <a:p>
            <a:pPr algn="l"/>
            <a:r>
              <a:rPr lang="en-US" err="1">
                <a:solidFill>
                  <a:srgbClr val="0000FF"/>
                </a:solidFill>
                <a:latin typeface="Consolas" panose="020B0609020204030204" pitchFamily="49" charset="0"/>
              </a:rPr>
              <a:t>t</a:t>
            </a:r>
            <a:r>
              <a:rPr lang="en-US" b="0" i="0" u="none" strike="noStrike" baseline="0" err="1">
                <a:solidFill>
                  <a:srgbClr val="0000FF"/>
                </a:solidFill>
                <a:latin typeface="Consolas" panose="020B0609020204030204" pitchFamily="49" charset="0"/>
              </a:rPr>
              <a:t>svc</a:t>
            </a:r>
            <a:r>
              <a:rPr lang="en-US" err="1">
                <a:solidFill>
                  <a:srgbClr val="0000FF"/>
                </a:solidFill>
                <a:latin typeface="Consolas" panose="020B0609020204030204" pitchFamily="49" charset="0"/>
              </a:rPr>
              <a:t>_</a:t>
            </a:r>
            <a:r>
              <a:rPr lang="en-US" b="0" i="0" u="none" strike="noStrike" baseline="0" err="1">
                <a:solidFill>
                  <a:srgbClr val="0000FF"/>
                </a:solidFill>
                <a:latin typeface="Consolas" panose="020B0609020204030204" pitchFamily="49" charset="0"/>
              </a:rPr>
              <a:t>read_tdb</a:t>
            </a:r>
            <a:r>
              <a:rPr lang="en-US" b="0" i="0" u="none" strike="noStrike" baseline="0">
                <a:solidFill>
                  <a:srgbClr val="000000"/>
                </a:solidFill>
                <a:latin typeface="Consolas" panose="020B0609020204030204" pitchFamily="49" charset="0"/>
              </a:rPr>
              <a:t>(</a:t>
            </a:r>
            <a:r>
              <a:rPr lang="en-US" b="0" i="0" u="none" strike="noStrike" baseline="0" err="1">
                <a:solidFill>
                  <a:srgbClr val="000000"/>
                </a:solidFill>
                <a:latin typeface="Consolas" panose="020B0609020204030204" pitchFamily="49" charset="0"/>
              </a:rPr>
              <a:t>cpu</a:t>
            </a:r>
            <a:r>
              <a:rPr lang="en-US" b="0" i="0" u="none" strike="noStrike" baseline="0">
                <a:solidFill>
                  <a:srgbClr val="000000"/>
                </a:solidFill>
                <a:latin typeface="Consolas" panose="020B0609020204030204" pitchFamily="49" charset="0"/>
              </a:rPr>
              <a:t>)</a:t>
            </a:r>
          </a:p>
          <a:p>
            <a:pPr algn="l"/>
            <a:endParaRPr lang="en-US">
              <a:solidFill>
                <a:srgbClr val="000000"/>
              </a:solidFill>
              <a:latin typeface="Consolas" panose="020B0609020204030204" pitchFamily="49" charset="0"/>
            </a:endParaRPr>
          </a:p>
          <a:p>
            <a:pPr algn="l"/>
            <a:r>
              <a:rPr lang="en-US">
                <a:solidFill>
                  <a:srgbClr val="000000"/>
                </a:solidFill>
                <a:latin typeface="Consolas" panose="020B0609020204030204" pitchFamily="49" charset="0"/>
              </a:rPr>
              <a:t>...</a:t>
            </a:r>
            <a:endParaRPr lang="en-US">
              <a:latin typeface="Consolas" panose="020B0609020204030204" pitchFamily="49" charset="0"/>
            </a:endParaRPr>
          </a:p>
        </p:txBody>
      </p:sp>
      <p:sp>
        <p:nvSpPr>
          <p:cNvPr id="37" name="Slide Number Placeholder 36">
            <a:extLst>
              <a:ext uri="{FF2B5EF4-FFF2-40B4-BE49-F238E27FC236}">
                <a16:creationId xmlns:a16="http://schemas.microsoft.com/office/drawing/2014/main" id="{CDD9BE46-43B1-65D9-F1FE-4B2DFE695B78}"/>
              </a:ext>
            </a:extLst>
          </p:cNvPr>
          <p:cNvSpPr>
            <a:spLocks noGrp="1"/>
          </p:cNvSpPr>
          <p:nvPr>
            <p:ph type="sldNum" sz="quarter" idx="12"/>
          </p:nvPr>
        </p:nvSpPr>
        <p:spPr/>
        <p:txBody>
          <a:bodyPr/>
          <a:lstStyle/>
          <a:p>
            <a:fld id="{D24AB98B-7EB6-489A-BE01-743AAE16D735}" type="slidenum">
              <a:rPr lang="en-US" smtClean="0"/>
              <a:t>24</a:t>
            </a:fld>
            <a:endParaRPr lang="en-US"/>
          </a:p>
        </p:txBody>
      </p:sp>
      <p:sp>
        <p:nvSpPr>
          <p:cNvPr id="2" name="TextBox 1">
            <a:extLst>
              <a:ext uri="{FF2B5EF4-FFF2-40B4-BE49-F238E27FC236}">
                <a16:creationId xmlns:a16="http://schemas.microsoft.com/office/drawing/2014/main" id="{127CAC5E-88C5-5750-BCCB-1C0A2A76C0ED}"/>
              </a:ext>
            </a:extLst>
          </p:cNvPr>
          <p:cNvSpPr txBox="1"/>
          <p:nvPr/>
        </p:nvSpPr>
        <p:spPr>
          <a:xfrm>
            <a:off x="4727848" y="5877000"/>
            <a:ext cx="3528392" cy="707886"/>
          </a:xfrm>
          <a:prstGeom prst="rect">
            <a:avLst/>
          </a:prstGeom>
          <a:noFill/>
        </p:spPr>
        <p:txBody>
          <a:bodyPr wrap="square" rtlCol="0">
            <a:spAutoFit/>
          </a:bodyPr>
          <a:lstStyle/>
          <a:p>
            <a:pPr algn="ctr"/>
            <a:r>
              <a:rPr lang="en-US" sz="2000" b="1">
                <a:latin typeface="Montserrat" pitchFamily="2" charset="0"/>
                <a:cs typeface="Times New Roman" panose="02020603050405020304" pitchFamily="18" charset="0"/>
              </a:rPr>
              <a:t>Translation Database</a:t>
            </a:r>
          </a:p>
          <a:p>
            <a:pPr algn="ctr"/>
            <a:r>
              <a:rPr lang="en-US" sz="2000">
                <a:latin typeface="Montserrat" pitchFamily="2" charset="0"/>
                <a:cs typeface="Times New Roman" panose="02020603050405020304" pitchFamily="18" charset="0"/>
              </a:rPr>
              <a:t>Models an </a:t>
            </a:r>
            <a:r>
              <a:rPr lang="en-US" sz="2000" i="1">
                <a:latin typeface="Montserrat" pitchFamily="2" charset="0"/>
                <a:cs typeface="Times New Roman" panose="02020603050405020304" pitchFamily="18" charset="0"/>
              </a:rPr>
              <a:t>address space</a:t>
            </a:r>
          </a:p>
        </p:txBody>
      </p:sp>
    </p:spTree>
    <p:extLst>
      <p:ext uri="{BB962C8B-B14F-4D97-AF65-F5344CB8AC3E}">
        <p14:creationId xmlns:p14="http://schemas.microsoft.com/office/powerpoint/2010/main" val="230314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7">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6">
                                            <p:txEl>
                                              <p:pRg st="0" end="0"/>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6">
                                            <p:txEl>
                                              <p:pRg st="3" end="3"/>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6">
                                            <p:txEl>
                                              <p:pRg st="4" end="4"/>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18509-A82D-66D6-810D-F88769A37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46A06-498C-204D-3DBF-A0CBB32543AE}"/>
              </a:ext>
            </a:extLst>
          </p:cNvPr>
          <p:cNvSpPr>
            <a:spLocks noGrp="1"/>
          </p:cNvSpPr>
          <p:nvPr>
            <p:ph type="title"/>
          </p:nvPr>
        </p:nvSpPr>
        <p:spPr/>
        <p:txBody>
          <a:bodyPr>
            <a:normAutofit/>
          </a:bodyPr>
          <a:lstStyle/>
          <a:p>
            <a:r>
              <a:rPr lang="en-US" sz="3600">
                <a:latin typeface="Montserrat SemiBold" panose="00000700000000000000" pitchFamily="2" charset="0"/>
              </a:rPr>
              <a:t>EMT Customizable Functions</a:t>
            </a:r>
          </a:p>
        </p:txBody>
      </p:sp>
      <p:sp>
        <p:nvSpPr>
          <p:cNvPr id="33" name="!!Driver">
            <a:extLst>
              <a:ext uri="{FF2B5EF4-FFF2-40B4-BE49-F238E27FC236}">
                <a16:creationId xmlns:a16="http://schemas.microsoft.com/office/drawing/2014/main" id="{5127A2B0-CD7C-5393-7881-4F27D209A0AC}"/>
              </a:ext>
            </a:extLst>
          </p:cNvPr>
          <p:cNvSpPr/>
          <p:nvPr/>
        </p:nvSpPr>
        <p:spPr>
          <a:xfrm>
            <a:off x="1752871" y="4941104"/>
            <a:ext cx="7389603" cy="1368152"/>
          </a:xfrm>
          <a:prstGeom prst="roundRect">
            <a:avLst/>
          </a:prstGeom>
          <a:solidFill>
            <a:srgbClr val="D34C4C"/>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400">
                <a:solidFill>
                  <a:schemeClr val="bg1"/>
                </a:solidFill>
                <a:latin typeface="Montserrat Medium" panose="00000600000000000000" pitchFamily="2" charset="0"/>
              </a:rPr>
              <a:t>MMU Drivers</a:t>
            </a:r>
          </a:p>
        </p:txBody>
      </p:sp>
      <p:sp>
        <p:nvSpPr>
          <p:cNvPr id="50" name="!!EMT">
            <a:extLst>
              <a:ext uri="{FF2B5EF4-FFF2-40B4-BE49-F238E27FC236}">
                <a16:creationId xmlns:a16="http://schemas.microsoft.com/office/drawing/2014/main" id="{CFDA1514-5AEA-30EC-813D-573D47A3DDE6}"/>
              </a:ext>
            </a:extLst>
          </p:cNvPr>
          <p:cNvSpPr/>
          <p:nvPr/>
        </p:nvSpPr>
        <p:spPr>
          <a:xfrm>
            <a:off x="1752871" y="1527243"/>
            <a:ext cx="7412476" cy="3341917"/>
          </a:xfrm>
          <a:prstGeom prst="roundRect">
            <a:avLst>
              <a:gd name="adj" fmla="val 6663"/>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400">
                <a:solidFill>
                  <a:schemeClr val="bg1"/>
                </a:solidFill>
                <a:latin typeface="Montserrat Medium" pitchFamily="2" charset="0"/>
              </a:rPr>
              <a:t>EMT Interface</a:t>
            </a:r>
          </a:p>
        </p:txBody>
      </p:sp>
      <p:sp>
        <p:nvSpPr>
          <p:cNvPr id="5" name="!!Basic">
            <a:extLst>
              <a:ext uri="{FF2B5EF4-FFF2-40B4-BE49-F238E27FC236}">
                <a16:creationId xmlns:a16="http://schemas.microsoft.com/office/drawing/2014/main" id="{BF56473C-6452-C5DD-DB9D-C91052EDEAC1}"/>
              </a:ext>
            </a:extLst>
          </p:cNvPr>
          <p:cNvSpPr/>
          <p:nvPr/>
        </p:nvSpPr>
        <p:spPr>
          <a:xfrm>
            <a:off x="1918242" y="2042809"/>
            <a:ext cx="3383280" cy="2684834"/>
          </a:xfrm>
          <a:prstGeom prst="roundRect">
            <a:avLst>
              <a:gd name="adj" fmla="val 681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200">
                <a:solidFill>
                  <a:schemeClr val="tx1"/>
                </a:solidFill>
                <a:latin typeface="Montserrat Medium" panose="00000600000000000000" pitchFamily="2" charset="0"/>
              </a:rPr>
              <a:t>Basic </a:t>
            </a:r>
          </a:p>
          <a:p>
            <a:pPr algn="ctr"/>
            <a:r>
              <a:rPr lang="en-US" sz="2200">
                <a:solidFill>
                  <a:schemeClr val="tx1"/>
                </a:solidFill>
                <a:latin typeface="Montserrat Medium" panose="00000600000000000000" pitchFamily="2" charset="0"/>
              </a:rPr>
              <a:t>functions</a:t>
            </a:r>
          </a:p>
        </p:txBody>
      </p:sp>
      <p:sp>
        <p:nvSpPr>
          <p:cNvPr id="6" name="Rectangle: Rounded Corners 5">
            <a:extLst>
              <a:ext uri="{FF2B5EF4-FFF2-40B4-BE49-F238E27FC236}">
                <a16:creationId xmlns:a16="http://schemas.microsoft.com/office/drawing/2014/main" id="{01454D93-DD8A-E633-75D4-C300226312DF}"/>
              </a:ext>
            </a:extLst>
          </p:cNvPr>
          <p:cNvSpPr/>
          <p:nvPr/>
        </p:nvSpPr>
        <p:spPr>
          <a:xfrm>
            <a:off x="5640711" y="2042809"/>
            <a:ext cx="3383280" cy="2684834"/>
          </a:xfrm>
          <a:prstGeom prst="roundRect">
            <a:avLst>
              <a:gd name="adj" fmla="val 707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200">
                <a:solidFill>
                  <a:schemeClr val="tx1"/>
                </a:solidFill>
                <a:latin typeface="Montserrat Medium" pitchFamily="2" charset="0"/>
              </a:rPr>
              <a:t>Customizable </a:t>
            </a:r>
          </a:p>
          <a:p>
            <a:pPr algn="ctr"/>
            <a:r>
              <a:rPr lang="en-US" sz="2200">
                <a:solidFill>
                  <a:schemeClr val="tx1"/>
                </a:solidFill>
                <a:latin typeface="Montserrat Medium" pitchFamily="2" charset="0"/>
              </a:rPr>
              <a:t>functions</a:t>
            </a:r>
          </a:p>
        </p:txBody>
      </p:sp>
      <p:sp>
        <p:nvSpPr>
          <p:cNvPr id="68" name="!!TextBox 1">
            <a:extLst>
              <a:ext uri="{FF2B5EF4-FFF2-40B4-BE49-F238E27FC236}">
                <a16:creationId xmlns:a16="http://schemas.microsoft.com/office/drawing/2014/main" id="{D7A3C8F1-E603-5BA6-5D10-AA894A154DF0}"/>
              </a:ext>
            </a:extLst>
          </p:cNvPr>
          <p:cNvSpPr txBox="1"/>
          <p:nvPr/>
        </p:nvSpPr>
        <p:spPr>
          <a:xfrm>
            <a:off x="6941968" y="4316354"/>
            <a:ext cx="576064" cy="276999"/>
          </a:xfrm>
          <a:prstGeom prst="rect">
            <a:avLst/>
          </a:prstGeom>
          <a:noFill/>
        </p:spPr>
        <p:txBody>
          <a:bodyPr wrap="square" lIns="0" tIns="0" rIns="0" bIns="0" rtlCol="0">
            <a:spAutoFit/>
          </a:bodyPr>
          <a:lstStyle/>
          <a:p>
            <a:pPr algn="ctr"/>
            <a:r>
              <a:rPr lang="en-US">
                <a:latin typeface="Montserrat Medium" pitchFamily="2" charset="0"/>
              </a:rPr>
              <a:t>…</a:t>
            </a:r>
          </a:p>
        </p:txBody>
      </p:sp>
      <p:sp>
        <p:nvSpPr>
          <p:cNvPr id="104" name="!!Obj">
            <a:extLst>
              <a:ext uri="{FF2B5EF4-FFF2-40B4-BE49-F238E27FC236}">
                <a16:creationId xmlns:a16="http://schemas.microsoft.com/office/drawing/2014/main" id="{F9AE9CB7-7824-FF5D-9567-219C4D856628}"/>
              </a:ext>
            </a:extLst>
          </p:cNvPr>
          <p:cNvSpPr/>
          <p:nvPr/>
        </p:nvSpPr>
        <p:spPr>
          <a:xfrm>
            <a:off x="2143500" y="2773136"/>
            <a:ext cx="2952328" cy="54864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US" sz="2000">
                <a:solidFill>
                  <a:schemeClr val="tx1"/>
                </a:solidFill>
                <a:latin typeface="Montserrat Medium" panose="00000600000000000000" pitchFamily="2" charset="0"/>
              </a:rPr>
              <a:t>Translation Object</a:t>
            </a:r>
            <a:endParaRPr lang="en-KR" sz="2000">
              <a:solidFill>
                <a:schemeClr val="tx1"/>
              </a:solidFill>
              <a:latin typeface="Montserrat Medium" panose="00000600000000000000" pitchFamily="2" charset="0"/>
            </a:endParaRPr>
          </a:p>
        </p:txBody>
      </p:sp>
      <p:sp>
        <p:nvSpPr>
          <p:cNvPr id="105" name="!!DB">
            <a:extLst>
              <a:ext uri="{FF2B5EF4-FFF2-40B4-BE49-F238E27FC236}">
                <a16:creationId xmlns:a16="http://schemas.microsoft.com/office/drawing/2014/main" id="{F342F5E3-000E-D022-5D76-CBAE78EF832A}"/>
              </a:ext>
            </a:extLst>
          </p:cNvPr>
          <p:cNvSpPr/>
          <p:nvPr/>
        </p:nvSpPr>
        <p:spPr>
          <a:xfrm>
            <a:off x="2143500" y="3421208"/>
            <a:ext cx="2952328" cy="54864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US" sz="2000">
                <a:solidFill>
                  <a:schemeClr val="tx1"/>
                </a:solidFill>
                <a:latin typeface="Montserrat Medium" panose="00000600000000000000" pitchFamily="2" charset="0"/>
              </a:rPr>
              <a:t>Translation Database</a:t>
            </a:r>
            <a:endParaRPr lang="en-KR" sz="2000">
              <a:solidFill>
                <a:schemeClr val="tx1"/>
              </a:solidFill>
              <a:latin typeface="Montserrat Medium" panose="00000600000000000000" pitchFamily="2" charset="0"/>
            </a:endParaRPr>
          </a:p>
        </p:txBody>
      </p:sp>
      <p:sp>
        <p:nvSpPr>
          <p:cNvPr id="106" name="!!Svc">
            <a:extLst>
              <a:ext uri="{FF2B5EF4-FFF2-40B4-BE49-F238E27FC236}">
                <a16:creationId xmlns:a16="http://schemas.microsoft.com/office/drawing/2014/main" id="{303C4945-D50F-6721-0D33-96D9E2783163}"/>
              </a:ext>
            </a:extLst>
          </p:cNvPr>
          <p:cNvSpPr/>
          <p:nvPr/>
        </p:nvSpPr>
        <p:spPr>
          <a:xfrm>
            <a:off x="2143500" y="4069280"/>
            <a:ext cx="2952328" cy="54864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US" sz="2000">
                <a:solidFill>
                  <a:schemeClr val="tx1"/>
                </a:solidFill>
                <a:latin typeface="Montserrat Medium" panose="00000600000000000000" pitchFamily="2" charset="0"/>
              </a:rPr>
              <a:t>Translation Service</a:t>
            </a:r>
            <a:endParaRPr lang="en-KR" sz="2000">
              <a:solidFill>
                <a:schemeClr val="tx1"/>
              </a:solidFill>
              <a:latin typeface="Montserrat Medium" panose="00000600000000000000" pitchFamily="2" charset="0"/>
            </a:endParaRPr>
          </a:p>
        </p:txBody>
      </p:sp>
      <p:sp>
        <p:nvSpPr>
          <p:cNvPr id="107" name="Flowchart: Alternate Process 106">
            <a:extLst>
              <a:ext uri="{FF2B5EF4-FFF2-40B4-BE49-F238E27FC236}">
                <a16:creationId xmlns:a16="http://schemas.microsoft.com/office/drawing/2014/main" id="{620F6159-2E20-3C4C-13E3-F082E7D4184D}"/>
              </a:ext>
            </a:extLst>
          </p:cNvPr>
          <p:cNvSpPr/>
          <p:nvPr/>
        </p:nvSpPr>
        <p:spPr>
          <a:xfrm>
            <a:off x="5876175" y="2948202"/>
            <a:ext cx="2952328" cy="576000"/>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US" sz="2000">
                <a:solidFill>
                  <a:schemeClr val="tx1"/>
                </a:solidFill>
                <a:latin typeface="Montserrat Medium" panose="00000600000000000000" pitchFamily="2" charset="0"/>
              </a:rPr>
              <a:t>Iterator</a:t>
            </a:r>
            <a:endParaRPr lang="en-KR" sz="2000">
              <a:solidFill>
                <a:schemeClr val="tx1"/>
              </a:solidFill>
              <a:latin typeface="Montserrat Medium" panose="00000600000000000000" pitchFamily="2" charset="0"/>
            </a:endParaRPr>
          </a:p>
        </p:txBody>
      </p:sp>
      <p:sp>
        <p:nvSpPr>
          <p:cNvPr id="108" name="Flowchart: Alternate Process 107">
            <a:extLst>
              <a:ext uri="{FF2B5EF4-FFF2-40B4-BE49-F238E27FC236}">
                <a16:creationId xmlns:a16="http://schemas.microsoft.com/office/drawing/2014/main" id="{426FDF75-4AA6-5281-C102-78B693BD2CB3}"/>
              </a:ext>
            </a:extLst>
          </p:cNvPr>
          <p:cNvSpPr/>
          <p:nvPr/>
        </p:nvSpPr>
        <p:spPr>
          <a:xfrm>
            <a:off x="5877796" y="3596338"/>
            <a:ext cx="2952328" cy="576064"/>
          </a:xfrm>
          <a:prstGeom prst="flowChartAlternateProcess">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75000"/>
              </a:lnSpc>
            </a:pPr>
            <a:r>
              <a:rPr lang="en-US" sz="2000">
                <a:solidFill>
                  <a:schemeClr val="tx1"/>
                </a:solidFill>
                <a:latin typeface="Montserrat Medium" panose="00000600000000000000" pitchFamily="2" charset="0"/>
              </a:rPr>
              <a:t>Lock</a:t>
            </a:r>
            <a:endParaRPr lang="en-KR" sz="2000">
              <a:solidFill>
                <a:schemeClr val="tx1"/>
              </a:solidFill>
              <a:latin typeface="Montserrat Medium" panose="00000600000000000000" pitchFamily="2" charset="0"/>
            </a:endParaRPr>
          </a:p>
        </p:txBody>
      </p:sp>
      <p:sp>
        <p:nvSpPr>
          <p:cNvPr id="7" name="Rectangle: Rounded Corners 6">
            <a:extLst>
              <a:ext uri="{FF2B5EF4-FFF2-40B4-BE49-F238E27FC236}">
                <a16:creationId xmlns:a16="http://schemas.microsoft.com/office/drawing/2014/main" id="{6183B3F0-A075-F241-C934-B85E943ABCC2}"/>
              </a:ext>
            </a:extLst>
          </p:cNvPr>
          <p:cNvSpPr/>
          <p:nvPr/>
        </p:nvSpPr>
        <p:spPr>
          <a:xfrm>
            <a:off x="2055949" y="5435064"/>
            <a:ext cx="2342846" cy="7200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anose="00000600000000000000" pitchFamily="2" charset="0"/>
              </a:rPr>
              <a:t>Required </a:t>
            </a:r>
            <a:r>
              <a:rPr lang="en-US" sz="2000" err="1">
                <a:solidFill>
                  <a:schemeClr val="tx1"/>
                </a:solidFill>
                <a:latin typeface="Montserrat Medium" panose="00000600000000000000" pitchFamily="2" charset="0"/>
              </a:rPr>
              <a:t>impl</a:t>
            </a:r>
            <a:r>
              <a:rPr lang="en-US" sz="2000">
                <a:solidFill>
                  <a:schemeClr val="tx1"/>
                </a:solidFill>
                <a:latin typeface="Montserrat Medium" panose="00000600000000000000" pitchFamily="2" charset="0"/>
              </a:rPr>
              <a:t>. </a:t>
            </a:r>
          </a:p>
        </p:txBody>
      </p:sp>
      <p:sp>
        <p:nvSpPr>
          <p:cNvPr id="8" name="Rectangle: Rounded Corners 7">
            <a:extLst>
              <a:ext uri="{FF2B5EF4-FFF2-40B4-BE49-F238E27FC236}">
                <a16:creationId xmlns:a16="http://schemas.microsoft.com/office/drawing/2014/main" id="{1F092B62-62C0-FA5C-4432-CD905E909456}"/>
              </a:ext>
            </a:extLst>
          </p:cNvPr>
          <p:cNvSpPr/>
          <p:nvPr/>
        </p:nvSpPr>
        <p:spPr>
          <a:xfrm>
            <a:off x="4748990" y="5445224"/>
            <a:ext cx="1861662" cy="72008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anose="00000600000000000000" pitchFamily="2" charset="0"/>
              </a:rPr>
              <a:t>Generic </a:t>
            </a:r>
          </a:p>
          <a:p>
            <a:pPr algn="ctr"/>
            <a:r>
              <a:rPr lang="en-US" sz="2000">
                <a:solidFill>
                  <a:schemeClr val="tx1"/>
                </a:solidFill>
                <a:latin typeface="Montserrat Medium" panose="00000600000000000000" pitchFamily="2" charset="0"/>
              </a:rPr>
              <a:t>default </a:t>
            </a:r>
            <a:r>
              <a:rPr lang="en-US" sz="2000" err="1">
                <a:solidFill>
                  <a:schemeClr val="tx1"/>
                </a:solidFill>
                <a:latin typeface="Montserrat Medium" panose="00000600000000000000" pitchFamily="2" charset="0"/>
              </a:rPr>
              <a:t>impl</a:t>
            </a:r>
            <a:r>
              <a:rPr lang="en-US" sz="2000">
                <a:solidFill>
                  <a:schemeClr val="tx1"/>
                </a:solidFill>
                <a:latin typeface="Montserrat Medium" panose="00000600000000000000" pitchFamily="2" charset="0"/>
              </a:rPr>
              <a:t>.</a:t>
            </a:r>
          </a:p>
        </p:txBody>
      </p:sp>
      <p:sp>
        <p:nvSpPr>
          <p:cNvPr id="27" name="Rectangle: Rounded Corners 26">
            <a:extLst>
              <a:ext uri="{FF2B5EF4-FFF2-40B4-BE49-F238E27FC236}">
                <a16:creationId xmlns:a16="http://schemas.microsoft.com/office/drawing/2014/main" id="{2AA20773-C50A-9B4A-05AF-1DB017E3252F}"/>
              </a:ext>
            </a:extLst>
          </p:cNvPr>
          <p:cNvSpPr/>
          <p:nvPr/>
        </p:nvSpPr>
        <p:spPr>
          <a:xfrm>
            <a:off x="6886911" y="5424264"/>
            <a:ext cx="2133600" cy="7620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a:solidFill>
                  <a:schemeClr val="tx1"/>
                </a:solidFill>
                <a:latin typeface="Montserrat Medium" panose="00000600000000000000" pitchFamily="2" charset="0"/>
              </a:rPr>
              <a:t>HW specific </a:t>
            </a:r>
          </a:p>
          <a:p>
            <a:pPr algn="ctr"/>
            <a:r>
              <a:rPr lang="en-US" sz="2000">
                <a:solidFill>
                  <a:schemeClr val="tx1"/>
                </a:solidFill>
                <a:latin typeface="Montserrat Medium" panose="00000600000000000000" pitchFamily="2" charset="0"/>
              </a:rPr>
              <a:t>optimizations</a:t>
            </a:r>
          </a:p>
        </p:txBody>
      </p:sp>
      <p:sp>
        <p:nvSpPr>
          <p:cNvPr id="31" name="TextBox 30">
            <a:extLst>
              <a:ext uri="{FF2B5EF4-FFF2-40B4-BE49-F238E27FC236}">
                <a16:creationId xmlns:a16="http://schemas.microsoft.com/office/drawing/2014/main" id="{C42F9405-5D33-8236-0617-6D88C6558779}"/>
              </a:ext>
            </a:extLst>
          </p:cNvPr>
          <p:cNvSpPr txBox="1"/>
          <p:nvPr/>
        </p:nvSpPr>
        <p:spPr>
          <a:xfrm>
            <a:off x="9363181" y="2313212"/>
            <a:ext cx="2651020" cy="1938992"/>
          </a:xfrm>
          <a:prstGeom prst="rect">
            <a:avLst/>
          </a:prstGeom>
          <a:noFill/>
        </p:spPr>
        <p:txBody>
          <a:bodyPr wrap="square" rtlCol="0">
            <a:spAutoFit/>
          </a:bodyPr>
          <a:lstStyle/>
          <a:p>
            <a:r>
              <a:rPr lang="en-US" sz="2400">
                <a:latin typeface="Montserrat Medium" panose="00000600000000000000" pitchFamily="2" charset="0"/>
              </a:rPr>
              <a:t>Exploit HW features </a:t>
            </a:r>
            <a:r>
              <a:rPr lang="en-US" sz="2400" b="1" i="1">
                <a:latin typeface="Montserrat Medium" panose="00000600000000000000" pitchFamily="2" charset="0"/>
              </a:rPr>
              <a:t>and</a:t>
            </a:r>
          </a:p>
          <a:p>
            <a:r>
              <a:rPr lang="en-US" sz="2400">
                <a:latin typeface="Montserrat Medium" panose="00000600000000000000" pitchFamily="2" charset="0"/>
              </a:rPr>
              <a:t>guarantee HW neutrality</a:t>
            </a:r>
          </a:p>
          <a:p>
            <a:r>
              <a:rPr lang="en-US" sz="2400">
                <a:latin typeface="Montserrat Medium" panose="00000600000000000000" pitchFamily="2" charset="0"/>
              </a:rPr>
              <a:t> </a:t>
            </a:r>
          </a:p>
        </p:txBody>
      </p:sp>
      <p:sp>
        <p:nvSpPr>
          <p:cNvPr id="3" name="TextBox 2">
            <a:extLst>
              <a:ext uri="{FF2B5EF4-FFF2-40B4-BE49-F238E27FC236}">
                <a16:creationId xmlns:a16="http://schemas.microsoft.com/office/drawing/2014/main" id="{65471B5A-348B-491F-6220-787200280B39}"/>
              </a:ext>
            </a:extLst>
          </p:cNvPr>
          <p:cNvSpPr txBox="1"/>
          <p:nvPr/>
        </p:nvSpPr>
        <p:spPr>
          <a:xfrm>
            <a:off x="278555" y="2587532"/>
            <a:ext cx="1332959" cy="1200329"/>
          </a:xfrm>
          <a:prstGeom prst="rect">
            <a:avLst/>
          </a:prstGeom>
          <a:noFill/>
        </p:spPr>
        <p:txBody>
          <a:bodyPr wrap="square" rtlCol="0">
            <a:spAutoFit/>
          </a:bodyPr>
          <a:lstStyle/>
          <a:p>
            <a:r>
              <a:rPr lang="en-US" sz="2400">
                <a:latin typeface="Montserrat Medium" panose="00000600000000000000" pitchFamily="2" charset="0"/>
              </a:rPr>
              <a:t>HW </a:t>
            </a:r>
          </a:p>
          <a:p>
            <a:r>
              <a:rPr lang="en-US" sz="2400">
                <a:latin typeface="Montserrat Medium" panose="00000600000000000000" pitchFamily="2" charset="0"/>
              </a:rPr>
              <a:t>neutral</a:t>
            </a:r>
          </a:p>
          <a:p>
            <a:r>
              <a:rPr lang="en-US" sz="2400">
                <a:latin typeface="Montserrat Medium" panose="00000600000000000000" pitchFamily="2" charset="0"/>
              </a:rPr>
              <a:t> </a:t>
            </a:r>
          </a:p>
        </p:txBody>
      </p:sp>
      <p:sp>
        <p:nvSpPr>
          <p:cNvPr id="4" name="Slide Number Placeholder 3">
            <a:extLst>
              <a:ext uri="{FF2B5EF4-FFF2-40B4-BE49-F238E27FC236}">
                <a16:creationId xmlns:a16="http://schemas.microsoft.com/office/drawing/2014/main" id="{9588B391-D2E6-E8E3-52E8-EA8C1EE65E93}"/>
              </a:ext>
            </a:extLst>
          </p:cNvPr>
          <p:cNvSpPr>
            <a:spLocks noGrp="1"/>
          </p:cNvSpPr>
          <p:nvPr>
            <p:ph type="sldNum" sz="quarter" idx="12"/>
          </p:nvPr>
        </p:nvSpPr>
        <p:spPr>
          <a:xfrm>
            <a:off x="8610600" y="6356350"/>
            <a:ext cx="2743200" cy="365125"/>
          </a:xfrm>
        </p:spPr>
        <p:txBody>
          <a:bodyPr/>
          <a:lstStyle/>
          <a:p>
            <a:fld id="{D24AB98B-7EB6-489A-BE01-743AAE16D735}" type="slidenum">
              <a:rPr lang="en-US" smtClean="0"/>
              <a:t>25</a:t>
            </a:fld>
            <a:endParaRPr lang="en-US"/>
          </a:p>
        </p:txBody>
      </p:sp>
      <p:sp>
        <p:nvSpPr>
          <p:cNvPr id="9" name="Arrow: Down 8">
            <a:extLst>
              <a:ext uri="{FF2B5EF4-FFF2-40B4-BE49-F238E27FC236}">
                <a16:creationId xmlns:a16="http://schemas.microsoft.com/office/drawing/2014/main" id="{CB9947EB-35D5-1577-6208-2C0F6A7BAD82}"/>
              </a:ext>
            </a:extLst>
          </p:cNvPr>
          <p:cNvSpPr/>
          <p:nvPr/>
        </p:nvSpPr>
        <p:spPr>
          <a:xfrm>
            <a:off x="3227372" y="4739367"/>
            <a:ext cx="228600" cy="667512"/>
          </a:xfrm>
          <a:prstGeom prst="downArrow">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0" name="Arrow: Down 9">
            <a:extLst>
              <a:ext uri="{FF2B5EF4-FFF2-40B4-BE49-F238E27FC236}">
                <a16:creationId xmlns:a16="http://schemas.microsoft.com/office/drawing/2014/main" id="{059D7BF5-9635-DC0A-908E-9D6A00DB89DE}"/>
              </a:ext>
            </a:extLst>
          </p:cNvPr>
          <p:cNvSpPr/>
          <p:nvPr/>
        </p:nvSpPr>
        <p:spPr>
          <a:xfrm>
            <a:off x="7677450" y="4739366"/>
            <a:ext cx="228600" cy="667512"/>
          </a:xfrm>
          <a:prstGeom prst="downArrow">
            <a:avLst/>
          </a:prstGeom>
          <a:solidFill>
            <a:schemeClr val="tx2">
              <a:lumMod val="25000"/>
              <a:lumOff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Tree>
    <p:extLst>
      <p:ext uri="{BB962C8B-B14F-4D97-AF65-F5344CB8AC3E}">
        <p14:creationId xmlns:p14="http://schemas.microsoft.com/office/powerpoint/2010/main" val="25754187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fade">
                                      <p:cBhvr>
                                        <p:cTn id="35" dur="500"/>
                                        <p:tgtEl>
                                          <p:spTgt spid="10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fade">
                                      <p:cBhvr>
                                        <p:cTn id="38" dur="500"/>
                                        <p:tgtEl>
                                          <p:spTgt spid="10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 grpId="0" animBg="1"/>
      <p:bldP spid="68" grpId="0"/>
      <p:bldP spid="107" grpId="0" animBg="1"/>
      <p:bldP spid="108" grpId="0" animBg="1"/>
      <p:bldP spid="7" grpId="0" animBg="1"/>
      <p:bldP spid="8" grpId="0" animBg="1"/>
      <p:bldP spid="27" grpId="0" animBg="1"/>
      <p:bldP spid="31" grpId="0"/>
      <p:bldP spid="3" grpId="0"/>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4C952-C4CC-A0CE-ACAD-A3FDF8CA6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DE95B-8BAC-7F25-4958-854C0EC1B743}"/>
              </a:ext>
            </a:extLst>
          </p:cNvPr>
          <p:cNvSpPr>
            <a:spLocks noGrp="1"/>
          </p:cNvSpPr>
          <p:nvPr>
            <p:ph type="title"/>
          </p:nvPr>
        </p:nvSpPr>
        <p:spPr/>
        <p:txBody>
          <a:bodyPr>
            <a:normAutofit/>
          </a:bodyPr>
          <a:lstStyle/>
          <a:p>
            <a:r>
              <a:rPr lang="en-US" sz="3600">
                <a:latin typeface="Montserrat SemiBold" panose="00000700000000000000" pitchFamily="2" charset="0"/>
              </a:rPr>
              <a:t>EMT enables HW-specific optimizations</a:t>
            </a:r>
          </a:p>
        </p:txBody>
      </p:sp>
      <p:sp>
        <p:nvSpPr>
          <p:cNvPr id="82" name="!!Rectangle 13">
            <a:extLst>
              <a:ext uri="{FF2B5EF4-FFF2-40B4-BE49-F238E27FC236}">
                <a16:creationId xmlns:a16="http://schemas.microsoft.com/office/drawing/2014/main" id="{33BEBE2C-D847-FC2F-CAF7-09ECC36E602F}"/>
              </a:ext>
            </a:extLst>
          </p:cNvPr>
          <p:cNvSpPr/>
          <p:nvPr/>
        </p:nvSpPr>
        <p:spPr>
          <a:xfrm>
            <a:off x="8578130" y="4255616"/>
            <a:ext cx="773385" cy="1262135"/>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98" name="!!TextBox 71">
            <a:extLst>
              <a:ext uri="{FF2B5EF4-FFF2-40B4-BE49-F238E27FC236}">
                <a16:creationId xmlns:a16="http://schemas.microsoft.com/office/drawing/2014/main" id="{B1647AED-BD40-8E67-95ED-73414BCEED41}"/>
              </a:ext>
            </a:extLst>
          </p:cNvPr>
          <p:cNvSpPr txBox="1"/>
          <p:nvPr/>
        </p:nvSpPr>
        <p:spPr>
          <a:xfrm>
            <a:off x="8576435" y="4303062"/>
            <a:ext cx="504854" cy="246221"/>
          </a:xfrm>
          <a:prstGeom prst="rect">
            <a:avLst/>
          </a:prstGeom>
          <a:noFill/>
        </p:spPr>
        <p:txBody>
          <a:bodyPr wrap="square" lIns="0" tIns="0" rIns="0" bIns="0" rtlCol="0">
            <a:spAutoFit/>
          </a:bodyPr>
          <a:lstStyle/>
          <a:p>
            <a:pPr algn="ctr"/>
            <a:r>
              <a:rPr lang="en-US" sz="1600">
                <a:latin typeface="Montserrat Medium" pitchFamily="2" charset="0"/>
              </a:rPr>
              <a:t>L</a:t>
            </a:r>
            <a:r>
              <a:rPr lang="en-US" sz="1600" baseline="-25000">
                <a:latin typeface="Montserrat Medium" pitchFamily="2" charset="0"/>
              </a:rPr>
              <a:t>4</a:t>
            </a:r>
          </a:p>
        </p:txBody>
      </p:sp>
      <p:cxnSp>
        <p:nvCxnSpPr>
          <p:cNvPr id="99" name="Connector: Elbow 1">
            <a:extLst>
              <a:ext uri="{FF2B5EF4-FFF2-40B4-BE49-F238E27FC236}">
                <a16:creationId xmlns:a16="http://schemas.microsoft.com/office/drawing/2014/main" id="{F4CFAE79-16A6-CC99-8E8F-C1006725E873}"/>
              </a:ext>
            </a:extLst>
          </p:cNvPr>
          <p:cNvCxnSpPr>
            <a:cxnSpLocks/>
            <a:stCxn id="130" idx="3"/>
            <a:endCxn id="120" idx="1"/>
          </p:cNvCxnSpPr>
          <p:nvPr/>
        </p:nvCxnSpPr>
        <p:spPr>
          <a:xfrm flipV="1">
            <a:off x="7892602" y="4782941"/>
            <a:ext cx="685528" cy="743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20" name="!!Rectangle 22">
            <a:extLst>
              <a:ext uri="{FF2B5EF4-FFF2-40B4-BE49-F238E27FC236}">
                <a16:creationId xmlns:a16="http://schemas.microsoft.com/office/drawing/2014/main" id="{815E65E1-DBBE-A3DD-ADEF-30392995AF25}"/>
              </a:ext>
            </a:extLst>
          </p:cNvPr>
          <p:cNvSpPr/>
          <p:nvPr/>
        </p:nvSpPr>
        <p:spPr>
          <a:xfrm>
            <a:off x="8578130" y="4657235"/>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29" name="Flowchart: Process 128">
            <a:extLst>
              <a:ext uri="{FF2B5EF4-FFF2-40B4-BE49-F238E27FC236}">
                <a16:creationId xmlns:a16="http://schemas.microsoft.com/office/drawing/2014/main" id="{CB2DBD06-3141-AF52-AC05-B6602F553A2B}"/>
              </a:ext>
            </a:extLst>
          </p:cNvPr>
          <p:cNvSpPr/>
          <p:nvPr/>
        </p:nvSpPr>
        <p:spPr>
          <a:xfrm>
            <a:off x="6886762" y="4274093"/>
            <a:ext cx="1005840" cy="161226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imes New Roman" panose="02020603050405020304" pitchFamily="18" charset="0"/>
              <a:cs typeface="Times New Roman" panose="02020603050405020304" pitchFamily="18" charset="0"/>
            </a:endParaRPr>
          </a:p>
        </p:txBody>
      </p:sp>
      <p:sp>
        <p:nvSpPr>
          <p:cNvPr id="130" name="Flowchart: Process 129">
            <a:extLst>
              <a:ext uri="{FF2B5EF4-FFF2-40B4-BE49-F238E27FC236}">
                <a16:creationId xmlns:a16="http://schemas.microsoft.com/office/drawing/2014/main" id="{B305F074-15B6-8E1D-1553-540CFCF7138C}"/>
              </a:ext>
            </a:extLst>
          </p:cNvPr>
          <p:cNvSpPr/>
          <p:nvPr/>
        </p:nvSpPr>
        <p:spPr>
          <a:xfrm>
            <a:off x="6886762" y="4662355"/>
            <a:ext cx="1005840" cy="25603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New Roman" panose="02020603050405020304" pitchFamily="18" charset="0"/>
              </a:rPr>
              <a:t>VA0</a:t>
            </a:r>
          </a:p>
        </p:txBody>
      </p:sp>
      <p:sp>
        <p:nvSpPr>
          <p:cNvPr id="131" name="Flowchart: Process 130">
            <a:extLst>
              <a:ext uri="{FF2B5EF4-FFF2-40B4-BE49-F238E27FC236}">
                <a16:creationId xmlns:a16="http://schemas.microsoft.com/office/drawing/2014/main" id="{6EE58E1E-4D5A-5CA9-7566-076433BD1CDD}"/>
              </a:ext>
            </a:extLst>
          </p:cNvPr>
          <p:cNvSpPr/>
          <p:nvPr/>
        </p:nvSpPr>
        <p:spPr>
          <a:xfrm>
            <a:off x="6886762" y="4925805"/>
            <a:ext cx="1005840" cy="25603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New Roman" panose="02020603050405020304" pitchFamily="18" charset="0"/>
              </a:rPr>
              <a:t>VA1</a:t>
            </a:r>
          </a:p>
        </p:txBody>
      </p:sp>
      <p:sp>
        <p:nvSpPr>
          <p:cNvPr id="139" name="TextBox 138">
            <a:extLst>
              <a:ext uri="{FF2B5EF4-FFF2-40B4-BE49-F238E27FC236}">
                <a16:creationId xmlns:a16="http://schemas.microsoft.com/office/drawing/2014/main" id="{B8CFA696-8E72-0E86-0598-1CDA91E4F30E}"/>
              </a:ext>
            </a:extLst>
          </p:cNvPr>
          <p:cNvSpPr txBox="1"/>
          <p:nvPr/>
        </p:nvSpPr>
        <p:spPr>
          <a:xfrm>
            <a:off x="6894546" y="3010822"/>
            <a:ext cx="4421403" cy="769441"/>
          </a:xfrm>
          <a:prstGeom prst="rect">
            <a:avLst/>
          </a:prstGeom>
          <a:noFill/>
        </p:spPr>
        <p:txBody>
          <a:bodyPr wrap="none" rtlCol="0">
            <a:spAutoFit/>
          </a:bodyPr>
          <a:lstStyle/>
          <a:p>
            <a:r>
              <a:rPr lang="en-US" sz="2200">
                <a:latin typeface="Montserrat Medium" panose="00000600000000000000" pitchFamily="2" charset="0"/>
              </a:rPr>
              <a:t>Radix MMU driver</a:t>
            </a:r>
          </a:p>
          <a:p>
            <a:r>
              <a:rPr lang="en-US" sz="2200">
                <a:latin typeface="Montserrat Medium" panose="00000600000000000000" pitchFamily="2" charset="0"/>
              </a:rPr>
              <a:t>Customized to exploit locality</a:t>
            </a:r>
          </a:p>
        </p:txBody>
      </p:sp>
      <p:sp>
        <p:nvSpPr>
          <p:cNvPr id="140" name="TextBox 139">
            <a:extLst>
              <a:ext uri="{FF2B5EF4-FFF2-40B4-BE49-F238E27FC236}">
                <a16:creationId xmlns:a16="http://schemas.microsoft.com/office/drawing/2014/main" id="{FA922A59-321F-728B-3EB0-898EA8ADA1A3}"/>
              </a:ext>
            </a:extLst>
          </p:cNvPr>
          <p:cNvSpPr txBox="1"/>
          <p:nvPr/>
        </p:nvSpPr>
        <p:spPr>
          <a:xfrm>
            <a:off x="7082930" y="3922471"/>
            <a:ext cx="518091" cy="369332"/>
          </a:xfrm>
          <a:prstGeom prst="rect">
            <a:avLst/>
          </a:prstGeom>
          <a:noFill/>
        </p:spPr>
        <p:txBody>
          <a:bodyPr wrap="none" rtlCol="0">
            <a:spAutoFit/>
          </a:bodyPr>
          <a:lstStyle/>
          <a:p>
            <a:r>
              <a:rPr lang="en-US">
                <a:latin typeface="Montserrat Medium" panose="00000600000000000000" pitchFamily="2" charset="0"/>
              </a:rPr>
              <a:t>VA</a:t>
            </a:r>
          </a:p>
        </p:txBody>
      </p:sp>
      <p:sp>
        <p:nvSpPr>
          <p:cNvPr id="156" name="!!Rectangle 13">
            <a:extLst>
              <a:ext uri="{FF2B5EF4-FFF2-40B4-BE49-F238E27FC236}">
                <a16:creationId xmlns:a16="http://schemas.microsoft.com/office/drawing/2014/main" id="{3A3310D0-CF42-4014-2D37-5BB9A2BFA637}"/>
              </a:ext>
            </a:extLst>
          </p:cNvPr>
          <p:cNvSpPr/>
          <p:nvPr/>
        </p:nvSpPr>
        <p:spPr>
          <a:xfrm>
            <a:off x="10114155" y="4255616"/>
            <a:ext cx="773385" cy="1262135"/>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157" name="!!TextBox 71">
            <a:extLst>
              <a:ext uri="{FF2B5EF4-FFF2-40B4-BE49-F238E27FC236}">
                <a16:creationId xmlns:a16="http://schemas.microsoft.com/office/drawing/2014/main" id="{22127D48-24F3-7314-352C-3DE127CD0B58}"/>
              </a:ext>
            </a:extLst>
          </p:cNvPr>
          <p:cNvSpPr txBox="1"/>
          <p:nvPr/>
        </p:nvSpPr>
        <p:spPr>
          <a:xfrm>
            <a:off x="10112460" y="4303062"/>
            <a:ext cx="504854" cy="246221"/>
          </a:xfrm>
          <a:prstGeom prst="rect">
            <a:avLst/>
          </a:prstGeom>
          <a:noFill/>
        </p:spPr>
        <p:txBody>
          <a:bodyPr wrap="square" lIns="0" tIns="0" rIns="0" bIns="0" rtlCol="0">
            <a:spAutoFit/>
          </a:bodyPr>
          <a:lstStyle/>
          <a:p>
            <a:pPr algn="ctr"/>
            <a:r>
              <a:rPr lang="en-US" sz="1600">
                <a:latin typeface="Montserrat Medium" pitchFamily="2" charset="0"/>
              </a:rPr>
              <a:t>L</a:t>
            </a:r>
            <a:r>
              <a:rPr lang="en-US" sz="1600" baseline="-25000">
                <a:latin typeface="Montserrat Medium" pitchFamily="2" charset="0"/>
              </a:rPr>
              <a:t>1</a:t>
            </a:r>
          </a:p>
        </p:txBody>
      </p:sp>
      <p:sp>
        <p:nvSpPr>
          <p:cNvPr id="158" name="!!Rectangle 22">
            <a:extLst>
              <a:ext uri="{FF2B5EF4-FFF2-40B4-BE49-F238E27FC236}">
                <a16:creationId xmlns:a16="http://schemas.microsoft.com/office/drawing/2014/main" id="{D265E7A7-D7D2-0287-5BC5-507C84FCAC50}"/>
              </a:ext>
            </a:extLst>
          </p:cNvPr>
          <p:cNvSpPr/>
          <p:nvPr/>
        </p:nvSpPr>
        <p:spPr>
          <a:xfrm>
            <a:off x="10114155" y="4657235"/>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59" name="!!TextBox 1">
            <a:extLst>
              <a:ext uri="{FF2B5EF4-FFF2-40B4-BE49-F238E27FC236}">
                <a16:creationId xmlns:a16="http://schemas.microsoft.com/office/drawing/2014/main" id="{BD8E8C12-C5D7-CAC1-A78E-3F82360DC88B}"/>
              </a:ext>
            </a:extLst>
          </p:cNvPr>
          <p:cNvSpPr txBox="1"/>
          <p:nvPr/>
        </p:nvSpPr>
        <p:spPr>
          <a:xfrm>
            <a:off x="9470759" y="4609684"/>
            <a:ext cx="576064" cy="276999"/>
          </a:xfrm>
          <a:prstGeom prst="rect">
            <a:avLst/>
          </a:prstGeom>
          <a:noFill/>
        </p:spPr>
        <p:txBody>
          <a:bodyPr wrap="square" lIns="0" tIns="0" rIns="0" bIns="0" rtlCol="0">
            <a:spAutoFit/>
          </a:bodyPr>
          <a:lstStyle/>
          <a:p>
            <a:pPr algn="ctr"/>
            <a:r>
              <a:rPr lang="en-US">
                <a:latin typeface="Montserrat Medium" pitchFamily="2" charset="0"/>
              </a:rPr>
              <a:t>…</a:t>
            </a:r>
          </a:p>
        </p:txBody>
      </p:sp>
      <p:sp>
        <p:nvSpPr>
          <p:cNvPr id="160" name="!!Rectangle 22">
            <a:extLst>
              <a:ext uri="{FF2B5EF4-FFF2-40B4-BE49-F238E27FC236}">
                <a16:creationId xmlns:a16="http://schemas.microsoft.com/office/drawing/2014/main" id="{46B85923-8C37-7B87-56FE-A255B12CAB18}"/>
              </a:ext>
            </a:extLst>
          </p:cNvPr>
          <p:cNvSpPr/>
          <p:nvPr/>
        </p:nvSpPr>
        <p:spPr>
          <a:xfrm>
            <a:off x="10114155" y="4909642"/>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164" name="Connector: Elbow 1">
            <a:extLst>
              <a:ext uri="{FF2B5EF4-FFF2-40B4-BE49-F238E27FC236}">
                <a16:creationId xmlns:a16="http://schemas.microsoft.com/office/drawing/2014/main" id="{22402C76-C3B7-3C55-686F-893B9BC057A2}"/>
              </a:ext>
            </a:extLst>
          </p:cNvPr>
          <p:cNvCxnSpPr>
            <a:cxnSpLocks/>
          </p:cNvCxnSpPr>
          <p:nvPr/>
        </p:nvCxnSpPr>
        <p:spPr>
          <a:xfrm>
            <a:off x="9351515" y="4790371"/>
            <a:ext cx="234615"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69" name="Connector: Elbow 1">
            <a:extLst>
              <a:ext uri="{FF2B5EF4-FFF2-40B4-BE49-F238E27FC236}">
                <a16:creationId xmlns:a16="http://schemas.microsoft.com/office/drawing/2014/main" id="{1FC8592B-126D-54D2-F98A-6078A584BA5F}"/>
              </a:ext>
            </a:extLst>
          </p:cNvPr>
          <p:cNvCxnSpPr>
            <a:cxnSpLocks/>
            <a:endCxn id="158" idx="1"/>
          </p:cNvCxnSpPr>
          <p:nvPr/>
        </p:nvCxnSpPr>
        <p:spPr>
          <a:xfrm>
            <a:off x="9936473" y="4778730"/>
            <a:ext cx="177682" cy="4211"/>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76" name="Connector: Elbow 175">
            <a:extLst>
              <a:ext uri="{FF2B5EF4-FFF2-40B4-BE49-F238E27FC236}">
                <a16:creationId xmlns:a16="http://schemas.microsoft.com/office/drawing/2014/main" id="{5FEAB483-3AEB-6D28-C46C-FD06393618C7}"/>
              </a:ext>
            </a:extLst>
          </p:cNvPr>
          <p:cNvCxnSpPr>
            <a:cxnSpLocks/>
            <a:stCxn id="159" idx="2"/>
            <a:endCxn id="160" idx="1"/>
          </p:cNvCxnSpPr>
          <p:nvPr/>
        </p:nvCxnSpPr>
        <p:spPr>
          <a:xfrm rot="16200000" flipH="1">
            <a:off x="9862141" y="4783333"/>
            <a:ext cx="148665" cy="3553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E7CC495-5937-2A3C-01D5-69A39235A726}"/>
              </a:ext>
            </a:extLst>
          </p:cNvPr>
          <p:cNvSpPr txBox="1"/>
          <p:nvPr/>
        </p:nvSpPr>
        <p:spPr>
          <a:xfrm>
            <a:off x="10925741" y="4819764"/>
            <a:ext cx="1815234" cy="400110"/>
          </a:xfrm>
          <a:prstGeom prst="rect">
            <a:avLst/>
          </a:prstGeom>
          <a:noFill/>
        </p:spPr>
        <p:txBody>
          <a:bodyPr wrap="square">
            <a:spAutoFit/>
          </a:bodyPr>
          <a:lstStyle/>
          <a:p>
            <a:pPr>
              <a:buClr>
                <a:srgbClr val="000000"/>
              </a:buClr>
              <a:buFont typeface="Arial"/>
              <a:buNone/>
            </a:pPr>
            <a:r>
              <a:rPr lang="en-US" sz="2000" kern="0" err="1">
                <a:solidFill>
                  <a:srgbClr val="000000"/>
                </a:solidFill>
                <a:latin typeface="Consolas" panose="020B0609020204030204" pitchFamily="49" charset="0"/>
                <a:cs typeface="Arial"/>
                <a:sym typeface="Arial"/>
              </a:rPr>
              <a:t>pte</a:t>
            </a:r>
            <a:r>
              <a:rPr lang="en-US" sz="2000" kern="0">
                <a:solidFill>
                  <a:srgbClr val="000000"/>
                </a:solidFill>
                <a:latin typeface="Consolas" panose="020B0609020204030204" pitchFamily="49" charset="0"/>
                <a:cs typeface="Arial"/>
                <a:sym typeface="Arial"/>
              </a:rPr>
              <a:t>++;</a:t>
            </a:r>
          </a:p>
        </p:txBody>
      </p:sp>
      <p:sp>
        <p:nvSpPr>
          <p:cNvPr id="48" name="Content Placeholder 2">
            <a:extLst>
              <a:ext uri="{FF2B5EF4-FFF2-40B4-BE49-F238E27FC236}">
                <a16:creationId xmlns:a16="http://schemas.microsoft.com/office/drawing/2014/main" id="{EDECB3BF-4E0A-D34B-6EE3-E33C8A4F92D9}"/>
              </a:ext>
            </a:extLst>
          </p:cNvPr>
          <p:cNvSpPr txBox="1">
            <a:spLocks/>
          </p:cNvSpPr>
          <p:nvPr/>
        </p:nvSpPr>
        <p:spPr>
          <a:xfrm>
            <a:off x="476400" y="1773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sz="2400">
                <a:solidFill>
                  <a:prstClr val="black"/>
                </a:solidFill>
                <a:latin typeface="Montserrat SemiBold" pitchFamily="2" charset="0"/>
                <a:ea typeface="Source Sans Pro" panose="020B0503030403020204" pitchFamily="34" charset="0"/>
              </a:rPr>
              <a:t>Customizable functions: iterator</a:t>
            </a:r>
          </a:p>
          <a:p>
            <a:pPr marL="0" lv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Iterate over a range of virtual address</a:t>
            </a:r>
          </a:p>
          <a:p>
            <a:pPr mar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a:t>
            </a:r>
            <a:r>
              <a:rPr lang="en-US" sz="2200" err="1">
                <a:latin typeface="Consolas" panose="020B0609020204030204" pitchFamily="49" charset="0"/>
              </a:rPr>
              <a:t>tobj_iter_next</a:t>
            </a:r>
            <a:r>
              <a:rPr lang="en-US" sz="2200">
                <a:latin typeface="Consolas" panose="020B0609020204030204" pitchFamily="49" charset="0"/>
              </a:rPr>
              <a:t> </a:t>
            </a:r>
            <a:r>
              <a:rPr lang="en-US" sz="2200">
                <a:latin typeface="Montserrat Medium" panose="00000600000000000000" pitchFamily="2" charset="0"/>
              </a:rPr>
              <a:t>gets the next trans. object</a:t>
            </a:r>
            <a:endParaRPr lang="en-US" sz="2200">
              <a:latin typeface="Consolas" panose="020B0609020204030204" pitchFamily="49" charset="0"/>
            </a:endParaRPr>
          </a:p>
          <a:p>
            <a:pPr marL="0" lvl="0" indent="0">
              <a:lnSpc>
                <a:spcPct val="100000"/>
              </a:lnSpc>
              <a:spcBef>
                <a:spcPts val="0"/>
              </a:spcBef>
              <a:buNone/>
              <a:defRPr/>
            </a:pPr>
            <a:endParaRPr lang="en-US" sz="2200">
              <a:solidFill>
                <a:prstClr val="black"/>
              </a:solidFill>
              <a:latin typeface="Montserrat Medium" panose="00000600000000000000" pitchFamily="2" charset="0"/>
              <a:ea typeface="Source Sans Pro" panose="020B0503030403020204" pitchFamily="34" charset="0"/>
            </a:endParaRPr>
          </a:p>
          <a:p>
            <a:pPr marL="0" lv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a:t>
            </a:r>
            <a:endParaRPr lang="en-US" sz="2200">
              <a:latin typeface="Montserrat Medium" panose="00000600000000000000" pitchFamily="2" charset="0"/>
            </a:endParaRPr>
          </a:p>
        </p:txBody>
      </p:sp>
      <p:sp>
        <p:nvSpPr>
          <p:cNvPr id="6" name="TextBox 5">
            <a:extLst>
              <a:ext uri="{FF2B5EF4-FFF2-40B4-BE49-F238E27FC236}">
                <a16:creationId xmlns:a16="http://schemas.microsoft.com/office/drawing/2014/main" id="{53DAF74E-0602-F638-5237-5904A3F19A3D}"/>
              </a:ext>
            </a:extLst>
          </p:cNvPr>
          <p:cNvSpPr txBox="1"/>
          <p:nvPr/>
        </p:nvSpPr>
        <p:spPr>
          <a:xfrm>
            <a:off x="864720" y="3007183"/>
            <a:ext cx="4753224" cy="769441"/>
          </a:xfrm>
          <a:prstGeom prst="rect">
            <a:avLst/>
          </a:prstGeom>
          <a:noFill/>
        </p:spPr>
        <p:txBody>
          <a:bodyPr wrap="none" rtlCol="0">
            <a:spAutoFit/>
          </a:bodyPr>
          <a:lstStyle/>
          <a:p>
            <a:r>
              <a:rPr lang="en-US" sz="2200">
                <a:latin typeface="Montserrat Medium" panose="00000600000000000000" pitchFamily="2" charset="0"/>
              </a:rPr>
              <a:t>Default implementation</a:t>
            </a:r>
          </a:p>
          <a:p>
            <a:r>
              <a:rPr lang="en-US" sz="2200">
                <a:latin typeface="Montserrat Medium" panose="00000600000000000000" pitchFamily="2" charset="0"/>
              </a:rPr>
              <a:t>HW neutral but less performant</a:t>
            </a:r>
          </a:p>
        </p:txBody>
      </p:sp>
      <p:sp>
        <p:nvSpPr>
          <p:cNvPr id="16" name="Flowchart: Process 15">
            <a:extLst>
              <a:ext uri="{FF2B5EF4-FFF2-40B4-BE49-F238E27FC236}">
                <a16:creationId xmlns:a16="http://schemas.microsoft.com/office/drawing/2014/main" id="{B47573E9-3A5B-67E3-6DF1-2E3FF16FA4A1}"/>
              </a:ext>
            </a:extLst>
          </p:cNvPr>
          <p:cNvSpPr/>
          <p:nvPr/>
        </p:nvSpPr>
        <p:spPr>
          <a:xfrm>
            <a:off x="982669" y="4207239"/>
            <a:ext cx="1005840" cy="161226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imes New Roman" panose="02020603050405020304" pitchFamily="18" charset="0"/>
              <a:cs typeface="Times New Roman" panose="02020603050405020304" pitchFamily="18" charset="0"/>
            </a:endParaRPr>
          </a:p>
        </p:txBody>
      </p:sp>
      <p:sp>
        <p:nvSpPr>
          <p:cNvPr id="18" name="Flowchart: Process 17">
            <a:extLst>
              <a:ext uri="{FF2B5EF4-FFF2-40B4-BE49-F238E27FC236}">
                <a16:creationId xmlns:a16="http://schemas.microsoft.com/office/drawing/2014/main" id="{0479EF90-F158-6FA8-322E-3A4F7CFF98E6}"/>
              </a:ext>
            </a:extLst>
          </p:cNvPr>
          <p:cNvSpPr/>
          <p:nvPr/>
        </p:nvSpPr>
        <p:spPr>
          <a:xfrm>
            <a:off x="982669" y="4595501"/>
            <a:ext cx="1005840" cy="25603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New Roman" panose="02020603050405020304" pitchFamily="18" charset="0"/>
              </a:rPr>
              <a:t>VA0</a:t>
            </a:r>
          </a:p>
        </p:txBody>
      </p:sp>
      <p:sp>
        <p:nvSpPr>
          <p:cNvPr id="20" name="Flowchart: Process 19">
            <a:extLst>
              <a:ext uri="{FF2B5EF4-FFF2-40B4-BE49-F238E27FC236}">
                <a16:creationId xmlns:a16="http://schemas.microsoft.com/office/drawing/2014/main" id="{8E81FA48-5254-5D92-1EAD-DCA83FAC9ECB}"/>
              </a:ext>
            </a:extLst>
          </p:cNvPr>
          <p:cNvSpPr/>
          <p:nvPr/>
        </p:nvSpPr>
        <p:spPr>
          <a:xfrm>
            <a:off x="982669" y="4849223"/>
            <a:ext cx="1005840" cy="25603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New Roman" panose="02020603050405020304" pitchFamily="18" charset="0"/>
              </a:rPr>
              <a:t>VA1</a:t>
            </a:r>
          </a:p>
        </p:txBody>
      </p:sp>
      <p:sp>
        <p:nvSpPr>
          <p:cNvPr id="22" name="TextBox 21">
            <a:extLst>
              <a:ext uri="{FF2B5EF4-FFF2-40B4-BE49-F238E27FC236}">
                <a16:creationId xmlns:a16="http://schemas.microsoft.com/office/drawing/2014/main" id="{FB40F798-0176-BF17-2490-35B1F8EF46B9}"/>
              </a:ext>
            </a:extLst>
          </p:cNvPr>
          <p:cNvSpPr txBox="1"/>
          <p:nvPr/>
        </p:nvSpPr>
        <p:spPr>
          <a:xfrm>
            <a:off x="1226543" y="3790561"/>
            <a:ext cx="518091" cy="369332"/>
          </a:xfrm>
          <a:prstGeom prst="rect">
            <a:avLst/>
          </a:prstGeom>
          <a:noFill/>
        </p:spPr>
        <p:txBody>
          <a:bodyPr wrap="none" rtlCol="0">
            <a:spAutoFit/>
          </a:bodyPr>
          <a:lstStyle/>
          <a:p>
            <a:r>
              <a:rPr lang="en-US">
                <a:latin typeface="Montserrat Medium" panose="00000600000000000000" pitchFamily="2" charset="0"/>
              </a:rPr>
              <a:t>VA</a:t>
            </a:r>
          </a:p>
        </p:txBody>
      </p:sp>
      <p:sp>
        <p:nvSpPr>
          <p:cNvPr id="49" name="!!Rectangle 13">
            <a:extLst>
              <a:ext uri="{FF2B5EF4-FFF2-40B4-BE49-F238E27FC236}">
                <a16:creationId xmlns:a16="http://schemas.microsoft.com/office/drawing/2014/main" id="{C50C6F16-800F-A512-F296-AFD381F01568}"/>
              </a:ext>
            </a:extLst>
          </p:cNvPr>
          <p:cNvSpPr/>
          <p:nvPr/>
        </p:nvSpPr>
        <p:spPr>
          <a:xfrm>
            <a:off x="2825929" y="4196399"/>
            <a:ext cx="773385" cy="1262135"/>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50" name="!!TextBox 71">
            <a:extLst>
              <a:ext uri="{FF2B5EF4-FFF2-40B4-BE49-F238E27FC236}">
                <a16:creationId xmlns:a16="http://schemas.microsoft.com/office/drawing/2014/main" id="{7BB976C0-F2C3-3FE9-89BF-AF56B7FA636D}"/>
              </a:ext>
            </a:extLst>
          </p:cNvPr>
          <p:cNvSpPr txBox="1"/>
          <p:nvPr/>
        </p:nvSpPr>
        <p:spPr>
          <a:xfrm>
            <a:off x="2824234" y="4243845"/>
            <a:ext cx="504854" cy="246221"/>
          </a:xfrm>
          <a:prstGeom prst="rect">
            <a:avLst/>
          </a:prstGeom>
          <a:noFill/>
        </p:spPr>
        <p:txBody>
          <a:bodyPr wrap="square" lIns="0" tIns="0" rIns="0" bIns="0" rtlCol="0">
            <a:spAutoFit/>
          </a:bodyPr>
          <a:lstStyle/>
          <a:p>
            <a:pPr algn="ctr"/>
            <a:r>
              <a:rPr lang="en-US" sz="1600">
                <a:latin typeface="Montserrat Medium" pitchFamily="2" charset="0"/>
              </a:rPr>
              <a:t>L</a:t>
            </a:r>
            <a:r>
              <a:rPr lang="en-US" sz="1600" baseline="-25000">
                <a:latin typeface="Montserrat Medium" pitchFamily="2" charset="0"/>
              </a:rPr>
              <a:t>4</a:t>
            </a:r>
          </a:p>
        </p:txBody>
      </p:sp>
      <p:sp>
        <p:nvSpPr>
          <p:cNvPr id="51" name="!!Rectangle 22">
            <a:extLst>
              <a:ext uri="{FF2B5EF4-FFF2-40B4-BE49-F238E27FC236}">
                <a16:creationId xmlns:a16="http://schemas.microsoft.com/office/drawing/2014/main" id="{DFB1792B-97B3-E23B-1463-DF2972D277E1}"/>
              </a:ext>
            </a:extLst>
          </p:cNvPr>
          <p:cNvSpPr/>
          <p:nvPr/>
        </p:nvSpPr>
        <p:spPr>
          <a:xfrm>
            <a:off x="2825929" y="4598018"/>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52" name="!!TextBox 1">
            <a:extLst>
              <a:ext uri="{FF2B5EF4-FFF2-40B4-BE49-F238E27FC236}">
                <a16:creationId xmlns:a16="http://schemas.microsoft.com/office/drawing/2014/main" id="{AACA11D7-988A-8020-4BE2-66F7558E8943}"/>
              </a:ext>
            </a:extLst>
          </p:cNvPr>
          <p:cNvSpPr txBox="1"/>
          <p:nvPr/>
        </p:nvSpPr>
        <p:spPr>
          <a:xfrm>
            <a:off x="2287970" y="3876110"/>
            <a:ext cx="576064" cy="246221"/>
          </a:xfrm>
          <a:prstGeom prst="rect">
            <a:avLst/>
          </a:prstGeom>
          <a:noFill/>
        </p:spPr>
        <p:txBody>
          <a:bodyPr wrap="square" lIns="0" tIns="0" rIns="0" bIns="0" rtlCol="0">
            <a:spAutoFit/>
          </a:bodyPr>
          <a:lstStyle/>
          <a:p>
            <a:pPr algn="ctr"/>
            <a:r>
              <a:rPr lang="en-US" sz="1600">
                <a:latin typeface="Montserrat Medium" pitchFamily="2" charset="0"/>
              </a:rPr>
              <a:t>CR3</a:t>
            </a:r>
          </a:p>
        </p:txBody>
      </p:sp>
      <p:cxnSp>
        <p:nvCxnSpPr>
          <p:cNvPr id="53" name="Connector: Elbow 1">
            <a:extLst>
              <a:ext uri="{FF2B5EF4-FFF2-40B4-BE49-F238E27FC236}">
                <a16:creationId xmlns:a16="http://schemas.microsoft.com/office/drawing/2014/main" id="{9D6319D0-7795-A115-32F7-4F7C2A919EB1}"/>
              </a:ext>
            </a:extLst>
          </p:cNvPr>
          <p:cNvCxnSpPr>
            <a:cxnSpLocks/>
          </p:cNvCxnSpPr>
          <p:nvPr/>
        </p:nvCxnSpPr>
        <p:spPr>
          <a:xfrm>
            <a:off x="2530234" y="417387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54" name="!!Rectangle 13">
            <a:extLst>
              <a:ext uri="{FF2B5EF4-FFF2-40B4-BE49-F238E27FC236}">
                <a16:creationId xmlns:a16="http://schemas.microsoft.com/office/drawing/2014/main" id="{3217B31F-0931-E71D-7C56-B6BDBE04744C}"/>
              </a:ext>
            </a:extLst>
          </p:cNvPr>
          <p:cNvSpPr/>
          <p:nvPr/>
        </p:nvSpPr>
        <p:spPr>
          <a:xfrm>
            <a:off x="5265241" y="4195403"/>
            <a:ext cx="773385" cy="1262135"/>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55" name="!!TextBox 71">
            <a:extLst>
              <a:ext uri="{FF2B5EF4-FFF2-40B4-BE49-F238E27FC236}">
                <a16:creationId xmlns:a16="http://schemas.microsoft.com/office/drawing/2014/main" id="{1027768A-E682-7628-3982-2B4A4F3FC049}"/>
              </a:ext>
            </a:extLst>
          </p:cNvPr>
          <p:cNvSpPr txBox="1"/>
          <p:nvPr/>
        </p:nvSpPr>
        <p:spPr>
          <a:xfrm>
            <a:off x="5263546" y="4242849"/>
            <a:ext cx="504854" cy="246221"/>
          </a:xfrm>
          <a:prstGeom prst="rect">
            <a:avLst/>
          </a:prstGeom>
          <a:noFill/>
        </p:spPr>
        <p:txBody>
          <a:bodyPr wrap="square" lIns="0" tIns="0" rIns="0" bIns="0" rtlCol="0">
            <a:spAutoFit/>
          </a:bodyPr>
          <a:lstStyle/>
          <a:p>
            <a:pPr algn="ctr"/>
            <a:r>
              <a:rPr lang="en-US" sz="1600">
                <a:latin typeface="Montserrat Medium" pitchFamily="2" charset="0"/>
              </a:rPr>
              <a:t>L</a:t>
            </a:r>
            <a:r>
              <a:rPr lang="en-US" sz="1600" baseline="-25000">
                <a:latin typeface="Montserrat Medium" pitchFamily="2" charset="0"/>
              </a:rPr>
              <a:t>1</a:t>
            </a:r>
          </a:p>
        </p:txBody>
      </p:sp>
      <p:sp>
        <p:nvSpPr>
          <p:cNvPr id="56" name="!!Rectangle 22">
            <a:extLst>
              <a:ext uri="{FF2B5EF4-FFF2-40B4-BE49-F238E27FC236}">
                <a16:creationId xmlns:a16="http://schemas.microsoft.com/office/drawing/2014/main" id="{6DAFD125-9337-B83E-9B1D-87B0E4C5C6EA}"/>
              </a:ext>
            </a:extLst>
          </p:cNvPr>
          <p:cNvSpPr/>
          <p:nvPr/>
        </p:nvSpPr>
        <p:spPr>
          <a:xfrm>
            <a:off x="5265241" y="4597022"/>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57" name="!!TextBox 1">
            <a:extLst>
              <a:ext uri="{FF2B5EF4-FFF2-40B4-BE49-F238E27FC236}">
                <a16:creationId xmlns:a16="http://schemas.microsoft.com/office/drawing/2014/main" id="{A9FDBA5D-1DE9-0265-4DB9-4AD1DEA3AC2A}"/>
              </a:ext>
            </a:extLst>
          </p:cNvPr>
          <p:cNvSpPr txBox="1"/>
          <p:nvPr/>
        </p:nvSpPr>
        <p:spPr>
          <a:xfrm>
            <a:off x="4644655" y="4528672"/>
            <a:ext cx="576064" cy="276999"/>
          </a:xfrm>
          <a:prstGeom prst="rect">
            <a:avLst/>
          </a:prstGeom>
          <a:noFill/>
        </p:spPr>
        <p:txBody>
          <a:bodyPr wrap="square" lIns="0" tIns="0" rIns="0" bIns="0" rtlCol="0">
            <a:spAutoFit/>
          </a:bodyPr>
          <a:lstStyle/>
          <a:p>
            <a:pPr algn="ctr"/>
            <a:r>
              <a:rPr lang="en-US">
                <a:latin typeface="Montserrat Medium" pitchFamily="2" charset="0"/>
              </a:rPr>
              <a:t>…</a:t>
            </a:r>
          </a:p>
        </p:txBody>
      </p:sp>
      <p:sp>
        <p:nvSpPr>
          <p:cNvPr id="58" name="!!Rectangle 22">
            <a:extLst>
              <a:ext uri="{FF2B5EF4-FFF2-40B4-BE49-F238E27FC236}">
                <a16:creationId xmlns:a16="http://schemas.microsoft.com/office/drawing/2014/main" id="{FEE5DE80-B5F7-9F32-927E-59B085F81F74}"/>
              </a:ext>
            </a:extLst>
          </p:cNvPr>
          <p:cNvSpPr/>
          <p:nvPr/>
        </p:nvSpPr>
        <p:spPr>
          <a:xfrm>
            <a:off x="5265241" y="4849429"/>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59" name="Connector: Elbow 1">
            <a:extLst>
              <a:ext uri="{FF2B5EF4-FFF2-40B4-BE49-F238E27FC236}">
                <a16:creationId xmlns:a16="http://schemas.microsoft.com/office/drawing/2014/main" id="{0CD36721-0515-9CC9-C661-47FF64E4E029}"/>
              </a:ext>
            </a:extLst>
          </p:cNvPr>
          <p:cNvCxnSpPr>
            <a:cxnSpLocks/>
          </p:cNvCxnSpPr>
          <p:nvPr/>
        </p:nvCxnSpPr>
        <p:spPr>
          <a:xfrm>
            <a:off x="3599314" y="4731154"/>
            <a:ext cx="234615"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1">
            <a:extLst>
              <a:ext uri="{FF2B5EF4-FFF2-40B4-BE49-F238E27FC236}">
                <a16:creationId xmlns:a16="http://schemas.microsoft.com/office/drawing/2014/main" id="{9A89C809-A453-F6B3-8EC5-798CA968F6AC}"/>
              </a:ext>
            </a:extLst>
          </p:cNvPr>
          <p:cNvCxnSpPr>
            <a:cxnSpLocks/>
            <a:endCxn id="56" idx="1"/>
          </p:cNvCxnSpPr>
          <p:nvPr/>
        </p:nvCxnSpPr>
        <p:spPr>
          <a:xfrm>
            <a:off x="5087559" y="4718517"/>
            <a:ext cx="177682" cy="4211"/>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AAEBB59-426C-D748-7D43-4990EEFAC231}"/>
              </a:ext>
            </a:extLst>
          </p:cNvPr>
          <p:cNvCxnSpPr>
            <a:cxnSpLocks/>
            <a:endCxn id="58" idx="1"/>
          </p:cNvCxnSpPr>
          <p:nvPr/>
        </p:nvCxnSpPr>
        <p:spPr>
          <a:xfrm rot="16200000" flipH="1">
            <a:off x="5013227" y="4723120"/>
            <a:ext cx="148665" cy="3553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13">
            <a:extLst>
              <a:ext uri="{FF2B5EF4-FFF2-40B4-BE49-F238E27FC236}">
                <a16:creationId xmlns:a16="http://schemas.microsoft.com/office/drawing/2014/main" id="{CB5FBE62-9451-824D-D367-4330607028B9}"/>
              </a:ext>
            </a:extLst>
          </p:cNvPr>
          <p:cNvSpPr/>
          <p:nvPr/>
        </p:nvSpPr>
        <p:spPr>
          <a:xfrm>
            <a:off x="3821489" y="4196399"/>
            <a:ext cx="773385" cy="1262135"/>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64" name="!!TextBox 71">
            <a:extLst>
              <a:ext uri="{FF2B5EF4-FFF2-40B4-BE49-F238E27FC236}">
                <a16:creationId xmlns:a16="http://schemas.microsoft.com/office/drawing/2014/main" id="{54B99C74-BB42-C784-8966-375C6698546F}"/>
              </a:ext>
            </a:extLst>
          </p:cNvPr>
          <p:cNvSpPr txBox="1"/>
          <p:nvPr/>
        </p:nvSpPr>
        <p:spPr>
          <a:xfrm>
            <a:off x="3819794" y="4243845"/>
            <a:ext cx="504854" cy="246221"/>
          </a:xfrm>
          <a:prstGeom prst="rect">
            <a:avLst/>
          </a:prstGeom>
          <a:noFill/>
        </p:spPr>
        <p:txBody>
          <a:bodyPr wrap="square" lIns="0" tIns="0" rIns="0" bIns="0" rtlCol="0">
            <a:spAutoFit/>
          </a:bodyPr>
          <a:lstStyle/>
          <a:p>
            <a:pPr algn="ctr"/>
            <a:r>
              <a:rPr lang="en-US" sz="1600">
                <a:latin typeface="Montserrat Medium" pitchFamily="2" charset="0"/>
              </a:rPr>
              <a:t>L</a:t>
            </a:r>
            <a:r>
              <a:rPr lang="en-US" sz="1600" baseline="-25000">
                <a:latin typeface="Montserrat Medium" pitchFamily="2" charset="0"/>
              </a:rPr>
              <a:t>3</a:t>
            </a:r>
          </a:p>
        </p:txBody>
      </p:sp>
      <p:sp>
        <p:nvSpPr>
          <p:cNvPr id="65" name="!!Rectangle 22">
            <a:extLst>
              <a:ext uri="{FF2B5EF4-FFF2-40B4-BE49-F238E27FC236}">
                <a16:creationId xmlns:a16="http://schemas.microsoft.com/office/drawing/2014/main" id="{FD277012-EF8A-27A5-45B7-47F94453A771}"/>
              </a:ext>
            </a:extLst>
          </p:cNvPr>
          <p:cNvSpPr/>
          <p:nvPr/>
        </p:nvSpPr>
        <p:spPr>
          <a:xfrm>
            <a:off x="3821489" y="4598018"/>
            <a:ext cx="773385" cy="251411"/>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66" name="Connector: Elbow 1">
            <a:extLst>
              <a:ext uri="{FF2B5EF4-FFF2-40B4-BE49-F238E27FC236}">
                <a16:creationId xmlns:a16="http://schemas.microsoft.com/office/drawing/2014/main" id="{A7B99805-A296-C860-B0AD-21F7D2754B30}"/>
              </a:ext>
            </a:extLst>
          </p:cNvPr>
          <p:cNvCxnSpPr>
            <a:cxnSpLocks/>
            <a:stCxn id="65" idx="3"/>
          </p:cNvCxnSpPr>
          <p:nvPr/>
        </p:nvCxnSpPr>
        <p:spPr>
          <a:xfrm flipV="1">
            <a:off x="4594874" y="4723723"/>
            <a:ext cx="222175" cy="1"/>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9" name="Connector: Elbow 1">
            <a:extLst>
              <a:ext uri="{FF2B5EF4-FFF2-40B4-BE49-F238E27FC236}">
                <a16:creationId xmlns:a16="http://schemas.microsoft.com/office/drawing/2014/main" id="{C236CA30-D82A-2766-9F79-7EF38DEE4166}"/>
              </a:ext>
            </a:extLst>
          </p:cNvPr>
          <p:cNvCxnSpPr>
            <a:cxnSpLocks/>
            <a:stCxn id="18" idx="3"/>
            <a:endCxn id="51" idx="1"/>
          </p:cNvCxnSpPr>
          <p:nvPr/>
        </p:nvCxnSpPr>
        <p:spPr>
          <a:xfrm>
            <a:off x="1988509" y="4723517"/>
            <a:ext cx="837420" cy="207"/>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C9829359-215F-8644-CC2F-EC006A23215F}"/>
              </a:ext>
            </a:extLst>
          </p:cNvPr>
          <p:cNvCxnSpPr>
            <a:cxnSpLocks/>
            <a:endCxn id="51" idx="1"/>
          </p:cNvCxnSpPr>
          <p:nvPr/>
        </p:nvCxnSpPr>
        <p:spPr>
          <a:xfrm flipV="1">
            <a:off x="2000814" y="4723724"/>
            <a:ext cx="825115" cy="2443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1">
            <a:extLst>
              <a:ext uri="{FF2B5EF4-FFF2-40B4-BE49-F238E27FC236}">
                <a16:creationId xmlns:a16="http://schemas.microsoft.com/office/drawing/2014/main" id="{F908AB22-A114-1F67-BF74-8FA303845268}"/>
              </a:ext>
            </a:extLst>
          </p:cNvPr>
          <p:cNvSpPr txBox="1"/>
          <p:nvPr/>
        </p:nvSpPr>
        <p:spPr>
          <a:xfrm>
            <a:off x="8048690" y="3990410"/>
            <a:ext cx="576064" cy="246221"/>
          </a:xfrm>
          <a:prstGeom prst="rect">
            <a:avLst/>
          </a:prstGeom>
          <a:noFill/>
        </p:spPr>
        <p:txBody>
          <a:bodyPr wrap="square" lIns="0" tIns="0" rIns="0" bIns="0" rtlCol="0">
            <a:spAutoFit/>
          </a:bodyPr>
          <a:lstStyle/>
          <a:p>
            <a:pPr algn="ctr"/>
            <a:r>
              <a:rPr lang="en-US" sz="1600">
                <a:latin typeface="Montserrat Medium" pitchFamily="2" charset="0"/>
              </a:rPr>
              <a:t>CR3</a:t>
            </a:r>
          </a:p>
        </p:txBody>
      </p:sp>
      <p:cxnSp>
        <p:nvCxnSpPr>
          <p:cNvPr id="78" name="Connector: Elbow 1">
            <a:extLst>
              <a:ext uri="{FF2B5EF4-FFF2-40B4-BE49-F238E27FC236}">
                <a16:creationId xmlns:a16="http://schemas.microsoft.com/office/drawing/2014/main" id="{2321DEB1-EB28-D965-AE09-AF89A6816F91}"/>
              </a:ext>
            </a:extLst>
          </p:cNvPr>
          <p:cNvCxnSpPr>
            <a:cxnSpLocks/>
          </p:cNvCxnSpPr>
          <p:nvPr/>
        </p:nvCxnSpPr>
        <p:spPr>
          <a:xfrm>
            <a:off x="8290954" y="428817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5" name="Slide Number Placeholder 4">
            <a:extLst>
              <a:ext uri="{FF2B5EF4-FFF2-40B4-BE49-F238E27FC236}">
                <a16:creationId xmlns:a16="http://schemas.microsoft.com/office/drawing/2014/main" id="{BF3BB2E5-862C-4E87-D677-F21AA79DA8CA}"/>
              </a:ext>
            </a:extLst>
          </p:cNvPr>
          <p:cNvSpPr>
            <a:spLocks noGrp="1"/>
          </p:cNvSpPr>
          <p:nvPr>
            <p:ph type="sldNum" sz="quarter" idx="12"/>
          </p:nvPr>
        </p:nvSpPr>
        <p:spPr/>
        <p:txBody>
          <a:bodyPr/>
          <a:lstStyle/>
          <a:p>
            <a:fld id="{D24AB98B-7EB6-489A-BE01-743AAE16D735}" type="slidenum">
              <a:rPr lang="en-US" smtClean="0"/>
              <a:t>26</a:t>
            </a:fld>
            <a:endParaRPr lang="en-US"/>
          </a:p>
        </p:txBody>
      </p:sp>
      <p:sp>
        <p:nvSpPr>
          <p:cNvPr id="3" name="TextBox 2">
            <a:extLst>
              <a:ext uri="{FF2B5EF4-FFF2-40B4-BE49-F238E27FC236}">
                <a16:creationId xmlns:a16="http://schemas.microsoft.com/office/drawing/2014/main" id="{57446840-EBE4-BCE3-1451-EC398070B451}"/>
              </a:ext>
            </a:extLst>
          </p:cNvPr>
          <p:cNvSpPr txBox="1"/>
          <p:nvPr/>
        </p:nvSpPr>
        <p:spPr>
          <a:xfrm>
            <a:off x="898709" y="6020706"/>
            <a:ext cx="4871847" cy="430887"/>
          </a:xfrm>
          <a:prstGeom prst="rect">
            <a:avLst/>
          </a:prstGeom>
          <a:noFill/>
        </p:spPr>
        <p:txBody>
          <a:bodyPr wrap="none" rtlCol="0">
            <a:spAutoFit/>
          </a:bodyPr>
          <a:lstStyle/>
          <a:p>
            <a:r>
              <a:rPr lang="en-US" sz="2200">
                <a:latin typeface="Montserrat Medium" panose="00000600000000000000" pitchFamily="2" charset="0"/>
              </a:rPr>
              <a:t>Full page table walk for every VA</a:t>
            </a:r>
          </a:p>
        </p:txBody>
      </p:sp>
    </p:spTree>
    <p:extLst>
      <p:ext uri="{BB962C8B-B14F-4D97-AF65-F5344CB8AC3E}">
        <p14:creationId xmlns:p14="http://schemas.microsoft.com/office/powerpoint/2010/main" val="8440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51"/>
                                        </p:tgtEl>
                                      </p:cBhvr>
                                    </p:animEffect>
                                    <p:animScale>
                                      <p:cBhvr>
                                        <p:cTn id="79" dur="250" autoRev="1" fill="hold"/>
                                        <p:tgtEl>
                                          <p:spTgt spid="51"/>
                                        </p:tgtEl>
                                      </p:cBhvr>
                                      <p:by x="105000" y="105000"/>
                                    </p:animScale>
                                  </p:childTnLst>
                                </p:cTn>
                              </p:par>
                              <p:par>
                                <p:cTn id="80" presetID="26" presetClass="emph" presetSubtype="0" fill="hold" nodeType="withEffect">
                                  <p:stCondLst>
                                    <p:cond delay="0"/>
                                  </p:stCondLst>
                                  <p:childTnLst>
                                    <p:animEffect transition="out" filter="fade">
                                      <p:cBhvr>
                                        <p:cTn id="81" dur="500" tmFilter="0, 0; .2, .5; .8, .5; 1, 0"/>
                                        <p:tgtEl>
                                          <p:spTgt spid="59"/>
                                        </p:tgtEl>
                                      </p:cBhvr>
                                    </p:animEffect>
                                    <p:animScale>
                                      <p:cBhvr>
                                        <p:cTn id="82" dur="250" autoRev="1" fill="hold"/>
                                        <p:tgtEl>
                                          <p:spTgt spid="59"/>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65"/>
                                        </p:tgtEl>
                                      </p:cBhvr>
                                    </p:animEffect>
                                    <p:animScale>
                                      <p:cBhvr>
                                        <p:cTn id="85" dur="250" autoRev="1" fill="hold"/>
                                        <p:tgtEl>
                                          <p:spTgt spid="65"/>
                                        </p:tgtEl>
                                      </p:cBhvr>
                                      <p:by x="105000" y="105000"/>
                                    </p:animScale>
                                  </p:childTnLst>
                                </p:cTn>
                              </p:par>
                              <p:par>
                                <p:cTn id="86" presetID="26" presetClass="emph" presetSubtype="0" fill="hold" nodeType="withEffect">
                                  <p:stCondLst>
                                    <p:cond delay="0"/>
                                  </p:stCondLst>
                                  <p:childTnLst>
                                    <p:animEffect transition="out" filter="fade">
                                      <p:cBhvr>
                                        <p:cTn id="87" dur="500" tmFilter="0, 0; .2, .5; .8, .5; 1, 0"/>
                                        <p:tgtEl>
                                          <p:spTgt spid="66"/>
                                        </p:tgtEl>
                                      </p:cBhvr>
                                    </p:animEffect>
                                    <p:animScale>
                                      <p:cBhvr>
                                        <p:cTn id="88" dur="250" autoRev="1" fill="hold"/>
                                        <p:tgtEl>
                                          <p:spTgt spid="66"/>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31"/>
                                        </p:tgtEl>
                                        <p:attrNameLst>
                                          <p:attrName>style.visibility</p:attrName>
                                        </p:attrNameLst>
                                      </p:cBhvr>
                                      <p:to>
                                        <p:strVal val="visible"/>
                                      </p:to>
                                    </p:set>
                                  </p:childTnLst>
                                </p:cTn>
                              </p:par>
                              <p:par>
                                <p:cTn id="135" presetID="26" presetClass="emph" presetSubtype="0" fill="hold" grpId="1" nodeType="withEffect">
                                  <p:stCondLst>
                                    <p:cond delay="0"/>
                                  </p:stCondLst>
                                  <p:childTnLst>
                                    <p:animEffect transition="out" filter="fade">
                                      <p:cBhvr>
                                        <p:cTn id="136" dur="500" tmFilter="0, 0; .2, .5; .8, .5; 1, 0"/>
                                        <p:tgtEl>
                                          <p:spTgt spid="131"/>
                                        </p:tgtEl>
                                      </p:cBhvr>
                                    </p:animEffect>
                                    <p:animScale>
                                      <p:cBhvr>
                                        <p:cTn id="137" dur="250" autoRev="1" fill="hold"/>
                                        <p:tgtEl>
                                          <p:spTgt spid="131"/>
                                        </p:tgtEl>
                                      </p:cBhvr>
                                      <p:by x="105000" y="105000"/>
                                    </p:animScale>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76"/>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6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8" grpId="0"/>
      <p:bldP spid="120" grpId="0" animBg="1"/>
      <p:bldP spid="129" grpId="0" animBg="1"/>
      <p:bldP spid="130" grpId="0" animBg="1"/>
      <p:bldP spid="131" grpId="0" animBg="1"/>
      <p:bldP spid="131" grpId="1" animBg="1"/>
      <p:bldP spid="139" grpId="0"/>
      <p:bldP spid="140" grpId="0"/>
      <p:bldP spid="156" grpId="0" animBg="1"/>
      <p:bldP spid="157" grpId="0"/>
      <p:bldP spid="158" grpId="0" animBg="1"/>
      <p:bldP spid="159" grpId="0"/>
      <p:bldP spid="160" grpId="0" animBg="1"/>
      <p:bldP spid="45" grpId="0"/>
      <p:bldP spid="6" grpId="0"/>
      <p:bldP spid="16" grpId="0" animBg="1"/>
      <p:bldP spid="18" grpId="0" animBg="1"/>
      <p:bldP spid="20" grpId="0" animBg="1"/>
      <p:bldP spid="22" grpId="0"/>
      <p:bldP spid="49" grpId="0" animBg="1"/>
      <p:bldP spid="50" grpId="0"/>
      <p:bldP spid="51" grpId="0" animBg="1"/>
      <p:bldP spid="51" grpId="1" animBg="1"/>
      <p:bldP spid="52" grpId="0"/>
      <p:bldP spid="54" grpId="0" animBg="1"/>
      <p:bldP spid="55" grpId="0"/>
      <p:bldP spid="56" grpId="0" animBg="1"/>
      <p:bldP spid="57" grpId="0"/>
      <p:bldP spid="58" grpId="0" animBg="1"/>
      <p:bldP spid="63" grpId="0" animBg="1"/>
      <p:bldP spid="64" grpId="0"/>
      <p:bldP spid="65" grpId="0" animBg="1"/>
      <p:bldP spid="65" grpId="1" animBg="1"/>
      <p:bldP spid="77"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A4CC-6DF6-C443-4420-0AC4579CD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2A70-515A-53EB-BA27-0D12DFC768AA}"/>
              </a:ext>
            </a:extLst>
          </p:cNvPr>
          <p:cNvSpPr>
            <a:spLocks noGrp="1"/>
          </p:cNvSpPr>
          <p:nvPr>
            <p:ph type="title"/>
          </p:nvPr>
        </p:nvSpPr>
        <p:spPr/>
        <p:txBody>
          <a:bodyPr>
            <a:normAutofit/>
          </a:bodyPr>
          <a:lstStyle/>
          <a:p>
            <a:r>
              <a:rPr lang="en-US" sz="3600">
                <a:latin typeface="Montserrat SemiBold" panose="00000700000000000000" pitchFamily="2" charset="0"/>
              </a:rPr>
              <a:t>EMT enables HW-specific optimizations</a:t>
            </a:r>
          </a:p>
        </p:txBody>
      </p:sp>
      <p:sp>
        <p:nvSpPr>
          <p:cNvPr id="139" name="TextBox 138">
            <a:extLst>
              <a:ext uri="{FF2B5EF4-FFF2-40B4-BE49-F238E27FC236}">
                <a16:creationId xmlns:a16="http://schemas.microsoft.com/office/drawing/2014/main" id="{DB45B9D6-6A7B-ECB1-DE1C-7F78D2F4FA06}"/>
              </a:ext>
            </a:extLst>
          </p:cNvPr>
          <p:cNvSpPr txBox="1"/>
          <p:nvPr/>
        </p:nvSpPr>
        <p:spPr>
          <a:xfrm>
            <a:off x="6904706" y="3010822"/>
            <a:ext cx="4421403" cy="769441"/>
          </a:xfrm>
          <a:prstGeom prst="rect">
            <a:avLst/>
          </a:prstGeom>
          <a:noFill/>
        </p:spPr>
        <p:txBody>
          <a:bodyPr wrap="none" rtlCol="0">
            <a:spAutoFit/>
          </a:bodyPr>
          <a:lstStyle/>
          <a:p>
            <a:r>
              <a:rPr lang="en-US" sz="2200">
                <a:latin typeface="Montserrat Medium" panose="00000600000000000000" pitchFamily="2" charset="0"/>
              </a:rPr>
              <a:t>Radix MMU driver</a:t>
            </a:r>
          </a:p>
          <a:p>
            <a:r>
              <a:rPr lang="en-US" sz="2200">
                <a:latin typeface="Montserrat Medium" panose="00000600000000000000" pitchFamily="2" charset="0"/>
              </a:rPr>
              <a:t>Customized to exploit locality</a:t>
            </a:r>
          </a:p>
        </p:txBody>
      </p:sp>
      <p:sp>
        <p:nvSpPr>
          <p:cNvPr id="48" name="Content Placeholder 2">
            <a:extLst>
              <a:ext uri="{FF2B5EF4-FFF2-40B4-BE49-F238E27FC236}">
                <a16:creationId xmlns:a16="http://schemas.microsoft.com/office/drawing/2014/main" id="{852DC7A6-3035-9632-E3F8-318DABB4E9EE}"/>
              </a:ext>
            </a:extLst>
          </p:cNvPr>
          <p:cNvSpPr txBox="1">
            <a:spLocks/>
          </p:cNvSpPr>
          <p:nvPr/>
        </p:nvSpPr>
        <p:spPr>
          <a:xfrm>
            <a:off x="476400" y="1773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sz="2400">
                <a:solidFill>
                  <a:prstClr val="black"/>
                </a:solidFill>
                <a:latin typeface="Montserrat SemiBold" pitchFamily="2" charset="0"/>
                <a:ea typeface="Source Sans Pro" panose="020B0503030403020204" pitchFamily="34" charset="0"/>
              </a:rPr>
              <a:t>Customizable functions: iterator</a:t>
            </a:r>
          </a:p>
          <a:p>
            <a:pPr marL="0" lv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Iterate over a range of virtual address</a:t>
            </a:r>
          </a:p>
          <a:p>
            <a:pPr mar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a:t>
            </a:r>
            <a:r>
              <a:rPr lang="en-US" sz="2200" err="1">
                <a:latin typeface="Consolas" panose="020B0609020204030204" pitchFamily="49" charset="0"/>
              </a:rPr>
              <a:t>tobj_iter_next</a:t>
            </a:r>
            <a:r>
              <a:rPr lang="en-US" sz="2200">
                <a:latin typeface="Consolas" panose="020B0609020204030204" pitchFamily="49" charset="0"/>
              </a:rPr>
              <a:t> </a:t>
            </a:r>
            <a:r>
              <a:rPr lang="en-US" sz="2200">
                <a:latin typeface="Montserrat Medium" panose="00000600000000000000" pitchFamily="2" charset="0"/>
              </a:rPr>
              <a:t>gets the next trans. object</a:t>
            </a:r>
            <a:endParaRPr lang="en-US" sz="2200">
              <a:latin typeface="Consolas" panose="020B0609020204030204" pitchFamily="49" charset="0"/>
            </a:endParaRPr>
          </a:p>
          <a:p>
            <a:pPr marL="0" lvl="0" indent="0">
              <a:lnSpc>
                <a:spcPct val="100000"/>
              </a:lnSpc>
              <a:spcBef>
                <a:spcPts val="0"/>
              </a:spcBef>
              <a:buNone/>
              <a:defRPr/>
            </a:pPr>
            <a:endParaRPr lang="en-US" sz="2200">
              <a:solidFill>
                <a:prstClr val="black"/>
              </a:solidFill>
              <a:latin typeface="Montserrat Medium" panose="00000600000000000000" pitchFamily="2" charset="0"/>
              <a:ea typeface="Source Sans Pro" panose="020B0503030403020204" pitchFamily="34" charset="0"/>
            </a:endParaRPr>
          </a:p>
          <a:p>
            <a:pPr marL="0" lvl="0" indent="0">
              <a:lnSpc>
                <a:spcPct val="100000"/>
              </a:lnSpc>
              <a:spcBef>
                <a:spcPts val="0"/>
              </a:spcBef>
              <a:buNone/>
              <a:defRPr/>
            </a:pPr>
            <a:r>
              <a:rPr lang="en-US" sz="2200">
                <a:solidFill>
                  <a:prstClr val="black"/>
                </a:solidFill>
                <a:latin typeface="Montserrat Medium" panose="00000600000000000000" pitchFamily="2" charset="0"/>
                <a:ea typeface="Source Sans Pro" panose="020B0503030403020204" pitchFamily="34" charset="0"/>
              </a:rPr>
              <a:t>	</a:t>
            </a:r>
            <a:endParaRPr lang="en-US" sz="2200">
              <a:latin typeface="Montserrat Medium" panose="00000600000000000000" pitchFamily="2" charset="0"/>
            </a:endParaRPr>
          </a:p>
        </p:txBody>
      </p:sp>
      <p:sp>
        <p:nvSpPr>
          <p:cNvPr id="5" name="Slide Number Placeholder 4">
            <a:extLst>
              <a:ext uri="{FF2B5EF4-FFF2-40B4-BE49-F238E27FC236}">
                <a16:creationId xmlns:a16="http://schemas.microsoft.com/office/drawing/2014/main" id="{00185037-0F81-63FC-842B-350DC86B171A}"/>
              </a:ext>
            </a:extLst>
          </p:cNvPr>
          <p:cNvSpPr>
            <a:spLocks noGrp="1"/>
          </p:cNvSpPr>
          <p:nvPr>
            <p:ph type="sldNum" sz="quarter" idx="12"/>
          </p:nvPr>
        </p:nvSpPr>
        <p:spPr/>
        <p:txBody>
          <a:bodyPr/>
          <a:lstStyle/>
          <a:p>
            <a:fld id="{D24AB98B-7EB6-489A-BE01-743AAE16D735}" type="slidenum">
              <a:rPr lang="en-US" smtClean="0"/>
              <a:t>27</a:t>
            </a:fld>
            <a:endParaRPr lang="en-US"/>
          </a:p>
        </p:txBody>
      </p:sp>
      <p:sp>
        <p:nvSpPr>
          <p:cNvPr id="3" name="Text Placeholder 2">
            <a:extLst>
              <a:ext uri="{FF2B5EF4-FFF2-40B4-BE49-F238E27FC236}">
                <a16:creationId xmlns:a16="http://schemas.microsoft.com/office/drawing/2014/main" id="{E74F4B84-B5C7-2D3E-E441-95046901AA5E}"/>
              </a:ext>
            </a:extLst>
          </p:cNvPr>
          <p:cNvSpPr txBox="1">
            <a:spLocks/>
          </p:cNvSpPr>
          <p:nvPr/>
        </p:nvSpPr>
        <p:spPr>
          <a:xfrm>
            <a:off x="733215" y="3492707"/>
            <a:ext cx="583272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000">
              <a:latin typeface="Consolas" panose="020B0609020204030204" pitchFamily="49" charset="0"/>
            </a:endParaRPr>
          </a:p>
          <a:p>
            <a:pPr>
              <a:buNone/>
            </a:pPr>
            <a:r>
              <a:rPr lang="en-US" sz="2000" err="1">
                <a:solidFill>
                  <a:srgbClr val="0000FF"/>
                </a:solidFill>
                <a:latin typeface="Consolas" panose="020B0609020204030204" pitchFamily="49" charset="0"/>
              </a:rPr>
              <a:t>tdb_find_tobj</a:t>
            </a:r>
            <a:r>
              <a:rPr lang="en-US" sz="2000">
                <a:solidFill>
                  <a:srgbClr val="000000"/>
                </a:solidFill>
                <a:latin typeface="Consolas" panose="020B0609020204030204" pitchFamily="49" charset="0"/>
              </a:rPr>
              <a:t>(iter-&gt;</a:t>
            </a:r>
            <a:r>
              <a:rPr lang="en-US" sz="2000" err="1">
                <a:solidFill>
                  <a:srgbClr val="000000"/>
                </a:solidFill>
                <a:latin typeface="Consolas" panose="020B0609020204030204" pitchFamily="49" charset="0"/>
              </a:rPr>
              <a:t>tdb</a:t>
            </a:r>
            <a:r>
              <a:rPr lang="en-US" sz="2000">
                <a:solidFill>
                  <a:srgbClr val="000000"/>
                </a:solidFill>
                <a:latin typeface="Consolas" panose="020B0609020204030204" pitchFamily="49" charset="0"/>
              </a:rPr>
              <a:t>, iter-&gt;</a:t>
            </a:r>
            <a:r>
              <a:rPr lang="en-US" sz="2000" err="1">
                <a:solidFill>
                  <a:srgbClr val="000000"/>
                </a:solidFill>
                <a:latin typeface="Consolas" panose="020B0609020204030204" pitchFamily="49" charset="0"/>
              </a:rPr>
              <a:t>va</a:t>
            </a:r>
            <a:r>
              <a:rPr lang="en-US" sz="2000">
                <a:solidFill>
                  <a:srgbClr val="000000"/>
                </a:solidFill>
                <a:latin typeface="Consolas" panose="020B0609020204030204" pitchFamily="49" charset="0"/>
              </a:rPr>
              <a:t>,</a:t>
            </a:r>
          </a:p>
          <a:p>
            <a:pPr>
              <a:buNone/>
            </a:pP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tobj</a:t>
            </a:r>
            <a:r>
              <a:rPr lang="en-US" sz="2000">
                <a:solidFill>
                  <a:srgbClr val="000000"/>
                </a:solidFill>
                <a:latin typeface="Consolas" panose="020B0609020204030204" pitchFamily="49" charset="0"/>
              </a:rPr>
              <a:t>); </a:t>
            </a:r>
            <a:r>
              <a:rPr lang="en-US" sz="2000">
                <a:solidFill>
                  <a:srgbClr val="228B22"/>
                </a:solidFill>
                <a:latin typeface="Consolas" panose="020B0609020204030204" pitchFamily="49" charset="0"/>
              </a:rPr>
              <a:t>/* full page walk on Radix */</a:t>
            </a:r>
            <a:endParaRPr lang="en-US" sz="2000">
              <a:solidFill>
                <a:srgbClr val="000000"/>
              </a:solidFill>
              <a:latin typeface="Consolas" panose="020B0609020204030204" pitchFamily="49" charset="0"/>
            </a:endParaRPr>
          </a:p>
          <a:p>
            <a:pPr>
              <a:buNone/>
            </a:pPr>
            <a:r>
              <a:rPr lang="en-US" sz="2000" err="1">
                <a:solidFill>
                  <a:srgbClr val="000000"/>
                </a:solidFill>
                <a:latin typeface="Consolas" panose="020B0609020204030204" pitchFamily="49" charset="0"/>
              </a:rPr>
              <a:t>tobj_read_attr</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tobj</a:t>
            </a:r>
            <a:r>
              <a:rPr lang="en-US" sz="2000">
                <a:solidFill>
                  <a:srgbClr val="000000"/>
                </a:solidFill>
                <a:latin typeface="Consolas" panose="020B0609020204030204" pitchFamily="49" charset="0"/>
              </a:rPr>
              <a:t>, TOBJ_ATTR_SIZE,</a:t>
            </a:r>
          </a:p>
          <a:p>
            <a:pPr>
              <a:buNone/>
            </a:pPr>
            <a:r>
              <a:rPr lang="en-US" sz="2000">
                <a:solidFill>
                  <a:srgbClr val="000000"/>
                </a:solidFill>
                <a:latin typeface="Consolas" panose="020B0609020204030204" pitchFamily="49" charset="0"/>
              </a:rPr>
              <a:t>	  &amp;size);</a:t>
            </a:r>
          </a:p>
          <a:p>
            <a:pPr>
              <a:buNone/>
            </a:pPr>
            <a:r>
              <a:rPr lang="en-US" sz="2000">
                <a:solidFill>
                  <a:srgbClr val="000000"/>
                </a:solidFill>
                <a:latin typeface="Consolas" panose="020B0609020204030204" pitchFamily="49" charset="0"/>
              </a:rPr>
              <a:t>iter-&gt;</a:t>
            </a:r>
            <a:r>
              <a:rPr lang="en-US" sz="2000" err="1">
                <a:solidFill>
                  <a:srgbClr val="000000"/>
                </a:solidFill>
                <a:latin typeface="Consolas" panose="020B0609020204030204" pitchFamily="49" charset="0"/>
              </a:rPr>
              <a:t>va</a:t>
            </a:r>
            <a:r>
              <a:rPr lang="en-US" sz="2000">
                <a:solidFill>
                  <a:srgbClr val="000000"/>
                </a:solidFill>
                <a:latin typeface="Consolas" panose="020B0609020204030204" pitchFamily="49" charset="0"/>
              </a:rPr>
              <a:t> += size</a:t>
            </a:r>
          </a:p>
          <a:p>
            <a:pPr>
              <a:buNone/>
            </a:pPr>
            <a:r>
              <a:rPr lang="en-US" sz="2000">
                <a:solidFill>
                  <a:srgbClr val="000000"/>
                </a:solidFill>
                <a:latin typeface="Consolas" panose="020B0609020204030204" pitchFamily="49" charset="0"/>
              </a:rPr>
              <a:t>... </a:t>
            </a:r>
          </a:p>
          <a:p>
            <a:pPr>
              <a:buNone/>
            </a:pPr>
            <a:endParaRPr lang="en-US" sz="2000">
              <a:latin typeface="Consolas" panose="020B0609020204030204" pitchFamily="49" charset="0"/>
            </a:endParaRPr>
          </a:p>
        </p:txBody>
      </p:sp>
      <p:sp>
        <p:nvSpPr>
          <p:cNvPr id="4" name="Text Placeholder 2">
            <a:extLst>
              <a:ext uri="{FF2B5EF4-FFF2-40B4-BE49-F238E27FC236}">
                <a16:creationId xmlns:a16="http://schemas.microsoft.com/office/drawing/2014/main" id="{1831724E-F9C6-6015-8CF5-BFE02A8A93B7}"/>
              </a:ext>
            </a:extLst>
          </p:cNvPr>
          <p:cNvSpPr txBox="1">
            <a:spLocks/>
          </p:cNvSpPr>
          <p:nvPr/>
        </p:nvSpPr>
        <p:spPr>
          <a:xfrm>
            <a:off x="6565941" y="3608218"/>
            <a:ext cx="595275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000">
              <a:latin typeface="Consolas" panose="020B0609020204030204" pitchFamily="49" charset="0"/>
            </a:endParaRPr>
          </a:p>
        </p:txBody>
      </p:sp>
      <p:sp>
        <p:nvSpPr>
          <p:cNvPr id="11" name="TextBox 10">
            <a:extLst>
              <a:ext uri="{FF2B5EF4-FFF2-40B4-BE49-F238E27FC236}">
                <a16:creationId xmlns:a16="http://schemas.microsoft.com/office/drawing/2014/main" id="{8E969C40-443B-8F45-8279-377D3832BEE0}"/>
              </a:ext>
            </a:extLst>
          </p:cNvPr>
          <p:cNvSpPr txBox="1"/>
          <p:nvPr/>
        </p:nvSpPr>
        <p:spPr>
          <a:xfrm>
            <a:off x="854560" y="3007183"/>
            <a:ext cx="4887877" cy="769441"/>
          </a:xfrm>
          <a:prstGeom prst="rect">
            <a:avLst/>
          </a:prstGeom>
          <a:noFill/>
        </p:spPr>
        <p:txBody>
          <a:bodyPr wrap="none" rtlCol="0">
            <a:spAutoFit/>
          </a:bodyPr>
          <a:lstStyle/>
          <a:p>
            <a:r>
              <a:rPr lang="en-US" sz="2200">
                <a:latin typeface="Montserrat Medium" panose="00000600000000000000" pitchFamily="2" charset="0"/>
              </a:rPr>
              <a:t>Default implementation</a:t>
            </a:r>
          </a:p>
          <a:p>
            <a:r>
              <a:rPr lang="en-US" sz="2200">
                <a:latin typeface="Montserrat Medium" panose="00000600000000000000" pitchFamily="2" charset="0"/>
              </a:rPr>
              <a:t>HW neutral but less performant</a:t>
            </a:r>
          </a:p>
        </p:txBody>
      </p:sp>
      <p:sp>
        <p:nvSpPr>
          <p:cNvPr id="12" name="Text Placeholder 2">
            <a:extLst>
              <a:ext uri="{FF2B5EF4-FFF2-40B4-BE49-F238E27FC236}">
                <a16:creationId xmlns:a16="http://schemas.microsoft.com/office/drawing/2014/main" id="{3893E2C5-CFD2-2109-AD49-008DE39FF0FB}"/>
              </a:ext>
            </a:extLst>
          </p:cNvPr>
          <p:cNvSpPr txBox="1">
            <a:spLocks/>
          </p:cNvSpPr>
          <p:nvPr/>
        </p:nvSpPr>
        <p:spPr>
          <a:xfrm>
            <a:off x="7072034" y="3492707"/>
            <a:ext cx="528585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000">
              <a:latin typeface="Consolas" panose="020B0609020204030204" pitchFamily="49" charset="0"/>
            </a:endParaRPr>
          </a:p>
          <a:p>
            <a:pPr marL="0" indent="0">
              <a:buNone/>
            </a:pPr>
            <a:r>
              <a:rPr lang="en-US" sz="2000">
                <a:latin typeface="Consolas" panose="020B0609020204030204" pitchFamily="49" charset="0"/>
              </a:rPr>
              <a:t>... </a:t>
            </a:r>
            <a:r>
              <a:rPr lang="en-US" sz="2000">
                <a:solidFill>
                  <a:srgbClr val="228B22"/>
                </a:solidFill>
                <a:latin typeface="Consolas" panose="020B0609020204030204" pitchFamily="49" charset="0"/>
              </a:rPr>
              <a:t>/* update </a:t>
            </a:r>
            <a:r>
              <a:rPr lang="en-US" sz="2000" err="1">
                <a:solidFill>
                  <a:srgbClr val="228B22"/>
                </a:solidFill>
                <a:latin typeface="Consolas" panose="020B0609020204030204" pitchFamily="49" charset="0"/>
              </a:rPr>
              <a:t>tobj</a:t>
            </a:r>
            <a:r>
              <a:rPr lang="en-US" sz="2000">
                <a:solidFill>
                  <a:srgbClr val="228B22"/>
                </a:solidFill>
                <a:latin typeface="Consolas" panose="020B0609020204030204" pitchFamily="49" charset="0"/>
              </a:rPr>
              <a:t> */</a:t>
            </a:r>
            <a:endParaRPr lang="en-US" sz="2000">
              <a:latin typeface="Consolas" panose="020B0609020204030204" pitchFamily="49" charset="0"/>
            </a:endParaRPr>
          </a:p>
          <a:p>
            <a:pPr>
              <a:buNone/>
            </a:pPr>
            <a:r>
              <a:rPr lang="en-US" sz="2000">
                <a:solidFill>
                  <a:schemeClr val="accent2"/>
                </a:solidFill>
                <a:latin typeface="Consolas" panose="020B0609020204030204" pitchFamily="49" charset="0"/>
              </a:rPr>
              <a:t>if</a:t>
            </a:r>
            <a:r>
              <a:rPr lang="en-US" sz="2000">
                <a:latin typeface="Consolas" panose="020B0609020204030204" pitchFamily="49" charset="0"/>
              </a:rPr>
              <a:t> ((iter-&gt;</a:t>
            </a:r>
            <a:r>
              <a:rPr lang="en-US" sz="2000" err="1">
                <a:latin typeface="Consolas" panose="020B0609020204030204" pitchFamily="49" charset="0"/>
              </a:rPr>
              <a:t>va</a:t>
            </a:r>
            <a:r>
              <a:rPr lang="en-US" sz="2000">
                <a:latin typeface="Consolas" panose="020B0609020204030204" pitchFamily="49" charset="0"/>
              </a:rPr>
              <a:t> + PAGE_SIZE) </a:t>
            </a:r>
            <a:r>
              <a:rPr lang="en-US" sz="2000">
                <a:solidFill>
                  <a:schemeClr val="accent2"/>
                </a:solidFill>
                <a:latin typeface="Consolas" panose="020B0609020204030204" pitchFamily="49" charset="0"/>
              </a:rPr>
              <a:t>&amp;</a:t>
            </a:r>
          </a:p>
          <a:p>
            <a:pPr>
              <a:buNone/>
            </a:pPr>
            <a:r>
              <a:rPr lang="en-US" sz="2000">
                <a:solidFill>
                  <a:schemeClr val="accent2"/>
                </a:solidFill>
                <a:latin typeface="Consolas" panose="020B0609020204030204" pitchFamily="49" charset="0"/>
              </a:rPr>
              <a:t>   </a:t>
            </a:r>
            <a:r>
              <a:rPr lang="en-US" sz="2000">
                <a:latin typeface="Consolas" panose="020B0609020204030204" pitchFamily="49" charset="0"/>
              </a:rPr>
              <a:t>(~PMD_MASK)) {</a:t>
            </a:r>
          </a:p>
          <a:p>
            <a:pPr>
              <a:buNone/>
            </a:pPr>
            <a:r>
              <a:rPr lang="en-US" sz="2000">
                <a:latin typeface="Consolas" panose="020B0609020204030204" pitchFamily="49" charset="0"/>
              </a:rPr>
              <a:t>   iter-&gt;</a:t>
            </a:r>
            <a:r>
              <a:rPr lang="en-US" sz="2000" err="1">
                <a:latin typeface="Consolas" panose="020B0609020204030204" pitchFamily="49" charset="0"/>
              </a:rPr>
              <a:t>va</a:t>
            </a:r>
            <a:r>
              <a:rPr lang="en-US" sz="2000">
                <a:latin typeface="Consolas" panose="020B0609020204030204" pitchFamily="49" charset="0"/>
              </a:rPr>
              <a:t> += PAGE_SIZE;</a:t>
            </a:r>
          </a:p>
          <a:p>
            <a:pPr>
              <a:buNone/>
            </a:pPr>
            <a:r>
              <a:rPr lang="en-US" sz="2000">
                <a:latin typeface="Consolas" panose="020B0609020204030204" pitchFamily="49" charset="0"/>
              </a:rPr>
              <a:t>   iter-&gt;</a:t>
            </a:r>
            <a:r>
              <a:rPr lang="en-US" sz="2000" err="1">
                <a:latin typeface="Consolas" panose="020B0609020204030204" pitchFamily="49" charset="0"/>
              </a:rPr>
              <a:t>pte</a:t>
            </a:r>
            <a:r>
              <a:rPr lang="en-US" sz="2000">
                <a:latin typeface="Consolas" panose="020B0609020204030204" pitchFamily="49" charset="0"/>
              </a:rPr>
              <a:t>++; </a:t>
            </a:r>
          </a:p>
          <a:p>
            <a:pPr>
              <a:buNone/>
            </a:pPr>
            <a:r>
              <a:rPr lang="en-US" sz="2000">
                <a:solidFill>
                  <a:schemeClr val="accent2"/>
                </a:solidFill>
                <a:latin typeface="Consolas" panose="020B0609020204030204" pitchFamily="49" charset="0"/>
              </a:rPr>
              <a:t>   return</a:t>
            </a:r>
            <a:r>
              <a:rPr lang="en-US" sz="2000">
                <a:latin typeface="Consolas" panose="020B0609020204030204" pitchFamily="49" charset="0"/>
              </a:rPr>
              <a:t> 0;</a:t>
            </a:r>
          </a:p>
          <a:p>
            <a:pPr>
              <a:buNone/>
            </a:pPr>
            <a:r>
              <a:rPr lang="en-US" sz="2000">
                <a:solidFill>
                  <a:srgbClr val="000000"/>
                </a:solidFill>
                <a:latin typeface="Consolas" panose="020B0609020204030204" pitchFamily="49" charset="0"/>
              </a:rPr>
              <a:t>} </a:t>
            </a:r>
            <a:r>
              <a:rPr lang="en-US" sz="2000">
                <a:solidFill>
                  <a:srgbClr val="228B22"/>
                </a:solidFill>
                <a:latin typeface="Consolas" panose="020B0609020204030204" pitchFamily="49" charset="0"/>
              </a:rPr>
              <a:t>/* handle other cases */</a:t>
            </a:r>
            <a:endParaRPr lang="en-US" sz="2000">
              <a:solidFill>
                <a:srgbClr val="000000"/>
              </a:solidFill>
              <a:latin typeface="Consolas" panose="020B0609020204030204" pitchFamily="49" charset="0"/>
            </a:endParaRPr>
          </a:p>
          <a:p>
            <a:pPr>
              <a:buNone/>
            </a:pPr>
            <a:endParaRPr lang="en-US" sz="2000">
              <a:latin typeface="Consolas" panose="020B0609020204030204" pitchFamily="49" charset="0"/>
            </a:endParaRPr>
          </a:p>
        </p:txBody>
      </p:sp>
    </p:spTree>
    <p:extLst>
      <p:ext uri="{BB962C8B-B14F-4D97-AF65-F5344CB8AC3E}">
        <p14:creationId xmlns:p14="http://schemas.microsoft.com/office/powerpoint/2010/main" val="37291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D4C3-5D4D-0790-8537-5AC529B259DC}"/>
              </a:ext>
            </a:extLst>
          </p:cNvPr>
          <p:cNvSpPr>
            <a:spLocks noGrp="1"/>
          </p:cNvSpPr>
          <p:nvPr>
            <p:ph type="title"/>
          </p:nvPr>
        </p:nvSpPr>
        <p:spPr>
          <a:xfrm>
            <a:off x="838200" y="365125"/>
            <a:ext cx="11028680" cy="1325563"/>
          </a:xfrm>
        </p:spPr>
        <p:txBody>
          <a:bodyPr>
            <a:normAutofit/>
          </a:bodyPr>
          <a:lstStyle/>
          <a:p>
            <a:r>
              <a:rPr lang="en-US" sz="3600">
                <a:latin typeface="Montserrat SemiBold" panose="00000700000000000000" pitchFamily="2" charset="0"/>
              </a:rPr>
              <a:t>EMT simplifies OS</a:t>
            </a:r>
            <a:r>
              <a:rPr lang="zh-CN" altLang="en-US" sz="3600">
                <a:latin typeface="Montserrat SemiBold" panose="00000700000000000000" pitchFamily="2" charset="0"/>
              </a:rPr>
              <a:t> </a:t>
            </a:r>
            <a:r>
              <a:rPr lang="en-US" altLang="zh-CN" sz="3600">
                <a:latin typeface="Montserrat SemiBold" panose="00000700000000000000" pitchFamily="2" charset="0"/>
              </a:rPr>
              <a:t>support for</a:t>
            </a:r>
            <a:r>
              <a:rPr lang="en-US" sz="3600">
                <a:latin typeface="Montserrat SemiBold" panose="00000700000000000000" pitchFamily="2" charset="0"/>
              </a:rPr>
              <a:t> different MMUs</a:t>
            </a:r>
          </a:p>
        </p:txBody>
      </p:sp>
      <p:sp>
        <p:nvSpPr>
          <p:cNvPr id="4" name="Content Placeholder 2">
            <a:extLst>
              <a:ext uri="{FF2B5EF4-FFF2-40B4-BE49-F238E27FC236}">
                <a16:creationId xmlns:a16="http://schemas.microsoft.com/office/drawing/2014/main" id="{EA010993-BBA3-F5BB-1C42-EDFC72F66E54}"/>
              </a:ext>
            </a:extLst>
          </p:cNvPr>
          <p:cNvSpPr txBox="1">
            <a:spLocks/>
          </p:cNvSpPr>
          <p:nvPr/>
        </p:nvSpPr>
        <p:spPr>
          <a:xfrm>
            <a:off x="476400" y="1773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p:txBody>
      </p:sp>
      <p:sp>
        <p:nvSpPr>
          <p:cNvPr id="23" name="!!Driver">
            <a:extLst>
              <a:ext uri="{FF2B5EF4-FFF2-40B4-BE49-F238E27FC236}">
                <a16:creationId xmlns:a16="http://schemas.microsoft.com/office/drawing/2014/main" id="{8ABC0A33-D903-6F0F-6E33-5F684DBE6945}"/>
              </a:ext>
            </a:extLst>
          </p:cNvPr>
          <p:cNvSpPr/>
          <p:nvPr/>
        </p:nvSpPr>
        <p:spPr>
          <a:xfrm>
            <a:off x="1600199" y="1797050"/>
            <a:ext cx="7806448" cy="1483198"/>
          </a:xfrm>
          <a:prstGeom prst="roundRect">
            <a:avLst/>
          </a:prstGeom>
          <a:solidFill>
            <a:srgbClr val="D34C4C"/>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ctr"/>
            <a:r>
              <a:rPr lang="en-US" sz="2400">
                <a:solidFill>
                  <a:schemeClr val="bg1"/>
                </a:solidFill>
                <a:latin typeface="Montserrat Medium" panose="00000600000000000000" pitchFamily="2" charset="0"/>
              </a:rPr>
              <a:t>MMU driver</a:t>
            </a:r>
          </a:p>
        </p:txBody>
      </p:sp>
      <p:cxnSp>
        <p:nvCxnSpPr>
          <p:cNvPr id="26" name="Straight Arrow Connector 25">
            <a:extLst>
              <a:ext uri="{FF2B5EF4-FFF2-40B4-BE49-F238E27FC236}">
                <a16:creationId xmlns:a16="http://schemas.microsoft.com/office/drawing/2014/main" id="{9F938E1C-58DC-3A8C-0E17-7270C0B29B97}"/>
              </a:ext>
            </a:extLst>
          </p:cNvPr>
          <p:cNvCxnSpPr>
            <a:cxnSpLocks/>
            <a:stCxn id="3" idx="2"/>
            <a:endCxn id="27" idx="0"/>
          </p:cNvCxnSpPr>
          <p:nvPr/>
        </p:nvCxnSpPr>
        <p:spPr>
          <a:xfrm flipH="1">
            <a:off x="3482033" y="3121742"/>
            <a:ext cx="12499" cy="7170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2">
            <a:extLst>
              <a:ext uri="{FF2B5EF4-FFF2-40B4-BE49-F238E27FC236}">
                <a16:creationId xmlns:a16="http://schemas.microsoft.com/office/drawing/2014/main" id="{237FA0D6-BD46-7BE9-F7C4-1A553BC1B3BB}"/>
              </a:ext>
            </a:extLst>
          </p:cNvPr>
          <p:cNvSpPr/>
          <p:nvPr/>
        </p:nvSpPr>
        <p:spPr>
          <a:xfrm>
            <a:off x="2224733" y="3838832"/>
            <a:ext cx="2514600" cy="712647"/>
          </a:xfrm>
          <a:prstGeom prst="roundRect">
            <a:avLst/>
          </a:prstGeom>
          <a:solidFill>
            <a:srgbClr val="FF6A1C"/>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a:solidFill>
                  <a:schemeClr val="bg1"/>
                </a:solidFill>
                <a:latin typeface="Montserrat Medium" panose="00000600000000000000" pitchFamily="2" charset="0"/>
              </a:rPr>
              <a:t>Functional kernel</a:t>
            </a:r>
          </a:p>
        </p:txBody>
      </p:sp>
      <p:sp>
        <p:nvSpPr>
          <p:cNvPr id="31" name="!!Rectangle 22">
            <a:extLst>
              <a:ext uri="{FF2B5EF4-FFF2-40B4-BE49-F238E27FC236}">
                <a16:creationId xmlns:a16="http://schemas.microsoft.com/office/drawing/2014/main" id="{5CD69608-B8C3-F3D6-E1BA-FE5CCABA3B68}"/>
              </a:ext>
            </a:extLst>
          </p:cNvPr>
          <p:cNvSpPr/>
          <p:nvPr/>
        </p:nvSpPr>
        <p:spPr>
          <a:xfrm>
            <a:off x="6243656" y="3838831"/>
            <a:ext cx="2571600" cy="712647"/>
          </a:xfrm>
          <a:prstGeom prst="roundRect">
            <a:avLst/>
          </a:prstGeom>
          <a:solidFill>
            <a:srgbClr val="34A853"/>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a:solidFill>
                  <a:schemeClr val="bg1"/>
                </a:solidFill>
                <a:latin typeface="Montserrat Medium" panose="00000600000000000000" pitchFamily="2" charset="0"/>
              </a:rPr>
              <a:t>Performant kernel</a:t>
            </a:r>
          </a:p>
        </p:txBody>
      </p:sp>
      <p:cxnSp>
        <p:nvCxnSpPr>
          <p:cNvPr id="34" name="Straight Arrow Connector 33">
            <a:extLst>
              <a:ext uri="{FF2B5EF4-FFF2-40B4-BE49-F238E27FC236}">
                <a16:creationId xmlns:a16="http://schemas.microsoft.com/office/drawing/2014/main" id="{D7EFCC79-E6FF-CC16-6C66-C993E07A766F}"/>
              </a:ext>
            </a:extLst>
          </p:cNvPr>
          <p:cNvCxnSpPr>
            <a:cxnSpLocks/>
            <a:stCxn id="27" idx="3"/>
            <a:endCxn id="5" idx="1"/>
          </p:cNvCxnSpPr>
          <p:nvPr/>
        </p:nvCxnSpPr>
        <p:spPr>
          <a:xfrm flipV="1">
            <a:off x="4739333" y="2706647"/>
            <a:ext cx="1001603" cy="148850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9" name="Picture 38" descr="A black background with a black square&#10;&#10;AI-generated content may be incorrect.">
            <a:extLst>
              <a:ext uri="{FF2B5EF4-FFF2-40B4-BE49-F238E27FC236}">
                <a16:creationId xmlns:a16="http://schemas.microsoft.com/office/drawing/2014/main" id="{4461B732-97BD-6FC0-C879-29115290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916" y="3309158"/>
            <a:ext cx="515080" cy="515080"/>
          </a:xfrm>
          <a:prstGeom prst="rect">
            <a:avLst/>
          </a:prstGeom>
        </p:spPr>
      </p:pic>
      <p:sp>
        <p:nvSpPr>
          <p:cNvPr id="40" name="TextBox 39">
            <a:extLst>
              <a:ext uri="{FF2B5EF4-FFF2-40B4-BE49-F238E27FC236}">
                <a16:creationId xmlns:a16="http://schemas.microsoft.com/office/drawing/2014/main" id="{1803640A-442D-EC95-AC83-04CD148DFA7B}"/>
              </a:ext>
            </a:extLst>
          </p:cNvPr>
          <p:cNvSpPr txBox="1"/>
          <p:nvPr/>
        </p:nvSpPr>
        <p:spPr>
          <a:xfrm>
            <a:off x="8915886" y="3394671"/>
            <a:ext cx="2799714" cy="1107996"/>
          </a:xfrm>
          <a:prstGeom prst="rect">
            <a:avLst/>
          </a:prstGeom>
          <a:noFill/>
        </p:spPr>
        <p:txBody>
          <a:bodyPr wrap="square">
            <a:spAutoFit/>
          </a:bodyPr>
          <a:lstStyle/>
          <a:p>
            <a:pPr algn="ctr"/>
            <a:r>
              <a:rPr lang="en-US" sz="2200">
                <a:latin typeface="Montserrat Medium" panose="00000600000000000000" pitchFamily="2" charset="0"/>
                <a:cs typeface="Times New Roman" panose="02020603050405020304" pitchFamily="18" charset="0"/>
              </a:rPr>
              <a:t>Iterative development</a:t>
            </a:r>
          </a:p>
          <a:p>
            <a:pPr algn="ctr"/>
            <a:r>
              <a:rPr lang="en-US" sz="2200">
                <a:latin typeface="Montserrat Medium" panose="00000600000000000000" pitchFamily="2" charset="0"/>
                <a:cs typeface="Times New Roman" panose="02020603050405020304" pitchFamily="18" charset="0"/>
              </a:rPr>
              <a:t>and testing</a:t>
            </a:r>
          </a:p>
        </p:txBody>
      </p:sp>
      <p:sp>
        <p:nvSpPr>
          <p:cNvPr id="44" name="TextBox 43">
            <a:extLst>
              <a:ext uri="{FF2B5EF4-FFF2-40B4-BE49-F238E27FC236}">
                <a16:creationId xmlns:a16="http://schemas.microsoft.com/office/drawing/2014/main" id="{3C58FEA6-51F7-B70E-D389-0604CDE2E7CD}"/>
              </a:ext>
            </a:extLst>
          </p:cNvPr>
          <p:cNvSpPr txBox="1"/>
          <p:nvPr/>
        </p:nvSpPr>
        <p:spPr>
          <a:xfrm>
            <a:off x="626963" y="4635148"/>
            <a:ext cx="11111255" cy="1600438"/>
          </a:xfrm>
          <a:prstGeom prst="rect">
            <a:avLst/>
          </a:prstGeom>
          <a:noFill/>
        </p:spPr>
        <p:txBody>
          <a:bodyPr wrap="square">
            <a:spAutoFit/>
          </a:bodyPr>
          <a:lstStyle/>
          <a:p>
            <a:pPr>
              <a:buNone/>
            </a:pPr>
            <a:r>
              <a:rPr lang="en-US" sz="2200">
                <a:latin typeface="Montserrat SemiBold" panose="00000700000000000000" pitchFamily="2" charset="0"/>
              </a:rPr>
              <a:t>EMT supports tree- and hash-based translations (e.g., Radix and ECPT)</a:t>
            </a:r>
          </a:p>
          <a:p>
            <a:pPr>
              <a:buNone/>
            </a:pPr>
            <a:endParaRPr lang="en-US" sz="1000" b="1">
              <a:latin typeface="Montserrat SemiBold" panose="00000700000000000000" pitchFamily="2" charset="0"/>
            </a:endParaRPr>
          </a:p>
          <a:p>
            <a:r>
              <a:rPr lang="en-US" sz="2200">
                <a:latin typeface="Montserrat SemiBold" panose="00000700000000000000" pitchFamily="2" charset="0"/>
              </a:rPr>
              <a:t>Flattened page table support implemented with &lt; 700 LOC</a:t>
            </a:r>
          </a:p>
          <a:p>
            <a:r>
              <a:rPr lang="en-US" sz="2200">
                <a:latin typeface="Montserrat Medium" panose="00000600000000000000" pitchFamily="2" charset="0"/>
                <a:ea typeface="Source Sans Pro" panose="020B0503030403020204" pitchFamily="34" charset="0"/>
              </a:rPr>
              <a:t>	No changes to Linux memory management routines	</a:t>
            </a:r>
          </a:p>
          <a:p>
            <a:r>
              <a:rPr lang="en-US" sz="2200">
                <a:latin typeface="Montserrat Medium" panose="00000600000000000000" pitchFamily="2" charset="0"/>
                <a:ea typeface="Source Sans Pro" panose="020B0503030403020204" pitchFamily="34" charset="0"/>
              </a:rPr>
              <a:t>	Reuse part of the x86 MMU driver	</a:t>
            </a:r>
          </a:p>
        </p:txBody>
      </p:sp>
      <p:sp>
        <p:nvSpPr>
          <p:cNvPr id="3" name="Rectangle: Rounded Corners 2">
            <a:extLst>
              <a:ext uri="{FF2B5EF4-FFF2-40B4-BE49-F238E27FC236}">
                <a16:creationId xmlns:a16="http://schemas.microsoft.com/office/drawing/2014/main" id="{5DC7BC8D-A099-FA09-A3B6-A71FA044CD4E}"/>
              </a:ext>
            </a:extLst>
          </p:cNvPr>
          <p:cNvSpPr/>
          <p:nvPr/>
        </p:nvSpPr>
        <p:spPr>
          <a:xfrm>
            <a:off x="1752600" y="2291551"/>
            <a:ext cx="3483864" cy="8301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200">
                <a:solidFill>
                  <a:schemeClr val="tx1"/>
                </a:solidFill>
                <a:latin typeface="Montserrat Medium" panose="00000600000000000000" pitchFamily="2" charset="0"/>
              </a:rPr>
              <a:t>Basic function </a:t>
            </a:r>
          </a:p>
          <a:p>
            <a:pPr algn="ctr"/>
            <a:r>
              <a:rPr lang="en-US">
                <a:solidFill>
                  <a:schemeClr val="tx1"/>
                </a:solidFill>
                <a:latin typeface="Montserrat Medium" panose="00000600000000000000" pitchFamily="2" charset="0"/>
              </a:rPr>
              <a:t>3 groups</a:t>
            </a:r>
          </a:p>
          <a:p>
            <a:pPr algn="ctr"/>
            <a:r>
              <a:rPr lang="en-US">
                <a:solidFill>
                  <a:schemeClr val="tx1"/>
                </a:solidFill>
                <a:latin typeface="Montserrat Medium" panose="00000600000000000000" pitchFamily="2" charset="0"/>
              </a:rPr>
              <a:t>15 functions</a:t>
            </a:r>
          </a:p>
        </p:txBody>
      </p:sp>
      <p:sp>
        <p:nvSpPr>
          <p:cNvPr id="5" name="Rectangle: Rounded Corners 4">
            <a:extLst>
              <a:ext uri="{FF2B5EF4-FFF2-40B4-BE49-F238E27FC236}">
                <a16:creationId xmlns:a16="http://schemas.microsoft.com/office/drawing/2014/main" id="{E961F6DF-ED6D-DDB3-A9A8-56C9D57A5C5A}"/>
              </a:ext>
            </a:extLst>
          </p:cNvPr>
          <p:cNvSpPr/>
          <p:nvPr/>
        </p:nvSpPr>
        <p:spPr>
          <a:xfrm>
            <a:off x="5740936" y="2291551"/>
            <a:ext cx="3479260" cy="8301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200">
                <a:solidFill>
                  <a:schemeClr val="tx1"/>
                </a:solidFill>
                <a:latin typeface="Montserrat Medium" panose="00000600000000000000" pitchFamily="2" charset="0"/>
              </a:rPr>
              <a:t>Customizable functions</a:t>
            </a:r>
          </a:p>
          <a:p>
            <a:pPr algn="ctr"/>
            <a:r>
              <a:rPr lang="en-US">
                <a:solidFill>
                  <a:schemeClr val="tx1"/>
                </a:solidFill>
                <a:latin typeface="Montserrat Medium" panose="00000600000000000000" pitchFamily="2" charset="0"/>
              </a:rPr>
              <a:t>7 groups, </a:t>
            </a:r>
          </a:p>
          <a:p>
            <a:pPr algn="ctr"/>
            <a:r>
              <a:rPr lang="en-US">
                <a:solidFill>
                  <a:schemeClr val="tx1"/>
                </a:solidFill>
                <a:latin typeface="Montserrat Medium" panose="00000600000000000000" pitchFamily="2" charset="0"/>
              </a:rPr>
              <a:t>35 functions</a:t>
            </a:r>
          </a:p>
        </p:txBody>
      </p:sp>
      <p:sp>
        <p:nvSpPr>
          <p:cNvPr id="6" name="Slide Number Placeholder 5">
            <a:extLst>
              <a:ext uri="{FF2B5EF4-FFF2-40B4-BE49-F238E27FC236}">
                <a16:creationId xmlns:a16="http://schemas.microsoft.com/office/drawing/2014/main" id="{4BDC8DED-8957-F167-3D0E-8107F10A07D4}"/>
              </a:ext>
            </a:extLst>
          </p:cNvPr>
          <p:cNvSpPr>
            <a:spLocks noGrp="1"/>
          </p:cNvSpPr>
          <p:nvPr>
            <p:ph type="sldNum" sz="quarter" idx="12"/>
          </p:nvPr>
        </p:nvSpPr>
        <p:spPr/>
        <p:txBody>
          <a:bodyPr/>
          <a:lstStyle/>
          <a:p>
            <a:fld id="{D24AB98B-7EB6-489A-BE01-743AAE16D735}" type="slidenum">
              <a:rPr lang="en-US" smtClean="0"/>
              <a:t>28</a:t>
            </a:fld>
            <a:endParaRPr lang="en-US"/>
          </a:p>
        </p:txBody>
      </p:sp>
    </p:spTree>
    <p:extLst>
      <p:ext uri="{BB962C8B-B14F-4D97-AF65-F5344CB8AC3E}">
        <p14:creationId xmlns:p14="http://schemas.microsoft.com/office/powerpoint/2010/main" val="39924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31" grpId="0" animBg="1"/>
      <p:bldP spid="40" grpId="0"/>
      <p:bldP spid="3"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CF924-B41C-7652-9E8D-6CAC9E77C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9CDAB-34B6-2D68-058C-5A92BE83E6CA}"/>
              </a:ext>
            </a:extLst>
          </p:cNvPr>
          <p:cNvSpPr>
            <a:spLocks noGrp="1"/>
          </p:cNvSpPr>
          <p:nvPr>
            <p:ph type="title"/>
          </p:nvPr>
        </p:nvSpPr>
        <p:spPr/>
        <p:txBody>
          <a:bodyPr>
            <a:normAutofit/>
          </a:bodyPr>
          <a:lstStyle/>
          <a:p>
            <a:r>
              <a:rPr kumimoji="0" lang="en-US" sz="3600" b="0" i="0" u="none" strike="noStrike" kern="1200" cap="none" spc="0" normalizeH="0" baseline="0" noProof="0">
                <a:ln>
                  <a:noFill/>
                </a:ln>
                <a:effectLst/>
                <a:uLnTx/>
                <a:uFillTx/>
                <a:latin typeface="Montserrat SemiBold" panose="00000700000000000000" pitchFamily="2" charset="0"/>
              </a:rPr>
              <a:t>EMT has negligible performance overhead</a:t>
            </a:r>
            <a:endParaRPr lang="en-US" sz="3600">
              <a:latin typeface="Montserrat SemiBold" panose="00000700000000000000" pitchFamily="2" charset="0"/>
            </a:endParaRPr>
          </a:p>
        </p:txBody>
      </p:sp>
      <p:sp>
        <p:nvSpPr>
          <p:cNvPr id="5" name="Text Placeholder 2">
            <a:extLst>
              <a:ext uri="{FF2B5EF4-FFF2-40B4-BE49-F238E27FC236}">
                <a16:creationId xmlns:a16="http://schemas.microsoft.com/office/drawing/2014/main" id="{08FF2242-595C-CF0A-D7C6-0B85BEE9BB7A}"/>
              </a:ext>
            </a:extLst>
          </p:cNvPr>
          <p:cNvSpPr>
            <a:spLocks noGrp="1"/>
          </p:cNvSpPr>
          <p:nvPr>
            <p:ph idx="1"/>
          </p:nvPr>
        </p:nvSpPr>
        <p:spPr>
          <a:xfrm>
            <a:off x="838200" y="1825625"/>
            <a:ext cx="10515600" cy="1603375"/>
          </a:xfrm>
        </p:spPr>
        <p:txBody>
          <a:bodyPr>
            <a:normAutofit/>
          </a:bodyPr>
          <a:lstStyle/>
          <a:p>
            <a:pPr marL="0" indent="0">
              <a:buNone/>
            </a:pPr>
            <a:r>
              <a:rPr lang="en-US" sz="2400">
                <a:latin typeface="Montserrat SemiBold" pitchFamily="2" charset="0"/>
              </a:rPr>
              <a:t>EMT-Linux on the Radix MMU driver vs. vanilla Linux</a:t>
            </a:r>
          </a:p>
          <a:p>
            <a:pPr marL="0" indent="0">
              <a:buNone/>
            </a:pPr>
            <a:endParaRPr lang="en-US" sz="2200">
              <a:latin typeface="Montserrat Medium" panose="00000600000000000000" pitchFamily="2" charset="0"/>
              <a:ea typeface="Source Sans Pro" panose="020B0503030403020204" pitchFamily="34" charset="0"/>
            </a:endParaRPr>
          </a:p>
          <a:p>
            <a:pPr marL="0" indent="0">
              <a:buNone/>
            </a:pPr>
            <a:r>
              <a:rPr lang="en-US" sz="2200">
                <a:latin typeface="Montserrat Medium" panose="00000600000000000000" pitchFamily="2" charset="0"/>
                <a:ea typeface="Source Sans Pro" panose="020B0503030403020204" pitchFamily="34" charset="0"/>
              </a:rPr>
              <a:t>	</a:t>
            </a:r>
            <a:endParaRPr lang="en-US" sz="1600">
              <a:solidFill>
                <a:schemeClr val="tx1"/>
              </a:solidFill>
              <a:latin typeface="Montserrat SemiBold" panose="00000700000000000000" pitchFamily="2"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DDDECDE8-C812-EB70-991B-4A425B799FA3}"/>
              </a:ext>
            </a:extLst>
          </p:cNvPr>
          <p:cNvSpPr>
            <a:spLocks noGrp="1"/>
          </p:cNvSpPr>
          <p:nvPr>
            <p:ph type="sldNum" sz="quarter" idx="12"/>
          </p:nvPr>
        </p:nvSpPr>
        <p:spPr/>
        <p:txBody>
          <a:bodyPr/>
          <a:lstStyle/>
          <a:p>
            <a:fld id="{D24AB98B-7EB6-489A-BE01-743AAE16D735}" type="slidenum">
              <a:rPr lang="en-US" smtClean="0"/>
              <a:t>29</a:t>
            </a:fld>
            <a:endParaRPr lang="en-US"/>
          </a:p>
        </p:txBody>
      </p:sp>
      <p:graphicFrame>
        <p:nvGraphicFramePr>
          <p:cNvPr id="7" name="Table 6">
            <a:extLst>
              <a:ext uri="{FF2B5EF4-FFF2-40B4-BE49-F238E27FC236}">
                <a16:creationId xmlns:a16="http://schemas.microsoft.com/office/drawing/2014/main" id="{DDCF138F-456E-8354-69CB-33AAE46BD2EB}"/>
              </a:ext>
            </a:extLst>
          </p:cNvPr>
          <p:cNvGraphicFramePr>
            <a:graphicFrameLocks noGrp="1"/>
          </p:cNvGraphicFramePr>
          <p:nvPr>
            <p:extLst>
              <p:ext uri="{D42A27DB-BD31-4B8C-83A1-F6EECF244321}">
                <p14:modId xmlns:p14="http://schemas.microsoft.com/office/powerpoint/2010/main" val="3443796068"/>
              </p:ext>
            </p:extLst>
          </p:nvPr>
        </p:nvGraphicFramePr>
        <p:xfrm>
          <a:off x="1326984" y="2539246"/>
          <a:ext cx="9079230" cy="2194560"/>
        </p:xfrm>
        <a:graphic>
          <a:graphicData uri="http://schemas.openxmlformats.org/drawingml/2006/table">
            <a:tbl>
              <a:tblPr firstRow="1" bandRow="1">
                <a:tableStyleId>{9D7B26C5-4107-4FEC-AEDC-1716B250A1EF}</a:tableStyleId>
              </a:tblPr>
              <a:tblGrid>
                <a:gridCol w="2032000">
                  <a:extLst>
                    <a:ext uri="{9D8B030D-6E8A-4147-A177-3AD203B41FA5}">
                      <a16:colId xmlns:a16="http://schemas.microsoft.com/office/drawing/2014/main" val="2114870401"/>
                    </a:ext>
                  </a:extLst>
                </a:gridCol>
                <a:gridCol w="2032000">
                  <a:extLst>
                    <a:ext uri="{9D8B030D-6E8A-4147-A177-3AD203B41FA5}">
                      <a16:colId xmlns:a16="http://schemas.microsoft.com/office/drawing/2014/main" val="471854847"/>
                    </a:ext>
                  </a:extLst>
                </a:gridCol>
                <a:gridCol w="2336800">
                  <a:extLst>
                    <a:ext uri="{9D8B030D-6E8A-4147-A177-3AD203B41FA5}">
                      <a16:colId xmlns:a16="http://schemas.microsoft.com/office/drawing/2014/main" val="3643700558"/>
                    </a:ext>
                  </a:extLst>
                </a:gridCol>
                <a:gridCol w="2678430">
                  <a:extLst>
                    <a:ext uri="{9D8B030D-6E8A-4147-A177-3AD203B41FA5}">
                      <a16:colId xmlns:a16="http://schemas.microsoft.com/office/drawing/2014/main" val="2565729342"/>
                    </a:ext>
                  </a:extLst>
                </a:gridCol>
              </a:tblGrid>
              <a:tr h="370840">
                <a:tc>
                  <a:txBody>
                    <a:bodyPr/>
                    <a:lstStyle/>
                    <a:p>
                      <a:endParaRPr lang="en-US" sz="2100">
                        <a:latin typeface="Montserrat Medium" panose="00000600000000000000" pitchFamily="2" charset="0"/>
                      </a:endParaRPr>
                    </a:p>
                  </a:txBody>
                  <a:tcPr/>
                </a:tc>
                <a:tc>
                  <a:txBody>
                    <a:bodyPr/>
                    <a:lstStyle/>
                    <a:p>
                      <a:r>
                        <a:rPr lang="en-US" sz="2100" b="0">
                          <a:latin typeface="Montserrat Medium" panose="00000600000000000000" pitchFamily="2" charset="0"/>
                        </a:rPr>
                        <a:t>Kernel micro benchmarks</a:t>
                      </a:r>
                    </a:p>
                  </a:txBody>
                  <a:tcPr/>
                </a:tc>
                <a:tc>
                  <a:txBody>
                    <a:bodyPr/>
                    <a:lstStyle/>
                    <a:p>
                      <a:r>
                        <a:rPr lang="en-US" sz="2100" b="0">
                          <a:latin typeface="Montserrat Medium" panose="00000600000000000000" pitchFamily="2" charset="0"/>
                        </a:rPr>
                        <a:t>Macro benchmarks</a:t>
                      </a:r>
                    </a:p>
                  </a:txBody>
                  <a:tcPr/>
                </a:tc>
                <a:tc>
                  <a:txBody>
                    <a:bodyPr/>
                    <a:lstStyle/>
                    <a:p>
                      <a:r>
                        <a:rPr lang="en-US" sz="2100" b="0">
                          <a:latin typeface="Montserrat Medium" panose="00000600000000000000" pitchFamily="2" charset="0"/>
                        </a:rPr>
                        <a:t>Real-world</a:t>
                      </a:r>
                    </a:p>
                    <a:p>
                      <a:r>
                        <a:rPr lang="en-US" sz="2100" b="0">
                          <a:latin typeface="Montserrat Medium" panose="00000600000000000000" pitchFamily="2" charset="0"/>
                        </a:rPr>
                        <a:t>applications</a:t>
                      </a:r>
                    </a:p>
                  </a:txBody>
                  <a:tcPr/>
                </a:tc>
                <a:extLst>
                  <a:ext uri="{0D108BD9-81ED-4DB2-BD59-A6C34878D82A}">
                    <a16:rowId xmlns:a16="http://schemas.microsoft.com/office/drawing/2014/main" val="2776084486"/>
                  </a:ext>
                </a:extLst>
              </a:tr>
              <a:tr h="370840">
                <a:tc>
                  <a:txBody>
                    <a:bodyPr/>
                    <a:lstStyle/>
                    <a:p>
                      <a:r>
                        <a:rPr lang="en-US" sz="2100">
                          <a:latin typeface="Montserrat Medium" panose="00000600000000000000" pitchFamily="2" charset="0"/>
                        </a:rPr>
                        <a:t>Benchmarks</a:t>
                      </a:r>
                    </a:p>
                  </a:txBody>
                  <a:tcPr/>
                </a:tc>
                <a:tc>
                  <a:txBody>
                    <a:bodyPr/>
                    <a:lstStyle/>
                    <a:p>
                      <a:r>
                        <a:rPr lang="en-US" sz="2100">
                          <a:latin typeface="Montserrat Medium" panose="00000600000000000000" pitchFamily="2" charset="0"/>
                        </a:rPr>
                        <a:t>LEBench</a:t>
                      </a:r>
                    </a:p>
                  </a:txBody>
                  <a:tcPr/>
                </a:tc>
                <a:tc>
                  <a:txBody>
                    <a:bodyPr/>
                    <a:lstStyle/>
                    <a:p>
                      <a:r>
                        <a:rPr lang="en-US" sz="2100">
                          <a:latin typeface="Montserrat Medium" panose="00000600000000000000" pitchFamily="2" charset="0"/>
                        </a:rPr>
                        <a:t>GUPS, Sysbench,</a:t>
                      </a:r>
                    </a:p>
                    <a:p>
                      <a:r>
                        <a:rPr lang="en-US" sz="2100">
                          <a:latin typeface="Montserrat Medium" panose="00000600000000000000" pitchFamily="2" charset="0"/>
                        </a:rPr>
                        <a:t>GraphBIG</a:t>
                      </a:r>
                    </a:p>
                  </a:txBody>
                  <a:tcPr/>
                </a:tc>
                <a:tc>
                  <a:txBody>
                    <a:bodyPr/>
                    <a:lstStyle/>
                    <a:p>
                      <a:r>
                        <a:rPr lang="en-US" sz="2100">
                          <a:latin typeface="Montserrat Medium" panose="00000600000000000000" pitchFamily="2" charset="0"/>
                        </a:rPr>
                        <a:t>Redis, PostgreSQL,</a:t>
                      </a:r>
                    </a:p>
                    <a:p>
                      <a:r>
                        <a:rPr lang="en-US" sz="2100">
                          <a:latin typeface="Montserrat Medium" panose="00000600000000000000" pitchFamily="2" charset="0"/>
                        </a:rPr>
                        <a:t>Memcached</a:t>
                      </a:r>
                    </a:p>
                  </a:txBody>
                  <a:tcPr/>
                </a:tc>
                <a:extLst>
                  <a:ext uri="{0D108BD9-81ED-4DB2-BD59-A6C34878D82A}">
                    <a16:rowId xmlns:a16="http://schemas.microsoft.com/office/drawing/2014/main" val="2141241823"/>
                  </a:ext>
                </a:extLst>
              </a:tr>
              <a:tr h="370840">
                <a:tc>
                  <a:txBody>
                    <a:bodyPr/>
                    <a:lstStyle/>
                    <a:p>
                      <a:r>
                        <a:rPr lang="en-US" sz="2100">
                          <a:latin typeface="Montserrat Medium" panose="00000600000000000000" pitchFamily="2" charset="0"/>
                        </a:rPr>
                        <a:t>Overhead</a:t>
                      </a:r>
                    </a:p>
                  </a:txBody>
                  <a:tcPr/>
                </a:tc>
                <a:tc>
                  <a:txBody>
                    <a:bodyPr/>
                    <a:lstStyle/>
                    <a:p>
                      <a:pPr algn="l"/>
                      <a:r>
                        <a:rPr lang="en-US" sz="2100">
                          <a:latin typeface="Montserrat Medium" panose="00000600000000000000" pitchFamily="2" charset="0"/>
                        </a:rPr>
                        <a:t>&lt; 0.1%</a:t>
                      </a:r>
                    </a:p>
                  </a:txBody>
                  <a:tcPr/>
                </a:tc>
                <a:tc>
                  <a:txBody>
                    <a:bodyPr/>
                    <a:lstStyle/>
                    <a:p>
                      <a:pPr algn="l"/>
                      <a:r>
                        <a:rPr lang="en-US" sz="2100">
                          <a:latin typeface="Montserrat Medium" panose="00000600000000000000" pitchFamily="2" charset="0"/>
                        </a:rPr>
                        <a:t>&lt; 0.1%</a:t>
                      </a:r>
                    </a:p>
                  </a:txBody>
                  <a:tcPr/>
                </a:tc>
                <a:tc>
                  <a:txBody>
                    <a:bodyPr/>
                    <a:lstStyle/>
                    <a:p>
                      <a:pPr algn="l"/>
                      <a:r>
                        <a:rPr lang="en-US" sz="2100">
                          <a:latin typeface="Montserrat Medium" panose="00000600000000000000" pitchFamily="2" charset="0"/>
                        </a:rPr>
                        <a:t>&lt; 0.2%</a:t>
                      </a:r>
                    </a:p>
                  </a:txBody>
                  <a:tcPr/>
                </a:tc>
                <a:extLst>
                  <a:ext uri="{0D108BD9-81ED-4DB2-BD59-A6C34878D82A}">
                    <a16:rowId xmlns:a16="http://schemas.microsoft.com/office/drawing/2014/main" val="3985514176"/>
                  </a:ext>
                </a:extLst>
              </a:tr>
            </a:tbl>
          </a:graphicData>
        </a:graphic>
      </p:graphicFrame>
      <p:sp>
        <p:nvSpPr>
          <p:cNvPr id="8" name="Rectangle 7">
            <a:extLst>
              <a:ext uri="{FF2B5EF4-FFF2-40B4-BE49-F238E27FC236}">
                <a16:creationId xmlns:a16="http://schemas.microsoft.com/office/drawing/2014/main" id="{E6DAA989-E2D0-9D03-D168-7D0F5EDC975B}"/>
              </a:ext>
            </a:extLst>
          </p:cNvPr>
          <p:cNvSpPr/>
          <p:nvPr/>
        </p:nvSpPr>
        <p:spPr>
          <a:xfrm>
            <a:off x="3244573" y="2383518"/>
            <a:ext cx="2111701" cy="2448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5" name="Rectangle 14">
            <a:extLst>
              <a:ext uri="{FF2B5EF4-FFF2-40B4-BE49-F238E27FC236}">
                <a16:creationId xmlns:a16="http://schemas.microsoft.com/office/drawing/2014/main" id="{39F06DDB-D061-4E03-2880-681F80372791}"/>
              </a:ext>
            </a:extLst>
          </p:cNvPr>
          <p:cNvSpPr/>
          <p:nvPr/>
        </p:nvSpPr>
        <p:spPr>
          <a:xfrm>
            <a:off x="5313572" y="2255774"/>
            <a:ext cx="2256238" cy="24482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6" name="Rectangle 15">
            <a:extLst>
              <a:ext uri="{FF2B5EF4-FFF2-40B4-BE49-F238E27FC236}">
                <a16:creationId xmlns:a16="http://schemas.microsoft.com/office/drawing/2014/main" id="{803340CF-79C9-1377-AD10-5F4AD02DBFA1}"/>
              </a:ext>
            </a:extLst>
          </p:cNvPr>
          <p:cNvSpPr/>
          <p:nvPr/>
        </p:nvSpPr>
        <p:spPr>
          <a:xfrm>
            <a:off x="7445828" y="2380006"/>
            <a:ext cx="3063145" cy="24669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6" name="TextBox 5">
            <a:extLst>
              <a:ext uri="{FF2B5EF4-FFF2-40B4-BE49-F238E27FC236}">
                <a16:creationId xmlns:a16="http://schemas.microsoft.com/office/drawing/2014/main" id="{8D8777A3-006C-2251-7A33-13E4A1997D9A}"/>
              </a:ext>
            </a:extLst>
          </p:cNvPr>
          <p:cNvSpPr txBox="1"/>
          <p:nvPr/>
        </p:nvSpPr>
        <p:spPr>
          <a:xfrm>
            <a:off x="665922" y="5040160"/>
            <a:ext cx="11353800" cy="1477328"/>
          </a:xfrm>
          <a:prstGeom prst="rect">
            <a:avLst/>
          </a:prstGeom>
          <a:noFill/>
        </p:spPr>
        <p:txBody>
          <a:bodyPr wrap="square">
            <a:spAutoFit/>
          </a:bodyPr>
          <a:lstStyle/>
          <a:p>
            <a:pPr>
              <a:buNone/>
            </a:pPr>
            <a:r>
              <a:rPr lang="en-US" sz="2400">
                <a:latin typeface="Montserrat SemiBold" panose="00000700000000000000" pitchFamily="2" charset="0"/>
              </a:rPr>
              <a:t>EMT is carefully engineered to minimize performance overhead</a:t>
            </a:r>
          </a:p>
          <a:p>
            <a:pPr>
              <a:buNone/>
            </a:pPr>
            <a:r>
              <a:rPr lang="en-US" sz="2200">
                <a:latin typeface="Montserrat Medium" panose="00000600000000000000" pitchFamily="2" charset="0"/>
              </a:rPr>
              <a:t>       Minimize call stacks depth and keep a similar cache efficiency</a:t>
            </a:r>
          </a:p>
          <a:p>
            <a:pPr>
              <a:buNone/>
            </a:pPr>
            <a:endParaRPr lang="en-US" sz="1000">
              <a:latin typeface="Montserrat Medium" panose="00000600000000000000" pitchFamily="2" charset="0"/>
            </a:endParaRPr>
          </a:p>
          <a:p>
            <a:r>
              <a:rPr lang="en-US" sz="2400">
                <a:latin typeface="Montserrat SemiBold" panose="00000700000000000000" pitchFamily="2" charset="0"/>
              </a:rPr>
              <a:t>EMT enables all HW-specific optimizations for radix</a:t>
            </a:r>
            <a:endParaRPr lang="en-US" sz="2400">
              <a:latin typeface="Montserrat Medium" panose="00000600000000000000" pitchFamily="2" charset="0"/>
            </a:endParaRPr>
          </a:p>
          <a:p>
            <a:pPr>
              <a:buNone/>
            </a:pPr>
            <a:endParaRPr lang="en-US" sz="1000" b="1">
              <a:latin typeface="Montserrat SemiBold" panose="00000700000000000000" pitchFamily="2" charset="0"/>
            </a:endParaRPr>
          </a:p>
        </p:txBody>
      </p:sp>
      <p:sp>
        <p:nvSpPr>
          <p:cNvPr id="4" name="Rectangle 3">
            <a:extLst>
              <a:ext uri="{FF2B5EF4-FFF2-40B4-BE49-F238E27FC236}">
                <a16:creationId xmlns:a16="http://schemas.microsoft.com/office/drawing/2014/main" id="{C80C9E68-E219-99EA-7D3D-3E5E275A9633}"/>
              </a:ext>
            </a:extLst>
          </p:cNvPr>
          <p:cNvSpPr/>
          <p:nvPr/>
        </p:nvSpPr>
        <p:spPr>
          <a:xfrm>
            <a:off x="1343896" y="4321629"/>
            <a:ext cx="9247904" cy="4235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Tree>
    <p:extLst>
      <p:ext uri="{BB962C8B-B14F-4D97-AF65-F5344CB8AC3E}">
        <p14:creationId xmlns:p14="http://schemas.microsoft.com/office/powerpoint/2010/main" val="24954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92AFF-24E5-F157-FD1F-74A9DDFC619F}"/>
            </a:ext>
          </a:extLst>
        </p:cNvPr>
        <p:cNvGrpSpPr/>
        <p:nvPr/>
      </p:nvGrpSpPr>
      <p:grpSpPr>
        <a:xfrm>
          <a:off x="0" y="0"/>
          <a:ext cx="0" cy="0"/>
          <a:chOff x="0" y="0"/>
          <a:chExt cx="0" cy="0"/>
        </a:xfrm>
      </p:grpSpPr>
      <p:sp>
        <p:nvSpPr>
          <p:cNvPr id="198" name="Bkg Radix">
            <a:extLst>
              <a:ext uri="{FF2B5EF4-FFF2-40B4-BE49-F238E27FC236}">
                <a16:creationId xmlns:a16="http://schemas.microsoft.com/office/drawing/2014/main" id="{6BC9BE49-3025-13B1-4EDC-ED7C4D332616}"/>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 name="Title 1">
            <a:extLst>
              <a:ext uri="{FF2B5EF4-FFF2-40B4-BE49-F238E27FC236}">
                <a16:creationId xmlns:a16="http://schemas.microsoft.com/office/drawing/2014/main" id="{8132FC35-2B05-FE51-657F-6358ACEC982A}"/>
              </a:ext>
            </a:extLst>
          </p:cNvPr>
          <p:cNvSpPr>
            <a:spLocks noGrp="1"/>
          </p:cNvSpPr>
          <p:nvPr>
            <p:ph type="title"/>
          </p:nvPr>
        </p:nvSpPr>
        <p:spPr>
          <a:xfrm>
            <a:off x="764057" y="188640"/>
            <a:ext cx="11092583"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Radix tree was the de facto translation design</a:t>
            </a:r>
            <a:endParaRPr lang="en-US" sz="3600">
              <a:latin typeface="Montserrat SemiBold" pitchFamily="2" charset="0"/>
            </a:endParaRPr>
          </a:p>
        </p:txBody>
      </p:sp>
      <p:sp>
        <p:nvSpPr>
          <p:cNvPr id="32" name="!!Rectangle 13">
            <a:extLst>
              <a:ext uri="{FF2B5EF4-FFF2-40B4-BE49-F238E27FC236}">
                <a16:creationId xmlns:a16="http://schemas.microsoft.com/office/drawing/2014/main" id="{03855DF9-1781-5AC0-7EE8-01CE6FBD3A93}"/>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5567D3AB-112C-B338-0AFC-4A0FC6C58BEC}"/>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9C77F9B5-BCE0-846C-2653-E0975ECEB705}"/>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43849E8E-7DEB-795A-6C11-72A597545BEE}"/>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696C1684-4B1D-F2CA-BB01-7FE4018337F3}"/>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A399C08E-5AB5-908F-4249-A876FBE03957}"/>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00FD27D4-2E90-B2D0-4C03-677F7DD1E1FA}"/>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A52AD605-2B1F-6093-01BB-1A3C3F59D3BF}"/>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63705414-B2A0-FB2E-76FD-930FDF6DAFB7}"/>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95091DAB-4657-68C4-7258-E627C19D9424}"/>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C243673F-1A40-574B-D13D-EC2806A2229D}"/>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7098F832-9194-3F34-116F-606AC917540B}"/>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9896EEA9-9BF8-BDBB-2039-559240024358}"/>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60DAA547-B09A-510C-D3A1-FA7B0B68CAD3}"/>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0B1EA315-2EC1-FDC5-54C7-749E6844B47E}"/>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6C6D849E-47C5-C316-813E-388F122CE51B}"/>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0D024262-A2E6-EF26-888D-F1268E1E27FF}"/>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3802EF88-D307-8B70-8722-0767EA2A0FD6}"/>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158F2954-5CC9-6363-5D68-7ABD228FE073}"/>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CAD457AF-AEED-6448-91D2-152F2B6512BE}"/>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1BA8E5FD-3BEE-1356-2CF8-7748FF09B590}"/>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3E327F75-780F-7845-E79E-4C30C0F0D53C}"/>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5B974E95-E138-6340-6635-FF4E3CF1A982}"/>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60DA0730-9C1C-426E-8F05-A1795D760600}"/>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4C8746F4-A2BB-9E2C-EBAD-3C60838AF203}"/>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49794DF1-1B91-D609-9C2B-E21CA2157209}"/>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4651273D-8009-074A-CFB5-A299A5D12C5D}"/>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3FE5C4D3-4B41-E7DB-24C1-9FECC5CE27A5}"/>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1DBE43E4-4410-68FE-D57E-FEF3F0871096}"/>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33C65D5E-35B5-47DD-F579-DB443128AEF9}"/>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16" name="Comm Design">
            <a:extLst>
              <a:ext uri="{FF2B5EF4-FFF2-40B4-BE49-F238E27FC236}">
                <a16:creationId xmlns:a16="http://schemas.microsoft.com/office/drawing/2014/main" id="{C87D212A-8BBC-0CC7-DE38-B3ABDD3B2165}"/>
              </a:ext>
            </a:extLst>
          </p:cNvPr>
          <p:cNvSpPr txBox="1"/>
          <p:nvPr/>
        </p:nvSpPr>
        <p:spPr>
          <a:xfrm>
            <a:off x="3935760" y="5013176"/>
            <a:ext cx="4320480" cy="1152128"/>
          </a:xfrm>
          <a:prstGeom prst="rect">
            <a:avLst/>
          </a:prstGeom>
          <a:noFill/>
        </p:spPr>
        <p:txBody>
          <a:bodyPr wrap="none" lIns="0" tIns="0" rIns="0" bIns="0" rtlCol="0">
            <a:noAutofit/>
          </a:bodyPr>
          <a:lstStyle/>
          <a:p>
            <a:pPr algn="ctr"/>
            <a:r>
              <a:rPr lang="en-US">
                <a:latin typeface="Montserrat Medium" pitchFamily="2" charset="0"/>
              </a:rPr>
              <a:t>Today most commercial architectures</a:t>
            </a:r>
          </a:p>
          <a:p>
            <a:pPr algn="ctr"/>
            <a:r>
              <a:rPr lang="en-US">
                <a:latin typeface="Montserrat Medium" pitchFamily="2" charset="0"/>
              </a:rPr>
              <a:t>exclusively uses radix tree design.</a:t>
            </a:r>
          </a:p>
          <a:p>
            <a:pPr algn="ctr"/>
            <a:endParaRPr lang="en-US">
              <a:latin typeface="Montserrat Medium" pitchFamily="2" charset="0"/>
            </a:endParaRPr>
          </a:p>
          <a:p>
            <a:pPr algn="ctr"/>
            <a:r>
              <a:rPr lang="en-US">
                <a:latin typeface="Montserrat Medium" pitchFamily="2" charset="0"/>
              </a:rPr>
              <a:t>x86, ARM64, RISC-V, </a:t>
            </a:r>
            <a:r>
              <a:rPr lang="en-US" err="1">
                <a:latin typeface="Montserrat Medium" pitchFamily="2" charset="0"/>
              </a:rPr>
              <a:t>LoongArch</a:t>
            </a:r>
            <a:r>
              <a:rPr lang="en-US">
                <a:latin typeface="Montserrat Medium" pitchFamily="2" charset="0"/>
              </a:rPr>
              <a:t>, s390, …</a:t>
            </a:r>
          </a:p>
        </p:txBody>
      </p:sp>
      <p:sp>
        <p:nvSpPr>
          <p:cNvPr id="3" name="Slide Number Placeholder 2">
            <a:extLst>
              <a:ext uri="{FF2B5EF4-FFF2-40B4-BE49-F238E27FC236}">
                <a16:creationId xmlns:a16="http://schemas.microsoft.com/office/drawing/2014/main" id="{F84D0DCF-4501-5E89-3E53-AF07E0994281}"/>
              </a:ext>
            </a:extLst>
          </p:cNvPr>
          <p:cNvSpPr>
            <a:spLocks noGrp="1"/>
          </p:cNvSpPr>
          <p:nvPr>
            <p:ph type="sldNum" sz="quarter" idx="12"/>
          </p:nvPr>
        </p:nvSpPr>
        <p:spPr/>
        <p:txBody>
          <a:bodyPr/>
          <a:lstStyle/>
          <a:p>
            <a:fld id="{D24AB98B-7EB6-489A-BE01-743AAE16D735}" type="slidenum">
              <a:rPr lang="en-US" smtClean="0"/>
              <a:t>3</a:t>
            </a:fld>
            <a:endParaRPr lang="en-US"/>
          </a:p>
        </p:txBody>
      </p:sp>
      <p:sp>
        <p:nvSpPr>
          <p:cNvPr id="4" name="Bkg Radix">
            <a:extLst>
              <a:ext uri="{FF2B5EF4-FFF2-40B4-BE49-F238E27FC236}">
                <a16:creationId xmlns:a16="http://schemas.microsoft.com/office/drawing/2014/main" id="{4A8ACF6B-6F03-BED8-32D4-8D3CA1C70C7D}"/>
              </a:ext>
            </a:extLst>
          </p:cNvPr>
          <p:cNvSpPr/>
          <p:nvPr/>
        </p:nvSpPr>
        <p:spPr>
          <a:xfrm flipV="1">
            <a:off x="0" y="1268760"/>
            <a:ext cx="12192000" cy="3312368"/>
          </a:xfrm>
          <a:prstGeom prst="triangle">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Comm Design">
            <a:extLst>
              <a:ext uri="{FF2B5EF4-FFF2-40B4-BE49-F238E27FC236}">
                <a16:creationId xmlns:a16="http://schemas.microsoft.com/office/drawing/2014/main" id="{E10D4AA1-C916-4D8E-25CB-D5B1A5202ADA}"/>
              </a:ext>
            </a:extLst>
          </p:cNvPr>
          <p:cNvSpPr txBox="1"/>
          <p:nvPr/>
        </p:nvSpPr>
        <p:spPr>
          <a:xfrm>
            <a:off x="3935760" y="1772816"/>
            <a:ext cx="4320480" cy="720080"/>
          </a:xfrm>
          <a:prstGeom prst="rect">
            <a:avLst/>
          </a:prstGeom>
          <a:noFill/>
        </p:spPr>
        <p:txBody>
          <a:bodyPr wrap="none" lIns="0" tIns="0" rIns="0" bIns="0" rtlCol="0" anchor="ctr">
            <a:noAutofit/>
          </a:bodyPr>
          <a:lstStyle/>
          <a:p>
            <a:pPr algn="ctr"/>
            <a:r>
              <a:rPr lang="en-US" sz="2800">
                <a:solidFill>
                  <a:srgbClr val="C00000"/>
                </a:solidFill>
                <a:latin typeface="Montserrat Medium" pitchFamily="2" charset="0"/>
              </a:rPr>
              <a:t>Performance &amp; Scalability Limitations</a:t>
            </a:r>
          </a:p>
        </p:txBody>
      </p:sp>
    </p:spTree>
    <p:extLst>
      <p:ext uri="{BB962C8B-B14F-4D97-AF65-F5344CB8AC3E}">
        <p14:creationId xmlns:p14="http://schemas.microsoft.com/office/powerpoint/2010/main" val="37810031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1C3C139-1E08-0D7B-BC1E-9E64AEC69500}"/>
              </a:ext>
            </a:extLst>
          </p:cNvPr>
          <p:cNvGrpSpPr/>
          <p:nvPr/>
        </p:nvGrpSpPr>
        <p:grpSpPr>
          <a:xfrm>
            <a:off x="4402534" y="3617130"/>
            <a:ext cx="1745235" cy="1309771"/>
            <a:chOff x="4821100" y="2104592"/>
            <a:chExt cx="758062" cy="586390"/>
          </a:xfrm>
        </p:grpSpPr>
        <p:sp>
          <p:nvSpPr>
            <p:cNvPr id="41" name="TextBox 40">
              <a:extLst>
                <a:ext uri="{FF2B5EF4-FFF2-40B4-BE49-F238E27FC236}">
                  <a16:creationId xmlns:a16="http://schemas.microsoft.com/office/drawing/2014/main" id="{4C199B77-EA21-32EB-0BAE-A4D791420A91}"/>
                </a:ext>
              </a:extLst>
            </p:cNvPr>
            <p:cNvSpPr txBox="1"/>
            <p:nvPr/>
          </p:nvSpPr>
          <p:spPr>
            <a:xfrm>
              <a:off x="4821100" y="2104592"/>
              <a:ext cx="758062" cy="368469"/>
            </a:xfrm>
            <a:prstGeom prst="rect">
              <a:avLst/>
            </a:prstGeom>
            <a:noFill/>
          </p:spPr>
          <p:txBody>
            <a:bodyPr wrap="square" lIns="0" tIns="0" rIns="0" bIns="0" rtlCol="0">
              <a:spAutoFit/>
            </a:bodyPr>
            <a:lstStyle>
              <a:defPPr>
                <a:defRPr lang="en-US"/>
              </a:defPPr>
              <a:lvl1pPr algn="ctr">
                <a:lnSpc>
                  <a:spcPct val="80000"/>
                </a:lnSpc>
                <a:defRPr sz="1100">
                  <a:latin typeface="Times" pitchFamily="2" charset="0"/>
                </a:defRPr>
              </a:lvl1pPr>
            </a:lstStyle>
            <a:p>
              <a:pPr marL="0" marR="0" lvl="0" indent="0" algn="ctr" defTabSz="914400" eaLnBrk="1" fontAlgn="auto" latinLnBrk="0" hangingPunct="1">
                <a:lnSpc>
                  <a:spcPct val="8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Instruction</a:t>
              </a:r>
            </a:p>
            <a:p>
              <a:pPr marL="0" marR="0" lvl="0" indent="0" algn="ctr" defTabSz="914400" eaLnBrk="1" fontAlgn="auto" latinLnBrk="0" hangingPunct="1">
                <a:lnSpc>
                  <a:spcPct val="80000"/>
                </a:lnSpc>
                <a:spcBef>
                  <a:spcPts val="0"/>
                </a:spcBef>
                <a:spcAft>
                  <a:spcPts val="0"/>
                </a:spcAft>
                <a:buClr>
                  <a:srgbClr val="000000"/>
                </a:buClr>
                <a:buSzTx/>
                <a:buFont typeface="Arial"/>
                <a:buNone/>
                <a:tabLst/>
                <a:defRPr/>
              </a:pPr>
              <a:r>
                <a:rPr kumimoji="0" lang="en-US" altLang="zh-CN"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trace</a:t>
              </a:r>
              <a:endPar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endParaRPr>
            </a:p>
          </p:txBody>
        </p:sp>
        <p:sp>
          <p:nvSpPr>
            <p:cNvPr id="42" name="TextBox 41">
              <a:extLst>
                <a:ext uri="{FF2B5EF4-FFF2-40B4-BE49-F238E27FC236}">
                  <a16:creationId xmlns:a16="http://schemas.microsoft.com/office/drawing/2014/main" id="{20C60720-E56C-381B-287B-FE04294A8932}"/>
                </a:ext>
              </a:extLst>
            </p:cNvPr>
            <p:cNvSpPr txBox="1"/>
            <p:nvPr/>
          </p:nvSpPr>
          <p:spPr>
            <a:xfrm>
              <a:off x="4839877" y="2445038"/>
              <a:ext cx="720507" cy="245944"/>
            </a:xfrm>
            <a:prstGeom prst="rect">
              <a:avLst/>
            </a:prstGeom>
            <a:noFill/>
          </p:spPr>
          <p:txBody>
            <a:bodyPr wrap="square" lIns="0" tIns="0" rIns="0" bIns="0" rtlCol="0">
              <a:spAutoFit/>
            </a:bodyPr>
            <a:lstStyle/>
            <a:p>
              <a:pPr marL="0" marR="0" lvl="0" indent="0" algn="ctr" defTabSz="914400" eaLnBrk="1" fontAlgn="auto" latinLnBrk="0" hangingPunct="1">
                <a:lnSpc>
                  <a:spcPct val="80000"/>
                </a:lnSpc>
                <a:spcBef>
                  <a:spcPts val="0"/>
                </a:spcBef>
                <a:spcAft>
                  <a:spcPts val="0"/>
                </a:spcAft>
                <a:buClr>
                  <a:srgbClr val="000000"/>
                </a:buClr>
                <a:buSzTx/>
                <a:buFont typeface="Arial"/>
                <a:buNone/>
                <a:tabLst/>
                <a:defRPr/>
              </a:pPr>
              <a:r>
                <a:rPr kumimoji="0" lang="en-US" altLang="zh-CN"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M</a:t>
              </a: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emory</a:t>
              </a:r>
            </a:p>
            <a:p>
              <a:pPr marL="0" marR="0" lvl="0" indent="0" algn="ctr" defTabSz="914400" eaLnBrk="1" fontAlgn="auto" latinLnBrk="0" hangingPunct="1">
                <a:lnSpc>
                  <a:spcPct val="80000"/>
                </a:lnSpc>
                <a:spcBef>
                  <a:spcPts val="0"/>
                </a:spcBef>
                <a:spcAft>
                  <a:spcPts val="0"/>
                </a:spcAft>
                <a:buClr>
                  <a:srgbClr val="000000"/>
                </a:buClr>
                <a:buSzTx/>
                <a:buFont typeface="Arial"/>
                <a:buNone/>
                <a:tabLst/>
                <a:defRPr/>
              </a:pPr>
              <a:r>
                <a:rPr kumimoji="0" lang="en-US" altLang="zh-CN"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trace</a:t>
              </a:r>
              <a:endPar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endParaRPr>
            </a:p>
          </p:txBody>
        </p:sp>
      </p:grpSp>
      <p:sp>
        <p:nvSpPr>
          <p:cNvPr id="2" name="Title 1">
            <a:extLst>
              <a:ext uri="{FF2B5EF4-FFF2-40B4-BE49-F238E27FC236}">
                <a16:creationId xmlns:a16="http://schemas.microsoft.com/office/drawing/2014/main" id="{F1C42559-2922-D094-3B0D-4B951E1CEF84}"/>
              </a:ext>
            </a:extLst>
          </p:cNvPr>
          <p:cNvSpPr>
            <a:spLocks noGrp="1"/>
          </p:cNvSpPr>
          <p:nvPr>
            <p:ph type="title"/>
          </p:nvPr>
        </p:nvSpPr>
        <p:spPr>
          <a:xfrm>
            <a:off x="533403" y="365125"/>
            <a:ext cx="11234464" cy="1325563"/>
          </a:xfrm>
        </p:spPr>
        <p:txBody>
          <a:bodyPr>
            <a:normAutofit/>
          </a:bodyPr>
          <a:lstStyle/>
          <a:p>
            <a:r>
              <a:rPr lang="en-US" sz="3600">
                <a:latin typeface="Montserrat SemiBold" panose="00000700000000000000" pitchFamily="2" charset="0"/>
                <a:ea typeface="Source Sans Pro SemiBold" panose="020B0603030403020204" pitchFamily="34" charset="0"/>
              </a:rPr>
              <a:t>An open platform for virtual memory research</a:t>
            </a:r>
          </a:p>
        </p:txBody>
      </p:sp>
      <p:sp>
        <p:nvSpPr>
          <p:cNvPr id="28" name="Rectangle: Rounded Corners 27">
            <a:extLst>
              <a:ext uri="{FF2B5EF4-FFF2-40B4-BE49-F238E27FC236}">
                <a16:creationId xmlns:a16="http://schemas.microsoft.com/office/drawing/2014/main" id="{0ED77C67-9B5F-87D7-EFEF-33B2901FEDF8}"/>
              </a:ext>
            </a:extLst>
          </p:cNvPr>
          <p:cNvSpPr/>
          <p:nvPr/>
        </p:nvSpPr>
        <p:spPr>
          <a:xfrm>
            <a:off x="540675" y="3700326"/>
            <a:ext cx="3834763" cy="1143382"/>
          </a:xfrm>
          <a:prstGeom prst="roundRect">
            <a:avLst/>
          </a:prstGeom>
          <a:solidFill>
            <a:schemeClr val="tx1">
              <a:lumMod val="50000"/>
              <a:lumOff val="50000"/>
            </a:schemeClr>
          </a:solidFill>
          <a:ln w="9525"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900"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zh-CN" altLang="en-US" sz="1900"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en-US" altLang="zh-CN" sz="2200" b="0" i="0" u="none" strike="noStrike" kern="0" cap="none" spc="0" normalizeH="0" baseline="0" noProof="0">
                <a:ln>
                  <a:noFill/>
                </a:ln>
                <a:solidFill>
                  <a:schemeClr val="bg1"/>
                </a:solidFill>
                <a:effectLst/>
                <a:uLnTx/>
                <a:uFillTx/>
                <a:latin typeface="Montserrat Medium" panose="00000600000000000000" pitchFamily="2" charset="0"/>
                <a:ea typeface="宋体" panose="02010600030101010101" pitchFamily="2" charset="-122"/>
                <a:sym typeface="Arial"/>
              </a:rPr>
              <a:t>QEMU</a:t>
            </a:r>
            <a:endParaRPr kumimoji="0" lang="en-US" sz="2200" b="0" i="0" u="none" strike="noStrike" kern="0" cap="none" spc="0" normalizeH="0" baseline="0" noProof="0">
              <a:ln>
                <a:noFill/>
              </a:ln>
              <a:solidFill>
                <a:schemeClr val="bg1"/>
              </a:solidFill>
              <a:effectLst/>
              <a:uLnTx/>
              <a:uFillTx/>
              <a:latin typeface="Montserrat Medium" panose="00000600000000000000" pitchFamily="2" charset="0"/>
              <a:sym typeface="Arial"/>
            </a:endParaRPr>
          </a:p>
        </p:txBody>
      </p:sp>
      <p:sp>
        <p:nvSpPr>
          <p:cNvPr id="29" name="Rectangle: Rounded Corners 28">
            <a:extLst>
              <a:ext uri="{FF2B5EF4-FFF2-40B4-BE49-F238E27FC236}">
                <a16:creationId xmlns:a16="http://schemas.microsoft.com/office/drawing/2014/main" id="{8D0C07FA-625E-398C-2657-62A806016D4D}"/>
              </a:ext>
            </a:extLst>
          </p:cNvPr>
          <p:cNvSpPr/>
          <p:nvPr/>
        </p:nvSpPr>
        <p:spPr>
          <a:xfrm>
            <a:off x="1779785" y="3810785"/>
            <a:ext cx="2449229" cy="922465"/>
          </a:xfrm>
          <a:prstGeom prst="roundRect">
            <a:avLst/>
          </a:prstGeom>
          <a:solidFill>
            <a:schemeClr val="bg1"/>
          </a:solid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zh-CN" altLang="en-US" sz="1600"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x86-64 MMU</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altLang="zh-CN" kern="0">
                <a:solidFill>
                  <a:srgbClr val="000000"/>
                </a:solidFill>
                <a:latin typeface="Montserrat Medium" panose="00000600000000000000" pitchFamily="2" charset="0"/>
                <a:ea typeface="宋体" panose="02010600030101010101" pitchFamily="2" charset="-122"/>
                <a:sym typeface="Arial"/>
              </a:rPr>
              <a:t>        </a:t>
            </a: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ECPT MMU</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zh-CN" altLang="en-US"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FPT</a:t>
            </a:r>
            <a:r>
              <a:rPr kumimoji="0" lang="zh-CN" altLang="en-US"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MMU</a:t>
            </a:r>
          </a:p>
        </p:txBody>
      </p:sp>
      <p:sp>
        <p:nvSpPr>
          <p:cNvPr id="30" name="Rectangle: Rounded Corners 29">
            <a:extLst>
              <a:ext uri="{FF2B5EF4-FFF2-40B4-BE49-F238E27FC236}">
                <a16:creationId xmlns:a16="http://schemas.microsoft.com/office/drawing/2014/main" id="{73F22647-D4FB-E6B9-3CC4-1FDFA800E3F0}"/>
              </a:ext>
            </a:extLst>
          </p:cNvPr>
          <p:cNvSpPr/>
          <p:nvPr/>
        </p:nvSpPr>
        <p:spPr>
          <a:xfrm>
            <a:off x="540675" y="2468902"/>
            <a:ext cx="3834763" cy="1144975"/>
          </a:xfrm>
          <a:prstGeom prst="roundRect">
            <a:avLst/>
          </a:prstGeom>
          <a:solidFill>
            <a:srgbClr val="FF6A1C"/>
          </a:solidFill>
          <a:ln w="9525" cap="flat" cmpd="sng" algn="ctr">
            <a:noFill/>
            <a:prstDash val="solid"/>
          </a:ln>
          <a:effectLst/>
        </p:spPr>
        <p:txBody>
          <a:bodyPr lIns="0" tIns="0" rIns="0" bIns="0" rtlCol="0" anchor="t"/>
          <a:lstStyle/>
          <a:p>
            <a:pPr algn="ctr">
              <a:buClr>
                <a:srgbClr val="000000"/>
              </a:buClr>
              <a:defRPr/>
            </a:pPr>
            <a:r>
              <a:rPr lang="en-US" sz="2200" kern="0">
                <a:solidFill>
                  <a:schemeClr val="bg1"/>
                </a:solidFill>
                <a:latin typeface="Montserrat Medium" panose="00000600000000000000" pitchFamily="2" charset="0"/>
                <a:cs typeface="Times"/>
                <a:sym typeface="Arial"/>
              </a:rPr>
              <a:t>EMT-Linux</a:t>
            </a:r>
            <a:endParaRPr kumimoji="0" lang="en-US" altLang="zh-CN" sz="2200" b="0" i="0" u="none" strike="noStrike" kern="0" cap="none" spc="0" normalizeH="0" baseline="0" noProof="0">
              <a:ln>
                <a:noFill/>
              </a:ln>
              <a:solidFill>
                <a:schemeClr val="bg1"/>
              </a:solidFill>
              <a:effectLst/>
              <a:uLnTx/>
              <a:uFillTx/>
              <a:latin typeface="Montserrat Medium" panose="00000600000000000000" pitchFamily="2" charset="0"/>
              <a:ea typeface="宋体" panose="02010600030101010101" pitchFamily="2" charset="-122"/>
              <a:sym typeface="Arial"/>
            </a:endParaRPr>
          </a:p>
        </p:txBody>
      </p:sp>
      <p:sp>
        <p:nvSpPr>
          <p:cNvPr id="31" name="Rectangle: Rounded Corners 30">
            <a:extLst>
              <a:ext uri="{FF2B5EF4-FFF2-40B4-BE49-F238E27FC236}">
                <a16:creationId xmlns:a16="http://schemas.microsoft.com/office/drawing/2014/main" id="{39CEF9CD-1430-4694-5EE2-3B99D84C0606}"/>
              </a:ext>
            </a:extLst>
          </p:cNvPr>
          <p:cNvSpPr/>
          <p:nvPr/>
        </p:nvSpPr>
        <p:spPr>
          <a:xfrm>
            <a:off x="648928" y="2874855"/>
            <a:ext cx="3608439" cy="635081"/>
          </a:xfrm>
          <a:prstGeom prst="roundRect">
            <a:avLst/>
          </a:prstGeom>
          <a:solidFill>
            <a:schemeClr val="bg1"/>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x86-64/ECPT/FPT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MMU</a:t>
            </a:r>
            <a:r>
              <a:rPr kumimoji="0" lang="zh-CN" altLang="en-US"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 </a:t>
            </a:r>
            <a:r>
              <a:rPr kumimoji="0" lang="en-US" altLang="zh-CN"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drivers </a:t>
            </a:r>
            <a:endParaRPr kumimoji="0" lang="en-US" b="0" i="0" u="none" strike="noStrike" kern="0" cap="none" spc="0" normalizeH="0" baseline="0" noProof="0">
              <a:ln>
                <a:noFill/>
              </a:ln>
              <a:solidFill>
                <a:srgbClr val="000000"/>
              </a:solidFill>
              <a:effectLst/>
              <a:uLnTx/>
              <a:uFillTx/>
              <a:latin typeface="Montserrat Medium" panose="00000600000000000000" pitchFamily="2" charset="0"/>
              <a:sym typeface="Arial"/>
            </a:endParaRPr>
          </a:p>
        </p:txBody>
      </p:sp>
      <p:sp>
        <p:nvSpPr>
          <p:cNvPr id="32" name="Rectangle: Rounded Corners 31">
            <a:extLst>
              <a:ext uri="{FF2B5EF4-FFF2-40B4-BE49-F238E27FC236}">
                <a16:creationId xmlns:a16="http://schemas.microsoft.com/office/drawing/2014/main" id="{09B7C211-63B0-A384-E76A-B2356F831830}"/>
              </a:ext>
            </a:extLst>
          </p:cNvPr>
          <p:cNvSpPr/>
          <p:nvPr/>
        </p:nvSpPr>
        <p:spPr>
          <a:xfrm>
            <a:off x="6513940" y="2431805"/>
            <a:ext cx="1699757" cy="636826"/>
          </a:xfrm>
          <a:prstGeom prst="roundRect">
            <a:avLst/>
          </a:prstGeom>
          <a:solidFill>
            <a:srgbClr val="FFC000"/>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2000" b="0" i="0" u="none" strike="noStrike" kern="0" cap="none" spc="0" normalizeH="0" baseline="0" noProof="0">
                <a:ln>
                  <a:noFill/>
                </a:ln>
                <a:solidFill>
                  <a:srgbClr val="000000"/>
                </a:solidFill>
                <a:effectLst/>
                <a:uLnTx/>
                <a:uFillTx/>
                <a:latin typeface="Montserrat Medium" panose="00000600000000000000" pitchFamily="2" charset="0"/>
                <a:ea typeface="宋体" panose="02010600030101010101" pitchFamily="2" charset="-122"/>
                <a:sym typeface="Arial"/>
              </a:rPr>
              <a:t>Instruction analyzer</a:t>
            </a:r>
            <a:endParaRPr kumimoji="0" lang="en-US" sz="2000" b="0" i="0" u="none" strike="noStrike" kern="0" cap="none" spc="0" normalizeH="0" baseline="0" noProof="0">
              <a:ln>
                <a:noFill/>
              </a:ln>
              <a:solidFill>
                <a:srgbClr val="000000"/>
              </a:solidFill>
              <a:effectLst/>
              <a:uLnTx/>
              <a:uFillTx/>
              <a:latin typeface="Montserrat Medium" panose="00000600000000000000" pitchFamily="2" charset="0"/>
              <a:sym typeface="Arial"/>
            </a:endParaRPr>
          </a:p>
        </p:txBody>
      </p:sp>
      <p:cxnSp>
        <p:nvCxnSpPr>
          <p:cNvPr id="33" name="Straight Arrow Connector 32">
            <a:extLst>
              <a:ext uri="{FF2B5EF4-FFF2-40B4-BE49-F238E27FC236}">
                <a16:creationId xmlns:a16="http://schemas.microsoft.com/office/drawing/2014/main" id="{782B1124-800D-05B7-0975-D5D8EE8D3A5E}"/>
              </a:ext>
            </a:extLst>
          </p:cNvPr>
          <p:cNvCxnSpPr>
            <a:cxnSpLocks/>
          </p:cNvCxnSpPr>
          <p:nvPr/>
        </p:nvCxnSpPr>
        <p:spPr>
          <a:xfrm>
            <a:off x="4375438" y="4277839"/>
            <a:ext cx="1747449" cy="2"/>
          </a:xfrm>
          <a:prstGeom prst="straightConnector1">
            <a:avLst/>
          </a:prstGeom>
          <a:noFill/>
          <a:ln w="19050" cap="flat" cmpd="sng" algn="ctr">
            <a:solidFill>
              <a:srgbClr val="000000">
                <a:shade val="95000"/>
                <a:satMod val="105000"/>
              </a:srgbClr>
            </a:solidFill>
            <a:prstDash val="solid"/>
            <a:tailEnd type="none"/>
          </a:ln>
          <a:effectLst/>
        </p:spPr>
      </p:cxnSp>
      <p:cxnSp>
        <p:nvCxnSpPr>
          <p:cNvPr id="34" name="Straight Arrow Connector 33">
            <a:extLst>
              <a:ext uri="{FF2B5EF4-FFF2-40B4-BE49-F238E27FC236}">
                <a16:creationId xmlns:a16="http://schemas.microsoft.com/office/drawing/2014/main" id="{EEA3E0BD-BCCF-0071-B1D3-A489BDCFDFA2}"/>
              </a:ext>
            </a:extLst>
          </p:cNvPr>
          <p:cNvCxnSpPr>
            <a:cxnSpLocks/>
            <a:stCxn id="32" idx="3"/>
          </p:cNvCxnSpPr>
          <p:nvPr/>
        </p:nvCxnSpPr>
        <p:spPr>
          <a:xfrm>
            <a:off x="8213697" y="2750218"/>
            <a:ext cx="265176" cy="0"/>
          </a:xfrm>
          <a:prstGeom prst="straightConnector1">
            <a:avLst/>
          </a:prstGeom>
          <a:noFill/>
          <a:ln w="19050" cap="flat" cmpd="sng" algn="ctr">
            <a:solidFill>
              <a:srgbClr val="000000">
                <a:shade val="95000"/>
                <a:satMod val="105000"/>
              </a:srgbClr>
            </a:solidFill>
            <a:prstDash val="solid"/>
            <a:tailEnd type="triangle"/>
          </a:ln>
          <a:effectLst/>
        </p:spPr>
      </p:cxnSp>
      <p:sp>
        <p:nvSpPr>
          <p:cNvPr id="35" name="TextBox 34">
            <a:extLst>
              <a:ext uri="{FF2B5EF4-FFF2-40B4-BE49-F238E27FC236}">
                <a16:creationId xmlns:a16="http://schemas.microsoft.com/office/drawing/2014/main" id="{FB16BE17-D950-B678-098C-BAC6DCA1F710}"/>
              </a:ext>
            </a:extLst>
          </p:cNvPr>
          <p:cNvSpPr txBox="1"/>
          <p:nvPr/>
        </p:nvSpPr>
        <p:spPr>
          <a:xfrm>
            <a:off x="8750496" y="2579171"/>
            <a:ext cx="3537111" cy="34209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OS kernel</a:t>
            </a:r>
            <a:r>
              <a:rPr kumimoji="0" lang="en-US" sz="2000" b="0" i="0" u="none" strike="noStrike" kern="0" cap="none" spc="0" normalizeH="0" noProof="0">
                <a:ln>
                  <a:noFill/>
                </a:ln>
                <a:solidFill>
                  <a:srgbClr val="000000"/>
                </a:solidFill>
                <a:effectLst/>
                <a:uLnTx/>
                <a:uFillTx/>
                <a:latin typeface="Montserrat Medium" panose="00000600000000000000" pitchFamily="2" charset="0"/>
                <a:cs typeface="Arial"/>
                <a:sym typeface="Arial"/>
              </a:rPr>
              <a:t> </a:t>
            </a: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overhead</a:t>
            </a:r>
          </a:p>
        </p:txBody>
      </p:sp>
      <p:sp>
        <p:nvSpPr>
          <p:cNvPr id="36" name="Rectangle: Rounded Corners 35">
            <a:extLst>
              <a:ext uri="{FF2B5EF4-FFF2-40B4-BE49-F238E27FC236}">
                <a16:creationId xmlns:a16="http://schemas.microsoft.com/office/drawing/2014/main" id="{908F72FE-ECB6-24F6-33F9-517CFDDF121D}"/>
              </a:ext>
            </a:extLst>
          </p:cNvPr>
          <p:cNvSpPr/>
          <p:nvPr/>
        </p:nvSpPr>
        <p:spPr>
          <a:xfrm>
            <a:off x="6508348" y="3315971"/>
            <a:ext cx="1700784" cy="640080"/>
          </a:xfrm>
          <a:prstGeom prst="roundRect">
            <a:avLst/>
          </a:prstGeom>
          <a:solidFill>
            <a:srgbClr val="FFC000"/>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sym typeface="Arial"/>
              </a:rPr>
              <a:t>Memory simulator</a:t>
            </a:r>
          </a:p>
        </p:txBody>
      </p:sp>
      <p:sp>
        <p:nvSpPr>
          <p:cNvPr id="37" name="Left Brace 36">
            <a:extLst>
              <a:ext uri="{FF2B5EF4-FFF2-40B4-BE49-F238E27FC236}">
                <a16:creationId xmlns:a16="http://schemas.microsoft.com/office/drawing/2014/main" id="{8608ABBB-4BE7-EAFD-46C3-1F2B92FF2127}"/>
              </a:ext>
            </a:extLst>
          </p:cNvPr>
          <p:cNvSpPr/>
          <p:nvPr/>
        </p:nvSpPr>
        <p:spPr>
          <a:xfrm>
            <a:off x="6122887" y="2545579"/>
            <a:ext cx="317298" cy="2598793"/>
          </a:xfrm>
          <a:prstGeom prst="leftBrace">
            <a:avLst>
              <a:gd name="adj1" fmla="val 37069"/>
              <a:gd name="adj2" fmla="val 66634"/>
            </a:avLst>
          </a:prstGeom>
          <a:noFill/>
          <a:ln w="1905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900" b="0" i="0" u="none" strike="noStrike" kern="0" cap="none" spc="0" normalizeH="0" baseline="0" noProof="0">
              <a:ln>
                <a:noFill/>
              </a:ln>
              <a:solidFill>
                <a:srgbClr val="000000"/>
              </a:solidFill>
              <a:effectLst/>
              <a:uLnTx/>
              <a:uFillTx/>
              <a:latin typeface="Montserrat Medium" panose="00000600000000000000" pitchFamily="2" charset="0"/>
              <a:sym typeface="Arial"/>
            </a:endParaRPr>
          </a:p>
        </p:txBody>
      </p:sp>
      <p:cxnSp>
        <p:nvCxnSpPr>
          <p:cNvPr id="38" name="Straight Arrow Connector 37">
            <a:extLst>
              <a:ext uri="{FF2B5EF4-FFF2-40B4-BE49-F238E27FC236}">
                <a16:creationId xmlns:a16="http://schemas.microsoft.com/office/drawing/2014/main" id="{4912B943-8FEC-2BB7-CCEF-F41A580263E1}"/>
              </a:ext>
            </a:extLst>
          </p:cNvPr>
          <p:cNvCxnSpPr>
            <a:cxnSpLocks/>
            <a:stCxn id="36" idx="3"/>
          </p:cNvCxnSpPr>
          <p:nvPr/>
        </p:nvCxnSpPr>
        <p:spPr>
          <a:xfrm>
            <a:off x="8209131" y="3636011"/>
            <a:ext cx="265176" cy="0"/>
          </a:xfrm>
          <a:prstGeom prst="straightConnector1">
            <a:avLst/>
          </a:prstGeom>
          <a:noFill/>
          <a:ln w="19050" cap="flat" cmpd="sng" algn="ctr">
            <a:solidFill>
              <a:srgbClr val="000000">
                <a:shade val="95000"/>
                <a:satMod val="105000"/>
              </a:srgbClr>
            </a:solidFill>
            <a:prstDash val="solid"/>
            <a:tailEnd type="triangle"/>
          </a:ln>
          <a:effectLst/>
        </p:spPr>
      </p:cxnSp>
      <p:sp>
        <p:nvSpPr>
          <p:cNvPr id="39" name="TextBox 38">
            <a:extLst>
              <a:ext uri="{FF2B5EF4-FFF2-40B4-BE49-F238E27FC236}">
                <a16:creationId xmlns:a16="http://schemas.microsoft.com/office/drawing/2014/main" id="{41CFBA1C-62F2-9CFD-072A-9B50A23FDB99}"/>
              </a:ext>
            </a:extLst>
          </p:cNvPr>
          <p:cNvSpPr txBox="1"/>
          <p:nvPr/>
        </p:nvSpPr>
        <p:spPr>
          <a:xfrm>
            <a:off x="8381638" y="3098229"/>
            <a:ext cx="3429236" cy="1026280"/>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Cache analysis</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Page walk latency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Instructions per cycles</a:t>
            </a:r>
          </a:p>
        </p:txBody>
      </p:sp>
      <p:sp>
        <p:nvSpPr>
          <p:cNvPr id="46" name="Rectangle: Rounded Corners 45">
            <a:extLst>
              <a:ext uri="{FF2B5EF4-FFF2-40B4-BE49-F238E27FC236}">
                <a16:creationId xmlns:a16="http://schemas.microsoft.com/office/drawing/2014/main" id="{7C919607-F975-A882-085A-BE88739CF89A}"/>
              </a:ext>
            </a:extLst>
          </p:cNvPr>
          <p:cNvSpPr/>
          <p:nvPr/>
        </p:nvSpPr>
        <p:spPr>
          <a:xfrm>
            <a:off x="6506445" y="4200139"/>
            <a:ext cx="1700784" cy="640080"/>
          </a:xfrm>
          <a:prstGeom prst="roundRect">
            <a:avLst/>
          </a:prstGeom>
          <a:solidFill>
            <a:srgbClr val="FFC000"/>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sym typeface="Arial"/>
              </a:rPr>
              <a:t>Full system simulator</a:t>
            </a:r>
          </a:p>
        </p:txBody>
      </p:sp>
      <p:cxnSp>
        <p:nvCxnSpPr>
          <p:cNvPr id="47" name="Straight Arrow Connector 46">
            <a:extLst>
              <a:ext uri="{FF2B5EF4-FFF2-40B4-BE49-F238E27FC236}">
                <a16:creationId xmlns:a16="http://schemas.microsoft.com/office/drawing/2014/main" id="{EC2901E6-F361-6709-B14B-86385A20E315}"/>
              </a:ext>
            </a:extLst>
          </p:cNvPr>
          <p:cNvCxnSpPr>
            <a:cxnSpLocks/>
            <a:stCxn id="46" idx="3"/>
          </p:cNvCxnSpPr>
          <p:nvPr/>
        </p:nvCxnSpPr>
        <p:spPr>
          <a:xfrm>
            <a:off x="8207229" y="4520179"/>
            <a:ext cx="260910" cy="0"/>
          </a:xfrm>
          <a:prstGeom prst="straightConnector1">
            <a:avLst/>
          </a:prstGeom>
          <a:noFill/>
          <a:ln w="19050" cap="flat" cmpd="sng" algn="ctr">
            <a:solidFill>
              <a:srgbClr val="000000">
                <a:shade val="95000"/>
                <a:satMod val="105000"/>
              </a:srgbClr>
            </a:solidFill>
            <a:prstDash val="solid"/>
            <a:tailEnd type="triangle"/>
          </a:ln>
          <a:effectLst/>
        </p:spPr>
      </p:cxnSp>
      <p:sp>
        <p:nvSpPr>
          <p:cNvPr id="48" name="TextBox 47">
            <a:extLst>
              <a:ext uri="{FF2B5EF4-FFF2-40B4-BE49-F238E27FC236}">
                <a16:creationId xmlns:a16="http://schemas.microsoft.com/office/drawing/2014/main" id="{AA924971-9C1F-CC3B-108A-2C9F92D8492B}"/>
              </a:ext>
            </a:extLst>
          </p:cNvPr>
          <p:cNvSpPr txBox="1"/>
          <p:nvPr/>
        </p:nvSpPr>
        <p:spPr>
          <a:xfrm>
            <a:off x="8468139" y="4333366"/>
            <a:ext cx="3608354" cy="34209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000" kern="0">
                <a:solidFill>
                  <a:srgbClr val="000000"/>
                </a:solidFill>
                <a:latin typeface="Montserrat Medium" panose="00000600000000000000" pitchFamily="2" charset="0"/>
                <a:cs typeface="Arial"/>
                <a:sym typeface="Arial"/>
              </a:rPr>
              <a:t>Cycle accurate </a:t>
            </a: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analysis</a:t>
            </a:r>
          </a:p>
        </p:txBody>
      </p:sp>
      <p:sp>
        <p:nvSpPr>
          <p:cNvPr id="49" name="TextBox 48">
            <a:extLst>
              <a:ext uri="{FF2B5EF4-FFF2-40B4-BE49-F238E27FC236}">
                <a16:creationId xmlns:a16="http://schemas.microsoft.com/office/drawing/2014/main" id="{A20DC0DD-D13F-E9A8-B904-D49972E63744}"/>
              </a:ext>
            </a:extLst>
          </p:cNvPr>
          <p:cNvSpPr txBox="1"/>
          <p:nvPr/>
        </p:nvSpPr>
        <p:spPr>
          <a:xfrm>
            <a:off x="6506445" y="4881759"/>
            <a:ext cx="1602291" cy="30777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ontserrat Medium" panose="00000600000000000000" pitchFamily="2" charset="0"/>
                <a:cs typeface="Arial"/>
                <a:sym typeface="Arial"/>
              </a:rPr>
              <a:t>…</a:t>
            </a:r>
          </a:p>
        </p:txBody>
      </p:sp>
      <p:sp>
        <p:nvSpPr>
          <p:cNvPr id="10" name="!!App">
            <a:extLst>
              <a:ext uri="{FF2B5EF4-FFF2-40B4-BE49-F238E27FC236}">
                <a16:creationId xmlns:a16="http://schemas.microsoft.com/office/drawing/2014/main" id="{E344DE43-B5EB-9D23-482E-E7C16AED2387}"/>
              </a:ext>
            </a:extLst>
          </p:cNvPr>
          <p:cNvSpPr/>
          <p:nvPr/>
        </p:nvSpPr>
        <p:spPr>
          <a:xfrm>
            <a:off x="561194" y="1748651"/>
            <a:ext cx="3841340" cy="640223"/>
          </a:xfrm>
          <a:prstGeom prst="roundRect">
            <a:avLst/>
          </a:prstGeom>
          <a:solidFill>
            <a:srgbClr val="4285F4"/>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200">
                <a:solidFill>
                  <a:schemeClr val="bg1"/>
                </a:solidFill>
                <a:latin typeface="Montserrat Medium" pitchFamily="2" charset="0"/>
              </a:rPr>
              <a:t>Applications</a:t>
            </a:r>
          </a:p>
        </p:txBody>
      </p:sp>
      <p:sp>
        <p:nvSpPr>
          <p:cNvPr id="4" name="Slide Number Placeholder 3">
            <a:extLst>
              <a:ext uri="{FF2B5EF4-FFF2-40B4-BE49-F238E27FC236}">
                <a16:creationId xmlns:a16="http://schemas.microsoft.com/office/drawing/2014/main" id="{A1F066F1-5C8D-4994-0757-BBA0FDDB5695}"/>
              </a:ext>
            </a:extLst>
          </p:cNvPr>
          <p:cNvSpPr>
            <a:spLocks noGrp="1"/>
          </p:cNvSpPr>
          <p:nvPr>
            <p:ph type="sldNum" sz="quarter" idx="12"/>
          </p:nvPr>
        </p:nvSpPr>
        <p:spPr/>
        <p:txBody>
          <a:bodyPr/>
          <a:lstStyle/>
          <a:p>
            <a:fld id="{D24AB98B-7EB6-489A-BE01-743AAE16D735}" type="slidenum">
              <a:rPr lang="en-US" smtClean="0"/>
              <a:t>30</a:t>
            </a:fld>
            <a:endParaRPr lang="en-US"/>
          </a:p>
        </p:txBody>
      </p:sp>
      <p:sp>
        <p:nvSpPr>
          <p:cNvPr id="22" name="TextBox 21">
            <a:extLst>
              <a:ext uri="{FF2B5EF4-FFF2-40B4-BE49-F238E27FC236}">
                <a16:creationId xmlns:a16="http://schemas.microsoft.com/office/drawing/2014/main" id="{E91936B5-E202-86DE-95CE-01351C54C4B9}"/>
              </a:ext>
            </a:extLst>
          </p:cNvPr>
          <p:cNvSpPr txBox="1"/>
          <p:nvPr/>
        </p:nvSpPr>
        <p:spPr>
          <a:xfrm>
            <a:off x="592141" y="5540319"/>
            <a:ext cx="11111255" cy="923330"/>
          </a:xfrm>
          <a:prstGeom prst="rect">
            <a:avLst/>
          </a:prstGeom>
          <a:noFill/>
        </p:spPr>
        <p:txBody>
          <a:bodyPr wrap="square">
            <a:spAutoFit/>
          </a:bodyPr>
          <a:lstStyle/>
          <a:p>
            <a:pPr>
              <a:buNone/>
            </a:pPr>
            <a:r>
              <a:rPr lang="en-US" sz="2200">
                <a:latin typeface="Montserrat SemiBold" panose="00000700000000000000" pitchFamily="2" charset="0"/>
              </a:rPr>
              <a:t>EMT enables end-to-end system evaluations in the absence of hardware</a:t>
            </a:r>
          </a:p>
          <a:p>
            <a:pPr>
              <a:buNone/>
            </a:pPr>
            <a:endParaRPr lang="en-US" sz="1000" b="1">
              <a:latin typeface="Montserrat SemiBold" panose="00000700000000000000" pitchFamily="2" charset="0"/>
            </a:endParaRPr>
          </a:p>
          <a:p>
            <a:r>
              <a:rPr lang="en-US" sz="2200">
                <a:latin typeface="Montserrat SemiBold" panose="00000700000000000000" pitchFamily="2" charset="0"/>
              </a:rPr>
              <a:t>EMT supports rich performance analysis</a:t>
            </a:r>
            <a:endParaRPr lang="en-US" sz="2200">
              <a:latin typeface="Montserrat SemiBold" panose="00000700000000000000" pitchFamily="2" charset="0"/>
              <a:ea typeface="Source Sans Pro" panose="020B0503030403020204" pitchFamily="34" charset="0"/>
            </a:endParaRPr>
          </a:p>
        </p:txBody>
      </p:sp>
    </p:spTree>
    <p:extLst>
      <p:ext uri="{BB962C8B-B14F-4D97-AF65-F5344CB8AC3E}">
        <p14:creationId xmlns:p14="http://schemas.microsoft.com/office/powerpoint/2010/main" val="3605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5" grpId="0"/>
      <p:bldP spid="36" grpId="0" animBg="1"/>
      <p:bldP spid="37" grpId="0" animBg="1"/>
      <p:bldP spid="39" grpId="0"/>
      <p:bldP spid="46" grpId="0" animBg="1"/>
      <p:bldP spid="48" grpId="0"/>
      <p:bldP spid="4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ADAB7-A8A4-0FB4-3261-B5FF9382D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7AD56-919F-FF22-C25B-FB3AAF2056D7}"/>
              </a:ext>
            </a:extLst>
          </p:cNvPr>
          <p:cNvSpPr>
            <a:spLocks noGrp="1"/>
          </p:cNvSpPr>
          <p:nvPr>
            <p:ph type="title"/>
          </p:nvPr>
        </p:nvSpPr>
        <p:spPr>
          <a:xfrm>
            <a:off x="679938" y="365125"/>
            <a:ext cx="10709031" cy="1325563"/>
          </a:xfrm>
        </p:spPr>
        <p:txBody>
          <a:bodyPr>
            <a:normAutofit/>
          </a:bodyPr>
          <a:lstStyle/>
          <a:p>
            <a:r>
              <a:rPr lang="en-US" sz="3600">
                <a:latin typeface="Montserrat SemiBold" panose="00000700000000000000" pitchFamily="2" charset="0"/>
              </a:rPr>
              <a:t>EMT brings insights from the OS perspective</a:t>
            </a:r>
          </a:p>
        </p:txBody>
      </p:sp>
      <p:sp>
        <p:nvSpPr>
          <p:cNvPr id="3" name="Content Placeholder 2">
            <a:extLst>
              <a:ext uri="{FF2B5EF4-FFF2-40B4-BE49-F238E27FC236}">
                <a16:creationId xmlns:a16="http://schemas.microsoft.com/office/drawing/2014/main" id="{5357B5FE-B64A-1CF8-33FE-B20CF42AFBFA}"/>
              </a:ext>
            </a:extLst>
          </p:cNvPr>
          <p:cNvSpPr>
            <a:spLocks noGrp="1"/>
          </p:cNvSpPr>
          <p:nvPr>
            <p:ph idx="1"/>
          </p:nvPr>
        </p:nvSpPr>
        <p:spPr>
          <a:xfrm>
            <a:off x="838200" y="1618803"/>
            <a:ext cx="10515600" cy="1277909"/>
          </a:xfrm>
        </p:spPr>
        <p:txBody>
          <a:bodyPr>
            <a:normAutofit/>
          </a:bodyPr>
          <a:lstStyle/>
          <a:p>
            <a:pPr marL="0" indent="0">
              <a:buNone/>
            </a:pPr>
            <a:r>
              <a:rPr lang="en-US" sz="2400">
                <a:latin typeface="Montserrat SemiBold" panose="00000700000000000000" pitchFamily="2" charset="0"/>
                <a:ea typeface="Source Sans Pro" panose="020B0503030403020204" pitchFamily="34" charset="0"/>
              </a:rPr>
              <a:t>Hash page table: self-reference paradox</a:t>
            </a:r>
          </a:p>
          <a:p>
            <a:pPr marL="0" indent="0">
              <a:buNone/>
            </a:pPr>
            <a:r>
              <a:rPr lang="en-US" sz="2400">
                <a:latin typeface="Montserrat SemiBold" panose="00000700000000000000" pitchFamily="2" charset="0"/>
                <a:ea typeface="Source Sans Pro" panose="020B0503030403020204" pitchFamily="34" charset="0"/>
              </a:rPr>
              <a:t>	</a:t>
            </a:r>
            <a:r>
              <a:rPr lang="en-US" sz="2200">
                <a:latin typeface="Montserrat Medium" panose="00000600000000000000" pitchFamily="2" charset="0"/>
                <a:ea typeface="Source Sans Pro" panose="020B0503030403020204" pitchFamily="34" charset="0"/>
              </a:rPr>
              <a:t>Approach 1: invalidation before copy</a:t>
            </a:r>
          </a:p>
        </p:txBody>
      </p:sp>
      <p:sp>
        <p:nvSpPr>
          <p:cNvPr id="4" name="Flowchart: Process 3">
            <a:extLst>
              <a:ext uri="{FF2B5EF4-FFF2-40B4-BE49-F238E27FC236}">
                <a16:creationId xmlns:a16="http://schemas.microsoft.com/office/drawing/2014/main" id="{63336D10-2C99-34FE-BE1A-9728D108729F}"/>
              </a:ext>
            </a:extLst>
          </p:cNvPr>
          <p:cNvSpPr/>
          <p:nvPr/>
        </p:nvSpPr>
        <p:spPr>
          <a:xfrm>
            <a:off x="2279576" y="2526114"/>
            <a:ext cx="1778834"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D2D7590F-288E-E148-D7DD-A1D3A53FC42F}"/>
              </a:ext>
            </a:extLst>
          </p:cNvPr>
          <p:cNvSpPr txBox="1"/>
          <p:nvPr/>
        </p:nvSpPr>
        <p:spPr>
          <a:xfrm>
            <a:off x="6240941" y="5803845"/>
            <a:ext cx="13605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7" name="TextBox 6">
            <a:extLst>
              <a:ext uri="{FF2B5EF4-FFF2-40B4-BE49-F238E27FC236}">
                <a16:creationId xmlns:a16="http://schemas.microsoft.com/office/drawing/2014/main" id="{B4E6E912-0B16-0CC4-6BE9-D2A3E5B0B90C}"/>
              </a:ext>
            </a:extLst>
          </p:cNvPr>
          <p:cNvSpPr txBox="1"/>
          <p:nvPr/>
        </p:nvSpPr>
        <p:spPr>
          <a:xfrm>
            <a:off x="2536858" y="5781941"/>
            <a:ext cx="13605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8" name="Flowchart: Process 7">
            <a:extLst>
              <a:ext uri="{FF2B5EF4-FFF2-40B4-BE49-F238E27FC236}">
                <a16:creationId xmlns:a16="http://schemas.microsoft.com/office/drawing/2014/main" id="{29D5B68E-F058-89DE-E58A-7B31E3EDA9D9}"/>
              </a:ext>
            </a:extLst>
          </p:cNvPr>
          <p:cNvSpPr/>
          <p:nvPr/>
        </p:nvSpPr>
        <p:spPr>
          <a:xfrm>
            <a:off x="2279575" y="2997587"/>
            <a:ext cx="1778835" cy="89667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sp>
        <p:nvSpPr>
          <p:cNvPr id="9" name="Flowchart: Process 8">
            <a:extLst>
              <a:ext uri="{FF2B5EF4-FFF2-40B4-BE49-F238E27FC236}">
                <a16:creationId xmlns:a16="http://schemas.microsoft.com/office/drawing/2014/main" id="{28366487-2D1E-8CB2-145B-736E3FC9A82B}"/>
              </a:ext>
            </a:extLst>
          </p:cNvPr>
          <p:cNvSpPr/>
          <p:nvPr/>
        </p:nvSpPr>
        <p:spPr>
          <a:xfrm>
            <a:off x="5983659" y="2526113"/>
            <a:ext cx="1778834"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10" name="Flowchart: Process 9">
            <a:extLst>
              <a:ext uri="{FF2B5EF4-FFF2-40B4-BE49-F238E27FC236}">
                <a16:creationId xmlns:a16="http://schemas.microsoft.com/office/drawing/2014/main" id="{ACF8741A-FAAC-5E16-99F0-BBC3CFFAFF9F}"/>
              </a:ext>
            </a:extLst>
          </p:cNvPr>
          <p:cNvSpPr/>
          <p:nvPr/>
        </p:nvSpPr>
        <p:spPr>
          <a:xfrm>
            <a:off x="5983659" y="4254305"/>
            <a:ext cx="1778834" cy="89667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cxnSp>
        <p:nvCxnSpPr>
          <p:cNvPr id="11" name="Straight Connector 10">
            <a:extLst>
              <a:ext uri="{FF2B5EF4-FFF2-40B4-BE49-F238E27FC236}">
                <a16:creationId xmlns:a16="http://schemas.microsoft.com/office/drawing/2014/main" id="{B04A07A8-5CD8-7B74-C5AF-9131AF19333C}"/>
              </a:ext>
            </a:extLst>
          </p:cNvPr>
          <p:cNvCxnSpPr>
            <a:cxnSpLocks/>
          </p:cNvCxnSpPr>
          <p:nvPr/>
        </p:nvCxnSpPr>
        <p:spPr>
          <a:xfrm>
            <a:off x="4067175" y="2999213"/>
            <a:ext cx="1916484" cy="125509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83D823-46A4-1D0B-04FA-62CACD01BE2D}"/>
              </a:ext>
            </a:extLst>
          </p:cNvPr>
          <p:cNvCxnSpPr>
            <a:cxnSpLocks/>
          </p:cNvCxnSpPr>
          <p:nvPr/>
        </p:nvCxnSpPr>
        <p:spPr>
          <a:xfrm>
            <a:off x="4052888" y="3894563"/>
            <a:ext cx="1930771" cy="1256421"/>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1DC98D69-08E5-7778-789A-830A648691CF}"/>
              </a:ext>
            </a:extLst>
          </p:cNvPr>
          <p:cNvSpPr/>
          <p:nvPr/>
        </p:nvSpPr>
        <p:spPr>
          <a:xfrm>
            <a:off x="2440640" y="3354424"/>
            <a:ext cx="1481328"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6DFC351-D1C0-C57D-9128-193C8113FDE2}"/>
              </a:ext>
            </a:extLst>
          </p:cNvPr>
          <p:cNvSpPr/>
          <p:nvPr/>
        </p:nvSpPr>
        <p:spPr>
          <a:xfrm>
            <a:off x="6154359" y="4614345"/>
            <a:ext cx="1481328"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20" name="Flowchart: Process 19">
            <a:extLst>
              <a:ext uri="{FF2B5EF4-FFF2-40B4-BE49-F238E27FC236}">
                <a16:creationId xmlns:a16="http://schemas.microsoft.com/office/drawing/2014/main" id="{A9F35A8D-A993-1787-86FC-FD3BD4DA7073}"/>
              </a:ext>
            </a:extLst>
          </p:cNvPr>
          <p:cNvSpPr/>
          <p:nvPr/>
        </p:nvSpPr>
        <p:spPr>
          <a:xfrm>
            <a:off x="5983659" y="2761850"/>
            <a:ext cx="1778834" cy="340327"/>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Kernel PTE</a:t>
            </a:r>
          </a:p>
        </p:txBody>
      </p:sp>
      <p:sp>
        <p:nvSpPr>
          <p:cNvPr id="21" name="Rectangle: Rounded Corners 20">
            <a:extLst>
              <a:ext uri="{FF2B5EF4-FFF2-40B4-BE49-F238E27FC236}">
                <a16:creationId xmlns:a16="http://schemas.microsoft.com/office/drawing/2014/main" id="{272C53B4-5AD7-BFEE-1DB4-8DDE9C9EFC48}"/>
              </a:ext>
            </a:extLst>
          </p:cNvPr>
          <p:cNvSpPr/>
          <p:nvPr/>
        </p:nvSpPr>
        <p:spPr>
          <a:xfrm>
            <a:off x="9053343" y="2607978"/>
            <a:ext cx="1268798" cy="64807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panose="02020603050405020304" pitchFamily="18" charset="0"/>
              </a:rPr>
              <a:t>MMU</a:t>
            </a:r>
          </a:p>
        </p:txBody>
      </p:sp>
      <p:cxnSp>
        <p:nvCxnSpPr>
          <p:cNvPr id="23" name="Straight Arrow Connector 22">
            <a:extLst>
              <a:ext uri="{FF2B5EF4-FFF2-40B4-BE49-F238E27FC236}">
                <a16:creationId xmlns:a16="http://schemas.microsoft.com/office/drawing/2014/main" id="{4E339443-83FB-6399-9CAD-59EFB0BF0643}"/>
              </a:ext>
            </a:extLst>
          </p:cNvPr>
          <p:cNvCxnSpPr>
            <a:cxnSpLocks/>
            <a:endCxn id="20" idx="3"/>
          </p:cNvCxnSpPr>
          <p:nvPr/>
        </p:nvCxnSpPr>
        <p:spPr>
          <a:xfrm flipH="1">
            <a:off x="7762493" y="2932014"/>
            <a:ext cx="1290850"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9E6CBB01-DF78-1B5D-564E-0BA4D8594BFE}"/>
              </a:ext>
            </a:extLst>
          </p:cNvPr>
          <p:cNvCxnSpPr>
            <a:cxnSpLocks/>
            <a:stCxn id="20" idx="1"/>
            <a:endCxn id="43" idx="1"/>
          </p:cNvCxnSpPr>
          <p:nvPr/>
        </p:nvCxnSpPr>
        <p:spPr>
          <a:xfrm rot="10800000" flipV="1">
            <a:off x="5983659" y="2932014"/>
            <a:ext cx="12700" cy="485916"/>
          </a:xfrm>
          <a:prstGeom prst="bentConnector3">
            <a:avLst>
              <a:gd name="adj1" fmla="val 1800000"/>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3" name="Multiplication Sign 32">
            <a:extLst>
              <a:ext uri="{FF2B5EF4-FFF2-40B4-BE49-F238E27FC236}">
                <a16:creationId xmlns:a16="http://schemas.microsoft.com/office/drawing/2014/main" id="{044E6E65-B7D7-F1DA-8789-D0906172B532}"/>
              </a:ext>
            </a:extLst>
          </p:cNvPr>
          <p:cNvSpPr/>
          <p:nvPr/>
        </p:nvSpPr>
        <p:spPr>
          <a:xfrm>
            <a:off x="6512212" y="2681457"/>
            <a:ext cx="576064" cy="4942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ontserrat Medium" panose="00000600000000000000" pitchFamily="2" charset="0"/>
            </a:endParaRPr>
          </a:p>
        </p:txBody>
      </p:sp>
      <p:sp>
        <p:nvSpPr>
          <p:cNvPr id="34" name="Multiplication Sign 33">
            <a:extLst>
              <a:ext uri="{FF2B5EF4-FFF2-40B4-BE49-F238E27FC236}">
                <a16:creationId xmlns:a16="http://schemas.microsoft.com/office/drawing/2014/main" id="{2B390D3B-C766-4AD7-4FD6-7E5D08AA475D}"/>
              </a:ext>
            </a:extLst>
          </p:cNvPr>
          <p:cNvSpPr/>
          <p:nvPr/>
        </p:nvSpPr>
        <p:spPr>
          <a:xfrm>
            <a:off x="8044258" y="2681457"/>
            <a:ext cx="576064" cy="4942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ontserrat Medium" panose="00000600000000000000" pitchFamily="2" charset="0"/>
            </a:endParaRPr>
          </a:p>
        </p:txBody>
      </p:sp>
      <p:sp>
        <p:nvSpPr>
          <p:cNvPr id="35" name="Rectangle: Rounded Corners 34">
            <a:extLst>
              <a:ext uri="{FF2B5EF4-FFF2-40B4-BE49-F238E27FC236}">
                <a16:creationId xmlns:a16="http://schemas.microsoft.com/office/drawing/2014/main" id="{22BD7AB9-4F00-27EA-21FE-A50646B827DC}"/>
              </a:ext>
            </a:extLst>
          </p:cNvPr>
          <p:cNvSpPr/>
          <p:nvPr/>
        </p:nvSpPr>
        <p:spPr>
          <a:xfrm>
            <a:off x="9120336" y="3572180"/>
            <a:ext cx="2743200" cy="1042165"/>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a:latin typeface="Montserrat Medium" panose="00000600000000000000" pitchFamily="2" charset="0"/>
                <a:cs typeface="Arial" panose="020B0604020202020204" pitchFamily="34" charset="0"/>
              </a:rPr>
              <a:t>Crash due to missing entries in transient window</a:t>
            </a:r>
          </a:p>
        </p:txBody>
      </p:sp>
      <p:sp>
        <p:nvSpPr>
          <p:cNvPr id="43" name="Flowchart: Process 42">
            <a:extLst>
              <a:ext uri="{FF2B5EF4-FFF2-40B4-BE49-F238E27FC236}">
                <a16:creationId xmlns:a16="http://schemas.microsoft.com/office/drawing/2014/main" id="{49B0B9F6-9297-CAD9-AEBF-79CCDC5231F0}"/>
              </a:ext>
            </a:extLst>
          </p:cNvPr>
          <p:cNvSpPr/>
          <p:nvPr/>
        </p:nvSpPr>
        <p:spPr>
          <a:xfrm>
            <a:off x="5983659" y="3247766"/>
            <a:ext cx="1778834" cy="340327"/>
          </a:xfrm>
          <a:prstGeom prst="flowChartProcess">
            <a:avLst/>
          </a:prstGeom>
          <a:solidFill>
            <a:schemeClr val="accent1">
              <a:lumMod val="40000"/>
              <a:lumOff val="60000"/>
            </a:schemeClr>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ACAE565-1A93-A423-FFDF-8AA5D6640C74}"/>
              </a:ext>
            </a:extLst>
          </p:cNvPr>
          <p:cNvSpPr txBox="1">
            <a:spLocks/>
          </p:cNvSpPr>
          <p:nvPr/>
        </p:nvSpPr>
        <p:spPr>
          <a:xfrm>
            <a:off x="217800" y="3406686"/>
            <a:ext cx="1934969" cy="1277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a:latin typeface="Montserrat Medium" panose="00000600000000000000" pitchFamily="2" charset="0"/>
                <a:ea typeface="Source Sans Pro" panose="020B0503030403020204" pitchFamily="34" charset="0"/>
              </a:rPr>
              <a:t>Kernel PTEs may  move due to hash collisions</a:t>
            </a:r>
          </a:p>
        </p:txBody>
      </p:sp>
      <p:sp>
        <p:nvSpPr>
          <p:cNvPr id="12" name="Slide Number Placeholder 11">
            <a:extLst>
              <a:ext uri="{FF2B5EF4-FFF2-40B4-BE49-F238E27FC236}">
                <a16:creationId xmlns:a16="http://schemas.microsoft.com/office/drawing/2014/main" id="{6ABA33DF-A0D1-7D24-A9B4-3B97B58254D8}"/>
              </a:ext>
            </a:extLst>
          </p:cNvPr>
          <p:cNvSpPr>
            <a:spLocks noGrp="1"/>
          </p:cNvSpPr>
          <p:nvPr>
            <p:ph type="sldNum" sz="quarter" idx="12"/>
          </p:nvPr>
        </p:nvSpPr>
        <p:spPr/>
        <p:txBody>
          <a:bodyPr/>
          <a:lstStyle/>
          <a:p>
            <a:fld id="{D24AB98B-7EB6-489A-BE01-743AAE16D735}" type="slidenum">
              <a:rPr lang="en-US" smtClean="0"/>
              <a:t>31</a:t>
            </a:fld>
            <a:endParaRPr lang="en-US"/>
          </a:p>
        </p:txBody>
      </p:sp>
    </p:spTree>
    <p:extLst>
      <p:ext uri="{BB962C8B-B14F-4D97-AF65-F5344CB8AC3E}">
        <p14:creationId xmlns:p14="http://schemas.microsoft.com/office/powerpoint/2010/main" val="22140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1" nodeType="clickEffect">
                                  <p:stCondLst>
                                    <p:cond delay="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grpId="1" nodeType="clickEffect">
                                  <p:stCondLst>
                                    <p:cond delay="0"/>
                                  </p:stCondLst>
                                  <p:childTnLst>
                                    <p:animEffect transition="out" filter="fade">
                                      <p:cBhvr>
                                        <p:cTn id="67" dur="1000" tmFilter="0, 0; .2, .5; .8, .5; 1, 0"/>
                                        <p:tgtEl>
                                          <p:spTgt spid="18"/>
                                        </p:tgtEl>
                                      </p:cBhvr>
                                    </p:animEffect>
                                    <p:animScale>
                                      <p:cBhvr>
                                        <p:cTn id="68" dur="500" autoRev="1" fill="hold"/>
                                        <p:tgtEl>
                                          <p:spTgt spid="18"/>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8" grpId="1" animBg="1"/>
      <p:bldP spid="9" grpId="0" animBg="1"/>
      <p:bldP spid="10" grpId="0" animBg="1"/>
      <p:bldP spid="18" grpId="0" animBg="1"/>
      <p:bldP spid="18" grpId="1" animBg="1"/>
      <p:bldP spid="19" grpId="0" animBg="1"/>
      <p:bldP spid="20" grpId="0" animBg="1"/>
      <p:bldP spid="21" grpId="0" animBg="1"/>
      <p:bldP spid="33" grpId="0" animBg="1"/>
      <p:bldP spid="34" grpId="0" animBg="1"/>
      <p:bldP spid="35" grpId="0" animBg="1"/>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FB457-B86D-11E2-DE48-324148C3D70C}"/>
            </a:ext>
          </a:extLst>
        </p:cNvPr>
        <p:cNvGrpSpPr/>
        <p:nvPr/>
      </p:nvGrpSpPr>
      <p:grpSpPr>
        <a:xfrm>
          <a:off x="0" y="0"/>
          <a:ext cx="0" cy="0"/>
          <a:chOff x="0" y="0"/>
          <a:chExt cx="0" cy="0"/>
        </a:xfrm>
      </p:grpSpPr>
      <p:sp>
        <p:nvSpPr>
          <p:cNvPr id="4" name="Flowchart: Process 3">
            <a:extLst>
              <a:ext uri="{FF2B5EF4-FFF2-40B4-BE49-F238E27FC236}">
                <a16:creationId xmlns:a16="http://schemas.microsoft.com/office/drawing/2014/main" id="{DD4BFA2C-5C6C-D8F7-1F0D-B68FA3D354BA}"/>
              </a:ext>
            </a:extLst>
          </p:cNvPr>
          <p:cNvSpPr/>
          <p:nvPr/>
        </p:nvSpPr>
        <p:spPr>
          <a:xfrm>
            <a:off x="2279576" y="2539174"/>
            <a:ext cx="1783080"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9F56783F-79B0-45CB-4472-E5BDD7C4C0F2}"/>
              </a:ext>
            </a:extLst>
          </p:cNvPr>
          <p:cNvSpPr txBox="1"/>
          <p:nvPr/>
        </p:nvSpPr>
        <p:spPr>
          <a:xfrm>
            <a:off x="6240941" y="5816905"/>
            <a:ext cx="12731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7" name="TextBox 6">
            <a:extLst>
              <a:ext uri="{FF2B5EF4-FFF2-40B4-BE49-F238E27FC236}">
                <a16:creationId xmlns:a16="http://schemas.microsoft.com/office/drawing/2014/main" id="{D87E5D78-4990-6D4C-33C9-0BE64B54E170}"/>
              </a:ext>
            </a:extLst>
          </p:cNvPr>
          <p:cNvSpPr txBox="1"/>
          <p:nvPr/>
        </p:nvSpPr>
        <p:spPr>
          <a:xfrm>
            <a:off x="2536858" y="5795001"/>
            <a:ext cx="12731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8" name="Flowchart: Process 7">
            <a:extLst>
              <a:ext uri="{FF2B5EF4-FFF2-40B4-BE49-F238E27FC236}">
                <a16:creationId xmlns:a16="http://schemas.microsoft.com/office/drawing/2014/main" id="{70A6429A-7E99-3290-0B4C-E2EC1FA6D7B5}"/>
              </a:ext>
            </a:extLst>
          </p:cNvPr>
          <p:cNvSpPr/>
          <p:nvPr/>
        </p:nvSpPr>
        <p:spPr>
          <a:xfrm>
            <a:off x="2279576" y="3010647"/>
            <a:ext cx="1783080" cy="89667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sp>
        <p:nvSpPr>
          <p:cNvPr id="9" name="Flowchart: Process 8">
            <a:extLst>
              <a:ext uri="{FF2B5EF4-FFF2-40B4-BE49-F238E27FC236}">
                <a16:creationId xmlns:a16="http://schemas.microsoft.com/office/drawing/2014/main" id="{1B8DFC7F-6654-F11B-8600-CAA20B765783}"/>
              </a:ext>
            </a:extLst>
          </p:cNvPr>
          <p:cNvSpPr/>
          <p:nvPr/>
        </p:nvSpPr>
        <p:spPr>
          <a:xfrm>
            <a:off x="5983659" y="2539173"/>
            <a:ext cx="178308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10" name="Flowchart: Process 9">
            <a:extLst>
              <a:ext uri="{FF2B5EF4-FFF2-40B4-BE49-F238E27FC236}">
                <a16:creationId xmlns:a16="http://schemas.microsoft.com/office/drawing/2014/main" id="{2A561B42-8A00-392F-92EE-81F7CE980E60}"/>
              </a:ext>
            </a:extLst>
          </p:cNvPr>
          <p:cNvSpPr/>
          <p:nvPr/>
        </p:nvSpPr>
        <p:spPr>
          <a:xfrm>
            <a:off x="5983659" y="4267365"/>
            <a:ext cx="1783080" cy="89667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cxnSp>
        <p:nvCxnSpPr>
          <p:cNvPr id="11" name="Straight Connector 10">
            <a:extLst>
              <a:ext uri="{FF2B5EF4-FFF2-40B4-BE49-F238E27FC236}">
                <a16:creationId xmlns:a16="http://schemas.microsoft.com/office/drawing/2014/main" id="{BC4855DA-4636-1038-EF8C-DD0CD25F2206}"/>
              </a:ext>
            </a:extLst>
          </p:cNvPr>
          <p:cNvCxnSpPr>
            <a:cxnSpLocks/>
          </p:cNvCxnSpPr>
          <p:nvPr/>
        </p:nvCxnSpPr>
        <p:spPr>
          <a:xfrm>
            <a:off x="4050506" y="3012273"/>
            <a:ext cx="1933153" cy="125509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BAE427F-0E8A-4AF8-DDDC-1AB7A633972C}"/>
              </a:ext>
            </a:extLst>
          </p:cNvPr>
          <p:cNvCxnSpPr>
            <a:cxnSpLocks/>
          </p:cNvCxnSpPr>
          <p:nvPr/>
        </p:nvCxnSpPr>
        <p:spPr>
          <a:xfrm>
            <a:off x="4055269" y="3902860"/>
            <a:ext cx="1928390" cy="126118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F91A98E5-B0EB-01DA-73BE-49647E6EA486}"/>
              </a:ext>
            </a:extLst>
          </p:cNvPr>
          <p:cNvSpPr/>
          <p:nvPr/>
        </p:nvSpPr>
        <p:spPr>
          <a:xfrm>
            <a:off x="2440640" y="3363686"/>
            <a:ext cx="1482420"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76CA406C-684B-CEEE-C9D9-027AF718BB2F}"/>
              </a:ext>
            </a:extLst>
          </p:cNvPr>
          <p:cNvSpPr/>
          <p:nvPr/>
        </p:nvSpPr>
        <p:spPr>
          <a:xfrm>
            <a:off x="6154359" y="4627405"/>
            <a:ext cx="1485484"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20" name="Flowchart: Process 19">
            <a:extLst>
              <a:ext uri="{FF2B5EF4-FFF2-40B4-BE49-F238E27FC236}">
                <a16:creationId xmlns:a16="http://schemas.microsoft.com/office/drawing/2014/main" id="{2C5564A8-F9B5-3693-9ED0-AA99D9498B6D}"/>
              </a:ext>
            </a:extLst>
          </p:cNvPr>
          <p:cNvSpPr/>
          <p:nvPr/>
        </p:nvSpPr>
        <p:spPr>
          <a:xfrm>
            <a:off x="5983659" y="2774910"/>
            <a:ext cx="1783080" cy="340327"/>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Kernel PTE</a:t>
            </a:r>
          </a:p>
        </p:txBody>
      </p:sp>
      <p:sp>
        <p:nvSpPr>
          <p:cNvPr id="21" name="Rectangle: Rounded Corners 20">
            <a:extLst>
              <a:ext uri="{FF2B5EF4-FFF2-40B4-BE49-F238E27FC236}">
                <a16:creationId xmlns:a16="http://schemas.microsoft.com/office/drawing/2014/main" id="{D4868158-E05F-A7C8-E56B-8DF425424B3D}"/>
              </a:ext>
            </a:extLst>
          </p:cNvPr>
          <p:cNvSpPr/>
          <p:nvPr/>
        </p:nvSpPr>
        <p:spPr>
          <a:xfrm>
            <a:off x="9053343" y="2621038"/>
            <a:ext cx="1268798" cy="64807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panose="02020603050405020304" pitchFamily="18" charset="0"/>
              </a:rPr>
              <a:t>MMU</a:t>
            </a:r>
          </a:p>
        </p:txBody>
      </p:sp>
      <p:cxnSp>
        <p:nvCxnSpPr>
          <p:cNvPr id="23" name="Straight Arrow Connector 22">
            <a:extLst>
              <a:ext uri="{FF2B5EF4-FFF2-40B4-BE49-F238E27FC236}">
                <a16:creationId xmlns:a16="http://schemas.microsoft.com/office/drawing/2014/main" id="{30E565FE-3A10-2462-CB2E-C829A478A7B1}"/>
              </a:ext>
            </a:extLst>
          </p:cNvPr>
          <p:cNvCxnSpPr>
            <a:endCxn id="20" idx="3"/>
          </p:cNvCxnSpPr>
          <p:nvPr/>
        </p:nvCxnSpPr>
        <p:spPr>
          <a:xfrm flipH="1">
            <a:off x="7766739" y="2945074"/>
            <a:ext cx="128660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BE0A61CA-D9AD-D75C-2089-9AC1CC2615E1}"/>
              </a:ext>
            </a:extLst>
          </p:cNvPr>
          <p:cNvCxnSpPr>
            <a:cxnSpLocks/>
            <a:stCxn id="20" idx="1"/>
            <a:endCxn id="43" idx="1"/>
          </p:cNvCxnSpPr>
          <p:nvPr/>
        </p:nvCxnSpPr>
        <p:spPr>
          <a:xfrm rot="10800000" flipV="1">
            <a:off x="5983659" y="2945074"/>
            <a:ext cx="12700" cy="485916"/>
          </a:xfrm>
          <a:prstGeom prst="bentConnector3">
            <a:avLst>
              <a:gd name="adj1" fmla="val 1800000"/>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lowchart: Process 42">
            <a:extLst>
              <a:ext uri="{FF2B5EF4-FFF2-40B4-BE49-F238E27FC236}">
                <a16:creationId xmlns:a16="http://schemas.microsoft.com/office/drawing/2014/main" id="{C1835BBA-8B0C-F6D1-4333-0A1069DCAE10}"/>
              </a:ext>
            </a:extLst>
          </p:cNvPr>
          <p:cNvSpPr/>
          <p:nvPr/>
        </p:nvSpPr>
        <p:spPr>
          <a:xfrm>
            <a:off x="5983659" y="3260826"/>
            <a:ext cx="1783080" cy="340327"/>
          </a:xfrm>
          <a:prstGeom prst="flowChartProcess">
            <a:avLst/>
          </a:prstGeom>
          <a:solidFill>
            <a:schemeClr val="accent1">
              <a:lumMod val="40000"/>
              <a:lumOff val="60000"/>
            </a:schemeClr>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Kernel PTE’</a:t>
            </a:r>
          </a:p>
        </p:txBody>
      </p:sp>
      <p:sp>
        <p:nvSpPr>
          <p:cNvPr id="24" name="Title 1">
            <a:extLst>
              <a:ext uri="{FF2B5EF4-FFF2-40B4-BE49-F238E27FC236}">
                <a16:creationId xmlns:a16="http://schemas.microsoft.com/office/drawing/2014/main" id="{45445C69-C5A2-CB28-5622-570AF4143EBC}"/>
              </a:ext>
            </a:extLst>
          </p:cNvPr>
          <p:cNvSpPr>
            <a:spLocks noGrp="1"/>
          </p:cNvSpPr>
          <p:nvPr>
            <p:ph type="title"/>
          </p:nvPr>
        </p:nvSpPr>
        <p:spPr>
          <a:xfrm>
            <a:off x="679938" y="365125"/>
            <a:ext cx="10709031" cy="1325563"/>
          </a:xfrm>
        </p:spPr>
        <p:txBody>
          <a:bodyPr>
            <a:normAutofit/>
          </a:bodyPr>
          <a:lstStyle/>
          <a:p>
            <a:r>
              <a:rPr lang="en-US" sz="3600">
                <a:latin typeface="Montserrat SemiBold" panose="00000700000000000000" pitchFamily="2" charset="0"/>
              </a:rPr>
              <a:t>EMT brings insights from the OS perspective</a:t>
            </a:r>
          </a:p>
        </p:txBody>
      </p:sp>
      <p:sp>
        <p:nvSpPr>
          <p:cNvPr id="2" name="Slide Number Placeholder 1">
            <a:extLst>
              <a:ext uri="{FF2B5EF4-FFF2-40B4-BE49-F238E27FC236}">
                <a16:creationId xmlns:a16="http://schemas.microsoft.com/office/drawing/2014/main" id="{88AD2C8D-FE12-C9C7-511D-41F939FD9A10}"/>
              </a:ext>
            </a:extLst>
          </p:cNvPr>
          <p:cNvSpPr>
            <a:spLocks noGrp="1"/>
          </p:cNvSpPr>
          <p:nvPr>
            <p:ph type="sldNum" sz="quarter" idx="12"/>
          </p:nvPr>
        </p:nvSpPr>
        <p:spPr/>
        <p:txBody>
          <a:bodyPr/>
          <a:lstStyle/>
          <a:p>
            <a:fld id="{D24AB98B-7EB6-489A-BE01-743AAE16D735}" type="slidenum">
              <a:rPr lang="en-US" smtClean="0"/>
              <a:t>32</a:t>
            </a:fld>
            <a:endParaRPr lang="en-US"/>
          </a:p>
        </p:txBody>
      </p:sp>
      <p:sp>
        <p:nvSpPr>
          <p:cNvPr id="22" name="Content Placeholder 2">
            <a:extLst>
              <a:ext uri="{FF2B5EF4-FFF2-40B4-BE49-F238E27FC236}">
                <a16:creationId xmlns:a16="http://schemas.microsoft.com/office/drawing/2014/main" id="{800F9356-8F13-B852-8A0F-F4DA19537464}"/>
              </a:ext>
            </a:extLst>
          </p:cNvPr>
          <p:cNvSpPr txBox="1">
            <a:spLocks/>
          </p:cNvSpPr>
          <p:nvPr/>
        </p:nvSpPr>
        <p:spPr>
          <a:xfrm>
            <a:off x="838200" y="1618803"/>
            <a:ext cx="10515600" cy="1277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Montserrat SemiBold" panose="00000700000000000000" pitchFamily="2" charset="0"/>
                <a:ea typeface="Source Sans Pro" panose="020B0503030403020204" pitchFamily="34" charset="0"/>
              </a:rPr>
              <a:t>Hash page table: self-reference paradox</a:t>
            </a:r>
          </a:p>
          <a:p>
            <a:pPr marL="0" indent="0">
              <a:buFont typeface="Arial" panose="020B0604020202020204" pitchFamily="34" charset="0"/>
              <a:buNone/>
            </a:pPr>
            <a:r>
              <a:rPr lang="en-US" sz="2200">
                <a:latin typeface="Montserrat Medium" panose="00000600000000000000" pitchFamily="2" charset="0"/>
                <a:ea typeface="Source Sans Pro" panose="020B0503030403020204" pitchFamily="34" charset="0"/>
              </a:rPr>
              <a:t>	Approach 2: copy before invalidation</a:t>
            </a:r>
          </a:p>
        </p:txBody>
      </p:sp>
      <p:sp>
        <p:nvSpPr>
          <p:cNvPr id="3" name="Rectangle: Rounded Corners 2">
            <a:extLst>
              <a:ext uri="{FF2B5EF4-FFF2-40B4-BE49-F238E27FC236}">
                <a16:creationId xmlns:a16="http://schemas.microsoft.com/office/drawing/2014/main" id="{034039F5-7015-2B75-6FD9-68BCE53823FB}"/>
              </a:ext>
            </a:extLst>
          </p:cNvPr>
          <p:cNvSpPr/>
          <p:nvPr/>
        </p:nvSpPr>
        <p:spPr>
          <a:xfrm>
            <a:off x="9120336" y="3572180"/>
            <a:ext cx="2919264" cy="1042165"/>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a:latin typeface="Montserrat Medium" panose="00000600000000000000" pitchFamily="2" charset="0"/>
                <a:cs typeface="Arial" panose="020B0604020202020204" pitchFamily="34" charset="0"/>
              </a:rPr>
              <a:t>Duplicated entries</a:t>
            </a:r>
          </a:p>
          <a:p>
            <a:r>
              <a:rPr lang="en-US" sz="2000">
                <a:latin typeface="Montserrat Medium" panose="00000600000000000000" pitchFamily="2" charset="0"/>
                <a:cs typeface="Arial" panose="020B0604020202020204" pitchFamily="34" charset="0"/>
              </a:rPr>
              <a:t>Undefined behavior for MMU </a:t>
            </a:r>
          </a:p>
        </p:txBody>
      </p:sp>
      <p:sp>
        <p:nvSpPr>
          <p:cNvPr id="14" name="TextBox 13">
            <a:extLst>
              <a:ext uri="{FF2B5EF4-FFF2-40B4-BE49-F238E27FC236}">
                <a16:creationId xmlns:a16="http://schemas.microsoft.com/office/drawing/2014/main" id="{805FA166-42C2-87DF-636E-362198EE263D}"/>
              </a:ext>
            </a:extLst>
          </p:cNvPr>
          <p:cNvSpPr txBox="1"/>
          <p:nvPr/>
        </p:nvSpPr>
        <p:spPr>
          <a:xfrm>
            <a:off x="8129346" y="2482522"/>
            <a:ext cx="686495" cy="584775"/>
          </a:xfrm>
          <a:prstGeom prst="rect">
            <a:avLst/>
          </a:prstGeom>
          <a:noFill/>
        </p:spPr>
        <p:txBody>
          <a:bodyPr wrap="square" rtlCol="0">
            <a:spAutoFit/>
          </a:bodyPr>
          <a:lstStyle/>
          <a:p>
            <a:r>
              <a:rPr lang="en-US" sz="3200">
                <a:solidFill>
                  <a:srgbClr val="FF0000"/>
                </a:solidFill>
                <a:latin typeface="Montserrat Bold" panose="00000800000000000000" pitchFamily="2" charset="0"/>
              </a:rPr>
              <a:t>?</a:t>
            </a:r>
          </a:p>
        </p:txBody>
      </p:sp>
      <p:sp>
        <p:nvSpPr>
          <p:cNvPr id="15" name="Rectangle: Rounded Corners 14">
            <a:extLst>
              <a:ext uri="{FF2B5EF4-FFF2-40B4-BE49-F238E27FC236}">
                <a16:creationId xmlns:a16="http://schemas.microsoft.com/office/drawing/2014/main" id="{5E16D25C-5906-7FD3-03C4-9F92752DACB9}"/>
              </a:ext>
            </a:extLst>
          </p:cNvPr>
          <p:cNvSpPr/>
          <p:nvPr/>
        </p:nvSpPr>
        <p:spPr>
          <a:xfrm>
            <a:off x="9120336" y="4792262"/>
            <a:ext cx="2919264" cy="1042164"/>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a:latin typeface="Montserrat Medium" panose="00000600000000000000" pitchFamily="2" charset="0"/>
                <a:cs typeface="Arial" panose="020B0604020202020204" pitchFamily="34" charset="0"/>
              </a:rPr>
              <a:t>No atomic updates at multiple locations</a:t>
            </a:r>
          </a:p>
        </p:txBody>
      </p:sp>
      <p:cxnSp>
        <p:nvCxnSpPr>
          <p:cNvPr id="5" name="Straight Arrow Connector 4">
            <a:extLst>
              <a:ext uri="{FF2B5EF4-FFF2-40B4-BE49-F238E27FC236}">
                <a16:creationId xmlns:a16="http://schemas.microsoft.com/office/drawing/2014/main" id="{BC4F0020-8DB8-388A-B98F-427E34C8DC12}"/>
              </a:ext>
            </a:extLst>
          </p:cNvPr>
          <p:cNvCxnSpPr>
            <a:cxnSpLocks/>
            <a:stCxn id="21" idx="1"/>
            <a:endCxn id="43" idx="3"/>
          </p:cNvCxnSpPr>
          <p:nvPr/>
        </p:nvCxnSpPr>
        <p:spPr>
          <a:xfrm flipH="1">
            <a:off x="7766739" y="2945074"/>
            <a:ext cx="1286604" cy="48591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2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9" grpId="0" animBg="1"/>
      <p:bldP spid="10" grpId="0" animBg="1"/>
      <p:bldP spid="18" grpId="0" animBg="1"/>
      <p:bldP spid="19" grpId="0" animBg="1"/>
      <p:bldP spid="20" grpId="0" animBg="1"/>
      <p:bldP spid="21" grpId="0" animBg="1"/>
      <p:bldP spid="43" grpId="0" animBg="1"/>
      <p:bldP spid="3" grpId="0" animBg="1"/>
      <p:bldP spid="14" grpId="0"/>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F8C5D-5204-BCFA-52B3-EF410BF2DBB3}"/>
            </a:ext>
          </a:extLst>
        </p:cNvPr>
        <p:cNvGrpSpPr/>
        <p:nvPr/>
      </p:nvGrpSpPr>
      <p:grpSpPr>
        <a:xfrm>
          <a:off x="0" y="0"/>
          <a:ext cx="0" cy="0"/>
          <a:chOff x="0" y="0"/>
          <a:chExt cx="0" cy="0"/>
        </a:xfrm>
      </p:grpSpPr>
      <p:sp>
        <p:nvSpPr>
          <p:cNvPr id="4" name="Flowchart: Process 3">
            <a:extLst>
              <a:ext uri="{FF2B5EF4-FFF2-40B4-BE49-F238E27FC236}">
                <a16:creationId xmlns:a16="http://schemas.microsoft.com/office/drawing/2014/main" id="{45668BD3-CAFA-26DF-7722-D0AF45F765E8}"/>
              </a:ext>
            </a:extLst>
          </p:cNvPr>
          <p:cNvSpPr/>
          <p:nvPr/>
        </p:nvSpPr>
        <p:spPr>
          <a:xfrm>
            <a:off x="2279576" y="2539174"/>
            <a:ext cx="1783080" cy="3180011"/>
          </a:xfrm>
          <a:prstGeom prst="flowChartProcess">
            <a:avLst/>
          </a:prstGeom>
          <a:gradFill>
            <a:gsLst>
              <a:gs pos="0">
                <a:schemeClr val="bg1">
                  <a:alpha val="67000"/>
                </a:schemeClr>
              </a:gs>
              <a:gs pos="10000">
                <a:srgbClr val="84E291">
                  <a:alpha val="25000"/>
                </a:srgbClr>
              </a:gs>
              <a:gs pos="90000">
                <a:srgbClr val="84E291">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F5636E07-460E-48CD-24C9-6C732A36FCCE}"/>
              </a:ext>
            </a:extLst>
          </p:cNvPr>
          <p:cNvSpPr txBox="1"/>
          <p:nvPr/>
        </p:nvSpPr>
        <p:spPr>
          <a:xfrm>
            <a:off x="6240941" y="5816905"/>
            <a:ext cx="12731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Physical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7" name="TextBox 6">
            <a:extLst>
              <a:ext uri="{FF2B5EF4-FFF2-40B4-BE49-F238E27FC236}">
                <a16:creationId xmlns:a16="http://schemas.microsoft.com/office/drawing/2014/main" id="{94605F5B-710E-E89A-92ED-C0358E95A0AB}"/>
              </a:ext>
            </a:extLst>
          </p:cNvPr>
          <p:cNvSpPr txBox="1"/>
          <p:nvPr/>
        </p:nvSpPr>
        <p:spPr>
          <a:xfrm>
            <a:off x="2536858" y="5795001"/>
            <a:ext cx="1273185" cy="586177"/>
          </a:xfrm>
          <a:prstGeom prst="rect">
            <a:avLst/>
          </a:prstGeom>
          <a:noFill/>
        </p:spPr>
        <p:txBody>
          <a:bodyPr wrap="square" tIns="72000" rtlCol="0" anchor="ctr" anchorCtr="1">
            <a:spAutoFit/>
          </a:bodyPr>
          <a:lstStyle/>
          <a:p>
            <a:pPr algn="ctr">
              <a:lnSpc>
                <a:spcPct val="75000"/>
              </a:lnSpc>
            </a:pPr>
            <a:r>
              <a:rPr lang="en-US" sz="2000">
                <a:latin typeface="Montserrat Medium" panose="00000600000000000000" pitchFamily="2" charset="0"/>
              </a:rPr>
              <a:t>Virtual</a:t>
            </a:r>
          </a:p>
          <a:p>
            <a:pPr algn="ctr">
              <a:lnSpc>
                <a:spcPct val="75000"/>
              </a:lnSpc>
            </a:pPr>
            <a:r>
              <a:rPr lang="en-US" sz="2000">
                <a:latin typeface="Montserrat Medium" panose="00000600000000000000" pitchFamily="2" charset="0"/>
              </a:rPr>
              <a:t>Memory</a:t>
            </a:r>
            <a:endParaRPr lang="en-KR" sz="2000">
              <a:latin typeface="Montserrat Medium" panose="00000600000000000000" pitchFamily="2" charset="0"/>
            </a:endParaRPr>
          </a:p>
        </p:txBody>
      </p:sp>
      <p:sp>
        <p:nvSpPr>
          <p:cNvPr id="8" name="Flowchart: Process 7">
            <a:extLst>
              <a:ext uri="{FF2B5EF4-FFF2-40B4-BE49-F238E27FC236}">
                <a16:creationId xmlns:a16="http://schemas.microsoft.com/office/drawing/2014/main" id="{D4845B01-E5F6-ACB1-FC2B-E1B8A6D86647}"/>
              </a:ext>
            </a:extLst>
          </p:cNvPr>
          <p:cNvSpPr/>
          <p:nvPr/>
        </p:nvSpPr>
        <p:spPr>
          <a:xfrm>
            <a:off x="2279576" y="3010647"/>
            <a:ext cx="1783080" cy="896679"/>
          </a:xfrm>
          <a:prstGeom prst="flowChartProcess">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sp>
        <p:nvSpPr>
          <p:cNvPr id="9" name="Flowchart: Process 8">
            <a:extLst>
              <a:ext uri="{FF2B5EF4-FFF2-40B4-BE49-F238E27FC236}">
                <a16:creationId xmlns:a16="http://schemas.microsoft.com/office/drawing/2014/main" id="{BABC91F8-0E1C-8707-C224-61D6EBBB492D}"/>
              </a:ext>
            </a:extLst>
          </p:cNvPr>
          <p:cNvSpPr/>
          <p:nvPr/>
        </p:nvSpPr>
        <p:spPr>
          <a:xfrm>
            <a:off x="5983659" y="2539173"/>
            <a:ext cx="1783080" cy="3180011"/>
          </a:xfrm>
          <a:prstGeom prst="flowChartProcess">
            <a:avLst/>
          </a:prstGeom>
          <a:gradFill>
            <a:gsLst>
              <a:gs pos="0">
                <a:schemeClr val="bg1">
                  <a:alpha val="67000"/>
                </a:schemeClr>
              </a:gs>
              <a:gs pos="10000">
                <a:srgbClr val="83CBEB">
                  <a:alpha val="25000"/>
                </a:srgbClr>
              </a:gs>
              <a:gs pos="90000">
                <a:srgbClr val="83CBEB">
                  <a:alpha val="25000"/>
                </a:srgbClr>
              </a:gs>
              <a:gs pos="100000">
                <a:schemeClr val="bg1">
                  <a:alpha val="67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Montserrat Medium" panose="00000600000000000000" pitchFamily="2" charset="0"/>
              <a:cs typeface="Times New Roman" panose="02020603050405020304" pitchFamily="18" charset="0"/>
            </a:endParaRPr>
          </a:p>
        </p:txBody>
      </p:sp>
      <p:sp>
        <p:nvSpPr>
          <p:cNvPr id="10" name="Flowchart: Process 9">
            <a:extLst>
              <a:ext uri="{FF2B5EF4-FFF2-40B4-BE49-F238E27FC236}">
                <a16:creationId xmlns:a16="http://schemas.microsoft.com/office/drawing/2014/main" id="{368B51B0-5487-6485-4491-F8E5B23747F9}"/>
              </a:ext>
            </a:extLst>
          </p:cNvPr>
          <p:cNvSpPr/>
          <p:nvPr/>
        </p:nvSpPr>
        <p:spPr>
          <a:xfrm>
            <a:off x="5983659" y="4267365"/>
            <a:ext cx="1783080" cy="896679"/>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Montserrat Medium" panose="00000600000000000000" pitchFamily="2" charset="0"/>
                <a:cs typeface="Times New Roman" panose="02020603050405020304" pitchFamily="18" charset="0"/>
              </a:rPr>
              <a:t>Kernel Code</a:t>
            </a:r>
          </a:p>
        </p:txBody>
      </p:sp>
      <p:cxnSp>
        <p:nvCxnSpPr>
          <p:cNvPr id="11" name="Straight Connector 10">
            <a:extLst>
              <a:ext uri="{FF2B5EF4-FFF2-40B4-BE49-F238E27FC236}">
                <a16:creationId xmlns:a16="http://schemas.microsoft.com/office/drawing/2014/main" id="{7A0EFC9F-A596-11F8-27C4-B667BC92AD31}"/>
              </a:ext>
            </a:extLst>
          </p:cNvPr>
          <p:cNvCxnSpPr>
            <a:cxnSpLocks/>
          </p:cNvCxnSpPr>
          <p:nvPr/>
        </p:nvCxnSpPr>
        <p:spPr>
          <a:xfrm>
            <a:off x="4050506" y="3012273"/>
            <a:ext cx="1933153" cy="125509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F4C0462-A900-4E49-85D3-DEB78ABD03D5}"/>
              </a:ext>
            </a:extLst>
          </p:cNvPr>
          <p:cNvCxnSpPr>
            <a:cxnSpLocks/>
          </p:cNvCxnSpPr>
          <p:nvPr/>
        </p:nvCxnSpPr>
        <p:spPr>
          <a:xfrm>
            <a:off x="4055269" y="3902860"/>
            <a:ext cx="1928390" cy="126118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309954CE-FD6A-A97E-3C7D-CD6FD9EF8151}"/>
              </a:ext>
            </a:extLst>
          </p:cNvPr>
          <p:cNvSpPr/>
          <p:nvPr/>
        </p:nvSpPr>
        <p:spPr>
          <a:xfrm>
            <a:off x="2440640" y="3363686"/>
            <a:ext cx="1482420"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ACCA0A8-9E3A-EE00-F626-1505C241B2B9}"/>
              </a:ext>
            </a:extLst>
          </p:cNvPr>
          <p:cNvSpPr/>
          <p:nvPr/>
        </p:nvSpPr>
        <p:spPr>
          <a:xfrm>
            <a:off x="6154359" y="4627405"/>
            <a:ext cx="1485484" cy="45624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onsolas" panose="020B0609020204030204" pitchFamily="49" charset="0"/>
                <a:cs typeface="Times New Roman" panose="02020603050405020304" pitchFamily="18" charset="0"/>
              </a:rPr>
              <a:t>move </a:t>
            </a:r>
            <a:r>
              <a:rPr lang="en-US" sz="2000" err="1">
                <a:solidFill>
                  <a:schemeClr val="tx1"/>
                </a:solidFill>
                <a:latin typeface="Consolas" panose="020B0609020204030204" pitchFamily="49" charset="0"/>
                <a:cs typeface="Times New Roman" panose="02020603050405020304" pitchFamily="18" charset="0"/>
              </a:rPr>
              <a:t>pte</a:t>
            </a:r>
            <a:endParaRPr lang="en-US" sz="2000">
              <a:solidFill>
                <a:schemeClr val="tx1"/>
              </a:solidFill>
              <a:latin typeface="Consolas" panose="020B0609020204030204" pitchFamily="49" charset="0"/>
              <a:cs typeface="Times New Roman" panose="02020603050405020304" pitchFamily="18" charset="0"/>
            </a:endParaRPr>
          </a:p>
        </p:txBody>
      </p:sp>
      <p:sp>
        <p:nvSpPr>
          <p:cNvPr id="20" name="Flowchart: Process 19">
            <a:extLst>
              <a:ext uri="{FF2B5EF4-FFF2-40B4-BE49-F238E27FC236}">
                <a16:creationId xmlns:a16="http://schemas.microsoft.com/office/drawing/2014/main" id="{866F2587-D8E0-8533-C4EA-E15AE639586D}"/>
              </a:ext>
            </a:extLst>
          </p:cNvPr>
          <p:cNvSpPr/>
          <p:nvPr/>
        </p:nvSpPr>
        <p:spPr>
          <a:xfrm>
            <a:off x="5983659" y="2774910"/>
            <a:ext cx="1783080" cy="340327"/>
          </a:xfrm>
          <a:prstGeom prst="flowChart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Kernel PTE</a:t>
            </a:r>
          </a:p>
        </p:txBody>
      </p:sp>
      <p:sp>
        <p:nvSpPr>
          <p:cNvPr id="21" name="Rectangle: Rounded Corners 20">
            <a:extLst>
              <a:ext uri="{FF2B5EF4-FFF2-40B4-BE49-F238E27FC236}">
                <a16:creationId xmlns:a16="http://schemas.microsoft.com/office/drawing/2014/main" id="{D29E8EE2-F412-FFFC-1BCC-82CA1B399A82}"/>
              </a:ext>
            </a:extLst>
          </p:cNvPr>
          <p:cNvSpPr/>
          <p:nvPr/>
        </p:nvSpPr>
        <p:spPr>
          <a:xfrm>
            <a:off x="9053343" y="2621038"/>
            <a:ext cx="1268798" cy="64807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ontserrat Medium" panose="00000600000000000000" pitchFamily="2" charset="0"/>
                <a:cs typeface="Times" panose="02020603050405020304" pitchFamily="18" charset="0"/>
              </a:rPr>
              <a:t>MMU</a:t>
            </a:r>
          </a:p>
        </p:txBody>
      </p:sp>
      <p:cxnSp>
        <p:nvCxnSpPr>
          <p:cNvPr id="23" name="Straight Arrow Connector 22">
            <a:extLst>
              <a:ext uri="{FF2B5EF4-FFF2-40B4-BE49-F238E27FC236}">
                <a16:creationId xmlns:a16="http://schemas.microsoft.com/office/drawing/2014/main" id="{1DEF2191-8B18-4C02-F521-2B3229C9026A}"/>
              </a:ext>
            </a:extLst>
          </p:cNvPr>
          <p:cNvCxnSpPr>
            <a:endCxn id="20" idx="3"/>
          </p:cNvCxnSpPr>
          <p:nvPr/>
        </p:nvCxnSpPr>
        <p:spPr>
          <a:xfrm flipH="1">
            <a:off x="7766739" y="2945074"/>
            <a:ext cx="128660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EFC2D4AD-672A-4943-635F-32F87FDAD7F8}"/>
              </a:ext>
            </a:extLst>
          </p:cNvPr>
          <p:cNvCxnSpPr>
            <a:cxnSpLocks/>
            <a:stCxn id="20" idx="1"/>
            <a:endCxn id="43" idx="1"/>
          </p:cNvCxnSpPr>
          <p:nvPr/>
        </p:nvCxnSpPr>
        <p:spPr>
          <a:xfrm rot="10800000" flipV="1">
            <a:off x="5983659" y="2945074"/>
            <a:ext cx="12700" cy="485916"/>
          </a:xfrm>
          <a:prstGeom prst="bentConnector3">
            <a:avLst>
              <a:gd name="adj1" fmla="val 1800000"/>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lowchart: Process 42">
            <a:extLst>
              <a:ext uri="{FF2B5EF4-FFF2-40B4-BE49-F238E27FC236}">
                <a16:creationId xmlns:a16="http://schemas.microsoft.com/office/drawing/2014/main" id="{F38A5880-BB1A-F53D-062C-A5312ABDD0F4}"/>
              </a:ext>
            </a:extLst>
          </p:cNvPr>
          <p:cNvSpPr/>
          <p:nvPr/>
        </p:nvSpPr>
        <p:spPr>
          <a:xfrm>
            <a:off x="5983659" y="3260826"/>
            <a:ext cx="1783080" cy="340327"/>
          </a:xfrm>
          <a:prstGeom prst="flowChartProcess">
            <a:avLst/>
          </a:prstGeom>
          <a:solidFill>
            <a:schemeClr val="accent1">
              <a:lumMod val="40000"/>
              <a:lumOff val="60000"/>
            </a:schemeClr>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Medium" panose="00000600000000000000" pitchFamily="2" charset="0"/>
                <a:cs typeface="Times New Roman" panose="02020603050405020304" pitchFamily="18" charset="0"/>
              </a:rPr>
              <a:t>Kernel PTE’</a:t>
            </a:r>
          </a:p>
        </p:txBody>
      </p:sp>
      <p:sp>
        <p:nvSpPr>
          <p:cNvPr id="5" name="Rectangle: Rounded Corners 4">
            <a:extLst>
              <a:ext uri="{FF2B5EF4-FFF2-40B4-BE49-F238E27FC236}">
                <a16:creationId xmlns:a16="http://schemas.microsoft.com/office/drawing/2014/main" id="{B5F9C696-F536-6F4F-BA64-C4FAC0B813F4}"/>
              </a:ext>
            </a:extLst>
          </p:cNvPr>
          <p:cNvSpPr/>
          <p:nvPr/>
        </p:nvSpPr>
        <p:spPr>
          <a:xfrm>
            <a:off x="8970682" y="3601153"/>
            <a:ext cx="2855318" cy="1243606"/>
          </a:xfrm>
          <a:prstGeom prst="roundRect">
            <a:avLst/>
          </a:prstGeom>
          <a:solidFill>
            <a:srgbClr val="00B050"/>
          </a:solidFill>
          <a:ln w="25400" cap="flat" cmpd="sng" algn="ctr">
            <a:noFill/>
            <a:prstDash val="solid"/>
          </a:ln>
          <a:effectLst/>
        </p:spPr>
        <p:txBody>
          <a:bodyPr rtlCol="0" anchor="ctr"/>
          <a:lstStyle/>
          <a:p>
            <a:pPr lvl="0">
              <a:buClr>
                <a:srgbClr val="000000"/>
              </a:buClr>
              <a:defRPr/>
            </a:pPr>
            <a:r>
              <a:rPr kumimoji="0" lang="en-US" altLang="zh-CN" sz="2000" b="0" i="0" u="none" strike="noStrike" kern="0" cap="none" spc="0" normalizeH="0" baseline="0" noProof="0">
                <a:ln>
                  <a:noFill/>
                </a:ln>
                <a:solidFill>
                  <a:schemeClr val="bg1"/>
                </a:solidFill>
                <a:effectLst/>
                <a:uLnTx/>
                <a:uFillTx/>
                <a:latin typeface="Montserrat Medium" panose="00000600000000000000" pitchFamily="2" charset="0"/>
                <a:ea typeface="宋体" panose="02010600030101010101" pitchFamily="2" charset="-122"/>
                <a:sym typeface="Arial"/>
              </a:rPr>
              <a:t>Handle</a:t>
            </a:r>
            <a:r>
              <a:rPr kumimoji="0" lang="en-US" altLang="zh-CN" sz="2000" b="0" i="0" u="none" strike="noStrike" kern="0" cap="none" spc="0" normalizeH="0" noProof="0">
                <a:ln>
                  <a:noFill/>
                </a:ln>
                <a:solidFill>
                  <a:schemeClr val="bg1"/>
                </a:solidFill>
                <a:effectLst/>
                <a:uLnTx/>
                <a:uFillTx/>
                <a:latin typeface="Montserrat Medium" panose="00000600000000000000" pitchFamily="2" charset="0"/>
                <a:ea typeface="宋体" panose="02010600030101010101" pitchFamily="2" charset="-122"/>
                <a:sym typeface="Arial"/>
              </a:rPr>
              <a:t> </a:t>
            </a:r>
            <a:r>
              <a:rPr lang="en-US" sz="2000">
                <a:solidFill>
                  <a:schemeClr val="bg1"/>
                </a:solidFill>
                <a:latin typeface="Montserrat Medium" panose="00000600000000000000" pitchFamily="2" charset="0"/>
                <a:ea typeface="Source Sans Pro" panose="020B0503030403020204" pitchFamily="34" charset="0"/>
              </a:rPr>
              <a:t>duplicated entries if mapping &amp; perm. are same</a:t>
            </a:r>
            <a:endParaRPr kumimoji="0" lang="en-US" sz="2000" b="0" i="0" u="none" strike="noStrike" kern="0" cap="none" spc="0" normalizeH="0" baseline="0" noProof="0">
              <a:ln>
                <a:noFill/>
              </a:ln>
              <a:solidFill>
                <a:schemeClr val="bg1"/>
              </a:solidFill>
              <a:effectLst/>
              <a:uLnTx/>
              <a:uFillTx/>
              <a:latin typeface="Montserrat Medium" panose="00000600000000000000" pitchFamily="2" charset="0"/>
              <a:sym typeface="Arial"/>
            </a:endParaRPr>
          </a:p>
        </p:txBody>
      </p:sp>
      <p:sp>
        <p:nvSpPr>
          <p:cNvPr id="17" name="Multiplication Sign 16">
            <a:extLst>
              <a:ext uri="{FF2B5EF4-FFF2-40B4-BE49-F238E27FC236}">
                <a16:creationId xmlns:a16="http://schemas.microsoft.com/office/drawing/2014/main" id="{5B59025E-E0CD-F536-2178-9E0D49BF5200}"/>
              </a:ext>
            </a:extLst>
          </p:cNvPr>
          <p:cNvSpPr/>
          <p:nvPr/>
        </p:nvSpPr>
        <p:spPr>
          <a:xfrm>
            <a:off x="6512212" y="2694517"/>
            <a:ext cx="576064" cy="4942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ontserrat Medium" panose="00000600000000000000" pitchFamily="2" charset="0"/>
            </a:endParaRPr>
          </a:p>
        </p:txBody>
      </p:sp>
      <p:cxnSp>
        <p:nvCxnSpPr>
          <p:cNvPr id="13" name="Straight Arrow Connector 12">
            <a:extLst>
              <a:ext uri="{FF2B5EF4-FFF2-40B4-BE49-F238E27FC236}">
                <a16:creationId xmlns:a16="http://schemas.microsoft.com/office/drawing/2014/main" id="{151E3A21-3A02-CBBA-2E96-F4EA5C4B3762}"/>
              </a:ext>
            </a:extLst>
          </p:cNvPr>
          <p:cNvCxnSpPr>
            <a:cxnSpLocks/>
            <a:endCxn id="43" idx="3"/>
          </p:cNvCxnSpPr>
          <p:nvPr/>
        </p:nvCxnSpPr>
        <p:spPr>
          <a:xfrm flipH="1">
            <a:off x="7766739" y="2945074"/>
            <a:ext cx="1286604" cy="48591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4" name="Title 1">
            <a:extLst>
              <a:ext uri="{FF2B5EF4-FFF2-40B4-BE49-F238E27FC236}">
                <a16:creationId xmlns:a16="http://schemas.microsoft.com/office/drawing/2014/main" id="{B57FDFC2-0574-0686-1359-7F8DD251DBC3}"/>
              </a:ext>
            </a:extLst>
          </p:cNvPr>
          <p:cNvSpPr>
            <a:spLocks noGrp="1"/>
          </p:cNvSpPr>
          <p:nvPr>
            <p:ph type="title"/>
          </p:nvPr>
        </p:nvSpPr>
        <p:spPr>
          <a:xfrm>
            <a:off x="679938" y="365125"/>
            <a:ext cx="10709031" cy="1325563"/>
          </a:xfrm>
        </p:spPr>
        <p:txBody>
          <a:bodyPr>
            <a:normAutofit/>
          </a:bodyPr>
          <a:lstStyle/>
          <a:p>
            <a:r>
              <a:rPr lang="en-US" sz="3600">
                <a:latin typeface="Montserrat SemiBold" panose="00000700000000000000" pitchFamily="2" charset="0"/>
              </a:rPr>
              <a:t>EMT brings insights from the OS perspective</a:t>
            </a:r>
          </a:p>
        </p:txBody>
      </p:sp>
      <p:sp>
        <p:nvSpPr>
          <p:cNvPr id="2" name="Slide Number Placeholder 1">
            <a:extLst>
              <a:ext uri="{FF2B5EF4-FFF2-40B4-BE49-F238E27FC236}">
                <a16:creationId xmlns:a16="http://schemas.microsoft.com/office/drawing/2014/main" id="{ABF671DD-5D35-FF50-8F6A-F6D1F5F9D3D8}"/>
              </a:ext>
            </a:extLst>
          </p:cNvPr>
          <p:cNvSpPr>
            <a:spLocks noGrp="1"/>
          </p:cNvSpPr>
          <p:nvPr>
            <p:ph type="sldNum" sz="quarter" idx="12"/>
          </p:nvPr>
        </p:nvSpPr>
        <p:spPr/>
        <p:txBody>
          <a:bodyPr/>
          <a:lstStyle/>
          <a:p>
            <a:fld id="{D24AB98B-7EB6-489A-BE01-743AAE16D735}" type="slidenum">
              <a:rPr lang="en-US" smtClean="0"/>
              <a:t>33</a:t>
            </a:fld>
            <a:endParaRPr lang="en-US"/>
          </a:p>
        </p:txBody>
      </p:sp>
      <p:sp>
        <p:nvSpPr>
          <p:cNvPr id="22" name="Content Placeholder 2">
            <a:extLst>
              <a:ext uri="{FF2B5EF4-FFF2-40B4-BE49-F238E27FC236}">
                <a16:creationId xmlns:a16="http://schemas.microsoft.com/office/drawing/2014/main" id="{C2F60DC6-A73E-FFE4-1A85-B3FB8D43AB26}"/>
              </a:ext>
            </a:extLst>
          </p:cNvPr>
          <p:cNvSpPr txBox="1">
            <a:spLocks/>
          </p:cNvSpPr>
          <p:nvPr/>
        </p:nvSpPr>
        <p:spPr>
          <a:xfrm>
            <a:off x="838200" y="1618803"/>
            <a:ext cx="10515600" cy="1277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Montserrat SemiBold" panose="00000700000000000000" pitchFamily="2" charset="0"/>
                <a:ea typeface="Source Sans Pro" panose="020B0503030403020204" pitchFamily="34" charset="0"/>
              </a:rPr>
              <a:t>Hash page table: self-reference paradox</a:t>
            </a:r>
          </a:p>
          <a:p>
            <a:pPr marL="0" indent="0">
              <a:buNone/>
            </a:pPr>
            <a:r>
              <a:rPr lang="en-US" sz="2200">
                <a:latin typeface="Montserrat Medium" panose="00000600000000000000" pitchFamily="2" charset="0"/>
                <a:ea typeface="Source Sans Pro" panose="020B0503030403020204" pitchFamily="34" charset="0"/>
              </a:rPr>
              <a:t>	Solution: copying before invalidation + extend MMU logic</a:t>
            </a:r>
          </a:p>
        </p:txBody>
      </p:sp>
    </p:spTree>
    <p:extLst>
      <p:ext uri="{BB962C8B-B14F-4D97-AF65-F5344CB8AC3E}">
        <p14:creationId xmlns:p14="http://schemas.microsoft.com/office/powerpoint/2010/main" val="37297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23"/>
                                        </p:tgtEl>
                                      </p:cBhvr>
                                    </p:animEffect>
                                    <p:animScale>
                                      <p:cBhvr>
                                        <p:cTn id="43" dur="250" autoRev="1" fill="hold"/>
                                        <p:tgtEl>
                                          <p:spTgt spid="23"/>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9" grpId="0" animBg="1"/>
      <p:bldP spid="10" grpId="0" animBg="1"/>
      <p:bldP spid="18" grpId="0" animBg="1"/>
      <p:bldP spid="19" grpId="0" animBg="1"/>
      <p:bldP spid="20" grpId="0" animBg="1"/>
      <p:bldP spid="21" grpId="0" animBg="1"/>
      <p:bldP spid="43" grpId="0" animBg="1"/>
      <p:bldP spid="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DE8B3-D65F-E68E-876E-809B525F6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19908-BBA4-9374-22CE-100BDDCC5E50}"/>
              </a:ext>
            </a:extLst>
          </p:cNvPr>
          <p:cNvSpPr>
            <a:spLocks noGrp="1"/>
          </p:cNvSpPr>
          <p:nvPr>
            <p:ph type="title"/>
          </p:nvPr>
        </p:nvSpPr>
        <p:spPr/>
        <p:txBody>
          <a:bodyPr>
            <a:normAutofit/>
          </a:bodyPr>
          <a:lstStyle/>
          <a:p>
            <a:r>
              <a:rPr kumimoji="0" lang="en-US" sz="3600" b="0" i="0" u="none" strike="noStrike" kern="1200" cap="none" spc="0" normalizeH="0" baseline="0" noProof="0">
                <a:ln>
                  <a:noFill/>
                </a:ln>
                <a:solidFill>
                  <a:prstClr val="black"/>
                </a:solidFill>
                <a:effectLst/>
                <a:uLnTx/>
                <a:uFillTx/>
                <a:latin typeface="Montserrat SemiBold" panose="00000700000000000000" pitchFamily="2" charset="0"/>
              </a:rPr>
              <a:t>EMT helps analyze MMU design tradeoffs</a:t>
            </a:r>
          </a:p>
        </p:txBody>
      </p:sp>
      <p:pic>
        <p:nvPicPr>
          <p:cNvPr id="5" name="Graphic 4">
            <a:extLst>
              <a:ext uri="{FF2B5EF4-FFF2-40B4-BE49-F238E27FC236}">
                <a16:creationId xmlns:a16="http://schemas.microsoft.com/office/drawing/2014/main" id="{AEA2E5A2-02C5-0B92-9771-CF3F6D8C8D70}"/>
              </a:ext>
            </a:extLst>
          </p:cNvPr>
          <p:cNvPicPr>
            <a:picLocks noChangeAspect="1"/>
          </p:cNvPicPr>
          <p:nvPr/>
        </p:nvPicPr>
        <p:blipFill>
          <a:blip r:embed="rId3">
            <a:extLst>
              <a:ext uri="{96DAC541-7B7A-43D3-8B79-37D633B846F1}">
                <asvg:svgBlip xmlns:asvg="http://schemas.microsoft.com/office/drawing/2016/SVG/main" r:embed="rId4"/>
              </a:ext>
            </a:extLst>
          </a:blip>
          <a:srcRect r="16310"/>
          <a:stretch>
            <a:fillRect/>
          </a:stretch>
        </p:blipFill>
        <p:spPr>
          <a:xfrm>
            <a:off x="1104095" y="1494386"/>
            <a:ext cx="5077677" cy="552136"/>
          </a:xfrm>
          <a:prstGeom prst="rect">
            <a:avLst/>
          </a:prstGeom>
        </p:spPr>
      </p:pic>
      <p:sp>
        <p:nvSpPr>
          <p:cNvPr id="7" name="Text Placeholder 2">
            <a:extLst>
              <a:ext uri="{FF2B5EF4-FFF2-40B4-BE49-F238E27FC236}">
                <a16:creationId xmlns:a16="http://schemas.microsoft.com/office/drawing/2014/main" id="{48564F6E-E4F4-BA82-CBAE-195697FFE89C}"/>
              </a:ext>
            </a:extLst>
          </p:cNvPr>
          <p:cNvSpPr>
            <a:spLocks noGrp="1"/>
          </p:cNvSpPr>
          <p:nvPr>
            <p:ph idx="1"/>
          </p:nvPr>
        </p:nvSpPr>
        <p:spPr>
          <a:xfrm>
            <a:off x="7441598" y="2297790"/>
            <a:ext cx="4550485" cy="4895850"/>
          </a:xfrm>
        </p:spPr>
        <p:txBody>
          <a:bodyPr>
            <a:normAutofit/>
          </a:bodyPr>
          <a:lstStyle/>
          <a:p>
            <a:pPr marL="0" indent="0">
              <a:buNone/>
            </a:pPr>
            <a:r>
              <a:rPr lang="en-US" sz="2200">
                <a:latin typeface="Montserrat Medium" panose="00000600000000000000" pitchFamily="2" charset="0"/>
                <a:ea typeface="Source Sans Pro" panose="020B0503030403020204" pitchFamily="34" charset="0"/>
              </a:rPr>
              <a:t>ECPT is faster than x86 Radix on hardware metrics</a:t>
            </a:r>
          </a:p>
          <a:p>
            <a:pPr marL="0" indent="0">
              <a:buNone/>
            </a:pPr>
            <a:endParaRPr lang="en-US" sz="1000">
              <a:latin typeface="Montserrat Medium" panose="00000600000000000000" pitchFamily="2" charset="0"/>
              <a:ea typeface="Source Sans Pro" panose="020B0503030403020204" pitchFamily="34" charset="0"/>
            </a:endParaRPr>
          </a:p>
          <a:p>
            <a:pPr marL="0" indent="0">
              <a:buNone/>
            </a:pPr>
            <a:r>
              <a:rPr lang="en-US" sz="2200">
                <a:latin typeface="Montserrat Medium" panose="00000600000000000000" pitchFamily="2" charset="0"/>
                <a:ea typeface="Source Sans Pro" panose="020B0503030403020204" pitchFamily="34" charset="0"/>
              </a:rPr>
              <a:t>ECPT incurs 1.74x page fault handling overhead over Radix</a:t>
            </a:r>
          </a:p>
          <a:p>
            <a:pPr marL="0" indent="0">
              <a:buNone/>
            </a:pPr>
            <a:endParaRPr lang="en-US" sz="2200">
              <a:latin typeface="Montserrat Medium" panose="00000600000000000000" pitchFamily="2" charset="0"/>
              <a:ea typeface="Source Sans Pro" panose="020B0503030403020204" pitchFamily="34" charset="0"/>
            </a:endParaRPr>
          </a:p>
          <a:p>
            <a:pPr marL="0" indent="0">
              <a:buNone/>
            </a:pPr>
            <a:endParaRPr lang="en-US" sz="2200">
              <a:latin typeface="Montserrat Medium" panose="00000600000000000000" pitchFamily="2" charset="0"/>
              <a:ea typeface="Source Sans Pro" panose="020B0503030403020204" pitchFamily="34" charset="0"/>
            </a:endParaRPr>
          </a:p>
          <a:p>
            <a:pPr marL="457200" lvl="1" indent="0">
              <a:buNone/>
            </a:pPr>
            <a:endParaRPr lang="en-US" sz="1600">
              <a:latin typeface="Source Sans Pro" panose="020B0503030403020204" pitchFamily="34" charset="0"/>
              <a:ea typeface="Source Sans Pro" panose="020B0503030403020204" pitchFamily="34" charset="0"/>
            </a:endParaRPr>
          </a:p>
        </p:txBody>
      </p:sp>
      <p:pic>
        <p:nvPicPr>
          <p:cNvPr id="3" name="Graphic 2">
            <a:extLst>
              <a:ext uri="{FF2B5EF4-FFF2-40B4-BE49-F238E27FC236}">
                <a16:creationId xmlns:a16="http://schemas.microsoft.com/office/drawing/2014/main" id="{A01A7BD3-3A29-961C-9389-61008FB00577}"/>
              </a:ext>
            </a:extLst>
          </p:cNvPr>
          <p:cNvPicPr>
            <a:picLocks noChangeAspect="1"/>
          </p:cNvPicPr>
          <p:nvPr/>
        </p:nvPicPr>
        <p:blipFill>
          <a:blip r:embed="rId3">
            <a:extLst>
              <a:ext uri="{96DAC541-7B7A-43D3-8B79-37D633B846F1}">
                <asvg:svgBlip xmlns:asvg="http://schemas.microsoft.com/office/drawing/2016/SVG/main" r:embed="rId4"/>
              </a:ext>
            </a:extLst>
          </a:blip>
          <a:srcRect l="83189" b="43104"/>
          <a:stretch>
            <a:fillRect/>
          </a:stretch>
        </p:blipFill>
        <p:spPr>
          <a:xfrm>
            <a:off x="6421674" y="1494386"/>
            <a:ext cx="1019924" cy="314144"/>
          </a:xfrm>
          <a:prstGeom prst="rect">
            <a:avLst/>
          </a:prstGeom>
        </p:spPr>
      </p:pic>
      <p:pic>
        <p:nvPicPr>
          <p:cNvPr id="14" name="Graphic 13">
            <a:extLst>
              <a:ext uri="{FF2B5EF4-FFF2-40B4-BE49-F238E27FC236}">
                <a16:creationId xmlns:a16="http://schemas.microsoft.com/office/drawing/2014/main" id="{C4F92DF4-77AE-CBEE-836D-67A7CB136371}"/>
              </a:ext>
            </a:extLst>
          </p:cNvPr>
          <p:cNvPicPr>
            <a:picLocks noChangeAspect="1"/>
          </p:cNvPicPr>
          <p:nvPr/>
        </p:nvPicPr>
        <p:blipFill>
          <a:blip r:embed="rId5">
            <a:extLst>
              <a:ext uri="{96DAC541-7B7A-43D3-8B79-37D633B846F1}">
                <asvg:svgBlip xmlns:asvg="http://schemas.microsoft.com/office/drawing/2016/SVG/main" r:embed="rId6"/>
              </a:ext>
            </a:extLst>
          </a:blip>
          <a:srcRect t="70944"/>
          <a:stretch>
            <a:fillRect/>
          </a:stretch>
        </p:blipFill>
        <p:spPr>
          <a:xfrm>
            <a:off x="1699420" y="5092490"/>
            <a:ext cx="5411096" cy="1186477"/>
          </a:xfrm>
          <a:prstGeom prst="rect">
            <a:avLst/>
          </a:prstGeom>
        </p:spPr>
      </p:pic>
      <p:pic>
        <p:nvPicPr>
          <p:cNvPr id="15" name="Graphic 14">
            <a:extLst>
              <a:ext uri="{FF2B5EF4-FFF2-40B4-BE49-F238E27FC236}">
                <a16:creationId xmlns:a16="http://schemas.microsoft.com/office/drawing/2014/main" id="{FE0FD4A8-F6AD-BC3D-641F-C62495117266}"/>
              </a:ext>
            </a:extLst>
          </p:cNvPr>
          <p:cNvPicPr>
            <a:picLocks noChangeAspect="1"/>
          </p:cNvPicPr>
          <p:nvPr/>
        </p:nvPicPr>
        <p:blipFill>
          <a:blip r:embed="rId5">
            <a:extLst>
              <a:ext uri="{96DAC541-7B7A-43D3-8B79-37D633B846F1}">
                <asvg:svgBlip xmlns:asvg="http://schemas.microsoft.com/office/drawing/2016/SVG/main" r:embed="rId6"/>
              </a:ext>
            </a:extLst>
          </a:blip>
          <a:srcRect r="84029" b="25631"/>
          <a:stretch>
            <a:fillRect/>
          </a:stretch>
        </p:blipFill>
        <p:spPr>
          <a:xfrm>
            <a:off x="1695834" y="2203130"/>
            <a:ext cx="864197" cy="3036831"/>
          </a:xfrm>
          <a:prstGeom prst="rect">
            <a:avLst/>
          </a:prstGeom>
        </p:spPr>
      </p:pic>
      <p:pic>
        <p:nvPicPr>
          <p:cNvPr id="16" name="Graphic 15">
            <a:extLst>
              <a:ext uri="{FF2B5EF4-FFF2-40B4-BE49-F238E27FC236}">
                <a16:creationId xmlns:a16="http://schemas.microsoft.com/office/drawing/2014/main" id="{41F2D523-39C5-62C9-2B57-8FEA163044D7}"/>
              </a:ext>
            </a:extLst>
          </p:cNvPr>
          <p:cNvPicPr>
            <a:picLocks noChangeAspect="1"/>
          </p:cNvPicPr>
          <p:nvPr/>
        </p:nvPicPr>
        <p:blipFill>
          <a:blip r:embed="rId5">
            <a:extLst>
              <a:ext uri="{96DAC541-7B7A-43D3-8B79-37D633B846F1}">
                <asvg:svgBlip xmlns:asvg="http://schemas.microsoft.com/office/drawing/2016/SVG/main" r:embed="rId6"/>
              </a:ext>
            </a:extLst>
          </a:blip>
          <a:srcRect l="15904" b="29242"/>
          <a:stretch>
            <a:fillRect/>
          </a:stretch>
        </p:blipFill>
        <p:spPr>
          <a:xfrm>
            <a:off x="2560031" y="2203130"/>
            <a:ext cx="4550485" cy="2889360"/>
          </a:xfrm>
          <a:prstGeom prst="rect">
            <a:avLst/>
          </a:prstGeom>
        </p:spPr>
      </p:pic>
      <p:sp>
        <p:nvSpPr>
          <p:cNvPr id="17" name="Rectangle 16">
            <a:extLst>
              <a:ext uri="{FF2B5EF4-FFF2-40B4-BE49-F238E27FC236}">
                <a16:creationId xmlns:a16="http://schemas.microsoft.com/office/drawing/2014/main" id="{2CCAA283-9931-CC0A-2A9B-D2FA17CF5EB3}"/>
              </a:ext>
            </a:extLst>
          </p:cNvPr>
          <p:cNvSpPr/>
          <p:nvPr/>
        </p:nvSpPr>
        <p:spPr>
          <a:xfrm>
            <a:off x="2740812" y="2262549"/>
            <a:ext cx="213485" cy="27415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8" name="Rectangle 17">
            <a:extLst>
              <a:ext uri="{FF2B5EF4-FFF2-40B4-BE49-F238E27FC236}">
                <a16:creationId xmlns:a16="http://schemas.microsoft.com/office/drawing/2014/main" id="{08A909E0-C135-D6F1-A2A2-9A34709B5710}"/>
              </a:ext>
            </a:extLst>
          </p:cNvPr>
          <p:cNvSpPr/>
          <p:nvPr/>
        </p:nvSpPr>
        <p:spPr>
          <a:xfrm>
            <a:off x="3107223" y="2303017"/>
            <a:ext cx="231205" cy="2702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9" name="Rectangle 18">
            <a:extLst>
              <a:ext uri="{FF2B5EF4-FFF2-40B4-BE49-F238E27FC236}">
                <a16:creationId xmlns:a16="http://schemas.microsoft.com/office/drawing/2014/main" id="{09A9E6CF-071A-0F8F-8FA8-879BED8F22FD}"/>
              </a:ext>
            </a:extLst>
          </p:cNvPr>
          <p:cNvSpPr/>
          <p:nvPr/>
        </p:nvSpPr>
        <p:spPr>
          <a:xfrm>
            <a:off x="3482254" y="2262548"/>
            <a:ext cx="221605" cy="27363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0" name="Rectangle 19">
            <a:extLst>
              <a:ext uri="{FF2B5EF4-FFF2-40B4-BE49-F238E27FC236}">
                <a16:creationId xmlns:a16="http://schemas.microsoft.com/office/drawing/2014/main" id="{300278AB-A2F7-9F83-EA1A-EC72220E1F5F}"/>
              </a:ext>
            </a:extLst>
          </p:cNvPr>
          <p:cNvSpPr/>
          <p:nvPr/>
        </p:nvSpPr>
        <p:spPr>
          <a:xfrm>
            <a:off x="3846390" y="2301146"/>
            <a:ext cx="240712" cy="2702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1" name="Rectangle 20">
            <a:extLst>
              <a:ext uri="{FF2B5EF4-FFF2-40B4-BE49-F238E27FC236}">
                <a16:creationId xmlns:a16="http://schemas.microsoft.com/office/drawing/2014/main" id="{8E279162-C896-53F0-E18B-B0073C7D9AAB}"/>
              </a:ext>
            </a:extLst>
          </p:cNvPr>
          <p:cNvSpPr/>
          <p:nvPr/>
        </p:nvSpPr>
        <p:spPr>
          <a:xfrm>
            <a:off x="4227559" y="2271220"/>
            <a:ext cx="226132" cy="27363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2" name="Rectangle 21">
            <a:extLst>
              <a:ext uri="{FF2B5EF4-FFF2-40B4-BE49-F238E27FC236}">
                <a16:creationId xmlns:a16="http://schemas.microsoft.com/office/drawing/2014/main" id="{2F91BE22-FB28-6316-E31F-64A94F795085}"/>
              </a:ext>
            </a:extLst>
          </p:cNvPr>
          <p:cNvSpPr/>
          <p:nvPr/>
        </p:nvSpPr>
        <p:spPr>
          <a:xfrm>
            <a:off x="4597347" y="2270904"/>
            <a:ext cx="231591" cy="27363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3" name="Rectangle 22">
            <a:extLst>
              <a:ext uri="{FF2B5EF4-FFF2-40B4-BE49-F238E27FC236}">
                <a16:creationId xmlns:a16="http://schemas.microsoft.com/office/drawing/2014/main" id="{B57011A8-689C-85FD-1761-8958F0BA7982}"/>
              </a:ext>
            </a:extLst>
          </p:cNvPr>
          <p:cNvSpPr/>
          <p:nvPr/>
        </p:nvSpPr>
        <p:spPr>
          <a:xfrm>
            <a:off x="4971710" y="2301146"/>
            <a:ext cx="221605" cy="27046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4" name="Rectangle 23">
            <a:extLst>
              <a:ext uri="{FF2B5EF4-FFF2-40B4-BE49-F238E27FC236}">
                <a16:creationId xmlns:a16="http://schemas.microsoft.com/office/drawing/2014/main" id="{F5BC7346-2302-BE8F-51AD-6A7A40BB0E55}"/>
              </a:ext>
            </a:extLst>
          </p:cNvPr>
          <p:cNvSpPr/>
          <p:nvPr/>
        </p:nvSpPr>
        <p:spPr>
          <a:xfrm>
            <a:off x="5336513" y="2301146"/>
            <a:ext cx="221605" cy="27079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5" name="Rectangle 24">
            <a:extLst>
              <a:ext uri="{FF2B5EF4-FFF2-40B4-BE49-F238E27FC236}">
                <a16:creationId xmlns:a16="http://schemas.microsoft.com/office/drawing/2014/main" id="{6F943256-77F9-F2DA-B21D-B63DE50174A2}"/>
              </a:ext>
            </a:extLst>
          </p:cNvPr>
          <p:cNvSpPr/>
          <p:nvPr/>
        </p:nvSpPr>
        <p:spPr>
          <a:xfrm>
            <a:off x="5703275" y="2280632"/>
            <a:ext cx="213486" cy="27331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6" name="Rectangle 25">
            <a:extLst>
              <a:ext uri="{FF2B5EF4-FFF2-40B4-BE49-F238E27FC236}">
                <a16:creationId xmlns:a16="http://schemas.microsoft.com/office/drawing/2014/main" id="{89D66871-D417-8413-AA27-76E7D4219F4C}"/>
              </a:ext>
            </a:extLst>
          </p:cNvPr>
          <p:cNvSpPr/>
          <p:nvPr/>
        </p:nvSpPr>
        <p:spPr>
          <a:xfrm>
            <a:off x="6087759" y="2298106"/>
            <a:ext cx="221605" cy="27079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7" name="Rectangle 26">
            <a:extLst>
              <a:ext uri="{FF2B5EF4-FFF2-40B4-BE49-F238E27FC236}">
                <a16:creationId xmlns:a16="http://schemas.microsoft.com/office/drawing/2014/main" id="{A7468A05-7C62-8381-F669-44CAC5EF02B8}"/>
              </a:ext>
            </a:extLst>
          </p:cNvPr>
          <p:cNvSpPr/>
          <p:nvPr/>
        </p:nvSpPr>
        <p:spPr>
          <a:xfrm>
            <a:off x="6454670" y="2297790"/>
            <a:ext cx="221605" cy="27079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8" name="Rectangle 27">
            <a:extLst>
              <a:ext uri="{FF2B5EF4-FFF2-40B4-BE49-F238E27FC236}">
                <a16:creationId xmlns:a16="http://schemas.microsoft.com/office/drawing/2014/main" id="{79B80500-D3E0-90E8-1642-CA63456D07BC}"/>
              </a:ext>
            </a:extLst>
          </p:cNvPr>
          <p:cNvSpPr/>
          <p:nvPr/>
        </p:nvSpPr>
        <p:spPr>
          <a:xfrm>
            <a:off x="6829201" y="2302870"/>
            <a:ext cx="221605" cy="27009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pic>
        <p:nvPicPr>
          <p:cNvPr id="29" name="Graphic 28">
            <a:extLst>
              <a:ext uri="{FF2B5EF4-FFF2-40B4-BE49-F238E27FC236}">
                <a16:creationId xmlns:a16="http://schemas.microsoft.com/office/drawing/2014/main" id="{77B6C9BC-E8DA-D076-BE14-FD3B204001A6}"/>
              </a:ext>
            </a:extLst>
          </p:cNvPr>
          <p:cNvPicPr>
            <a:picLocks noChangeAspect="1"/>
          </p:cNvPicPr>
          <p:nvPr/>
        </p:nvPicPr>
        <p:blipFill>
          <a:blip r:embed="rId3">
            <a:extLst>
              <a:ext uri="{96DAC541-7B7A-43D3-8B79-37D633B846F1}">
                <asvg:svgBlip xmlns:asvg="http://schemas.microsoft.com/office/drawing/2016/SVG/main" r:embed="rId4"/>
              </a:ext>
            </a:extLst>
          </a:blip>
          <a:srcRect l="83189" t="43104"/>
          <a:stretch>
            <a:fillRect/>
          </a:stretch>
        </p:blipFill>
        <p:spPr>
          <a:xfrm>
            <a:off x="6421674" y="1839116"/>
            <a:ext cx="1019924" cy="314144"/>
          </a:xfrm>
          <a:prstGeom prst="rect">
            <a:avLst/>
          </a:prstGeom>
        </p:spPr>
      </p:pic>
      <p:sp>
        <p:nvSpPr>
          <p:cNvPr id="4" name="Slide Number Placeholder 3">
            <a:extLst>
              <a:ext uri="{FF2B5EF4-FFF2-40B4-BE49-F238E27FC236}">
                <a16:creationId xmlns:a16="http://schemas.microsoft.com/office/drawing/2014/main" id="{88A1F15C-75AB-A821-40C5-16F5A3B7FA91}"/>
              </a:ext>
            </a:extLst>
          </p:cNvPr>
          <p:cNvSpPr>
            <a:spLocks noGrp="1"/>
          </p:cNvSpPr>
          <p:nvPr>
            <p:ph type="sldNum" sz="quarter" idx="12"/>
          </p:nvPr>
        </p:nvSpPr>
        <p:spPr/>
        <p:txBody>
          <a:bodyPr/>
          <a:lstStyle/>
          <a:p>
            <a:fld id="{D24AB98B-7EB6-489A-BE01-743AAE16D735}" type="slidenum">
              <a:rPr lang="en-US" smtClean="0"/>
              <a:t>34</a:t>
            </a:fld>
            <a:endParaRPr lang="en-US"/>
          </a:p>
        </p:txBody>
      </p:sp>
    </p:spTree>
    <p:extLst>
      <p:ext uri="{BB962C8B-B14F-4D97-AF65-F5344CB8AC3E}">
        <p14:creationId xmlns:p14="http://schemas.microsoft.com/office/powerpoint/2010/main" val="2172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1862B-2BAC-4BCE-BD45-33BD3356D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A8D5B-9A7C-C417-9945-9AF1228194A7}"/>
              </a:ext>
            </a:extLst>
          </p:cNvPr>
          <p:cNvSpPr>
            <a:spLocks noGrp="1"/>
          </p:cNvSpPr>
          <p:nvPr>
            <p:ph type="title"/>
          </p:nvPr>
        </p:nvSpPr>
        <p:spPr>
          <a:xfrm>
            <a:off x="838200" y="188640"/>
            <a:ext cx="10515600" cy="1325563"/>
          </a:xfrm>
        </p:spPr>
        <p:txBody>
          <a:bodyPr>
            <a:normAutofit/>
          </a:bodyPr>
          <a:lstStyle/>
          <a:p>
            <a:r>
              <a:rPr kumimoji="0" lang="en-US" sz="3600" b="1" i="0" u="none" strike="noStrike" kern="1200" cap="none" spc="0" normalizeH="0" baseline="0" noProof="0">
                <a:ln>
                  <a:noFill/>
                </a:ln>
                <a:solidFill>
                  <a:prstClr val="black"/>
                </a:solidFill>
                <a:effectLst/>
                <a:uLnTx/>
                <a:uFillTx/>
                <a:latin typeface="Montserrat SemiBold" pitchFamily="2" charset="0"/>
                <a:ea typeface="Source Sans Pro SemiBold" panose="020B0603030403020204" pitchFamily="34" charset="0"/>
                <a:cs typeface="Arial" panose="020B0604020202020204" pitchFamily="34" charset="0"/>
              </a:rPr>
              <a:t>Conclusion</a:t>
            </a:r>
            <a:endParaRPr lang="en-US" sz="3600">
              <a:latin typeface="Montserrat SemiBold" pitchFamily="2"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6A566B0C-23B0-284C-5885-F43E547007A8}"/>
              </a:ext>
            </a:extLst>
          </p:cNvPr>
          <p:cNvSpPr>
            <a:spLocks noGrp="1"/>
          </p:cNvSpPr>
          <p:nvPr>
            <p:ph idx="1"/>
          </p:nvPr>
        </p:nvSpPr>
        <p:spPr>
          <a:xfrm>
            <a:off x="335360" y="1825624"/>
            <a:ext cx="11521280" cy="4699719"/>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500">
                <a:solidFill>
                  <a:prstClr val="black"/>
                </a:solidFill>
                <a:latin typeface="Montserrat SemiBold" pitchFamily="2" charset="0"/>
                <a:ea typeface="Source Sans Pro" panose="020B0503030403020204" pitchFamily="34" charset="0"/>
              </a:rPr>
              <a:t>OS support is essential for memory translation designs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a:ln>
                  <a:noFill/>
                </a:ln>
                <a:solidFill>
                  <a:prstClr val="black"/>
                </a:solidFill>
                <a:effectLst/>
                <a:uLnTx/>
                <a:uFillTx/>
                <a:latin typeface="Montserrat SemiBold" pitchFamily="2" charset="0"/>
                <a:ea typeface="Source Sans Pro" panose="020B0503030403020204" pitchFamily="34" charset="0"/>
                <a:cs typeface="+mn-cs"/>
              </a:rPr>
              <a:t>     </a:t>
            </a:r>
            <a:r>
              <a:rPr lang="en-US" sz="2200">
                <a:solidFill>
                  <a:srgbClr val="0070C0"/>
                </a:solidFill>
                <a:latin typeface="Montserrat Medium" panose="00000600000000000000" pitchFamily="2" charset="0"/>
                <a:ea typeface="Source Sans Pro" panose="020B0503030403020204" pitchFamily="34" charset="0"/>
              </a:rPr>
              <a:t>Understanding</a:t>
            </a:r>
            <a:r>
              <a:rPr kumimoji="0" lang="en-US" sz="2200" b="0" i="0" u="none" strike="noStrike" kern="1200" cap="none" spc="0" normalizeH="0" baseline="0" noProof="0">
                <a:ln>
                  <a:noFill/>
                </a:ln>
                <a:solidFill>
                  <a:srgbClr val="0070C0"/>
                </a:solidFill>
                <a:effectLst/>
                <a:uLnTx/>
                <a:uFillTx/>
                <a:latin typeface="Montserrat Medium" panose="00000600000000000000" pitchFamily="2" charset="0"/>
                <a:ea typeface="Source Sans Pro" panose="020B0503030403020204" pitchFamily="34" charset="0"/>
              </a:rPr>
              <a:t> OS implications </a:t>
            </a:r>
            <a:r>
              <a:rPr kumimoji="0" lang="en-US" sz="2200" b="0" i="0" u="none" strike="noStrike" kern="1200" cap="none" spc="0" normalizeH="0" baseline="0" noProof="0">
                <a:ln>
                  <a:noFill/>
                </a:ln>
                <a:solidFill>
                  <a:prstClr val="black"/>
                </a:solidFill>
                <a:effectLst/>
                <a:uLnTx/>
                <a:uFillTx/>
                <a:latin typeface="Montserrat" panose="00000500000000000000" pitchFamily="2" charset="0"/>
                <a:ea typeface="Source Sans Pro" panose="020B0503030403020204" pitchFamily="34" charset="0"/>
              </a:rPr>
              <a:t>is very beneficial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prstClr val="black"/>
                </a:solidFill>
                <a:effectLst/>
                <a:uLnTx/>
                <a:uFillTx/>
                <a:latin typeface="Montserrat" panose="00000500000000000000" pitchFamily="2" charset="0"/>
                <a:ea typeface="Source Sans Pro" panose="020B0503030403020204" pitchFamily="34" charset="0"/>
              </a:rPr>
              <a:t>      </a:t>
            </a:r>
            <a:r>
              <a:rPr kumimoji="0" lang="en-US" sz="2200" b="0" i="0" u="none" strike="noStrike" kern="1200" cap="none" spc="0" normalizeH="0" baseline="0" noProof="0">
                <a:ln>
                  <a:noFill/>
                </a:ln>
                <a:solidFill>
                  <a:srgbClr val="0070C0"/>
                </a:solidFill>
                <a:effectLst/>
                <a:uLnTx/>
                <a:uFillTx/>
                <a:latin typeface="Montserrat Medium" panose="00000600000000000000" pitchFamily="2" charset="0"/>
                <a:ea typeface="Source Sans Pro" panose="020B0503030403020204" pitchFamily="34" charset="0"/>
              </a:rPr>
              <a:t>Experimenting with modern Oses </a:t>
            </a:r>
            <a:r>
              <a:rPr kumimoji="0" lang="en-US" sz="2200" b="0" i="0" u="none" strike="noStrike" kern="1200" cap="none" spc="0" normalizeH="0" baseline="0" noProof="0">
                <a:ln>
                  <a:noFill/>
                </a:ln>
                <a:solidFill>
                  <a:prstClr val="black"/>
                </a:solidFill>
                <a:effectLst/>
                <a:uLnTx/>
                <a:uFillTx/>
                <a:latin typeface="Montserrat" panose="00000500000000000000" pitchFamily="2" charset="0"/>
                <a:ea typeface="Source Sans Pro" panose="020B0503030403020204" pitchFamily="34" charset="0"/>
              </a:rPr>
              <a:t>is strongly encouraged</a:t>
            </a:r>
          </a:p>
          <a:p>
            <a:pPr marL="0" lvl="0" indent="0">
              <a:lnSpc>
                <a:spcPct val="100000"/>
              </a:lnSpc>
              <a:spcBef>
                <a:spcPts val="0"/>
              </a:spcBef>
              <a:buNone/>
              <a:defRPr/>
            </a:pPr>
            <a:r>
              <a:rPr lang="en-US" sz="2200">
                <a:solidFill>
                  <a:prstClr val="black"/>
                </a:solidFill>
                <a:latin typeface="Montserrat" panose="00000500000000000000" pitchFamily="2" charset="0"/>
                <a:ea typeface="Source Sans Pro" panose="020B0503030403020204" pitchFamily="34" charset="0"/>
              </a:rPr>
              <a:t>      </a:t>
            </a:r>
            <a:r>
              <a:rPr lang="en-US" sz="2200">
                <a:solidFill>
                  <a:srgbClr val="0070C0"/>
                </a:solidFill>
                <a:latin typeface="Montserrat Medium" panose="00000600000000000000" pitchFamily="2" charset="0"/>
                <a:ea typeface="Source Sans Pro" panose="020B0503030403020204" pitchFamily="34" charset="0"/>
              </a:rPr>
              <a:t>OS extensibility </a:t>
            </a:r>
            <a:r>
              <a:rPr lang="en-US" sz="2200">
                <a:solidFill>
                  <a:prstClr val="black"/>
                </a:solidFill>
                <a:latin typeface="Montserrat" panose="00000500000000000000" pitchFamily="2" charset="0"/>
                <a:ea typeface="Source Sans Pro" panose="020B0503030403020204" pitchFamily="34" charset="0"/>
              </a:rPr>
              <a:t>is crucial to foster diverse memory translation research</a:t>
            </a:r>
            <a:endParaRPr kumimoji="0" lang="en-US" sz="2200" b="0" i="0" u="none" strike="noStrike" kern="1200" cap="none" spc="0" normalizeH="0" baseline="0" noProof="0">
              <a:ln>
                <a:noFill/>
              </a:ln>
              <a:solidFill>
                <a:prstClr val="black"/>
              </a:solidFill>
              <a:effectLst/>
              <a:uLnTx/>
              <a:uFillTx/>
              <a:latin typeface="Montserrat" panose="00000500000000000000" pitchFamily="2"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500">
              <a:solidFill>
                <a:prstClr val="black"/>
              </a:solidFill>
              <a:latin typeface="Montserrat SemiBold" pitchFamily="2" charset="0"/>
              <a:ea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a:ln>
                  <a:noFill/>
                </a:ln>
                <a:solidFill>
                  <a:prstClr val="black"/>
                </a:solidFill>
                <a:effectLst/>
                <a:uLnTx/>
                <a:uFillTx/>
                <a:latin typeface="Montserrat SemiBold" pitchFamily="2" charset="0"/>
                <a:ea typeface="Source Sans Pro" panose="020B0503030403020204" pitchFamily="34" charset="0"/>
                <a:cs typeface="+mn-cs"/>
              </a:rPr>
              <a:t>EMT: an OS framework for new memory translation architectures </a:t>
            </a:r>
            <a:endPar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Hardware neutral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design with no assumption on page table structures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Extensible interface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that enables hardware-specific optimizations</a:t>
            </a:r>
            <a:endPar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Accurate profiling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with near-zero (&lt;0.2%) performance impacts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a:ln>
                <a:noFill/>
              </a:ln>
              <a:solidFill>
                <a:prstClr val="black"/>
              </a:solidFill>
              <a:effectLst/>
              <a:uLnTx/>
              <a:uFillTx/>
              <a:latin typeface="Montserrat Medium" pitchFamily="2" charset="0"/>
              <a:ea typeface="Source Sans Pro" panose="020B05030304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a:ln>
                  <a:noFill/>
                </a:ln>
                <a:solidFill>
                  <a:prstClr val="black"/>
                </a:solidFill>
                <a:effectLst/>
                <a:uLnTx/>
                <a:uFillTx/>
                <a:latin typeface="Montserrat SemiBold" pitchFamily="2" charset="0"/>
                <a:ea typeface="Source Sans Pro" panose="020B0503030403020204" pitchFamily="34" charset="0"/>
                <a:cs typeface="+mn-cs"/>
              </a:rPr>
              <a:t>An open platform for memory translation research</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Research ready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for full system prototyping, development, and evaluation</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rgbClr val="0070C0"/>
                </a:solidFill>
                <a:effectLst/>
                <a:uLnTx/>
                <a:uFillTx/>
                <a:latin typeface="Montserrat Medium" pitchFamily="2" charset="0"/>
                <a:ea typeface="Source Sans Pro" panose="020B0503030403020204" pitchFamily="34" charset="0"/>
                <a:cs typeface="+mn-cs"/>
              </a:rPr>
              <a:t>Open source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rPr>
              <a:t>available at </a:t>
            </a:r>
            <a:r>
              <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hlinkClick r:id="rId3"/>
              </a:rPr>
              <a:t>https://github.com/xlab-uiuc/emt</a:t>
            </a:r>
            <a:endParaRPr kumimoji="0" lang="en-US" sz="2200" b="0" i="0" u="none" strike="noStrike" kern="1200" cap="none" spc="0" normalizeH="0" baseline="0" noProof="0">
              <a:ln>
                <a:noFill/>
              </a:ln>
              <a:solidFill>
                <a:prstClr val="black"/>
              </a:solidFill>
              <a:effectLst/>
              <a:uLnTx/>
              <a:uFillTx/>
              <a:latin typeface="Montserrat" pitchFamily="2" charset="0"/>
              <a:ea typeface="Source Sans Pro" panose="020B0503030403020204" pitchFamily="34" charset="0"/>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a:ln>
                <a:noFill/>
              </a:ln>
              <a:solidFill>
                <a:prstClr val="black"/>
              </a:solidFill>
              <a:effectLst/>
              <a:uLnTx/>
              <a:uFillTx/>
              <a:latin typeface="Montserrat Medium" pitchFamily="2" charset="0"/>
              <a:ea typeface="Source Sans Pro" panose="020B0503030403020204" pitchFamily="34" charset="0"/>
              <a:cs typeface="+mn-cs"/>
            </a:endParaRPr>
          </a:p>
        </p:txBody>
      </p:sp>
      <p:pic>
        <p:nvPicPr>
          <p:cNvPr id="5" name="Picture 4" descr="A white and orange sign with black text&#10;&#10;AI-generated content may be incorrect.">
            <a:extLst>
              <a:ext uri="{FF2B5EF4-FFF2-40B4-BE49-F238E27FC236}">
                <a16:creationId xmlns:a16="http://schemas.microsoft.com/office/drawing/2014/main" id="{91D5EBBA-1983-7AD3-E073-2A8694C2788E}"/>
              </a:ext>
            </a:extLst>
          </p:cNvPr>
          <p:cNvPicPr>
            <a:picLocks noChangeAspect="1"/>
          </p:cNvPicPr>
          <p:nvPr/>
        </p:nvPicPr>
        <p:blipFill>
          <a:blip r:embed="rId4"/>
          <a:stretch>
            <a:fillRect/>
          </a:stretch>
        </p:blipFill>
        <p:spPr>
          <a:xfrm>
            <a:off x="8832000" y="405000"/>
            <a:ext cx="864000" cy="864000"/>
          </a:xfrm>
          <a:prstGeom prst="rect">
            <a:avLst/>
          </a:prstGeom>
        </p:spPr>
      </p:pic>
      <p:pic>
        <p:nvPicPr>
          <p:cNvPr id="6" name="Picture 5" descr="A close-up of a sign&#10;&#10;AI-generated content may be incorrect.">
            <a:extLst>
              <a:ext uri="{FF2B5EF4-FFF2-40B4-BE49-F238E27FC236}">
                <a16:creationId xmlns:a16="http://schemas.microsoft.com/office/drawing/2014/main" id="{2F465FF0-036F-DF0A-A98E-8BD95E793872}"/>
              </a:ext>
            </a:extLst>
          </p:cNvPr>
          <p:cNvPicPr>
            <a:picLocks noChangeAspect="1"/>
          </p:cNvPicPr>
          <p:nvPr/>
        </p:nvPicPr>
        <p:blipFill>
          <a:blip r:embed="rId5"/>
          <a:stretch>
            <a:fillRect/>
          </a:stretch>
        </p:blipFill>
        <p:spPr>
          <a:xfrm>
            <a:off x="9912000" y="405000"/>
            <a:ext cx="864000" cy="864000"/>
          </a:xfrm>
          <a:prstGeom prst="rect">
            <a:avLst/>
          </a:prstGeom>
        </p:spPr>
      </p:pic>
      <p:pic>
        <p:nvPicPr>
          <p:cNvPr id="7" name="Picture 6" descr="A white sign with black text&#10;&#10;AI-generated content may be incorrect.">
            <a:extLst>
              <a:ext uri="{FF2B5EF4-FFF2-40B4-BE49-F238E27FC236}">
                <a16:creationId xmlns:a16="http://schemas.microsoft.com/office/drawing/2014/main" id="{1302BA74-047E-83C5-12B7-E89E76771B46}"/>
              </a:ext>
            </a:extLst>
          </p:cNvPr>
          <p:cNvPicPr>
            <a:picLocks noChangeAspect="1"/>
          </p:cNvPicPr>
          <p:nvPr/>
        </p:nvPicPr>
        <p:blipFill>
          <a:blip r:embed="rId6"/>
          <a:stretch>
            <a:fillRect/>
          </a:stretch>
        </p:blipFill>
        <p:spPr>
          <a:xfrm>
            <a:off x="10992000" y="405000"/>
            <a:ext cx="864000" cy="864000"/>
          </a:xfrm>
          <a:prstGeom prst="rect">
            <a:avLst/>
          </a:prstGeom>
        </p:spPr>
      </p:pic>
      <p:pic>
        <p:nvPicPr>
          <p:cNvPr id="8" name="Picture 7" descr="A qr code with a green border&#10;&#10;AI-generated content may be incorrect.">
            <a:extLst>
              <a:ext uri="{FF2B5EF4-FFF2-40B4-BE49-F238E27FC236}">
                <a16:creationId xmlns:a16="http://schemas.microsoft.com/office/drawing/2014/main" id="{0BE1BCD7-43AE-E3EA-E8F4-F322C2283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2000" y="405000"/>
            <a:ext cx="864000" cy="864000"/>
          </a:xfrm>
          <a:prstGeom prst="rect">
            <a:avLst/>
          </a:prstGeom>
        </p:spPr>
      </p:pic>
    </p:spTree>
    <p:extLst>
      <p:ext uri="{BB962C8B-B14F-4D97-AF65-F5344CB8AC3E}">
        <p14:creationId xmlns:p14="http://schemas.microsoft.com/office/powerpoint/2010/main" val="35353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09862-3896-7DD3-D401-81A5E2F1EE7A}"/>
            </a:ext>
          </a:extLst>
        </p:cNvPr>
        <p:cNvGrpSpPr/>
        <p:nvPr/>
      </p:nvGrpSpPr>
      <p:grpSpPr>
        <a:xfrm>
          <a:off x="0" y="0"/>
          <a:ext cx="0" cy="0"/>
          <a:chOff x="0" y="0"/>
          <a:chExt cx="0" cy="0"/>
        </a:xfrm>
      </p:grpSpPr>
      <p:sp>
        <p:nvSpPr>
          <p:cNvPr id="204" name="Bkg Hash">
            <a:extLst>
              <a:ext uri="{FF2B5EF4-FFF2-40B4-BE49-F238E27FC236}">
                <a16:creationId xmlns:a16="http://schemas.microsoft.com/office/drawing/2014/main" id="{5EAD1EB8-9546-0D72-E954-D0BC99D354A2}"/>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207" name="Bkg DMT">
            <a:extLst>
              <a:ext uri="{FF2B5EF4-FFF2-40B4-BE49-F238E27FC236}">
                <a16:creationId xmlns:a16="http://schemas.microsoft.com/office/drawing/2014/main" id="{4C0B08DB-D789-0D24-2344-4E354E4415AE}"/>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rgbClr val="FFC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198" name="Bkg Radix">
            <a:extLst>
              <a:ext uri="{FF2B5EF4-FFF2-40B4-BE49-F238E27FC236}">
                <a16:creationId xmlns:a16="http://schemas.microsoft.com/office/drawing/2014/main" id="{0D215235-CD71-B47F-ADFF-1714E8046E6F}"/>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2" name="!!Rectangle 13">
            <a:extLst>
              <a:ext uri="{FF2B5EF4-FFF2-40B4-BE49-F238E27FC236}">
                <a16:creationId xmlns:a16="http://schemas.microsoft.com/office/drawing/2014/main" id="{6586E7C9-6CB3-CABB-311C-3C8C60AC08F0}"/>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16DAF04C-5D50-CCD1-9AE4-D96EA12522F0}"/>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62217B10-0490-4F1B-30F8-A7CE569D8DFF}"/>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A9704BE8-92FA-203A-493F-CBC51E63C33A}"/>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68A1DDAE-7234-23F6-1E00-240A65760D59}"/>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8B118E8E-0152-B781-5E22-184E998AEB35}"/>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F76F1362-4517-95F9-2358-609FE9DC60D1}"/>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B40EB1FA-1495-31C3-47AA-A936CAA47CB5}"/>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D7D27EFB-FB3C-DF52-2AC5-FED52A1B63A3}"/>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A38662BC-6E47-11F3-722E-46F84E2FD7C0}"/>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79FAABED-5F07-DA79-E23C-F7B6624F9949}"/>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1A02EC95-3ADC-0564-9A52-E3F993BF4983}"/>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BBD33EA5-A4BC-2DCF-3FC4-F2F4ABDD66D2}"/>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BC981B4B-4639-C308-6124-95D89877C808}"/>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B4DAF054-EE06-5ED2-2F4A-4B5138C57E74}"/>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ED2BC5AF-3E54-74C3-4453-4004D2B806DD}"/>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867F4E36-8B0B-B834-29C7-3DBC0711034E}"/>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9B3B4729-D3C2-7DA3-A0B5-E2A8A43E0CA4}"/>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3A662277-7E70-3E38-5F79-4CBE7EF76A75}"/>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140F3C10-E4F6-551C-6BDD-F930B20918A3}"/>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F0BA6CC4-6ACE-0095-FEDD-2A880329655E}"/>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EB85A69C-1948-6F35-7E0F-75263332E776}"/>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E5F27310-0BE5-2C1A-9DFD-46029C44792A}"/>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5BB0A58A-D52F-554E-202C-1ADB19CAB3D7}"/>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8B9ADBA1-F1BC-A482-6855-DB9CC1B1FBB7}"/>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5A009426-4437-3626-1ACB-6C5CCBF33240}"/>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DDF88D30-7B48-1AF8-4A30-827137BAE8A9}"/>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08559F98-9C5A-BF06-7D65-2DEE92503962}"/>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A55C3C38-5D16-DA5F-EA30-AB3E8CF5DE2F}"/>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DDE70576-83F1-7C08-AF6A-33FFEBF6F883}"/>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78" name="!!Rectangle 7">
            <a:extLst>
              <a:ext uri="{FF2B5EF4-FFF2-40B4-BE49-F238E27FC236}">
                <a16:creationId xmlns:a16="http://schemas.microsoft.com/office/drawing/2014/main" id="{6223DE9F-D7EF-8CCA-EB04-A050ADD8F570}"/>
              </a:ext>
            </a:extLst>
          </p:cNvPr>
          <p:cNvSpPr/>
          <p:nvPr/>
        </p:nvSpPr>
        <p:spPr>
          <a:xfrm>
            <a:off x="2423592" y="501317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79" name="!!Rectangle 21">
            <a:extLst>
              <a:ext uri="{FF2B5EF4-FFF2-40B4-BE49-F238E27FC236}">
                <a16:creationId xmlns:a16="http://schemas.microsoft.com/office/drawing/2014/main" id="{15B8E2C8-9D1D-EF9E-93B2-1490BBFE743B}"/>
              </a:ext>
            </a:extLst>
          </p:cNvPr>
          <p:cNvSpPr/>
          <p:nvPr/>
        </p:nvSpPr>
        <p:spPr>
          <a:xfrm>
            <a:off x="2423592" y="537321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0" name="!!TextBox 70">
            <a:extLst>
              <a:ext uri="{FF2B5EF4-FFF2-40B4-BE49-F238E27FC236}">
                <a16:creationId xmlns:a16="http://schemas.microsoft.com/office/drawing/2014/main" id="{8251A5C0-3F1E-69B5-197B-1FAFA5DB3C00}"/>
              </a:ext>
            </a:extLst>
          </p:cNvPr>
          <p:cNvSpPr txBox="1"/>
          <p:nvPr/>
        </p:nvSpPr>
        <p:spPr>
          <a:xfrm>
            <a:off x="2423592" y="5013176"/>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3</a:t>
            </a:r>
          </a:p>
        </p:txBody>
      </p:sp>
      <p:sp>
        <p:nvSpPr>
          <p:cNvPr id="81" name="!!Rectangle 7">
            <a:extLst>
              <a:ext uri="{FF2B5EF4-FFF2-40B4-BE49-F238E27FC236}">
                <a16:creationId xmlns:a16="http://schemas.microsoft.com/office/drawing/2014/main" id="{AE2FD6B0-5C93-55B9-C003-733ABA347A1D}"/>
              </a:ext>
            </a:extLst>
          </p:cNvPr>
          <p:cNvSpPr/>
          <p:nvPr/>
        </p:nvSpPr>
        <p:spPr>
          <a:xfrm>
            <a:off x="2423592" y="407707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2" name="!!Rectangle 21">
            <a:extLst>
              <a:ext uri="{FF2B5EF4-FFF2-40B4-BE49-F238E27FC236}">
                <a16:creationId xmlns:a16="http://schemas.microsoft.com/office/drawing/2014/main" id="{46EB110E-B423-DC78-E99E-252A5B6E61B0}"/>
              </a:ext>
            </a:extLst>
          </p:cNvPr>
          <p:cNvSpPr/>
          <p:nvPr/>
        </p:nvSpPr>
        <p:spPr>
          <a:xfrm>
            <a:off x="2423592" y="4581128"/>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3" name="!!TextBox 70">
            <a:extLst>
              <a:ext uri="{FF2B5EF4-FFF2-40B4-BE49-F238E27FC236}">
                <a16:creationId xmlns:a16="http://schemas.microsoft.com/office/drawing/2014/main" id="{D84AE27A-8593-0684-4B7B-1AFD84253FDC}"/>
              </a:ext>
            </a:extLst>
          </p:cNvPr>
          <p:cNvSpPr txBox="1"/>
          <p:nvPr/>
        </p:nvSpPr>
        <p:spPr>
          <a:xfrm>
            <a:off x="2423592" y="4077072"/>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2</a:t>
            </a:r>
          </a:p>
        </p:txBody>
      </p:sp>
      <p:sp>
        <p:nvSpPr>
          <p:cNvPr id="84" name="!!Rectangle 7">
            <a:extLst>
              <a:ext uri="{FF2B5EF4-FFF2-40B4-BE49-F238E27FC236}">
                <a16:creationId xmlns:a16="http://schemas.microsoft.com/office/drawing/2014/main" id="{F937F01C-6B3D-3DE9-4BF4-DF2C4B8ECE9C}"/>
              </a:ext>
            </a:extLst>
          </p:cNvPr>
          <p:cNvSpPr/>
          <p:nvPr/>
        </p:nvSpPr>
        <p:spPr>
          <a:xfrm>
            <a:off x="2423592" y="31409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5" name="!!Rectangle 21">
            <a:extLst>
              <a:ext uri="{FF2B5EF4-FFF2-40B4-BE49-F238E27FC236}">
                <a16:creationId xmlns:a16="http://schemas.microsoft.com/office/drawing/2014/main" id="{E7182678-3C5D-870E-9075-E22276CDA3F1}"/>
              </a:ext>
            </a:extLst>
          </p:cNvPr>
          <p:cNvSpPr/>
          <p:nvPr/>
        </p:nvSpPr>
        <p:spPr>
          <a:xfrm>
            <a:off x="2423592" y="3356993"/>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6" name="!!TextBox 70">
            <a:extLst>
              <a:ext uri="{FF2B5EF4-FFF2-40B4-BE49-F238E27FC236}">
                <a16:creationId xmlns:a16="http://schemas.microsoft.com/office/drawing/2014/main" id="{BA4CAFE7-7A63-92AB-2E77-2C2224D69055}"/>
              </a:ext>
            </a:extLst>
          </p:cNvPr>
          <p:cNvSpPr txBox="1"/>
          <p:nvPr/>
        </p:nvSpPr>
        <p:spPr>
          <a:xfrm>
            <a:off x="2423592" y="3140968"/>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1</a:t>
            </a:r>
          </a:p>
        </p:txBody>
      </p:sp>
      <p:sp>
        <p:nvSpPr>
          <p:cNvPr id="88" name="!!TextBox 1">
            <a:extLst>
              <a:ext uri="{FF2B5EF4-FFF2-40B4-BE49-F238E27FC236}">
                <a16:creationId xmlns:a16="http://schemas.microsoft.com/office/drawing/2014/main" id="{4D026A49-FB17-5B20-3039-409D60F21DF1}"/>
              </a:ext>
            </a:extLst>
          </p:cNvPr>
          <p:cNvSpPr txBox="1"/>
          <p:nvPr/>
        </p:nvSpPr>
        <p:spPr>
          <a:xfrm>
            <a:off x="551384" y="4293096"/>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09" name="Rectangle: Rounded Corners 108">
            <a:extLst>
              <a:ext uri="{FF2B5EF4-FFF2-40B4-BE49-F238E27FC236}">
                <a16:creationId xmlns:a16="http://schemas.microsoft.com/office/drawing/2014/main" id="{366ACBC7-9E68-4060-7093-93D2CAEFD341}"/>
              </a:ext>
            </a:extLst>
          </p:cNvPr>
          <p:cNvSpPr/>
          <p:nvPr/>
        </p:nvSpPr>
        <p:spPr>
          <a:xfrm>
            <a:off x="1415480" y="335699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1</a:t>
            </a:r>
          </a:p>
        </p:txBody>
      </p:sp>
      <p:sp>
        <p:nvSpPr>
          <p:cNvPr id="110" name="Rectangle: Rounded Corners 109">
            <a:extLst>
              <a:ext uri="{FF2B5EF4-FFF2-40B4-BE49-F238E27FC236}">
                <a16:creationId xmlns:a16="http://schemas.microsoft.com/office/drawing/2014/main" id="{F25D1058-D420-CA46-805A-3BD263021F3E}"/>
              </a:ext>
            </a:extLst>
          </p:cNvPr>
          <p:cNvSpPr/>
          <p:nvPr/>
        </p:nvSpPr>
        <p:spPr>
          <a:xfrm>
            <a:off x="3287688" y="4293096"/>
            <a:ext cx="728464"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Filter</a:t>
            </a:r>
            <a:endParaRPr lang="en-US" sz="1200" baseline="-25000">
              <a:solidFill>
                <a:schemeClr val="tx1"/>
              </a:solidFill>
              <a:latin typeface="Montserrat Medium" pitchFamily="2" charset="0"/>
            </a:endParaRPr>
          </a:p>
        </p:txBody>
      </p:sp>
      <p:sp>
        <p:nvSpPr>
          <p:cNvPr id="111" name="Rectangle: Rounded Corners 110">
            <a:extLst>
              <a:ext uri="{FF2B5EF4-FFF2-40B4-BE49-F238E27FC236}">
                <a16:creationId xmlns:a16="http://schemas.microsoft.com/office/drawing/2014/main" id="{90553795-0675-B93A-39A4-B0454832C315}"/>
              </a:ext>
            </a:extLst>
          </p:cNvPr>
          <p:cNvSpPr/>
          <p:nvPr/>
        </p:nvSpPr>
        <p:spPr>
          <a:xfrm>
            <a:off x="1415480" y="4293096"/>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2</a:t>
            </a:r>
          </a:p>
        </p:txBody>
      </p:sp>
      <p:sp>
        <p:nvSpPr>
          <p:cNvPr id="112" name="Rectangle: Rounded Corners 111">
            <a:extLst>
              <a:ext uri="{FF2B5EF4-FFF2-40B4-BE49-F238E27FC236}">
                <a16:creationId xmlns:a16="http://schemas.microsoft.com/office/drawing/2014/main" id="{CDDEE4EA-32FB-EF0C-4AE9-90C7D5959B0D}"/>
              </a:ext>
            </a:extLst>
          </p:cNvPr>
          <p:cNvSpPr/>
          <p:nvPr/>
        </p:nvSpPr>
        <p:spPr>
          <a:xfrm>
            <a:off x="1415480" y="5229200"/>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3</a:t>
            </a:r>
          </a:p>
        </p:txBody>
      </p:sp>
      <p:cxnSp>
        <p:nvCxnSpPr>
          <p:cNvPr id="114" name="Straight Connector 113">
            <a:extLst>
              <a:ext uri="{FF2B5EF4-FFF2-40B4-BE49-F238E27FC236}">
                <a16:creationId xmlns:a16="http://schemas.microsoft.com/office/drawing/2014/main" id="{EFFC60A6-E928-F1C5-1ACA-7CB91143006F}"/>
              </a:ext>
            </a:extLst>
          </p:cNvPr>
          <p:cNvCxnSpPr/>
          <p:nvPr/>
        </p:nvCxnSpPr>
        <p:spPr>
          <a:xfrm>
            <a:off x="1127448" y="3501008"/>
            <a:ext cx="0" cy="18722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9D51FDF6-E13C-3B75-8E8D-1AACE4241225}"/>
              </a:ext>
            </a:extLst>
          </p:cNvPr>
          <p:cNvCxnSpPr>
            <a:endCxn id="109" idx="1"/>
          </p:cNvCxnSpPr>
          <p:nvPr/>
        </p:nvCxnSpPr>
        <p:spPr>
          <a:xfrm>
            <a:off x="1127448" y="3501008"/>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D3E6B09D-F19F-E9C9-217A-556C6D83104F}"/>
              </a:ext>
            </a:extLst>
          </p:cNvPr>
          <p:cNvCxnSpPr>
            <a:cxnSpLocks/>
            <a:stCxn id="88" idx="3"/>
            <a:endCxn id="111" idx="1"/>
          </p:cNvCxnSpPr>
          <p:nvPr/>
        </p:nvCxnSpPr>
        <p:spPr>
          <a:xfrm>
            <a:off x="983432" y="4431596"/>
            <a:ext cx="432048"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6B7E2E8A-422B-6511-578C-8B92C66E7045}"/>
              </a:ext>
            </a:extLst>
          </p:cNvPr>
          <p:cNvCxnSpPr>
            <a:endCxn id="112" idx="1"/>
          </p:cNvCxnSpPr>
          <p:nvPr/>
        </p:nvCxnSpPr>
        <p:spPr>
          <a:xfrm>
            <a:off x="1127448" y="5373216"/>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Connector: Elbow 127">
            <a:extLst>
              <a:ext uri="{FF2B5EF4-FFF2-40B4-BE49-F238E27FC236}">
                <a16:creationId xmlns:a16="http://schemas.microsoft.com/office/drawing/2014/main" id="{A909EC1E-B316-7FF1-4FEA-1575193AD6FB}"/>
              </a:ext>
            </a:extLst>
          </p:cNvPr>
          <p:cNvCxnSpPr>
            <a:stCxn id="109" idx="3"/>
            <a:endCxn id="85" idx="1"/>
          </p:cNvCxnSpPr>
          <p:nvPr/>
        </p:nvCxnSpPr>
        <p:spPr>
          <a:xfrm flipV="1">
            <a:off x="2135560" y="3429001"/>
            <a:ext cx="288032" cy="720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Connector: Elbow 131">
            <a:extLst>
              <a:ext uri="{FF2B5EF4-FFF2-40B4-BE49-F238E27FC236}">
                <a16:creationId xmlns:a16="http://schemas.microsoft.com/office/drawing/2014/main" id="{1E4E10F3-AC1C-6E42-C0C2-403C5E045F88}"/>
              </a:ext>
            </a:extLst>
          </p:cNvPr>
          <p:cNvCxnSpPr>
            <a:stCxn id="111" idx="3"/>
            <a:endCxn id="82" idx="1"/>
          </p:cNvCxnSpPr>
          <p:nvPr/>
        </p:nvCxnSpPr>
        <p:spPr>
          <a:xfrm>
            <a:off x="2135560"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5177B055-4A7C-9FF6-44BA-FD09FBE6B351}"/>
              </a:ext>
            </a:extLst>
          </p:cNvPr>
          <p:cNvCxnSpPr>
            <a:stCxn id="112" idx="3"/>
            <a:endCxn id="79" idx="1"/>
          </p:cNvCxnSpPr>
          <p:nvPr/>
        </p:nvCxnSpPr>
        <p:spPr>
          <a:xfrm>
            <a:off x="2135560" y="5373216"/>
            <a:ext cx="288032" cy="7200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36DB96DA-0FE7-F66F-9237-8328A600E7DD}"/>
              </a:ext>
            </a:extLst>
          </p:cNvPr>
          <p:cNvCxnSpPr>
            <a:stCxn id="85" idx="3"/>
          </p:cNvCxnSpPr>
          <p:nvPr/>
        </p:nvCxnSpPr>
        <p:spPr>
          <a:xfrm>
            <a:off x="2999656" y="3429001"/>
            <a:ext cx="432048" cy="86409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Connector: Elbow 137">
            <a:extLst>
              <a:ext uri="{FF2B5EF4-FFF2-40B4-BE49-F238E27FC236}">
                <a16:creationId xmlns:a16="http://schemas.microsoft.com/office/drawing/2014/main" id="{7298B257-F61A-775E-9143-073559C75B69}"/>
              </a:ext>
            </a:extLst>
          </p:cNvPr>
          <p:cNvCxnSpPr>
            <a:stCxn id="79" idx="3"/>
          </p:cNvCxnSpPr>
          <p:nvPr/>
        </p:nvCxnSpPr>
        <p:spPr>
          <a:xfrm flipV="1">
            <a:off x="2999656" y="4581128"/>
            <a:ext cx="432048" cy="864096"/>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Connector: Elbow 139">
            <a:extLst>
              <a:ext uri="{FF2B5EF4-FFF2-40B4-BE49-F238E27FC236}">
                <a16:creationId xmlns:a16="http://schemas.microsoft.com/office/drawing/2014/main" id="{F3C621FA-7435-3B6B-0C53-81F8853432CB}"/>
              </a:ext>
            </a:extLst>
          </p:cNvPr>
          <p:cNvCxnSpPr>
            <a:stCxn id="82" idx="3"/>
            <a:endCxn id="110" idx="1"/>
          </p:cNvCxnSpPr>
          <p:nvPr/>
        </p:nvCxnSpPr>
        <p:spPr>
          <a:xfrm flipV="1">
            <a:off x="2999656"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1" name="!!TextBox 1">
            <a:extLst>
              <a:ext uri="{FF2B5EF4-FFF2-40B4-BE49-F238E27FC236}">
                <a16:creationId xmlns:a16="http://schemas.microsoft.com/office/drawing/2014/main" id="{4AEDFB76-3E19-D151-1BC4-3D03B3EEB696}"/>
              </a:ext>
            </a:extLst>
          </p:cNvPr>
          <p:cNvSpPr txBox="1"/>
          <p:nvPr/>
        </p:nvSpPr>
        <p:spPr>
          <a:xfrm>
            <a:off x="4295800" y="429309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42" name="Connector: Elbow 1">
            <a:extLst>
              <a:ext uri="{FF2B5EF4-FFF2-40B4-BE49-F238E27FC236}">
                <a16:creationId xmlns:a16="http://schemas.microsoft.com/office/drawing/2014/main" id="{0F25D5CA-34BD-979D-515E-13E8B7D56941}"/>
              </a:ext>
            </a:extLst>
          </p:cNvPr>
          <p:cNvCxnSpPr>
            <a:cxnSpLocks/>
          </p:cNvCxnSpPr>
          <p:nvPr/>
        </p:nvCxnSpPr>
        <p:spPr>
          <a:xfrm>
            <a:off x="4007768" y="443711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43" name="!!TextBox 1">
            <a:extLst>
              <a:ext uri="{FF2B5EF4-FFF2-40B4-BE49-F238E27FC236}">
                <a16:creationId xmlns:a16="http://schemas.microsoft.com/office/drawing/2014/main" id="{A46BAF4A-32DD-7D8C-11B7-23BA96B319B5}"/>
              </a:ext>
            </a:extLst>
          </p:cNvPr>
          <p:cNvSpPr txBox="1"/>
          <p:nvPr/>
        </p:nvSpPr>
        <p:spPr>
          <a:xfrm>
            <a:off x="1775520" y="5877272"/>
            <a:ext cx="1296144" cy="576064"/>
          </a:xfrm>
          <a:prstGeom prst="rect">
            <a:avLst/>
          </a:prstGeom>
          <a:noFill/>
        </p:spPr>
        <p:txBody>
          <a:bodyPr wrap="none" lIns="0" tIns="0" rIns="0" bIns="0" rtlCol="0">
            <a:noAutofit/>
          </a:bodyPr>
          <a:lstStyle/>
          <a:p>
            <a:pPr algn="ctr"/>
            <a:r>
              <a:rPr lang="en-US">
                <a:latin typeface="Montserrat Medium" pitchFamily="2" charset="0"/>
              </a:rPr>
              <a:t>Hash Table</a:t>
            </a:r>
          </a:p>
          <a:p>
            <a:pPr algn="ctr"/>
            <a:r>
              <a:rPr lang="en-US">
                <a:latin typeface="Montserrat Medium" pitchFamily="2" charset="0"/>
              </a:rPr>
              <a:t>(Power ISA, ECPT, …)</a:t>
            </a:r>
          </a:p>
        </p:txBody>
      </p:sp>
      <p:sp>
        <p:nvSpPr>
          <p:cNvPr id="144" name="!!Rectangle 7">
            <a:extLst>
              <a:ext uri="{FF2B5EF4-FFF2-40B4-BE49-F238E27FC236}">
                <a16:creationId xmlns:a16="http://schemas.microsoft.com/office/drawing/2014/main" id="{94DDDAC2-5DC1-2F21-60F6-DC6FCEDEAA0E}"/>
              </a:ext>
            </a:extLst>
          </p:cNvPr>
          <p:cNvSpPr/>
          <p:nvPr/>
        </p:nvSpPr>
        <p:spPr>
          <a:xfrm>
            <a:off x="9840416" y="3495492"/>
            <a:ext cx="576064" cy="216024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5" name="!!Rectangle 21">
            <a:extLst>
              <a:ext uri="{FF2B5EF4-FFF2-40B4-BE49-F238E27FC236}">
                <a16:creationId xmlns:a16="http://schemas.microsoft.com/office/drawing/2014/main" id="{DF34A2E1-8F4D-ED72-B779-135B66D4E29C}"/>
              </a:ext>
            </a:extLst>
          </p:cNvPr>
          <p:cNvSpPr/>
          <p:nvPr/>
        </p:nvSpPr>
        <p:spPr>
          <a:xfrm>
            <a:off x="9840416" y="515167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6" name="!!TextBox 70">
            <a:extLst>
              <a:ext uri="{FF2B5EF4-FFF2-40B4-BE49-F238E27FC236}">
                <a16:creationId xmlns:a16="http://schemas.microsoft.com/office/drawing/2014/main" id="{42389F58-E057-7E89-65FD-B230C9D00F18}"/>
              </a:ext>
            </a:extLst>
          </p:cNvPr>
          <p:cNvSpPr txBox="1"/>
          <p:nvPr/>
        </p:nvSpPr>
        <p:spPr>
          <a:xfrm>
            <a:off x="9840416" y="3495492"/>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155" name="Connector: Elbow 1">
            <a:extLst>
              <a:ext uri="{FF2B5EF4-FFF2-40B4-BE49-F238E27FC236}">
                <a16:creationId xmlns:a16="http://schemas.microsoft.com/office/drawing/2014/main" id="{17341D1F-2238-1E2E-3930-BBEBD069493E}"/>
              </a:ext>
            </a:extLst>
          </p:cNvPr>
          <p:cNvCxnSpPr>
            <a:cxnSpLocks/>
          </p:cNvCxnSpPr>
          <p:nvPr/>
        </p:nvCxnSpPr>
        <p:spPr>
          <a:xfrm>
            <a:off x="9552384" y="350100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56" name="!!TextBox 1">
            <a:extLst>
              <a:ext uri="{FF2B5EF4-FFF2-40B4-BE49-F238E27FC236}">
                <a16:creationId xmlns:a16="http://schemas.microsoft.com/office/drawing/2014/main" id="{9304448D-2B2D-0DEC-4C6F-4B265B6D40F7}"/>
              </a:ext>
            </a:extLst>
          </p:cNvPr>
          <p:cNvSpPr txBox="1"/>
          <p:nvPr/>
        </p:nvSpPr>
        <p:spPr>
          <a:xfrm>
            <a:off x="8976320" y="3356992"/>
            <a:ext cx="576064" cy="276999"/>
          </a:xfrm>
          <a:prstGeom prst="rect">
            <a:avLst/>
          </a:prstGeom>
          <a:noFill/>
        </p:spPr>
        <p:txBody>
          <a:bodyPr wrap="square" lIns="0" tIns="0" rIns="0" bIns="0" rtlCol="0">
            <a:spAutoFit/>
          </a:bodyPr>
          <a:lstStyle/>
          <a:p>
            <a:pPr algn="ctr"/>
            <a:r>
              <a:rPr lang="en-US">
                <a:latin typeface="Montserrat Medium" pitchFamily="2" charset="0"/>
              </a:rPr>
              <a:t>TEA</a:t>
            </a:r>
          </a:p>
        </p:txBody>
      </p:sp>
      <p:sp>
        <p:nvSpPr>
          <p:cNvPr id="157" name="!!TextBox 1">
            <a:extLst>
              <a:ext uri="{FF2B5EF4-FFF2-40B4-BE49-F238E27FC236}">
                <a16:creationId xmlns:a16="http://schemas.microsoft.com/office/drawing/2014/main" id="{2F5BBCAF-4337-220E-F500-6F2164C704DC}"/>
              </a:ext>
            </a:extLst>
          </p:cNvPr>
          <p:cNvSpPr txBox="1"/>
          <p:nvPr/>
        </p:nvSpPr>
        <p:spPr>
          <a:xfrm>
            <a:off x="7896200" y="4215572"/>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58" name="Rectangle: Rounded Corners 157">
            <a:extLst>
              <a:ext uri="{FF2B5EF4-FFF2-40B4-BE49-F238E27FC236}">
                <a16:creationId xmlns:a16="http://schemas.microsoft.com/office/drawing/2014/main" id="{7D3181DC-EE96-F740-702E-843BD3C45D15}"/>
              </a:ext>
            </a:extLst>
          </p:cNvPr>
          <p:cNvSpPr/>
          <p:nvPr/>
        </p:nvSpPr>
        <p:spPr>
          <a:xfrm>
            <a:off x="8616280" y="421557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Offset</a:t>
            </a:r>
            <a:endParaRPr lang="en-US" sz="1200" baseline="-25000">
              <a:solidFill>
                <a:schemeClr val="tx1"/>
              </a:solidFill>
              <a:latin typeface="Montserrat Medium" pitchFamily="2" charset="0"/>
            </a:endParaRPr>
          </a:p>
        </p:txBody>
      </p:sp>
      <p:cxnSp>
        <p:nvCxnSpPr>
          <p:cNvPr id="159" name="Straight Arrow Connector 158">
            <a:extLst>
              <a:ext uri="{FF2B5EF4-FFF2-40B4-BE49-F238E27FC236}">
                <a16:creationId xmlns:a16="http://schemas.microsoft.com/office/drawing/2014/main" id="{05C03A07-8FB5-0628-1D8E-35D236095D13}"/>
              </a:ext>
            </a:extLst>
          </p:cNvPr>
          <p:cNvCxnSpPr>
            <a:cxnSpLocks/>
            <a:stCxn id="157" idx="3"/>
            <a:endCxn id="158" idx="1"/>
          </p:cNvCxnSpPr>
          <p:nvPr/>
        </p:nvCxnSpPr>
        <p:spPr>
          <a:xfrm>
            <a:off x="8328248" y="4354072"/>
            <a:ext cx="288032"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A3D239F6-36AF-D914-593C-605D42CD21AD}"/>
              </a:ext>
            </a:extLst>
          </p:cNvPr>
          <p:cNvSpPr/>
          <p:nvPr/>
        </p:nvSpPr>
        <p:spPr>
          <a:xfrm>
            <a:off x="9552384" y="4254239"/>
            <a:ext cx="216024" cy="21602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600">
                <a:solidFill>
                  <a:schemeClr val="tx1"/>
                </a:solidFill>
                <a:latin typeface="Montserrat Medium" pitchFamily="2" charset="0"/>
              </a:rPr>
              <a:t>+</a:t>
            </a:r>
          </a:p>
        </p:txBody>
      </p:sp>
      <p:cxnSp>
        <p:nvCxnSpPr>
          <p:cNvPr id="168" name="Straight Connector 167">
            <a:extLst>
              <a:ext uri="{FF2B5EF4-FFF2-40B4-BE49-F238E27FC236}">
                <a16:creationId xmlns:a16="http://schemas.microsoft.com/office/drawing/2014/main" id="{FAD8E19B-9F08-76F8-F6FC-08A1685B2361}"/>
              </a:ext>
            </a:extLst>
          </p:cNvPr>
          <p:cNvCxnSpPr>
            <a:cxnSpLocks/>
          </p:cNvCxnSpPr>
          <p:nvPr/>
        </p:nvCxnSpPr>
        <p:spPr>
          <a:xfrm flipH="1" flipV="1">
            <a:off x="9662496" y="3495492"/>
            <a:ext cx="0" cy="7587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E3B428DD-1CB5-74EC-6012-17A79BC21B5C}"/>
              </a:ext>
            </a:extLst>
          </p:cNvPr>
          <p:cNvCxnSpPr>
            <a:stCxn id="158" idx="3"/>
            <a:endCxn id="162" idx="2"/>
          </p:cNvCxnSpPr>
          <p:nvPr/>
        </p:nvCxnSpPr>
        <p:spPr>
          <a:xfrm>
            <a:off x="9336360" y="4359588"/>
            <a:ext cx="216024" cy="26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Connector: Elbow 171">
            <a:extLst>
              <a:ext uri="{FF2B5EF4-FFF2-40B4-BE49-F238E27FC236}">
                <a16:creationId xmlns:a16="http://schemas.microsoft.com/office/drawing/2014/main" id="{69E7D548-97BA-C438-7916-E520B86916F8}"/>
              </a:ext>
            </a:extLst>
          </p:cNvPr>
          <p:cNvCxnSpPr>
            <a:stCxn id="162" idx="4"/>
            <a:endCxn id="145" idx="1"/>
          </p:cNvCxnSpPr>
          <p:nvPr/>
        </p:nvCxnSpPr>
        <p:spPr>
          <a:xfrm rot="16200000" flipH="1">
            <a:off x="9373696" y="4756963"/>
            <a:ext cx="753421" cy="18002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3" name="!!TextBox 1">
            <a:extLst>
              <a:ext uri="{FF2B5EF4-FFF2-40B4-BE49-F238E27FC236}">
                <a16:creationId xmlns:a16="http://schemas.microsoft.com/office/drawing/2014/main" id="{80CE93F9-8083-40D2-4B43-211991A8F0B4}"/>
              </a:ext>
            </a:extLst>
          </p:cNvPr>
          <p:cNvSpPr txBox="1"/>
          <p:nvPr/>
        </p:nvSpPr>
        <p:spPr>
          <a:xfrm>
            <a:off x="10704512" y="5079668"/>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74" name="Connector: Elbow 1">
            <a:extLst>
              <a:ext uri="{FF2B5EF4-FFF2-40B4-BE49-F238E27FC236}">
                <a16:creationId xmlns:a16="http://schemas.microsoft.com/office/drawing/2014/main" id="{69E71892-0B88-11AD-D3AD-FF9E773F0F8D}"/>
              </a:ext>
            </a:extLst>
          </p:cNvPr>
          <p:cNvCxnSpPr>
            <a:cxnSpLocks/>
          </p:cNvCxnSpPr>
          <p:nvPr/>
        </p:nvCxnSpPr>
        <p:spPr>
          <a:xfrm>
            <a:off x="10416480" y="5223684"/>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75" name="!!TextBox 1">
            <a:extLst>
              <a:ext uri="{FF2B5EF4-FFF2-40B4-BE49-F238E27FC236}">
                <a16:creationId xmlns:a16="http://schemas.microsoft.com/office/drawing/2014/main" id="{7D358EDF-5EE7-1D94-8D2C-79E6D8486C61}"/>
              </a:ext>
            </a:extLst>
          </p:cNvPr>
          <p:cNvSpPr txBox="1"/>
          <p:nvPr/>
        </p:nvSpPr>
        <p:spPr>
          <a:xfrm>
            <a:off x="8688288" y="5877272"/>
            <a:ext cx="1872208" cy="553998"/>
          </a:xfrm>
          <a:prstGeom prst="rect">
            <a:avLst/>
          </a:prstGeom>
          <a:noFill/>
        </p:spPr>
        <p:txBody>
          <a:bodyPr wrap="square" lIns="0" tIns="0" rIns="0" bIns="0" rtlCol="0">
            <a:spAutoFit/>
          </a:bodyPr>
          <a:lstStyle/>
          <a:p>
            <a:pPr algn="ctr"/>
            <a:r>
              <a:rPr lang="en-US">
                <a:latin typeface="Montserrat Medium" pitchFamily="2" charset="0"/>
              </a:rPr>
              <a:t>Direct Mapping</a:t>
            </a:r>
          </a:p>
          <a:p>
            <a:pPr algn="ctr"/>
            <a:r>
              <a:rPr lang="en-US">
                <a:latin typeface="Montserrat Medium" pitchFamily="2" charset="0"/>
              </a:rPr>
              <a:t>(DMT, ASAP, …)</a:t>
            </a:r>
          </a:p>
        </p:txBody>
      </p:sp>
      <p:sp>
        <p:nvSpPr>
          <p:cNvPr id="6" name="Title 1">
            <a:extLst>
              <a:ext uri="{FF2B5EF4-FFF2-40B4-BE49-F238E27FC236}">
                <a16:creationId xmlns:a16="http://schemas.microsoft.com/office/drawing/2014/main" id="{E76362E5-2400-AB7B-F87C-3872A6B508C6}"/>
              </a:ext>
            </a:extLst>
          </p:cNvPr>
          <p:cNvSpPr>
            <a:spLocks noGrp="1"/>
          </p:cNvSpPr>
          <p:nvPr>
            <p:ph type="title"/>
          </p:nvPr>
        </p:nvSpPr>
        <p:spPr>
          <a:xfrm>
            <a:off x="764057" y="188640"/>
            <a:ext cx="10686535"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New translation architectures are emerging</a:t>
            </a:r>
            <a:endParaRPr lang="en-US" sz="3600">
              <a:latin typeface="Montserrat SemiBold" pitchFamily="2" charset="0"/>
            </a:endParaRPr>
          </a:p>
        </p:txBody>
      </p:sp>
      <p:sp>
        <p:nvSpPr>
          <p:cNvPr id="2" name="Slide Number Placeholder 1">
            <a:extLst>
              <a:ext uri="{FF2B5EF4-FFF2-40B4-BE49-F238E27FC236}">
                <a16:creationId xmlns:a16="http://schemas.microsoft.com/office/drawing/2014/main" id="{D39B3F7F-3801-A63A-43A2-CDB4FE622B7E}"/>
              </a:ext>
            </a:extLst>
          </p:cNvPr>
          <p:cNvSpPr>
            <a:spLocks noGrp="1"/>
          </p:cNvSpPr>
          <p:nvPr>
            <p:ph type="sldNum" sz="quarter" idx="12"/>
          </p:nvPr>
        </p:nvSpPr>
        <p:spPr/>
        <p:txBody>
          <a:bodyPr/>
          <a:lstStyle/>
          <a:p>
            <a:fld id="{D24AB98B-7EB6-489A-BE01-743AAE16D735}" type="slidenum">
              <a:rPr lang="en-US" smtClean="0"/>
              <a:t>4</a:t>
            </a:fld>
            <a:endParaRPr lang="en-US"/>
          </a:p>
        </p:txBody>
      </p:sp>
      <p:sp>
        <p:nvSpPr>
          <p:cNvPr id="3" name="Bkg Radix">
            <a:extLst>
              <a:ext uri="{FF2B5EF4-FFF2-40B4-BE49-F238E27FC236}">
                <a16:creationId xmlns:a16="http://schemas.microsoft.com/office/drawing/2014/main" id="{0945919B-34BB-9826-CD7B-155D073A812E}"/>
              </a:ext>
            </a:extLst>
          </p:cNvPr>
          <p:cNvSpPr/>
          <p:nvPr/>
        </p:nvSpPr>
        <p:spPr>
          <a:xfrm flipV="1">
            <a:off x="0" y="1268760"/>
            <a:ext cx="12192000" cy="3312368"/>
          </a:xfrm>
          <a:prstGeom prst="triangle">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Comm Design">
            <a:extLst>
              <a:ext uri="{FF2B5EF4-FFF2-40B4-BE49-F238E27FC236}">
                <a16:creationId xmlns:a16="http://schemas.microsoft.com/office/drawing/2014/main" id="{FF727EB9-1DAD-6F91-9FD8-4BD8881260E0}"/>
              </a:ext>
            </a:extLst>
          </p:cNvPr>
          <p:cNvSpPr txBox="1"/>
          <p:nvPr/>
        </p:nvSpPr>
        <p:spPr>
          <a:xfrm>
            <a:off x="3935760" y="1772816"/>
            <a:ext cx="4320480" cy="720080"/>
          </a:xfrm>
          <a:prstGeom prst="rect">
            <a:avLst/>
          </a:prstGeom>
          <a:noFill/>
        </p:spPr>
        <p:txBody>
          <a:bodyPr wrap="none" lIns="0" tIns="0" rIns="0" bIns="0" rtlCol="0" anchor="ctr">
            <a:noAutofit/>
          </a:bodyPr>
          <a:lstStyle/>
          <a:p>
            <a:pPr algn="ctr"/>
            <a:r>
              <a:rPr lang="en-US" sz="2800">
                <a:solidFill>
                  <a:srgbClr val="C00000"/>
                </a:solidFill>
                <a:latin typeface="Montserrat Medium" pitchFamily="2" charset="0"/>
              </a:rPr>
              <a:t>Performance &amp; Scalability Limitations</a:t>
            </a:r>
          </a:p>
        </p:txBody>
      </p:sp>
    </p:spTree>
    <p:custDataLst>
      <p:tags r:id="rId1"/>
    </p:custDataLst>
    <p:extLst>
      <p:ext uri="{BB962C8B-B14F-4D97-AF65-F5344CB8AC3E}">
        <p14:creationId xmlns:p14="http://schemas.microsoft.com/office/powerpoint/2010/main" val="2979170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
                                        </p:tgtEl>
                                        <p:attrNameLst>
                                          <p:attrName>style.visibility</p:attrName>
                                        </p:attrNameLst>
                                      </p:cBhvr>
                                      <p:to>
                                        <p:strVal val="visible"/>
                                      </p:to>
                                    </p:set>
                                    <p:animEffect transition="in" filter="fade">
                                      <p:cBhvr>
                                        <p:cTn id="10" dur="500"/>
                                        <p:tgtEl>
                                          <p:spTgt spid="20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9"/>
                                        </p:tgtEl>
                                        <p:attrNameLst>
                                          <p:attrName>style.visibility</p:attrName>
                                        </p:attrNameLst>
                                      </p:cBhvr>
                                      <p:to>
                                        <p:strVal val="visible"/>
                                      </p:to>
                                    </p:set>
                                    <p:animEffect transition="in" filter="fade">
                                      <p:cBhvr>
                                        <p:cTn id="14" dur="500"/>
                                        <p:tgtEl>
                                          <p:spTgt spid="10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500"/>
                                        <p:tgtEl>
                                          <p:spTgt spid="1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par>
                                <p:cTn id="21" presetID="10"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500"/>
                                        <p:tgtEl>
                                          <p:spTgt spid="114"/>
                                        </p:tgtEl>
                                      </p:cBhvr>
                                    </p:animEffect>
                                  </p:childTnLst>
                                </p:cTn>
                              </p:par>
                              <p:par>
                                <p:cTn id="24" presetID="10" presetClass="entr" presetSubtype="0" fill="hold"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10" presetClass="entr" presetSubtype="0" fill="hold" nodeType="with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fade">
                                      <p:cBhvr>
                                        <p:cTn id="29" dur="500"/>
                                        <p:tgtEl>
                                          <p:spTgt spid="118"/>
                                        </p:tgtEl>
                                      </p:cBhvr>
                                    </p:animEffect>
                                  </p:childTnLst>
                                </p:cTn>
                              </p:par>
                              <p:par>
                                <p:cTn id="30" presetID="10" presetClass="entr" presetSubtype="0" fill="hold" nodeType="with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500"/>
                                        <p:tgtEl>
                                          <p:spTgt spid="8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fade">
                                      <p:cBhvr>
                                        <p:cTn id="60" dur="500"/>
                                        <p:tgtEl>
                                          <p:spTgt spid="86"/>
                                        </p:tgtEl>
                                      </p:cBhvr>
                                    </p:animEffect>
                                  </p:childTnLst>
                                </p:cTn>
                              </p:par>
                              <p:par>
                                <p:cTn id="61" presetID="10" presetClass="entr" presetSubtype="0" fill="hold"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fade">
                                      <p:cBhvr>
                                        <p:cTn id="63" dur="500"/>
                                        <p:tgtEl>
                                          <p:spTgt spid="128"/>
                                        </p:tgtEl>
                                      </p:cBhvr>
                                    </p:animEffect>
                                  </p:childTnLst>
                                </p:cTn>
                              </p:par>
                              <p:par>
                                <p:cTn id="64" presetID="10" presetClass="entr" presetSubtype="0" fill="hold" nodeType="with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fade">
                                      <p:cBhvr>
                                        <p:cTn id="66" dur="500"/>
                                        <p:tgtEl>
                                          <p:spTgt spid="132"/>
                                        </p:tgtEl>
                                      </p:cBhvr>
                                    </p:animEffect>
                                  </p:childTnLst>
                                </p:cTn>
                              </p:par>
                              <p:par>
                                <p:cTn id="67" presetID="10" presetClass="entr" presetSubtype="0" fill="hold" nodeType="with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fade">
                                      <p:cBhvr>
                                        <p:cTn id="69" dur="500"/>
                                        <p:tgtEl>
                                          <p:spTgt spid="134"/>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110"/>
                                        </p:tgtEl>
                                        <p:attrNameLst>
                                          <p:attrName>style.visibility</p:attrName>
                                        </p:attrNameLst>
                                      </p:cBhvr>
                                      <p:to>
                                        <p:strVal val="visible"/>
                                      </p:to>
                                    </p:set>
                                    <p:animEffect transition="in" filter="fade">
                                      <p:cBhvr>
                                        <p:cTn id="73" dur="500"/>
                                        <p:tgtEl>
                                          <p:spTgt spid="110"/>
                                        </p:tgtEl>
                                      </p:cBhvr>
                                    </p:animEffect>
                                  </p:childTnLst>
                                </p:cTn>
                              </p:par>
                              <p:par>
                                <p:cTn id="74" presetID="10" presetClass="entr" presetSubtype="0" fill="hold" nodeType="withEffect">
                                  <p:stCondLst>
                                    <p:cond delay="0"/>
                                  </p:stCondLst>
                                  <p:childTnLst>
                                    <p:set>
                                      <p:cBhvr>
                                        <p:cTn id="75" dur="1" fill="hold">
                                          <p:stCondLst>
                                            <p:cond delay="0"/>
                                          </p:stCondLst>
                                        </p:cTn>
                                        <p:tgtEl>
                                          <p:spTgt spid="136"/>
                                        </p:tgtEl>
                                        <p:attrNameLst>
                                          <p:attrName>style.visibility</p:attrName>
                                        </p:attrNameLst>
                                      </p:cBhvr>
                                      <p:to>
                                        <p:strVal val="visible"/>
                                      </p:to>
                                    </p:set>
                                    <p:animEffect transition="in" filter="fade">
                                      <p:cBhvr>
                                        <p:cTn id="76" dur="500"/>
                                        <p:tgtEl>
                                          <p:spTgt spid="136"/>
                                        </p:tgtEl>
                                      </p:cBhvr>
                                    </p:animEffect>
                                  </p:childTnLst>
                                </p:cTn>
                              </p:par>
                              <p:par>
                                <p:cTn id="77" presetID="10" presetClass="entr" presetSubtype="0"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fade">
                                      <p:cBhvr>
                                        <p:cTn id="79" dur="500"/>
                                        <p:tgtEl>
                                          <p:spTgt spid="138"/>
                                        </p:tgtEl>
                                      </p:cBhvr>
                                    </p:animEffect>
                                  </p:childTnLst>
                                </p:cTn>
                              </p:par>
                              <p:par>
                                <p:cTn id="80" presetID="10" presetClass="entr" presetSubtype="0" fill="hold" nodeType="with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fade">
                                      <p:cBhvr>
                                        <p:cTn id="82" dur="500"/>
                                        <p:tgtEl>
                                          <p:spTgt spid="140"/>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141"/>
                                        </p:tgtEl>
                                        <p:attrNameLst>
                                          <p:attrName>style.visibility</p:attrName>
                                        </p:attrNameLst>
                                      </p:cBhvr>
                                      <p:to>
                                        <p:strVal val="visible"/>
                                      </p:to>
                                    </p:set>
                                    <p:animEffect transition="in" filter="fade">
                                      <p:cBhvr>
                                        <p:cTn id="86" dur="500"/>
                                        <p:tgtEl>
                                          <p:spTgt spid="141"/>
                                        </p:tgtEl>
                                      </p:cBhvr>
                                    </p:animEffect>
                                  </p:childTnLst>
                                </p:cTn>
                              </p:par>
                              <p:par>
                                <p:cTn id="87" presetID="10" presetClass="entr" presetSubtype="0" fill="hold" nodeType="withEffect">
                                  <p:stCondLst>
                                    <p:cond delay="0"/>
                                  </p:stCondLst>
                                  <p:childTnLst>
                                    <p:set>
                                      <p:cBhvr>
                                        <p:cTn id="88" dur="1" fill="hold">
                                          <p:stCondLst>
                                            <p:cond delay="0"/>
                                          </p:stCondLst>
                                        </p:cTn>
                                        <p:tgtEl>
                                          <p:spTgt spid="142"/>
                                        </p:tgtEl>
                                        <p:attrNameLst>
                                          <p:attrName>style.visibility</p:attrName>
                                        </p:attrNameLst>
                                      </p:cBhvr>
                                      <p:to>
                                        <p:strVal val="visible"/>
                                      </p:to>
                                    </p:set>
                                    <p:animEffect transition="in" filter="fade">
                                      <p:cBhvr>
                                        <p:cTn id="89" dur="500"/>
                                        <p:tgtEl>
                                          <p:spTgt spid="142"/>
                                        </p:tgtEl>
                                      </p:cBhvr>
                                    </p:animEffect>
                                  </p:childTnLst>
                                </p:cTn>
                              </p:par>
                            </p:childTnLst>
                          </p:cTn>
                        </p:par>
                        <p:par>
                          <p:cTn id="90" fill="hold">
                            <p:stCondLst>
                              <p:cond delay="2500"/>
                            </p:stCondLst>
                            <p:childTnLst>
                              <p:par>
                                <p:cTn id="91" presetID="10" presetClass="entr" presetSubtype="0" fill="hold" grpId="0" nodeType="afterEffect">
                                  <p:stCondLst>
                                    <p:cond delay="0"/>
                                  </p:stCondLst>
                                  <p:childTnLst>
                                    <p:set>
                                      <p:cBhvr>
                                        <p:cTn id="92" dur="1" fill="hold">
                                          <p:stCondLst>
                                            <p:cond delay="0"/>
                                          </p:stCondLst>
                                        </p:cTn>
                                        <p:tgtEl>
                                          <p:spTgt spid="143"/>
                                        </p:tgtEl>
                                        <p:attrNameLst>
                                          <p:attrName>style.visibility</p:attrName>
                                        </p:attrNameLst>
                                      </p:cBhvr>
                                      <p:to>
                                        <p:strVal val="visible"/>
                                      </p:to>
                                    </p:set>
                                    <p:animEffect transition="in" filter="fade">
                                      <p:cBhvr>
                                        <p:cTn id="93" dur="500"/>
                                        <p:tgtEl>
                                          <p:spTgt spid="14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46"/>
                                        </p:tgtEl>
                                        <p:attrNameLst>
                                          <p:attrName>style.visibility</p:attrName>
                                        </p:attrNameLst>
                                      </p:cBhvr>
                                      <p:to>
                                        <p:strVal val="visible"/>
                                      </p:to>
                                    </p:set>
                                    <p:animEffect transition="in" filter="fade">
                                      <p:cBhvr>
                                        <p:cTn id="98" dur="500"/>
                                        <p:tgtEl>
                                          <p:spTgt spid="146"/>
                                        </p:tgtEl>
                                      </p:cBhvr>
                                    </p:animEffect>
                                  </p:childTnLst>
                                </p:cTn>
                              </p:par>
                              <p:par>
                                <p:cTn id="99" presetID="10" presetClass="entr" presetSubtype="0" fill="hold" nodeType="withEffect">
                                  <p:stCondLst>
                                    <p:cond delay="0"/>
                                  </p:stCondLst>
                                  <p:childTnLst>
                                    <p:set>
                                      <p:cBhvr>
                                        <p:cTn id="100" dur="1" fill="hold">
                                          <p:stCondLst>
                                            <p:cond delay="0"/>
                                          </p:stCondLst>
                                        </p:cTn>
                                        <p:tgtEl>
                                          <p:spTgt spid="155"/>
                                        </p:tgtEl>
                                        <p:attrNameLst>
                                          <p:attrName>style.visibility</p:attrName>
                                        </p:attrNameLst>
                                      </p:cBhvr>
                                      <p:to>
                                        <p:strVal val="visible"/>
                                      </p:to>
                                    </p:set>
                                    <p:animEffect transition="in" filter="fade">
                                      <p:cBhvr>
                                        <p:cTn id="101" dur="500"/>
                                        <p:tgtEl>
                                          <p:spTgt spid="15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6"/>
                                        </p:tgtEl>
                                        <p:attrNameLst>
                                          <p:attrName>style.visibility</p:attrName>
                                        </p:attrNameLst>
                                      </p:cBhvr>
                                      <p:to>
                                        <p:strVal val="visible"/>
                                      </p:to>
                                    </p:set>
                                    <p:animEffect transition="in" filter="fade">
                                      <p:cBhvr>
                                        <p:cTn id="104" dur="500"/>
                                        <p:tgtEl>
                                          <p:spTgt spid="15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4"/>
                                        </p:tgtEl>
                                        <p:attrNameLst>
                                          <p:attrName>style.visibility</p:attrName>
                                        </p:attrNameLst>
                                      </p:cBhvr>
                                      <p:to>
                                        <p:strVal val="visible"/>
                                      </p:to>
                                    </p:set>
                                    <p:animEffect transition="in" filter="fade">
                                      <p:cBhvr>
                                        <p:cTn id="107" dur="500"/>
                                        <p:tgtEl>
                                          <p:spTgt spid="14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07"/>
                                        </p:tgtEl>
                                        <p:attrNameLst>
                                          <p:attrName>style.visibility</p:attrName>
                                        </p:attrNameLst>
                                      </p:cBhvr>
                                      <p:to>
                                        <p:strVal val="visible"/>
                                      </p:to>
                                    </p:set>
                                    <p:animEffect transition="in" filter="fade">
                                      <p:cBhvr>
                                        <p:cTn id="110" dur="500"/>
                                        <p:tgtEl>
                                          <p:spTgt spid="207"/>
                                        </p:tgtEl>
                                      </p:cBhvr>
                                    </p:animEffec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157"/>
                                        </p:tgtEl>
                                        <p:attrNameLst>
                                          <p:attrName>style.visibility</p:attrName>
                                        </p:attrNameLst>
                                      </p:cBhvr>
                                      <p:to>
                                        <p:strVal val="visible"/>
                                      </p:to>
                                    </p:set>
                                    <p:animEffect transition="in" filter="fade">
                                      <p:cBhvr>
                                        <p:cTn id="114" dur="500"/>
                                        <p:tgtEl>
                                          <p:spTgt spid="157"/>
                                        </p:tgtEl>
                                      </p:cBhvr>
                                    </p:animEffect>
                                  </p:childTnLst>
                                </p:cTn>
                              </p:par>
                              <p:par>
                                <p:cTn id="115" presetID="10" presetClass="entr" presetSubtype="0" fill="hold" nodeType="withEffect">
                                  <p:stCondLst>
                                    <p:cond delay="0"/>
                                  </p:stCondLst>
                                  <p:childTnLst>
                                    <p:set>
                                      <p:cBhvr>
                                        <p:cTn id="116" dur="1" fill="hold">
                                          <p:stCondLst>
                                            <p:cond delay="0"/>
                                          </p:stCondLst>
                                        </p:cTn>
                                        <p:tgtEl>
                                          <p:spTgt spid="159"/>
                                        </p:tgtEl>
                                        <p:attrNameLst>
                                          <p:attrName>style.visibility</p:attrName>
                                        </p:attrNameLst>
                                      </p:cBhvr>
                                      <p:to>
                                        <p:strVal val="visible"/>
                                      </p:to>
                                    </p:set>
                                    <p:animEffect transition="in" filter="fade">
                                      <p:cBhvr>
                                        <p:cTn id="117" dur="500"/>
                                        <p:tgtEl>
                                          <p:spTgt spid="159"/>
                                        </p:tgtEl>
                                      </p:cBhvr>
                                    </p:animEffect>
                                  </p:childTnLst>
                                </p:cTn>
                              </p:par>
                            </p:childTnLst>
                          </p:cTn>
                        </p:par>
                        <p:par>
                          <p:cTn id="118" fill="hold">
                            <p:stCondLst>
                              <p:cond delay="1000"/>
                            </p:stCondLst>
                            <p:childTnLst>
                              <p:par>
                                <p:cTn id="119" presetID="10" presetClass="entr" presetSubtype="0" fill="hold" grpId="0" nodeType="afterEffect">
                                  <p:stCondLst>
                                    <p:cond delay="0"/>
                                  </p:stCondLst>
                                  <p:childTnLst>
                                    <p:set>
                                      <p:cBhvr>
                                        <p:cTn id="120" dur="1" fill="hold">
                                          <p:stCondLst>
                                            <p:cond delay="0"/>
                                          </p:stCondLst>
                                        </p:cTn>
                                        <p:tgtEl>
                                          <p:spTgt spid="145"/>
                                        </p:tgtEl>
                                        <p:attrNameLst>
                                          <p:attrName>style.visibility</p:attrName>
                                        </p:attrNameLst>
                                      </p:cBhvr>
                                      <p:to>
                                        <p:strVal val="visible"/>
                                      </p:to>
                                    </p:set>
                                    <p:animEffect transition="in" filter="fade">
                                      <p:cBhvr>
                                        <p:cTn id="121" dur="500"/>
                                        <p:tgtEl>
                                          <p:spTgt spid="14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8"/>
                                        </p:tgtEl>
                                        <p:attrNameLst>
                                          <p:attrName>style.visibility</p:attrName>
                                        </p:attrNameLst>
                                      </p:cBhvr>
                                      <p:to>
                                        <p:strVal val="visible"/>
                                      </p:to>
                                    </p:set>
                                    <p:animEffect transition="in" filter="fade">
                                      <p:cBhvr>
                                        <p:cTn id="124" dur="500"/>
                                        <p:tgtEl>
                                          <p:spTgt spid="15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62"/>
                                        </p:tgtEl>
                                        <p:attrNameLst>
                                          <p:attrName>style.visibility</p:attrName>
                                        </p:attrNameLst>
                                      </p:cBhvr>
                                      <p:to>
                                        <p:strVal val="visible"/>
                                      </p:to>
                                    </p:set>
                                    <p:animEffect transition="in" filter="fade">
                                      <p:cBhvr>
                                        <p:cTn id="127" dur="500"/>
                                        <p:tgtEl>
                                          <p:spTgt spid="162"/>
                                        </p:tgtEl>
                                      </p:cBhvr>
                                    </p:animEffect>
                                  </p:childTnLst>
                                </p:cTn>
                              </p:par>
                              <p:par>
                                <p:cTn id="128" presetID="10" presetClass="entr" presetSubtype="0" fill="hold" nodeType="withEffect">
                                  <p:stCondLst>
                                    <p:cond delay="0"/>
                                  </p:stCondLst>
                                  <p:childTnLst>
                                    <p:set>
                                      <p:cBhvr>
                                        <p:cTn id="129" dur="1" fill="hold">
                                          <p:stCondLst>
                                            <p:cond delay="0"/>
                                          </p:stCondLst>
                                        </p:cTn>
                                        <p:tgtEl>
                                          <p:spTgt spid="170"/>
                                        </p:tgtEl>
                                        <p:attrNameLst>
                                          <p:attrName>style.visibility</p:attrName>
                                        </p:attrNameLst>
                                      </p:cBhvr>
                                      <p:to>
                                        <p:strVal val="visible"/>
                                      </p:to>
                                    </p:set>
                                    <p:animEffect transition="in" filter="fade">
                                      <p:cBhvr>
                                        <p:cTn id="130" dur="500"/>
                                        <p:tgtEl>
                                          <p:spTgt spid="170"/>
                                        </p:tgtEl>
                                      </p:cBhvr>
                                    </p:animEffect>
                                  </p:childTnLst>
                                </p:cTn>
                              </p:par>
                              <p:par>
                                <p:cTn id="131" presetID="10" presetClass="entr" presetSubtype="0" fill="hold" nodeType="withEffect">
                                  <p:stCondLst>
                                    <p:cond delay="0"/>
                                  </p:stCondLst>
                                  <p:childTnLst>
                                    <p:set>
                                      <p:cBhvr>
                                        <p:cTn id="132" dur="1" fill="hold">
                                          <p:stCondLst>
                                            <p:cond delay="0"/>
                                          </p:stCondLst>
                                        </p:cTn>
                                        <p:tgtEl>
                                          <p:spTgt spid="172"/>
                                        </p:tgtEl>
                                        <p:attrNameLst>
                                          <p:attrName>style.visibility</p:attrName>
                                        </p:attrNameLst>
                                      </p:cBhvr>
                                      <p:to>
                                        <p:strVal val="visible"/>
                                      </p:to>
                                    </p:set>
                                    <p:animEffect transition="in" filter="fade">
                                      <p:cBhvr>
                                        <p:cTn id="133" dur="500"/>
                                        <p:tgtEl>
                                          <p:spTgt spid="172"/>
                                        </p:tgtEl>
                                      </p:cBhvr>
                                    </p:animEffect>
                                  </p:childTnLst>
                                </p:cTn>
                              </p:par>
                              <p:par>
                                <p:cTn id="134" presetID="10" presetClass="entr" presetSubtype="0" fill="hold" nodeType="withEffect">
                                  <p:stCondLst>
                                    <p:cond delay="0"/>
                                  </p:stCondLst>
                                  <p:childTnLst>
                                    <p:set>
                                      <p:cBhvr>
                                        <p:cTn id="135" dur="1" fill="hold">
                                          <p:stCondLst>
                                            <p:cond delay="0"/>
                                          </p:stCondLst>
                                        </p:cTn>
                                        <p:tgtEl>
                                          <p:spTgt spid="168"/>
                                        </p:tgtEl>
                                        <p:attrNameLst>
                                          <p:attrName>style.visibility</p:attrName>
                                        </p:attrNameLst>
                                      </p:cBhvr>
                                      <p:to>
                                        <p:strVal val="visible"/>
                                      </p:to>
                                    </p:set>
                                    <p:animEffect transition="in" filter="fade">
                                      <p:cBhvr>
                                        <p:cTn id="136" dur="500"/>
                                        <p:tgtEl>
                                          <p:spTgt spid="168"/>
                                        </p:tgtEl>
                                      </p:cBhvr>
                                    </p:animEffect>
                                  </p:childTnLst>
                                </p:cTn>
                              </p:par>
                            </p:childTnLst>
                          </p:cTn>
                        </p:par>
                        <p:par>
                          <p:cTn id="137" fill="hold">
                            <p:stCondLst>
                              <p:cond delay="1500"/>
                            </p:stCondLst>
                            <p:childTnLst>
                              <p:par>
                                <p:cTn id="138" presetID="10" presetClass="entr" presetSubtype="0" fill="hold" grpId="0" nodeType="afterEffect">
                                  <p:stCondLst>
                                    <p:cond delay="0"/>
                                  </p:stCondLst>
                                  <p:childTnLst>
                                    <p:set>
                                      <p:cBhvr>
                                        <p:cTn id="139" dur="1" fill="hold">
                                          <p:stCondLst>
                                            <p:cond delay="0"/>
                                          </p:stCondLst>
                                        </p:cTn>
                                        <p:tgtEl>
                                          <p:spTgt spid="173"/>
                                        </p:tgtEl>
                                        <p:attrNameLst>
                                          <p:attrName>style.visibility</p:attrName>
                                        </p:attrNameLst>
                                      </p:cBhvr>
                                      <p:to>
                                        <p:strVal val="visible"/>
                                      </p:to>
                                    </p:set>
                                    <p:animEffect transition="in" filter="fade">
                                      <p:cBhvr>
                                        <p:cTn id="140" dur="500"/>
                                        <p:tgtEl>
                                          <p:spTgt spid="173"/>
                                        </p:tgtEl>
                                      </p:cBhvr>
                                    </p:animEffect>
                                  </p:childTnLst>
                                </p:cTn>
                              </p:par>
                              <p:par>
                                <p:cTn id="141" presetID="10" presetClass="entr" presetSubtype="0" fill="hold" nodeType="withEffect">
                                  <p:stCondLst>
                                    <p:cond delay="0"/>
                                  </p:stCondLst>
                                  <p:childTnLst>
                                    <p:set>
                                      <p:cBhvr>
                                        <p:cTn id="142" dur="1" fill="hold">
                                          <p:stCondLst>
                                            <p:cond delay="0"/>
                                          </p:stCondLst>
                                        </p:cTn>
                                        <p:tgtEl>
                                          <p:spTgt spid="174"/>
                                        </p:tgtEl>
                                        <p:attrNameLst>
                                          <p:attrName>style.visibility</p:attrName>
                                        </p:attrNameLst>
                                      </p:cBhvr>
                                      <p:to>
                                        <p:strVal val="visible"/>
                                      </p:to>
                                    </p:set>
                                    <p:animEffect transition="in" filter="fade">
                                      <p:cBhvr>
                                        <p:cTn id="143" dur="500"/>
                                        <p:tgtEl>
                                          <p:spTgt spid="174"/>
                                        </p:tgtEl>
                                      </p:cBhvr>
                                    </p:animEffect>
                                  </p:childTnLst>
                                </p:cTn>
                              </p:par>
                            </p:childTnLst>
                          </p:cTn>
                        </p:par>
                        <p:par>
                          <p:cTn id="144" fill="hold">
                            <p:stCondLst>
                              <p:cond delay="2000"/>
                            </p:stCondLst>
                            <p:childTnLst>
                              <p:par>
                                <p:cTn id="145" presetID="10" presetClass="entr" presetSubtype="0" fill="hold" grpId="0" nodeType="afterEffect">
                                  <p:stCondLst>
                                    <p:cond delay="0"/>
                                  </p:stCondLst>
                                  <p:childTnLst>
                                    <p:set>
                                      <p:cBhvr>
                                        <p:cTn id="146" dur="1" fill="hold">
                                          <p:stCondLst>
                                            <p:cond delay="0"/>
                                          </p:stCondLst>
                                        </p:cTn>
                                        <p:tgtEl>
                                          <p:spTgt spid="175"/>
                                        </p:tgtEl>
                                        <p:attrNameLst>
                                          <p:attrName>style.visibility</p:attrName>
                                        </p:attrNameLst>
                                      </p:cBhvr>
                                      <p:to>
                                        <p:strVal val="visible"/>
                                      </p:to>
                                    </p:set>
                                    <p:animEffect transition="in" filter="fade">
                                      <p:cBhvr>
                                        <p:cTn id="14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7" grpId="0" animBg="1"/>
      <p:bldP spid="78" grpId="0" animBg="1"/>
      <p:bldP spid="79" grpId="0" animBg="1"/>
      <p:bldP spid="80" grpId="0"/>
      <p:bldP spid="81" grpId="0" animBg="1"/>
      <p:bldP spid="82" grpId="0" animBg="1"/>
      <p:bldP spid="83" grpId="0"/>
      <p:bldP spid="84" grpId="0" animBg="1"/>
      <p:bldP spid="85" grpId="0" animBg="1"/>
      <p:bldP spid="86" grpId="0"/>
      <p:bldP spid="88" grpId="0"/>
      <p:bldP spid="109" grpId="0" animBg="1"/>
      <p:bldP spid="110" grpId="0" animBg="1"/>
      <p:bldP spid="111" grpId="0" animBg="1"/>
      <p:bldP spid="112" grpId="0" animBg="1"/>
      <p:bldP spid="141" grpId="0"/>
      <p:bldP spid="143" grpId="0"/>
      <p:bldP spid="144" grpId="0" animBg="1"/>
      <p:bldP spid="145" grpId="0" animBg="1"/>
      <p:bldP spid="146" grpId="0"/>
      <p:bldP spid="156" grpId="0"/>
      <p:bldP spid="157" grpId="0"/>
      <p:bldP spid="158" grpId="0" animBg="1"/>
      <p:bldP spid="162" grpId="0" animBg="1"/>
      <p:bldP spid="173" grpId="0"/>
      <p:bldP spid="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3F0FE-39B4-5F4B-EB7D-130961DA7888}"/>
            </a:ext>
          </a:extLst>
        </p:cNvPr>
        <p:cNvGrpSpPr/>
        <p:nvPr/>
      </p:nvGrpSpPr>
      <p:grpSpPr>
        <a:xfrm>
          <a:off x="0" y="0"/>
          <a:ext cx="0" cy="0"/>
          <a:chOff x="0" y="0"/>
          <a:chExt cx="0" cy="0"/>
        </a:xfrm>
      </p:grpSpPr>
      <p:sp>
        <p:nvSpPr>
          <p:cNvPr id="204" name="Bkg Hash">
            <a:extLst>
              <a:ext uri="{FF2B5EF4-FFF2-40B4-BE49-F238E27FC236}">
                <a16:creationId xmlns:a16="http://schemas.microsoft.com/office/drawing/2014/main" id="{42735E3E-4148-BA78-9D01-FDCE7716BDAF}"/>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207" name="Bkg DMT">
            <a:extLst>
              <a:ext uri="{FF2B5EF4-FFF2-40B4-BE49-F238E27FC236}">
                <a16:creationId xmlns:a16="http://schemas.microsoft.com/office/drawing/2014/main" id="{8714ECFB-AFD9-3D8D-F309-0C6508A6680A}"/>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rgbClr val="FFC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198" name="Bkg Radix">
            <a:extLst>
              <a:ext uri="{FF2B5EF4-FFF2-40B4-BE49-F238E27FC236}">
                <a16:creationId xmlns:a16="http://schemas.microsoft.com/office/drawing/2014/main" id="{52FBB844-D12E-5D38-7426-3983E702E5CD}"/>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2" name="!!Rectangle 13">
            <a:extLst>
              <a:ext uri="{FF2B5EF4-FFF2-40B4-BE49-F238E27FC236}">
                <a16:creationId xmlns:a16="http://schemas.microsoft.com/office/drawing/2014/main" id="{E5265095-C7BA-9454-06DB-9ADB3E62A6DB}"/>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1DA80258-D169-99DA-D92D-AE911E68DEF3}"/>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1CE47D44-1EEB-7909-C846-C4C85CD85FD6}"/>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FE4C2E2C-1F46-F17B-9F54-67BAC6F2D849}"/>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7A313FEC-CEC8-6F2D-ECAE-1723830931E4}"/>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91D9719D-80EA-7DFF-E4BD-3273598A0EF9}"/>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EFE2DB75-6288-DA88-C647-521D582A7242}"/>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15C700C1-83FF-6D37-0B18-A81418454C20}"/>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A11CCAF7-48A0-016B-7F4A-4B484652A89B}"/>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DB350190-7CB1-6645-3956-666832D09F19}"/>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CF0069B1-B86E-0EB8-6BC8-8565445992BC}"/>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C5D1260E-B7ED-7515-0015-86441624DBA8}"/>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5E226550-5F57-D3AD-D252-CA9EF340291D}"/>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03E3AF84-F3F4-B07E-FE20-3BF7A6997998}"/>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F0FE5D4E-A8DB-32C2-7A42-E80F94544EFA}"/>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E2ECE461-6F27-8543-3C68-8B3330CAFC9A}"/>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D0DB116A-C837-E3A9-8AA6-EB9361B01CA5}"/>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18D056D0-5CB7-255F-B49B-D36CB0A93D0C}"/>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7837CCF8-15BC-2C3B-43BA-FA5CB66EEF93}"/>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9322042A-0304-3E6F-0CD0-8DB2E07D500A}"/>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6A11F729-5929-3942-018C-12BC90BDD35F}"/>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7EAB1B7E-F933-9701-9C63-91AD7E14058D}"/>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FE9C5F1B-E53F-C13B-019E-4845843BA953}"/>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89D3A021-9D0B-C0CC-C5A3-EACB90206805}"/>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FFCA46E8-83FA-C92D-D76C-AC7323A81E9C}"/>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3619A862-76C1-4D63-DB55-F2F834BD4517}"/>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52CCB738-B7EC-38AA-6DFC-ACCF0A14C90A}"/>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49856FBC-EBB6-0D02-CC34-7D0CEE0B5CAD}"/>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CCBE1187-2CDB-AE1A-A88A-AC43C165423B}"/>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A5B65347-E1CB-EC43-D11D-C56B82236877}"/>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78" name="!!Rectangle 7">
            <a:extLst>
              <a:ext uri="{FF2B5EF4-FFF2-40B4-BE49-F238E27FC236}">
                <a16:creationId xmlns:a16="http://schemas.microsoft.com/office/drawing/2014/main" id="{F8DF4031-C38A-948A-9002-ADE07B3EA489}"/>
              </a:ext>
            </a:extLst>
          </p:cNvPr>
          <p:cNvSpPr/>
          <p:nvPr/>
        </p:nvSpPr>
        <p:spPr>
          <a:xfrm>
            <a:off x="2423592" y="501317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79" name="!!Rectangle 21">
            <a:extLst>
              <a:ext uri="{FF2B5EF4-FFF2-40B4-BE49-F238E27FC236}">
                <a16:creationId xmlns:a16="http://schemas.microsoft.com/office/drawing/2014/main" id="{3CAE4CC3-4DFD-C262-0B10-577E677A3EB9}"/>
              </a:ext>
            </a:extLst>
          </p:cNvPr>
          <p:cNvSpPr/>
          <p:nvPr/>
        </p:nvSpPr>
        <p:spPr>
          <a:xfrm>
            <a:off x="2423592" y="537321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0" name="!!TextBox 70">
            <a:extLst>
              <a:ext uri="{FF2B5EF4-FFF2-40B4-BE49-F238E27FC236}">
                <a16:creationId xmlns:a16="http://schemas.microsoft.com/office/drawing/2014/main" id="{F530693C-7BF6-38F6-7B47-F258B9E8737C}"/>
              </a:ext>
            </a:extLst>
          </p:cNvPr>
          <p:cNvSpPr txBox="1"/>
          <p:nvPr/>
        </p:nvSpPr>
        <p:spPr>
          <a:xfrm>
            <a:off x="2423592" y="5013176"/>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3</a:t>
            </a:r>
          </a:p>
        </p:txBody>
      </p:sp>
      <p:sp>
        <p:nvSpPr>
          <p:cNvPr id="81" name="!!Rectangle 7">
            <a:extLst>
              <a:ext uri="{FF2B5EF4-FFF2-40B4-BE49-F238E27FC236}">
                <a16:creationId xmlns:a16="http://schemas.microsoft.com/office/drawing/2014/main" id="{E79AD020-8101-7228-E60E-AA5AE33035B4}"/>
              </a:ext>
            </a:extLst>
          </p:cNvPr>
          <p:cNvSpPr/>
          <p:nvPr/>
        </p:nvSpPr>
        <p:spPr>
          <a:xfrm>
            <a:off x="2423592" y="407707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2" name="!!Rectangle 21">
            <a:extLst>
              <a:ext uri="{FF2B5EF4-FFF2-40B4-BE49-F238E27FC236}">
                <a16:creationId xmlns:a16="http://schemas.microsoft.com/office/drawing/2014/main" id="{1255E07F-D187-36EB-5FE6-FBB4D923122D}"/>
              </a:ext>
            </a:extLst>
          </p:cNvPr>
          <p:cNvSpPr/>
          <p:nvPr/>
        </p:nvSpPr>
        <p:spPr>
          <a:xfrm>
            <a:off x="2423592" y="4581128"/>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3" name="!!TextBox 70">
            <a:extLst>
              <a:ext uri="{FF2B5EF4-FFF2-40B4-BE49-F238E27FC236}">
                <a16:creationId xmlns:a16="http://schemas.microsoft.com/office/drawing/2014/main" id="{ADAED8A9-E016-F7DD-99AE-547C54811F2E}"/>
              </a:ext>
            </a:extLst>
          </p:cNvPr>
          <p:cNvSpPr txBox="1"/>
          <p:nvPr/>
        </p:nvSpPr>
        <p:spPr>
          <a:xfrm>
            <a:off x="2423592" y="4077072"/>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2</a:t>
            </a:r>
          </a:p>
        </p:txBody>
      </p:sp>
      <p:sp>
        <p:nvSpPr>
          <p:cNvPr id="84" name="!!Rectangle 7">
            <a:extLst>
              <a:ext uri="{FF2B5EF4-FFF2-40B4-BE49-F238E27FC236}">
                <a16:creationId xmlns:a16="http://schemas.microsoft.com/office/drawing/2014/main" id="{21483199-FBB0-6355-B1A8-7327D1EED40D}"/>
              </a:ext>
            </a:extLst>
          </p:cNvPr>
          <p:cNvSpPr/>
          <p:nvPr/>
        </p:nvSpPr>
        <p:spPr>
          <a:xfrm>
            <a:off x="2423592" y="31409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5" name="!!Rectangle 21">
            <a:extLst>
              <a:ext uri="{FF2B5EF4-FFF2-40B4-BE49-F238E27FC236}">
                <a16:creationId xmlns:a16="http://schemas.microsoft.com/office/drawing/2014/main" id="{438763E2-8CA2-E55D-F672-CE240AA61B6C}"/>
              </a:ext>
            </a:extLst>
          </p:cNvPr>
          <p:cNvSpPr/>
          <p:nvPr/>
        </p:nvSpPr>
        <p:spPr>
          <a:xfrm>
            <a:off x="2423592" y="3356993"/>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6" name="!!TextBox 70">
            <a:extLst>
              <a:ext uri="{FF2B5EF4-FFF2-40B4-BE49-F238E27FC236}">
                <a16:creationId xmlns:a16="http://schemas.microsoft.com/office/drawing/2014/main" id="{B02E659B-45DA-340A-0FB8-2D5FF0BDE9E3}"/>
              </a:ext>
            </a:extLst>
          </p:cNvPr>
          <p:cNvSpPr txBox="1"/>
          <p:nvPr/>
        </p:nvSpPr>
        <p:spPr>
          <a:xfrm>
            <a:off x="2423592" y="3140968"/>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1</a:t>
            </a:r>
          </a:p>
        </p:txBody>
      </p:sp>
      <p:sp>
        <p:nvSpPr>
          <p:cNvPr id="88" name="!!TextBox 1">
            <a:extLst>
              <a:ext uri="{FF2B5EF4-FFF2-40B4-BE49-F238E27FC236}">
                <a16:creationId xmlns:a16="http://schemas.microsoft.com/office/drawing/2014/main" id="{2B05900D-AA30-5B9D-9CFF-D0400386636B}"/>
              </a:ext>
            </a:extLst>
          </p:cNvPr>
          <p:cNvSpPr txBox="1"/>
          <p:nvPr/>
        </p:nvSpPr>
        <p:spPr>
          <a:xfrm>
            <a:off x="551384" y="4293096"/>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09" name="Rectangle: Rounded Corners 108">
            <a:extLst>
              <a:ext uri="{FF2B5EF4-FFF2-40B4-BE49-F238E27FC236}">
                <a16:creationId xmlns:a16="http://schemas.microsoft.com/office/drawing/2014/main" id="{791C1B63-939D-E38A-109D-986B57D7DE60}"/>
              </a:ext>
            </a:extLst>
          </p:cNvPr>
          <p:cNvSpPr/>
          <p:nvPr/>
        </p:nvSpPr>
        <p:spPr>
          <a:xfrm>
            <a:off x="1415480" y="335699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1</a:t>
            </a:r>
          </a:p>
        </p:txBody>
      </p:sp>
      <p:sp>
        <p:nvSpPr>
          <p:cNvPr id="110" name="Rectangle: Rounded Corners 109">
            <a:extLst>
              <a:ext uri="{FF2B5EF4-FFF2-40B4-BE49-F238E27FC236}">
                <a16:creationId xmlns:a16="http://schemas.microsoft.com/office/drawing/2014/main" id="{5AC9C916-5C30-C245-87D9-2C2766D7B004}"/>
              </a:ext>
            </a:extLst>
          </p:cNvPr>
          <p:cNvSpPr/>
          <p:nvPr/>
        </p:nvSpPr>
        <p:spPr>
          <a:xfrm>
            <a:off x="3287688" y="4293096"/>
            <a:ext cx="728464"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Filter</a:t>
            </a:r>
            <a:endParaRPr lang="en-US" sz="1200" baseline="-25000">
              <a:solidFill>
                <a:schemeClr val="tx1"/>
              </a:solidFill>
              <a:latin typeface="Montserrat Medium" pitchFamily="2" charset="0"/>
            </a:endParaRPr>
          </a:p>
        </p:txBody>
      </p:sp>
      <p:sp>
        <p:nvSpPr>
          <p:cNvPr id="111" name="Rectangle: Rounded Corners 110">
            <a:extLst>
              <a:ext uri="{FF2B5EF4-FFF2-40B4-BE49-F238E27FC236}">
                <a16:creationId xmlns:a16="http://schemas.microsoft.com/office/drawing/2014/main" id="{A3975C4C-03C9-F8BF-0C38-90112F09D583}"/>
              </a:ext>
            </a:extLst>
          </p:cNvPr>
          <p:cNvSpPr/>
          <p:nvPr/>
        </p:nvSpPr>
        <p:spPr>
          <a:xfrm>
            <a:off x="1415480" y="4293096"/>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2</a:t>
            </a:r>
          </a:p>
        </p:txBody>
      </p:sp>
      <p:sp>
        <p:nvSpPr>
          <p:cNvPr id="112" name="Rectangle: Rounded Corners 111">
            <a:extLst>
              <a:ext uri="{FF2B5EF4-FFF2-40B4-BE49-F238E27FC236}">
                <a16:creationId xmlns:a16="http://schemas.microsoft.com/office/drawing/2014/main" id="{052EFF91-E0E5-A454-9CEB-6EC3EFBF5BDF}"/>
              </a:ext>
            </a:extLst>
          </p:cNvPr>
          <p:cNvSpPr/>
          <p:nvPr/>
        </p:nvSpPr>
        <p:spPr>
          <a:xfrm>
            <a:off x="1415480" y="5229200"/>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3</a:t>
            </a:r>
          </a:p>
        </p:txBody>
      </p:sp>
      <p:cxnSp>
        <p:nvCxnSpPr>
          <p:cNvPr id="114" name="Straight Connector 113">
            <a:extLst>
              <a:ext uri="{FF2B5EF4-FFF2-40B4-BE49-F238E27FC236}">
                <a16:creationId xmlns:a16="http://schemas.microsoft.com/office/drawing/2014/main" id="{F6DEFC39-0D01-1362-91F3-25AD3FCDA167}"/>
              </a:ext>
            </a:extLst>
          </p:cNvPr>
          <p:cNvCxnSpPr/>
          <p:nvPr/>
        </p:nvCxnSpPr>
        <p:spPr>
          <a:xfrm>
            <a:off x="1127448" y="3501008"/>
            <a:ext cx="0" cy="18722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EC5C4E80-BC2A-F731-A0FB-54CF29A2752A}"/>
              </a:ext>
            </a:extLst>
          </p:cNvPr>
          <p:cNvCxnSpPr>
            <a:endCxn id="109" idx="1"/>
          </p:cNvCxnSpPr>
          <p:nvPr/>
        </p:nvCxnSpPr>
        <p:spPr>
          <a:xfrm>
            <a:off x="1127448" y="3501008"/>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0D592D3C-E4BA-DD8E-E822-4A23A8CB1F32}"/>
              </a:ext>
            </a:extLst>
          </p:cNvPr>
          <p:cNvCxnSpPr>
            <a:cxnSpLocks/>
            <a:stCxn id="88" idx="3"/>
            <a:endCxn id="111" idx="1"/>
          </p:cNvCxnSpPr>
          <p:nvPr/>
        </p:nvCxnSpPr>
        <p:spPr>
          <a:xfrm>
            <a:off x="983432" y="4431596"/>
            <a:ext cx="432048"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52279787-A5DE-15FF-C0BF-6DC05118D7DC}"/>
              </a:ext>
            </a:extLst>
          </p:cNvPr>
          <p:cNvCxnSpPr>
            <a:endCxn id="112" idx="1"/>
          </p:cNvCxnSpPr>
          <p:nvPr/>
        </p:nvCxnSpPr>
        <p:spPr>
          <a:xfrm>
            <a:off x="1127448" y="5373216"/>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Connector: Elbow 127">
            <a:extLst>
              <a:ext uri="{FF2B5EF4-FFF2-40B4-BE49-F238E27FC236}">
                <a16:creationId xmlns:a16="http://schemas.microsoft.com/office/drawing/2014/main" id="{AD33F679-8042-AC20-27BD-7F6E0D425AC6}"/>
              </a:ext>
            </a:extLst>
          </p:cNvPr>
          <p:cNvCxnSpPr>
            <a:stCxn id="109" idx="3"/>
            <a:endCxn id="85" idx="1"/>
          </p:cNvCxnSpPr>
          <p:nvPr/>
        </p:nvCxnSpPr>
        <p:spPr>
          <a:xfrm flipV="1">
            <a:off x="2135560" y="3429001"/>
            <a:ext cx="288032" cy="720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Connector: Elbow 131">
            <a:extLst>
              <a:ext uri="{FF2B5EF4-FFF2-40B4-BE49-F238E27FC236}">
                <a16:creationId xmlns:a16="http://schemas.microsoft.com/office/drawing/2014/main" id="{91CA2EE7-B77B-2CAB-9F15-76C88DDAB5B4}"/>
              </a:ext>
            </a:extLst>
          </p:cNvPr>
          <p:cNvCxnSpPr>
            <a:stCxn id="111" idx="3"/>
            <a:endCxn id="82" idx="1"/>
          </p:cNvCxnSpPr>
          <p:nvPr/>
        </p:nvCxnSpPr>
        <p:spPr>
          <a:xfrm>
            <a:off x="2135560"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D7B42277-D09F-F45A-B875-C274B349E762}"/>
              </a:ext>
            </a:extLst>
          </p:cNvPr>
          <p:cNvCxnSpPr>
            <a:stCxn id="112" idx="3"/>
            <a:endCxn id="79" idx="1"/>
          </p:cNvCxnSpPr>
          <p:nvPr/>
        </p:nvCxnSpPr>
        <p:spPr>
          <a:xfrm>
            <a:off x="2135560" y="5373216"/>
            <a:ext cx="288032" cy="7200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05FBD993-C162-26BF-0511-AC9296F953AA}"/>
              </a:ext>
            </a:extLst>
          </p:cNvPr>
          <p:cNvCxnSpPr>
            <a:stCxn id="85" idx="3"/>
          </p:cNvCxnSpPr>
          <p:nvPr/>
        </p:nvCxnSpPr>
        <p:spPr>
          <a:xfrm>
            <a:off x="2999656" y="3429001"/>
            <a:ext cx="432048" cy="86409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Connector: Elbow 137">
            <a:extLst>
              <a:ext uri="{FF2B5EF4-FFF2-40B4-BE49-F238E27FC236}">
                <a16:creationId xmlns:a16="http://schemas.microsoft.com/office/drawing/2014/main" id="{2C5F34BF-A1A3-03D8-C0D9-318638A38B8D}"/>
              </a:ext>
            </a:extLst>
          </p:cNvPr>
          <p:cNvCxnSpPr>
            <a:stCxn id="79" idx="3"/>
          </p:cNvCxnSpPr>
          <p:nvPr/>
        </p:nvCxnSpPr>
        <p:spPr>
          <a:xfrm flipV="1">
            <a:off x="2999656" y="4581128"/>
            <a:ext cx="432048" cy="864096"/>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Connector: Elbow 139">
            <a:extLst>
              <a:ext uri="{FF2B5EF4-FFF2-40B4-BE49-F238E27FC236}">
                <a16:creationId xmlns:a16="http://schemas.microsoft.com/office/drawing/2014/main" id="{8D200E64-F537-7223-DE07-13DE7BAAA16B}"/>
              </a:ext>
            </a:extLst>
          </p:cNvPr>
          <p:cNvCxnSpPr>
            <a:stCxn id="82" idx="3"/>
            <a:endCxn id="110" idx="1"/>
          </p:cNvCxnSpPr>
          <p:nvPr/>
        </p:nvCxnSpPr>
        <p:spPr>
          <a:xfrm flipV="1">
            <a:off x="2999656"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1" name="!!TextBox 1">
            <a:extLst>
              <a:ext uri="{FF2B5EF4-FFF2-40B4-BE49-F238E27FC236}">
                <a16:creationId xmlns:a16="http://schemas.microsoft.com/office/drawing/2014/main" id="{583384F9-D11D-4B0E-1917-487221729EED}"/>
              </a:ext>
            </a:extLst>
          </p:cNvPr>
          <p:cNvSpPr txBox="1"/>
          <p:nvPr/>
        </p:nvSpPr>
        <p:spPr>
          <a:xfrm>
            <a:off x="4295800" y="429309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42" name="Connector: Elbow 1">
            <a:extLst>
              <a:ext uri="{FF2B5EF4-FFF2-40B4-BE49-F238E27FC236}">
                <a16:creationId xmlns:a16="http://schemas.microsoft.com/office/drawing/2014/main" id="{AA7322EB-9E5D-1286-F2CA-F24027900629}"/>
              </a:ext>
            </a:extLst>
          </p:cNvPr>
          <p:cNvCxnSpPr>
            <a:cxnSpLocks/>
          </p:cNvCxnSpPr>
          <p:nvPr/>
        </p:nvCxnSpPr>
        <p:spPr>
          <a:xfrm>
            <a:off x="4007768" y="443711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43" name="!!TextBox 1">
            <a:extLst>
              <a:ext uri="{FF2B5EF4-FFF2-40B4-BE49-F238E27FC236}">
                <a16:creationId xmlns:a16="http://schemas.microsoft.com/office/drawing/2014/main" id="{919CD25F-0BB2-6A07-6D47-BD16725F0E8D}"/>
              </a:ext>
            </a:extLst>
          </p:cNvPr>
          <p:cNvSpPr txBox="1"/>
          <p:nvPr/>
        </p:nvSpPr>
        <p:spPr>
          <a:xfrm>
            <a:off x="1775520" y="5877272"/>
            <a:ext cx="1296144" cy="576064"/>
          </a:xfrm>
          <a:prstGeom prst="rect">
            <a:avLst/>
          </a:prstGeom>
          <a:noFill/>
        </p:spPr>
        <p:txBody>
          <a:bodyPr wrap="none" lIns="0" tIns="0" rIns="0" bIns="0" rtlCol="0">
            <a:noAutofit/>
          </a:bodyPr>
          <a:lstStyle/>
          <a:p>
            <a:pPr algn="ctr"/>
            <a:r>
              <a:rPr lang="en-US">
                <a:latin typeface="Montserrat Medium" pitchFamily="2" charset="0"/>
              </a:rPr>
              <a:t>Hash Table</a:t>
            </a:r>
          </a:p>
          <a:p>
            <a:pPr algn="ctr"/>
            <a:r>
              <a:rPr lang="en-US">
                <a:latin typeface="Montserrat Medium" pitchFamily="2" charset="0"/>
              </a:rPr>
              <a:t>(Power ISA, ECPT, …)</a:t>
            </a:r>
          </a:p>
        </p:txBody>
      </p:sp>
      <p:sp>
        <p:nvSpPr>
          <p:cNvPr id="144" name="!!Rectangle 7">
            <a:extLst>
              <a:ext uri="{FF2B5EF4-FFF2-40B4-BE49-F238E27FC236}">
                <a16:creationId xmlns:a16="http://schemas.microsoft.com/office/drawing/2014/main" id="{76398189-8408-3EFD-A1DF-A266CA6AA293}"/>
              </a:ext>
            </a:extLst>
          </p:cNvPr>
          <p:cNvSpPr/>
          <p:nvPr/>
        </p:nvSpPr>
        <p:spPr>
          <a:xfrm>
            <a:off x="9840416" y="3495492"/>
            <a:ext cx="576064" cy="216024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5" name="!!Rectangle 21">
            <a:extLst>
              <a:ext uri="{FF2B5EF4-FFF2-40B4-BE49-F238E27FC236}">
                <a16:creationId xmlns:a16="http://schemas.microsoft.com/office/drawing/2014/main" id="{2775998A-B4A4-EB21-B25E-7BA677C88F78}"/>
              </a:ext>
            </a:extLst>
          </p:cNvPr>
          <p:cNvSpPr/>
          <p:nvPr/>
        </p:nvSpPr>
        <p:spPr>
          <a:xfrm>
            <a:off x="9840416" y="515167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6" name="!!TextBox 70">
            <a:extLst>
              <a:ext uri="{FF2B5EF4-FFF2-40B4-BE49-F238E27FC236}">
                <a16:creationId xmlns:a16="http://schemas.microsoft.com/office/drawing/2014/main" id="{B09A8F3A-445D-E1A4-C639-C2AC85F52BBF}"/>
              </a:ext>
            </a:extLst>
          </p:cNvPr>
          <p:cNvSpPr txBox="1"/>
          <p:nvPr/>
        </p:nvSpPr>
        <p:spPr>
          <a:xfrm>
            <a:off x="9840416" y="3495492"/>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155" name="Connector: Elbow 1">
            <a:extLst>
              <a:ext uri="{FF2B5EF4-FFF2-40B4-BE49-F238E27FC236}">
                <a16:creationId xmlns:a16="http://schemas.microsoft.com/office/drawing/2014/main" id="{FE32FA99-85B8-B45C-C3BC-B8818C58643A}"/>
              </a:ext>
            </a:extLst>
          </p:cNvPr>
          <p:cNvCxnSpPr>
            <a:cxnSpLocks/>
          </p:cNvCxnSpPr>
          <p:nvPr/>
        </p:nvCxnSpPr>
        <p:spPr>
          <a:xfrm>
            <a:off x="9552384" y="350100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56" name="!!TextBox 1">
            <a:extLst>
              <a:ext uri="{FF2B5EF4-FFF2-40B4-BE49-F238E27FC236}">
                <a16:creationId xmlns:a16="http://schemas.microsoft.com/office/drawing/2014/main" id="{5995A7BA-B46A-6F82-CC95-953B17190BD0}"/>
              </a:ext>
            </a:extLst>
          </p:cNvPr>
          <p:cNvSpPr txBox="1"/>
          <p:nvPr/>
        </p:nvSpPr>
        <p:spPr>
          <a:xfrm>
            <a:off x="8976320" y="3356992"/>
            <a:ext cx="576064" cy="276999"/>
          </a:xfrm>
          <a:prstGeom prst="rect">
            <a:avLst/>
          </a:prstGeom>
          <a:noFill/>
        </p:spPr>
        <p:txBody>
          <a:bodyPr wrap="square" lIns="0" tIns="0" rIns="0" bIns="0" rtlCol="0">
            <a:spAutoFit/>
          </a:bodyPr>
          <a:lstStyle/>
          <a:p>
            <a:pPr algn="ctr"/>
            <a:r>
              <a:rPr lang="en-US">
                <a:latin typeface="Montserrat Medium" pitchFamily="2" charset="0"/>
              </a:rPr>
              <a:t>TEA</a:t>
            </a:r>
          </a:p>
        </p:txBody>
      </p:sp>
      <p:sp>
        <p:nvSpPr>
          <p:cNvPr id="157" name="!!TextBox 1">
            <a:extLst>
              <a:ext uri="{FF2B5EF4-FFF2-40B4-BE49-F238E27FC236}">
                <a16:creationId xmlns:a16="http://schemas.microsoft.com/office/drawing/2014/main" id="{EBB9EAE9-FEC5-C3AF-C830-526C681B4EB9}"/>
              </a:ext>
            </a:extLst>
          </p:cNvPr>
          <p:cNvSpPr txBox="1"/>
          <p:nvPr/>
        </p:nvSpPr>
        <p:spPr>
          <a:xfrm>
            <a:off x="7896200" y="4215572"/>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58" name="Rectangle: Rounded Corners 157">
            <a:extLst>
              <a:ext uri="{FF2B5EF4-FFF2-40B4-BE49-F238E27FC236}">
                <a16:creationId xmlns:a16="http://schemas.microsoft.com/office/drawing/2014/main" id="{09B24EDB-604B-0137-D630-ABCF9905CF3D}"/>
              </a:ext>
            </a:extLst>
          </p:cNvPr>
          <p:cNvSpPr/>
          <p:nvPr/>
        </p:nvSpPr>
        <p:spPr>
          <a:xfrm>
            <a:off x="8616280" y="421557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Offset</a:t>
            </a:r>
            <a:endParaRPr lang="en-US" sz="1200" baseline="-25000">
              <a:solidFill>
                <a:schemeClr val="tx1"/>
              </a:solidFill>
              <a:latin typeface="Montserrat Medium" pitchFamily="2" charset="0"/>
            </a:endParaRPr>
          </a:p>
        </p:txBody>
      </p:sp>
      <p:cxnSp>
        <p:nvCxnSpPr>
          <p:cNvPr id="159" name="Straight Arrow Connector 158">
            <a:extLst>
              <a:ext uri="{FF2B5EF4-FFF2-40B4-BE49-F238E27FC236}">
                <a16:creationId xmlns:a16="http://schemas.microsoft.com/office/drawing/2014/main" id="{8E4542AF-E0A9-93F7-F4AF-F43FA66CD9FA}"/>
              </a:ext>
            </a:extLst>
          </p:cNvPr>
          <p:cNvCxnSpPr>
            <a:cxnSpLocks/>
            <a:stCxn id="157" idx="3"/>
            <a:endCxn id="158" idx="1"/>
          </p:cNvCxnSpPr>
          <p:nvPr/>
        </p:nvCxnSpPr>
        <p:spPr>
          <a:xfrm>
            <a:off x="8328248" y="4354072"/>
            <a:ext cx="288032"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33449665-DA84-7003-326E-71861A584607}"/>
              </a:ext>
            </a:extLst>
          </p:cNvPr>
          <p:cNvSpPr/>
          <p:nvPr/>
        </p:nvSpPr>
        <p:spPr>
          <a:xfrm>
            <a:off x="9552384" y="4254239"/>
            <a:ext cx="216024" cy="21602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600">
                <a:solidFill>
                  <a:schemeClr val="tx1"/>
                </a:solidFill>
                <a:latin typeface="Montserrat Medium" pitchFamily="2" charset="0"/>
              </a:rPr>
              <a:t>+</a:t>
            </a:r>
          </a:p>
        </p:txBody>
      </p:sp>
      <p:cxnSp>
        <p:nvCxnSpPr>
          <p:cNvPr id="168" name="Straight Connector 167">
            <a:extLst>
              <a:ext uri="{FF2B5EF4-FFF2-40B4-BE49-F238E27FC236}">
                <a16:creationId xmlns:a16="http://schemas.microsoft.com/office/drawing/2014/main" id="{F35BE225-B40C-5E74-9972-727E3CAE3A70}"/>
              </a:ext>
            </a:extLst>
          </p:cNvPr>
          <p:cNvCxnSpPr>
            <a:cxnSpLocks/>
          </p:cNvCxnSpPr>
          <p:nvPr/>
        </p:nvCxnSpPr>
        <p:spPr>
          <a:xfrm flipH="1" flipV="1">
            <a:off x="9662496" y="3495492"/>
            <a:ext cx="0" cy="7587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E6284DD8-BE40-EF9E-5728-2FDB46519FAE}"/>
              </a:ext>
            </a:extLst>
          </p:cNvPr>
          <p:cNvCxnSpPr>
            <a:stCxn id="158" idx="3"/>
            <a:endCxn id="162" idx="2"/>
          </p:cNvCxnSpPr>
          <p:nvPr/>
        </p:nvCxnSpPr>
        <p:spPr>
          <a:xfrm>
            <a:off x="9336360" y="4359588"/>
            <a:ext cx="216024" cy="26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Connector: Elbow 171">
            <a:extLst>
              <a:ext uri="{FF2B5EF4-FFF2-40B4-BE49-F238E27FC236}">
                <a16:creationId xmlns:a16="http://schemas.microsoft.com/office/drawing/2014/main" id="{136F822F-D8FB-88E2-0472-082BB0B720CF}"/>
              </a:ext>
            </a:extLst>
          </p:cNvPr>
          <p:cNvCxnSpPr>
            <a:stCxn id="162" idx="4"/>
            <a:endCxn id="145" idx="1"/>
          </p:cNvCxnSpPr>
          <p:nvPr/>
        </p:nvCxnSpPr>
        <p:spPr>
          <a:xfrm rot="16200000" flipH="1">
            <a:off x="9373696" y="4756963"/>
            <a:ext cx="753421" cy="18002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3" name="!!TextBox 1">
            <a:extLst>
              <a:ext uri="{FF2B5EF4-FFF2-40B4-BE49-F238E27FC236}">
                <a16:creationId xmlns:a16="http://schemas.microsoft.com/office/drawing/2014/main" id="{86F77841-8181-8500-7001-D4081F0F9429}"/>
              </a:ext>
            </a:extLst>
          </p:cNvPr>
          <p:cNvSpPr txBox="1"/>
          <p:nvPr/>
        </p:nvSpPr>
        <p:spPr>
          <a:xfrm>
            <a:off x="10704512" y="5079668"/>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74" name="Connector: Elbow 1">
            <a:extLst>
              <a:ext uri="{FF2B5EF4-FFF2-40B4-BE49-F238E27FC236}">
                <a16:creationId xmlns:a16="http://schemas.microsoft.com/office/drawing/2014/main" id="{61640034-BDAE-3899-EAAE-2B3F7BB680BB}"/>
              </a:ext>
            </a:extLst>
          </p:cNvPr>
          <p:cNvCxnSpPr>
            <a:cxnSpLocks/>
          </p:cNvCxnSpPr>
          <p:nvPr/>
        </p:nvCxnSpPr>
        <p:spPr>
          <a:xfrm>
            <a:off x="10416480" y="5223684"/>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75" name="!!TextBox 1">
            <a:extLst>
              <a:ext uri="{FF2B5EF4-FFF2-40B4-BE49-F238E27FC236}">
                <a16:creationId xmlns:a16="http://schemas.microsoft.com/office/drawing/2014/main" id="{2D959344-C10A-4D75-9549-9AB78FAA074B}"/>
              </a:ext>
            </a:extLst>
          </p:cNvPr>
          <p:cNvSpPr txBox="1"/>
          <p:nvPr/>
        </p:nvSpPr>
        <p:spPr>
          <a:xfrm>
            <a:off x="8688288" y="5877272"/>
            <a:ext cx="1872208" cy="553998"/>
          </a:xfrm>
          <a:prstGeom prst="rect">
            <a:avLst/>
          </a:prstGeom>
          <a:noFill/>
        </p:spPr>
        <p:txBody>
          <a:bodyPr wrap="square" lIns="0" tIns="0" rIns="0" bIns="0" rtlCol="0">
            <a:spAutoFit/>
          </a:bodyPr>
          <a:lstStyle/>
          <a:p>
            <a:pPr algn="ctr"/>
            <a:r>
              <a:rPr lang="en-US">
                <a:latin typeface="Montserrat Medium" pitchFamily="2" charset="0"/>
              </a:rPr>
              <a:t>Direct Mapping</a:t>
            </a:r>
          </a:p>
          <a:p>
            <a:pPr algn="ctr"/>
            <a:r>
              <a:rPr lang="en-US">
                <a:latin typeface="Montserrat Medium" pitchFamily="2" charset="0"/>
              </a:rPr>
              <a:t>(DMT, ASAP, …)</a:t>
            </a:r>
          </a:p>
        </p:txBody>
      </p:sp>
      <p:sp>
        <p:nvSpPr>
          <p:cNvPr id="6" name="Title 1">
            <a:extLst>
              <a:ext uri="{FF2B5EF4-FFF2-40B4-BE49-F238E27FC236}">
                <a16:creationId xmlns:a16="http://schemas.microsoft.com/office/drawing/2014/main" id="{DB62588B-42BC-FABA-F72D-A9F8ED3D96A0}"/>
              </a:ext>
            </a:extLst>
          </p:cNvPr>
          <p:cNvSpPr>
            <a:spLocks noGrp="1"/>
          </p:cNvSpPr>
          <p:nvPr>
            <p:ph type="title"/>
          </p:nvPr>
        </p:nvSpPr>
        <p:spPr>
          <a:xfrm>
            <a:off x="764057" y="188640"/>
            <a:ext cx="10686535"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New translation architectures are emerging</a:t>
            </a:r>
            <a:endParaRPr lang="en-US" sz="3600">
              <a:latin typeface="Montserrat SemiBold" pitchFamily="2" charset="0"/>
            </a:endParaRPr>
          </a:p>
        </p:txBody>
      </p:sp>
      <p:sp>
        <p:nvSpPr>
          <p:cNvPr id="2" name="Slide Number Placeholder 1">
            <a:extLst>
              <a:ext uri="{FF2B5EF4-FFF2-40B4-BE49-F238E27FC236}">
                <a16:creationId xmlns:a16="http://schemas.microsoft.com/office/drawing/2014/main" id="{85AD7493-F338-784C-3F02-5B0BACBAE27E}"/>
              </a:ext>
            </a:extLst>
          </p:cNvPr>
          <p:cNvSpPr>
            <a:spLocks noGrp="1"/>
          </p:cNvSpPr>
          <p:nvPr>
            <p:ph type="sldNum" sz="quarter" idx="12"/>
          </p:nvPr>
        </p:nvSpPr>
        <p:spPr/>
        <p:txBody>
          <a:bodyPr/>
          <a:lstStyle/>
          <a:p>
            <a:fld id="{D24AB98B-7EB6-489A-BE01-743AAE16D735}" type="slidenum">
              <a:rPr lang="en-US" smtClean="0"/>
              <a:t>5</a:t>
            </a:fld>
            <a:endParaRPr lang="en-US"/>
          </a:p>
        </p:txBody>
      </p:sp>
      <p:sp>
        <p:nvSpPr>
          <p:cNvPr id="3" name="Bkg Radix">
            <a:extLst>
              <a:ext uri="{FF2B5EF4-FFF2-40B4-BE49-F238E27FC236}">
                <a16:creationId xmlns:a16="http://schemas.microsoft.com/office/drawing/2014/main" id="{78A25B7C-45E2-8D88-E1CB-AEE870840F73}"/>
              </a:ext>
            </a:extLst>
          </p:cNvPr>
          <p:cNvSpPr/>
          <p:nvPr/>
        </p:nvSpPr>
        <p:spPr>
          <a:xfrm flipV="1">
            <a:off x="0" y="1268760"/>
            <a:ext cx="12192000" cy="3312368"/>
          </a:xfrm>
          <a:prstGeom prst="triangle">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Comm Design">
            <a:extLst>
              <a:ext uri="{FF2B5EF4-FFF2-40B4-BE49-F238E27FC236}">
                <a16:creationId xmlns:a16="http://schemas.microsoft.com/office/drawing/2014/main" id="{E4AE42E9-B553-B177-39AE-55D8737B4419}"/>
              </a:ext>
            </a:extLst>
          </p:cNvPr>
          <p:cNvSpPr txBox="1"/>
          <p:nvPr/>
        </p:nvSpPr>
        <p:spPr>
          <a:xfrm>
            <a:off x="3935760" y="1772816"/>
            <a:ext cx="4320480" cy="720080"/>
          </a:xfrm>
          <a:prstGeom prst="rect">
            <a:avLst/>
          </a:prstGeom>
          <a:noFill/>
        </p:spPr>
        <p:txBody>
          <a:bodyPr wrap="none" lIns="0" tIns="0" rIns="0" bIns="0" rtlCol="0" anchor="ctr">
            <a:noAutofit/>
          </a:bodyPr>
          <a:lstStyle/>
          <a:p>
            <a:pPr algn="ctr"/>
            <a:r>
              <a:rPr lang="en-US" sz="2800">
                <a:solidFill>
                  <a:srgbClr val="C00000"/>
                </a:solidFill>
                <a:latin typeface="Montserrat Medium" pitchFamily="2" charset="0"/>
              </a:rPr>
              <a:t>Performance &amp; Scalability Limitations</a:t>
            </a:r>
          </a:p>
        </p:txBody>
      </p:sp>
      <p:sp>
        <p:nvSpPr>
          <p:cNvPr id="4" name="Bkg Hash">
            <a:extLst>
              <a:ext uri="{FF2B5EF4-FFF2-40B4-BE49-F238E27FC236}">
                <a16:creationId xmlns:a16="http://schemas.microsoft.com/office/drawing/2014/main" id="{0DA5362D-C078-2911-E5BF-23DEFF4CC3F7}"/>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7" name="TextBox 6">
            <a:extLst>
              <a:ext uri="{FF2B5EF4-FFF2-40B4-BE49-F238E27FC236}">
                <a16:creationId xmlns:a16="http://schemas.microsoft.com/office/drawing/2014/main" id="{7F2EA323-7BBD-3E5D-D2F5-FC61A2E326B1}"/>
              </a:ext>
            </a:extLst>
          </p:cNvPr>
          <p:cNvSpPr txBox="1"/>
          <p:nvPr/>
        </p:nvSpPr>
        <p:spPr>
          <a:xfrm>
            <a:off x="191345" y="2348880"/>
            <a:ext cx="5112568" cy="5040560"/>
          </a:xfrm>
          <a:prstGeom prst="rect">
            <a:avLst/>
          </a:prstGeom>
          <a:noFill/>
        </p:spPr>
        <p:txBody>
          <a:bodyPr wrap="none" lIns="0" tIns="0" rIns="0" bIns="0" rtlCol="0" anchor="ctr">
            <a:noAutofit/>
          </a:bodyPr>
          <a:lstStyle/>
          <a:p>
            <a:r>
              <a:rPr lang="en-US">
                <a:solidFill>
                  <a:schemeClr val="accent6">
                    <a:lumMod val="75000"/>
                  </a:schemeClr>
                </a:solidFill>
                <a:latin typeface="Montserrat SemiBold" pitchFamily="2" charset="0"/>
              </a:rPr>
              <a:t>[SIGMETRICS ‘ 16] Hashed Page Table</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’20] ECPT</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‘23] Mosaic Pages</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[HPCA ‘ 23] ME-HPT</a:t>
            </a:r>
            <a:endParaRPr lang="en-US">
              <a:solidFill>
                <a:schemeClr val="accent2">
                  <a:lumMod val="75000"/>
                </a:schemeClr>
              </a:solidFill>
              <a:latin typeface="Montserrat SemiBold" pitchFamily="2" charset="0"/>
            </a:endParaRPr>
          </a:p>
        </p:txBody>
      </p:sp>
      <p:sp>
        <p:nvSpPr>
          <p:cNvPr id="9" name="Bkg DMT">
            <a:extLst>
              <a:ext uri="{FF2B5EF4-FFF2-40B4-BE49-F238E27FC236}">
                <a16:creationId xmlns:a16="http://schemas.microsoft.com/office/drawing/2014/main" id="{26E45631-C7F1-8BC2-2A18-1DB746FEBE50}"/>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8" name="TextBox 7">
            <a:extLst>
              <a:ext uri="{FF2B5EF4-FFF2-40B4-BE49-F238E27FC236}">
                <a16:creationId xmlns:a16="http://schemas.microsoft.com/office/drawing/2014/main" id="{56A735C3-F1AA-5635-5221-EC9760B11219}"/>
              </a:ext>
            </a:extLst>
          </p:cNvPr>
          <p:cNvSpPr txBox="1"/>
          <p:nvPr/>
        </p:nvSpPr>
        <p:spPr>
          <a:xfrm>
            <a:off x="8976320" y="3429000"/>
            <a:ext cx="2520280" cy="2880320"/>
          </a:xfrm>
          <a:prstGeom prst="rect">
            <a:avLst/>
          </a:prstGeom>
          <a:noFill/>
        </p:spPr>
        <p:txBody>
          <a:bodyPr wrap="none" lIns="0" tIns="0" rIns="0" bIns="0" rtlCol="0" anchor="ctr">
            <a:noAutofit/>
          </a:bodyPr>
          <a:lstStyle/>
          <a:p>
            <a:r>
              <a:rPr lang="en-US">
                <a:solidFill>
                  <a:schemeClr val="accent2">
                    <a:lumMod val="75000"/>
                  </a:schemeClr>
                </a:solidFill>
                <a:latin typeface="Montserrat SemiBold" pitchFamily="2" charset="0"/>
              </a:rPr>
              <a:t>[MICRO ‘19] ASAP</a:t>
            </a:r>
          </a:p>
          <a:p>
            <a:endParaRPr lang="en-US">
              <a:solidFill>
                <a:schemeClr val="accent2">
                  <a:lumMod val="75000"/>
                </a:schemeClr>
              </a:solidFill>
              <a:latin typeface="Montserrat SemiBold" pitchFamily="2" charset="0"/>
            </a:endParaRPr>
          </a:p>
          <a:p>
            <a:r>
              <a:rPr lang="en-US">
                <a:solidFill>
                  <a:schemeClr val="accent2">
                    <a:lumMod val="75000"/>
                  </a:schemeClr>
                </a:solidFill>
                <a:latin typeface="Montserrat SemiBold" pitchFamily="2" charset="0"/>
              </a:rPr>
              <a:t>[ASPLOS ‘ 24] DMT</a:t>
            </a:r>
          </a:p>
        </p:txBody>
      </p:sp>
    </p:spTree>
    <p:extLst>
      <p:ext uri="{BB962C8B-B14F-4D97-AF65-F5344CB8AC3E}">
        <p14:creationId xmlns:p14="http://schemas.microsoft.com/office/powerpoint/2010/main" val="52881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par>
                                <p:cTn id="27" presetID="10" presetClass="entr" presetSubtype="0" fill="hold" nodeType="withEffect">
                                  <p:stCondLst>
                                    <p:cond delay="25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DCA37-7D22-0A23-A103-A9B0E73A238A}"/>
            </a:ext>
          </a:extLst>
        </p:cNvPr>
        <p:cNvGrpSpPr/>
        <p:nvPr/>
      </p:nvGrpSpPr>
      <p:grpSpPr>
        <a:xfrm>
          <a:off x="0" y="0"/>
          <a:ext cx="0" cy="0"/>
          <a:chOff x="0" y="0"/>
          <a:chExt cx="0" cy="0"/>
        </a:xfrm>
      </p:grpSpPr>
      <p:sp>
        <p:nvSpPr>
          <p:cNvPr id="208" name="Bkg Unk">
            <a:extLst>
              <a:ext uri="{FF2B5EF4-FFF2-40B4-BE49-F238E27FC236}">
                <a16:creationId xmlns:a16="http://schemas.microsoft.com/office/drawing/2014/main" id="{233F7CF3-5B3C-C7D4-E257-BD6D4E4856FA}"/>
              </a:ext>
            </a:extLst>
          </p:cNvPr>
          <p:cNvSpPr/>
          <p:nvPr/>
        </p:nvSpPr>
        <p:spPr>
          <a:xfrm>
            <a:off x="3935760" y="4581128"/>
            <a:ext cx="4320480" cy="2376264"/>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04" name="Bkg Hash">
            <a:extLst>
              <a:ext uri="{FF2B5EF4-FFF2-40B4-BE49-F238E27FC236}">
                <a16:creationId xmlns:a16="http://schemas.microsoft.com/office/drawing/2014/main" id="{F3C83072-77DC-DBE7-D4AB-6A68DB0031E2}"/>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207" name="Bkg DMT">
            <a:extLst>
              <a:ext uri="{FF2B5EF4-FFF2-40B4-BE49-F238E27FC236}">
                <a16:creationId xmlns:a16="http://schemas.microsoft.com/office/drawing/2014/main" id="{CB4E92F7-9D3E-7FD2-50F1-EB2187CF92EB}"/>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rgbClr val="FFC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198" name="Bkg Radix">
            <a:extLst>
              <a:ext uri="{FF2B5EF4-FFF2-40B4-BE49-F238E27FC236}">
                <a16:creationId xmlns:a16="http://schemas.microsoft.com/office/drawing/2014/main" id="{E35DF32E-AEB6-7B3F-4476-9DC06D618EE8}"/>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2" name="!!Rectangle 13">
            <a:extLst>
              <a:ext uri="{FF2B5EF4-FFF2-40B4-BE49-F238E27FC236}">
                <a16:creationId xmlns:a16="http://schemas.microsoft.com/office/drawing/2014/main" id="{A869E29E-BE63-B2EC-8FBC-A4E9F20D8FC5}"/>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211B6387-508A-8C9D-A40E-DCB75F4B2D5E}"/>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D1DBC227-DE1D-5831-4A45-0D79304E2687}"/>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9F139845-D96C-8717-EC60-CF17EB67EEDA}"/>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010A27FB-D661-82BC-5ED4-FC08AE8ECC34}"/>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744CA999-FAC4-2333-C3B1-A9BC01864EE4}"/>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ED377A2A-8C7E-2610-FBBF-B0E56D9E0A94}"/>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CC3426C0-C5B6-15B8-4445-9FA8481657BD}"/>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E971A02E-DA12-C33E-C4BB-1F82ADE8CC45}"/>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F0485FFB-DF3C-464D-1886-2E00DB3F0ECB}"/>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DA6917A4-5C16-F6DD-A84B-865B46BDA1DF}"/>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75545CC9-4696-C3D5-77C2-29343B3CA6A6}"/>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DDA4361C-EE17-5061-1CCD-C58CF0E08F9C}"/>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2A5E56C9-4B28-F3DB-1DAB-4EAB37E737DD}"/>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C090D85B-5E83-BA50-50C2-65F5BB15DF45}"/>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6BFE99FF-283D-E12F-D9C6-F23F13A51971}"/>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97788392-65FE-EE33-E36E-DC3313F518CE}"/>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6FB0D0E7-DA22-1BC1-7A40-D310A39E7AD6}"/>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D5640B9E-AC42-615B-11AB-1F25BC7BA0A8}"/>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C4164CF3-65EC-EBBE-4CFD-0E4DD668F79C}"/>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888B8AB6-07AD-FD35-416E-11C506C9C353}"/>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FC118CA8-EEC6-5C49-4F45-73614EEA3787}"/>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291B00E5-16EE-078A-2480-C9208EEA4F27}"/>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0AD1A4AB-5F67-582E-69AB-184EAF8B7B63}"/>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3A450FEA-2138-23EC-FDF6-D3CC8DCA206A}"/>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F90514F3-C864-60CA-58C7-8D15BABD75A2}"/>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9C5B9801-4A4B-79D5-11F9-9B9D85B281A0}"/>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100D39AC-8A37-1883-C136-E82D9D599BEB}"/>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AA7385A1-F2BC-D22F-6076-293DEAD012F5}"/>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8F9308A5-E577-5476-CD0A-D1ABA2F02B02}"/>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78" name="!!Rectangle 7">
            <a:extLst>
              <a:ext uri="{FF2B5EF4-FFF2-40B4-BE49-F238E27FC236}">
                <a16:creationId xmlns:a16="http://schemas.microsoft.com/office/drawing/2014/main" id="{7BCCAEDF-87F4-63A5-D359-3697B4BB658B}"/>
              </a:ext>
            </a:extLst>
          </p:cNvPr>
          <p:cNvSpPr/>
          <p:nvPr/>
        </p:nvSpPr>
        <p:spPr>
          <a:xfrm>
            <a:off x="2423592" y="501317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79" name="!!Rectangle 21">
            <a:extLst>
              <a:ext uri="{FF2B5EF4-FFF2-40B4-BE49-F238E27FC236}">
                <a16:creationId xmlns:a16="http://schemas.microsoft.com/office/drawing/2014/main" id="{DE7379BE-60BC-B7BD-8B94-19C60FCBA0CC}"/>
              </a:ext>
            </a:extLst>
          </p:cNvPr>
          <p:cNvSpPr/>
          <p:nvPr/>
        </p:nvSpPr>
        <p:spPr>
          <a:xfrm>
            <a:off x="2423592" y="537321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0" name="!!TextBox 70">
            <a:extLst>
              <a:ext uri="{FF2B5EF4-FFF2-40B4-BE49-F238E27FC236}">
                <a16:creationId xmlns:a16="http://schemas.microsoft.com/office/drawing/2014/main" id="{D6C05B64-8B5A-AE7C-0989-C1DDEB4C1FAF}"/>
              </a:ext>
            </a:extLst>
          </p:cNvPr>
          <p:cNvSpPr txBox="1"/>
          <p:nvPr/>
        </p:nvSpPr>
        <p:spPr>
          <a:xfrm>
            <a:off x="2423592" y="5013176"/>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3</a:t>
            </a:r>
          </a:p>
        </p:txBody>
      </p:sp>
      <p:sp>
        <p:nvSpPr>
          <p:cNvPr id="81" name="!!Rectangle 7">
            <a:extLst>
              <a:ext uri="{FF2B5EF4-FFF2-40B4-BE49-F238E27FC236}">
                <a16:creationId xmlns:a16="http://schemas.microsoft.com/office/drawing/2014/main" id="{738F5AE2-B8D4-B2B6-55CD-D10B52CCFC76}"/>
              </a:ext>
            </a:extLst>
          </p:cNvPr>
          <p:cNvSpPr/>
          <p:nvPr/>
        </p:nvSpPr>
        <p:spPr>
          <a:xfrm>
            <a:off x="2423592" y="407707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2" name="!!Rectangle 21">
            <a:extLst>
              <a:ext uri="{FF2B5EF4-FFF2-40B4-BE49-F238E27FC236}">
                <a16:creationId xmlns:a16="http://schemas.microsoft.com/office/drawing/2014/main" id="{A5EE96C8-95C5-7D73-2BF1-657D5EE90312}"/>
              </a:ext>
            </a:extLst>
          </p:cNvPr>
          <p:cNvSpPr/>
          <p:nvPr/>
        </p:nvSpPr>
        <p:spPr>
          <a:xfrm>
            <a:off x="2423592" y="4581128"/>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3" name="!!TextBox 70">
            <a:extLst>
              <a:ext uri="{FF2B5EF4-FFF2-40B4-BE49-F238E27FC236}">
                <a16:creationId xmlns:a16="http://schemas.microsoft.com/office/drawing/2014/main" id="{FE17B7D4-3B91-3EAB-BCA9-7DDF72349A4C}"/>
              </a:ext>
            </a:extLst>
          </p:cNvPr>
          <p:cNvSpPr txBox="1"/>
          <p:nvPr/>
        </p:nvSpPr>
        <p:spPr>
          <a:xfrm>
            <a:off x="2423592" y="4077072"/>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2</a:t>
            </a:r>
          </a:p>
        </p:txBody>
      </p:sp>
      <p:sp>
        <p:nvSpPr>
          <p:cNvPr id="84" name="!!Rectangle 7">
            <a:extLst>
              <a:ext uri="{FF2B5EF4-FFF2-40B4-BE49-F238E27FC236}">
                <a16:creationId xmlns:a16="http://schemas.microsoft.com/office/drawing/2014/main" id="{2E79575F-4CE2-77E9-E5C0-E1D69C17C8F9}"/>
              </a:ext>
            </a:extLst>
          </p:cNvPr>
          <p:cNvSpPr/>
          <p:nvPr/>
        </p:nvSpPr>
        <p:spPr>
          <a:xfrm>
            <a:off x="2423592" y="31409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5" name="!!Rectangle 21">
            <a:extLst>
              <a:ext uri="{FF2B5EF4-FFF2-40B4-BE49-F238E27FC236}">
                <a16:creationId xmlns:a16="http://schemas.microsoft.com/office/drawing/2014/main" id="{35879C1B-74C4-1C5E-9440-1A61ED1BACD8}"/>
              </a:ext>
            </a:extLst>
          </p:cNvPr>
          <p:cNvSpPr/>
          <p:nvPr/>
        </p:nvSpPr>
        <p:spPr>
          <a:xfrm>
            <a:off x="2423592" y="3356993"/>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6" name="!!TextBox 70">
            <a:extLst>
              <a:ext uri="{FF2B5EF4-FFF2-40B4-BE49-F238E27FC236}">
                <a16:creationId xmlns:a16="http://schemas.microsoft.com/office/drawing/2014/main" id="{CC89B3B3-26B2-FB31-244A-B93A65B9D9C8}"/>
              </a:ext>
            </a:extLst>
          </p:cNvPr>
          <p:cNvSpPr txBox="1"/>
          <p:nvPr/>
        </p:nvSpPr>
        <p:spPr>
          <a:xfrm>
            <a:off x="2423592" y="3140968"/>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1</a:t>
            </a:r>
          </a:p>
        </p:txBody>
      </p:sp>
      <p:sp>
        <p:nvSpPr>
          <p:cNvPr id="88" name="!!TextBox 1">
            <a:extLst>
              <a:ext uri="{FF2B5EF4-FFF2-40B4-BE49-F238E27FC236}">
                <a16:creationId xmlns:a16="http://schemas.microsoft.com/office/drawing/2014/main" id="{BDDF663D-9CBF-F2BF-430B-AB84BE8ED2BF}"/>
              </a:ext>
            </a:extLst>
          </p:cNvPr>
          <p:cNvSpPr txBox="1"/>
          <p:nvPr/>
        </p:nvSpPr>
        <p:spPr>
          <a:xfrm>
            <a:off x="551384" y="4293096"/>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09" name="Rectangle: Rounded Corners 108">
            <a:extLst>
              <a:ext uri="{FF2B5EF4-FFF2-40B4-BE49-F238E27FC236}">
                <a16:creationId xmlns:a16="http://schemas.microsoft.com/office/drawing/2014/main" id="{A2DAFEC6-02F6-FECE-F68D-D87D948158F6}"/>
              </a:ext>
            </a:extLst>
          </p:cNvPr>
          <p:cNvSpPr/>
          <p:nvPr/>
        </p:nvSpPr>
        <p:spPr>
          <a:xfrm>
            <a:off x="1415480" y="335699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1</a:t>
            </a:r>
          </a:p>
        </p:txBody>
      </p:sp>
      <p:sp>
        <p:nvSpPr>
          <p:cNvPr id="110" name="Rectangle: Rounded Corners 109">
            <a:extLst>
              <a:ext uri="{FF2B5EF4-FFF2-40B4-BE49-F238E27FC236}">
                <a16:creationId xmlns:a16="http://schemas.microsoft.com/office/drawing/2014/main" id="{CDEADB3E-13DA-EAC4-3501-9BBA5B9B348A}"/>
              </a:ext>
            </a:extLst>
          </p:cNvPr>
          <p:cNvSpPr/>
          <p:nvPr/>
        </p:nvSpPr>
        <p:spPr>
          <a:xfrm>
            <a:off x="3287688" y="4293096"/>
            <a:ext cx="728464"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Filter</a:t>
            </a:r>
            <a:endParaRPr lang="en-US" sz="1200" baseline="-25000">
              <a:solidFill>
                <a:schemeClr val="tx1"/>
              </a:solidFill>
              <a:latin typeface="Montserrat Medium" pitchFamily="2" charset="0"/>
            </a:endParaRPr>
          </a:p>
        </p:txBody>
      </p:sp>
      <p:sp>
        <p:nvSpPr>
          <p:cNvPr id="111" name="Rectangle: Rounded Corners 110">
            <a:extLst>
              <a:ext uri="{FF2B5EF4-FFF2-40B4-BE49-F238E27FC236}">
                <a16:creationId xmlns:a16="http://schemas.microsoft.com/office/drawing/2014/main" id="{CDA045A3-826A-74CC-7384-700920EDC71A}"/>
              </a:ext>
            </a:extLst>
          </p:cNvPr>
          <p:cNvSpPr/>
          <p:nvPr/>
        </p:nvSpPr>
        <p:spPr>
          <a:xfrm>
            <a:off x="1415480" y="4293096"/>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2</a:t>
            </a:r>
          </a:p>
        </p:txBody>
      </p:sp>
      <p:sp>
        <p:nvSpPr>
          <p:cNvPr id="112" name="Rectangle: Rounded Corners 111">
            <a:extLst>
              <a:ext uri="{FF2B5EF4-FFF2-40B4-BE49-F238E27FC236}">
                <a16:creationId xmlns:a16="http://schemas.microsoft.com/office/drawing/2014/main" id="{6D1CEAEC-8E51-9041-E706-3846DE4465B7}"/>
              </a:ext>
            </a:extLst>
          </p:cNvPr>
          <p:cNvSpPr/>
          <p:nvPr/>
        </p:nvSpPr>
        <p:spPr>
          <a:xfrm>
            <a:off x="1415480" y="5229200"/>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3</a:t>
            </a:r>
          </a:p>
        </p:txBody>
      </p:sp>
      <p:cxnSp>
        <p:nvCxnSpPr>
          <p:cNvPr id="114" name="Straight Connector 113">
            <a:extLst>
              <a:ext uri="{FF2B5EF4-FFF2-40B4-BE49-F238E27FC236}">
                <a16:creationId xmlns:a16="http://schemas.microsoft.com/office/drawing/2014/main" id="{352292B6-E3DF-6C1C-BC83-8512D4FE0BBB}"/>
              </a:ext>
            </a:extLst>
          </p:cNvPr>
          <p:cNvCxnSpPr/>
          <p:nvPr/>
        </p:nvCxnSpPr>
        <p:spPr>
          <a:xfrm>
            <a:off x="1127448" y="3501008"/>
            <a:ext cx="0" cy="18722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66B789DE-2000-3C42-80BD-C21626F18858}"/>
              </a:ext>
            </a:extLst>
          </p:cNvPr>
          <p:cNvCxnSpPr>
            <a:endCxn id="109" idx="1"/>
          </p:cNvCxnSpPr>
          <p:nvPr/>
        </p:nvCxnSpPr>
        <p:spPr>
          <a:xfrm>
            <a:off x="1127448" y="3501008"/>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8E780806-507A-39CC-727D-2E1A48D3B521}"/>
              </a:ext>
            </a:extLst>
          </p:cNvPr>
          <p:cNvCxnSpPr>
            <a:cxnSpLocks/>
            <a:stCxn id="88" idx="3"/>
            <a:endCxn id="111" idx="1"/>
          </p:cNvCxnSpPr>
          <p:nvPr/>
        </p:nvCxnSpPr>
        <p:spPr>
          <a:xfrm>
            <a:off x="983432" y="4431596"/>
            <a:ext cx="432048"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60B80D66-B23B-4AC6-4AE3-47F4F89A7903}"/>
              </a:ext>
            </a:extLst>
          </p:cNvPr>
          <p:cNvCxnSpPr>
            <a:endCxn id="112" idx="1"/>
          </p:cNvCxnSpPr>
          <p:nvPr/>
        </p:nvCxnSpPr>
        <p:spPr>
          <a:xfrm>
            <a:off x="1127448" y="5373216"/>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Connector: Elbow 127">
            <a:extLst>
              <a:ext uri="{FF2B5EF4-FFF2-40B4-BE49-F238E27FC236}">
                <a16:creationId xmlns:a16="http://schemas.microsoft.com/office/drawing/2014/main" id="{506F8711-FE96-8B4A-F5A5-8FE2D3E3294B}"/>
              </a:ext>
            </a:extLst>
          </p:cNvPr>
          <p:cNvCxnSpPr>
            <a:stCxn id="109" idx="3"/>
            <a:endCxn id="85" idx="1"/>
          </p:cNvCxnSpPr>
          <p:nvPr/>
        </p:nvCxnSpPr>
        <p:spPr>
          <a:xfrm flipV="1">
            <a:off x="2135560" y="3429001"/>
            <a:ext cx="288032" cy="720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Connector: Elbow 131">
            <a:extLst>
              <a:ext uri="{FF2B5EF4-FFF2-40B4-BE49-F238E27FC236}">
                <a16:creationId xmlns:a16="http://schemas.microsoft.com/office/drawing/2014/main" id="{A8BE1E8B-144B-A5C5-D49F-D933E3683C1C}"/>
              </a:ext>
            </a:extLst>
          </p:cNvPr>
          <p:cNvCxnSpPr>
            <a:stCxn id="111" idx="3"/>
            <a:endCxn id="82" idx="1"/>
          </p:cNvCxnSpPr>
          <p:nvPr/>
        </p:nvCxnSpPr>
        <p:spPr>
          <a:xfrm>
            <a:off x="2135560"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CB279AD4-D01D-45A9-3D3E-59407EE12954}"/>
              </a:ext>
            </a:extLst>
          </p:cNvPr>
          <p:cNvCxnSpPr>
            <a:stCxn id="112" idx="3"/>
            <a:endCxn id="79" idx="1"/>
          </p:cNvCxnSpPr>
          <p:nvPr/>
        </p:nvCxnSpPr>
        <p:spPr>
          <a:xfrm>
            <a:off x="2135560" y="5373216"/>
            <a:ext cx="288032" cy="7200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086B9D56-656C-70A0-5688-ED8848E0B4EC}"/>
              </a:ext>
            </a:extLst>
          </p:cNvPr>
          <p:cNvCxnSpPr>
            <a:stCxn id="85" idx="3"/>
          </p:cNvCxnSpPr>
          <p:nvPr/>
        </p:nvCxnSpPr>
        <p:spPr>
          <a:xfrm>
            <a:off x="2999656" y="3429001"/>
            <a:ext cx="432048" cy="86409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Connector: Elbow 137">
            <a:extLst>
              <a:ext uri="{FF2B5EF4-FFF2-40B4-BE49-F238E27FC236}">
                <a16:creationId xmlns:a16="http://schemas.microsoft.com/office/drawing/2014/main" id="{FC84EA86-E4A8-6E71-0801-6B8023E0A4AF}"/>
              </a:ext>
            </a:extLst>
          </p:cNvPr>
          <p:cNvCxnSpPr>
            <a:stCxn id="79" idx="3"/>
          </p:cNvCxnSpPr>
          <p:nvPr/>
        </p:nvCxnSpPr>
        <p:spPr>
          <a:xfrm flipV="1">
            <a:off x="2999656" y="4581128"/>
            <a:ext cx="432048" cy="864096"/>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Connector: Elbow 139">
            <a:extLst>
              <a:ext uri="{FF2B5EF4-FFF2-40B4-BE49-F238E27FC236}">
                <a16:creationId xmlns:a16="http://schemas.microsoft.com/office/drawing/2014/main" id="{50B12618-AC81-8545-7D12-49C6F7E72E56}"/>
              </a:ext>
            </a:extLst>
          </p:cNvPr>
          <p:cNvCxnSpPr>
            <a:stCxn id="82" idx="3"/>
            <a:endCxn id="110" idx="1"/>
          </p:cNvCxnSpPr>
          <p:nvPr/>
        </p:nvCxnSpPr>
        <p:spPr>
          <a:xfrm flipV="1">
            <a:off x="2999656"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1" name="!!TextBox 1">
            <a:extLst>
              <a:ext uri="{FF2B5EF4-FFF2-40B4-BE49-F238E27FC236}">
                <a16:creationId xmlns:a16="http://schemas.microsoft.com/office/drawing/2014/main" id="{FC329FF0-5491-8A49-E894-90B9A735925C}"/>
              </a:ext>
            </a:extLst>
          </p:cNvPr>
          <p:cNvSpPr txBox="1"/>
          <p:nvPr/>
        </p:nvSpPr>
        <p:spPr>
          <a:xfrm>
            <a:off x="4295800" y="429309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42" name="Connector: Elbow 1">
            <a:extLst>
              <a:ext uri="{FF2B5EF4-FFF2-40B4-BE49-F238E27FC236}">
                <a16:creationId xmlns:a16="http://schemas.microsoft.com/office/drawing/2014/main" id="{C8E0EA55-60B6-436A-6F02-6F0D19CC6529}"/>
              </a:ext>
            </a:extLst>
          </p:cNvPr>
          <p:cNvCxnSpPr>
            <a:cxnSpLocks/>
          </p:cNvCxnSpPr>
          <p:nvPr/>
        </p:nvCxnSpPr>
        <p:spPr>
          <a:xfrm>
            <a:off x="4007768" y="443711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43" name="!!TextBox 1">
            <a:extLst>
              <a:ext uri="{FF2B5EF4-FFF2-40B4-BE49-F238E27FC236}">
                <a16:creationId xmlns:a16="http://schemas.microsoft.com/office/drawing/2014/main" id="{4CDF07E4-998A-EAD3-E300-00AC24ACE9E4}"/>
              </a:ext>
            </a:extLst>
          </p:cNvPr>
          <p:cNvSpPr txBox="1"/>
          <p:nvPr/>
        </p:nvSpPr>
        <p:spPr>
          <a:xfrm>
            <a:off x="1775520" y="5877272"/>
            <a:ext cx="1296144" cy="576064"/>
          </a:xfrm>
          <a:prstGeom prst="rect">
            <a:avLst/>
          </a:prstGeom>
          <a:noFill/>
        </p:spPr>
        <p:txBody>
          <a:bodyPr wrap="none" lIns="0" tIns="0" rIns="0" bIns="0" rtlCol="0">
            <a:noAutofit/>
          </a:bodyPr>
          <a:lstStyle/>
          <a:p>
            <a:pPr algn="ctr"/>
            <a:r>
              <a:rPr lang="en-US">
                <a:latin typeface="Montserrat Medium" pitchFamily="2" charset="0"/>
              </a:rPr>
              <a:t>Hash Table</a:t>
            </a:r>
          </a:p>
          <a:p>
            <a:pPr algn="ctr"/>
            <a:r>
              <a:rPr lang="en-US">
                <a:latin typeface="Montserrat Medium" pitchFamily="2" charset="0"/>
              </a:rPr>
              <a:t>(Power ISA, ECPT, …)</a:t>
            </a:r>
          </a:p>
        </p:txBody>
      </p:sp>
      <p:sp>
        <p:nvSpPr>
          <p:cNvPr id="144" name="!!Rectangle 7">
            <a:extLst>
              <a:ext uri="{FF2B5EF4-FFF2-40B4-BE49-F238E27FC236}">
                <a16:creationId xmlns:a16="http://schemas.microsoft.com/office/drawing/2014/main" id="{06490626-0320-525F-51C0-629EE459ABDA}"/>
              </a:ext>
            </a:extLst>
          </p:cNvPr>
          <p:cNvSpPr/>
          <p:nvPr/>
        </p:nvSpPr>
        <p:spPr>
          <a:xfrm>
            <a:off x="9840416" y="3495492"/>
            <a:ext cx="576064" cy="216024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5" name="!!Rectangle 21">
            <a:extLst>
              <a:ext uri="{FF2B5EF4-FFF2-40B4-BE49-F238E27FC236}">
                <a16:creationId xmlns:a16="http://schemas.microsoft.com/office/drawing/2014/main" id="{647F555D-CEF0-2AE1-FC7D-691DFB422B88}"/>
              </a:ext>
            </a:extLst>
          </p:cNvPr>
          <p:cNvSpPr/>
          <p:nvPr/>
        </p:nvSpPr>
        <p:spPr>
          <a:xfrm>
            <a:off x="9840416" y="515167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6" name="!!TextBox 70">
            <a:extLst>
              <a:ext uri="{FF2B5EF4-FFF2-40B4-BE49-F238E27FC236}">
                <a16:creationId xmlns:a16="http://schemas.microsoft.com/office/drawing/2014/main" id="{3A096C8E-B273-27F9-B973-DF7AAB61F035}"/>
              </a:ext>
            </a:extLst>
          </p:cNvPr>
          <p:cNvSpPr txBox="1"/>
          <p:nvPr/>
        </p:nvSpPr>
        <p:spPr>
          <a:xfrm>
            <a:off x="9840416" y="3495492"/>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155" name="Connector: Elbow 1">
            <a:extLst>
              <a:ext uri="{FF2B5EF4-FFF2-40B4-BE49-F238E27FC236}">
                <a16:creationId xmlns:a16="http://schemas.microsoft.com/office/drawing/2014/main" id="{FD2A415D-0CF0-B567-1415-77D2E91EC002}"/>
              </a:ext>
            </a:extLst>
          </p:cNvPr>
          <p:cNvCxnSpPr>
            <a:cxnSpLocks/>
          </p:cNvCxnSpPr>
          <p:nvPr/>
        </p:nvCxnSpPr>
        <p:spPr>
          <a:xfrm>
            <a:off x="9552384" y="350100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56" name="!!TextBox 1">
            <a:extLst>
              <a:ext uri="{FF2B5EF4-FFF2-40B4-BE49-F238E27FC236}">
                <a16:creationId xmlns:a16="http://schemas.microsoft.com/office/drawing/2014/main" id="{CA402540-1EED-A0FE-3DD9-14C7C06D60BD}"/>
              </a:ext>
            </a:extLst>
          </p:cNvPr>
          <p:cNvSpPr txBox="1"/>
          <p:nvPr/>
        </p:nvSpPr>
        <p:spPr>
          <a:xfrm>
            <a:off x="8976320" y="3356992"/>
            <a:ext cx="576064" cy="276999"/>
          </a:xfrm>
          <a:prstGeom prst="rect">
            <a:avLst/>
          </a:prstGeom>
          <a:noFill/>
        </p:spPr>
        <p:txBody>
          <a:bodyPr wrap="square" lIns="0" tIns="0" rIns="0" bIns="0" rtlCol="0">
            <a:spAutoFit/>
          </a:bodyPr>
          <a:lstStyle/>
          <a:p>
            <a:pPr algn="ctr"/>
            <a:r>
              <a:rPr lang="en-US">
                <a:latin typeface="Montserrat Medium" pitchFamily="2" charset="0"/>
              </a:rPr>
              <a:t>TEA</a:t>
            </a:r>
          </a:p>
        </p:txBody>
      </p:sp>
      <p:sp>
        <p:nvSpPr>
          <p:cNvPr id="157" name="!!TextBox 1">
            <a:extLst>
              <a:ext uri="{FF2B5EF4-FFF2-40B4-BE49-F238E27FC236}">
                <a16:creationId xmlns:a16="http://schemas.microsoft.com/office/drawing/2014/main" id="{57858B9D-5469-2970-8BFA-0A0FF264985C}"/>
              </a:ext>
            </a:extLst>
          </p:cNvPr>
          <p:cNvSpPr txBox="1"/>
          <p:nvPr/>
        </p:nvSpPr>
        <p:spPr>
          <a:xfrm>
            <a:off x="7896200" y="4215572"/>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58" name="Rectangle: Rounded Corners 157">
            <a:extLst>
              <a:ext uri="{FF2B5EF4-FFF2-40B4-BE49-F238E27FC236}">
                <a16:creationId xmlns:a16="http://schemas.microsoft.com/office/drawing/2014/main" id="{0AD3960F-D56C-4A87-CABA-A67C1989423B}"/>
              </a:ext>
            </a:extLst>
          </p:cNvPr>
          <p:cNvSpPr/>
          <p:nvPr/>
        </p:nvSpPr>
        <p:spPr>
          <a:xfrm>
            <a:off x="8616280" y="421557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Offset</a:t>
            </a:r>
            <a:endParaRPr lang="en-US" sz="1200" baseline="-25000">
              <a:solidFill>
                <a:schemeClr val="tx1"/>
              </a:solidFill>
              <a:latin typeface="Montserrat Medium" pitchFamily="2" charset="0"/>
            </a:endParaRPr>
          </a:p>
        </p:txBody>
      </p:sp>
      <p:cxnSp>
        <p:nvCxnSpPr>
          <p:cNvPr id="159" name="Straight Arrow Connector 158">
            <a:extLst>
              <a:ext uri="{FF2B5EF4-FFF2-40B4-BE49-F238E27FC236}">
                <a16:creationId xmlns:a16="http://schemas.microsoft.com/office/drawing/2014/main" id="{DC539E2A-FF3F-B3A6-92AA-CCBF7E23566E}"/>
              </a:ext>
            </a:extLst>
          </p:cNvPr>
          <p:cNvCxnSpPr>
            <a:cxnSpLocks/>
            <a:stCxn id="157" idx="3"/>
            <a:endCxn id="158" idx="1"/>
          </p:cNvCxnSpPr>
          <p:nvPr/>
        </p:nvCxnSpPr>
        <p:spPr>
          <a:xfrm>
            <a:off x="8328248" y="4354072"/>
            <a:ext cx="288032"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5D723DF3-4303-856D-FDDE-13B3F34B3BCF}"/>
              </a:ext>
            </a:extLst>
          </p:cNvPr>
          <p:cNvSpPr/>
          <p:nvPr/>
        </p:nvSpPr>
        <p:spPr>
          <a:xfrm>
            <a:off x="9552384" y="4254239"/>
            <a:ext cx="216024" cy="21602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600">
                <a:solidFill>
                  <a:schemeClr val="tx1"/>
                </a:solidFill>
                <a:latin typeface="Montserrat Medium" pitchFamily="2" charset="0"/>
              </a:rPr>
              <a:t>+</a:t>
            </a:r>
          </a:p>
        </p:txBody>
      </p:sp>
      <p:cxnSp>
        <p:nvCxnSpPr>
          <p:cNvPr id="168" name="Straight Connector 167">
            <a:extLst>
              <a:ext uri="{FF2B5EF4-FFF2-40B4-BE49-F238E27FC236}">
                <a16:creationId xmlns:a16="http://schemas.microsoft.com/office/drawing/2014/main" id="{903C2FF3-BB59-8C23-F418-8E58679C99E5}"/>
              </a:ext>
            </a:extLst>
          </p:cNvPr>
          <p:cNvCxnSpPr>
            <a:cxnSpLocks/>
          </p:cNvCxnSpPr>
          <p:nvPr/>
        </p:nvCxnSpPr>
        <p:spPr>
          <a:xfrm flipH="1" flipV="1">
            <a:off x="9662496" y="3495492"/>
            <a:ext cx="0" cy="7587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C6BDBFF6-AD2E-339C-64FA-0EDB1A1A0A57}"/>
              </a:ext>
            </a:extLst>
          </p:cNvPr>
          <p:cNvCxnSpPr>
            <a:stCxn id="158" idx="3"/>
            <a:endCxn id="162" idx="2"/>
          </p:cNvCxnSpPr>
          <p:nvPr/>
        </p:nvCxnSpPr>
        <p:spPr>
          <a:xfrm>
            <a:off x="9336360" y="4359588"/>
            <a:ext cx="216024" cy="26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Connector: Elbow 171">
            <a:extLst>
              <a:ext uri="{FF2B5EF4-FFF2-40B4-BE49-F238E27FC236}">
                <a16:creationId xmlns:a16="http://schemas.microsoft.com/office/drawing/2014/main" id="{DFC04797-E020-FD41-2270-93A51B5892B4}"/>
              </a:ext>
            </a:extLst>
          </p:cNvPr>
          <p:cNvCxnSpPr>
            <a:stCxn id="162" idx="4"/>
            <a:endCxn id="145" idx="1"/>
          </p:cNvCxnSpPr>
          <p:nvPr/>
        </p:nvCxnSpPr>
        <p:spPr>
          <a:xfrm rot="16200000" flipH="1">
            <a:off x="9373696" y="4756963"/>
            <a:ext cx="753421" cy="18002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3" name="!!TextBox 1">
            <a:extLst>
              <a:ext uri="{FF2B5EF4-FFF2-40B4-BE49-F238E27FC236}">
                <a16:creationId xmlns:a16="http://schemas.microsoft.com/office/drawing/2014/main" id="{2C904581-6B7B-EA3D-C23E-6A4F10730CBB}"/>
              </a:ext>
            </a:extLst>
          </p:cNvPr>
          <p:cNvSpPr txBox="1"/>
          <p:nvPr/>
        </p:nvSpPr>
        <p:spPr>
          <a:xfrm>
            <a:off x="10704512" y="5079668"/>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74" name="Connector: Elbow 1">
            <a:extLst>
              <a:ext uri="{FF2B5EF4-FFF2-40B4-BE49-F238E27FC236}">
                <a16:creationId xmlns:a16="http://schemas.microsoft.com/office/drawing/2014/main" id="{0784E8F7-7336-A7FF-0629-8464E3941661}"/>
              </a:ext>
            </a:extLst>
          </p:cNvPr>
          <p:cNvCxnSpPr>
            <a:cxnSpLocks/>
          </p:cNvCxnSpPr>
          <p:nvPr/>
        </p:nvCxnSpPr>
        <p:spPr>
          <a:xfrm>
            <a:off x="10416480" y="5223684"/>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75" name="!!TextBox 1">
            <a:extLst>
              <a:ext uri="{FF2B5EF4-FFF2-40B4-BE49-F238E27FC236}">
                <a16:creationId xmlns:a16="http://schemas.microsoft.com/office/drawing/2014/main" id="{6DD78E51-A382-98B9-5BB0-73CE1D782EFC}"/>
              </a:ext>
            </a:extLst>
          </p:cNvPr>
          <p:cNvSpPr txBox="1"/>
          <p:nvPr/>
        </p:nvSpPr>
        <p:spPr>
          <a:xfrm>
            <a:off x="8688288" y="5877272"/>
            <a:ext cx="1872208" cy="553998"/>
          </a:xfrm>
          <a:prstGeom prst="rect">
            <a:avLst/>
          </a:prstGeom>
          <a:noFill/>
        </p:spPr>
        <p:txBody>
          <a:bodyPr wrap="square" lIns="0" tIns="0" rIns="0" bIns="0" rtlCol="0">
            <a:spAutoFit/>
          </a:bodyPr>
          <a:lstStyle/>
          <a:p>
            <a:pPr algn="ctr"/>
            <a:r>
              <a:rPr lang="en-US">
                <a:latin typeface="Montserrat Medium" pitchFamily="2" charset="0"/>
              </a:rPr>
              <a:t>Direct Mapping</a:t>
            </a:r>
          </a:p>
          <a:p>
            <a:pPr algn="ctr"/>
            <a:r>
              <a:rPr lang="en-US">
                <a:latin typeface="Montserrat Medium" pitchFamily="2" charset="0"/>
              </a:rPr>
              <a:t>(DMT, ASAP, …)</a:t>
            </a:r>
          </a:p>
        </p:txBody>
      </p:sp>
      <p:sp>
        <p:nvSpPr>
          <p:cNvPr id="209" name="!!TextBox 1">
            <a:extLst>
              <a:ext uri="{FF2B5EF4-FFF2-40B4-BE49-F238E27FC236}">
                <a16:creationId xmlns:a16="http://schemas.microsoft.com/office/drawing/2014/main" id="{8F5F0E7A-0B17-21A4-4A8B-B015D79B8DAD}"/>
              </a:ext>
            </a:extLst>
          </p:cNvPr>
          <p:cNvSpPr txBox="1"/>
          <p:nvPr/>
        </p:nvSpPr>
        <p:spPr>
          <a:xfrm>
            <a:off x="5447928" y="6237312"/>
            <a:ext cx="1296144" cy="288032"/>
          </a:xfrm>
          <a:prstGeom prst="rect">
            <a:avLst/>
          </a:prstGeom>
          <a:noFill/>
        </p:spPr>
        <p:txBody>
          <a:bodyPr wrap="none" lIns="0" tIns="0" rIns="0" bIns="0" rtlCol="0">
            <a:noAutofit/>
          </a:bodyPr>
          <a:lstStyle/>
          <a:p>
            <a:pPr algn="ctr"/>
            <a:r>
              <a:rPr lang="en-US">
                <a:solidFill>
                  <a:schemeClr val="bg1"/>
                </a:solidFill>
                <a:latin typeface="Montserrat Medium" pitchFamily="2" charset="0"/>
              </a:rPr>
              <a:t>Future Designs</a:t>
            </a:r>
          </a:p>
        </p:txBody>
      </p:sp>
      <p:sp>
        <p:nvSpPr>
          <p:cNvPr id="210" name="!!TextBox 1">
            <a:extLst>
              <a:ext uri="{FF2B5EF4-FFF2-40B4-BE49-F238E27FC236}">
                <a16:creationId xmlns:a16="http://schemas.microsoft.com/office/drawing/2014/main" id="{41EB0705-288A-D120-853E-5B9DB46FE667}"/>
              </a:ext>
            </a:extLst>
          </p:cNvPr>
          <p:cNvSpPr txBox="1"/>
          <p:nvPr/>
        </p:nvSpPr>
        <p:spPr>
          <a:xfrm>
            <a:off x="5447928" y="5085184"/>
            <a:ext cx="1296144" cy="1224136"/>
          </a:xfrm>
          <a:prstGeom prst="rect">
            <a:avLst/>
          </a:prstGeom>
          <a:noFill/>
        </p:spPr>
        <p:txBody>
          <a:bodyPr wrap="none" lIns="0" tIns="0" rIns="0" bIns="0" rtlCol="0">
            <a:noAutofit/>
          </a:bodyPr>
          <a:lstStyle/>
          <a:p>
            <a:pPr algn="ctr"/>
            <a:r>
              <a:rPr lang="en-US" sz="8000">
                <a:solidFill>
                  <a:schemeClr val="bg1"/>
                </a:solidFill>
                <a:latin typeface="Montserrat SemiBold" pitchFamily="2" charset="0"/>
              </a:rPr>
              <a:t>?</a:t>
            </a:r>
          </a:p>
        </p:txBody>
      </p:sp>
      <p:sp>
        <p:nvSpPr>
          <p:cNvPr id="6" name="Title 1">
            <a:extLst>
              <a:ext uri="{FF2B5EF4-FFF2-40B4-BE49-F238E27FC236}">
                <a16:creationId xmlns:a16="http://schemas.microsoft.com/office/drawing/2014/main" id="{04D291E2-23FD-FE5A-E81C-3821FD126101}"/>
              </a:ext>
            </a:extLst>
          </p:cNvPr>
          <p:cNvSpPr>
            <a:spLocks noGrp="1"/>
          </p:cNvSpPr>
          <p:nvPr>
            <p:ph type="title"/>
          </p:nvPr>
        </p:nvSpPr>
        <p:spPr>
          <a:xfrm>
            <a:off x="764057" y="188640"/>
            <a:ext cx="10686535"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New translation architectures are emerging</a:t>
            </a:r>
            <a:endParaRPr lang="en-US" sz="3600">
              <a:latin typeface="Montserrat SemiBold" pitchFamily="2" charset="0"/>
            </a:endParaRPr>
          </a:p>
        </p:txBody>
      </p:sp>
      <p:sp>
        <p:nvSpPr>
          <p:cNvPr id="2" name="Slide Number Placeholder 1">
            <a:extLst>
              <a:ext uri="{FF2B5EF4-FFF2-40B4-BE49-F238E27FC236}">
                <a16:creationId xmlns:a16="http://schemas.microsoft.com/office/drawing/2014/main" id="{E0BCBF16-8AF8-64AB-E240-56E59BC6D2EA}"/>
              </a:ext>
            </a:extLst>
          </p:cNvPr>
          <p:cNvSpPr>
            <a:spLocks noGrp="1"/>
          </p:cNvSpPr>
          <p:nvPr>
            <p:ph type="sldNum" sz="quarter" idx="12"/>
          </p:nvPr>
        </p:nvSpPr>
        <p:spPr/>
        <p:txBody>
          <a:bodyPr/>
          <a:lstStyle/>
          <a:p>
            <a:fld id="{D24AB98B-7EB6-489A-BE01-743AAE16D735}" type="slidenum">
              <a:rPr lang="en-US" smtClean="0"/>
              <a:t>6</a:t>
            </a:fld>
            <a:endParaRPr lang="en-US"/>
          </a:p>
        </p:txBody>
      </p:sp>
      <p:sp>
        <p:nvSpPr>
          <p:cNvPr id="3" name="Bkg Radix">
            <a:extLst>
              <a:ext uri="{FF2B5EF4-FFF2-40B4-BE49-F238E27FC236}">
                <a16:creationId xmlns:a16="http://schemas.microsoft.com/office/drawing/2014/main" id="{FFDF22C0-DB1F-A1ED-EB10-682D5A0681AA}"/>
              </a:ext>
            </a:extLst>
          </p:cNvPr>
          <p:cNvSpPr/>
          <p:nvPr/>
        </p:nvSpPr>
        <p:spPr>
          <a:xfrm flipV="1">
            <a:off x="0" y="1268760"/>
            <a:ext cx="12192000" cy="3312368"/>
          </a:xfrm>
          <a:prstGeom prst="triangle">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Comm Design">
            <a:extLst>
              <a:ext uri="{FF2B5EF4-FFF2-40B4-BE49-F238E27FC236}">
                <a16:creationId xmlns:a16="http://schemas.microsoft.com/office/drawing/2014/main" id="{56E857A4-E5AE-5A36-2FB9-34AFE8D695D3}"/>
              </a:ext>
            </a:extLst>
          </p:cNvPr>
          <p:cNvSpPr txBox="1"/>
          <p:nvPr/>
        </p:nvSpPr>
        <p:spPr>
          <a:xfrm>
            <a:off x="3935760" y="1772816"/>
            <a:ext cx="4320480" cy="720080"/>
          </a:xfrm>
          <a:prstGeom prst="rect">
            <a:avLst/>
          </a:prstGeom>
          <a:noFill/>
        </p:spPr>
        <p:txBody>
          <a:bodyPr wrap="none" lIns="0" tIns="0" rIns="0" bIns="0" rtlCol="0" anchor="ctr">
            <a:noAutofit/>
          </a:bodyPr>
          <a:lstStyle/>
          <a:p>
            <a:pPr algn="ctr"/>
            <a:r>
              <a:rPr lang="en-US" sz="2800">
                <a:solidFill>
                  <a:srgbClr val="C00000"/>
                </a:solidFill>
                <a:latin typeface="Montserrat Medium" pitchFamily="2" charset="0"/>
              </a:rPr>
              <a:t>Performance &amp; Scalability Limitations</a:t>
            </a:r>
          </a:p>
        </p:txBody>
      </p:sp>
      <p:sp>
        <p:nvSpPr>
          <p:cNvPr id="4" name="Bkg Hash">
            <a:extLst>
              <a:ext uri="{FF2B5EF4-FFF2-40B4-BE49-F238E27FC236}">
                <a16:creationId xmlns:a16="http://schemas.microsoft.com/office/drawing/2014/main" id="{B9EBBE9A-4CA3-9631-1ADC-89E8797AE8F2}"/>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7" name="TextBox 6">
            <a:extLst>
              <a:ext uri="{FF2B5EF4-FFF2-40B4-BE49-F238E27FC236}">
                <a16:creationId xmlns:a16="http://schemas.microsoft.com/office/drawing/2014/main" id="{84C0B37C-0A2D-163B-CA6F-79DD1A3661E4}"/>
              </a:ext>
            </a:extLst>
          </p:cNvPr>
          <p:cNvSpPr txBox="1"/>
          <p:nvPr/>
        </p:nvSpPr>
        <p:spPr>
          <a:xfrm>
            <a:off x="191345" y="2348880"/>
            <a:ext cx="5112568" cy="5040560"/>
          </a:xfrm>
          <a:prstGeom prst="rect">
            <a:avLst/>
          </a:prstGeom>
          <a:noFill/>
        </p:spPr>
        <p:txBody>
          <a:bodyPr wrap="none" lIns="0" tIns="0" rIns="0" bIns="0" rtlCol="0" anchor="ctr">
            <a:noAutofit/>
          </a:bodyPr>
          <a:lstStyle/>
          <a:p>
            <a:r>
              <a:rPr lang="en-US">
                <a:solidFill>
                  <a:schemeClr val="accent6">
                    <a:lumMod val="75000"/>
                  </a:schemeClr>
                </a:solidFill>
                <a:latin typeface="Montserrat SemiBold" pitchFamily="2" charset="0"/>
              </a:rPr>
              <a:t>[SIGMETRICS ‘ 16] Hashed Page Table</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’20] ECPT</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‘23] Mosaic Pages</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[HPCA ‘ 23] ME-HPT</a:t>
            </a:r>
            <a:endParaRPr lang="en-US">
              <a:solidFill>
                <a:schemeClr val="accent2">
                  <a:lumMod val="75000"/>
                </a:schemeClr>
              </a:solidFill>
              <a:latin typeface="Montserrat SemiBold" pitchFamily="2" charset="0"/>
            </a:endParaRPr>
          </a:p>
        </p:txBody>
      </p:sp>
      <p:sp>
        <p:nvSpPr>
          <p:cNvPr id="9" name="Bkg DMT">
            <a:extLst>
              <a:ext uri="{FF2B5EF4-FFF2-40B4-BE49-F238E27FC236}">
                <a16:creationId xmlns:a16="http://schemas.microsoft.com/office/drawing/2014/main" id="{234AFFA4-9D4F-2F5F-E421-7C419C29F7DB}"/>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8" name="TextBox 7">
            <a:extLst>
              <a:ext uri="{FF2B5EF4-FFF2-40B4-BE49-F238E27FC236}">
                <a16:creationId xmlns:a16="http://schemas.microsoft.com/office/drawing/2014/main" id="{D79B3E97-719F-30D4-9A24-1CB834C84A32}"/>
              </a:ext>
            </a:extLst>
          </p:cNvPr>
          <p:cNvSpPr txBox="1"/>
          <p:nvPr/>
        </p:nvSpPr>
        <p:spPr>
          <a:xfrm>
            <a:off x="8976320" y="3429000"/>
            <a:ext cx="2520280" cy="2880320"/>
          </a:xfrm>
          <a:prstGeom prst="rect">
            <a:avLst/>
          </a:prstGeom>
          <a:noFill/>
        </p:spPr>
        <p:txBody>
          <a:bodyPr wrap="none" lIns="0" tIns="0" rIns="0" bIns="0" rtlCol="0" anchor="ctr">
            <a:noAutofit/>
          </a:bodyPr>
          <a:lstStyle/>
          <a:p>
            <a:r>
              <a:rPr lang="en-US">
                <a:solidFill>
                  <a:schemeClr val="accent2">
                    <a:lumMod val="75000"/>
                  </a:schemeClr>
                </a:solidFill>
                <a:latin typeface="Montserrat SemiBold" pitchFamily="2" charset="0"/>
              </a:rPr>
              <a:t>[MICRO ‘19] ASAP</a:t>
            </a:r>
          </a:p>
          <a:p>
            <a:endParaRPr lang="en-US">
              <a:solidFill>
                <a:schemeClr val="accent2">
                  <a:lumMod val="75000"/>
                </a:schemeClr>
              </a:solidFill>
              <a:latin typeface="Montserrat SemiBold" pitchFamily="2" charset="0"/>
            </a:endParaRPr>
          </a:p>
          <a:p>
            <a:r>
              <a:rPr lang="en-US">
                <a:solidFill>
                  <a:schemeClr val="accent2">
                    <a:lumMod val="75000"/>
                  </a:schemeClr>
                </a:solidFill>
                <a:latin typeface="Montserrat SemiBold" pitchFamily="2" charset="0"/>
              </a:rPr>
              <a:t>[ASPLOS ‘ 24] DMT</a:t>
            </a:r>
          </a:p>
        </p:txBody>
      </p:sp>
    </p:spTree>
    <p:extLst>
      <p:ext uri="{BB962C8B-B14F-4D97-AF65-F5344CB8AC3E}">
        <p14:creationId xmlns:p14="http://schemas.microsoft.com/office/powerpoint/2010/main" val="3002357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fade">
                                      <p:cBhvr>
                                        <p:cTn id="10" dur="500"/>
                                        <p:tgtEl>
                                          <p:spTgt spid="2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9"/>
                                        </p:tgtEl>
                                        <p:attrNameLst>
                                          <p:attrName>style.visibility</p:attrName>
                                        </p:attrNameLst>
                                      </p:cBhvr>
                                      <p:to>
                                        <p:strVal val="visible"/>
                                      </p:to>
                                    </p:set>
                                    <p:animEffect transition="in" filter="fade">
                                      <p:cBhvr>
                                        <p:cTn id="14"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9" grpId="0"/>
      <p:bldP spid="2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E80E9-F071-B8B5-4830-77BE8A0CCB99}"/>
            </a:ext>
          </a:extLst>
        </p:cNvPr>
        <p:cNvGrpSpPr/>
        <p:nvPr/>
      </p:nvGrpSpPr>
      <p:grpSpPr>
        <a:xfrm>
          <a:off x="0" y="0"/>
          <a:ext cx="0" cy="0"/>
          <a:chOff x="0" y="0"/>
          <a:chExt cx="0" cy="0"/>
        </a:xfrm>
      </p:grpSpPr>
      <p:sp>
        <p:nvSpPr>
          <p:cNvPr id="208" name="Bkg Unk">
            <a:extLst>
              <a:ext uri="{FF2B5EF4-FFF2-40B4-BE49-F238E27FC236}">
                <a16:creationId xmlns:a16="http://schemas.microsoft.com/office/drawing/2014/main" id="{2CF24E3E-A430-5691-474C-C7296667398E}"/>
              </a:ext>
            </a:extLst>
          </p:cNvPr>
          <p:cNvSpPr/>
          <p:nvPr/>
        </p:nvSpPr>
        <p:spPr>
          <a:xfrm>
            <a:off x="3935760" y="4581128"/>
            <a:ext cx="4320480" cy="2376264"/>
          </a:xfrm>
          <a:prstGeom prst="triangl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04" name="Bkg Hash">
            <a:extLst>
              <a:ext uri="{FF2B5EF4-FFF2-40B4-BE49-F238E27FC236}">
                <a16:creationId xmlns:a16="http://schemas.microsoft.com/office/drawing/2014/main" id="{BC3C0CB4-3E28-43C7-00FD-60246F3320C9}"/>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207" name="Bkg DMT">
            <a:extLst>
              <a:ext uri="{FF2B5EF4-FFF2-40B4-BE49-F238E27FC236}">
                <a16:creationId xmlns:a16="http://schemas.microsoft.com/office/drawing/2014/main" id="{8DE0974E-DC24-7587-A879-DB21A7E49385}"/>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rgbClr val="FFC000">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198" name="Bkg Radix">
            <a:extLst>
              <a:ext uri="{FF2B5EF4-FFF2-40B4-BE49-F238E27FC236}">
                <a16:creationId xmlns:a16="http://schemas.microsoft.com/office/drawing/2014/main" id="{C1CE573C-C11C-7F62-F4F5-9594FD5C6259}"/>
              </a:ext>
            </a:extLst>
          </p:cNvPr>
          <p:cNvSpPr/>
          <p:nvPr/>
        </p:nvSpPr>
        <p:spPr>
          <a:xfrm flipV="1">
            <a:off x="0" y="1268760"/>
            <a:ext cx="12192000" cy="3312368"/>
          </a:xfrm>
          <a:prstGeom prst="triangle">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32" name="!!Rectangle 13">
            <a:extLst>
              <a:ext uri="{FF2B5EF4-FFF2-40B4-BE49-F238E27FC236}">
                <a16:creationId xmlns:a16="http://schemas.microsoft.com/office/drawing/2014/main" id="{CC9C69F5-A7E4-653F-32C1-B9CFD25EFBE1}"/>
              </a:ext>
            </a:extLst>
          </p:cNvPr>
          <p:cNvSpPr/>
          <p:nvPr/>
        </p:nvSpPr>
        <p:spPr>
          <a:xfrm>
            <a:off x="7391984" y="1562308"/>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39" name="!!Rectangle 5">
            <a:extLst>
              <a:ext uri="{FF2B5EF4-FFF2-40B4-BE49-F238E27FC236}">
                <a16:creationId xmlns:a16="http://schemas.microsoft.com/office/drawing/2014/main" id="{91D8D85B-A301-F15E-E20D-A21A758B9A30}"/>
              </a:ext>
            </a:extLst>
          </p:cNvPr>
          <p:cNvSpPr/>
          <p:nvPr/>
        </p:nvSpPr>
        <p:spPr>
          <a:xfrm>
            <a:off x="4152496" y="156219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0" name="!!Rectangle 7">
            <a:extLst>
              <a:ext uri="{FF2B5EF4-FFF2-40B4-BE49-F238E27FC236}">
                <a16:creationId xmlns:a16="http://schemas.microsoft.com/office/drawing/2014/main" id="{EED80A23-7F02-5CDF-91DB-9F141AF99ED4}"/>
              </a:ext>
            </a:extLst>
          </p:cNvPr>
          <p:cNvSpPr/>
          <p:nvPr/>
        </p:nvSpPr>
        <p:spPr>
          <a:xfrm>
            <a:off x="523216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1" name="!!Rectangle 8">
            <a:extLst>
              <a:ext uri="{FF2B5EF4-FFF2-40B4-BE49-F238E27FC236}">
                <a16:creationId xmlns:a16="http://schemas.microsoft.com/office/drawing/2014/main" id="{2476C119-8764-9C50-586D-08D00C9D2568}"/>
              </a:ext>
            </a:extLst>
          </p:cNvPr>
          <p:cNvSpPr/>
          <p:nvPr/>
        </p:nvSpPr>
        <p:spPr>
          <a:xfrm>
            <a:off x="6312448" y="156235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2" name="!!Rectangle 10">
            <a:extLst>
              <a:ext uri="{FF2B5EF4-FFF2-40B4-BE49-F238E27FC236}">
                <a16:creationId xmlns:a16="http://schemas.microsoft.com/office/drawing/2014/main" id="{1610E6AC-E2DA-DF01-56FF-E40DC20010E0}"/>
              </a:ext>
            </a:extLst>
          </p:cNvPr>
          <p:cNvSpPr/>
          <p:nvPr/>
        </p:nvSpPr>
        <p:spPr>
          <a:xfrm>
            <a:off x="523216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3" name="!!Rectangle 11">
            <a:extLst>
              <a:ext uri="{FF2B5EF4-FFF2-40B4-BE49-F238E27FC236}">
                <a16:creationId xmlns:a16="http://schemas.microsoft.com/office/drawing/2014/main" id="{DDB2E016-2C84-79FC-3386-34AABF292D59}"/>
              </a:ext>
            </a:extLst>
          </p:cNvPr>
          <p:cNvSpPr/>
          <p:nvPr/>
        </p:nvSpPr>
        <p:spPr>
          <a:xfrm>
            <a:off x="6312448" y="25704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4" name="!!Rectangle 20">
            <a:extLst>
              <a:ext uri="{FF2B5EF4-FFF2-40B4-BE49-F238E27FC236}">
                <a16:creationId xmlns:a16="http://schemas.microsoft.com/office/drawing/2014/main" id="{A4CCD0EE-8F76-996A-7B7C-6E1D9E2016E6}"/>
              </a:ext>
            </a:extLst>
          </p:cNvPr>
          <p:cNvSpPr/>
          <p:nvPr/>
        </p:nvSpPr>
        <p:spPr>
          <a:xfrm>
            <a:off x="4152496" y="213842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5" name="!!Rectangle 21">
            <a:extLst>
              <a:ext uri="{FF2B5EF4-FFF2-40B4-BE49-F238E27FC236}">
                <a16:creationId xmlns:a16="http://schemas.microsoft.com/office/drawing/2014/main" id="{C89F458D-127C-6752-A02E-D0F69355BC2E}"/>
              </a:ext>
            </a:extLst>
          </p:cNvPr>
          <p:cNvSpPr/>
          <p:nvPr/>
        </p:nvSpPr>
        <p:spPr>
          <a:xfrm>
            <a:off x="5232168" y="1778381"/>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46" name="!!Rectangle 22">
            <a:extLst>
              <a:ext uri="{FF2B5EF4-FFF2-40B4-BE49-F238E27FC236}">
                <a16:creationId xmlns:a16="http://schemas.microsoft.com/office/drawing/2014/main" id="{6136E1D6-BEE3-1013-A68E-8C75F3C98B4D}"/>
              </a:ext>
            </a:extLst>
          </p:cNvPr>
          <p:cNvSpPr/>
          <p:nvPr/>
        </p:nvSpPr>
        <p:spPr>
          <a:xfrm>
            <a:off x="6312448" y="199440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48" name="!!Connector: Elbow 27">
            <a:extLst>
              <a:ext uri="{FF2B5EF4-FFF2-40B4-BE49-F238E27FC236}">
                <a16:creationId xmlns:a16="http://schemas.microsoft.com/office/drawing/2014/main" id="{15A3B246-9CFE-E887-0618-CEEAAFDA078E}"/>
              </a:ext>
            </a:extLst>
          </p:cNvPr>
          <p:cNvCxnSpPr>
            <a:cxnSpLocks/>
            <a:stCxn id="45" idx="3"/>
          </p:cNvCxnSpPr>
          <p:nvPr/>
        </p:nvCxnSpPr>
        <p:spPr>
          <a:xfrm flipV="1">
            <a:off x="5808232" y="1562356"/>
            <a:ext cx="50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33">
            <a:extLst>
              <a:ext uri="{FF2B5EF4-FFF2-40B4-BE49-F238E27FC236}">
                <a16:creationId xmlns:a16="http://schemas.microsoft.com/office/drawing/2014/main" id="{D1BFAEEF-1328-D264-28B5-85165EA8463A}"/>
              </a:ext>
            </a:extLst>
          </p:cNvPr>
          <p:cNvCxnSpPr>
            <a:cxnSpLocks/>
          </p:cNvCxnSpPr>
          <p:nvPr/>
        </p:nvCxnSpPr>
        <p:spPr>
          <a:xfrm>
            <a:off x="4728560" y="1778380"/>
            <a:ext cx="50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25">
            <a:extLst>
              <a:ext uri="{FF2B5EF4-FFF2-40B4-BE49-F238E27FC236}">
                <a16:creationId xmlns:a16="http://schemas.microsoft.com/office/drawing/2014/main" id="{BB87E035-750D-386F-7665-5E9846A6E78F}"/>
              </a:ext>
            </a:extLst>
          </p:cNvPr>
          <p:cNvCxnSpPr>
            <a:cxnSpLocks/>
            <a:stCxn id="44" idx="3"/>
          </p:cNvCxnSpPr>
          <p:nvPr/>
        </p:nvCxnSpPr>
        <p:spPr>
          <a:xfrm flipV="1">
            <a:off x="4728560" y="1562356"/>
            <a:ext cx="504000" cy="64807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or: Elbow 55">
            <a:extLst>
              <a:ext uri="{FF2B5EF4-FFF2-40B4-BE49-F238E27FC236}">
                <a16:creationId xmlns:a16="http://schemas.microsoft.com/office/drawing/2014/main" id="{902D987B-A3FB-F8C5-BCAE-84FE8937AB79}"/>
              </a:ext>
            </a:extLst>
          </p:cNvPr>
          <p:cNvCxnSpPr>
            <a:cxnSpLocks/>
          </p:cNvCxnSpPr>
          <p:nvPr/>
        </p:nvCxnSpPr>
        <p:spPr>
          <a:xfrm rot="16200000" flipH="1">
            <a:off x="3756109" y="1814392"/>
            <a:ext cx="64807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7">
            <a:extLst>
              <a:ext uri="{FF2B5EF4-FFF2-40B4-BE49-F238E27FC236}">
                <a16:creationId xmlns:a16="http://schemas.microsoft.com/office/drawing/2014/main" id="{00B2E4A9-8784-CD61-A54C-26BC9222FA7B}"/>
              </a:ext>
            </a:extLst>
          </p:cNvPr>
          <p:cNvCxnSpPr>
            <a:cxnSpLocks/>
          </p:cNvCxnSpPr>
          <p:nvPr/>
        </p:nvCxnSpPr>
        <p:spPr>
          <a:xfrm rot="16200000" flipH="1">
            <a:off x="5016472" y="1634373"/>
            <a:ext cx="288032"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9">
            <a:extLst>
              <a:ext uri="{FF2B5EF4-FFF2-40B4-BE49-F238E27FC236}">
                <a16:creationId xmlns:a16="http://schemas.microsoft.com/office/drawing/2014/main" id="{DA6A3E53-D1CF-7308-6C07-B1F8345C1358}"/>
              </a:ext>
            </a:extLst>
          </p:cNvPr>
          <p:cNvCxnSpPr>
            <a:cxnSpLocks/>
          </p:cNvCxnSpPr>
          <p:nvPr/>
        </p:nvCxnSpPr>
        <p:spPr>
          <a:xfrm rot="16200000" flipH="1">
            <a:off x="5988388" y="1742384"/>
            <a:ext cx="504056"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3" name="!!TextBox 68">
            <a:extLst>
              <a:ext uri="{FF2B5EF4-FFF2-40B4-BE49-F238E27FC236}">
                <a16:creationId xmlns:a16="http://schemas.microsoft.com/office/drawing/2014/main" id="{0D4869B3-D886-E28A-9263-04565FB2EDA3}"/>
              </a:ext>
            </a:extLst>
          </p:cNvPr>
          <p:cNvSpPr txBox="1"/>
          <p:nvPr/>
        </p:nvSpPr>
        <p:spPr>
          <a:xfrm>
            <a:off x="4152496"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4</a:t>
            </a:r>
          </a:p>
        </p:txBody>
      </p:sp>
      <p:sp>
        <p:nvSpPr>
          <p:cNvPr id="54" name="!!TextBox 70">
            <a:extLst>
              <a:ext uri="{FF2B5EF4-FFF2-40B4-BE49-F238E27FC236}">
                <a16:creationId xmlns:a16="http://schemas.microsoft.com/office/drawing/2014/main" id="{46CAF1A0-CAB0-ADF4-AD2A-D98285FC2DDC}"/>
              </a:ext>
            </a:extLst>
          </p:cNvPr>
          <p:cNvSpPr txBox="1"/>
          <p:nvPr/>
        </p:nvSpPr>
        <p:spPr>
          <a:xfrm>
            <a:off x="523216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3</a:t>
            </a:r>
          </a:p>
        </p:txBody>
      </p:sp>
      <p:sp>
        <p:nvSpPr>
          <p:cNvPr id="55" name="!!TextBox 71">
            <a:extLst>
              <a:ext uri="{FF2B5EF4-FFF2-40B4-BE49-F238E27FC236}">
                <a16:creationId xmlns:a16="http://schemas.microsoft.com/office/drawing/2014/main" id="{EBBE2D43-F002-6F31-EA56-A5F4DFA1E3B3}"/>
              </a:ext>
            </a:extLst>
          </p:cNvPr>
          <p:cNvSpPr txBox="1"/>
          <p:nvPr/>
        </p:nvSpPr>
        <p:spPr>
          <a:xfrm>
            <a:off x="6312448" y="1562356"/>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2</a:t>
            </a:r>
          </a:p>
        </p:txBody>
      </p:sp>
      <p:cxnSp>
        <p:nvCxnSpPr>
          <p:cNvPr id="56" name="!!Connector: Elbow 35">
            <a:extLst>
              <a:ext uri="{FF2B5EF4-FFF2-40B4-BE49-F238E27FC236}">
                <a16:creationId xmlns:a16="http://schemas.microsoft.com/office/drawing/2014/main" id="{CBCBC92C-CA10-E942-C9F2-43AF587CE492}"/>
              </a:ext>
            </a:extLst>
          </p:cNvPr>
          <p:cNvCxnSpPr>
            <a:cxnSpLocks/>
          </p:cNvCxnSpPr>
          <p:nvPr/>
        </p:nvCxnSpPr>
        <p:spPr>
          <a:xfrm flipV="1">
            <a:off x="6888144" y="1562308"/>
            <a:ext cx="50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33">
            <a:extLst>
              <a:ext uri="{FF2B5EF4-FFF2-40B4-BE49-F238E27FC236}">
                <a16:creationId xmlns:a16="http://schemas.microsoft.com/office/drawing/2014/main" id="{D1B75C34-7FD8-DB05-694D-6207311F2926}"/>
              </a:ext>
            </a:extLst>
          </p:cNvPr>
          <p:cNvCxnSpPr>
            <a:cxnSpLocks/>
          </p:cNvCxnSpPr>
          <p:nvPr/>
        </p:nvCxnSpPr>
        <p:spPr>
          <a:xfrm flipV="1">
            <a:off x="6888144" y="2570420"/>
            <a:ext cx="50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33">
            <a:extLst>
              <a:ext uri="{FF2B5EF4-FFF2-40B4-BE49-F238E27FC236}">
                <a16:creationId xmlns:a16="http://schemas.microsoft.com/office/drawing/2014/main" id="{5E0A341B-C22E-DE6B-A700-1556F85E59F6}"/>
              </a:ext>
            </a:extLst>
          </p:cNvPr>
          <p:cNvCxnSpPr>
            <a:cxnSpLocks/>
          </p:cNvCxnSpPr>
          <p:nvPr/>
        </p:nvCxnSpPr>
        <p:spPr>
          <a:xfrm>
            <a:off x="5808145" y="1994260"/>
            <a:ext cx="50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71">
            <a:extLst>
              <a:ext uri="{FF2B5EF4-FFF2-40B4-BE49-F238E27FC236}">
                <a16:creationId xmlns:a16="http://schemas.microsoft.com/office/drawing/2014/main" id="{125E4B94-B475-AEEB-09DB-440E518CBF28}"/>
              </a:ext>
            </a:extLst>
          </p:cNvPr>
          <p:cNvSpPr txBox="1"/>
          <p:nvPr/>
        </p:nvSpPr>
        <p:spPr>
          <a:xfrm>
            <a:off x="7392144" y="1562308"/>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62" name="Connector: Elbow 1">
            <a:extLst>
              <a:ext uri="{FF2B5EF4-FFF2-40B4-BE49-F238E27FC236}">
                <a16:creationId xmlns:a16="http://schemas.microsoft.com/office/drawing/2014/main" id="{1EDC7071-5A2F-7ACC-F309-89FAD84DD524}"/>
              </a:ext>
            </a:extLst>
          </p:cNvPr>
          <p:cNvCxnSpPr>
            <a:cxnSpLocks/>
          </p:cNvCxnSpPr>
          <p:nvPr/>
        </p:nvCxnSpPr>
        <p:spPr>
          <a:xfrm>
            <a:off x="3863752" y="155679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Rectangle 22">
            <a:extLst>
              <a:ext uri="{FF2B5EF4-FFF2-40B4-BE49-F238E27FC236}">
                <a16:creationId xmlns:a16="http://schemas.microsoft.com/office/drawing/2014/main" id="{84DC7508-EEC2-1C5E-43B9-0D9AE9A019D5}"/>
              </a:ext>
            </a:extLst>
          </p:cNvPr>
          <p:cNvSpPr/>
          <p:nvPr/>
        </p:nvSpPr>
        <p:spPr>
          <a:xfrm>
            <a:off x="7392144" y="1850340"/>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7" name="!!Rectangle 13">
            <a:extLst>
              <a:ext uri="{FF2B5EF4-FFF2-40B4-BE49-F238E27FC236}">
                <a16:creationId xmlns:a16="http://schemas.microsoft.com/office/drawing/2014/main" id="{CAB4E06A-894D-97EC-9CF7-3E4947E9703D}"/>
              </a:ext>
            </a:extLst>
          </p:cNvPr>
          <p:cNvSpPr/>
          <p:nvPr/>
        </p:nvSpPr>
        <p:spPr>
          <a:xfrm>
            <a:off x="7392144" y="2570420"/>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72" name="!!Connector: Elbow 59">
            <a:extLst>
              <a:ext uri="{FF2B5EF4-FFF2-40B4-BE49-F238E27FC236}">
                <a16:creationId xmlns:a16="http://schemas.microsoft.com/office/drawing/2014/main" id="{E022E169-E748-2699-C5E8-4529D7DD3B79}"/>
              </a:ext>
            </a:extLst>
          </p:cNvPr>
          <p:cNvCxnSpPr>
            <a:cxnSpLocks/>
          </p:cNvCxnSpPr>
          <p:nvPr/>
        </p:nvCxnSpPr>
        <p:spPr>
          <a:xfrm rot="16200000" flipH="1">
            <a:off x="7140128" y="1670309"/>
            <a:ext cx="360000" cy="144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4" name="!!TextBox 1">
            <a:extLst>
              <a:ext uri="{FF2B5EF4-FFF2-40B4-BE49-F238E27FC236}">
                <a16:creationId xmlns:a16="http://schemas.microsoft.com/office/drawing/2014/main" id="{07653980-FE0D-78BD-9BC5-BAD47CEA9598}"/>
              </a:ext>
            </a:extLst>
          </p:cNvPr>
          <p:cNvSpPr txBox="1"/>
          <p:nvPr/>
        </p:nvSpPr>
        <p:spPr>
          <a:xfrm>
            <a:off x="5447928" y="3501009"/>
            <a:ext cx="1296144" cy="576064"/>
          </a:xfrm>
          <a:prstGeom prst="rect">
            <a:avLst/>
          </a:prstGeom>
          <a:noFill/>
        </p:spPr>
        <p:txBody>
          <a:bodyPr wrap="none" lIns="0" tIns="0" rIns="0" bIns="0" rtlCol="0">
            <a:noAutofit/>
          </a:bodyPr>
          <a:lstStyle/>
          <a:p>
            <a:pPr algn="ctr"/>
            <a:r>
              <a:rPr lang="en-US">
                <a:latin typeface="Montserrat Medium" pitchFamily="2" charset="0"/>
              </a:rPr>
              <a:t>Radix </a:t>
            </a:r>
            <a:r>
              <a:rPr lang="en-US" altLang="zh-CN">
                <a:latin typeface="Montserrat Medium" pitchFamily="2" charset="0"/>
              </a:rPr>
              <a:t>Tree</a:t>
            </a:r>
          </a:p>
          <a:p>
            <a:pPr algn="ctr"/>
            <a:r>
              <a:rPr lang="en-US">
                <a:latin typeface="Montserrat Medium" pitchFamily="2" charset="0"/>
              </a:rPr>
              <a:t>(x86, ARM, …)</a:t>
            </a:r>
          </a:p>
        </p:txBody>
      </p:sp>
      <p:sp>
        <p:nvSpPr>
          <p:cNvPr id="75" name="!!TextBox 1">
            <a:extLst>
              <a:ext uri="{FF2B5EF4-FFF2-40B4-BE49-F238E27FC236}">
                <a16:creationId xmlns:a16="http://schemas.microsoft.com/office/drawing/2014/main" id="{745F939E-5FA0-544B-CDF8-7D00589B3D00}"/>
              </a:ext>
            </a:extLst>
          </p:cNvPr>
          <p:cNvSpPr txBox="1"/>
          <p:nvPr/>
        </p:nvSpPr>
        <p:spPr>
          <a:xfrm>
            <a:off x="3287688" y="1412776"/>
            <a:ext cx="576064" cy="276999"/>
          </a:xfrm>
          <a:prstGeom prst="rect">
            <a:avLst/>
          </a:prstGeom>
          <a:noFill/>
        </p:spPr>
        <p:txBody>
          <a:bodyPr wrap="square" lIns="0" tIns="0" rIns="0" bIns="0" rtlCol="0">
            <a:spAutoFit/>
          </a:bodyPr>
          <a:lstStyle/>
          <a:p>
            <a:pPr algn="ctr"/>
            <a:r>
              <a:rPr lang="en-US">
                <a:latin typeface="Montserrat Medium" pitchFamily="2" charset="0"/>
              </a:rPr>
              <a:t>CR3</a:t>
            </a:r>
          </a:p>
        </p:txBody>
      </p:sp>
      <p:sp>
        <p:nvSpPr>
          <p:cNvPr id="76" name="!!TextBox 1">
            <a:extLst>
              <a:ext uri="{FF2B5EF4-FFF2-40B4-BE49-F238E27FC236}">
                <a16:creationId xmlns:a16="http://schemas.microsoft.com/office/drawing/2014/main" id="{0240908C-A90B-A57D-0F61-F624DA5E3706}"/>
              </a:ext>
            </a:extLst>
          </p:cNvPr>
          <p:cNvSpPr txBox="1"/>
          <p:nvPr/>
        </p:nvSpPr>
        <p:spPr>
          <a:xfrm>
            <a:off x="8256240" y="177281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77" name="Connector: Elbow 1">
            <a:extLst>
              <a:ext uri="{FF2B5EF4-FFF2-40B4-BE49-F238E27FC236}">
                <a16:creationId xmlns:a16="http://schemas.microsoft.com/office/drawing/2014/main" id="{9E0D9580-7BF8-2677-B9C5-8D94F7B9FC44}"/>
              </a:ext>
            </a:extLst>
          </p:cNvPr>
          <p:cNvCxnSpPr>
            <a:cxnSpLocks/>
          </p:cNvCxnSpPr>
          <p:nvPr/>
        </p:nvCxnSpPr>
        <p:spPr>
          <a:xfrm>
            <a:off x="7968208" y="191683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78" name="!!Rectangle 7">
            <a:extLst>
              <a:ext uri="{FF2B5EF4-FFF2-40B4-BE49-F238E27FC236}">
                <a16:creationId xmlns:a16="http://schemas.microsoft.com/office/drawing/2014/main" id="{A2A73BAC-6923-8F0C-6AF2-C55421F47C49}"/>
              </a:ext>
            </a:extLst>
          </p:cNvPr>
          <p:cNvSpPr/>
          <p:nvPr/>
        </p:nvSpPr>
        <p:spPr>
          <a:xfrm>
            <a:off x="2423592" y="5013176"/>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79" name="!!Rectangle 21">
            <a:extLst>
              <a:ext uri="{FF2B5EF4-FFF2-40B4-BE49-F238E27FC236}">
                <a16:creationId xmlns:a16="http://schemas.microsoft.com/office/drawing/2014/main" id="{ABBD7B77-21A2-AE13-DF25-58DE167B5896}"/>
              </a:ext>
            </a:extLst>
          </p:cNvPr>
          <p:cNvSpPr/>
          <p:nvPr/>
        </p:nvSpPr>
        <p:spPr>
          <a:xfrm>
            <a:off x="2423592" y="537321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0" name="!!TextBox 70">
            <a:extLst>
              <a:ext uri="{FF2B5EF4-FFF2-40B4-BE49-F238E27FC236}">
                <a16:creationId xmlns:a16="http://schemas.microsoft.com/office/drawing/2014/main" id="{FD407DE8-0AAE-A6E9-4B69-035ED1D43C1D}"/>
              </a:ext>
            </a:extLst>
          </p:cNvPr>
          <p:cNvSpPr txBox="1"/>
          <p:nvPr/>
        </p:nvSpPr>
        <p:spPr>
          <a:xfrm>
            <a:off x="2423592" y="5013176"/>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3</a:t>
            </a:r>
          </a:p>
        </p:txBody>
      </p:sp>
      <p:sp>
        <p:nvSpPr>
          <p:cNvPr id="81" name="!!Rectangle 7">
            <a:extLst>
              <a:ext uri="{FF2B5EF4-FFF2-40B4-BE49-F238E27FC236}">
                <a16:creationId xmlns:a16="http://schemas.microsoft.com/office/drawing/2014/main" id="{AF5BDF6C-3657-99D7-ABBB-ACE6EA414F42}"/>
              </a:ext>
            </a:extLst>
          </p:cNvPr>
          <p:cNvSpPr/>
          <p:nvPr/>
        </p:nvSpPr>
        <p:spPr>
          <a:xfrm>
            <a:off x="2423592" y="407707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2" name="!!Rectangle 21">
            <a:extLst>
              <a:ext uri="{FF2B5EF4-FFF2-40B4-BE49-F238E27FC236}">
                <a16:creationId xmlns:a16="http://schemas.microsoft.com/office/drawing/2014/main" id="{D757497C-B4AE-ED7F-73BA-51A97DAFFDEA}"/>
              </a:ext>
            </a:extLst>
          </p:cNvPr>
          <p:cNvSpPr/>
          <p:nvPr/>
        </p:nvSpPr>
        <p:spPr>
          <a:xfrm>
            <a:off x="2423592" y="4581128"/>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3" name="!!TextBox 70">
            <a:extLst>
              <a:ext uri="{FF2B5EF4-FFF2-40B4-BE49-F238E27FC236}">
                <a16:creationId xmlns:a16="http://schemas.microsoft.com/office/drawing/2014/main" id="{9AC4D6A2-192D-25AB-C210-BB36B7D3A07A}"/>
              </a:ext>
            </a:extLst>
          </p:cNvPr>
          <p:cNvSpPr txBox="1"/>
          <p:nvPr/>
        </p:nvSpPr>
        <p:spPr>
          <a:xfrm>
            <a:off x="2423592" y="4077072"/>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2</a:t>
            </a:r>
          </a:p>
        </p:txBody>
      </p:sp>
      <p:sp>
        <p:nvSpPr>
          <p:cNvPr id="84" name="!!Rectangle 7">
            <a:extLst>
              <a:ext uri="{FF2B5EF4-FFF2-40B4-BE49-F238E27FC236}">
                <a16:creationId xmlns:a16="http://schemas.microsoft.com/office/drawing/2014/main" id="{D8D1FCA0-13A2-904D-0B5B-B34BBDB6B43D}"/>
              </a:ext>
            </a:extLst>
          </p:cNvPr>
          <p:cNvSpPr/>
          <p:nvPr/>
        </p:nvSpPr>
        <p:spPr>
          <a:xfrm>
            <a:off x="2423592" y="3140968"/>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5" name="!!Rectangle 21">
            <a:extLst>
              <a:ext uri="{FF2B5EF4-FFF2-40B4-BE49-F238E27FC236}">
                <a16:creationId xmlns:a16="http://schemas.microsoft.com/office/drawing/2014/main" id="{72E74A41-8B0B-748C-F497-9848272CB79B}"/>
              </a:ext>
            </a:extLst>
          </p:cNvPr>
          <p:cNvSpPr/>
          <p:nvPr/>
        </p:nvSpPr>
        <p:spPr>
          <a:xfrm>
            <a:off x="2423592" y="3356993"/>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6" name="!!TextBox 70">
            <a:extLst>
              <a:ext uri="{FF2B5EF4-FFF2-40B4-BE49-F238E27FC236}">
                <a16:creationId xmlns:a16="http://schemas.microsoft.com/office/drawing/2014/main" id="{53CC1C0B-6565-8C4E-3037-79E5728D8DAF}"/>
              </a:ext>
            </a:extLst>
          </p:cNvPr>
          <p:cNvSpPr txBox="1"/>
          <p:nvPr/>
        </p:nvSpPr>
        <p:spPr>
          <a:xfrm>
            <a:off x="2423592" y="3140968"/>
            <a:ext cx="288032" cy="215444"/>
          </a:xfrm>
          <a:prstGeom prst="rect">
            <a:avLst/>
          </a:prstGeom>
          <a:noFill/>
        </p:spPr>
        <p:txBody>
          <a:bodyPr wrap="square" lIns="0" tIns="0" rIns="0" bIns="0" rtlCol="0">
            <a:spAutoFit/>
          </a:bodyPr>
          <a:lstStyle/>
          <a:p>
            <a:pPr algn="ctr"/>
            <a:r>
              <a:rPr lang="en-US" sz="1400">
                <a:latin typeface="Montserrat Medium" pitchFamily="2" charset="0"/>
              </a:rPr>
              <a:t>W</a:t>
            </a:r>
            <a:r>
              <a:rPr lang="en-US" sz="1400" baseline="-25000">
                <a:latin typeface="Montserrat Medium" pitchFamily="2" charset="0"/>
              </a:rPr>
              <a:t>1</a:t>
            </a:r>
          </a:p>
        </p:txBody>
      </p:sp>
      <p:sp>
        <p:nvSpPr>
          <p:cNvPr id="88" name="!!TextBox 1">
            <a:extLst>
              <a:ext uri="{FF2B5EF4-FFF2-40B4-BE49-F238E27FC236}">
                <a16:creationId xmlns:a16="http://schemas.microsoft.com/office/drawing/2014/main" id="{51021DFA-9DB4-6F0C-1061-1F000A46CDE4}"/>
              </a:ext>
            </a:extLst>
          </p:cNvPr>
          <p:cNvSpPr txBox="1"/>
          <p:nvPr/>
        </p:nvSpPr>
        <p:spPr>
          <a:xfrm>
            <a:off x="551384" y="4293096"/>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09" name="Rectangle: Rounded Corners 108">
            <a:extLst>
              <a:ext uri="{FF2B5EF4-FFF2-40B4-BE49-F238E27FC236}">
                <a16:creationId xmlns:a16="http://schemas.microsoft.com/office/drawing/2014/main" id="{6B3633A4-2194-271F-86EC-8FD5AF5CEAE8}"/>
              </a:ext>
            </a:extLst>
          </p:cNvPr>
          <p:cNvSpPr/>
          <p:nvPr/>
        </p:nvSpPr>
        <p:spPr>
          <a:xfrm>
            <a:off x="1415480" y="335699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1</a:t>
            </a:r>
          </a:p>
        </p:txBody>
      </p:sp>
      <p:sp>
        <p:nvSpPr>
          <p:cNvPr id="110" name="Rectangle: Rounded Corners 109">
            <a:extLst>
              <a:ext uri="{FF2B5EF4-FFF2-40B4-BE49-F238E27FC236}">
                <a16:creationId xmlns:a16="http://schemas.microsoft.com/office/drawing/2014/main" id="{447EB156-5F23-6F7A-FC19-00299F436E6B}"/>
              </a:ext>
            </a:extLst>
          </p:cNvPr>
          <p:cNvSpPr/>
          <p:nvPr/>
        </p:nvSpPr>
        <p:spPr>
          <a:xfrm>
            <a:off x="3287688" y="4293096"/>
            <a:ext cx="728464"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Filter</a:t>
            </a:r>
            <a:endParaRPr lang="en-US" sz="1200" baseline="-25000">
              <a:solidFill>
                <a:schemeClr val="tx1"/>
              </a:solidFill>
              <a:latin typeface="Montserrat Medium" pitchFamily="2" charset="0"/>
            </a:endParaRPr>
          </a:p>
        </p:txBody>
      </p:sp>
      <p:sp>
        <p:nvSpPr>
          <p:cNvPr id="111" name="Rectangle: Rounded Corners 110">
            <a:extLst>
              <a:ext uri="{FF2B5EF4-FFF2-40B4-BE49-F238E27FC236}">
                <a16:creationId xmlns:a16="http://schemas.microsoft.com/office/drawing/2014/main" id="{127A4DD8-CC1F-256D-350F-1B2A3EF212AE}"/>
              </a:ext>
            </a:extLst>
          </p:cNvPr>
          <p:cNvSpPr/>
          <p:nvPr/>
        </p:nvSpPr>
        <p:spPr>
          <a:xfrm>
            <a:off x="1415480" y="4293096"/>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2</a:t>
            </a:r>
          </a:p>
        </p:txBody>
      </p:sp>
      <p:sp>
        <p:nvSpPr>
          <p:cNvPr id="112" name="Rectangle: Rounded Corners 111">
            <a:extLst>
              <a:ext uri="{FF2B5EF4-FFF2-40B4-BE49-F238E27FC236}">
                <a16:creationId xmlns:a16="http://schemas.microsoft.com/office/drawing/2014/main" id="{B88FB61F-9466-BAC3-3BA2-EEF30B44CBEB}"/>
              </a:ext>
            </a:extLst>
          </p:cNvPr>
          <p:cNvSpPr/>
          <p:nvPr/>
        </p:nvSpPr>
        <p:spPr>
          <a:xfrm>
            <a:off x="1415480" y="5229200"/>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Hash</a:t>
            </a:r>
            <a:r>
              <a:rPr lang="en-US" sz="1200" baseline="-25000">
                <a:solidFill>
                  <a:schemeClr val="tx1"/>
                </a:solidFill>
                <a:latin typeface="Montserrat Medium" pitchFamily="2" charset="0"/>
              </a:rPr>
              <a:t>3</a:t>
            </a:r>
          </a:p>
        </p:txBody>
      </p:sp>
      <p:cxnSp>
        <p:nvCxnSpPr>
          <p:cNvPr id="114" name="Straight Connector 113">
            <a:extLst>
              <a:ext uri="{FF2B5EF4-FFF2-40B4-BE49-F238E27FC236}">
                <a16:creationId xmlns:a16="http://schemas.microsoft.com/office/drawing/2014/main" id="{BBD6A258-D3AF-36DB-E6F4-6DE04BB6AA2F}"/>
              </a:ext>
            </a:extLst>
          </p:cNvPr>
          <p:cNvCxnSpPr/>
          <p:nvPr/>
        </p:nvCxnSpPr>
        <p:spPr>
          <a:xfrm>
            <a:off x="1127448" y="3501008"/>
            <a:ext cx="0" cy="18722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11BA7E24-41FE-35C3-AF65-6DCF861ED516}"/>
              </a:ext>
            </a:extLst>
          </p:cNvPr>
          <p:cNvCxnSpPr>
            <a:endCxn id="109" idx="1"/>
          </p:cNvCxnSpPr>
          <p:nvPr/>
        </p:nvCxnSpPr>
        <p:spPr>
          <a:xfrm>
            <a:off x="1127448" y="3501008"/>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5F754BB7-2B28-5D41-2DB9-C7309BEC40F0}"/>
              </a:ext>
            </a:extLst>
          </p:cNvPr>
          <p:cNvCxnSpPr>
            <a:cxnSpLocks/>
            <a:stCxn id="88" idx="3"/>
            <a:endCxn id="111" idx="1"/>
          </p:cNvCxnSpPr>
          <p:nvPr/>
        </p:nvCxnSpPr>
        <p:spPr>
          <a:xfrm>
            <a:off x="983432" y="4431596"/>
            <a:ext cx="432048"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451F28C9-E3AF-876E-5995-554F619BCB9E}"/>
              </a:ext>
            </a:extLst>
          </p:cNvPr>
          <p:cNvCxnSpPr>
            <a:endCxn id="112" idx="1"/>
          </p:cNvCxnSpPr>
          <p:nvPr/>
        </p:nvCxnSpPr>
        <p:spPr>
          <a:xfrm>
            <a:off x="1127448" y="5373216"/>
            <a:ext cx="28803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Connector: Elbow 127">
            <a:extLst>
              <a:ext uri="{FF2B5EF4-FFF2-40B4-BE49-F238E27FC236}">
                <a16:creationId xmlns:a16="http://schemas.microsoft.com/office/drawing/2014/main" id="{EDE7E019-1B54-2C83-A5BB-E40608BC6391}"/>
              </a:ext>
            </a:extLst>
          </p:cNvPr>
          <p:cNvCxnSpPr>
            <a:stCxn id="109" idx="3"/>
            <a:endCxn id="85" idx="1"/>
          </p:cNvCxnSpPr>
          <p:nvPr/>
        </p:nvCxnSpPr>
        <p:spPr>
          <a:xfrm flipV="1">
            <a:off x="2135560" y="3429001"/>
            <a:ext cx="288032" cy="720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2" name="Connector: Elbow 131">
            <a:extLst>
              <a:ext uri="{FF2B5EF4-FFF2-40B4-BE49-F238E27FC236}">
                <a16:creationId xmlns:a16="http://schemas.microsoft.com/office/drawing/2014/main" id="{CE39738E-BCE2-EF26-08DB-DA82364165F8}"/>
              </a:ext>
            </a:extLst>
          </p:cNvPr>
          <p:cNvCxnSpPr>
            <a:stCxn id="111" idx="3"/>
            <a:endCxn id="82" idx="1"/>
          </p:cNvCxnSpPr>
          <p:nvPr/>
        </p:nvCxnSpPr>
        <p:spPr>
          <a:xfrm>
            <a:off x="2135560"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D57AF8F6-D873-3B37-DFB5-97DB7EC6ABF8}"/>
              </a:ext>
            </a:extLst>
          </p:cNvPr>
          <p:cNvCxnSpPr>
            <a:stCxn id="112" idx="3"/>
            <a:endCxn id="79" idx="1"/>
          </p:cNvCxnSpPr>
          <p:nvPr/>
        </p:nvCxnSpPr>
        <p:spPr>
          <a:xfrm>
            <a:off x="2135560" y="5373216"/>
            <a:ext cx="288032" cy="7200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F434ED01-0729-48D3-18EA-5A4E86D725C9}"/>
              </a:ext>
            </a:extLst>
          </p:cNvPr>
          <p:cNvCxnSpPr>
            <a:stCxn id="85" idx="3"/>
          </p:cNvCxnSpPr>
          <p:nvPr/>
        </p:nvCxnSpPr>
        <p:spPr>
          <a:xfrm>
            <a:off x="2999656" y="3429001"/>
            <a:ext cx="432048" cy="86409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Connector: Elbow 137">
            <a:extLst>
              <a:ext uri="{FF2B5EF4-FFF2-40B4-BE49-F238E27FC236}">
                <a16:creationId xmlns:a16="http://schemas.microsoft.com/office/drawing/2014/main" id="{457C4F92-1CA1-CABE-1074-FD24650745AB}"/>
              </a:ext>
            </a:extLst>
          </p:cNvPr>
          <p:cNvCxnSpPr>
            <a:stCxn id="79" idx="3"/>
          </p:cNvCxnSpPr>
          <p:nvPr/>
        </p:nvCxnSpPr>
        <p:spPr>
          <a:xfrm flipV="1">
            <a:off x="2999656" y="4581128"/>
            <a:ext cx="432048" cy="864096"/>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Connector: Elbow 139">
            <a:extLst>
              <a:ext uri="{FF2B5EF4-FFF2-40B4-BE49-F238E27FC236}">
                <a16:creationId xmlns:a16="http://schemas.microsoft.com/office/drawing/2014/main" id="{8FEA8D48-1054-B7A6-FA32-2DDEBDBD8DD5}"/>
              </a:ext>
            </a:extLst>
          </p:cNvPr>
          <p:cNvCxnSpPr>
            <a:stCxn id="82" idx="3"/>
            <a:endCxn id="110" idx="1"/>
          </p:cNvCxnSpPr>
          <p:nvPr/>
        </p:nvCxnSpPr>
        <p:spPr>
          <a:xfrm flipV="1">
            <a:off x="2999656" y="4437112"/>
            <a:ext cx="288032" cy="21602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1" name="!!TextBox 1">
            <a:extLst>
              <a:ext uri="{FF2B5EF4-FFF2-40B4-BE49-F238E27FC236}">
                <a16:creationId xmlns:a16="http://schemas.microsoft.com/office/drawing/2014/main" id="{15A4F1DB-3491-8BB4-02B0-9C1B284A1E13}"/>
              </a:ext>
            </a:extLst>
          </p:cNvPr>
          <p:cNvSpPr txBox="1"/>
          <p:nvPr/>
        </p:nvSpPr>
        <p:spPr>
          <a:xfrm>
            <a:off x="4295800" y="4293096"/>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42" name="Connector: Elbow 1">
            <a:extLst>
              <a:ext uri="{FF2B5EF4-FFF2-40B4-BE49-F238E27FC236}">
                <a16:creationId xmlns:a16="http://schemas.microsoft.com/office/drawing/2014/main" id="{8E2FE7CB-9B8A-EA94-656B-33452CDCA1A6}"/>
              </a:ext>
            </a:extLst>
          </p:cNvPr>
          <p:cNvCxnSpPr>
            <a:cxnSpLocks/>
          </p:cNvCxnSpPr>
          <p:nvPr/>
        </p:nvCxnSpPr>
        <p:spPr>
          <a:xfrm>
            <a:off x="4007768" y="4437112"/>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43" name="!!TextBox 1">
            <a:extLst>
              <a:ext uri="{FF2B5EF4-FFF2-40B4-BE49-F238E27FC236}">
                <a16:creationId xmlns:a16="http://schemas.microsoft.com/office/drawing/2014/main" id="{6D9A26BD-1E8E-B0FE-CE03-89E5CBBBD1F5}"/>
              </a:ext>
            </a:extLst>
          </p:cNvPr>
          <p:cNvSpPr txBox="1"/>
          <p:nvPr/>
        </p:nvSpPr>
        <p:spPr>
          <a:xfrm>
            <a:off x="1775520" y="5877272"/>
            <a:ext cx="1296144" cy="576064"/>
          </a:xfrm>
          <a:prstGeom prst="rect">
            <a:avLst/>
          </a:prstGeom>
          <a:noFill/>
        </p:spPr>
        <p:txBody>
          <a:bodyPr wrap="none" lIns="0" tIns="0" rIns="0" bIns="0" rtlCol="0">
            <a:noAutofit/>
          </a:bodyPr>
          <a:lstStyle/>
          <a:p>
            <a:pPr algn="ctr"/>
            <a:r>
              <a:rPr lang="en-US">
                <a:latin typeface="Montserrat Medium" pitchFamily="2" charset="0"/>
              </a:rPr>
              <a:t>Hash Table</a:t>
            </a:r>
          </a:p>
          <a:p>
            <a:pPr algn="ctr"/>
            <a:r>
              <a:rPr lang="en-US">
                <a:latin typeface="Montserrat Medium" pitchFamily="2" charset="0"/>
              </a:rPr>
              <a:t>(Power ISA, ECPT, …)</a:t>
            </a:r>
          </a:p>
        </p:txBody>
      </p:sp>
      <p:sp>
        <p:nvSpPr>
          <p:cNvPr id="144" name="!!Rectangle 7">
            <a:extLst>
              <a:ext uri="{FF2B5EF4-FFF2-40B4-BE49-F238E27FC236}">
                <a16:creationId xmlns:a16="http://schemas.microsoft.com/office/drawing/2014/main" id="{5CD18469-8E4F-6BFF-238E-125CC53EF233}"/>
              </a:ext>
            </a:extLst>
          </p:cNvPr>
          <p:cNvSpPr/>
          <p:nvPr/>
        </p:nvSpPr>
        <p:spPr>
          <a:xfrm>
            <a:off x="9840416" y="3495492"/>
            <a:ext cx="576064" cy="216024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5" name="!!Rectangle 21">
            <a:extLst>
              <a:ext uri="{FF2B5EF4-FFF2-40B4-BE49-F238E27FC236}">
                <a16:creationId xmlns:a16="http://schemas.microsoft.com/office/drawing/2014/main" id="{7C16B751-8478-83D3-8F32-E5019E446CED}"/>
              </a:ext>
            </a:extLst>
          </p:cNvPr>
          <p:cNvSpPr/>
          <p:nvPr/>
        </p:nvSpPr>
        <p:spPr>
          <a:xfrm>
            <a:off x="9840416" y="515167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46" name="!!TextBox 70">
            <a:extLst>
              <a:ext uri="{FF2B5EF4-FFF2-40B4-BE49-F238E27FC236}">
                <a16:creationId xmlns:a16="http://schemas.microsoft.com/office/drawing/2014/main" id="{9D925906-CC11-CEE8-BAC6-56E91E9D2970}"/>
              </a:ext>
            </a:extLst>
          </p:cNvPr>
          <p:cNvSpPr txBox="1"/>
          <p:nvPr/>
        </p:nvSpPr>
        <p:spPr>
          <a:xfrm>
            <a:off x="9840416" y="3495492"/>
            <a:ext cx="288032" cy="215444"/>
          </a:xfrm>
          <a:prstGeom prst="rect">
            <a:avLst/>
          </a:prstGeom>
          <a:noFill/>
        </p:spPr>
        <p:txBody>
          <a:bodyPr wrap="square" lIns="0" tIns="0" rIns="0" bIns="0" rtlCol="0">
            <a:spAutoFit/>
          </a:bodyPr>
          <a:lstStyle/>
          <a:p>
            <a:pPr algn="ctr"/>
            <a:r>
              <a:rPr lang="en-US" sz="1400">
                <a:latin typeface="Montserrat Medium" pitchFamily="2" charset="0"/>
              </a:rPr>
              <a:t>L</a:t>
            </a:r>
            <a:r>
              <a:rPr lang="en-US" sz="1400" baseline="-25000">
                <a:latin typeface="Montserrat Medium" pitchFamily="2" charset="0"/>
              </a:rPr>
              <a:t>1</a:t>
            </a:r>
          </a:p>
        </p:txBody>
      </p:sp>
      <p:cxnSp>
        <p:nvCxnSpPr>
          <p:cNvPr id="155" name="Connector: Elbow 1">
            <a:extLst>
              <a:ext uri="{FF2B5EF4-FFF2-40B4-BE49-F238E27FC236}">
                <a16:creationId xmlns:a16="http://schemas.microsoft.com/office/drawing/2014/main" id="{F7334EE1-1B85-EAB6-026B-6E594979ECA2}"/>
              </a:ext>
            </a:extLst>
          </p:cNvPr>
          <p:cNvCxnSpPr>
            <a:cxnSpLocks/>
          </p:cNvCxnSpPr>
          <p:nvPr/>
        </p:nvCxnSpPr>
        <p:spPr>
          <a:xfrm>
            <a:off x="9552384" y="3501008"/>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56" name="!!TextBox 1">
            <a:extLst>
              <a:ext uri="{FF2B5EF4-FFF2-40B4-BE49-F238E27FC236}">
                <a16:creationId xmlns:a16="http://schemas.microsoft.com/office/drawing/2014/main" id="{47A8E169-DD63-F4AA-132E-7A9DD6B588D4}"/>
              </a:ext>
            </a:extLst>
          </p:cNvPr>
          <p:cNvSpPr txBox="1"/>
          <p:nvPr/>
        </p:nvSpPr>
        <p:spPr>
          <a:xfrm>
            <a:off x="8976320" y="3356992"/>
            <a:ext cx="576064" cy="276999"/>
          </a:xfrm>
          <a:prstGeom prst="rect">
            <a:avLst/>
          </a:prstGeom>
          <a:noFill/>
        </p:spPr>
        <p:txBody>
          <a:bodyPr wrap="square" lIns="0" tIns="0" rIns="0" bIns="0" rtlCol="0">
            <a:spAutoFit/>
          </a:bodyPr>
          <a:lstStyle/>
          <a:p>
            <a:pPr algn="ctr"/>
            <a:r>
              <a:rPr lang="en-US">
                <a:latin typeface="Montserrat Medium" pitchFamily="2" charset="0"/>
              </a:rPr>
              <a:t>TEA</a:t>
            </a:r>
          </a:p>
        </p:txBody>
      </p:sp>
      <p:sp>
        <p:nvSpPr>
          <p:cNvPr id="157" name="!!TextBox 1">
            <a:extLst>
              <a:ext uri="{FF2B5EF4-FFF2-40B4-BE49-F238E27FC236}">
                <a16:creationId xmlns:a16="http://schemas.microsoft.com/office/drawing/2014/main" id="{4398726B-1FC4-DC8B-1680-8A0F56F465BB}"/>
              </a:ext>
            </a:extLst>
          </p:cNvPr>
          <p:cNvSpPr txBox="1"/>
          <p:nvPr/>
        </p:nvSpPr>
        <p:spPr>
          <a:xfrm>
            <a:off x="7896200" y="4215572"/>
            <a:ext cx="432048" cy="276999"/>
          </a:xfrm>
          <a:prstGeom prst="rect">
            <a:avLst/>
          </a:prstGeom>
          <a:noFill/>
        </p:spPr>
        <p:txBody>
          <a:bodyPr wrap="square" lIns="0" tIns="0" rIns="0" bIns="0" rtlCol="0">
            <a:spAutoFit/>
          </a:bodyPr>
          <a:lstStyle/>
          <a:p>
            <a:pPr algn="ctr"/>
            <a:r>
              <a:rPr lang="en-US">
                <a:latin typeface="Montserrat Medium" pitchFamily="2" charset="0"/>
              </a:rPr>
              <a:t>VA</a:t>
            </a:r>
          </a:p>
        </p:txBody>
      </p:sp>
      <p:sp>
        <p:nvSpPr>
          <p:cNvPr id="158" name="Rectangle: Rounded Corners 157">
            <a:extLst>
              <a:ext uri="{FF2B5EF4-FFF2-40B4-BE49-F238E27FC236}">
                <a16:creationId xmlns:a16="http://schemas.microsoft.com/office/drawing/2014/main" id="{39696BD0-C73F-B028-BEE7-695D8F58B4AC}"/>
              </a:ext>
            </a:extLst>
          </p:cNvPr>
          <p:cNvSpPr/>
          <p:nvPr/>
        </p:nvSpPr>
        <p:spPr>
          <a:xfrm>
            <a:off x="8616280" y="4215572"/>
            <a:ext cx="720080" cy="28803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a:solidFill>
                  <a:schemeClr val="tx1"/>
                </a:solidFill>
                <a:latin typeface="Montserrat Medium" pitchFamily="2" charset="0"/>
              </a:rPr>
              <a:t>Offset</a:t>
            </a:r>
            <a:endParaRPr lang="en-US" sz="1200" baseline="-25000">
              <a:solidFill>
                <a:schemeClr val="tx1"/>
              </a:solidFill>
              <a:latin typeface="Montserrat Medium" pitchFamily="2" charset="0"/>
            </a:endParaRPr>
          </a:p>
        </p:txBody>
      </p:sp>
      <p:cxnSp>
        <p:nvCxnSpPr>
          <p:cNvPr id="159" name="Straight Arrow Connector 158">
            <a:extLst>
              <a:ext uri="{FF2B5EF4-FFF2-40B4-BE49-F238E27FC236}">
                <a16:creationId xmlns:a16="http://schemas.microsoft.com/office/drawing/2014/main" id="{E99473C6-614A-8611-8E72-8CF2322DEF06}"/>
              </a:ext>
            </a:extLst>
          </p:cNvPr>
          <p:cNvCxnSpPr>
            <a:cxnSpLocks/>
            <a:stCxn id="157" idx="3"/>
            <a:endCxn id="158" idx="1"/>
          </p:cNvCxnSpPr>
          <p:nvPr/>
        </p:nvCxnSpPr>
        <p:spPr>
          <a:xfrm>
            <a:off x="8328248" y="4354072"/>
            <a:ext cx="288032" cy="5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97AEF82F-7D3D-F1E2-217A-AA8333442C22}"/>
              </a:ext>
            </a:extLst>
          </p:cNvPr>
          <p:cNvSpPr/>
          <p:nvPr/>
        </p:nvSpPr>
        <p:spPr>
          <a:xfrm>
            <a:off x="9552384" y="4254239"/>
            <a:ext cx="216024" cy="21602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600">
                <a:solidFill>
                  <a:schemeClr val="tx1"/>
                </a:solidFill>
                <a:latin typeface="Montserrat Medium" pitchFamily="2" charset="0"/>
              </a:rPr>
              <a:t>+</a:t>
            </a:r>
          </a:p>
        </p:txBody>
      </p:sp>
      <p:cxnSp>
        <p:nvCxnSpPr>
          <p:cNvPr id="168" name="Straight Connector 167">
            <a:extLst>
              <a:ext uri="{FF2B5EF4-FFF2-40B4-BE49-F238E27FC236}">
                <a16:creationId xmlns:a16="http://schemas.microsoft.com/office/drawing/2014/main" id="{C0D14B0B-689B-1B4D-FFEB-007D4180F715}"/>
              </a:ext>
            </a:extLst>
          </p:cNvPr>
          <p:cNvCxnSpPr>
            <a:cxnSpLocks/>
          </p:cNvCxnSpPr>
          <p:nvPr/>
        </p:nvCxnSpPr>
        <p:spPr>
          <a:xfrm flipH="1" flipV="1">
            <a:off x="9662496" y="3495492"/>
            <a:ext cx="0" cy="7587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C3799987-EF27-3D90-7619-80373B02A70F}"/>
              </a:ext>
            </a:extLst>
          </p:cNvPr>
          <p:cNvCxnSpPr>
            <a:stCxn id="158" idx="3"/>
            <a:endCxn id="162" idx="2"/>
          </p:cNvCxnSpPr>
          <p:nvPr/>
        </p:nvCxnSpPr>
        <p:spPr>
          <a:xfrm>
            <a:off x="9336360" y="4359588"/>
            <a:ext cx="216024" cy="26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Connector: Elbow 171">
            <a:extLst>
              <a:ext uri="{FF2B5EF4-FFF2-40B4-BE49-F238E27FC236}">
                <a16:creationId xmlns:a16="http://schemas.microsoft.com/office/drawing/2014/main" id="{A30F0AFD-8DE3-8C4B-B6D9-12756DBC0F25}"/>
              </a:ext>
            </a:extLst>
          </p:cNvPr>
          <p:cNvCxnSpPr>
            <a:stCxn id="162" idx="4"/>
            <a:endCxn id="145" idx="1"/>
          </p:cNvCxnSpPr>
          <p:nvPr/>
        </p:nvCxnSpPr>
        <p:spPr>
          <a:xfrm rot="16200000" flipH="1">
            <a:off x="9373696" y="4756963"/>
            <a:ext cx="753421" cy="18002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3" name="!!TextBox 1">
            <a:extLst>
              <a:ext uri="{FF2B5EF4-FFF2-40B4-BE49-F238E27FC236}">
                <a16:creationId xmlns:a16="http://schemas.microsoft.com/office/drawing/2014/main" id="{93131F1E-2806-C4CA-F0AA-B590ED825AE9}"/>
              </a:ext>
            </a:extLst>
          </p:cNvPr>
          <p:cNvSpPr txBox="1"/>
          <p:nvPr/>
        </p:nvSpPr>
        <p:spPr>
          <a:xfrm>
            <a:off x="10704512" y="5079668"/>
            <a:ext cx="432048" cy="276999"/>
          </a:xfrm>
          <a:prstGeom prst="rect">
            <a:avLst/>
          </a:prstGeom>
          <a:noFill/>
        </p:spPr>
        <p:txBody>
          <a:bodyPr wrap="square" lIns="0" tIns="0" rIns="0" bIns="0" rtlCol="0">
            <a:spAutoFit/>
          </a:bodyPr>
          <a:lstStyle/>
          <a:p>
            <a:pPr algn="ctr"/>
            <a:r>
              <a:rPr lang="en-US">
                <a:latin typeface="Montserrat Medium" pitchFamily="2" charset="0"/>
              </a:rPr>
              <a:t>PA</a:t>
            </a:r>
          </a:p>
        </p:txBody>
      </p:sp>
      <p:cxnSp>
        <p:nvCxnSpPr>
          <p:cNvPr id="174" name="Connector: Elbow 1">
            <a:extLst>
              <a:ext uri="{FF2B5EF4-FFF2-40B4-BE49-F238E27FC236}">
                <a16:creationId xmlns:a16="http://schemas.microsoft.com/office/drawing/2014/main" id="{7D4F0EEB-726B-E9C6-E58D-08368770496E}"/>
              </a:ext>
            </a:extLst>
          </p:cNvPr>
          <p:cNvCxnSpPr>
            <a:cxnSpLocks/>
          </p:cNvCxnSpPr>
          <p:nvPr/>
        </p:nvCxnSpPr>
        <p:spPr>
          <a:xfrm>
            <a:off x="10416480" y="5223684"/>
            <a:ext cx="288032"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75" name="!!TextBox 1">
            <a:extLst>
              <a:ext uri="{FF2B5EF4-FFF2-40B4-BE49-F238E27FC236}">
                <a16:creationId xmlns:a16="http://schemas.microsoft.com/office/drawing/2014/main" id="{E93253CF-DF31-2E3D-F5A9-4BC98195C741}"/>
              </a:ext>
            </a:extLst>
          </p:cNvPr>
          <p:cNvSpPr txBox="1"/>
          <p:nvPr/>
        </p:nvSpPr>
        <p:spPr>
          <a:xfrm>
            <a:off x="8688288" y="5877272"/>
            <a:ext cx="1872208" cy="553998"/>
          </a:xfrm>
          <a:prstGeom prst="rect">
            <a:avLst/>
          </a:prstGeom>
          <a:noFill/>
        </p:spPr>
        <p:txBody>
          <a:bodyPr wrap="square" lIns="0" tIns="0" rIns="0" bIns="0" rtlCol="0">
            <a:spAutoFit/>
          </a:bodyPr>
          <a:lstStyle/>
          <a:p>
            <a:pPr algn="ctr"/>
            <a:r>
              <a:rPr lang="en-US">
                <a:latin typeface="Montserrat Medium" pitchFamily="2" charset="0"/>
              </a:rPr>
              <a:t>Direct Mapping</a:t>
            </a:r>
          </a:p>
          <a:p>
            <a:pPr algn="ctr"/>
            <a:r>
              <a:rPr lang="en-US">
                <a:latin typeface="Montserrat Medium" pitchFamily="2" charset="0"/>
              </a:rPr>
              <a:t>(DMT, ASAP, …)</a:t>
            </a:r>
          </a:p>
        </p:txBody>
      </p:sp>
      <p:sp>
        <p:nvSpPr>
          <p:cNvPr id="209" name="!!TextBox 1">
            <a:extLst>
              <a:ext uri="{FF2B5EF4-FFF2-40B4-BE49-F238E27FC236}">
                <a16:creationId xmlns:a16="http://schemas.microsoft.com/office/drawing/2014/main" id="{81C89E2D-3D0E-7206-EF90-F0CB550F017C}"/>
              </a:ext>
            </a:extLst>
          </p:cNvPr>
          <p:cNvSpPr txBox="1"/>
          <p:nvPr/>
        </p:nvSpPr>
        <p:spPr>
          <a:xfrm>
            <a:off x="5447928" y="6237312"/>
            <a:ext cx="1296144" cy="288032"/>
          </a:xfrm>
          <a:prstGeom prst="rect">
            <a:avLst/>
          </a:prstGeom>
          <a:noFill/>
        </p:spPr>
        <p:txBody>
          <a:bodyPr wrap="none" lIns="0" tIns="0" rIns="0" bIns="0" rtlCol="0">
            <a:noAutofit/>
          </a:bodyPr>
          <a:lstStyle/>
          <a:p>
            <a:pPr algn="ctr"/>
            <a:r>
              <a:rPr lang="en-US">
                <a:solidFill>
                  <a:schemeClr val="bg1"/>
                </a:solidFill>
                <a:latin typeface="Montserrat Medium" pitchFamily="2" charset="0"/>
              </a:rPr>
              <a:t>Future Designs</a:t>
            </a:r>
          </a:p>
        </p:txBody>
      </p:sp>
      <p:sp>
        <p:nvSpPr>
          <p:cNvPr id="210" name="!!TextBox 1">
            <a:extLst>
              <a:ext uri="{FF2B5EF4-FFF2-40B4-BE49-F238E27FC236}">
                <a16:creationId xmlns:a16="http://schemas.microsoft.com/office/drawing/2014/main" id="{747B1380-9E62-6F75-B6A1-F15C7A76D8B9}"/>
              </a:ext>
            </a:extLst>
          </p:cNvPr>
          <p:cNvSpPr txBox="1"/>
          <p:nvPr/>
        </p:nvSpPr>
        <p:spPr>
          <a:xfrm>
            <a:off x="5447928" y="5085184"/>
            <a:ext cx="1296144" cy="1224136"/>
          </a:xfrm>
          <a:prstGeom prst="rect">
            <a:avLst/>
          </a:prstGeom>
          <a:noFill/>
        </p:spPr>
        <p:txBody>
          <a:bodyPr wrap="none" lIns="0" tIns="0" rIns="0" bIns="0" rtlCol="0">
            <a:noAutofit/>
          </a:bodyPr>
          <a:lstStyle/>
          <a:p>
            <a:pPr algn="ctr"/>
            <a:r>
              <a:rPr lang="en-US" sz="8000">
                <a:solidFill>
                  <a:schemeClr val="bg1"/>
                </a:solidFill>
                <a:latin typeface="Montserrat SemiBold" pitchFamily="2" charset="0"/>
              </a:rPr>
              <a:t>?</a:t>
            </a:r>
          </a:p>
        </p:txBody>
      </p:sp>
      <p:sp>
        <p:nvSpPr>
          <p:cNvPr id="6" name="Title 1">
            <a:extLst>
              <a:ext uri="{FF2B5EF4-FFF2-40B4-BE49-F238E27FC236}">
                <a16:creationId xmlns:a16="http://schemas.microsoft.com/office/drawing/2014/main" id="{E6939254-1CFD-B98D-7F8F-53016D0F0C0B}"/>
              </a:ext>
            </a:extLst>
          </p:cNvPr>
          <p:cNvSpPr>
            <a:spLocks noGrp="1"/>
          </p:cNvSpPr>
          <p:nvPr>
            <p:ph type="title"/>
          </p:nvPr>
        </p:nvSpPr>
        <p:spPr>
          <a:xfrm>
            <a:off x="764057" y="188640"/>
            <a:ext cx="10686535" cy="1325563"/>
          </a:xfrm>
        </p:spPr>
        <p:txBody>
          <a:bodyPr>
            <a:normAutofit/>
          </a:bodyPr>
          <a:lstStyle/>
          <a:p>
            <a:r>
              <a:rPr kumimoji="0" lang="en-US" sz="3600" b="0" i="0" u="none" strike="noStrike" kern="1200" cap="none" spc="0" normalizeH="0" baseline="0" noProof="0">
                <a:ln>
                  <a:noFill/>
                </a:ln>
                <a:effectLst/>
                <a:uLnTx/>
                <a:uFillTx/>
                <a:latin typeface="Montserrat SemiBold" pitchFamily="2" charset="0"/>
              </a:rPr>
              <a:t>The missed evaluation of new architectures</a:t>
            </a:r>
            <a:endParaRPr lang="en-US" sz="3600">
              <a:latin typeface="Montserrat SemiBold" pitchFamily="2" charset="0"/>
            </a:endParaRPr>
          </a:p>
        </p:txBody>
      </p:sp>
      <p:sp>
        <p:nvSpPr>
          <p:cNvPr id="2" name="Slide Number Placeholder 1">
            <a:extLst>
              <a:ext uri="{FF2B5EF4-FFF2-40B4-BE49-F238E27FC236}">
                <a16:creationId xmlns:a16="http://schemas.microsoft.com/office/drawing/2014/main" id="{444C558A-7FE1-9C6E-B88B-2C816A3AC2F0}"/>
              </a:ext>
            </a:extLst>
          </p:cNvPr>
          <p:cNvSpPr>
            <a:spLocks noGrp="1"/>
          </p:cNvSpPr>
          <p:nvPr>
            <p:ph type="sldNum" sz="quarter" idx="12"/>
          </p:nvPr>
        </p:nvSpPr>
        <p:spPr/>
        <p:txBody>
          <a:bodyPr/>
          <a:lstStyle/>
          <a:p>
            <a:fld id="{D24AB98B-7EB6-489A-BE01-743AAE16D735}" type="slidenum">
              <a:rPr lang="en-US" smtClean="0"/>
              <a:t>7</a:t>
            </a:fld>
            <a:endParaRPr lang="en-US"/>
          </a:p>
        </p:txBody>
      </p:sp>
      <p:sp>
        <p:nvSpPr>
          <p:cNvPr id="3" name="Bkg Radix">
            <a:extLst>
              <a:ext uri="{FF2B5EF4-FFF2-40B4-BE49-F238E27FC236}">
                <a16:creationId xmlns:a16="http://schemas.microsoft.com/office/drawing/2014/main" id="{1877B133-5646-CE8D-477C-397B4509223E}"/>
              </a:ext>
            </a:extLst>
          </p:cNvPr>
          <p:cNvSpPr/>
          <p:nvPr/>
        </p:nvSpPr>
        <p:spPr>
          <a:xfrm flipV="1">
            <a:off x="0" y="1268760"/>
            <a:ext cx="12192000" cy="3312368"/>
          </a:xfrm>
          <a:prstGeom prst="triangle">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5" name="Comm Design">
            <a:extLst>
              <a:ext uri="{FF2B5EF4-FFF2-40B4-BE49-F238E27FC236}">
                <a16:creationId xmlns:a16="http://schemas.microsoft.com/office/drawing/2014/main" id="{8BC91C6C-584B-715E-0461-6340EBB880EB}"/>
              </a:ext>
            </a:extLst>
          </p:cNvPr>
          <p:cNvSpPr txBox="1"/>
          <p:nvPr/>
        </p:nvSpPr>
        <p:spPr>
          <a:xfrm>
            <a:off x="3935760" y="1772816"/>
            <a:ext cx="4320480" cy="720080"/>
          </a:xfrm>
          <a:prstGeom prst="rect">
            <a:avLst/>
          </a:prstGeom>
          <a:noFill/>
        </p:spPr>
        <p:txBody>
          <a:bodyPr wrap="none" lIns="0" tIns="0" rIns="0" bIns="0" rtlCol="0" anchor="ctr">
            <a:noAutofit/>
          </a:bodyPr>
          <a:lstStyle/>
          <a:p>
            <a:pPr algn="ctr"/>
            <a:r>
              <a:rPr lang="en-US" sz="2800">
                <a:solidFill>
                  <a:srgbClr val="C00000"/>
                </a:solidFill>
                <a:latin typeface="Montserrat Medium" pitchFamily="2" charset="0"/>
              </a:rPr>
              <a:t>Performance &amp; Scalability Limitations</a:t>
            </a:r>
          </a:p>
        </p:txBody>
      </p:sp>
      <p:sp>
        <p:nvSpPr>
          <p:cNvPr id="4" name="Bkg Hash">
            <a:extLst>
              <a:ext uri="{FF2B5EF4-FFF2-40B4-BE49-F238E27FC236}">
                <a16:creationId xmlns:a16="http://schemas.microsoft.com/office/drawing/2014/main" id="{B2CF8A4B-A333-EB53-D504-38D5F80D7967}"/>
              </a:ext>
            </a:extLst>
          </p:cNvPr>
          <p:cNvSpPr/>
          <p:nvPr/>
        </p:nvSpPr>
        <p:spPr>
          <a:xfrm flipH="1">
            <a:off x="-96688" y="1268760"/>
            <a:ext cx="6192688" cy="5688632"/>
          </a:xfrm>
          <a:custGeom>
            <a:avLst/>
            <a:gdLst>
              <a:gd name="connsiteX0" fmla="*/ 6192688 w 6192688"/>
              <a:gd name="connsiteY0" fmla="*/ 0 h 5688632"/>
              <a:gd name="connsiteX1" fmla="*/ 6096000 w 6192688"/>
              <a:gd name="connsiteY1" fmla="*/ 0 h 5688632"/>
              <a:gd name="connsiteX2" fmla="*/ 0 w 6192688"/>
              <a:gd name="connsiteY2" fmla="*/ 3312368 h 5688632"/>
              <a:gd name="connsiteX3" fmla="*/ 2160240 w 6192688"/>
              <a:gd name="connsiteY3" fmla="*/ 5688632 h 5688632"/>
              <a:gd name="connsiteX4" fmla="*/ 6192688 w 6192688"/>
              <a:gd name="connsiteY4" fmla="*/ 5688632 h 5688632"/>
              <a:gd name="connsiteX5" fmla="*/ 6192688 w 6192688"/>
              <a:gd name="connsiteY5" fmla="*/ 0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192688" y="0"/>
                </a:moveTo>
                <a:lnTo>
                  <a:pt x="6096000" y="0"/>
                </a:lnTo>
                <a:lnTo>
                  <a:pt x="0" y="3312368"/>
                </a:lnTo>
                <a:lnTo>
                  <a:pt x="2160240" y="5688632"/>
                </a:lnTo>
                <a:lnTo>
                  <a:pt x="6192688" y="5688632"/>
                </a:lnTo>
                <a:lnTo>
                  <a:pt x="6192688" y="0"/>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7" name="TextBox 6">
            <a:extLst>
              <a:ext uri="{FF2B5EF4-FFF2-40B4-BE49-F238E27FC236}">
                <a16:creationId xmlns:a16="http://schemas.microsoft.com/office/drawing/2014/main" id="{6A0DC60C-036C-70CA-D134-274A5AA4798C}"/>
              </a:ext>
            </a:extLst>
          </p:cNvPr>
          <p:cNvSpPr txBox="1"/>
          <p:nvPr/>
        </p:nvSpPr>
        <p:spPr>
          <a:xfrm>
            <a:off x="191345" y="2348880"/>
            <a:ext cx="5112568" cy="5040560"/>
          </a:xfrm>
          <a:prstGeom prst="rect">
            <a:avLst/>
          </a:prstGeom>
          <a:noFill/>
        </p:spPr>
        <p:txBody>
          <a:bodyPr wrap="none" lIns="0" tIns="0" rIns="0" bIns="0" rtlCol="0" anchor="ctr">
            <a:noAutofit/>
          </a:bodyPr>
          <a:lstStyle/>
          <a:p>
            <a:r>
              <a:rPr lang="en-US">
                <a:solidFill>
                  <a:schemeClr val="accent6">
                    <a:lumMod val="75000"/>
                  </a:schemeClr>
                </a:solidFill>
                <a:latin typeface="Montserrat SemiBold" pitchFamily="2" charset="0"/>
              </a:rPr>
              <a:t>[SIGMETRICS ‘ 16] Hashed Page Table</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’20] ECPT</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[ASPLOS ‘23] Mosaic Pages</a:t>
            </a:r>
          </a:p>
          <a:p>
            <a:endParaRPr lang="en-US">
              <a:solidFill>
                <a:schemeClr val="accent6">
                  <a:lumMod val="75000"/>
                </a:schemeClr>
              </a:solidFill>
              <a:latin typeface="Montserrat SemiBold" pitchFamily="2" charset="0"/>
            </a:endParaRPr>
          </a:p>
          <a:p>
            <a:r>
              <a:rPr lang="en-US">
                <a:solidFill>
                  <a:schemeClr val="accent6">
                    <a:lumMod val="75000"/>
                  </a:schemeClr>
                </a:solidFill>
                <a:latin typeface="Montserrat SemiBold" pitchFamily="2" charset="0"/>
              </a:rPr>
              <a:t>[HPCA ‘ 23] ME-HPT</a:t>
            </a:r>
            <a:endParaRPr lang="en-US">
              <a:solidFill>
                <a:schemeClr val="accent2">
                  <a:lumMod val="75000"/>
                </a:schemeClr>
              </a:solidFill>
              <a:latin typeface="Montserrat SemiBold" pitchFamily="2" charset="0"/>
            </a:endParaRPr>
          </a:p>
        </p:txBody>
      </p:sp>
      <p:sp>
        <p:nvSpPr>
          <p:cNvPr id="9" name="Bkg DMT">
            <a:extLst>
              <a:ext uri="{FF2B5EF4-FFF2-40B4-BE49-F238E27FC236}">
                <a16:creationId xmlns:a16="http://schemas.microsoft.com/office/drawing/2014/main" id="{B36C40B8-601E-2AFE-04F9-F1BCAC962C94}"/>
              </a:ext>
            </a:extLst>
          </p:cNvPr>
          <p:cNvSpPr/>
          <p:nvPr/>
        </p:nvSpPr>
        <p:spPr>
          <a:xfrm flipV="1">
            <a:off x="6096000" y="1268760"/>
            <a:ext cx="6192688" cy="5688632"/>
          </a:xfrm>
          <a:custGeom>
            <a:avLst/>
            <a:gdLst>
              <a:gd name="connsiteX0" fmla="*/ 6096000 w 6192688"/>
              <a:gd name="connsiteY0" fmla="*/ 5688632 h 5688632"/>
              <a:gd name="connsiteX1" fmla="*/ 6192688 w 6192688"/>
              <a:gd name="connsiteY1" fmla="*/ 5688632 h 5688632"/>
              <a:gd name="connsiteX2" fmla="*/ 6192688 w 6192688"/>
              <a:gd name="connsiteY2" fmla="*/ 0 h 5688632"/>
              <a:gd name="connsiteX3" fmla="*/ 2160240 w 6192688"/>
              <a:gd name="connsiteY3" fmla="*/ 0 h 5688632"/>
              <a:gd name="connsiteX4" fmla="*/ 0 w 6192688"/>
              <a:gd name="connsiteY4" fmla="*/ 2376264 h 5688632"/>
              <a:gd name="connsiteX5" fmla="*/ 6096000 w 6192688"/>
              <a:gd name="connsiteY5" fmla="*/ 5688632 h 568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2688" h="5688632">
                <a:moveTo>
                  <a:pt x="6096000" y="5688632"/>
                </a:moveTo>
                <a:lnTo>
                  <a:pt x="6192688" y="5688632"/>
                </a:lnTo>
                <a:lnTo>
                  <a:pt x="6192688" y="0"/>
                </a:lnTo>
                <a:lnTo>
                  <a:pt x="2160240" y="0"/>
                </a:lnTo>
                <a:lnTo>
                  <a:pt x="0" y="2376264"/>
                </a:lnTo>
                <a:lnTo>
                  <a:pt x="6096000" y="5688632"/>
                </a:lnTo>
                <a:close/>
              </a:path>
            </a:pathLst>
          </a:cu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a:solidFill>
                <a:schemeClr val="tx1"/>
              </a:solidFill>
              <a:latin typeface="Montserrat Medium" pitchFamily="2" charset="0"/>
            </a:endParaRPr>
          </a:p>
        </p:txBody>
      </p:sp>
      <p:sp>
        <p:nvSpPr>
          <p:cNvPr id="8" name="TextBox 7">
            <a:extLst>
              <a:ext uri="{FF2B5EF4-FFF2-40B4-BE49-F238E27FC236}">
                <a16:creationId xmlns:a16="http://schemas.microsoft.com/office/drawing/2014/main" id="{E5116ED8-F018-B755-2EC2-8E287EDA5406}"/>
              </a:ext>
            </a:extLst>
          </p:cNvPr>
          <p:cNvSpPr txBox="1"/>
          <p:nvPr/>
        </p:nvSpPr>
        <p:spPr>
          <a:xfrm>
            <a:off x="8976320" y="3429000"/>
            <a:ext cx="2520280" cy="2880320"/>
          </a:xfrm>
          <a:prstGeom prst="rect">
            <a:avLst/>
          </a:prstGeom>
          <a:noFill/>
        </p:spPr>
        <p:txBody>
          <a:bodyPr wrap="none" lIns="0" tIns="0" rIns="0" bIns="0" rtlCol="0" anchor="ctr">
            <a:noAutofit/>
          </a:bodyPr>
          <a:lstStyle/>
          <a:p>
            <a:r>
              <a:rPr lang="en-US">
                <a:solidFill>
                  <a:schemeClr val="accent2">
                    <a:lumMod val="75000"/>
                  </a:schemeClr>
                </a:solidFill>
                <a:latin typeface="Montserrat SemiBold" pitchFamily="2" charset="0"/>
              </a:rPr>
              <a:t>[MICRO ‘19] ASAP</a:t>
            </a:r>
          </a:p>
          <a:p>
            <a:endParaRPr lang="en-US">
              <a:solidFill>
                <a:schemeClr val="accent2">
                  <a:lumMod val="75000"/>
                </a:schemeClr>
              </a:solidFill>
              <a:latin typeface="Montserrat SemiBold" pitchFamily="2" charset="0"/>
            </a:endParaRPr>
          </a:p>
          <a:p>
            <a:r>
              <a:rPr lang="en-US">
                <a:solidFill>
                  <a:schemeClr val="accent2">
                    <a:lumMod val="75000"/>
                  </a:schemeClr>
                </a:solidFill>
                <a:latin typeface="Montserrat SemiBold" pitchFamily="2" charset="0"/>
              </a:rPr>
              <a:t>[ASPLOS ‘ 24] DMT</a:t>
            </a:r>
          </a:p>
        </p:txBody>
      </p:sp>
      <p:sp>
        <p:nvSpPr>
          <p:cNvPr id="10" name="Masker All">
            <a:extLst>
              <a:ext uri="{FF2B5EF4-FFF2-40B4-BE49-F238E27FC236}">
                <a16:creationId xmlns:a16="http://schemas.microsoft.com/office/drawing/2014/main" id="{7D6F96D7-3B7A-69C4-6AAE-2BC8D4D27FB5}"/>
              </a:ext>
            </a:extLst>
          </p:cNvPr>
          <p:cNvSpPr/>
          <p:nvPr/>
        </p:nvSpPr>
        <p:spPr>
          <a:xfrm>
            <a:off x="-96688" y="1268760"/>
            <a:ext cx="12385376" cy="5688632"/>
          </a:xfrm>
          <a:prstGeom prst="rect">
            <a:avLst/>
          </a:prstGeom>
          <a:solidFill>
            <a:schemeClr val="bg1">
              <a:alpha val="6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11" name="Rsch Design">
            <a:extLst>
              <a:ext uri="{FF2B5EF4-FFF2-40B4-BE49-F238E27FC236}">
                <a16:creationId xmlns:a16="http://schemas.microsoft.com/office/drawing/2014/main" id="{ED00A626-8333-79B1-4181-14DD819988E4}"/>
              </a:ext>
            </a:extLst>
          </p:cNvPr>
          <p:cNvSpPr/>
          <p:nvPr/>
        </p:nvSpPr>
        <p:spPr>
          <a:xfrm>
            <a:off x="1271464" y="1844825"/>
            <a:ext cx="9649072" cy="720079"/>
          </a:xfrm>
          <a:prstGeom prst="roundRect">
            <a:avLst/>
          </a:prstGeom>
          <a:solidFill>
            <a:schemeClr val="bg1"/>
          </a:solidFill>
          <a:ln w="38100">
            <a:solidFill>
              <a:srgbClr val="FF6A1C"/>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a:solidFill>
                  <a:srgbClr val="FF6A1C"/>
                </a:solidFill>
                <a:latin typeface="Montserrat SemiBold" pitchFamily="2" charset="0"/>
              </a:rPr>
              <a:t>Few designs has been evaluated end-to-end with the OS </a:t>
            </a:r>
          </a:p>
        </p:txBody>
      </p:sp>
      <p:sp>
        <p:nvSpPr>
          <p:cNvPr id="12" name="Rsch Design">
            <a:extLst>
              <a:ext uri="{FF2B5EF4-FFF2-40B4-BE49-F238E27FC236}">
                <a16:creationId xmlns:a16="http://schemas.microsoft.com/office/drawing/2014/main" id="{EE37C549-70A8-CBEF-275E-83F61CBEC914}"/>
              </a:ext>
            </a:extLst>
          </p:cNvPr>
          <p:cNvSpPr/>
          <p:nvPr/>
        </p:nvSpPr>
        <p:spPr>
          <a:xfrm>
            <a:off x="1271464" y="3429000"/>
            <a:ext cx="9649072" cy="720080"/>
          </a:xfrm>
          <a:prstGeom prst="roundRect">
            <a:avLst/>
          </a:prstGeom>
          <a:solidFill>
            <a:schemeClr val="bg1"/>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a:solidFill>
                  <a:srgbClr val="C00000"/>
                </a:solidFill>
                <a:latin typeface="Montserrat SemiBold" pitchFamily="2" charset="0"/>
              </a:rPr>
              <a:t>Difficult to implement new MMU architectures in the OS</a:t>
            </a:r>
          </a:p>
        </p:txBody>
      </p:sp>
      <p:sp>
        <p:nvSpPr>
          <p:cNvPr id="13" name="Rsch Design">
            <a:extLst>
              <a:ext uri="{FF2B5EF4-FFF2-40B4-BE49-F238E27FC236}">
                <a16:creationId xmlns:a16="http://schemas.microsoft.com/office/drawing/2014/main" id="{741B652B-DAAB-1E27-BF2F-9503A0FFCE84}"/>
              </a:ext>
            </a:extLst>
          </p:cNvPr>
          <p:cNvSpPr/>
          <p:nvPr/>
        </p:nvSpPr>
        <p:spPr>
          <a:xfrm>
            <a:off x="1271464" y="5013176"/>
            <a:ext cx="9649072" cy="720080"/>
          </a:xfrm>
          <a:prstGeom prst="roundRect">
            <a:avLst/>
          </a:prstGeom>
          <a:solidFill>
            <a:schemeClr val="bg1"/>
          </a:solid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a:solidFill>
                  <a:schemeClr val="accent5"/>
                </a:solidFill>
                <a:latin typeface="Montserrat SemiBold" pitchFamily="2" charset="0"/>
              </a:rPr>
              <a:t>Discourage disruptive architecture research</a:t>
            </a:r>
          </a:p>
        </p:txBody>
      </p:sp>
    </p:spTree>
    <p:extLst>
      <p:ext uri="{BB962C8B-B14F-4D97-AF65-F5344CB8AC3E}">
        <p14:creationId xmlns:p14="http://schemas.microsoft.com/office/powerpoint/2010/main" val="163680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D0C509F6-DBE2-005C-F332-4EA471E7D113}"/>
              </a:ext>
            </a:extLst>
          </p:cNvPr>
          <p:cNvSpPr/>
          <p:nvPr/>
        </p:nvSpPr>
        <p:spPr>
          <a:xfrm>
            <a:off x="2496000" y="1989000"/>
            <a:ext cx="1440000" cy="2880000"/>
          </a:xfrm>
          <a:prstGeom prst="rect">
            <a:avLst/>
          </a:pr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75" name="Rectangle 74">
            <a:extLst>
              <a:ext uri="{FF2B5EF4-FFF2-40B4-BE49-F238E27FC236}">
                <a16:creationId xmlns:a16="http://schemas.microsoft.com/office/drawing/2014/main" id="{9E75B832-32C3-B39D-81F2-2BE68C5706B7}"/>
              </a:ext>
            </a:extLst>
          </p:cNvPr>
          <p:cNvSpPr/>
          <p:nvPr/>
        </p:nvSpPr>
        <p:spPr>
          <a:xfrm>
            <a:off x="3936000" y="1989000"/>
            <a:ext cx="1440000" cy="2880000"/>
          </a:xfrm>
          <a:prstGeom prst="rect">
            <a:avLst/>
          </a:prstGeom>
          <a:solidFill>
            <a:srgbClr val="FFC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76" name="Rectangle 75">
            <a:extLst>
              <a:ext uri="{FF2B5EF4-FFF2-40B4-BE49-F238E27FC236}">
                <a16:creationId xmlns:a16="http://schemas.microsoft.com/office/drawing/2014/main" id="{17D73ED8-E3E0-4F17-57EF-536B6D5A34A8}"/>
              </a:ext>
            </a:extLst>
          </p:cNvPr>
          <p:cNvSpPr/>
          <p:nvPr/>
        </p:nvSpPr>
        <p:spPr>
          <a:xfrm>
            <a:off x="5376000" y="1989000"/>
            <a:ext cx="1440000" cy="2880000"/>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77" name="Rectangle 76">
            <a:extLst>
              <a:ext uri="{FF2B5EF4-FFF2-40B4-BE49-F238E27FC236}">
                <a16:creationId xmlns:a16="http://schemas.microsoft.com/office/drawing/2014/main" id="{8F93092F-12F0-14E1-9B74-9FB0FA2D9CA1}"/>
              </a:ext>
            </a:extLst>
          </p:cNvPr>
          <p:cNvSpPr/>
          <p:nvPr/>
        </p:nvSpPr>
        <p:spPr>
          <a:xfrm>
            <a:off x="6816000" y="1989000"/>
            <a:ext cx="1440000" cy="2880000"/>
          </a:xfrm>
          <a:prstGeom prst="rect">
            <a:avLst/>
          </a:prstGeom>
          <a:solidFill>
            <a:srgbClr val="0070C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78" name="Rectangle 77">
            <a:extLst>
              <a:ext uri="{FF2B5EF4-FFF2-40B4-BE49-F238E27FC236}">
                <a16:creationId xmlns:a16="http://schemas.microsoft.com/office/drawing/2014/main" id="{21DF5933-6159-23F5-F818-B6D4ED0866E5}"/>
              </a:ext>
            </a:extLst>
          </p:cNvPr>
          <p:cNvSpPr/>
          <p:nvPr/>
        </p:nvSpPr>
        <p:spPr>
          <a:xfrm>
            <a:off x="8256000" y="1989000"/>
            <a:ext cx="1440000" cy="2880000"/>
          </a:xfrm>
          <a:prstGeom prst="rect">
            <a:avLst/>
          </a:prstGeom>
          <a:solidFill>
            <a:srgbClr val="7030A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200">
              <a:solidFill>
                <a:schemeClr val="tx1"/>
              </a:solidFill>
              <a:latin typeface="Montserrat Medium" pitchFamily="2" charset="0"/>
            </a:endParaRPr>
          </a:p>
        </p:txBody>
      </p:sp>
      <p:sp>
        <p:nvSpPr>
          <p:cNvPr id="2" name="Title 1">
            <a:extLst>
              <a:ext uri="{FF2B5EF4-FFF2-40B4-BE49-F238E27FC236}">
                <a16:creationId xmlns:a16="http://schemas.microsoft.com/office/drawing/2014/main" id="{CFEC742D-5531-2951-AE36-E27B43C69CE9}"/>
              </a:ext>
            </a:extLst>
          </p:cNvPr>
          <p:cNvSpPr>
            <a:spLocks noGrp="1"/>
          </p:cNvSpPr>
          <p:nvPr>
            <p:ph type="title"/>
          </p:nvPr>
        </p:nvSpPr>
        <p:spPr>
          <a:xfrm>
            <a:off x="838200" y="188640"/>
            <a:ext cx="10515600" cy="1325563"/>
          </a:xfrm>
        </p:spPr>
        <p:txBody>
          <a:bodyPr>
            <a:normAutofit/>
          </a:bodyPr>
          <a:lstStyle/>
          <a:p>
            <a:r>
              <a:rPr lang="en-US" sz="3600">
                <a:latin typeface="Montserrat SemiBold" pitchFamily="2" charset="0"/>
                <a:ea typeface="Source Sans Pro SemiBold" panose="020B0603030403020204" pitchFamily="34" charset="0"/>
              </a:rPr>
              <a:t>The Linux kernel assumes radix design</a:t>
            </a:r>
          </a:p>
        </p:txBody>
      </p:sp>
      <p:sp>
        <p:nvSpPr>
          <p:cNvPr id="3" name="!!Rectangle 13">
            <a:extLst>
              <a:ext uri="{FF2B5EF4-FFF2-40B4-BE49-F238E27FC236}">
                <a16:creationId xmlns:a16="http://schemas.microsoft.com/office/drawing/2014/main" id="{027B0054-ABCD-7BB6-D70F-8F0094C33C33}"/>
              </a:ext>
            </a:extLst>
          </p:cNvPr>
          <p:cNvSpPr/>
          <p:nvPr/>
        </p:nvSpPr>
        <p:spPr>
          <a:xfrm>
            <a:off x="8831696" y="2714532"/>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sp>
        <p:nvSpPr>
          <p:cNvPr id="5" name="!!Rectangle 5">
            <a:extLst>
              <a:ext uri="{FF2B5EF4-FFF2-40B4-BE49-F238E27FC236}">
                <a16:creationId xmlns:a16="http://schemas.microsoft.com/office/drawing/2014/main" id="{2A52C2C5-B308-0917-4DB0-9B9027FCB86E}"/>
              </a:ext>
            </a:extLst>
          </p:cNvPr>
          <p:cNvSpPr/>
          <p:nvPr/>
        </p:nvSpPr>
        <p:spPr>
          <a:xfrm>
            <a:off x="3071936" y="2714420"/>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6" name="!!Rectangle 7">
            <a:extLst>
              <a:ext uri="{FF2B5EF4-FFF2-40B4-BE49-F238E27FC236}">
                <a16:creationId xmlns:a16="http://schemas.microsoft.com/office/drawing/2014/main" id="{33DAE418-1246-5315-ABB8-794F0D86BCEE}"/>
              </a:ext>
            </a:extLst>
          </p:cNvPr>
          <p:cNvSpPr/>
          <p:nvPr/>
        </p:nvSpPr>
        <p:spPr>
          <a:xfrm>
            <a:off x="5952168" y="2714580"/>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7" name="!!Rectangle 8">
            <a:extLst>
              <a:ext uri="{FF2B5EF4-FFF2-40B4-BE49-F238E27FC236}">
                <a16:creationId xmlns:a16="http://schemas.microsoft.com/office/drawing/2014/main" id="{9E1CD51B-C73A-88CA-2C0E-DB0D71D3E5EA}"/>
              </a:ext>
            </a:extLst>
          </p:cNvPr>
          <p:cNvSpPr/>
          <p:nvPr/>
        </p:nvSpPr>
        <p:spPr>
          <a:xfrm>
            <a:off x="7392448" y="2714580"/>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8" name="!!Rectangle 10">
            <a:extLst>
              <a:ext uri="{FF2B5EF4-FFF2-40B4-BE49-F238E27FC236}">
                <a16:creationId xmlns:a16="http://schemas.microsoft.com/office/drawing/2014/main" id="{DEF4C85A-59B5-45AB-5141-9C78AFF19632}"/>
              </a:ext>
            </a:extLst>
          </p:cNvPr>
          <p:cNvSpPr/>
          <p:nvPr/>
        </p:nvSpPr>
        <p:spPr>
          <a:xfrm>
            <a:off x="5952168" y="372269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9" name="!!Rectangle 11">
            <a:extLst>
              <a:ext uri="{FF2B5EF4-FFF2-40B4-BE49-F238E27FC236}">
                <a16:creationId xmlns:a16="http://schemas.microsoft.com/office/drawing/2014/main" id="{8A1C5C9D-8759-6004-9E80-4A4368C803F5}"/>
              </a:ext>
            </a:extLst>
          </p:cNvPr>
          <p:cNvSpPr/>
          <p:nvPr/>
        </p:nvSpPr>
        <p:spPr>
          <a:xfrm>
            <a:off x="7392448" y="372269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0" name="!!Rectangle 20">
            <a:extLst>
              <a:ext uri="{FF2B5EF4-FFF2-40B4-BE49-F238E27FC236}">
                <a16:creationId xmlns:a16="http://schemas.microsoft.com/office/drawing/2014/main" id="{53D6841F-B15B-4FF1-7310-E7D40839FB36}"/>
              </a:ext>
            </a:extLst>
          </p:cNvPr>
          <p:cNvSpPr/>
          <p:nvPr/>
        </p:nvSpPr>
        <p:spPr>
          <a:xfrm>
            <a:off x="3071936" y="300275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1" name="!!Rectangle 21">
            <a:extLst>
              <a:ext uri="{FF2B5EF4-FFF2-40B4-BE49-F238E27FC236}">
                <a16:creationId xmlns:a16="http://schemas.microsoft.com/office/drawing/2014/main" id="{16D1A0E0-7458-6D88-D1D7-67E12FC2F57A}"/>
              </a:ext>
            </a:extLst>
          </p:cNvPr>
          <p:cNvSpPr/>
          <p:nvPr/>
        </p:nvSpPr>
        <p:spPr>
          <a:xfrm>
            <a:off x="5952168" y="2930605"/>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2" name="!!Rectangle 22">
            <a:extLst>
              <a:ext uri="{FF2B5EF4-FFF2-40B4-BE49-F238E27FC236}">
                <a16:creationId xmlns:a16="http://schemas.microsoft.com/office/drawing/2014/main" id="{4E52F4EF-3B8D-9F97-3C9A-9157FA947183}"/>
              </a:ext>
            </a:extLst>
          </p:cNvPr>
          <p:cNvSpPr/>
          <p:nvPr/>
        </p:nvSpPr>
        <p:spPr>
          <a:xfrm>
            <a:off x="7392448" y="3146628"/>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13" name="!!Connector: Elbow 27">
            <a:extLst>
              <a:ext uri="{FF2B5EF4-FFF2-40B4-BE49-F238E27FC236}">
                <a16:creationId xmlns:a16="http://schemas.microsoft.com/office/drawing/2014/main" id="{C22453D3-B5F4-2820-58DF-57D4EC495736}"/>
              </a:ext>
            </a:extLst>
          </p:cNvPr>
          <p:cNvCxnSpPr>
            <a:cxnSpLocks/>
            <a:stCxn id="11" idx="3"/>
          </p:cNvCxnSpPr>
          <p:nvPr/>
        </p:nvCxnSpPr>
        <p:spPr>
          <a:xfrm flipV="1">
            <a:off x="6528232" y="2714580"/>
            <a:ext cx="864000" cy="288032"/>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33">
            <a:extLst>
              <a:ext uri="{FF2B5EF4-FFF2-40B4-BE49-F238E27FC236}">
                <a16:creationId xmlns:a16="http://schemas.microsoft.com/office/drawing/2014/main" id="{609AB050-6ABA-F47B-A885-E64C20EEAE9D}"/>
              </a:ext>
            </a:extLst>
          </p:cNvPr>
          <p:cNvCxnSpPr>
            <a:cxnSpLocks/>
          </p:cNvCxnSpPr>
          <p:nvPr/>
        </p:nvCxnSpPr>
        <p:spPr>
          <a:xfrm>
            <a:off x="5088000" y="2925000"/>
            <a:ext cx="864560" cy="797692"/>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55">
            <a:extLst>
              <a:ext uri="{FF2B5EF4-FFF2-40B4-BE49-F238E27FC236}">
                <a16:creationId xmlns:a16="http://schemas.microsoft.com/office/drawing/2014/main" id="{2BF2D32F-1D9E-A44C-16FA-2C9EBBECA611}"/>
              </a:ext>
            </a:extLst>
          </p:cNvPr>
          <p:cNvCxnSpPr>
            <a:cxnSpLocks/>
          </p:cNvCxnSpPr>
          <p:nvPr/>
        </p:nvCxnSpPr>
        <p:spPr>
          <a:xfrm rot="16200000" flipH="1">
            <a:off x="2639964" y="2930616"/>
            <a:ext cx="648072" cy="216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57">
            <a:extLst>
              <a:ext uri="{FF2B5EF4-FFF2-40B4-BE49-F238E27FC236}">
                <a16:creationId xmlns:a16="http://schemas.microsoft.com/office/drawing/2014/main" id="{F4ABFF59-6091-EFC4-46D5-481A3F12E7DE}"/>
              </a:ext>
            </a:extLst>
          </p:cNvPr>
          <p:cNvCxnSpPr>
            <a:cxnSpLocks/>
          </p:cNvCxnSpPr>
          <p:nvPr/>
        </p:nvCxnSpPr>
        <p:spPr>
          <a:xfrm rot="16200000" flipH="1">
            <a:off x="5700216" y="2750597"/>
            <a:ext cx="288032" cy="216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59">
            <a:extLst>
              <a:ext uri="{FF2B5EF4-FFF2-40B4-BE49-F238E27FC236}">
                <a16:creationId xmlns:a16="http://schemas.microsoft.com/office/drawing/2014/main" id="{E1E8D49C-2560-6078-4CEB-150829601798}"/>
              </a:ext>
            </a:extLst>
          </p:cNvPr>
          <p:cNvCxnSpPr>
            <a:cxnSpLocks/>
          </p:cNvCxnSpPr>
          <p:nvPr/>
        </p:nvCxnSpPr>
        <p:spPr>
          <a:xfrm rot="16200000" flipH="1">
            <a:off x="7032132" y="2858608"/>
            <a:ext cx="504056" cy="216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35">
            <a:extLst>
              <a:ext uri="{FF2B5EF4-FFF2-40B4-BE49-F238E27FC236}">
                <a16:creationId xmlns:a16="http://schemas.microsoft.com/office/drawing/2014/main" id="{F892EBA0-B6DF-2984-90EC-82198890E14B}"/>
              </a:ext>
            </a:extLst>
          </p:cNvPr>
          <p:cNvCxnSpPr>
            <a:cxnSpLocks/>
          </p:cNvCxnSpPr>
          <p:nvPr/>
        </p:nvCxnSpPr>
        <p:spPr>
          <a:xfrm flipV="1">
            <a:off x="7968144" y="2714532"/>
            <a:ext cx="864000" cy="503984"/>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33">
            <a:extLst>
              <a:ext uri="{FF2B5EF4-FFF2-40B4-BE49-F238E27FC236}">
                <a16:creationId xmlns:a16="http://schemas.microsoft.com/office/drawing/2014/main" id="{AE75FB8B-73B5-8D9A-69B9-9F456AE02A98}"/>
              </a:ext>
            </a:extLst>
          </p:cNvPr>
          <p:cNvCxnSpPr>
            <a:cxnSpLocks/>
          </p:cNvCxnSpPr>
          <p:nvPr/>
        </p:nvCxnSpPr>
        <p:spPr>
          <a:xfrm flipV="1">
            <a:off x="7968144" y="3722644"/>
            <a:ext cx="864000" cy="215857"/>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33">
            <a:extLst>
              <a:ext uri="{FF2B5EF4-FFF2-40B4-BE49-F238E27FC236}">
                <a16:creationId xmlns:a16="http://schemas.microsoft.com/office/drawing/2014/main" id="{1106229A-EE33-A0DA-D614-44A2BA34D014}"/>
              </a:ext>
            </a:extLst>
          </p:cNvPr>
          <p:cNvCxnSpPr>
            <a:cxnSpLocks/>
          </p:cNvCxnSpPr>
          <p:nvPr/>
        </p:nvCxnSpPr>
        <p:spPr>
          <a:xfrm>
            <a:off x="6528145" y="3146484"/>
            <a:ext cx="864000" cy="576000"/>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1">
            <a:extLst>
              <a:ext uri="{FF2B5EF4-FFF2-40B4-BE49-F238E27FC236}">
                <a16:creationId xmlns:a16="http://schemas.microsoft.com/office/drawing/2014/main" id="{1A95B50C-B6B3-0555-8417-58690385CD75}"/>
              </a:ext>
            </a:extLst>
          </p:cNvPr>
          <p:cNvCxnSpPr>
            <a:cxnSpLocks/>
            <a:stCxn id="31" idx="3"/>
          </p:cNvCxnSpPr>
          <p:nvPr/>
        </p:nvCxnSpPr>
        <p:spPr>
          <a:xfrm>
            <a:off x="2280560" y="2709000"/>
            <a:ext cx="791440"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7" name="!!Rectangle 22">
            <a:extLst>
              <a:ext uri="{FF2B5EF4-FFF2-40B4-BE49-F238E27FC236}">
                <a16:creationId xmlns:a16="http://schemas.microsoft.com/office/drawing/2014/main" id="{B578EBDB-1CEF-EF2C-49F8-720BC0FA0C5D}"/>
              </a:ext>
            </a:extLst>
          </p:cNvPr>
          <p:cNvSpPr/>
          <p:nvPr/>
        </p:nvSpPr>
        <p:spPr>
          <a:xfrm>
            <a:off x="8831856" y="3002564"/>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8" name="!!Rectangle 13">
            <a:extLst>
              <a:ext uri="{FF2B5EF4-FFF2-40B4-BE49-F238E27FC236}">
                <a16:creationId xmlns:a16="http://schemas.microsoft.com/office/drawing/2014/main" id="{AFA1273F-3DF8-6D3E-744A-E9F209EAF4C8}"/>
              </a:ext>
            </a:extLst>
          </p:cNvPr>
          <p:cNvSpPr/>
          <p:nvPr/>
        </p:nvSpPr>
        <p:spPr>
          <a:xfrm>
            <a:off x="8831856" y="3722644"/>
            <a:ext cx="57622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lt1">
                    <a:alpha val="0"/>
                  </a:schemeClr>
                </a:solidFill>
              </a:rPr>
              <a:t>2</a:t>
            </a:r>
          </a:p>
        </p:txBody>
      </p:sp>
      <p:cxnSp>
        <p:nvCxnSpPr>
          <p:cNvPr id="29" name="!!Connector: Elbow 59">
            <a:extLst>
              <a:ext uri="{FF2B5EF4-FFF2-40B4-BE49-F238E27FC236}">
                <a16:creationId xmlns:a16="http://schemas.microsoft.com/office/drawing/2014/main" id="{4AAA4C22-D331-E103-00FB-1421A19C1144}"/>
              </a:ext>
            </a:extLst>
          </p:cNvPr>
          <p:cNvCxnSpPr>
            <a:cxnSpLocks/>
          </p:cNvCxnSpPr>
          <p:nvPr/>
        </p:nvCxnSpPr>
        <p:spPr>
          <a:xfrm rot="16200000" flipH="1">
            <a:off x="8543584" y="2786533"/>
            <a:ext cx="360000" cy="216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1" name="!!TextBox 1">
            <a:extLst>
              <a:ext uri="{FF2B5EF4-FFF2-40B4-BE49-F238E27FC236}">
                <a16:creationId xmlns:a16="http://schemas.microsoft.com/office/drawing/2014/main" id="{85492922-C6CC-F0D2-C293-CBA9E11557E1}"/>
              </a:ext>
            </a:extLst>
          </p:cNvPr>
          <p:cNvSpPr txBox="1"/>
          <p:nvPr/>
        </p:nvSpPr>
        <p:spPr>
          <a:xfrm>
            <a:off x="1344613" y="2565000"/>
            <a:ext cx="935947" cy="288000"/>
          </a:xfrm>
          <a:prstGeom prst="rect">
            <a:avLst/>
          </a:prstGeom>
          <a:noFill/>
        </p:spPr>
        <p:txBody>
          <a:bodyPr wrap="none" lIns="0" tIns="0" rIns="0" bIns="0" rtlCol="0">
            <a:noAutofit/>
          </a:bodyPr>
          <a:lstStyle/>
          <a:p>
            <a:pPr algn="ctr"/>
            <a:r>
              <a:rPr lang="en-US">
                <a:latin typeface="Montserrat Medium" pitchFamily="2" charset="0"/>
              </a:rPr>
              <a:t>CR3</a:t>
            </a:r>
          </a:p>
        </p:txBody>
      </p:sp>
      <p:sp>
        <p:nvSpPr>
          <p:cNvPr id="32" name="!!TextBox 1">
            <a:extLst>
              <a:ext uri="{FF2B5EF4-FFF2-40B4-BE49-F238E27FC236}">
                <a16:creationId xmlns:a16="http://schemas.microsoft.com/office/drawing/2014/main" id="{2D9394FC-F1DC-F58E-41A6-60A27C8F8C34}"/>
              </a:ext>
            </a:extLst>
          </p:cNvPr>
          <p:cNvSpPr txBox="1"/>
          <p:nvPr/>
        </p:nvSpPr>
        <p:spPr>
          <a:xfrm>
            <a:off x="9912000" y="2925000"/>
            <a:ext cx="792000" cy="288000"/>
          </a:xfrm>
          <a:prstGeom prst="rect">
            <a:avLst/>
          </a:prstGeom>
          <a:noFill/>
        </p:spPr>
        <p:txBody>
          <a:bodyPr wrap="none" lIns="0" tIns="0" rIns="0" bIns="0" rtlCol="0">
            <a:noAutofit/>
          </a:bodyPr>
          <a:lstStyle/>
          <a:p>
            <a:pPr algn="ctr"/>
            <a:r>
              <a:rPr lang="en-US">
                <a:latin typeface="Montserrat Medium" pitchFamily="2" charset="0"/>
              </a:rPr>
              <a:t>PA</a:t>
            </a:r>
          </a:p>
        </p:txBody>
      </p:sp>
      <p:cxnSp>
        <p:nvCxnSpPr>
          <p:cNvPr id="33" name="Connector: Elbow 1">
            <a:extLst>
              <a:ext uri="{FF2B5EF4-FFF2-40B4-BE49-F238E27FC236}">
                <a16:creationId xmlns:a16="http://schemas.microsoft.com/office/drawing/2014/main" id="{26BBD9C3-D155-2F5C-89EB-9EEAFCAA4381}"/>
              </a:ext>
            </a:extLst>
          </p:cNvPr>
          <p:cNvCxnSpPr>
            <a:cxnSpLocks/>
            <a:stCxn id="27" idx="3"/>
            <a:endCxn id="32" idx="1"/>
          </p:cNvCxnSpPr>
          <p:nvPr/>
        </p:nvCxnSpPr>
        <p:spPr>
          <a:xfrm flipV="1">
            <a:off x="9407920" y="3069000"/>
            <a:ext cx="504080" cy="5572"/>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53" name="!!Rectangle 7">
            <a:extLst>
              <a:ext uri="{FF2B5EF4-FFF2-40B4-BE49-F238E27FC236}">
                <a16:creationId xmlns:a16="http://schemas.microsoft.com/office/drawing/2014/main" id="{EC057973-8BC8-E3E1-EF4B-DC7AED6DD979}"/>
              </a:ext>
            </a:extLst>
          </p:cNvPr>
          <p:cNvSpPr/>
          <p:nvPr/>
        </p:nvSpPr>
        <p:spPr>
          <a:xfrm>
            <a:off x="4511936" y="2714772"/>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54" name="!!Rectangle 10">
            <a:extLst>
              <a:ext uri="{FF2B5EF4-FFF2-40B4-BE49-F238E27FC236}">
                <a16:creationId xmlns:a16="http://schemas.microsoft.com/office/drawing/2014/main" id="{EE18AA63-6B3B-A663-FFAF-D95FD6065DB3}"/>
              </a:ext>
            </a:extLst>
          </p:cNvPr>
          <p:cNvSpPr/>
          <p:nvPr/>
        </p:nvSpPr>
        <p:spPr>
          <a:xfrm>
            <a:off x="4511936" y="3722884"/>
            <a:ext cx="576064" cy="720080"/>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55" name="!!Rectangle 21">
            <a:extLst>
              <a:ext uri="{FF2B5EF4-FFF2-40B4-BE49-F238E27FC236}">
                <a16:creationId xmlns:a16="http://schemas.microsoft.com/office/drawing/2014/main" id="{5BB20277-C495-A97A-F472-E54F44DA7E0E}"/>
              </a:ext>
            </a:extLst>
          </p:cNvPr>
          <p:cNvSpPr/>
          <p:nvPr/>
        </p:nvSpPr>
        <p:spPr>
          <a:xfrm>
            <a:off x="4511936" y="3290756"/>
            <a:ext cx="576064" cy="144016"/>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56" name="!!Connector: Elbow 33">
            <a:extLst>
              <a:ext uri="{FF2B5EF4-FFF2-40B4-BE49-F238E27FC236}">
                <a16:creationId xmlns:a16="http://schemas.microsoft.com/office/drawing/2014/main" id="{91BCE786-D9BA-7B15-9652-1F482211F856}"/>
              </a:ext>
            </a:extLst>
          </p:cNvPr>
          <p:cNvCxnSpPr>
            <a:cxnSpLocks/>
          </p:cNvCxnSpPr>
          <p:nvPr/>
        </p:nvCxnSpPr>
        <p:spPr>
          <a:xfrm>
            <a:off x="3648328" y="2930796"/>
            <a:ext cx="864000" cy="792088"/>
          </a:xfrm>
          <a:prstGeom prst="bentConnector3">
            <a:avLst/>
          </a:prstGeom>
          <a:ln w="19050">
            <a:solidFill>
              <a:srgbClr val="BFBFBF"/>
            </a:solidFill>
            <a:tailEnd type="triangle"/>
          </a:ln>
        </p:spPr>
        <p:style>
          <a:lnRef idx="2">
            <a:schemeClr val="accent1"/>
          </a:lnRef>
          <a:fillRef idx="0">
            <a:schemeClr val="accent1"/>
          </a:fillRef>
          <a:effectRef idx="1">
            <a:schemeClr val="accent1"/>
          </a:effectRef>
          <a:fontRef idx="minor">
            <a:schemeClr val="tx1"/>
          </a:fontRef>
        </p:style>
      </p:cxnSp>
      <p:cxnSp>
        <p:nvCxnSpPr>
          <p:cNvPr id="57" name="!!Connector: Elbow 25">
            <a:extLst>
              <a:ext uri="{FF2B5EF4-FFF2-40B4-BE49-F238E27FC236}">
                <a16:creationId xmlns:a16="http://schemas.microsoft.com/office/drawing/2014/main" id="{0BC26461-07CE-DBA2-0C67-C57C153FB596}"/>
              </a:ext>
            </a:extLst>
          </p:cNvPr>
          <p:cNvCxnSpPr>
            <a:cxnSpLocks/>
            <a:stCxn id="10" idx="3"/>
          </p:cNvCxnSpPr>
          <p:nvPr/>
        </p:nvCxnSpPr>
        <p:spPr>
          <a:xfrm flipV="1">
            <a:off x="3648000" y="2714964"/>
            <a:ext cx="864000" cy="359800"/>
          </a:xfrm>
          <a:prstGeom prst="bentConnector3">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1FAE124C-AD5F-BC5D-F0C4-CA0FAB02ED59}"/>
              </a:ext>
            </a:extLst>
          </p:cNvPr>
          <p:cNvCxnSpPr>
            <a:cxnSpLocks/>
          </p:cNvCxnSpPr>
          <p:nvPr/>
        </p:nvCxnSpPr>
        <p:spPr>
          <a:xfrm rot="16200000" flipH="1">
            <a:off x="4259984" y="2750789"/>
            <a:ext cx="288032" cy="216000"/>
          </a:xfrm>
          <a:prstGeom prst="bentConnector2">
            <a:avLst/>
          </a:prstGeom>
          <a:ln w="190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9" name="!!TextBox 1">
            <a:extLst>
              <a:ext uri="{FF2B5EF4-FFF2-40B4-BE49-F238E27FC236}">
                <a16:creationId xmlns:a16="http://schemas.microsoft.com/office/drawing/2014/main" id="{1A9647F7-806E-436A-2463-8763F2F8BBA0}"/>
              </a:ext>
            </a:extLst>
          </p:cNvPr>
          <p:cNvSpPr txBox="1"/>
          <p:nvPr/>
        </p:nvSpPr>
        <p:spPr>
          <a:xfrm>
            <a:off x="2496000" y="1485000"/>
            <a:ext cx="1440000" cy="504000"/>
          </a:xfrm>
          <a:prstGeom prst="rect">
            <a:avLst/>
          </a:prstGeom>
          <a:noFill/>
        </p:spPr>
        <p:txBody>
          <a:bodyPr wrap="square" lIns="0" tIns="0" rIns="0" bIns="0" rtlCol="0" anchor="ctr">
            <a:noAutofit/>
          </a:bodyPr>
          <a:lstStyle/>
          <a:p>
            <a:pPr algn="ctr"/>
            <a:r>
              <a:rPr lang="en-US" altLang="zh-CN">
                <a:latin typeface="Montserrat Medium" pitchFamily="2" charset="0"/>
              </a:rPr>
              <a:t>PGD</a:t>
            </a:r>
          </a:p>
        </p:txBody>
      </p:sp>
      <p:cxnSp>
        <p:nvCxnSpPr>
          <p:cNvPr id="87" name="Straight Connector 86">
            <a:extLst>
              <a:ext uri="{FF2B5EF4-FFF2-40B4-BE49-F238E27FC236}">
                <a16:creationId xmlns:a16="http://schemas.microsoft.com/office/drawing/2014/main" id="{133DD6F9-BAC8-23B2-A33D-A486B3549448}"/>
              </a:ext>
            </a:extLst>
          </p:cNvPr>
          <p:cNvCxnSpPr/>
          <p:nvPr/>
        </p:nvCxnSpPr>
        <p:spPr>
          <a:xfrm flipH="1">
            <a:off x="5088000" y="2925000"/>
            <a:ext cx="7200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90EE9883-87BF-2902-C3BC-601AA94DDA13}"/>
              </a:ext>
            </a:extLst>
          </p:cNvPr>
          <p:cNvCxnSpPr/>
          <p:nvPr/>
        </p:nvCxnSpPr>
        <p:spPr>
          <a:xfrm>
            <a:off x="5520000" y="2709000"/>
            <a:ext cx="4320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E0274C1-CED5-06AA-83C7-C54A9897C759}"/>
              </a:ext>
            </a:extLst>
          </p:cNvPr>
          <p:cNvCxnSpPr>
            <a:cxnSpLocks/>
          </p:cNvCxnSpPr>
          <p:nvPr/>
        </p:nvCxnSpPr>
        <p:spPr>
          <a:xfrm>
            <a:off x="5520000" y="2709000"/>
            <a:ext cx="0" cy="6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6EB17C38-CA1F-D47A-49D7-F7CC3AF1759B}"/>
              </a:ext>
            </a:extLst>
          </p:cNvPr>
          <p:cNvCxnSpPr/>
          <p:nvPr/>
        </p:nvCxnSpPr>
        <p:spPr>
          <a:xfrm>
            <a:off x="5088000" y="3357000"/>
            <a:ext cx="43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7" name="!!TextBox 1">
            <a:extLst>
              <a:ext uri="{FF2B5EF4-FFF2-40B4-BE49-F238E27FC236}">
                <a16:creationId xmlns:a16="http://schemas.microsoft.com/office/drawing/2014/main" id="{F09D6C70-C8C3-402C-65E9-4FEFFF7F1AFE}"/>
              </a:ext>
            </a:extLst>
          </p:cNvPr>
          <p:cNvSpPr txBox="1"/>
          <p:nvPr/>
        </p:nvSpPr>
        <p:spPr>
          <a:xfrm>
            <a:off x="3936000" y="1485000"/>
            <a:ext cx="1440000" cy="504000"/>
          </a:xfrm>
          <a:prstGeom prst="rect">
            <a:avLst/>
          </a:prstGeom>
          <a:noFill/>
        </p:spPr>
        <p:txBody>
          <a:bodyPr wrap="square" lIns="0" tIns="0" rIns="0" bIns="0" rtlCol="0" anchor="ctr">
            <a:noAutofit/>
          </a:bodyPr>
          <a:lstStyle/>
          <a:p>
            <a:pPr algn="ctr"/>
            <a:r>
              <a:rPr lang="en-US" altLang="zh-CN">
                <a:latin typeface="Montserrat Medium" pitchFamily="2" charset="0"/>
              </a:rPr>
              <a:t>P4D</a:t>
            </a:r>
          </a:p>
        </p:txBody>
      </p:sp>
      <p:sp>
        <p:nvSpPr>
          <p:cNvPr id="98" name="!!TextBox 1">
            <a:extLst>
              <a:ext uri="{FF2B5EF4-FFF2-40B4-BE49-F238E27FC236}">
                <a16:creationId xmlns:a16="http://schemas.microsoft.com/office/drawing/2014/main" id="{3FF5A561-B444-D391-8285-A26E58AA6816}"/>
              </a:ext>
            </a:extLst>
          </p:cNvPr>
          <p:cNvSpPr txBox="1"/>
          <p:nvPr/>
        </p:nvSpPr>
        <p:spPr>
          <a:xfrm>
            <a:off x="5376000" y="1485000"/>
            <a:ext cx="1440000" cy="504000"/>
          </a:xfrm>
          <a:prstGeom prst="rect">
            <a:avLst/>
          </a:prstGeom>
          <a:noFill/>
        </p:spPr>
        <p:txBody>
          <a:bodyPr wrap="square" lIns="0" tIns="0" rIns="0" bIns="0" rtlCol="0" anchor="ctr">
            <a:noAutofit/>
          </a:bodyPr>
          <a:lstStyle/>
          <a:p>
            <a:pPr algn="ctr"/>
            <a:r>
              <a:rPr lang="en-US" altLang="zh-CN">
                <a:latin typeface="Montserrat Medium" pitchFamily="2" charset="0"/>
              </a:rPr>
              <a:t>PUD</a:t>
            </a:r>
          </a:p>
        </p:txBody>
      </p:sp>
      <p:sp>
        <p:nvSpPr>
          <p:cNvPr id="99" name="!!TextBox 1">
            <a:extLst>
              <a:ext uri="{FF2B5EF4-FFF2-40B4-BE49-F238E27FC236}">
                <a16:creationId xmlns:a16="http://schemas.microsoft.com/office/drawing/2014/main" id="{05BF2594-91E7-9C11-3DE8-FD559C462E93}"/>
              </a:ext>
            </a:extLst>
          </p:cNvPr>
          <p:cNvSpPr txBox="1"/>
          <p:nvPr/>
        </p:nvSpPr>
        <p:spPr>
          <a:xfrm>
            <a:off x="6816000" y="1485000"/>
            <a:ext cx="1440000" cy="504000"/>
          </a:xfrm>
          <a:prstGeom prst="rect">
            <a:avLst/>
          </a:prstGeom>
          <a:noFill/>
        </p:spPr>
        <p:txBody>
          <a:bodyPr wrap="square" lIns="0" tIns="0" rIns="0" bIns="0" rtlCol="0" anchor="ctr">
            <a:noAutofit/>
          </a:bodyPr>
          <a:lstStyle/>
          <a:p>
            <a:pPr algn="ctr"/>
            <a:r>
              <a:rPr lang="en-US" altLang="zh-CN">
                <a:latin typeface="Montserrat Medium" pitchFamily="2" charset="0"/>
              </a:rPr>
              <a:t>PMD</a:t>
            </a:r>
          </a:p>
        </p:txBody>
      </p:sp>
      <p:sp>
        <p:nvSpPr>
          <p:cNvPr id="100" name="!!TextBox 1">
            <a:extLst>
              <a:ext uri="{FF2B5EF4-FFF2-40B4-BE49-F238E27FC236}">
                <a16:creationId xmlns:a16="http://schemas.microsoft.com/office/drawing/2014/main" id="{C5622E35-B86B-9EEC-B8B5-AB6C4F984C82}"/>
              </a:ext>
            </a:extLst>
          </p:cNvPr>
          <p:cNvSpPr txBox="1"/>
          <p:nvPr/>
        </p:nvSpPr>
        <p:spPr>
          <a:xfrm>
            <a:off x="8256000" y="1485000"/>
            <a:ext cx="1440000" cy="504000"/>
          </a:xfrm>
          <a:prstGeom prst="rect">
            <a:avLst/>
          </a:prstGeom>
          <a:noFill/>
        </p:spPr>
        <p:txBody>
          <a:bodyPr wrap="square" lIns="0" tIns="0" rIns="0" bIns="0" rtlCol="0" anchor="ctr">
            <a:noAutofit/>
          </a:bodyPr>
          <a:lstStyle/>
          <a:p>
            <a:pPr algn="ctr"/>
            <a:r>
              <a:rPr lang="en-US" altLang="zh-CN">
                <a:latin typeface="Montserrat Medium" pitchFamily="2" charset="0"/>
              </a:rPr>
              <a:t>PTE</a:t>
            </a:r>
          </a:p>
        </p:txBody>
      </p:sp>
      <p:sp>
        <p:nvSpPr>
          <p:cNvPr id="15" name="Slide Number Placeholder 14">
            <a:extLst>
              <a:ext uri="{FF2B5EF4-FFF2-40B4-BE49-F238E27FC236}">
                <a16:creationId xmlns:a16="http://schemas.microsoft.com/office/drawing/2014/main" id="{1A3AC794-3050-E94A-FB26-9B691D1AEBDC}"/>
              </a:ext>
            </a:extLst>
          </p:cNvPr>
          <p:cNvSpPr>
            <a:spLocks noGrp="1"/>
          </p:cNvSpPr>
          <p:nvPr>
            <p:ph type="sldNum" sz="quarter" idx="12"/>
          </p:nvPr>
        </p:nvSpPr>
        <p:spPr/>
        <p:txBody>
          <a:bodyPr/>
          <a:lstStyle/>
          <a:p>
            <a:fld id="{D24AB98B-7EB6-489A-BE01-743AAE16D735}" type="slidenum">
              <a:rPr lang="en-US" smtClean="0"/>
              <a:t>8</a:t>
            </a:fld>
            <a:endParaRPr lang="en-US"/>
          </a:p>
        </p:txBody>
      </p:sp>
      <p:sp>
        <p:nvSpPr>
          <p:cNvPr id="19" name="!!ECPT">
            <a:extLst>
              <a:ext uri="{FF2B5EF4-FFF2-40B4-BE49-F238E27FC236}">
                <a16:creationId xmlns:a16="http://schemas.microsoft.com/office/drawing/2014/main" id="{8EA9208F-1E91-7AB3-B00D-0F5DA2450887}"/>
              </a:ext>
            </a:extLst>
          </p:cNvPr>
          <p:cNvSpPr txBox="1"/>
          <p:nvPr/>
        </p:nvSpPr>
        <p:spPr>
          <a:xfrm>
            <a:off x="1055440" y="4869160"/>
            <a:ext cx="10081120" cy="1440160"/>
          </a:xfrm>
          <a:prstGeom prst="rect">
            <a:avLst/>
          </a:prstGeom>
          <a:noFill/>
        </p:spPr>
        <p:txBody>
          <a:bodyPr wrap="none" lIns="0" tIns="0" rIns="0" bIns="0" rtlCol="0" anchor="ctr">
            <a:noAutofit/>
          </a:bodyPr>
          <a:lstStyle/>
          <a:p>
            <a:pPr algn="ctr"/>
            <a:r>
              <a:rPr lang="en-US" sz="2400">
                <a:ln w="6350">
                  <a:noFill/>
                </a:ln>
                <a:latin typeface="Montserrat Medium" pitchFamily="2" charset="0"/>
              </a:rPr>
              <a:t>“It so happens that a tree format is the only sane format…”</a:t>
            </a:r>
          </a:p>
          <a:p>
            <a:pPr algn="ctr"/>
            <a:endParaRPr lang="en-US" sz="2400">
              <a:ln w="6350">
                <a:noFill/>
              </a:ln>
              <a:latin typeface="Montserrat Medium" pitchFamily="2" charset="0"/>
            </a:endParaRPr>
          </a:p>
          <a:p>
            <a:pPr algn="r"/>
            <a:r>
              <a:rPr lang="en-US" sz="2000">
                <a:ln w="6350">
                  <a:noFill/>
                </a:ln>
                <a:latin typeface="Montserrat" pitchFamily="2" charset="0"/>
              </a:rPr>
              <a:t>— Linus Torvalds, 2002</a:t>
            </a:r>
          </a:p>
        </p:txBody>
      </p:sp>
      <p:pic>
        <p:nvPicPr>
          <p:cNvPr id="20" name="Picture 4" descr="emoji-timeline">
            <a:extLst>
              <a:ext uri="{FF2B5EF4-FFF2-40B4-BE49-F238E27FC236}">
                <a16:creationId xmlns:a16="http://schemas.microsoft.com/office/drawing/2014/main" id="{0A727F72-2108-5C50-9641-FC3D9BAA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5661248"/>
            <a:ext cx="1137175" cy="113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5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500"/>
                                        <p:tgtEl>
                                          <p:spTgt spid="8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par>
                                <p:cTn id="77" presetID="10" presetClass="entr" presetSubtype="0"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nodeType="withEffect">
                                  <p:stCondLst>
                                    <p:cond delay="0"/>
                                  </p:stCondLst>
                                  <p:childTnLst>
                                    <p:set>
                                      <p:cBhvr>
                                        <p:cTn id="81" dur="1" fill="hold">
                                          <p:stCondLst>
                                            <p:cond delay="0"/>
                                          </p:stCondLst>
                                        </p:cTn>
                                        <p:tgtEl>
                                          <p:spTgt spid="94"/>
                                        </p:tgtEl>
                                        <p:attrNameLst>
                                          <p:attrName>style.visibility</p:attrName>
                                        </p:attrNameLst>
                                      </p:cBhvr>
                                      <p:to>
                                        <p:strVal val="visible"/>
                                      </p:to>
                                    </p:set>
                                    <p:animEffect transition="in" filter="fade">
                                      <p:cBhvr>
                                        <p:cTn id="82" dur="500"/>
                                        <p:tgtEl>
                                          <p:spTgt spid="9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fade">
                                      <p:cBhvr>
                                        <p:cTn id="85" dur="500"/>
                                        <p:tgtEl>
                                          <p:spTgt spid="98"/>
                                        </p:tgtEl>
                                      </p:cBhvr>
                                    </p:animEffect>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fade">
                                      <p:cBhvr>
                                        <p:cTn id="89" dur="500"/>
                                        <p:tgtEl>
                                          <p:spTgt spid="7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500"/>
                                        <p:tgtEl>
                                          <p:spTgt spid="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par>
                                <p:cTn id="99" presetID="10" presetClass="entr" presetSubtype="0" fill="hold"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par>
                                <p:cTn id="102" presetID="10" presetClass="entr" presetSubtype="0" fill="hold"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par>
                                <p:cTn id="105" presetID="10" presetClass="entr" presetSubtype="0" fill="hold"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9"/>
                                        </p:tgtEl>
                                        <p:attrNameLst>
                                          <p:attrName>style.visibility</p:attrName>
                                        </p:attrNameLst>
                                      </p:cBhvr>
                                      <p:to>
                                        <p:strVal val="visible"/>
                                      </p:to>
                                    </p:set>
                                    <p:animEffect transition="in" filter="fade">
                                      <p:cBhvr>
                                        <p:cTn id="110" dur="500"/>
                                        <p:tgtEl>
                                          <p:spTgt spid="99"/>
                                        </p:tgtEl>
                                      </p:cBhvr>
                                    </p:animEffect>
                                  </p:childTnLst>
                                </p:cTn>
                              </p:par>
                            </p:childTnLst>
                          </p:cTn>
                        </p:par>
                        <p:par>
                          <p:cTn id="111" fill="hold">
                            <p:stCondLst>
                              <p:cond delay="2500"/>
                            </p:stCondLst>
                            <p:childTnLst>
                              <p:par>
                                <p:cTn id="112" presetID="10" presetClass="entr" presetSubtype="0" fill="hold" grpId="0" nodeType="after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fade">
                                      <p:cBhvr>
                                        <p:cTn id="114" dur="500"/>
                                        <p:tgtEl>
                                          <p:spTgt spid="7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
                                        </p:tgtEl>
                                        <p:attrNameLst>
                                          <p:attrName>style.visibility</p:attrName>
                                        </p:attrNameLst>
                                      </p:cBhvr>
                                      <p:to>
                                        <p:strVal val="visible"/>
                                      </p:to>
                                    </p:set>
                                    <p:animEffect transition="in" filter="fade">
                                      <p:cBhvr>
                                        <p:cTn id="117" dur="500"/>
                                        <p:tgtEl>
                                          <p:spTgt spid="3"/>
                                        </p:tgtEl>
                                      </p:cBhvr>
                                    </p:animEffect>
                                  </p:childTnLst>
                                </p:cTn>
                              </p:par>
                              <p:par>
                                <p:cTn id="118" presetID="10" presetClass="entr" presetSubtype="0" fill="hold"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nodeType="with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500"/>
                                        <p:tgtEl>
                                          <p:spTgt spid="2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fade">
                                      <p:cBhvr>
                                        <p:cTn id="129" dur="500"/>
                                        <p:tgtEl>
                                          <p:spTgt spid="28"/>
                                        </p:tgtEl>
                                      </p:cBhvr>
                                    </p:animEffect>
                                  </p:childTnLst>
                                </p:cTn>
                              </p:par>
                              <p:par>
                                <p:cTn id="130" presetID="10" presetClass="entr" presetSubtype="0" fill="hold" nodeType="with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500"/>
                                        <p:tgtEl>
                                          <p:spTgt spid="29"/>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fade">
                                      <p:cBhvr>
                                        <p:cTn id="135" dur="500"/>
                                        <p:tgtEl>
                                          <p:spTgt spid="100"/>
                                        </p:tgtEl>
                                      </p:cBhvr>
                                    </p:animEffect>
                                  </p:childTnLst>
                                </p:cTn>
                              </p:par>
                            </p:childTnLst>
                          </p:cTn>
                        </p:par>
                        <p:par>
                          <p:cTn id="136" fill="hold">
                            <p:stCondLst>
                              <p:cond delay="3000"/>
                            </p:stCondLst>
                            <p:childTnLst>
                              <p:par>
                                <p:cTn id="137" presetID="10" presetClass="entr" presetSubtype="0" fill="hold" grpId="0" nodeType="after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fade">
                                      <p:cBhvr>
                                        <p:cTn id="139" dur="500"/>
                                        <p:tgtEl>
                                          <p:spTgt spid="32"/>
                                        </p:tgtEl>
                                      </p:cBhvr>
                                    </p:animEffect>
                                  </p:childTnLst>
                                </p:cTn>
                              </p:par>
                              <p:par>
                                <p:cTn id="140" presetID="10" presetClass="entr" presetSubtype="0" fill="hold"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500"/>
                                        <p:tgtEl>
                                          <p:spTgt spid="1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P spid="3" grpId="0" animBg="1"/>
      <p:bldP spid="5" grpId="0" animBg="1"/>
      <p:bldP spid="6" grpId="0" animBg="1"/>
      <p:bldP spid="7" grpId="0" animBg="1"/>
      <p:bldP spid="8" grpId="0" animBg="1"/>
      <p:bldP spid="9" grpId="0" animBg="1"/>
      <p:bldP spid="10" grpId="0" animBg="1"/>
      <p:bldP spid="11" grpId="0" animBg="1"/>
      <p:bldP spid="12" grpId="0" animBg="1"/>
      <p:bldP spid="27" grpId="0" animBg="1"/>
      <p:bldP spid="28" grpId="0" animBg="1"/>
      <p:bldP spid="31" grpId="0"/>
      <p:bldP spid="32" grpId="0"/>
      <p:bldP spid="53" grpId="0" animBg="1"/>
      <p:bldP spid="54" grpId="0" animBg="1"/>
      <p:bldP spid="55" grpId="0" animBg="1"/>
      <p:bldP spid="79" grpId="0"/>
      <p:bldP spid="97" grpId="0"/>
      <p:bldP spid="98" grpId="0"/>
      <p:bldP spid="99" grpId="0"/>
      <p:bldP spid="100"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11DBF-C5C3-4EBE-1541-FA6149D09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5D069-3F55-48AC-6EF3-C3A9CB2F9F76}"/>
              </a:ext>
            </a:extLst>
          </p:cNvPr>
          <p:cNvSpPr>
            <a:spLocks noGrp="1"/>
          </p:cNvSpPr>
          <p:nvPr>
            <p:ph type="title"/>
          </p:nvPr>
        </p:nvSpPr>
        <p:spPr>
          <a:xfrm>
            <a:off x="838199" y="188640"/>
            <a:ext cx="10802409" cy="1325563"/>
          </a:xfrm>
        </p:spPr>
        <p:txBody>
          <a:bodyPr>
            <a:normAutofit/>
          </a:bodyPr>
          <a:lstStyle/>
          <a:p>
            <a:pPr lvl="0">
              <a:defRPr/>
            </a:pPr>
            <a:r>
              <a:rPr lang="en-US" sz="3600">
                <a:latin typeface="Montserrat SemiBold" pitchFamily="2" charset="0"/>
              </a:rPr>
              <a:t>ECPT: A different design from radix schemes</a:t>
            </a:r>
          </a:p>
        </p:txBody>
      </p:sp>
      <p:sp>
        <p:nvSpPr>
          <p:cNvPr id="7" name="!!ECVA">
            <a:extLst>
              <a:ext uri="{FF2B5EF4-FFF2-40B4-BE49-F238E27FC236}">
                <a16:creationId xmlns:a16="http://schemas.microsoft.com/office/drawing/2014/main" id="{CE7FD773-33C4-1B2B-FAC2-93C162CC0647}"/>
              </a:ext>
            </a:extLst>
          </p:cNvPr>
          <p:cNvSpPr txBox="1"/>
          <p:nvPr/>
        </p:nvSpPr>
        <p:spPr>
          <a:xfrm>
            <a:off x="407368" y="3284984"/>
            <a:ext cx="576064" cy="288032"/>
          </a:xfrm>
          <a:prstGeom prst="rect">
            <a:avLst/>
          </a:prstGeom>
          <a:noFill/>
        </p:spPr>
        <p:txBody>
          <a:bodyPr wrap="none" lIns="0" tIns="0" rIns="0" bIns="0" rtlCol="0" anchor="ctr">
            <a:noAutofit/>
          </a:bodyPr>
          <a:lstStyle/>
          <a:p>
            <a:pPr algn="ctr"/>
            <a:r>
              <a:rPr lang="en-US" sz="2400">
                <a:latin typeface="Montserrat Medium" pitchFamily="2" charset="0"/>
              </a:rPr>
              <a:t>VA</a:t>
            </a:r>
          </a:p>
        </p:txBody>
      </p:sp>
      <p:cxnSp>
        <p:nvCxnSpPr>
          <p:cNvPr id="8" name="!!ECv1">
            <a:extLst>
              <a:ext uri="{FF2B5EF4-FFF2-40B4-BE49-F238E27FC236}">
                <a16:creationId xmlns:a16="http://schemas.microsoft.com/office/drawing/2014/main" id="{94B601D0-860E-3D69-7310-752804876954}"/>
              </a:ext>
            </a:extLst>
          </p:cNvPr>
          <p:cNvCxnSpPr>
            <a:cxnSpLocks/>
            <a:stCxn id="7" idx="3"/>
            <a:endCxn id="13" idx="1"/>
          </p:cNvCxnSpPr>
          <p:nvPr/>
        </p:nvCxnSpPr>
        <p:spPr>
          <a:xfrm>
            <a:off x="983432" y="3429000"/>
            <a:ext cx="86409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ECv2">
            <a:extLst>
              <a:ext uri="{FF2B5EF4-FFF2-40B4-BE49-F238E27FC236}">
                <a16:creationId xmlns:a16="http://schemas.microsoft.com/office/drawing/2014/main" id="{F3600CB5-6783-1683-46E0-F3DEA334157D}"/>
              </a:ext>
            </a:extLst>
          </p:cNvPr>
          <p:cNvCxnSpPr>
            <a:cxnSpLocks/>
          </p:cNvCxnSpPr>
          <p:nvPr/>
        </p:nvCxnSpPr>
        <p:spPr>
          <a:xfrm>
            <a:off x="1487488" y="2204864"/>
            <a:ext cx="0" cy="24482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ECv3">
            <a:extLst>
              <a:ext uri="{FF2B5EF4-FFF2-40B4-BE49-F238E27FC236}">
                <a16:creationId xmlns:a16="http://schemas.microsoft.com/office/drawing/2014/main" id="{3D36F883-3FF0-CD2A-A6B1-557356FFA919}"/>
              </a:ext>
            </a:extLst>
          </p:cNvPr>
          <p:cNvCxnSpPr>
            <a:cxnSpLocks/>
            <a:endCxn id="12" idx="1"/>
          </p:cNvCxnSpPr>
          <p:nvPr/>
        </p:nvCxnSpPr>
        <p:spPr>
          <a:xfrm>
            <a:off x="1487488" y="2204864"/>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Cv4">
            <a:extLst>
              <a:ext uri="{FF2B5EF4-FFF2-40B4-BE49-F238E27FC236}">
                <a16:creationId xmlns:a16="http://schemas.microsoft.com/office/drawing/2014/main" id="{25517663-B249-19CC-813C-15EB624A8237}"/>
              </a:ext>
            </a:extLst>
          </p:cNvPr>
          <p:cNvCxnSpPr>
            <a:cxnSpLocks/>
            <a:endCxn id="14" idx="1"/>
          </p:cNvCxnSpPr>
          <p:nvPr/>
        </p:nvCxnSpPr>
        <p:spPr>
          <a:xfrm>
            <a:off x="1487488" y="4653136"/>
            <a:ext cx="3600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ECHash1">
            <a:extLst>
              <a:ext uri="{FF2B5EF4-FFF2-40B4-BE49-F238E27FC236}">
                <a16:creationId xmlns:a16="http://schemas.microsoft.com/office/drawing/2014/main" id="{71126220-AF2E-BC4D-66B8-BB06705834AF}"/>
              </a:ext>
            </a:extLst>
          </p:cNvPr>
          <p:cNvSpPr/>
          <p:nvPr/>
        </p:nvSpPr>
        <p:spPr>
          <a:xfrm>
            <a:off x="1847528" y="1988840"/>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Hash-4</a:t>
            </a:r>
            <a:r>
              <a:rPr lang="en-US" altLang="zh-CN">
                <a:solidFill>
                  <a:schemeClr val="tx1"/>
                </a:solidFill>
                <a:latin typeface="Montserrat Medium" pitchFamily="2" charset="0"/>
              </a:rPr>
              <a:t>K</a:t>
            </a:r>
            <a:endParaRPr lang="en-US" baseline="-25000">
              <a:solidFill>
                <a:schemeClr val="tx1"/>
              </a:solidFill>
              <a:latin typeface="Montserrat Medium" pitchFamily="2" charset="0"/>
            </a:endParaRPr>
          </a:p>
        </p:txBody>
      </p:sp>
      <p:sp>
        <p:nvSpPr>
          <p:cNvPr id="13" name="!!ECHash2">
            <a:extLst>
              <a:ext uri="{FF2B5EF4-FFF2-40B4-BE49-F238E27FC236}">
                <a16:creationId xmlns:a16="http://schemas.microsoft.com/office/drawing/2014/main" id="{2F0AD71F-6F92-583B-2DFF-5787E8EA4ADB}"/>
              </a:ext>
            </a:extLst>
          </p:cNvPr>
          <p:cNvSpPr/>
          <p:nvPr/>
        </p:nvSpPr>
        <p:spPr>
          <a:xfrm>
            <a:off x="1847528" y="3212976"/>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a:t>
            </a:r>
            <a:r>
              <a:rPr lang="en-US" altLang="zh-CN">
                <a:solidFill>
                  <a:schemeClr val="tx1"/>
                </a:solidFill>
                <a:latin typeface="Montserrat Medium" pitchFamily="2" charset="0"/>
              </a:rPr>
              <a:t>h-2M</a:t>
            </a:r>
            <a:endParaRPr lang="en-US" baseline="-25000">
              <a:solidFill>
                <a:schemeClr val="tx1"/>
              </a:solidFill>
              <a:latin typeface="Montserrat Medium" pitchFamily="2" charset="0"/>
            </a:endParaRPr>
          </a:p>
        </p:txBody>
      </p:sp>
      <p:sp>
        <p:nvSpPr>
          <p:cNvPr id="14" name="!!ECHash3">
            <a:extLst>
              <a:ext uri="{FF2B5EF4-FFF2-40B4-BE49-F238E27FC236}">
                <a16:creationId xmlns:a16="http://schemas.microsoft.com/office/drawing/2014/main" id="{11CB4CC1-2E81-3FE3-3C68-624DA23F8AEF}"/>
              </a:ext>
            </a:extLst>
          </p:cNvPr>
          <p:cNvSpPr/>
          <p:nvPr/>
        </p:nvSpPr>
        <p:spPr>
          <a:xfrm>
            <a:off x="1847528" y="4437112"/>
            <a:ext cx="1080120"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Hash-1G</a:t>
            </a:r>
            <a:endParaRPr lang="en-US" baseline="-25000">
              <a:solidFill>
                <a:schemeClr val="tx1"/>
              </a:solidFill>
              <a:latin typeface="Montserrat Medium" pitchFamily="2" charset="0"/>
            </a:endParaRPr>
          </a:p>
        </p:txBody>
      </p:sp>
      <p:cxnSp>
        <p:nvCxnSpPr>
          <p:cNvPr id="15" name="!!ECh1">
            <a:extLst>
              <a:ext uri="{FF2B5EF4-FFF2-40B4-BE49-F238E27FC236}">
                <a16:creationId xmlns:a16="http://schemas.microsoft.com/office/drawing/2014/main" id="{BDDA028E-F83D-2D2E-7700-76FCEA39BD42}"/>
              </a:ext>
            </a:extLst>
          </p:cNvPr>
          <p:cNvCxnSpPr>
            <a:cxnSpLocks/>
            <a:stCxn id="12" idx="3"/>
            <a:endCxn id="19" idx="1"/>
          </p:cNvCxnSpPr>
          <p:nvPr/>
        </p:nvCxnSpPr>
        <p:spPr>
          <a:xfrm flipV="1">
            <a:off x="2927648" y="1880828"/>
            <a:ext cx="936104" cy="32403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Ch2">
            <a:extLst>
              <a:ext uri="{FF2B5EF4-FFF2-40B4-BE49-F238E27FC236}">
                <a16:creationId xmlns:a16="http://schemas.microsoft.com/office/drawing/2014/main" id="{266FA134-617E-BEC7-797F-22222C73B2AD}"/>
              </a:ext>
            </a:extLst>
          </p:cNvPr>
          <p:cNvCxnSpPr>
            <a:cxnSpLocks/>
            <a:stCxn id="13" idx="3"/>
            <a:endCxn id="22" idx="1"/>
          </p:cNvCxnSpPr>
          <p:nvPr/>
        </p:nvCxnSpPr>
        <p:spPr>
          <a:xfrm>
            <a:off x="2927648" y="3429000"/>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Ch3">
            <a:extLst>
              <a:ext uri="{FF2B5EF4-FFF2-40B4-BE49-F238E27FC236}">
                <a16:creationId xmlns:a16="http://schemas.microsoft.com/office/drawing/2014/main" id="{BC5AD558-A27B-1E73-0F29-3BB8E53B1653}"/>
              </a:ext>
            </a:extLst>
          </p:cNvPr>
          <p:cNvCxnSpPr>
            <a:cxnSpLocks/>
            <a:stCxn id="14" idx="3"/>
            <a:endCxn id="25" idx="1"/>
          </p:cNvCxnSpPr>
          <p:nvPr/>
        </p:nvCxnSpPr>
        <p:spPr>
          <a:xfrm>
            <a:off x="2927648" y="4653136"/>
            <a:ext cx="936104" cy="46805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ECw1a">
            <a:extLst>
              <a:ext uri="{FF2B5EF4-FFF2-40B4-BE49-F238E27FC236}">
                <a16:creationId xmlns:a16="http://schemas.microsoft.com/office/drawing/2014/main" id="{2EF62E52-652A-6116-C5BE-07E2E1F3B4F6}"/>
              </a:ext>
            </a:extLst>
          </p:cNvPr>
          <p:cNvSpPr/>
          <p:nvPr/>
        </p:nvSpPr>
        <p:spPr>
          <a:xfrm>
            <a:off x="3863752" y="141277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9" name="!!ECw1b">
            <a:extLst>
              <a:ext uri="{FF2B5EF4-FFF2-40B4-BE49-F238E27FC236}">
                <a16:creationId xmlns:a16="http://schemas.microsoft.com/office/drawing/2014/main" id="{1E782653-6B46-482D-E76E-E6A7420E224B}"/>
              </a:ext>
            </a:extLst>
          </p:cNvPr>
          <p:cNvSpPr/>
          <p:nvPr/>
        </p:nvSpPr>
        <p:spPr>
          <a:xfrm>
            <a:off x="3863752" y="177281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4K PTE</a:t>
            </a:r>
          </a:p>
        </p:txBody>
      </p:sp>
      <p:sp>
        <p:nvSpPr>
          <p:cNvPr id="20" name="!!ECw1c">
            <a:extLst>
              <a:ext uri="{FF2B5EF4-FFF2-40B4-BE49-F238E27FC236}">
                <a16:creationId xmlns:a16="http://schemas.microsoft.com/office/drawing/2014/main" id="{4C632104-B4D6-0420-1D8C-557297843BD5}"/>
              </a:ext>
            </a:extLst>
          </p:cNvPr>
          <p:cNvSpPr txBox="1"/>
          <p:nvPr/>
        </p:nvSpPr>
        <p:spPr>
          <a:xfrm>
            <a:off x="3863752" y="1412776"/>
            <a:ext cx="1008111" cy="288032"/>
          </a:xfrm>
          <a:prstGeom prst="rect">
            <a:avLst/>
          </a:prstGeom>
          <a:noFill/>
        </p:spPr>
        <p:txBody>
          <a:bodyPr wrap="none" lIns="0" tIns="0" rIns="0" bIns="0" rtlCol="0" anchor="ctr">
            <a:noAutofit/>
          </a:bodyPr>
          <a:lstStyle/>
          <a:p>
            <a:pPr algn="ctr"/>
            <a:r>
              <a:rPr lang="en-US" sz="1600">
                <a:latin typeface="Montserrat Medium" pitchFamily="2" charset="0"/>
              </a:rPr>
              <a:t>4K Way</a:t>
            </a:r>
            <a:endParaRPr lang="en-US" sz="1600" baseline="-25000">
              <a:latin typeface="Montserrat Medium" pitchFamily="2" charset="0"/>
            </a:endParaRPr>
          </a:p>
        </p:txBody>
      </p:sp>
      <p:sp>
        <p:nvSpPr>
          <p:cNvPr id="21" name="!!ECw2a">
            <a:extLst>
              <a:ext uri="{FF2B5EF4-FFF2-40B4-BE49-F238E27FC236}">
                <a16:creationId xmlns:a16="http://schemas.microsoft.com/office/drawing/2014/main" id="{695EFB4E-7B5B-D33D-3EDE-84F681811E87}"/>
              </a:ext>
            </a:extLst>
          </p:cNvPr>
          <p:cNvSpPr/>
          <p:nvPr/>
        </p:nvSpPr>
        <p:spPr>
          <a:xfrm>
            <a:off x="3863752" y="285293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2" name="!!ECw2b">
            <a:extLst>
              <a:ext uri="{FF2B5EF4-FFF2-40B4-BE49-F238E27FC236}">
                <a16:creationId xmlns:a16="http://schemas.microsoft.com/office/drawing/2014/main" id="{358861AB-E374-C860-E6BB-1AB5BDE88049}"/>
              </a:ext>
            </a:extLst>
          </p:cNvPr>
          <p:cNvSpPr/>
          <p:nvPr/>
        </p:nvSpPr>
        <p:spPr>
          <a:xfrm>
            <a:off x="3863752" y="3789040"/>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2M PTE</a:t>
            </a:r>
          </a:p>
        </p:txBody>
      </p:sp>
      <p:sp>
        <p:nvSpPr>
          <p:cNvPr id="23" name="!!ECw2c">
            <a:extLst>
              <a:ext uri="{FF2B5EF4-FFF2-40B4-BE49-F238E27FC236}">
                <a16:creationId xmlns:a16="http://schemas.microsoft.com/office/drawing/2014/main" id="{9573DA1B-1848-E366-BE6E-8680EB682307}"/>
              </a:ext>
            </a:extLst>
          </p:cNvPr>
          <p:cNvSpPr txBox="1"/>
          <p:nvPr/>
        </p:nvSpPr>
        <p:spPr>
          <a:xfrm>
            <a:off x="3863752" y="2852936"/>
            <a:ext cx="999550" cy="288032"/>
          </a:xfrm>
          <a:prstGeom prst="rect">
            <a:avLst/>
          </a:prstGeom>
          <a:noFill/>
        </p:spPr>
        <p:txBody>
          <a:bodyPr wrap="none" lIns="0" tIns="0" rIns="0" bIns="0" rtlCol="0" anchor="ctr">
            <a:noAutofit/>
          </a:bodyPr>
          <a:lstStyle/>
          <a:p>
            <a:pPr algn="ctr"/>
            <a:r>
              <a:rPr lang="en-US" sz="1600">
                <a:latin typeface="Montserrat Medium" pitchFamily="2" charset="0"/>
              </a:rPr>
              <a:t>2M Way</a:t>
            </a:r>
            <a:endParaRPr lang="en-US" sz="1600" baseline="-25000">
              <a:latin typeface="Montserrat Medium" pitchFamily="2" charset="0"/>
            </a:endParaRPr>
          </a:p>
        </p:txBody>
      </p:sp>
      <p:sp>
        <p:nvSpPr>
          <p:cNvPr id="24" name="!!ECw3a">
            <a:extLst>
              <a:ext uri="{FF2B5EF4-FFF2-40B4-BE49-F238E27FC236}">
                <a16:creationId xmlns:a16="http://schemas.microsoft.com/office/drawing/2014/main" id="{017F6380-E8B6-2CB0-C082-D844950C4EC9}"/>
              </a:ext>
            </a:extLst>
          </p:cNvPr>
          <p:cNvSpPr/>
          <p:nvPr/>
        </p:nvSpPr>
        <p:spPr>
          <a:xfrm>
            <a:off x="3863752" y="4293096"/>
            <a:ext cx="1008112" cy="1224136"/>
          </a:xfrm>
          <a:prstGeom prst="rect">
            <a:avLst/>
          </a:prstGeom>
          <a:solidFill>
            <a:srgbClr val="CBEEFB"/>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25" name="!!ECw3b">
            <a:extLst>
              <a:ext uri="{FF2B5EF4-FFF2-40B4-BE49-F238E27FC236}">
                <a16:creationId xmlns:a16="http://schemas.microsoft.com/office/drawing/2014/main" id="{E8825F0A-13D9-B879-F2D3-EDECC70542BD}"/>
              </a:ext>
            </a:extLst>
          </p:cNvPr>
          <p:cNvSpPr/>
          <p:nvPr/>
        </p:nvSpPr>
        <p:spPr>
          <a:xfrm>
            <a:off x="3863752" y="5013176"/>
            <a:ext cx="1008112" cy="216024"/>
          </a:xfrm>
          <a:prstGeom prst="rect">
            <a:avLst/>
          </a:prstGeom>
          <a:solidFill>
            <a:srgbClr val="BDAED8"/>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ontserrat Medium" pitchFamily="2" charset="0"/>
              </a:rPr>
              <a:t>1G PTE</a:t>
            </a:r>
          </a:p>
        </p:txBody>
      </p:sp>
      <p:sp>
        <p:nvSpPr>
          <p:cNvPr id="27" name="!!ECw3c">
            <a:extLst>
              <a:ext uri="{FF2B5EF4-FFF2-40B4-BE49-F238E27FC236}">
                <a16:creationId xmlns:a16="http://schemas.microsoft.com/office/drawing/2014/main" id="{0C7B6A05-9C45-B098-7F3D-FD0FBB624D5E}"/>
              </a:ext>
            </a:extLst>
          </p:cNvPr>
          <p:cNvSpPr txBox="1"/>
          <p:nvPr/>
        </p:nvSpPr>
        <p:spPr>
          <a:xfrm>
            <a:off x="3863752" y="4293096"/>
            <a:ext cx="1008112" cy="288032"/>
          </a:xfrm>
          <a:prstGeom prst="rect">
            <a:avLst/>
          </a:prstGeom>
          <a:noFill/>
        </p:spPr>
        <p:txBody>
          <a:bodyPr wrap="none" lIns="0" tIns="0" rIns="0" bIns="0" rtlCol="0" anchor="ctr">
            <a:noAutofit/>
          </a:bodyPr>
          <a:lstStyle/>
          <a:p>
            <a:pPr algn="ctr"/>
            <a:r>
              <a:rPr lang="en-US" sz="1600">
                <a:latin typeface="Montserrat Medium" pitchFamily="2" charset="0"/>
              </a:rPr>
              <a:t>1G Way</a:t>
            </a:r>
            <a:endParaRPr lang="en-US" sz="1600" baseline="-25000">
              <a:latin typeface="Montserrat Medium" pitchFamily="2" charset="0"/>
            </a:endParaRPr>
          </a:p>
        </p:txBody>
      </p:sp>
      <p:cxnSp>
        <p:nvCxnSpPr>
          <p:cNvPr id="28" name="!!ECp1">
            <a:extLst>
              <a:ext uri="{FF2B5EF4-FFF2-40B4-BE49-F238E27FC236}">
                <a16:creationId xmlns:a16="http://schemas.microsoft.com/office/drawing/2014/main" id="{4A6354CC-8B1D-0105-931E-AD6D4CA3A448}"/>
              </a:ext>
            </a:extLst>
          </p:cNvPr>
          <p:cNvCxnSpPr>
            <a:cxnSpLocks/>
            <a:stCxn id="19" idx="3"/>
            <a:endCxn id="31" idx="0"/>
          </p:cNvCxnSpPr>
          <p:nvPr/>
        </p:nvCxnSpPr>
        <p:spPr>
          <a:xfrm>
            <a:off x="4871864" y="1880828"/>
            <a:ext cx="1296144" cy="133214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Cp2">
            <a:extLst>
              <a:ext uri="{FF2B5EF4-FFF2-40B4-BE49-F238E27FC236}">
                <a16:creationId xmlns:a16="http://schemas.microsoft.com/office/drawing/2014/main" id="{4422C500-F584-A580-033C-E0D541357A8A}"/>
              </a:ext>
            </a:extLst>
          </p:cNvPr>
          <p:cNvCxnSpPr>
            <a:cxnSpLocks/>
            <a:stCxn id="22" idx="3"/>
            <a:endCxn id="31" idx="1"/>
          </p:cNvCxnSpPr>
          <p:nvPr/>
        </p:nvCxnSpPr>
        <p:spPr>
          <a:xfrm flipV="1">
            <a:off x="4871864" y="3429000"/>
            <a:ext cx="720080" cy="468052"/>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ECp3">
            <a:extLst>
              <a:ext uri="{FF2B5EF4-FFF2-40B4-BE49-F238E27FC236}">
                <a16:creationId xmlns:a16="http://schemas.microsoft.com/office/drawing/2014/main" id="{B4A1FF11-46CE-97DC-D0C5-EE00D6FD346F}"/>
              </a:ext>
            </a:extLst>
          </p:cNvPr>
          <p:cNvCxnSpPr>
            <a:cxnSpLocks/>
            <a:stCxn id="25" idx="3"/>
            <a:endCxn id="31" idx="2"/>
          </p:cNvCxnSpPr>
          <p:nvPr/>
        </p:nvCxnSpPr>
        <p:spPr>
          <a:xfrm flipV="1">
            <a:off x="4871864" y="3645024"/>
            <a:ext cx="1296144" cy="14761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ECTag">
            <a:extLst>
              <a:ext uri="{FF2B5EF4-FFF2-40B4-BE49-F238E27FC236}">
                <a16:creationId xmlns:a16="http://schemas.microsoft.com/office/drawing/2014/main" id="{023B5B36-1EBE-E10B-6FA1-9DE0E36A2B93}"/>
              </a:ext>
            </a:extLst>
          </p:cNvPr>
          <p:cNvSpPr/>
          <p:nvPr/>
        </p:nvSpPr>
        <p:spPr>
          <a:xfrm>
            <a:off x="5591944" y="3212976"/>
            <a:ext cx="1152128" cy="4320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chemeClr val="tx1"/>
                </a:solidFill>
                <a:latin typeface="Montserrat Medium" pitchFamily="2" charset="0"/>
              </a:rPr>
              <a:t>Filter</a:t>
            </a:r>
            <a:endParaRPr lang="en-US" baseline="-25000">
              <a:solidFill>
                <a:schemeClr val="tx1"/>
              </a:solidFill>
              <a:latin typeface="Montserrat Medium" pitchFamily="2" charset="0"/>
            </a:endParaRPr>
          </a:p>
        </p:txBody>
      </p:sp>
      <p:cxnSp>
        <p:nvCxnSpPr>
          <p:cNvPr id="32" name="!!ECr1">
            <a:extLst>
              <a:ext uri="{FF2B5EF4-FFF2-40B4-BE49-F238E27FC236}">
                <a16:creationId xmlns:a16="http://schemas.microsoft.com/office/drawing/2014/main" id="{EB0B5A06-A963-00D0-3C85-994B966B9089}"/>
              </a:ext>
            </a:extLst>
          </p:cNvPr>
          <p:cNvCxnSpPr>
            <a:cxnSpLocks/>
            <a:stCxn id="31" idx="3"/>
          </p:cNvCxnSpPr>
          <p:nvPr/>
        </p:nvCxnSpPr>
        <p:spPr>
          <a:xfrm>
            <a:off x="6744072" y="3429000"/>
            <a:ext cx="504056" cy="0"/>
          </a:xfrm>
          <a:prstGeom prst="straightConnector1">
            <a:avLst/>
          </a:prstGeom>
          <a:ln w="19050">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3" name="!!ECPA">
            <a:extLst>
              <a:ext uri="{FF2B5EF4-FFF2-40B4-BE49-F238E27FC236}">
                <a16:creationId xmlns:a16="http://schemas.microsoft.com/office/drawing/2014/main" id="{D7596D67-38E6-1EE7-8C3D-63A77DC2B08F}"/>
              </a:ext>
            </a:extLst>
          </p:cNvPr>
          <p:cNvSpPr txBox="1"/>
          <p:nvPr/>
        </p:nvSpPr>
        <p:spPr>
          <a:xfrm>
            <a:off x="7320136" y="3290500"/>
            <a:ext cx="432048" cy="276999"/>
          </a:xfrm>
          <a:prstGeom prst="rect">
            <a:avLst/>
          </a:prstGeom>
          <a:noFill/>
        </p:spPr>
        <p:txBody>
          <a:bodyPr wrap="none" lIns="0" tIns="0" rIns="0" bIns="0" rtlCol="0" anchor="ctr">
            <a:noAutofit/>
          </a:bodyPr>
          <a:lstStyle/>
          <a:p>
            <a:pPr algn="ctr"/>
            <a:r>
              <a:rPr lang="en-US" sz="2400">
                <a:latin typeface="Montserrat Medium" pitchFamily="2" charset="0"/>
              </a:rPr>
              <a:t>PA</a:t>
            </a:r>
          </a:p>
        </p:txBody>
      </p:sp>
      <p:sp>
        <p:nvSpPr>
          <p:cNvPr id="6" name="Slide Number Placeholder 5">
            <a:extLst>
              <a:ext uri="{FF2B5EF4-FFF2-40B4-BE49-F238E27FC236}">
                <a16:creationId xmlns:a16="http://schemas.microsoft.com/office/drawing/2014/main" id="{4A1164E9-88F8-310A-938B-D951B4439880}"/>
              </a:ext>
            </a:extLst>
          </p:cNvPr>
          <p:cNvSpPr>
            <a:spLocks noGrp="1"/>
          </p:cNvSpPr>
          <p:nvPr>
            <p:ph type="sldNum" sz="quarter" idx="12"/>
          </p:nvPr>
        </p:nvSpPr>
        <p:spPr/>
        <p:txBody>
          <a:bodyPr/>
          <a:lstStyle/>
          <a:p>
            <a:fld id="{D24AB98B-7EB6-489A-BE01-743AAE16D735}" type="slidenum">
              <a:rPr lang="en-US" smtClean="0"/>
              <a:t>9</a:t>
            </a:fld>
            <a:endParaRPr lang="en-US"/>
          </a:p>
        </p:txBody>
      </p:sp>
    </p:spTree>
    <p:extLst>
      <p:ext uri="{BB962C8B-B14F-4D97-AF65-F5344CB8AC3E}">
        <p14:creationId xmlns:p14="http://schemas.microsoft.com/office/powerpoint/2010/main" val="14566629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wrap="none" lIns="0" tIns="0" rIns="0" bIns="0" rtlCol="0" anchor="ctr"/>
      <a:lstStyle>
        <a:defPPr algn="ctr">
          <a:defRPr sz="1200" dirty="0" smtClean="0">
            <a:solidFill>
              <a:schemeClr val="tx1"/>
            </a:solidFill>
            <a:latin typeface="Montserrat Medium" pitchFamily="2" charset="0"/>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f878a49-52e2-4576-beb6-a7584af228a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D78311D46E2A4786D16B1D01A14EBC" ma:contentTypeVersion="12" ma:contentTypeDescription="Create a new document." ma:contentTypeScope="" ma:versionID="51b5b9f917b569f2faf16060dfb260cd">
  <xsd:schema xmlns:xsd="http://www.w3.org/2001/XMLSchema" xmlns:xs="http://www.w3.org/2001/XMLSchema" xmlns:p="http://schemas.microsoft.com/office/2006/metadata/properties" xmlns:ns3="8f878a49-52e2-4576-beb6-a7584af228aa" xmlns:ns4="694b8577-7931-49c0-af6c-0de20eb88c73" targetNamespace="http://schemas.microsoft.com/office/2006/metadata/properties" ma:root="true" ma:fieldsID="699bc1fd9d6e3baa8c1997f36b6b3f81" ns3:_="" ns4:_="">
    <xsd:import namespace="8f878a49-52e2-4576-beb6-a7584af228aa"/>
    <xsd:import namespace="694b8577-7931-49c0-af6c-0de20eb88c73"/>
    <xsd:element name="properties">
      <xsd:complexType>
        <xsd:sequence>
          <xsd:element name="documentManagement">
            <xsd:complexType>
              <xsd:all>
                <xsd:element ref="ns3:MediaServiceMetadata" minOccurs="0"/>
                <xsd:element ref="ns3:MediaServiceFastMetadata" minOccurs="0"/>
                <xsd:element ref="ns3:_activity"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878a49-52e2-4576-beb6-a7584af22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94b8577-7931-49c0-af6c-0de20eb88c7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648AF-A94D-400A-96C1-B0558C26DA79}">
  <ds:schemaRefs>
    <ds:schemaRef ds:uri="http://purl.org/dc/dcmitype/"/>
    <ds:schemaRef ds:uri="http://purl.org/dc/terms/"/>
    <ds:schemaRef ds:uri="http://schemas.microsoft.com/office/infopath/2007/PartnerControls"/>
    <ds:schemaRef ds:uri="http://www.w3.org/XML/1998/namespace"/>
    <ds:schemaRef ds:uri="http://schemas.microsoft.com/office/2006/metadata/properties"/>
    <ds:schemaRef ds:uri="694b8577-7931-49c0-af6c-0de20eb88c73"/>
    <ds:schemaRef ds:uri="http://schemas.microsoft.com/office/2006/documentManagement/types"/>
    <ds:schemaRef ds:uri="http://purl.org/dc/elements/1.1/"/>
    <ds:schemaRef ds:uri="http://schemas.openxmlformats.org/package/2006/metadata/core-properties"/>
    <ds:schemaRef ds:uri="8f878a49-52e2-4576-beb6-a7584af228aa"/>
  </ds:schemaRefs>
</ds:datastoreItem>
</file>

<file path=customXml/itemProps2.xml><?xml version="1.0" encoding="utf-8"?>
<ds:datastoreItem xmlns:ds="http://schemas.openxmlformats.org/officeDocument/2006/customXml" ds:itemID="{C01F2948-BE00-4A98-882D-8C6A1D70E386}">
  <ds:schemaRefs>
    <ds:schemaRef ds:uri="694b8577-7931-49c0-af6c-0de20eb88c73"/>
    <ds:schemaRef ds:uri="8f878a49-52e2-4576-beb6-a7584af228a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4C584E-58D0-4FB6-A022-C7C9600B5D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7399</Words>
  <Application>Microsoft Macintosh PowerPoint</Application>
  <PresentationFormat>Widescreen</PresentationFormat>
  <Paragraphs>1293</Paragraphs>
  <Slides>35</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Montserrat Bold</vt:lpstr>
      <vt:lpstr>Aptos</vt:lpstr>
      <vt:lpstr>Aptos Display</vt:lpstr>
      <vt:lpstr>Arial</vt:lpstr>
      <vt:lpstr>Consolas</vt:lpstr>
      <vt:lpstr>Courier New</vt:lpstr>
      <vt:lpstr>Montserrat</vt:lpstr>
      <vt:lpstr>Montserrat Medium</vt:lpstr>
      <vt:lpstr>Montserrat SemiBold</vt:lpstr>
      <vt:lpstr>Source Sans Pro</vt:lpstr>
      <vt:lpstr>Times New Roman</vt:lpstr>
      <vt:lpstr>Office Theme</vt:lpstr>
      <vt:lpstr>EMT: An OS Framework for New Memory Translation Architectures</vt:lpstr>
      <vt:lpstr>Radix tree was the de facto translation design</vt:lpstr>
      <vt:lpstr>Radix tree was the de facto translation design</vt:lpstr>
      <vt:lpstr>New translation architectures are emerging</vt:lpstr>
      <vt:lpstr>New translation architectures are emerging</vt:lpstr>
      <vt:lpstr>New translation architectures are emerging</vt:lpstr>
      <vt:lpstr>The missed evaluation of new architectures</vt:lpstr>
      <vt:lpstr>The Linux kernel assumes radix design</vt:lpstr>
      <vt:lpstr>ECPT: A different design from radix schemes</vt:lpstr>
      <vt:lpstr>ECPT: A different design from radix schemes</vt:lpstr>
      <vt:lpstr>ECPT: A different design from radix schemes</vt:lpstr>
      <vt:lpstr>ECPT: A different design from radix schemes</vt:lpstr>
      <vt:lpstr>ECPT: A different design from radix schemes</vt:lpstr>
      <vt:lpstr>Contributions</vt:lpstr>
      <vt:lpstr>Contributions</vt:lpstr>
      <vt:lpstr>Contributions</vt:lpstr>
      <vt:lpstr>EMT Overview</vt:lpstr>
      <vt:lpstr>EMT Overview</vt:lpstr>
      <vt:lpstr>EMT Overview</vt:lpstr>
      <vt:lpstr>EMT models functionality, not structure</vt:lpstr>
      <vt:lpstr>EMT models functionality, not structure</vt:lpstr>
      <vt:lpstr>EMT models functionality, not structure</vt:lpstr>
      <vt:lpstr>EMT models functionality, not structure</vt:lpstr>
      <vt:lpstr>EMT Basic Functions</vt:lpstr>
      <vt:lpstr>EMT Customizable Functions</vt:lpstr>
      <vt:lpstr>EMT enables HW-specific optimizations</vt:lpstr>
      <vt:lpstr>EMT enables HW-specific optimizations</vt:lpstr>
      <vt:lpstr>EMT simplifies OS support for different MMUs</vt:lpstr>
      <vt:lpstr>EMT has negligible performance overhead</vt:lpstr>
      <vt:lpstr>An open platform for virtual memory research</vt:lpstr>
      <vt:lpstr>EMT brings insights from the OS perspective</vt:lpstr>
      <vt:lpstr>EMT brings insights from the OS perspective</vt:lpstr>
      <vt:lpstr>EMT brings insights from the OS perspective</vt:lpstr>
      <vt:lpstr>EMT helps analyze MMU design tradeoffs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 Jiyuan</dc:creator>
  <cp:lastModifiedBy>Xu, Tianyin</cp:lastModifiedBy>
  <cp:revision>3</cp:revision>
  <dcterms:created xsi:type="dcterms:W3CDTF">2025-06-28T07:09:56Z</dcterms:created>
  <dcterms:modified xsi:type="dcterms:W3CDTF">2025-07-22T08:46:15Z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0x0101006CD78311D46E2A4786D16B1D01A14EBC</vt:lpwstr>
  </property>
</Properties>
</file>