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/>
    <p:restoredTop sz="94595"/>
  </p:normalViewPr>
  <p:slideViewPr>
    <p:cSldViewPr snapToGrid="0" snapToObjects="1">
      <p:cViewPr>
        <p:scale>
          <a:sx n="89" d="100"/>
          <a:sy n="89" d="100"/>
        </p:scale>
        <p:origin x="1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1851A-1805-1A47-AAD0-F5064A2E49D3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F240-A15F-3049-B7AE-255B364831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3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04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26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7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33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3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88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333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0F240-A15F-3049-B7AE-255B3648312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70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0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7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12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9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6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3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8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400" b="1" cap="none" spc="300" dirty="0" smtClean="0"/>
              <a:t>CS6240</a:t>
            </a:r>
            <a:r>
              <a:rPr kumimoji="1" lang="zh-CN" altLang="en-US" sz="2400" b="1" cap="none" spc="300" dirty="0" smtClean="0"/>
              <a:t> </a:t>
            </a:r>
            <a:r>
              <a:rPr kumimoji="1" lang="en-US" altLang="zh-CN" sz="2400" b="1" cap="none" spc="300" dirty="0" smtClean="0"/>
              <a:t>Parallel</a:t>
            </a:r>
            <a:r>
              <a:rPr kumimoji="1" lang="zh-CN" altLang="en-US" sz="2400" b="1" cap="none" spc="300" dirty="0" smtClean="0"/>
              <a:t> </a:t>
            </a:r>
            <a:r>
              <a:rPr kumimoji="1" lang="en-US" altLang="zh-CN" sz="2400" b="1" cap="none" spc="300" dirty="0" smtClean="0"/>
              <a:t>Data</a:t>
            </a:r>
            <a:r>
              <a:rPr kumimoji="1" lang="zh-CN" altLang="en-US" sz="2400" b="1" cap="none" spc="300" dirty="0" smtClean="0"/>
              <a:t> </a:t>
            </a:r>
            <a:r>
              <a:rPr kumimoji="1" lang="en-US" altLang="zh-CN" sz="2400" b="1" cap="none" spc="300" dirty="0" smtClean="0"/>
              <a:t>Processing</a:t>
            </a:r>
            <a:r>
              <a:rPr kumimoji="1" lang="zh-CN" altLang="en-US" sz="2400" b="1" cap="none" spc="300" dirty="0" smtClean="0"/>
              <a:t> </a:t>
            </a:r>
            <a:r>
              <a:rPr kumimoji="1" lang="en-US" altLang="zh-CN" sz="2400" b="1" cap="none" spc="300" dirty="0" smtClean="0"/>
              <a:t>in</a:t>
            </a:r>
            <a:r>
              <a:rPr kumimoji="1" lang="zh-CN" altLang="en-US" sz="2400" b="1" cap="none" spc="300" dirty="0" smtClean="0"/>
              <a:t> </a:t>
            </a:r>
            <a:r>
              <a:rPr kumimoji="1" lang="en-US" altLang="zh-CN" sz="2400" b="1" cap="none" spc="300" dirty="0" err="1" smtClean="0"/>
              <a:t>MapReduce</a:t>
            </a:r>
            <a:r>
              <a:rPr kumimoji="1" lang="en-US" altLang="zh-CN" sz="2400" cap="none" spc="300" dirty="0" smtClean="0"/>
              <a:t/>
            </a:r>
            <a:br>
              <a:rPr kumimoji="1" lang="en-US" altLang="zh-CN" sz="2400" cap="none" spc="300" dirty="0" smtClean="0"/>
            </a:br>
            <a:r>
              <a:rPr kumimoji="1" lang="en-US" altLang="zh-CN" sz="4800" b="1" dirty="0" smtClean="0"/>
              <a:t>F</a:t>
            </a:r>
            <a:r>
              <a:rPr kumimoji="1" lang="en-US" altLang="zh-CN" sz="4800" b="1" cap="none" dirty="0" smtClean="0"/>
              <a:t>inal</a:t>
            </a:r>
            <a:r>
              <a:rPr kumimoji="1" lang="zh-CN" altLang="en-US" sz="4800" b="1" dirty="0" smtClean="0"/>
              <a:t> </a:t>
            </a:r>
            <a:r>
              <a:rPr kumimoji="1" lang="en-US" altLang="zh-CN" sz="4800" b="1" dirty="0" smtClean="0"/>
              <a:t>p</a:t>
            </a:r>
            <a:r>
              <a:rPr kumimoji="1" lang="en-US" altLang="zh-CN" sz="4800" b="1" cap="none" dirty="0" smtClean="0"/>
              <a:t>roject</a:t>
            </a:r>
            <a:r>
              <a:rPr kumimoji="1" lang="zh-CN" altLang="en-US" sz="4800" b="1" dirty="0" smtClean="0"/>
              <a:t> </a:t>
            </a:r>
            <a:r>
              <a:rPr kumimoji="1" lang="en-US" altLang="zh-CN" sz="4800" b="1" dirty="0" smtClean="0"/>
              <a:t>-</a:t>
            </a:r>
            <a:r>
              <a:rPr kumimoji="1" lang="zh-CN" altLang="en-US" sz="4800" b="1" dirty="0" smtClean="0"/>
              <a:t> </a:t>
            </a:r>
            <a:r>
              <a:rPr kumimoji="1" lang="en-US" altLang="zh-CN" sz="4800" b="1" dirty="0" smtClean="0"/>
              <a:t>NC</a:t>
            </a:r>
            <a:r>
              <a:rPr kumimoji="1" lang="zh-CN" altLang="en-US" sz="4800" b="1" dirty="0" smtClean="0"/>
              <a:t> </a:t>
            </a:r>
            <a:r>
              <a:rPr kumimoji="1" lang="en-US" altLang="zh-CN" sz="4800" b="1" dirty="0"/>
              <a:t>T</a:t>
            </a:r>
            <a:r>
              <a:rPr kumimoji="1" lang="en-US" altLang="zh-CN" sz="4800" b="1" cap="none" dirty="0"/>
              <a:t>racer</a:t>
            </a:r>
            <a:endParaRPr kumimoji="1" lang="zh-CN" altLang="en-US" sz="4800" cap="none" spc="3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spc="0" dirty="0" smtClean="0"/>
              <a:t>Group</a:t>
            </a:r>
            <a:r>
              <a:rPr kumimoji="1" lang="zh-CN" altLang="en-US" cap="none" spc="0" dirty="0" smtClean="0"/>
              <a:t> </a:t>
            </a:r>
            <a:r>
              <a:rPr kumimoji="1" lang="en-US" altLang="zh-CN" cap="none" spc="0" dirty="0"/>
              <a:t>M</a:t>
            </a:r>
            <a:r>
              <a:rPr kumimoji="1" lang="en-US" altLang="zh-CN" cap="none" spc="0" dirty="0" smtClean="0"/>
              <a:t>ember:</a:t>
            </a:r>
            <a:r>
              <a:rPr kumimoji="1" lang="zh-CN" altLang="en-US" cap="none" spc="0" dirty="0" smtClean="0"/>
              <a:t>  </a:t>
            </a:r>
            <a:r>
              <a:rPr kumimoji="1" lang="en-US" altLang="zh-CN" cap="none" spc="0" dirty="0" smtClean="0"/>
              <a:t>Yang</a:t>
            </a:r>
            <a:r>
              <a:rPr kumimoji="1" lang="zh-CN" altLang="en-US" cap="none" spc="0" dirty="0" smtClean="0"/>
              <a:t> </a:t>
            </a:r>
            <a:r>
              <a:rPr kumimoji="1" lang="en-US" altLang="zh-CN" cap="none" spc="0" dirty="0" err="1" smtClean="0"/>
              <a:t>Cai</a:t>
            </a:r>
            <a:r>
              <a:rPr kumimoji="1" lang="en-US" altLang="zh-CN" cap="none" spc="0" dirty="0" smtClean="0"/>
              <a:t>,</a:t>
            </a:r>
            <a:r>
              <a:rPr kumimoji="1" lang="zh-CN" altLang="en-US" cap="none" spc="0" dirty="0" smtClean="0"/>
              <a:t> </a:t>
            </a:r>
            <a:r>
              <a:rPr kumimoji="1" lang="en-US" altLang="zh-CN" cap="none" spc="0" dirty="0" err="1" smtClean="0"/>
              <a:t>Jingchao</a:t>
            </a:r>
            <a:r>
              <a:rPr kumimoji="1" lang="zh-CN" altLang="en-US" cap="none" spc="0" dirty="0" smtClean="0"/>
              <a:t> </a:t>
            </a:r>
            <a:r>
              <a:rPr kumimoji="1" lang="en-US" altLang="zh-CN" cap="none" spc="0" dirty="0" smtClean="0"/>
              <a:t>Cao,</a:t>
            </a:r>
            <a:r>
              <a:rPr kumimoji="1" lang="zh-CN" altLang="en-US" cap="none" spc="0" dirty="0" smtClean="0"/>
              <a:t> </a:t>
            </a:r>
            <a:r>
              <a:rPr kumimoji="1" lang="en-US" altLang="zh-CN" cap="none" spc="0" dirty="0" smtClean="0"/>
              <a:t>Li</a:t>
            </a:r>
            <a:r>
              <a:rPr kumimoji="1" lang="zh-CN" altLang="en-US" cap="none" spc="0" dirty="0" smtClean="0"/>
              <a:t> </a:t>
            </a:r>
            <a:r>
              <a:rPr kumimoji="1" lang="en-US" altLang="zh-CN" cap="none" spc="0" dirty="0" smtClean="0"/>
              <a:t>Xie</a:t>
            </a:r>
            <a:endParaRPr kumimoji="1" lang="zh-CN" altLang="en-US" cap="none" spc="0" dirty="0"/>
          </a:p>
        </p:txBody>
      </p:sp>
    </p:spTree>
    <p:extLst>
      <p:ext uri="{BB962C8B-B14F-4D97-AF65-F5344CB8AC3E}">
        <p14:creationId xmlns:p14="http://schemas.microsoft.com/office/powerpoint/2010/main" val="19558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Pseudo-Code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Prediction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7195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57497"/>
              </p:ext>
            </p:extLst>
          </p:nvPr>
        </p:nvGraphicFramePr>
        <p:xfrm>
          <a:off x="2258685" y="2183277"/>
          <a:ext cx="7846178" cy="3327400"/>
        </p:xfrm>
        <a:graphic>
          <a:graphicData uri="http://schemas.openxmlformats.org/drawingml/2006/table">
            <a:tbl>
              <a:tblPr/>
              <a:tblGrid>
                <a:gridCol w="7846178"/>
              </a:tblGrid>
              <a:tr h="26010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modelNames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["LR","RF","BY"]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results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modelNames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par.map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=&gt;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loadModel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  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urier New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transform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predictionData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withColumnRenamed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("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prediction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",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reduce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((d1, d2) =&gt; d1.join(d2, "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index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"))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map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{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=&gt; 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votes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modelNames.map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=&gt;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r.getCol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reduce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(_+_)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predictLabel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if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votes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&gt;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modelNames.size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()/2) 1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else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0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PredictRecord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r.getCol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("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features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"), 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predictLabel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}</a:t>
                      </a:r>
                      <a:endParaRPr lang="de-DE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results.save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()</a:t>
                      </a:r>
                      <a:endParaRPr lang="de-DE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78717" y="1766887"/>
            <a:ext cx="12192000" cy="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/>
              <a:t>Result</a:t>
            </a:r>
            <a:r>
              <a:rPr kumimoji="1" lang="zh-CN" altLang="en-US" sz="5400" cap="none" dirty="0"/>
              <a:t> </a:t>
            </a:r>
            <a:r>
              <a:rPr kumimoji="1" lang="en-US" altLang="zh-CN" sz="5400" cap="none" dirty="0"/>
              <a:t>Discussion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Speed-Up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7195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78717" y="1766887"/>
            <a:ext cx="12192000" cy="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1427" y="1981200"/>
            <a:ext cx="1174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Training</a:t>
            </a:r>
          </a:p>
        </p:txBody>
      </p:sp>
      <p:sp>
        <p:nvSpPr>
          <p:cNvPr id="5" name="矩形 4"/>
          <p:cNvSpPr/>
          <p:nvPr/>
        </p:nvSpPr>
        <p:spPr>
          <a:xfrm>
            <a:off x="1601427" y="3498490"/>
            <a:ext cx="144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Prediction</a:t>
            </a:r>
            <a:endParaRPr kumimoji="1" lang="en-US" altLang="zh-CN" b="1" dirty="0"/>
          </a:p>
        </p:txBody>
      </p:sp>
      <p:pic>
        <p:nvPicPr>
          <p:cNvPr id="10242" name="Picture 2" descr="https://lh6.googleusercontent.com/oUUrj0VADt0TWQGGBAoDOllvFHkxVTvt0sePMBC_NZXk_IlBbgazvXKkdaAo9um2-xjDYH1HmgHUh4MwIMlQs015iAtz-IVlnVQq6YuwuPoNXLXcDP0yXpuUOARopTAmm5b0LM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521310"/>
            <a:ext cx="8172450" cy="7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zNvMEPh93aPu1QESbnv_S9yc654na8vjKu9hKhXJXKQ3erNYp5_VsPZpc8nBxUKFkZqk7bAuBk6Y5U268hptXZttcf9mIZN6qKCrmZuSPNfP6bq0JVep_h07M9tUxJiZbQNwriM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033838"/>
            <a:ext cx="8195756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/>
              <a:t>Result</a:t>
            </a:r>
            <a:r>
              <a:rPr kumimoji="1" lang="zh-CN" altLang="en-US" sz="5400" cap="none" dirty="0"/>
              <a:t> </a:t>
            </a:r>
            <a:r>
              <a:rPr kumimoji="1" lang="en-US" altLang="zh-CN" sz="5400" cap="none" dirty="0"/>
              <a:t>Discussion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Accuracy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7195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78717" y="1766887"/>
            <a:ext cx="12192000" cy="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1427" y="1981200"/>
            <a:ext cx="9757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</a:t>
            </a:r>
            <a:r>
              <a:rPr lang="en-US" altLang="zh-CN" sz="2000" dirty="0" smtClean="0"/>
              <a:t>raining </a:t>
            </a:r>
            <a:r>
              <a:rPr lang="en-US" altLang="zh-CN" sz="2000" dirty="0"/>
              <a:t>on 6G training data sampled from image1, 2, and 3, </a:t>
            </a:r>
            <a:endParaRPr lang="en-US" altLang="zh-CN" sz="2000" dirty="0" smtClean="0"/>
          </a:p>
          <a:p>
            <a:r>
              <a:rPr lang="en-US" altLang="zh-CN" sz="2000" dirty="0" smtClean="0"/>
              <a:t>Validation 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whole image6</a:t>
            </a:r>
          </a:p>
          <a:p>
            <a:r>
              <a:rPr lang="en-US" altLang="zh-CN" sz="2000" dirty="0"/>
              <a:t>P</a:t>
            </a:r>
            <a:r>
              <a:rPr lang="en-US" altLang="zh-CN" sz="2000" dirty="0" smtClean="0"/>
              <a:t>rediction </a:t>
            </a:r>
            <a:r>
              <a:rPr lang="en-US" altLang="zh-CN" sz="2000" dirty="0"/>
              <a:t>on whole </a:t>
            </a:r>
            <a:r>
              <a:rPr lang="en-US" altLang="zh-CN" sz="2000" dirty="0" smtClean="0"/>
              <a:t>image4</a:t>
            </a:r>
            <a:endParaRPr kumimoji="1" lang="en-US" altLang="zh-CN" sz="2000" dirty="0"/>
          </a:p>
        </p:txBody>
      </p:sp>
      <p:pic>
        <p:nvPicPr>
          <p:cNvPr id="11266" name="Picture 2" descr="https://lh6.googleusercontent.com/mdhvFMHXSFRulqD8-4BRR0lFsN6KWmo0JxOggdJEkK_VEPH_W6mv8_Ybya4X0REVo8fM3H0tai2TpSNDkiF-oDx4gzjcPXmfyqNj1X7GhfmZHwRdcIZ539we2Ia5P_vDhai9wut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26" y="3849270"/>
            <a:ext cx="9317722" cy="8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01426" y="3064042"/>
            <a:ext cx="8585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Evaluator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metrics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oth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validation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prediction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ACCURACY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0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cap="none" dirty="0" smtClean="0"/>
              <a:t>Conclusion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and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Future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Work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90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800" dirty="0" smtClean="0"/>
              <a:t>Conclusion</a:t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&amp;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Mllib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has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good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load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balance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large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dataset</a:t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implemented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new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feature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support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different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models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en-US" sz="2800" dirty="0" smtClean="0"/>
              <a:t>  </a:t>
            </a:r>
            <a:r>
              <a:rPr kumimoji="1" lang="en-US" altLang="zh-CN" sz="2800" dirty="0" err="1" smtClean="0"/>
              <a:t>ensembling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which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provides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good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accuracy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this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case.</a:t>
            </a:r>
          </a:p>
          <a:p>
            <a:r>
              <a:rPr kumimoji="1" lang="en-US" altLang="zh-CN" sz="2800" dirty="0" smtClean="0"/>
              <a:t>Future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Work</a:t>
            </a:r>
            <a:r>
              <a:rPr kumimoji="1" lang="en-US" altLang="zh-CN" sz="2800" dirty="0"/>
              <a:t/>
            </a:r>
            <a:br>
              <a:rPr kumimoji="1" lang="en-US" altLang="zh-CN" sz="2800" dirty="0"/>
            </a:b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models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explore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include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(SVM,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GBT</a:t>
            </a:r>
            <a:r>
              <a:rPr kumimoji="1" lang="mr-IN" altLang="zh-CN" sz="2800" dirty="0" smtClean="0"/>
              <a:t>…</a:t>
            </a:r>
            <a:r>
              <a:rPr kumimoji="1" lang="en-US" altLang="zh-CN" sz="2800" dirty="0" smtClean="0"/>
              <a:t>)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Comparison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with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default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ensembling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(RF,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GBT</a:t>
            </a:r>
            <a:r>
              <a:rPr kumimoji="1" lang="mr-IN" altLang="zh-CN" sz="2800" dirty="0" smtClean="0"/>
              <a:t>…</a:t>
            </a:r>
            <a:r>
              <a:rPr kumimoji="1" lang="en-US" altLang="zh-CN" sz="2800" dirty="0" smtClean="0"/>
              <a:t>)</a:t>
            </a:r>
            <a:br>
              <a:rPr kumimoji="1" lang="en-US" altLang="zh-CN" sz="2800" dirty="0" smtClean="0"/>
            </a:b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Explore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evaluation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AreaUnderROC</a:t>
            </a:r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cap="none" dirty="0" smtClean="0"/>
              <a:t>Outline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9011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Introduction</a:t>
            </a:r>
          </a:p>
          <a:p>
            <a:r>
              <a:rPr kumimoji="1" lang="en-US" altLang="zh-CN" sz="2800" dirty="0" smtClean="0"/>
              <a:t>Parameter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Selection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Speed-Up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Discussion</a:t>
            </a:r>
          </a:p>
          <a:p>
            <a:r>
              <a:rPr kumimoji="1" lang="en-US" altLang="zh-CN" sz="2800" dirty="0" smtClean="0"/>
              <a:t>Pseudo-Code</a:t>
            </a:r>
          </a:p>
          <a:p>
            <a:r>
              <a:rPr kumimoji="1" lang="en-US" altLang="zh-CN" sz="2800" dirty="0" smtClean="0"/>
              <a:t>Result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Discussion</a:t>
            </a:r>
          </a:p>
          <a:p>
            <a:r>
              <a:rPr kumimoji="1" lang="en-US" altLang="zh-CN" sz="2800" dirty="0" smtClean="0"/>
              <a:t>Conclusion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Future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Work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cap="none" dirty="0" smtClean="0"/>
              <a:t>Introduction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9011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Training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Bagging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(Logistic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Forest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Naïve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Bayes)</a:t>
            </a:r>
            <a:b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	Each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parameter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searched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paramGrid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800" dirty="0" smtClean="0"/>
              <a:t>Prediction</a:t>
            </a:r>
          </a:p>
          <a:p>
            <a:pPr marL="0" indent="0">
              <a:buNone/>
            </a:pP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	Each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Pixel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odels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votes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majority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label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827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9" y="483234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Model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and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Parameter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Selection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329932"/>
            <a:ext cx="9603275" cy="3819011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b="1" dirty="0" smtClean="0"/>
              <a:t>Logistic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Regression</a:t>
            </a:r>
          </a:p>
          <a:p>
            <a:pPr marL="0" indent="0">
              <a:buNone/>
            </a:pPr>
            <a:r>
              <a:rPr kumimoji="1" lang="zh-CN" altLang="en-US" b="1" dirty="0" smtClean="0"/>
              <a:t>   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 </a:t>
            </a:r>
            <a:r>
              <a:rPr kumimoji="1" lang="en-US" altLang="zh-CN" sz="1900" b="1" dirty="0" smtClean="0"/>
              <a:t>Speed-Up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</a:t>
            </a: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 </a:t>
            </a:r>
            <a:r>
              <a:rPr kumimoji="1" lang="en-US" altLang="zh-CN" sz="1900" b="1" dirty="0" smtClean="0"/>
              <a:t>Parameter</a:t>
            </a:r>
            <a:r>
              <a:rPr kumimoji="1" lang="zh-CN" altLang="en-US" sz="1900" b="1" dirty="0" smtClean="0"/>
              <a:t> </a:t>
            </a:r>
            <a:r>
              <a:rPr kumimoji="1" lang="en-US" altLang="zh-CN" sz="1900" b="1" dirty="0" smtClean="0"/>
              <a:t>Exploration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     </a:t>
            </a:r>
            <a:r>
              <a:rPr lang="en-US" altLang="zh-CN" u="sng" dirty="0"/>
              <a:t>Maximum iteration:</a:t>
            </a:r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 </a:t>
            </a:r>
            <a:r>
              <a:rPr lang="en-US" altLang="zh-CN" dirty="0"/>
              <a:t>accuracy between iteration of 8 and 10, and stays stable after </a:t>
            </a:r>
            <a:r>
              <a:rPr lang="en-US" altLang="zh-CN" dirty="0" smtClean="0"/>
              <a:t>20.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u="sng" dirty="0" smtClean="0"/>
              <a:t>Regularization:</a:t>
            </a:r>
            <a:r>
              <a:rPr lang="en-US" altLang="zh-CN" dirty="0" smtClean="0"/>
              <a:t> highest accuracy when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is 0.2, after 0.2, accuracy keeps decreasing.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u="sng" dirty="0" smtClean="0"/>
              <a:t>Threshold</a:t>
            </a:r>
            <a:r>
              <a:rPr lang="en-US" altLang="zh-CN" u="sng" dirty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10, 0.2, 0.18) for (maximum iteration, regularization, threshold).</a:t>
            </a:r>
            <a:endParaRPr kumimoji="1" lang="en-US" altLang="zh-CN" dirty="0" smtClean="0"/>
          </a:p>
        </p:txBody>
      </p:sp>
      <p:pic>
        <p:nvPicPr>
          <p:cNvPr id="1028" name="Picture 4" descr="https://lh3.googleusercontent.com/lRVDCTtTgDHp3mhAs6l7B8UA7JpwbeU9xNclvLFNRJ4SnJG9zqgWIV3wGtDdVnepJvpaWQvSOjYlwsw6OeOgC7N0jhkdQRIJgJkvkOv58B8lnP-7MhjD9i9WV0rp52y92BMrGlQ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4" y="2410761"/>
            <a:ext cx="9084744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Model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and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Parameter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Selection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Random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Forest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 </a:t>
            </a:r>
            <a:r>
              <a:rPr kumimoji="1" lang="en-US" altLang="zh-CN" sz="1800" b="1" dirty="0" smtClean="0"/>
              <a:t>Speed-Up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pic>
        <p:nvPicPr>
          <p:cNvPr id="2050" name="Picture 2" descr="https://lh4.googleusercontent.com/13ykROoQ2VfZirTL9Qdz3-kNsNkb1gAUz-8mTEVrRgGtPWy9_1bwc6V_n21KT05ss546wgEloXPlP5x2mtGYTviFdJ27zKt0-WmYyJlHn0NPEVuY_UovQeofqE6Jq_E7P9VrLh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55" y="2197100"/>
            <a:ext cx="9084744" cy="8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L2mTebeZrF6p-L_UhvFjaw60JJWqUPlcHK9oIzMF1yEffbkanyvbqxoq3QCmCjvQLVG28H8XN6wncryiRD7jn_X7Vewu3uqiFMpfyLN3-0n15oUf3N3SvOTg2ba9Vc-9x42mTOT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55" y="3978452"/>
            <a:ext cx="9285549" cy="8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383115" y="3879551"/>
            <a:ext cx="1676347" cy="106299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8729" y="3066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b="1" dirty="0"/>
              <a:t> 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Parameter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Exploration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    </a:t>
            </a:r>
            <a:r>
              <a:rPr lang="en-US" altLang="zh-CN" u="sng" dirty="0" err="1" smtClean="0"/>
              <a:t>MaxBins</a:t>
            </a:r>
            <a:r>
              <a:rPr lang="en-US" altLang="zh-CN" u="sng" dirty="0" smtClean="0"/>
              <a:t> </a:t>
            </a:r>
            <a:r>
              <a:rPr lang="en-US" altLang="zh-CN" u="sng" dirty="0"/>
              <a:t>&amp; </a:t>
            </a:r>
            <a:r>
              <a:rPr lang="en-US" altLang="zh-CN" u="sng" dirty="0" err="1"/>
              <a:t>N</a:t>
            </a:r>
            <a:r>
              <a:rPr lang="en-US" altLang="zh-CN" u="sng" dirty="0" err="1" smtClean="0"/>
              <a:t>umTrees</a:t>
            </a:r>
            <a:r>
              <a:rPr lang="en-US" altLang="zh-CN" u="sng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No much effect on the accuracy. </a:t>
            </a:r>
            <a:br>
              <a:rPr lang="en-US" altLang="zh-CN" dirty="0"/>
            </a:br>
            <a:r>
              <a:rPr lang="zh-CN" altLang="en-US" dirty="0"/>
              <a:t>     </a:t>
            </a:r>
            <a:r>
              <a:rPr lang="en-US" altLang="zh-CN" u="sng" dirty="0"/>
              <a:t>Thresholds: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6455" y="48247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 err="1" smtClean="0"/>
              <a:t>MaxDepth</a:t>
            </a:r>
            <a:r>
              <a:rPr lang="en-US" altLang="zh-CN" u="sng" dirty="0" smtClean="0"/>
              <a:t>:</a:t>
            </a:r>
            <a:endParaRPr lang="zh-CN" altLang="en-US" dirty="0"/>
          </a:p>
        </p:txBody>
      </p:sp>
      <p:pic>
        <p:nvPicPr>
          <p:cNvPr id="2056" name="Picture 8" descr="https://lh3.googleusercontent.com/kfunuYY-yaU2f-k1YjBqqWPy92mh3yPbDKte5UMJTFkg7cRDyYpXbvqw1s464wmUWadC5_x6MEScusN7Ah-icSQTsb3GLo11ivGYAXkeyBKv8CIyTH25Y7WQcZG3zKOKk9myqp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55" y="5159046"/>
            <a:ext cx="9285549" cy="9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9457124" y="5119920"/>
            <a:ext cx="1676347" cy="106299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Model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and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Parameter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Selection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Naïve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Bayes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b="1" dirty="0" smtClean="0"/>
              <a:t>-</a:t>
            </a:r>
            <a:r>
              <a:rPr kumimoji="1" lang="zh-CN" altLang="en-US" b="1" dirty="0" smtClean="0"/>
              <a:t> </a:t>
            </a:r>
            <a:r>
              <a:rPr kumimoji="1" lang="en-US" altLang="zh-CN" sz="1800" b="1" dirty="0" smtClean="0"/>
              <a:t>Speed-Up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Ideal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Speed-Up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sp>
        <p:nvSpPr>
          <p:cNvPr id="6" name="矩形 5"/>
          <p:cNvSpPr/>
          <p:nvPr/>
        </p:nvSpPr>
        <p:spPr>
          <a:xfrm>
            <a:off x="1508729" y="3752434"/>
            <a:ext cx="97926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 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Parameter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Exploration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lang="en-US" altLang="zh-CN" u="sng" dirty="0" smtClean="0"/>
              <a:t>Smoothing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Parameter</a:t>
            </a:r>
            <a:r>
              <a:rPr lang="zh-CN" altLang="en-US" u="sng" dirty="0" smtClean="0"/>
              <a:t> </a:t>
            </a:r>
            <a:r>
              <a:rPr lang="en-US" altLang="zh-CN" u="sng" dirty="0" err="1" smtClean="0"/>
              <a:t>λ</a:t>
            </a:r>
            <a:r>
              <a:rPr lang="en-US" altLang="zh-CN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No </a:t>
            </a:r>
            <a:r>
              <a:rPr lang="en-US" altLang="zh-CN" dirty="0"/>
              <a:t>much effect on the accuracy. 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en-US" altLang="zh-CN" u="sng" dirty="0" smtClean="0"/>
              <a:t>Thresholds:</a:t>
            </a:r>
            <a:r>
              <a:rPr lang="zh-CN" altLang="en-US" u="sng" dirty="0" smtClean="0"/>
              <a:t>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originalProb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classThreshold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[0.0,1.0]</a:t>
            </a:r>
            <a:endParaRPr lang="zh-CN" altLang="en-US" dirty="0"/>
          </a:p>
        </p:txBody>
      </p:sp>
      <p:pic>
        <p:nvPicPr>
          <p:cNvPr id="4098" name="Picture 2" descr="https://lh4.googleusercontent.com/d9i6hRGIX14_6h-BBC5iGdtBxi_Bks92eqDi883TGdECRSzg8rmhWUj7yidvxa_INXaGejfzCn7ymIWXmdw5OQIR3-ZM1C61bpfh70UDJXKheJ0rdVN6N0jNVFbBio3G8izfU29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29" y="2778744"/>
            <a:ext cx="9083383" cy="8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Model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and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Parameter</a:t>
            </a:r>
            <a:r>
              <a:rPr kumimoji="1" lang="zh-CN" altLang="en-US" sz="5400" cap="none" dirty="0" smtClean="0"/>
              <a:t> </a:t>
            </a:r>
            <a:r>
              <a:rPr kumimoji="1" lang="en-US" altLang="zh-CN" sz="5400" cap="none" dirty="0" smtClean="0"/>
              <a:t>Selection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Naïve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Bayes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pic>
        <p:nvPicPr>
          <p:cNvPr id="7" name="Picture 4" descr="https://lh4.googleusercontent.com/h6cWCxUslhbOR-ysKmK7q22GHL8c-izDqB_iWCsiL7KcF_IEj297qIqiRewvL8-s4kqX_Nzo09oKED3GyhQlYFN4K_8c71iApDVj_hvEELjXvSeo4wQiA4eyHTw0hk69ftvcvYu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16" y="1937051"/>
            <a:ext cx="8879035" cy="41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181774" y="2269242"/>
            <a:ext cx="1339264" cy="3961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7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Pseudo-Code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Preprocess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94064"/>
              </p:ext>
            </p:extLst>
          </p:nvPr>
        </p:nvGraphicFramePr>
        <p:xfrm>
          <a:off x="1907075" y="2399733"/>
          <a:ext cx="8065599" cy="2009148"/>
        </p:xfrm>
        <a:graphic>
          <a:graphicData uri="http://schemas.openxmlformats.org/drawingml/2006/table">
            <a:tbl>
              <a:tblPr/>
              <a:tblGrid>
                <a:gridCol w="8065599"/>
              </a:tblGrid>
              <a:tr h="8287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//</a:t>
                      </a:r>
                      <a:r>
                        <a:rPr lang="zh-CN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NOTE: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rotation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&amp;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mirror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are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in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Induction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section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  <a:endParaRPr lang="de-DE" sz="4000" b="1" dirty="0" smtClean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trainingData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sc.textFile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(image1.csv,image2.csv,image3.csv,image6.csv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  <a:endParaRPr lang="de-DE" sz="40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              </a:t>
                      </a:r>
                      <a:r>
                        <a:rPr lang="zh-CN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map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toTrainRecord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        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toDS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        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sample(0.6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        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repartition</a:t>
                      </a:r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(400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validationData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= 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sc.textFile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(image4.csv)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          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map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toTrainRecord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                    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.</a:t>
                      </a: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toDS</a:t>
                      </a:r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</a:rPr>
                        <a:t>()</a:t>
                      </a:r>
                      <a:endParaRPr lang="de-DE" sz="4000" b="1" dirty="0" smtClean="0">
                        <a:effectLst/>
                      </a:endParaRPr>
                    </a:p>
                  </a:txBody>
                  <a:tcPr marL="44454" marR="44454" marT="44454" marB="44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7195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78717" y="1766887"/>
            <a:ext cx="12192000" cy="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9333"/>
              </p:ext>
            </p:extLst>
          </p:nvPr>
        </p:nvGraphicFramePr>
        <p:xfrm>
          <a:off x="1907074" y="4903566"/>
          <a:ext cx="8065599" cy="980440"/>
        </p:xfrm>
        <a:graphic>
          <a:graphicData uri="http://schemas.openxmlformats.org/drawingml/2006/table">
            <a:tbl>
              <a:tblPr/>
              <a:tblGrid>
                <a:gridCol w="8065599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predictionData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sc.textFile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(image5.csv)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zipWithIndex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toIndexedRecord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toDS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409826" y="3317684"/>
            <a:ext cx="12192000" cy="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14764" y="1939859"/>
            <a:ext cx="1174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Training</a:t>
            </a:r>
            <a:endParaRPr kumimoji="1"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1703782" y="4534234"/>
            <a:ext cx="144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Prediction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4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0137" y="494487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sz="5400" cap="none" dirty="0" smtClean="0"/>
              <a:t>Pseudo-Code</a:t>
            </a:r>
            <a:endParaRPr kumimoji="1" lang="zh-CN" altLang="en-US" sz="5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0138" y="1350498"/>
            <a:ext cx="9603275" cy="527890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Training</a:t>
            </a:r>
            <a:r>
              <a:rPr kumimoji="1" lang="en-US" altLang="zh-CN" sz="2800" b="1" dirty="0" smtClean="0"/>
              <a:t/>
            </a:r>
            <a:br>
              <a:rPr kumimoji="1" lang="en-US" altLang="zh-CN" sz="2800" b="1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pPr marL="0" indent="0">
              <a:buNone/>
            </a:pPr>
            <a:endParaRPr lang="en-US" altLang="zh-CN" u="sng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7195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10637"/>
              </p:ext>
            </p:extLst>
          </p:nvPr>
        </p:nvGraphicFramePr>
        <p:xfrm>
          <a:off x="2344485" y="1953728"/>
          <a:ext cx="7674578" cy="4782828"/>
        </p:xfrm>
        <a:graphic>
          <a:graphicData uri="http://schemas.openxmlformats.org/drawingml/2006/table">
            <a:tbl>
              <a:tblPr/>
              <a:tblGrid>
                <a:gridCol w="7674578"/>
              </a:tblGrid>
              <a:tr h="34496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modelNames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= ["LR","RF","BY"]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modelNames.par.map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modeName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=&gt;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//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construct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ModelEstimator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ParamGrid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TrainingData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metaData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 {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modelName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== "LR") {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diversifiedData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trainingData.map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mirrorAndRotate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(0,0))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lr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LogisticRegression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paramGrid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ParamGridBuilder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  .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addGrid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lr.maxIter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Array[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MaxIter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  .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addGrid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lr.regParam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Array[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RegParam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  .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addGrid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lr.threshold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Array[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  .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build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lr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paramGrid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diversifiedData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}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modelName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== "RF") {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...</a:t>
                      </a:r>
                      <a:endParaRPr lang="de-DE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}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{ //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modelName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== "BY"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...</a:t>
                      </a:r>
                      <a:endParaRPr lang="de-DE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  }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bestModel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validateToFindBestModel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metaData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validationData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de-DE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bestMode.save</a:t>
                      </a: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   </a:t>
                      </a:r>
                      <a:r>
                        <a:rPr lang="de-DE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+mn-ea"/>
                          <a:cs typeface="+mn-cs"/>
                        </a:rPr>
                        <a:t>)</a:t>
                      </a:r>
                      <a:endParaRPr lang="de-DE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+mn-ea"/>
                        <a:cs typeface="+mn-cs"/>
                      </a:endParaRPr>
                    </a:p>
                  </a:txBody>
                  <a:tcPr marL="44454" marR="44454" marT="44454" marB="44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78717" y="1766887"/>
            <a:ext cx="12192000" cy="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147</Words>
  <Application>Microsoft Macintosh PowerPoint</Application>
  <PresentationFormat>宽屏</PresentationFormat>
  <Paragraphs>138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Courier New</vt:lpstr>
      <vt:lpstr>DengXian</vt:lpstr>
      <vt:lpstr>Gill Sans MT</vt:lpstr>
      <vt:lpstr>Mangal</vt:lpstr>
      <vt:lpstr>Times New Roman</vt:lpstr>
      <vt:lpstr>等线</vt:lpstr>
      <vt:lpstr>等线 Light</vt:lpstr>
      <vt:lpstr>Arial</vt:lpstr>
      <vt:lpstr>库</vt:lpstr>
      <vt:lpstr>CS6240 Parallel Data Processing in MapReduce Final project - NC Tracer</vt:lpstr>
      <vt:lpstr>Outline</vt:lpstr>
      <vt:lpstr>Introduction</vt:lpstr>
      <vt:lpstr>Model and Parameter Selection</vt:lpstr>
      <vt:lpstr>Model and Parameter Selection</vt:lpstr>
      <vt:lpstr>Model and Parameter Selection</vt:lpstr>
      <vt:lpstr>Model and Parameter Selection</vt:lpstr>
      <vt:lpstr>Pseudo-Code</vt:lpstr>
      <vt:lpstr>Pseudo-Code</vt:lpstr>
      <vt:lpstr>Pseudo-Code</vt:lpstr>
      <vt:lpstr>Result Discussion</vt:lpstr>
      <vt:lpstr>Result Discussion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CS6240 Parallel Data Processing in MapReduce Final project - NC Tracer</dc:title>
  <dc:creator>Li Xie</dc:creator>
  <cp:lastModifiedBy>Li Xie</cp:lastModifiedBy>
  <cp:revision>18</cp:revision>
  <cp:lastPrinted>2017-12-09T03:47:31Z</cp:lastPrinted>
  <dcterms:created xsi:type="dcterms:W3CDTF">2017-12-09T01:58:34Z</dcterms:created>
  <dcterms:modified xsi:type="dcterms:W3CDTF">2017-12-11T16:12:28Z</dcterms:modified>
</cp:coreProperties>
</file>