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7" r:id="rId13"/>
    <p:sldId id="268" r:id="rId14"/>
    <p:sldId id="279" r:id="rId15"/>
    <p:sldId id="295" r:id="rId16"/>
    <p:sldId id="296" r:id="rId17"/>
    <p:sldId id="297" r:id="rId18"/>
    <p:sldId id="271" r:id="rId19"/>
    <p:sldId id="270" r:id="rId20"/>
    <p:sldId id="273" r:id="rId21"/>
    <p:sldId id="274" r:id="rId22"/>
    <p:sldId id="275" r:id="rId23"/>
    <p:sldId id="272" r:id="rId24"/>
    <p:sldId id="269" r:id="rId25"/>
    <p:sldId id="276" r:id="rId26"/>
    <p:sldId id="277" r:id="rId27"/>
    <p:sldId id="278" r:id="rId28"/>
    <p:sldId id="281" r:id="rId29"/>
    <p:sldId id="289" r:id="rId30"/>
    <p:sldId id="294" r:id="rId31"/>
    <p:sldId id="282" r:id="rId32"/>
    <p:sldId id="291" r:id="rId33"/>
    <p:sldId id="292" r:id="rId34"/>
    <p:sldId id="283" r:id="rId35"/>
    <p:sldId id="293" r:id="rId36"/>
    <p:sldId id="299" r:id="rId37"/>
    <p:sldId id="298" r:id="rId38"/>
    <p:sldId id="284" r:id="rId39"/>
    <p:sldId id="305" r:id="rId40"/>
    <p:sldId id="285" r:id="rId41"/>
    <p:sldId id="300" r:id="rId42"/>
    <p:sldId id="303" r:id="rId43"/>
    <p:sldId id="302" r:id="rId44"/>
    <p:sldId id="301" r:id="rId45"/>
    <p:sldId id="286" r:id="rId46"/>
    <p:sldId id="287" r:id="rId47"/>
    <p:sldId id="28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64E1-D541-4974-83D6-D2733AA81BF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441A-9BD4-4F1E-A589-CFBF288F2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knoMpMAxs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apublishing.org/DirectPDFAccess/2E35122D-0600-21C4-AC20FB97742608B0_251901/oe-21-7-8669.pdf?da=1&amp;id=251901&amp;seq=0&amp;mobile=no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Autofocals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Xavier </a:t>
            </a:r>
            <a:r>
              <a:rPr lang="en-US" dirty="0" err="1" smtClean="0"/>
              <a:t>Lebec</a:t>
            </a:r>
            <a:endParaRPr lang="en-US" dirty="0" smtClean="0"/>
          </a:p>
          <a:p>
            <a:r>
              <a:rPr lang="en-US" dirty="0" smtClean="0"/>
              <a:t>CSE 592: Human Computer Interaction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~OTSGRII001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272794" y="-1013207"/>
            <a:ext cx="6858000" cy="8884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~OTZMXAI001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212102" y="-1026275"/>
            <a:ext cx="6857999" cy="891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R3 Microcontroller</a:t>
            </a:r>
          </a:p>
          <a:p>
            <a:r>
              <a:rPr lang="en-US" dirty="0" smtClean="0"/>
              <a:t>SR04 Ultrasonic </a:t>
            </a:r>
            <a:r>
              <a:rPr lang="en-US" dirty="0" smtClean="0"/>
              <a:t>Sensor, driver board</a:t>
            </a:r>
            <a:endParaRPr lang="en-US" dirty="0" smtClean="0"/>
          </a:p>
          <a:p>
            <a:r>
              <a:rPr lang="en-US" dirty="0" smtClean="0"/>
              <a:t>5 V Stepper </a:t>
            </a:r>
            <a:r>
              <a:rPr lang="en-US" dirty="0" smtClean="0"/>
              <a:t>Motor, driver board, power supply</a:t>
            </a:r>
            <a:endParaRPr lang="en-US" dirty="0" smtClean="0"/>
          </a:p>
          <a:p>
            <a:r>
              <a:rPr lang="en-US" dirty="0" smtClean="0"/>
              <a:t>Lenses (EFL 18.8 cm, -12 cm)</a:t>
            </a:r>
          </a:p>
          <a:p>
            <a:r>
              <a:rPr lang="en-US" dirty="0" smtClean="0"/>
              <a:t>Plastic Gears</a:t>
            </a:r>
          </a:p>
          <a:p>
            <a:r>
              <a:rPr lang="en-US" dirty="0" smtClean="0"/>
              <a:t>Acrylic Housing</a:t>
            </a:r>
          </a:p>
          <a:p>
            <a:r>
              <a:rPr lang="en-US" dirty="0" smtClean="0"/>
              <a:t>Metal Sliders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0"/>
            <a:ext cx="7487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SR04 Ultrasonic Distance Sensor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Range: 3 m</a:t>
            </a:r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Control board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37890" name="Picture 2" descr="https://www.aimagin.com/media/catalog/product/cache/1/image/9df78eab33525d08d6e5fb8d27136e95/h/c/hc-sr04-0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9270"/>
            <a:ext cx="4038600" cy="23878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Motor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Controlled by telling it to turn a number of steps.</a:t>
            </a:r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Power supply module</a:t>
            </a:r>
          </a:p>
          <a:p>
            <a:pPr lvl="1"/>
            <a:r>
              <a:rPr lang="en-US" dirty="0" smtClean="0"/>
              <a:t>Driver board</a:t>
            </a:r>
          </a:p>
          <a:p>
            <a:pPr lvl="1"/>
            <a:r>
              <a:rPr lang="en-US" dirty="0" smtClean="0"/>
              <a:t>Software library</a:t>
            </a:r>
            <a:endParaRPr lang="en-US" dirty="0"/>
          </a:p>
        </p:txBody>
      </p:sp>
      <p:pic>
        <p:nvPicPr>
          <p:cNvPr id="54276" name="Picture 4" descr="https://www.bananarobotics.com/shop/image/cache/data/sku/BR/0/1/0/1/1/BR010113-5V-Stepper-Motor-with-Driver-28BYJ-48/5V-Stepper-Motor-28BYJ-48-600x60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Gearing &amp; Housing</a:t>
            </a:r>
            <a:endParaRPr lang="en-US" dirty="0"/>
          </a:p>
        </p:txBody>
      </p:sp>
      <p:pic>
        <p:nvPicPr>
          <p:cNvPr id="8" name="Content Placeholder 7" descr="gearing photo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0800000"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Lenses Overview: Convex</a:t>
            </a:r>
            <a:endParaRPr lang="en-US" dirty="0"/>
          </a:p>
        </p:txBody>
      </p:sp>
      <p:pic>
        <p:nvPicPr>
          <p:cNvPr id="28674" name="Picture 2" descr="Image result for lense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90800"/>
            <a:ext cx="6505045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 from http://www.bbc.co.uk/schools/gcsebitesize/science/edexcel/visiblelight_solarsystem/telescopesrev1.shtml</a:t>
            </a:r>
            <a:endParaRPr lang="en-US" sz="1400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657600" y="1447800"/>
          <a:ext cx="1905000" cy="1044678"/>
        </p:xfrm>
        <a:graphic>
          <a:graphicData uri="http://schemas.openxmlformats.org/presentationml/2006/ole">
            <p:oleObj spid="_x0000_s28675" name="Equation" r:id="rId4" imgW="787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Lenses Overview: Concave</a:t>
            </a:r>
            <a:endParaRPr lang="en-US" dirty="0"/>
          </a:p>
        </p:txBody>
      </p:sp>
      <p:pic>
        <p:nvPicPr>
          <p:cNvPr id="26628" name="Picture 4" descr="Image result for lense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5238750" cy="359228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 from http://www.a-levelphysicstutor.com/optics-concv-lnss.php</a:t>
            </a:r>
            <a:endParaRPr lang="en-US" sz="1400" dirty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85800" y="3124200"/>
          <a:ext cx="1905000" cy="1044575"/>
        </p:xfrm>
        <a:graphic>
          <a:graphicData uri="http://schemas.openxmlformats.org/presentationml/2006/ole">
            <p:oleObj spid="_x0000_s26629" name="Equation" r:id="rId4" imgW="787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Sketches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Fabrication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Interface /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Live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Eye</a:t>
            </a:r>
            <a:endParaRPr lang="en-US" dirty="0"/>
          </a:p>
        </p:txBody>
      </p:sp>
      <p:pic>
        <p:nvPicPr>
          <p:cNvPr id="29698" name="Picture 2" descr="eye diagram hu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543800" cy="54541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Eye: Focusing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The focal length of the lens should be 1/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when the </a:t>
            </a:r>
            <a:r>
              <a:rPr lang="en-US" dirty="0" err="1" smtClean="0"/>
              <a:t>ciliary</a:t>
            </a:r>
            <a:r>
              <a:rPr lang="en-US" dirty="0" smtClean="0"/>
              <a:t> muscle is relaxed.</a:t>
            </a:r>
          </a:p>
          <a:p>
            <a:pPr lvl="0"/>
            <a:r>
              <a:rPr lang="en-US" dirty="0" smtClean="0"/>
              <a:t>As the object of focus moves closer, the </a:t>
            </a:r>
            <a:r>
              <a:rPr lang="en-US" dirty="0" err="1" smtClean="0"/>
              <a:t>ciliary</a:t>
            </a:r>
            <a:r>
              <a:rPr lang="en-US" dirty="0" smtClean="0"/>
              <a:t> muscle contracts, which actually makes the lens more spherical.</a:t>
            </a:r>
          </a:p>
          <a:p>
            <a:endParaRPr lang="en-US" dirty="0"/>
          </a:p>
        </p:txBody>
      </p:sp>
      <p:pic>
        <p:nvPicPr>
          <p:cNvPr id="31746" name="Picture 2" descr="eye diagram hu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1"/>
            <a:ext cx="4038600" cy="2919908"/>
          </a:xfrm>
          <a:prstGeom prst="rect">
            <a:avLst/>
          </a:prstGeom>
          <a:noFill/>
        </p:spPr>
      </p:pic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600200" y="4876800"/>
          <a:ext cx="1905000" cy="1044575"/>
        </p:xfrm>
        <a:graphic>
          <a:graphicData uri="http://schemas.openxmlformats.org/presentationml/2006/ole">
            <p:oleObj spid="_x0000_s31747" name="Equation" r:id="rId4" imgW="787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Eye: Two Vision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Myopia:</a:t>
            </a:r>
            <a:r>
              <a:rPr lang="en-US" dirty="0" smtClean="0"/>
              <a:t> the shape of the eye is such that the focal point is too close to the lens.</a:t>
            </a:r>
          </a:p>
          <a:p>
            <a:pPr lvl="0"/>
            <a:r>
              <a:rPr lang="en-US" b="1" dirty="0" err="1" smtClean="0"/>
              <a:t>Presbyopia</a:t>
            </a:r>
            <a:r>
              <a:rPr lang="en-US" b="1" dirty="0" smtClean="0"/>
              <a:t>:</a:t>
            </a:r>
            <a:r>
              <a:rPr lang="en-US" dirty="0" smtClean="0"/>
              <a:t> Weakening of the </a:t>
            </a:r>
            <a:r>
              <a:rPr lang="en-US" dirty="0" err="1" smtClean="0"/>
              <a:t>ciliary</a:t>
            </a:r>
            <a:r>
              <a:rPr lang="en-US" dirty="0" smtClean="0"/>
              <a:t> body causing an inability to focus on </a:t>
            </a:r>
            <a:r>
              <a:rPr lang="en-US" smtClean="0"/>
              <a:t>close objects.</a:t>
            </a:r>
            <a:endParaRPr lang="en-US" dirty="0"/>
          </a:p>
        </p:txBody>
      </p:sp>
      <p:pic>
        <p:nvPicPr>
          <p:cNvPr id="31746" name="Picture 2" descr="eye diagram hu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1"/>
            <a:ext cx="4038600" cy="2919908"/>
          </a:xfrm>
          <a:prstGeom prst="rect">
            <a:avLst/>
          </a:prstGeom>
          <a:noFill/>
        </p:spPr>
      </p:pic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600200" y="4876800"/>
          <a:ext cx="1905000" cy="1044575"/>
        </p:xfrm>
        <a:graphic>
          <a:graphicData uri="http://schemas.openxmlformats.org/presentationml/2006/ole">
            <p:oleObj spid="_x0000_s33794" name="Equation" r:id="rId4" imgW="787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Corrective Lenses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Myopia (Nearsighted)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Presbyopia</a:t>
                      </a:r>
                      <a:r>
                        <a:rPr lang="en-US" dirty="0" smtClean="0"/>
                        <a:t> (Type of Farsighted)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is</a:t>
                      </a:r>
                      <a:r>
                        <a:rPr lang="en-US" baseline="0" dirty="0" smtClean="0"/>
                        <a:t> too small (lens too powerful)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is too great (lens is</a:t>
                      </a:r>
                      <a:r>
                        <a:rPr lang="en-US" baseline="0" dirty="0" smtClean="0"/>
                        <a:t> too weak)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Corrective Lenses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&lt;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0" dirty="0" smtClean="0"/>
                        <a:t> &gt;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819400"/>
            <a:ext cx="82296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2895600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People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both need f &lt; 0 and f &gt;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Need multiple</a:t>
            </a:r>
            <a:r>
              <a:rPr lang="en-US" sz="3200" dirty="0" smtClean="0"/>
              <a:t> focal distances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Different corrective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lenses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M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ultiple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focal distances on one lens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Single </a:t>
            </a:r>
            <a:r>
              <a:rPr lang="en-US" sz="3200" dirty="0" err="1" smtClean="0"/>
              <a:t>multilens</a:t>
            </a:r>
            <a:r>
              <a:rPr lang="en-US" sz="3200" dirty="0" smtClean="0"/>
              <a:t> system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Multilens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lens Equivalent Focal Length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2362200"/>
          <a:ext cx="2819401" cy="1077074"/>
        </p:xfrm>
        <a:graphic>
          <a:graphicData uri="http://schemas.openxmlformats.org/presentationml/2006/ole">
            <p:oleObj spid="_x0000_s27649" name="Equation" r:id="rId3" imgW="1130040" imgH="431640" progId="Equation.3">
              <p:embed/>
            </p:oleObj>
          </a:graphicData>
        </a:graphic>
      </p:graphicFrame>
      <p:sp>
        <p:nvSpPr>
          <p:cNvPr id="5" name="Flowchart: Sort 4"/>
          <p:cNvSpPr/>
          <p:nvPr/>
        </p:nvSpPr>
        <p:spPr>
          <a:xfrm>
            <a:off x="3657600" y="3886200"/>
            <a:ext cx="609600" cy="21336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llate 5"/>
          <p:cNvSpPr/>
          <p:nvPr/>
        </p:nvSpPr>
        <p:spPr>
          <a:xfrm>
            <a:off x="4953000" y="3810000"/>
            <a:ext cx="533400" cy="22098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86200" y="6248400"/>
            <a:ext cx="1333500" cy="0"/>
          </a:xfrm>
          <a:prstGeom prst="straightConnector1">
            <a:avLst/>
          </a:prstGeom>
          <a:ln w="63500" cap="flat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6273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5029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029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81200" y="4953000"/>
            <a:ext cx="19050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4953000"/>
            <a:ext cx="12954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19200" y="4038600"/>
            <a:ext cx="2743200" cy="0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62400" y="4038600"/>
            <a:ext cx="1295400" cy="533400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1600" y="4572000"/>
            <a:ext cx="2209800" cy="228600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8288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532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Multilens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 inter-lens distance: 0 to 10 cm</a:t>
            </a:r>
          </a:p>
          <a:p>
            <a:r>
              <a:rPr lang="en-US" dirty="0" smtClean="0"/>
              <a:t>Target EFL:</a:t>
            </a:r>
          </a:p>
          <a:p>
            <a:pPr lvl="1"/>
            <a:r>
              <a:rPr lang="en-US" dirty="0" smtClean="0"/>
              <a:t>Negative when d = 0</a:t>
            </a:r>
          </a:p>
          <a:p>
            <a:pPr lvl="1"/>
            <a:r>
              <a:rPr lang="en-US" dirty="0" smtClean="0"/>
              <a:t>Positive when d = 10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My 6 lenses</a:t>
            </a:r>
            <a:r>
              <a:rPr lang="en-US" dirty="0" smtClean="0"/>
              <a:t>: 20, 30, 50, -50, -30, and -20 cm 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486400" y="2362200"/>
          <a:ext cx="2819400" cy="1076325"/>
        </p:xfrm>
        <a:graphic>
          <a:graphicData uri="http://schemas.openxmlformats.org/presentationml/2006/ole">
            <p:oleObj spid="_x0000_s34818" name="Equation" r:id="rId3" imgW="1130040" imgH="43164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676400" y="3810000"/>
          <a:ext cx="2595562" cy="1203325"/>
        </p:xfrm>
        <a:graphic>
          <a:graphicData uri="http://schemas.openxmlformats.org/presentationml/2006/ole">
            <p:oleObj spid="_x0000_s34819" name="Equation" r:id="rId4" imgW="10411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Multilens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 6 lenses: f = 20, 30, 50, -50, -30, -20 cm</a:t>
            </a:r>
          </a:p>
          <a:p>
            <a:r>
              <a:rPr lang="en-US" dirty="0" smtClean="0"/>
              <a:t>Solution: Combine lenses to make new lenses.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(30, 50) </a:t>
            </a:r>
            <a:r>
              <a:rPr lang="en-US" dirty="0" smtClean="0"/>
              <a:t>and </a:t>
            </a:r>
            <a:r>
              <a:rPr lang="en-US" dirty="0" smtClean="0"/>
              <a:t>(-20, </a:t>
            </a:r>
            <a:r>
              <a:rPr lang="en-US" dirty="0" smtClean="0"/>
              <a:t>-</a:t>
            </a:r>
            <a:r>
              <a:rPr lang="en-US" dirty="0" smtClean="0"/>
              <a:t>30) </a:t>
            </a:r>
            <a:r>
              <a:rPr lang="en-US" dirty="0" smtClean="0"/>
              <a:t>with d = 0 for each pair gives 2 new lenses: 18.7 and -12 cm.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486400" y="1371600"/>
          <a:ext cx="2819400" cy="1076325"/>
        </p:xfrm>
        <a:graphic>
          <a:graphicData uri="http://schemas.openxmlformats.org/presentationml/2006/ole">
            <p:oleObj spid="_x0000_s35843" name="Equation" r:id="rId3" imgW="1130040" imgH="43164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371600" y="1371600"/>
          <a:ext cx="2595563" cy="1203325"/>
        </p:xfrm>
        <a:graphic>
          <a:graphicData uri="http://schemas.openxmlformats.org/presentationml/2006/ole">
            <p:oleObj spid="_x0000_s35844" name="Equation" r:id="rId4" imgW="10411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Focal Distance as a Function of</a:t>
            </a:r>
            <a:br>
              <a:rPr lang="en-US" dirty="0" smtClean="0"/>
            </a:br>
            <a:r>
              <a:rPr lang="en-US" dirty="0" err="1" smtClean="0"/>
              <a:t>Interlens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4" name="Content Placeholder 3" descr="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4084" y="1600200"/>
            <a:ext cx="6215831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-196334" y="312196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Focal distance (cm)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6248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Interlens</a:t>
            </a:r>
            <a:r>
              <a:rPr lang="en-US" sz="2400" dirty="0" smtClean="0"/>
              <a:t> distance (cm)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Fabrication: Laser Cutting</a:t>
            </a:r>
            <a:endParaRPr lang="en-US" dirty="0"/>
          </a:p>
        </p:txBody>
      </p:sp>
      <p:pic>
        <p:nvPicPr>
          <p:cNvPr id="8" name="Content Placeholder 7" descr="casin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64434"/>
            <a:ext cx="3124200" cy="479749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Laser cutter worked well for lens casings.</a:t>
            </a:r>
          </a:p>
          <a:p>
            <a:r>
              <a:rPr lang="en-US" dirty="0" smtClean="0"/>
              <a:t>Also produced a functional rack and pinion, but…</a:t>
            </a:r>
            <a:endParaRPr lang="en-US" dirty="0"/>
          </a:p>
        </p:txBody>
      </p:sp>
      <p:pic>
        <p:nvPicPr>
          <p:cNvPr id="9" name="Picture 8" descr="rack_pin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4343400"/>
            <a:ext cx="3962399" cy="154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Fabrication: Mechanical Components</a:t>
            </a:r>
            <a:endParaRPr lang="en-US" dirty="0"/>
          </a:p>
        </p:txBody>
      </p:sp>
      <p:pic>
        <p:nvPicPr>
          <p:cNvPr id="6" name="Content Placeholder 5" descr="gear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draft created </a:t>
            </a:r>
            <a:r>
              <a:rPr lang="en-US" dirty="0" smtClean="0"/>
              <a:t>too much torque on </a:t>
            </a:r>
            <a:r>
              <a:rPr lang="en-US" dirty="0" smtClean="0"/>
              <a:t>slider!</a:t>
            </a:r>
          </a:p>
          <a:p>
            <a:r>
              <a:rPr lang="en-US" dirty="0" smtClean="0"/>
              <a:t>Much easier </a:t>
            </a:r>
            <a:r>
              <a:rPr lang="en-US" dirty="0" smtClean="0"/>
              <a:t>to quickly </a:t>
            </a:r>
            <a:r>
              <a:rPr lang="en-US" dirty="0" smtClean="0"/>
              <a:t>experiment with mass-produced components.</a:t>
            </a:r>
            <a:endParaRPr lang="en-US" dirty="0"/>
          </a:p>
        </p:txBody>
      </p:sp>
      <p:pic>
        <p:nvPicPr>
          <p:cNvPr id="36866" name="Picture 2" descr="C:\Users\Xavier\Dropbox\Pictures\lensless glas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962400"/>
            <a:ext cx="3595687" cy="2462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Software: Sensor Filtration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Filter – Avoids spikes</a:t>
            </a:r>
          </a:p>
          <a:p>
            <a:r>
              <a:rPr lang="en-US" dirty="0" smtClean="0"/>
              <a:t>Low Pass Filter – Avoids rapid swings</a:t>
            </a:r>
          </a:p>
          <a:p>
            <a:r>
              <a:rPr lang="en-US" dirty="0" smtClean="0"/>
              <a:t>Hysteresis – Avoids </a:t>
            </a:r>
            <a:r>
              <a:rPr lang="en-US" dirty="0" smtClean="0"/>
              <a:t>threshold oscillation</a:t>
            </a:r>
            <a:endParaRPr lang="en-US" dirty="0" smtClean="0"/>
          </a:p>
          <a:p>
            <a:r>
              <a:rPr lang="en-US" dirty="0" smtClean="0"/>
              <a:t>Processing Visualization: </a:t>
            </a:r>
            <a:r>
              <a:rPr lang="en-US" dirty="0" smtClean="0">
                <a:hlinkClick r:id="rId2"/>
              </a:rPr>
              <a:t>https://youtu.be/nknoMpMAxsY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Software: Stepper 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to experiment to find number of steps per rotation.</a:t>
            </a:r>
          </a:p>
          <a:p>
            <a:r>
              <a:rPr lang="en-US" dirty="0" smtClean="0"/>
              <a:t>Once that number was available, function to input desired position and output number of steps was simple geometry.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boolean</a:t>
            </a:r>
            <a:r>
              <a:rPr lang="en-US" dirty="0" smtClean="0"/>
              <a:t> near / far to avoid excess motion and improve accuracy.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/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Affordance: wearable</a:t>
            </a:r>
          </a:p>
          <a:p>
            <a:pPr lvl="1"/>
            <a:r>
              <a:rPr lang="en-US" dirty="0" smtClean="0"/>
              <a:t>Only one possible arrangement</a:t>
            </a:r>
          </a:p>
          <a:p>
            <a:r>
              <a:rPr lang="en-US" dirty="0" smtClean="0"/>
              <a:t>Signifier: glasses shaped</a:t>
            </a:r>
          </a:p>
          <a:p>
            <a:pPr lvl="1"/>
            <a:r>
              <a:rPr lang="en-US" dirty="0" smtClean="0"/>
              <a:t>Cultural signifier</a:t>
            </a:r>
          </a:p>
          <a:p>
            <a:pPr lvl="1"/>
            <a:r>
              <a:rPr lang="en-US" dirty="0" smtClean="0"/>
              <a:t>Anatomical</a:t>
            </a:r>
          </a:p>
          <a:p>
            <a:pPr lvl="2"/>
            <a:r>
              <a:rPr lang="en-US" dirty="0" smtClean="0"/>
              <a:t>Lenses over eyes</a:t>
            </a:r>
          </a:p>
          <a:p>
            <a:pPr lvl="2"/>
            <a:r>
              <a:rPr lang="en-US" dirty="0" smtClean="0"/>
              <a:t>Nose rest over nose</a:t>
            </a:r>
          </a:p>
          <a:p>
            <a:pPr lvl="2"/>
            <a:r>
              <a:rPr lang="en-US" dirty="0" smtClean="0"/>
              <a:t>Ear rests over 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–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Ideal: Fire-and-forget</a:t>
            </a:r>
          </a:p>
          <a:p>
            <a:r>
              <a:rPr lang="en-US" dirty="0" smtClean="0"/>
              <a:t>Problems: sensor alignment, hysteresis level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Sensor over each eye, or arc of sensing</a:t>
            </a:r>
          </a:p>
          <a:p>
            <a:pPr lvl="1"/>
            <a:r>
              <a:rPr lang="en-US" dirty="0" smtClean="0"/>
              <a:t>User configurable hysteresis through USB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– Physical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Ideal: Just like glasses</a:t>
            </a:r>
          </a:p>
          <a:p>
            <a:r>
              <a:rPr lang="en-US" dirty="0" smtClean="0"/>
              <a:t>Limitations: Motion, power</a:t>
            </a:r>
          </a:p>
          <a:p>
            <a:r>
              <a:rPr lang="en-US" dirty="0" smtClean="0"/>
              <a:t>Problems: Size, weight, moving parts, charging</a:t>
            </a:r>
          </a:p>
          <a:p>
            <a:r>
              <a:rPr lang="en-US" dirty="0" smtClean="0"/>
              <a:t>Solution: Transparent </a:t>
            </a:r>
            <a:r>
              <a:rPr lang="en-US" dirty="0" err="1" smtClean="0"/>
              <a:t>electroactive</a:t>
            </a:r>
            <a:r>
              <a:rPr lang="en-US" dirty="0" smtClean="0"/>
              <a:t> polymers?</a:t>
            </a:r>
          </a:p>
          <a:p>
            <a:pPr lvl="1"/>
            <a:r>
              <a:rPr lang="en-US" dirty="0" smtClean="0"/>
              <a:t>Smaller and lighter</a:t>
            </a:r>
          </a:p>
          <a:p>
            <a:pPr lvl="1"/>
            <a:r>
              <a:rPr lang="en-US" dirty="0" smtClean="0"/>
              <a:t>Negligible motion</a:t>
            </a:r>
          </a:p>
          <a:p>
            <a:pPr lvl="1"/>
            <a:r>
              <a:rPr lang="en-US" dirty="0" smtClean="0"/>
              <a:t>Less power?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Shian</a:t>
            </a:r>
            <a:r>
              <a:rPr lang="en-US" dirty="0" smtClean="0"/>
              <a:t>, Diebold, and Clarke: </a:t>
            </a:r>
            <a:r>
              <a:rPr lang="en-US" dirty="0" smtClean="0">
                <a:hlinkClick r:id="rId2"/>
              </a:rPr>
              <a:t>“Tunable lenses using transparent </a:t>
            </a:r>
            <a:r>
              <a:rPr lang="en-US" dirty="0" err="1" smtClean="0">
                <a:hlinkClick r:id="rId2"/>
              </a:rPr>
              <a:t>dialectric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elastomer</a:t>
            </a:r>
            <a:r>
              <a:rPr lang="en-US" dirty="0" smtClean="0">
                <a:hlinkClick r:id="rId2"/>
              </a:rPr>
              <a:t> actuators”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Content Placeholder 7" descr="gearing photo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0800000"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People with both myopia and </a:t>
            </a:r>
            <a:r>
              <a:rPr lang="en-US" dirty="0" err="1" smtClean="0"/>
              <a:t>presbyopia</a:t>
            </a:r>
            <a:r>
              <a:rPr lang="en-US" dirty="0" smtClean="0"/>
              <a:t> have to compromise on their eyewear.</a:t>
            </a:r>
          </a:p>
          <a:p>
            <a:r>
              <a:rPr lang="en-US" dirty="0" smtClean="0"/>
              <a:t>How do I know this is annoying? People complain!</a:t>
            </a:r>
          </a:p>
        </p:txBody>
      </p:sp>
      <p:pic>
        <p:nvPicPr>
          <p:cNvPr id="5" name="Content Placeholder 4" descr="bifocal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89092"/>
            <a:ext cx="4038600" cy="29481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Survey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Among people who use vision correction, there is no significant correlation between the type of vision correction and user satisfaction (p &gt;= 0.15).</a:t>
            </a:r>
          </a:p>
          <a:p>
            <a:r>
              <a:rPr lang="en-US" dirty="0" smtClean="0"/>
              <a:t>Among people who use bifocals, there is no significant correlation between:</a:t>
            </a:r>
          </a:p>
          <a:p>
            <a:pPr lvl="1"/>
            <a:r>
              <a:rPr lang="en-US" dirty="0" smtClean="0"/>
              <a:t>Head tilt frequency vs. document repositioning frequency (p = 0.18)</a:t>
            </a:r>
          </a:p>
          <a:p>
            <a:pPr lvl="1"/>
            <a:r>
              <a:rPr lang="en-US" dirty="0" smtClean="0"/>
              <a:t>Head tilt vs</a:t>
            </a:r>
            <a:r>
              <a:rPr lang="en-US" dirty="0" smtClean="0"/>
              <a:t>. satisfaction (p = 0.59)</a:t>
            </a:r>
          </a:p>
          <a:p>
            <a:pPr lvl="1"/>
            <a:r>
              <a:rPr lang="en-US" dirty="0" smtClean="0"/>
              <a:t>Document moving vs. satisfaction (p = 0.15)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people who use reading glasses </a:t>
            </a:r>
            <a:r>
              <a:rPr lang="en-US" dirty="0" smtClean="0"/>
              <a:t>exclusively, </a:t>
            </a:r>
            <a:r>
              <a:rPr lang="en-US" dirty="0" smtClean="0"/>
              <a:t>no significant correlation between frequency of donning glasses and vision correction satisfaction (p = 0.071</a:t>
            </a:r>
            <a:r>
              <a:rPr lang="en-US" dirty="0" smtClean="0"/>
              <a:t>). Also true for all who use reading glasses </a:t>
            </a:r>
            <a:r>
              <a:rPr lang="en-US" dirty="0" smtClean="0"/>
              <a:t>(p = 0.057).</a:t>
            </a:r>
          </a:p>
          <a:p>
            <a:r>
              <a:rPr lang="en-US" dirty="0" smtClean="0"/>
              <a:t>No significant </a:t>
            </a:r>
            <a:r>
              <a:rPr lang="en-US" dirty="0" smtClean="0"/>
              <a:t>correlation was found </a:t>
            </a:r>
            <a:r>
              <a:rPr lang="en-US" dirty="0" smtClean="0"/>
              <a:t>between </a:t>
            </a:r>
            <a:r>
              <a:rPr lang="en-US" dirty="0" smtClean="0"/>
              <a:t>bifocal use </a:t>
            </a:r>
            <a:r>
              <a:rPr lang="en-US" dirty="0" smtClean="0"/>
              <a:t>and </a:t>
            </a:r>
            <a:r>
              <a:rPr lang="en-US" dirty="0" smtClean="0"/>
              <a:t>reading glasses use </a:t>
            </a:r>
            <a:r>
              <a:rPr lang="en-US" dirty="0" smtClean="0"/>
              <a:t>(p = 0.098) among those who use vision correction.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people who use vision correction, those who wear bifocals usually don’t wear distance glasses (r = -0.48, p = 0.0081).</a:t>
            </a:r>
          </a:p>
          <a:p>
            <a:r>
              <a:rPr lang="en-US" dirty="0" smtClean="0"/>
              <a:t>As this is the only significant relation found, it suggests that people who get bifocals replace distance glasses, not reading glasses.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In-person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Originally believed infeasible at this stage</a:t>
            </a:r>
          </a:p>
          <a:p>
            <a:pPr lvl="1"/>
            <a:r>
              <a:rPr lang="en-US" dirty="0" smtClean="0"/>
              <a:t>Prescription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One eye</a:t>
            </a:r>
          </a:p>
          <a:p>
            <a:r>
              <a:rPr lang="en-US" dirty="0" smtClean="0"/>
              <a:t>But observation yielded useful information was gained that could have been quantified</a:t>
            </a:r>
          </a:p>
          <a:p>
            <a:pPr lvl="1"/>
            <a:r>
              <a:rPr lang="en-US" dirty="0" smtClean="0"/>
              <a:t>Distance of reading material</a:t>
            </a:r>
          </a:p>
          <a:p>
            <a:pPr lvl="1"/>
            <a:r>
              <a:rPr lang="en-US" dirty="0" smtClean="0"/>
              <a:t>Lateral position of reading material</a:t>
            </a:r>
          </a:p>
          <a:p>
            <a:pPr lvl="1"/>
            <a:r>
              <a:rPr lang="en-US" dirty="0" smtClean="0"/>
              <a:t>Number of correct / erroneous focus adjustments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 About the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Weight and bulk are major considerations.</a:t>
            </a:r>
          </a:p>
          <a:p>
            <a:pPr lvl="1"/>
            <a:r>
              <a:rPr lang="en-US" dirty="0" smtClean="0"/>
              <a:t>In general, a mechanical solution (as opposed to an </a:t>
            </a:r>
            <a:r>
              <a:rPr lang="en-US" dirty="0" err="1" smtClean="0"/>
              <a:t>electroactive</a:t>
            </a:r>
            <a:r>
              <a:rPr lang="en-US" dirty="0" smtClean="0"/>
              <a:t> one) is questionable.</a:t>
            </a:r>
          </a:p>
          <a:p>
            <a:r>
              <a:rPr lang="en-US" dirty="0" smtClean="0"/>
              <a:t>With mechanical solution, lenses must be powerful but very close in focal length to provide decent strength both near and far.</a:t>
            </a:r>
          </a:p>
          <a:p>
            <a:r>
              <a:rPr lang="en-US" dirty="0" smtClean="0"/>
              <a:t>Angle of distance detection should be increased, or should use a distance sensor over each eye.</a:t>
            </a:r>
          </a:p>
          <a:p>
            <a:r>
              <a:rPr lang="en-US" dirty="0" smtClean="0"/>
              <a:t>Positive about general responsiveness.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Iterate, iterate, iterate</a:t>
            </a:r>
          </a:p>
          <a:p>
            <a:pPr lvl="1"/>
            <a:r>
              <a:rPr lang="en-US" dirty="0" smtClean="0"/>
              <a:t>Especially with mechanical components</a:t>
            </a:r>
          </a:p>
          <a:p>
            <a:pPr lvl="1"/>
            <a:r>
              <a:rPr lang="en-US" dirty="0" smtClean="0"/>
              <a:t>Multiple prototypes</a:t>
            </a:r>
          </a:p>
          <a:p>
            <a:r>
              <a:rPr lang="en-US" dirty="0" smtClean="0"/>
              <a:t>Prototyping: precision </a:t>
            </a:r>
            <a:r>
              <a:rPr lang="en-US" dirty="0" smtClean="0"/>
              <a:t>vs.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Rough prototypes can yield useful user studies</a:t>
            </a:r>
          </a:p>
          <a:p>
            <a:pPr lvl="1"/>
            <a:r>
              <a:rPr lang="en-US" dirty="0" smtClean="0"/>
              <a:t>Sensor alignment</a:t>
            </a:r>
          </a:p>
          <a:p>
            <a:pPr lvl="1"/>
            <a:r>
              <a:rPr lang="en-US" dirty="0" smtClean="0"/>
              <a:t>Hysteresis levels</a:t>
            </a:r>
          </a:p>
          <a:p>
            <a:r>
              <a:rPr lang="en-US" dirty="0" smtClean="0"/>
              <a:t>Cross disciplinary research</a:t>
            </a:r>
          </a:p>
          <a:p>
            <a:r>
              <a:rPr lang="en-US" dirty="0" smtClean="0"/>
              <a:t>Open source knowledge transfer</a:t>
            </a:r>
          </a:p>
          <a:p>
            <a:pPr lvl="1"/>
            <a:r>
              <a:rPr lang="en-US" dirty="0" smtClean="0"/>
              <a:t>Another project using my ultrasound sensor filters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“Current”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Reading glasses</a:t>
            </a:r>
          </a:p>
          <a:p>
            <a:r>
              <a:rPr lang="en-US" dirty="0" smtClean="0"/>
              <a:t>Bifocals</a:t>
            </a:r>
          </a:p>
          <a:p>
            <a:r>
              <a:rPr lang="en-US" dirty="0" smtClean="0"/>
              <a:t>Gradient lenses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These require the </a:t>
            </a:r>
            <a:r>
              <a:rPr lang="en-US" u="sng" dirty="0" smtClean="0"/>
              <a:t>user</a:t>
            </a:r>
            <a:r>
              <a:rPr lang="en-US" dirty="0" smtClean="0"/>
              <a:t> to adjust to the </a:t>
            </a:r>
            <a:r>
              <a:rPr lang="en-US" u="sng" dirty="0" smtClean="0"/>
              <a:t>solution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 descr="Benjamin_Franklin_176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7675" y="1600200"/>
            <a:ext cx="359964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Ideation: </a:t>
            </a:r>
            <a:r>
              <a:rPr lang="en-US" dirty="0" err="1" smtClean="0"/>
              <a:t>Raskar’s</a:t>
            </a:r>
            <a:r>
              <a:rPr lang="en-US" dirty="0" smtClean="0"/>
              <a:t> Idea Hexagon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Bifocals++ = Gradient</a:t>
            </a:r>
          </a:p>
          <a:p>
            <a:r>
              <a:rPr lang="en-US" dirty="0" smtClean="0"/>
              <a:t>Gradient lenses++ = N/A</a:t>
            </a:r>
          </a:p>
          <a:p>
            <a:r>
              <a:rPr lang="en-US" dirty="0" smtClean="0"/>
              <a:t>Gradient </a:t>
            </a:r>
            <a:r>
              <a:rPr lang="en-US" dirty="0" err="1" smtClean="0"/>
              <a:t>lenses</a:t>
            </a:r>
            <a:r>
              <a:rPr lang="en-US" baseline="30000" dirty="0" err="1" smtClean="0"/>
              <a:t>d</a:t>
            </a:r>
            <a:r>
              <a:rPr lang="en-US" dirty="0" smtClean="0"/>
              <a:t> = …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dimension: distance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dimension: time</a:t>
            </a:r>
          </a:p>
          <a:p>
            <a:r>
              <a:rPr lang="en-US" dirty="0" smtClean="0"/>
              <a:t>Glasses + Camera = Mechanical focus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raskar-ideahexagonapr2010-3-72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Ideation: Creative Pause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Mechanically focusing lenses.</a:t>
            </a:r>
          </a:p>
          <a:p>
            <a:r>
              <a:rPr lang="en-US" dirty="0" smtClean="0"/>
              <a:t>HCI:</a:t>
            </a:r>
          </a:p>
          <a:p>
            <a:pPr lvl="1"/>
            <a:r>
              <a:rPr lang="en-US" dirty="0" smtClean="0"/>
              <a:t>Prototype: Focus on what’s in front of glasses</a:t>
            </a:r>
          </a:p>
          <a:p>
            <a:pPr lvl="1"/>
            <a:r>
              <a:rPr lang="en-US" dirty="0" smtClean="0"/>
              <a:t>Concept: Focus based on user’s focus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1134</Words>
  <Application>Microsoft Office PowerPoint</Application>
  <PresentationFormat>On-screen Show (4:3)</PresentationFormat>
  <Paragraphs>199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Office Theme</vt:lpstr>
      <vt:lpstr>Equation</vt:lpstr>
      <vt:lpstr>Microsoft Equation 3.0</vt:lpstr>
      <vt:lpstr>Autofocals</vt:lpstr>
      <vt:lpstr>Presentation Overview</vt:lpstr>
      <vt:lpstr>Ideation</vt:lpstr>
      <vt:lpstr>Problem</vt:lpstr>
      <vt:lpstr>“Current” Solutions</vt:lpstr>
      <vt:lpstr>Ideation: Raskar’s Idea Hexagon</vt:lpstr>
      <vt:lpstr>Ideation: Creative Pause</vt:lpstr>
      <vt:lpstr>Proposed Solution</vt:lpstr>
      <vt:lpstr>Sketches</vt:lpstr>
      <vt:lpstr>Slide 10</vt:lpstr>
      <vt:lpstr>Slide 11</vt:lpstr>
      <vt:lpstr>Hardware</vt:lpstr>
      <vt:lpstr>BOM</vt:lpstr>
      <vt:lpstr>Slide 14</vt:lpstr>
      <vt:lpstr>SR04 Ultrasonic Distance Sensor</vt:lpstr>
      <vt:lpstr>Stepper Motor</vt:lpstr>
      <vt:lpstr>Gearing &amp; Housing</vt:lpstr>
      <vt:lpstr>Lenses Overview: Convex</vt:lpstr>
      <vt:lpstr>Lenses Overview: Concave</vt:lpstr>
      <vt:lpstr>The Eye</vt:lpstr>
      <vt:lpstr>The Eye: Focusing</vt:lpstr>
      <vt:lpstr>The Eye: Two Vision Problems</vt:lpstr>
      <vt:lpstr>Corrective Lenses</vt:lpstr>
      <vt:lpstr>Multilens System</vt:lpstr>
      <vt:lpstr>My Multilens System</vt:lpstr>
      <vt:lpstr>My Multilens System</vt:lpstr>
      <vt:lpstr>Focal Distance as a Function of Interlens Distance</vt:lpstr>
      <vt:lpstr>Fabrication</vt:lpstr>
      <vt:lpstr>Fabrication: Laser Cutting</vt:lpstr>
      <vt:lpstr>Fabrication: Mechanical Components</vt:lpstr>
      <vt:lpstr>Software</vt:lpstr>
      <vt:lpstr>Software: Sensor Filtration</vt:lpstr>
      <vt:lpstr>Software: Stepper Motor Control</vt:lpstr>
      <vt:lpstr>User Interface / Experience</vt:lpstr>
      <vt:lpstr>UI</vt:lpstr>
      <vt:lpstr>UX – Interactive</vt:lpstr>
      <vt:lpstr>UX – Physical</vt:lpstr>
      <vt:lpstr>Live Demo</vt:lpstr>
      <vt:lpstr>Live Demo</vt:lpstr>
      <vt:lpstr>User Study</vt:lpstr>
      <vt:lpstr>User Study: Survey</vt:lpstr>
      <vt:lpstr>User Study: Survey</vt:lpstr>
      <vt:lpstr>User Study: Survey</vt:lpstr>
      <vt:lpstr>User Study: In-person</vt:lpstr>
      <vt:lpstr>Lessons Learned</vt:lpstr>
      <vt:lpstr>Lessons Learned: About the Design</vt:lpstr>
      <vt:lpstr>Lessons Learned: General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Autofocals</dc:title>
  <dc:creator>Microsoft</dc:creator>
  <cp:lastModifiedBy>Microsoft</cp:lastModifiedBy>
  <cp:revision>208</cp:revision>
  <dcterms:created xsi:type="dcterms:W3CDTF">2017-03-07T01:01:57Z</dcterms:created>
  <dcterms:modified xsi:type="dcterms:W3CDTF">2017-05-04T09:50:37Z</dcterms:modified>
</cp:coreProperties>
</file>