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64" r:id="rId4"/>
    <p:sldId id="266" r:id="rId5"/>
    <p:sldId id="268" r:id="rId6"/>
    <p:sldId id="269" r:id="rId7"/>
    <p:sldId id="288" r:id="rId8"/>
    <p:sldId id="270" r:id="rId9"/>
    <p:sldId id="271" r:id="rId10"/>
    <p:sldId id="258" r:id="rId11"/>
    <p:sldId id="279" r:id="rId12"/>
    <p:sldId id="259" r:id="rId13"/>
    <p:sldId id="281" r:id="rId14"/>
    <p:sldId id="282" r:id="rId15"/>
    <p:sldId id="283" r:id="rId16"/>
    <p:sldId id="284" r:id="rId17"/>
    <p:sldId id="273" r:id="rId18"/>
    <p:sldId id="286" r:id="rId19"/>
    <p:sldId id="287" r:id="rId20"/>
    <p:sldId id="289" r:id="rId21"/>
    <p:sldId id="274" r:id="rId22"/>
    <p:sldId id="285" r:id="rId23"/>
    <p:sldId id="263" r:id="rId24"/>
    <p:sldId id="261" r:id="rId25"/>
  </p:sldIdLst>
  <p:sldSz cx="12192000" cy="6858000"/>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86421" autoAdjust="0"/>
  </p:normalViewPr>
  <p:slideViewPr>
    <p:cSldViewPr snapToGrid="0">
      <p:cViewPr varScale="1">
        <p:scale>
          <a:sx n="111" d="100"/>
          <a:sy n="111" d="100"/>
        </p:scale>
        <p:origin x="306" y="102"/>
      </p:cViewPr>
      <p:guideLst/>
    </p:cSldViewPr>
  </p:slideViewPr>
  <p:outlineViewPr>
    <p:cViewPr>
      <p:scale>
        <a:sx n="33" d="100"/>
        <a:sy n="33" d="100"/>
      </p:scale>
      <p:origin x="0" y="-129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4F59CCCF-3CA9-48FC-8208-3E7683127D03}" type="datetimeFigureOut">
              <a:rPr lang="ko-KR" altLang="en-US" smtClean="0"/>
              <a:t>2015-08-14</a:t>
            </a:fld>
            <a:endParaRPr lang="ko-KR" altLang="en-US"/>
          </a:p>
        </p:txBody>
      </p:sp>
      <p:sp>
        <p:nvSpPr>
          <p:cNvPr id="4" name="Footer Placeholder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5601A6F7-927A-48C4-8873-D43028589E93}" type="slidenum">
              <a:rPr lang="ko-KR" altLang="en-US" smtClean="0"/>
              <a:t>‹#›</a:t>
            </a:fld>
            <a:endParaRPr lang="ko-KR" altLang="en-US"/>
          </a:p>
        </p:txBody>
      </p:sp>
    </p:spTree>
    <p:extLst>
      <p:ext uri="{BB962C8B-B14F-4D97-AF65-F5344CB8AC3E}">
        <p14:creationId xmlns:p14="http://schemas.microsoft.com/office/powerpoint/2010/main" val="516240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1DF10DE5-EDFF-408B-9CF6-57FF02171FC9}" type="datetimeFigureOut">
              <a:rPr lang="ko-KR" altLang="en-US" smtClean="0"/>
              <a:t>2015-08-14</a:t>
            </a:fld>
            <a:endParaRPr lang="ko-KR" alt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FB0CA5F9-D0A5-40E4-B7A4-04AC557D56BE}" type="slidenum">
              <a:rPr lang="ko-KR" altLang="en-US" smtClean="0"/>
              <a:t>‹#›</a:t>
            </a:fld>
            <a:endParaRPr lang="ko-KR" altLang="en-US"/>
          </a:p>
        </p:txBody>
      </p:sp>
    </p:spTree>
    <p:extLst>
      <p:ext uri="{BB962C8B-B14F-4D97-AF65-F5344CB8AC3E}">
        <p14:creationId xmlns:p14="http://schemas.microsoft.com/office/powerpoint/2010/main" val="300277546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B0CA5F9-D0A5-40E4-B7A4-04AC557D56BE}" type="slidenum">
              <a:rPr lang="ko-KR" altLang="en-US" smtClean="0"/>
              <a:t>1</a:t>
            </a:fld>
            <a:endParaRPr lang="ko-KR" altLang="en-US"/>
          </a:p>
        </p:txBody>
      </p:sp>
    </p:spTree>
    <p:extLst>
      <p:ext uri="{BB962C8B-B14F-4D97-AF65-F5344CB8AC3E}">
        <p14:creationId xmlns:p14="http://schemas.microsoft.com/office/powerpoint/2010/main" val="471443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smtClean="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46747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cxnSp>
        <p:nvCxnSpPr>
          <p:cNvPr id="6" name="Straight Connector 5"/>
          <p:cNvCxnSpPr/>
          <p:nvPr userDrawn="1"/>
        </p:nvCxnSpPr>
        <p:spPr>
          <a:xfrm>
            <a:off x="312600" y="783773"/>
            <a:ext cx="11566800" cy="0"/>
          </a:xfrm>
          <a:prstGeom prst="line">
            <a:avLst/>
          </a:prstGeom>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title"/>
          </p:nvPr>
        </p:nvSpPr>
        <p:spPr>
          <a:xfrm>
            <a:off x="0" y="365128"/>
            <a:ext cx="12192000" cy="418645"/>
          </a:xfrm>
          <a:solidFill>
            <a:schemeClr val="bg1">
              <a:lumMod val="85000"/>
            </a:schemeClr>
          </a:solidFill>
        </p:spPr>
        <p:txBody>
          <a:bodyPr vert="horz" lIns="91440" tIns="45720" rIns="91440" bIns="45720" rtlCol="0" anchor="ctr">
            <a:normAutofit/>
          </a:bodyPr>
          <a:lstStyle>
            <a:lvl1pPr>
              <a:defRPr lang="ko-KR" altLang="en-US" dirty="0"/>
            </a:lvl1pPr>
          </a:lstStyle>
          <a:p>
            <a:pPr marL="216000" lvl="0"/>
            <a:r>
              <a:rPr lang="en-US" altLang="ko-KR" dirty="0" smtClean="0"/>
              <a:t>Click to edit Master title style</a:t>
            </a:r>
            <a:endParaRPr lang="ko-KR" altLang="en-US" dirty="0"/>
          </a:p>
        </p:txBody>
      </p:sp>
      <p:sp>
        <p:nvSpPr>
          <p:cNvPr id="3"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ko-KR" altLang="en-US" dirty="0"/>
          </a:p>
        </p:txBody>
      </p:sp>
      <p:sp>
        <p:nvSpPr>
          <p:cNvPr id="8" name="Text Placeholder 7"/>
          <p:cNvSpPr>
            <a:spLocks noGrp="1"/>
          </p:cNvSpPr>
          <p:nvPr>
            <p:ph type="body" sz="quarter" idx="10"/>
          </p:nvPr>
        </p:nvSpPr>
        <p:spPr>
          <a:xfrm>
            <a:off x="312420"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dirty="0" smtClean="0"/>
              <a:t>Click to edit Master text styles</a:t>
            </a:r>
          </a:p>
        </p:txBody>
      </p:sp>
    </p:spTree>
    <p:extLst>
      <p:ext uri="{BB962C8B-B14F-4D97-AF65-F5344CB8AC3E}">
        <p14:creationId xmlns:p14="http://schemas.microsoft.com/office/powerpoint/2010/main" val="40576108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dirty="0" smtClean="0"/>
              <a:t>Click to edit Master title style</a:t>
            </a:r>
            <a:endParaRPr lang="ko-KR" altLang="en-US" dirty="0"/>
          </a:p>
        </p:txBody>
      </p:sp>
      <p:cxnSp>
        <p:nvCxnSpPr>
          <p:cNvPr id="5" name="Straight Connector 4"/>
          <p:cNvCxnSpPr/>
          <p:nvPr/>
        </p:nvCxnSpPr>
        <p:spPr>
          <a:xfrm>
            <a:off x="9630795" y="776977"/>
            <a:ext cx="2248785" cy="6796"/>
          </a:xfrm>
          <a:prstGeom prst="line">
            <a:avLst/>
          </a:prstGeom>
          <a:effectLst/>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a:solidFill>
            <a:schemeClr val="bg1">
              <a:lumMod val="95000"/>
            </a:schemeClr>
          </a:solidFill>
        </p:spPr>
        <p:txBody>
          <a:bodyPr vert="horz" lIns="91440" tIns="45720" rIns="91440" bIns="45720" rtlCol="0" anchor="ctr">
            <a:noAutofit/>
          </a:bodyPr>
          <a:lstStyle>
            <a:lvl1pPr marL="269875" indent="-269875">
              <a:buNone/>
              <a:defRPr lang="en-US" altLang="ko-KR" sz="1200" b="1" dirty="0" smtClean="0">
                <a:effectLst>
                  <a:outerShdw blurRad="38100" dist="38100" dir="2700000" algn="tl">
                    <a:srgbClr val="000000">
                      <a:alpha val="43137"/>
                    </a:srgbClr>
                  </a:outerShdw>
                </a:effectLst>
              </a:defRPr>
            </a:lvl1pPr>
          </a:lstStyle>
          <a:p>
            <a:pPr marL="0" lvl="0" indent="0" algn="r"/>
            <a:r>
              <a:rPr lang="en-US" altLang="ko-KR" dirty="0" smtClean="0"/>
              <a:t>Click to 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smtClean="0"/>
              <a:t>Click to edit Master text styles</a:t>
            </a:r>
          </a:p>
        </p:txBody>
      </p:sp>
    </p:spTree>
    <p:extLst>
      <p:ext uri="{BB962C8B-B14F-4D97-AF65-F5344CB8AC3E}">
        <p14:creationId xmlns:p14="http://schemas.microsoft.com/office/powerpoint/2010/main" val="27305517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1994367"/>
            <a:ext cx="10515600" cy="1615672"/>
          </a:xfrm>
          <a:pattFill prst="lgGrid">
            <a:fgClr>
              <a:schemeClr val="bg1">
                <a:lumMod val="95000"/>
              </a:schemeClr>
            </a:fgClr>
            <a:bgClr>
              <a:schemeClr val="bg1"/>
            </a:bgClr>
          </a:pattFill>
        </p:spPr>
        <p:txBody>
          <a:bodyPr anchor="ctr">
            <a:noAutofit/>
          </a:bodyPr>
          <a:lstStyle>
            <a:lvl1pPr algn="ctr">
              <a:defRPr sz="5400"/>
            </a:lvl1pPr>
          </a:lstStyle>
          <a:p>
            <a:r>
              <a:rPr lang="en-US" altLang="ko-KR" dirty="0" smtClean="0"/>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smtClean="0"/>
              <a:t>Click to edit Master text styles</a:t>
            </a:r>
          </a:p>
        </p:txBody>
      </p:sp>
      <p:cxnSp>
        <p:nvCxnSpPr>
          <p:cNvPr id="4" name="Straight Connector 3"/>
          <p:cNvCxnSpPr/>
          <p:nvPr/>
        </p:nvCxnSpPr>
        <p:spPr>
          <a:xfrm>
            <a:off x="838200" y="3610039"/>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1994367"/>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1342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709449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smtClean="0"/>
              <a:t>마스터 텍스트 스타일을 편집합니다</a:t>
            </a:r>
          </a:p>
          <a:p>
            <a:pPr marL="452438" lvl="1" indent="-269875"/>
            <a:r>
              <a:rPr lang="ko-KR" altLang="en-US" dirty="0" smtClean="0"/>
              <a:t>둘째 수준</a:t>
            </a:r>
          </a:p>
          <a:p>
            <a:pPr marL="720725" lvl="2" indent="-268288">
              <a:buFont typeface="Arial" panose="020B0604020202020204" pitchFamily="34" charset="0"/>
              <a:buChar char="•"/>
            </a:pPr>
            <a:r>
              <a:rPr lang="ko-KR" altLang="en-US" dirty="0" smtClean="0"/>
              <a:t>셋째 수준</a:t>
            </a:r>
          </a:p>
          <a:p>
            <a:pPr lvl="3" indent="-268288">
              <a:buFont typeface="Wingdings" panose="05000000000000000000" pitchFamily="2" charset="2"/>
              <a:buChar char="ü"/>
            </a:pPr>
            <a:r>
              <a:rPr lang="ko-KR" altLang="en-US" dirty="0" smtClean="0"/>
              <a:t>넷째 수준</a:t>
            </a:r>
          </a:p>
          <a:p>
            <a:pPr marL="1063625" lvl="4" indent="-171450">
              <a:buFont typeface="Wingdings" panose="05000000000000000000" pitchFamily="2" charset="2"/>
              <a:buChar char="Ø"/>
            </a:pPr>
            <a:r>
              <a:rPr lang="ko-KR" altLang="en-US" dirty="0" smtClean="0"/>
              <a:t>다섯째 수준</a:t>
            </a:r>
            <a:endParaRPr lang="ko-KR" altLang="en-US" dirty="0"/>
          </a:p>
        </p:txBody>
      </p:sp>
    </p:spTree>
    <p:extLst>
      <p:ext uri="{BB962C8B-B14F-4D97-AF65-F5344CB8AC3E}">
        <p14:creationId xmlns:p14="http://schemas.microsoft.com/office/powerpoint/2010/main" val="247105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lang="ko-KR" altLang="en-US" sz="1400" kern="1200" dirty="0" smtClean="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lang="ko-KR" altLang="en-US" sz="1200" kern="1200" dirty="0" smtClean="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lang="ko-KR" altLang="en-US" sz="1100" kern="1200" dirty="0" smtClean="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lang="ko-KR" altLang="en-US" sz="1050" kern="1200" dirty="0" smtClean="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lang="ko-KR" altLang="en-US" sz="1050" kern="1200" dirty="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ignup.live.com/signup.aspx?wa=wsignin1.0&amp;rpsnv=12&amp;ct=1421587918&amp;rver=6.1.6195.0&amp;wp=&amp;wreply=https://www.msn.com/en-us/homepage/Secure/Passport?ru%3dhttp://www.msn.com/?pfr%3d1&amp;id=1184&amp;pcexp=True&amp;bk=1421587931&amp;uiflavor=web&amp;uaid=2d0265c71b194ed394a676d00a370298&amp;mkt=KO-KR&amp;lc=2066&amp;lic=1" TargetMode="External"/><Relationship Id="rId2" Type="http://schemas.openxmlformats.org/officeDocument/2006/relationships/hyperlink" Target="http://azure.microsoft.com/en-us/documentation/articles/azure-subscription-service-limits/" TargetMode="Externa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21" Type="http://schemas.openxmlformats.org/officeDocument/2006/relationships/slideLayout" Target="../slideLayouts/slideLayout3.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hyperlink" Target="http://www.azurespeed.com/" TargetMode="External"/><Relationship Id="rId13" Type="http://schemas.openxmlformats.org/officeDocument/2006/relationships/hyperlink" Target="https://www.facebook.com/groups/krazure/" TargetMode="External"/><Relationship Id="rId3" Type="http://schemas.openxmlformats.org/officeDocument/2006/relationships/hyperlink" Target="http://azure.microsoft.com/blog/" TargetMode="External"/><Relationship Id="rId7" Type="http://schemas.openxmlformats.org/officeDocument/2006/relationships/hyperlink" Target="http://azurespeedtest.azurewebsites.net/" TargetMode="External"/><Relationship Id="rId12" Type="http://schemas.openxmlformats.org/officeDocument/2006/relationships/hyperlink" Target="http://azure.microsoft.com/en-us/pricing/calculator/" TargetMode="External"/><Relationship Id="rId2" Type="http://schemas.openxmlformats.org/officeDocument/2006/relationships/hyperlink" Target="http://azure.microsoft.com/ko-kr/" TargetMode="External"/><Relationship Id="rId1" Type="http://schemas.openxmlformats.org/officeDocument/2006/relationships/slideLayout" Target="../slideLayouts/slideLayout2.xml"/><Relationship Id="rId6" Type="http://schemas.openxmlformats.org/officeDocument/2006/relationships/hyperlink" Target="http://azure.microsoft.com/ko-kr/status/" TargetMode="External"/><Relationship Id="rId11" Type="http://schemas.openxmlformats.org/officeDocument/2006/relationships/hyperlink" Target="http://azure.microsoft.com/en-us/documentation/scripts/" TargetMode="External"/><Relationship Id="rId5" Type="http://schemas.openxmlformats.org/officeDocument/2006/relationships/hyperlink" Target="http://azure.microsoft.com/en-us/updates/" TargetMode="External"/><Relationship Id="rId10" Type="http://schemas.openxmlformats.org/officeDocument/2006/relationships/hyperlink" Target="http://channel9.msdn.com/Events/Microsoft-Azure/AzureConf-2014" TargetMode="External"/><Relationship Id="rId4" Type="http://schemas.openxmlformats.org/officeDocument/2006/relationships/hyperlink" Target="http://msdn.microsoft.com/ko-kr/library/azure/dn578280.aspx" TargetMode="External"/><Relationship Id="rId9" Type="http://schemas.openxmlformats.org/officeDocument/2006/relationships/hyperlink" Target="http://azure-gadgets.cloud-config.jp/GrandPrix/"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csrc.nist.gov/publications/PubsSPs.html#800-145"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23.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2.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1.jpeg"/><Relationship Id="rId5" Type="http://schemas.openxmlformats.org/officeDocument/2006/relationships/tags" Target="../tags/tag5.xml"/><Relationship Id="rId10" Type="http://schemas.openxmlformats.org/officeDocument/2006/relationships/image" Target="../media/image20.jpeg"/><Relationship Id="rId4" Type="http://schemas.openxmlformats.org/officeDocument/2006/relationships/tags" Target="../tags/tag4.xml"/><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smtClean="0"/>
              <a:t>Microsoft Azure Training</a:t>
            </a:r>
            <a:endParaRPr lang="ko-KR" altLang="en-US" dirty="0"/>
          </a:p>
        </p:txBody>
      </p:sp>
      <p:sp>
        <p:nvSpPr>
          <p:cNvPr id="3" name="Subtitle 2"/>
          <p:cNvSpPr>
            <a:spLocks noGrp="1"/>
          </p:cNvSpPr>
          <p:nvPr>
            <p:ph type="subTitle" idx="1"/>
          </p:nvPr>
        </p:nvSpPr>
        <p:spPr/>
        <p:txBody>
          <a:bodyPr/>
          <a:lstStyle/>
          <a:p>
            <a:r>
              <a:rPr lang="en-US" altLang="ko-KR" dirty="0" smtClean="0"/>
              <a:t>1.1 Overview</a:t>
            </a:r>
            <a:endParaRPr lang="ko-KR" altLang="en-US" dirty="0"/>
          </a:p>
        </p:txBody>
      </p:sp>
    </p:spTree>
    <p:extLst>
      <p:ext uri="{BB962C8B-B14F-4D97-AF65-F5344CB8AC3E}">
        <p14:creationId xmlns:p14="http://schemas.microsoft.com/office/powerpoint/2010/main" val="4292178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60000"/>
            <a:r>
              <a:rPr lang="en-US" altLang="ko-KR" dirty="0" smtClean="0"/>
              <a:t>2. Security</a:t>
            </a:r>
            <a:r>
              <a:rPr lang="en-US" altLang="ko-KR" baseline="0" dirty="0" smtClean="0"/>
              <a:t> and Compliance</a:t>
            </a:r>
            <a:endParaRPr lang="ko-KR" altLang="en-US" dirty="0"/>
          </a:p>
        </p:txBody>
      </p:sp>
      <p:sp>
        <p:nvSpPr>
          <p:cNvPr id="3" name="Content Placeholder 2"/>
          <p:cNvSpPr>
            <a:spLocks noGrp="1"/>
          </p:cNvSpPr>
          <p:nvPr>
            <p:ph idx="1"/>
          </p:nvPr>
        </p:nvSpPr>
        <p:spPr/>
        <p:txBody>
          <a:bodyPr/>
          <a:lstStyle/>
          <a:p>
            <a:endParaRPr lang="ko-KR" altLang="en-US" dirty="0"/>
          </a:p>
        </p:txBody>
      </p:sp>
      <p:sp>
        <p:nvSpPr>
          <p:cNvPr id="4" name="Text Placeholder 3"/>
          <p:cNvSpPr>
            <a:spLocks noGrp="1"/>
          </p:cNvSpPr>
          <p:nvPr>
            <p:ph type="body" sz="quarter" idx="10"/>
          </p:nvPr>
        </p:nvSpPr>
        <p:spPr/>
        <p:txBody>
          <a:bodyPr/>
          <a:lstStyle/>
          <a:p>
            <a:r>
              <a:rPr lang="ko-KR" altLang="en-US" dirty="0"/>
              <a:t>마이크로소프트 </a:t>
            </a:r>
            <a:r>
              <a:rPr lang="en-US" altLang="ko-KR" dirty="0"/>
              <a:t>Azure</a:t>
            </a:r>
            <a:r>
              <a:rPr lang="ko-KR" altLang="en-US" dirty="0"/>
              <a:t>는 다양한 서비스 계층별 강력한 보안을 적용하고 있습니다</a:t>
            </a:r>
            <a:r>
              <a:rPr lang="en-US" altLang="ko-KR" dirty="0"/>
              <a:t>.</a:t>
            </a:r>
            <a:endParaRPr lang="ko-KR" altLang="en-US" dirty="0"/>
          </a:p>
        </p:txBody>
      </p:sp>
      <p:sp>
        <p:nvSpPr>
          <p:cNvPr id="23" name="Rounded Rectangle 22"/>
          <p:cNvSpPr/>
          <p:nvPr/>
        </p:nvSpPr>
        <p:spPr>
          <a:xfrm>
            <a:off x="4247374" y="2378346"/>
            <a:ext cx="1828800" cy="3187008"/>
          </a:xfrm>
          <a:prstGeom prst="roundRect">
            <a:avLst>
              <a:gd name="adj" fmla="val 7345"/>
            </a:avLst>
          </a:prstGeom>
          <a:gradFill flip="none" rotWithShape="1">
            <a:gsLst>
              <a:gs pos="0">
                <a:srgbClr val="000000">
                  <a:alpha val="0"/>
                </a:srgbClr>
              </a:gs>
              <a:gs pos="31000">
                <a:srgbClr val="000000">
                  <a:alpha val="0"/>
                </a:srgbClr>
              </a:gs>
              <a:gs pos="100000">
                <a:srgbClr val="000000">
                  <a:alpha val="0"/>
                </a:srgbClr>
              </a:gs>
              <a:gs pos="50000">
                <a:srgbClr val="000000"/>
              </a:gs>
              <a:gs pos="79000">
                <a:srgbClr val="000000">
                  <a:alpha val="50000"/>
                </a:srgbClr>
              </a:gs>
            </a:gsLst>
            <a:lin ang="5400000" scaled="1"/>
            <a:tileRect/>
          </a:gradFill>
          <a:ln w="6350" cap="flat" cmpd="sng" algn="ctr">
            <a:gradFill flip="none" rotWithShape="1">
              <a:gsLst>
                <a:gs pos="0">
                  <a:srgbClr val="000000">
                    <a:alpha val="0"/>
                  </a:srgbClr>
                </a:gs>
                <a:gs pos="50000">
                  <a:srgbClr val="005CB0">
                    <a:alpha val="78000"/>
                  </a:srgbClr>
                </a:gs>
                <a:gs pos="100000">
                  <a:srgbClr val="000C22">
                    <a:alpha val="0"/>
                  </a:srgbClr>
                </a:gs>
              </a:gsLst>
              <a:lin ang="16200000" scaled="1"/>
              <a:tileRect/>
            </a:gradFill>
            <a:prstDash val="solid"/>
            <a:miter lim="800000"/>
            <a:headEnd type="none" w="med" len="med"/>
            <a:tailEnd type="none" w="med" len="med"/>
          </a:ln>
          <a:effectLst/>
        </p:spPr>
        <p:txBody>
          <a:bodyPr vert="horz" wrap="square" lIns="0" tIns="1005673" rIns="0" bIns="274272" numCol="1" rtlCol="0" anchor="ctr" anchorCtr="0" compatLnSpc="1">
            <a:prstTxWarp prst="textNoShape">
              <a:avLst/>
            </a:prstTxWarp>
          </a:bodyPr>
          <a:lstStyle/>
          <a:p>
            <a:pPr marL="0" marR="0" lvl="0" indent="0" algn="ctr" defTabSz="914400" eaLnBrk="1" fontAlgn="base" latinLnBrk="0" hangingPunct="1">
              <a:lnSpc>
                <a:spcPct val="90000"/>
              </a:lnSpc>
              <a:spcBef>
                <a:spcPts val="1800"/>
              </a:spcBef>
              <a:spcAft>
                <a:spcPts val="1800"/>
              </a:spcAft>
              <a:buClrTx/>
              <a:buSzTx/>
              <a:buFontTx/>
              <a:buNone/>
              <a:tabLst/>
              <a:defRPr/>
            </a:pPr>
            <a:r>
              <a:rPr kumimoji="0" lang="ko-KR" altLang="en-US" sz="2000" b="1" i="0" u="none" strike="noStrike" kern="0" cap="none" spc="0" normalizeH="0" baseline="0" noProof="0" dirty="0" smtClean="0">
                <a:ln>
                  <a:noFill/>
                </a:ln>
                <a:solidFill>
                  <a:prstClr val="white"/>
                </a:solidFill>
                <a:effectLst/>
                <a:uLnTx/>
                <a:uFillTx/>
                <a:latin typeface="Segoe WP Light"/>
                <a:ea typeface="맑은 고딕"/>
                <a:cs typeface="+mn-cs"/>
              </a:rPr>
              <a:t>인증과</a:t>
            </a:r>
            <a:r>
              <a:rPr kumimoji="0" lang="en-US" sz="2000" b="1" i="0" u="none" strike="noStrike" kern="0" cap="none" spc="0" normalizeH="0" baseline="0" noProof="0" dirty="0" smtClean="0">
                <a:ln>
                  <a:noFill/>
                </a:ln>
                <a:solidFill>
                  <a:prstClr val="white"/>
                </a:solidFill>
                <a:effectLst/>
                <a:uLnTx/>
                <a:uFillTx/>
                <a:latin typeface="Segoe WP Light"/>
                <a:ea typeface="맑은 고딕"/>
                <a:cs typeface="+mn-cs"/>
              </a:rPr>
              <a:t/>
            </a:r>
            <a:br>
              <a:rPr kumimoji="0" lang="en-US" sz="2000" b="1" i="0" u="none" strike="noStrike" kern="0" cap="none" spc="0" normalizeH="0" baseline="0" noProof="0" dirty="0" smtClean="0">
                <a:ln>
                  <a:noFill/>
                </a:ln>
                <a:solidFill>
                  <a:prstClr val="white"/>
                </a:solidFill>
                <a:effectLst/>
                <a:uLnTx/>
                <a:uFillTx/>
                <a:latin typeface="Segoe WP Light"/>
                <a:ea typeface="맑은 고딕"/>
                <a:cs typeface="+mn-cs"/>
              </a:rPr>
            </a:br>
            <a:r>
              <a:rPr kumimoji="0" lang="ko-KR" altLang="en-US" sz="2000" b="1" i="0" u="none" strike="noStrike" kern="0" cap="none" spc="0" normalizeH="0" baseline="0" noProof="0" smtClean="0">
                <a:ln>
                  <a:noFill/>
                </a:ln>
                <a:solidFill>
                  <a:prstClr val="white"/>
                </a:solidFill>
                <a:effectLst/>
                <a:uLnTx/>
                <a:uFillTx/>
                <a:latin typeface="Segoe WP Light"/>
                <a:ea typeface="맑은 고딕"/>
                <a:cs typeface="+mn-cs"/>
              </a:rPr>
              <a:t>권한 통제</a:t>
            </a:r>
            <a:endParaRPr kumimoji="0" lang="en-US" sz="2000" b="1" i="0" u="none" strike="noStrike" kern="0" cap="none" spc="0" normalizeH="0" baseline="0" noProof="0" dirty="0" smtClean="0">
              <a:ln>
                <a:noFill/>
              </a:ln>
              <a:solidFill>
                <a:prstClr val="white"/>
              </a:solidFill>
              <a:effectLst/>
              <a:uLnTx/>
              <a:uFillTx/>
              <a:latin typeface="Segoe WP Light"/>
              <a:ea typeface="맑은 고딕"/>
              <a:cs typeface="+mn-cs"/>
            </a:endParaRPr>
          </a:p>
        </p:txBody>
      </p:sp>
      <p:sp>
        <p:nvSpPr>
          <p:cNvPr id="24" name="Rounded Rectangle 23"/>
          <p:cNvSpPr/>
          <p:nvPr/>
        </p:nvSpPr>
        <p:spPr>
          <a:xfrm>
            <a:off x="6111503" y="2378346"/>
            <a:ext cx="1828800" cy="3187008"/>
          </a:xfrm>
          <a:prstGeom prst="roundRect">
            <a:avLst>
              <a:gd name="adj" fmla="val 7345"/>
            </a:avLst>
          </a:prstGeom>
          <a:gradFill flip="none" rotWithShape="1">
            <a:gsLst>
              <a:gs pos="0">
                <a:srgbClr val="000000">
                  <a:alpha val="0"/>
                </a:srgbClr>
              </a:gs>
              <a:gs pos="31000">
                <a:srgbClr val="000000">
                  <a:alpha val="0"/>
                </a:srgbClr>
              </a:gs>
              <a:gs pos="100000">
                <a:srgbClr val="000000">
                  <a:alpha val="0"/>
                </a:srgbClr>
              </a:gs>
              <a:gs pos="50000">
                <a:srgbClr val="000000"/>
              </a:gs>
              <a:gs pos="79000">
                <a:srgbClr val="000000">
                  <a:alpha val="50000"/>
                </a:srgbClr>
              </a:gs>
            </a:gsLst>
            <a:lin ang="5400000" scaled="1"/>
            <a:tileRect/>
          </a:gradFill>
          <a:ln w="6350" cap="flat" cmpd="sng" algn="ctr">
            <a:gradFill flip="none" rotWithShape="1">
              <a:gsLst>
                <a:gs pos="0">
                  <a:srgbClr val="000000">
                    <a:alpha val="0"/>
                  </a:srgbClr>
                </a:gs>
                <a:gs pos="50000">
                  <a:srgbClr val="005CB0">
                    <a:alpha val="78000"/>
                  </a:srgbClr>
                </a:gs>
                <a:gs pos="100000">
                  <a:srgbClr val="000C22">
                    <a:alpha val="0"/>
                  </a:srgbClr>
                </a:gs>
              </a:gsLst>
              <a:lin ang="16200000" scaled="1"/>
              <a:tileRect/>
            </a:gradFill>
            <a:prstDash val="solid"/>
            <a:miter lim="800000"/>
            <a:headEnd type="none" w="med" len="med"/>
            <a:tailEnd type="none" w="med" len="med"/>
          </a:ln>
          <a:effectLst/>
        </p:spPr>
        <p:txBody>
          <a:bodyPr vert="horz" wrap="square" lIns="0" tIns="1005673" rIns="0" bIns="274272" numCol="1" rtlCol="0" anchor="ctr" anchorCtr="0" compatLnSpc="1">
            <a:prstTxWarp prst="textNoShape">
              <a:avLst/>
            </a:prstTxWarp>
          </a:bodyPr>
          <a:lstStyle/>
          <a:p>
            <a:pPr marL="0" marR="0" lvl="0" indent="0" algn="ctr" defTabSz="914400" eaLnBrk="1" fontAlgn="base" latinLnBrk="0" hangingPunct="1">
              <a:lnSpc>
                <a:spcPct val="90000"/>
              </a:lnSpc>
              <a:spcBef>
                <a:spcPts val="1800"/>
              </a:spcBef>
              <a:spcAft>
                <a:spcPts val="1800"/>
              </a:spcAft>
              <a:buClrTx/>
              <a:buSzTx/>
              <a:buFontTx/>
              <a:buNone/>
              <a:tabLst/>
              <a:defRPr/>
            </a:pPr>
            <a:r>
              <a:rPr kumimoji="0" lang="ko-KR" altLang="en-US" sz="2000" b="1" i="0" u="none" strike="noStrike" kern="0" cap="none" spc="0" normalizeH="0" baseline="0" noProof="0" smtClean="0">
                <a:ln>
                  <a:noFill/>
                </a:ln>
                <a:solidFill>
                  <a:prstClr val="white"/>
                </a:solidFill>
                <a:effectLst/>
                <a:uLnTx/>
                <a:uFillTx/>
                <a:latin typeface="Segoe WP Light"/>
                <a:ea typeface="맑은 고딕"/>
                <a:cs typeface="+mn-cs"/>
              </a:rPr>
              <a:t>호스트</a:t>
            </a:r>
            <a:r>
              <a:rPr kumimoji="0" lang="en-US" altLang="ko-KR" sz="2000" b="1" i="0" u="none" strike="noStrike" kern="0" cap="none" spc="0" normalizeH="0" baseline="0" noProof="0" dirty="0" smtClean="0">
                <a:ln>
                  <a:noFill/>
                </a:ln>
                <a:solidFill>
                  <a:prstClr val="white"/>
                </a:solidFill>
                <a:effectLst/>
                <a:uLnTx/>
                <a:uFillTx/>
                <a:latin typeface="Segoe WP Light"/>
                <a:ea typeface="맑은 고딕"/>
                <a:cs typeface="+mn-cs"/>
              </a:rPr>
              <a:t/>
            </a:r>
            <a:br>
              <a:rPr kumimoji="0" lang="en-US" altLang="ko-KR" sz="2000" b="1" i="0" u="none" strike="noStrike" kern="0" cap="none" spc="0" normalizeH="0" baseline="0" noProof="0" dirty="0" smtClean="0">
                <a:ln>
                  <a:noFill/>
                </a:ln>
                <a:solidFill>
                  <a:prstClr val="white"/>
                </a:solidFill>
                <a:effectLst/>
                <a:uLnTx/>
                <a:uFillTx/>
                <a:latin typeface="Segoe WP Light"/>
                <a:ea typeface="맑은 고딕"/>
                <a:cs typeface="+mn-cs"/>
              </a:rPr>
            </a:br>
            <a:r>
              <a:rPr kumimoji="0" lang="ko-KR" altLang="en-US" sz="2000" b="1" i="0" u="none" strike="noStrike" kern="0" cap="none" spc="0" normalizeH="0" baseline="0" noProof="0" smtClean="0">
                <a:ln>
                  <a:noFill/>
                </a:ln>
                <a:solidFill>
                  <a:prstClr val="white"/>
                </a:solidFill>
                <a:effectLst/>
                <a:uLnTx/>
                <a:uFillTx/>
                <a:latin typeface="Segoe WP Light"/>
                <a:ea typeface="맑은 고딕"/>
                <a:cs typeface="+mn-cs"/>
              </a:rPr>
              <a:t>보안</a:t>
            </a:r>
            <a:endParaRPr kumimoji="0" lang="en-US" sz="2000" b="1" i="0" u="none" strike="noStrike" kern="0" cap="none" spc="0" normalizeH="0" baseline="0" noProof="0" dirty="0" smtClean="0">
              <a:ln>
                <a:noFill/>
              </a:ln>
              <a:solidFill>
                <a:prstClr val="white"/>
              </a:solidFill>
              <a:effectLst/>
              <a:uLnTx/>
              <a:uFillTx/>
              <a:latin typeface="Segoe WP Light"/>
              <a:ea typeface="맑은 고딕"/>
              <a:cs typeface="+mn-cs"/>
            </a:endParaRPr>
          </a:p>
        </p:txBody>
      </p:sp>
      <p:sp>
        <p:nvSpPr>
          <p:cNvPr id="25" name="Rounded Rectangle 24"/>
          <p:cNvSpPr/>
          <p:nvPr/>
        </p:nvSpPr>
        <p:spPr>
          <a:xfrm>
            <a:off x="7975631" y="2378346"/>
            <a:ext cx="1828800" cy="3187008"/>
          </a:xfrm>
          <a:prstGeom prst="roundRect">
            <a:avLst>
              <a:gd name="adj" fmla="val 7345"/>
            </a:avLst>
          </a:prstGeom>
          <a:gradFill flip="none" rotWithShape="1">
            <a:gsLst>
              <a:gs pos="0">
                <a:srgbClr val="000000">
                  <a:alpha val="0"/>
                </a:srgbClr>
              </a:gs>
              <a:gs pos="31000">
                <a:srgbClr val="000000">
                  <a:alpha val="0"/>
                </a:srgbClr>
              </a:gs>
              <a:gs pos="100000">
                <a:srgbClr val="000000">
                  <a:alpha val="0"/>
                </a:srgbClr>
              </a:gs>
              <a:gs pos="50000">
                <a:srgbClr val="000000"/>
              </a:gs>
              <a:gs pos="79000">
                <a:srgbClr val="000000">
                  <a:alpha val="50000"/>
                </a:srgbClr>
              </a:gs>
            </a:gsLst>
            <a:lin ang="5400000" scaled="1"/>
            <a:tileRect/>
          </a:gradFill>
          <a:ln w="6350" cap="flat" cmpd="sng" algn="ctr">
            <a:gradFill flip="none" rotWithShape="1">
              <a:gsLst>
                <a:gs pos="0">
                  <a:srgbClr val="000000">
                    <a:alpha val="0"/>
                  </a:srgbClr>
                </a:gs>
                <a:gs pos="50000">
                  <a:srgbClr val="005CB0">
                    <a:alpha val="78000"/>
                  </a:srgbClr>
                </a:gs>
                <a:gs pos="100000">
                  <a:srgbClr val="000C22">
                    <a:alpha val="0"/>
                  </a:srgbClr>
                </a:gs>
              </a:gsLst>
              <a:lin ang="16200000" scaled="1"/>
              <a:tileRect/>
            </a:gradFill>
            <a:prstDash val="solid"/>
            <a:miter lim="800000"/>
            <a:headEnd type="none" w="med" len="med"/>
            <a:tailEnd type="none" w="med" len="med"/>
          </a:ln>
          <a:effectLst/>
        </p:spPr>
        <p:txBody>
          <a:bodyPr vert="horz" wrap="square" lIns="0" tIns="1005673" rIns="0" bIns="274272" numCol="1" rtlCol="0" anchor="ctr" anchorCtr="0" compatLnSpc="1">
            <a:prstTxWarp prst="textNoShape">
              <a:avLst/>
            </a:prstTxWarp>
          </a:bodyPr>
          <a:lstStyle/>
          <a:p>
            <a:pPr marL="0" marR="0" lvl="0" indent="0" algn="ctr" defTabSz="914400" eaLnBrk="1" fontAlgn="base" latinLnBrk="0" hangingPunct="1">
              <a:lnSpc>
                <a:spcPct val="90000"/>
              </a:lnSpc>
              <a:spcBef>
                <a:spcPts val="1800"/>
              </a:spcBef>
              <a:spcAft>
                <a:spcPts val="1800"/>
              </a:spcAft>
              <a:buClrTx/>
              <a:buSzTx/>
              <a:buFontTx/>
              <a:buNone/>
              <a:tabLst/>
              <a:defRPr/>
            </a:pPr>
            <a:r>
              <a:rPr kumimoji="0" lang="ko-KR" altLang="en-US" sz="2000" b="1" i="0" u="none" strike="noStrike" kern="0" cap="none" spc="0" normalizeH="0" baseline="0" noProof="0" dirty="0" smtClean="0">
                <a:ln>
                  <a:noFill/>
                </a:ln>
                <a:solidFill>
                  <a:prstClr val="white"/>
                </a:solidFill>
                <a:effectLst/>
                <a:uLnTx/>
                <a:uFillTx/>
                <a:latin typeface="Segoe WP Light"/>
                <a:ea typeface="맑은 고딕"/>
                <a:cs typeface="+mn-cs"/>
              </a:rPr>
              <a:t>어플리케이션</a:t>
            </a:r>
            <a:endParaRPr kumimoji="0" lang="en-US" sz="2000" b="1" i="0" u="none" strike="noStrike" kern="0" cap="none" spc="0" normalizeH="0" baseline="0" noProof="0" dirty="0" smtClean="0">
              <a:ln>
                <a:noFill/>
              </a:ln>
              <a:solidFill>
                <a:prstClr val="white"/>
              </a:solidFill>
              <a:effectLst/>
              <a:uLnTx/>
              <a:uFillTx/>
              <a:latin typeface="Segoe WP Light"/>
              <a:ea typeface="맑은 고딕"/>
              <a:cs typeface="+mn-cs"/>
            </a:endParaRPr>
          </a:p>
        </p:txBody>
      </p:sp>
      <p:sp>
        <p:nvSpPr>
          <p:cNvPr id="26" name="Rounded Rectangle 25"/>
          <p:cNvSpPr/>
          <p:nvPr/>
        </p:nvSpPr>
        <p:spPr>
          <a:xfrm>
            <a:off x="9839760" y="2378346"/>
            <a:ext cx="1828800" cy="3187008"/>
          </a:xfrm>
          <a:prstGeom prst="roundRect">
            <a:avLst>
              <a:gd name="adj" fmla="val 7345"/>
            </a:avLst>
          </a:prstGeom>
          <a:gradFill flip="none" rotWithShape="1">
            <a:gsLst>
              <a:gs pos="0">
                <a:srgbClr val="000000">
                  <a:alpha val="0"/>
                </a:srgbClr>
              </a:gs>
              <a:gs pos="31000">
                <a:srgbClr val="000000">
                  <a:alpha val="0"/>
                </a:srgbClr>
              </a:gs>
              <a:gs pos="100000">
                <a:srgbClr val="000000">
                  <a:alpha val="0"/>
                </a:srgbClr>
              </a:gs>
              <a:gs pos="50000">
                <a:srgbClr val="000000"/>
              </a:gs>
              <a:gs pos="79000">
                <a:srgbClr val="000000">
                  <a:alpha val="50000"/>
                </a:srgbClr>
              </a:gs>
            </a:gsLst>
            <a:lin ang="5400000" scaled="1"/>
            <a:tileRect/>
          </a:gradFill>
          <a:ln w="6350" cap="flat" cmpd="sng" algn="ctr">
            <a:gradFill flip="none" rotWithShape="1">
              <a:gsLst>
                <a:gs pos="0">
                  <a:srgbClr val="000000">
                    <a:alpha val="0"/>
                  </a:srgbClr>
                </a:gs>
                <a:gs pos="50000">
                  <a:srgbClr val="005CB0">
                    <a:alpha val="78000"/>
                  </a:srgbClr>
                </a:gs>
                <a:gs pos="100000">
                  <a:srgbClr val="000C22">
                    <a:alpha val="0"/>
                  </a:srgbClr>
                </a:gs>
              </a:gsLst>
              <a:lin ang="16200000" scaled="1"/>
              <a:tileRect/>
            </a:gradFill>
            <a:prstDash val="solid"/>
            <a:miter lim="800000"/>
            <a:headEnd type="none" w="med" len="med"/>
            <a:tailEnd type="none" w="med" len="med"/>
          </a:ln>
          <a:effectLst/>
        </p:spPr>
        <p:txBody>
          <a:bodyPr vert="horz" wrap="square" lIns="0" tIns="1005673" rIns="0" bIns="274272" numCol="1" rtlCol="0" anchor="ctr" anchorCtr="0" compatLnSpc="1">
            <a:prstTxWarp prst="textNoShape">
              <a:avLst/>
            </a:prstTxWarp>
          </a:bodyPr>
          <a:lstStyle/>
          <a:p>
            <a:pPr marL="0" marR="0" lvl="0" indent="0" algn="ctr" defTabSz="914400" eaLnBrk="1" fontAlgn="base" latinLnBrk="0" hangingPunct="1">
              <a:lnSpc>
                <a:spcPct val="90000"/>
              </a:lnSpc>
              <a:spcBef>
                <a:spcPts val="1800"/>
              </a:spcBef>
              <a:spcAft>
                <a:spcPts val="1800"/>
              </a:spcAft>
              <a:buClrTx/>
              <a:buSzTx/>
              <a:buFontTx/>
              <a:buNone/>
              <a:tabLst/>
              <a:defRPr/>
            </a:pPr>
            <a:r>
              <a:rPr kumimoji="0" lang="ko-KR" altLang="en-US" sz="2000" b="1" i="0" u="none" strike="noStrike" kern="0" cap="none" spc="0" normalizeH="0" baseline="0" noProof="0" smtClean="0">
                <a:ln>
                  <a:noFill/>
                </a:ln>
                <a:solidFill>
                  <a:prstClr val="white"/>
                </a:solidFill>
                <a:effectLst/>
                <a:uLnTx/>
                <a:uFillTx/>
                <a:latin typeface="Segoe WP Light"/>
                <a:ea typeface="맑은 고딕"/>
                <a:cs typeface="+mn-cs"/>
              </a:rPr>
              <a:t>데이타</a:t>
            </a:r>
            <a:endParaRPr kumimoji="0" lang="en-US" sz="2000" b="1" i="0" u="none" strike="noStrike" kern="0" cap="none" spc="0" normalizeH="0" baseline="0" noProof="0" dirty="0" smtClean="0">
              <a:ln>
                <a:noFill/>
              </a:ln>
              <a:solidFill>
                <a:prstClr val="white"/>
              </a:solidFill>
              <a:effectLst/>
              <a:uLnTx/>
              <a:uFillTx/>
              <a:latin typeface="Segoe WP Light"/>
              <a:ea typeface="맑은 고딕"/>
              <a:cs typeface="+mn-cs"/>
            </a:endParaRPr>
          </a:p>
        </p:txBody>
      </p:sp>
      <p:sp>
        <p:nvSpPr>
          <p:cNvPr id="27" name="Rounded Rectangle 26"/>
          <p:cNvSpPr/>
          <p:nvPr/>
        </p:nvSpPr>
        <p:spPr>
          <a:xfrm>
            <a:off x="2383245" y="2378346"/>
            <a:ext cx="1828800" cy="3187008"/>
          </a:xfrm>
          <a:prstGeom prst="roundRect">
            <a:avLst>
              <a:gd name="adj" fmla="val 7345"/>
            </a:avLst>
          </a:prstGeom>
          <a:gradFill flip="none" rotWithShape="1">
            <a:gsLst>
              <a:gs pos="0">
                <a:srgbClr val="000000">
                  <a:alpha val="0"/>
                </a:srgbClr>
              </a:gs>
              <a:gs pos="31000">
                <a:srgbClr val="000000">
                  <a:alpha val="0"/>
                </a:srgbClr>
              </a:gs>
              <a:gs pos="100000">
                <a:srgbClr val="000000">
                  <a:alpha val="0"/>
                </a:srgbClr>
              </a:gs>
              <a:gs pos="50000">
                <a:srgbClr val="000000"/>
              </a:gs>
              <a:gs pos="79000">
                <a:srgbClr val="000000">
                  <a:alpha val="50000"/>
                </a:srgbClr>
              </a:gs>
            </a:gsLst>
            <a:lin ang="5400000" scaled="1"/>
            <a:tileRect/>
          </a:gradFill>
          <a:ln w="6350" cap="flat" cmpd="sng" algn="ctr">
            <a:gradFill flip="none" rotWithShape="1">
              <a:gsLst>
                <a:gs pos="0">
                  <a:srgbClr val="000000">
                    <a:alpha val="0"/>
                  </a:srgbClr>
                </a:gs>
                <a:gs pos="50000">
                  <a:srgbClr val="005CB0">
                    <a:alpha val="78000"/>
                  </a:srgbClr>
                </a:gs>
                <a:gs pos="100000">
                  <a:srgbClr val="000C22">
                    <a:alpha val="0"/>
                  </a:srgbClr>
                </a:gs>
              </a:gsLst>
              <a:lin ang="16200000" scaled="1"/>
              <a:tileRect/>
            </a:gradFill>
            <a:prstDash val="solid"/>
            <a:miter lim="800000"/>
            <a:headEnd type="none" w="med" len="med"/>
            <a:tailEnd type="none" w="med" len="med"/>
          </a:ln>
          <a:effectLst/>
        </p:spPr>
        <p:txBody>
          <a:bodyPr vert="horz" wrap="square" lIns="0" tIns="1005673" rIns="0" bIns="274272" numCol="1" rtlCol="0" anchor="ctr" anchorCtr="0" compatLnSpc="1">
            <a:prstTxWarp prst="textNoShape">
              <a:avLst/>
            </a:prstTxWarp>
          </a:bodyPr>
          <a:lstStyle/>
          <a:p>
            <a:pPr marL="0" marR="0" lvl="0" indent="0" algn="ctr" defTabSz="914400" eaLnBrk="1" fontAlgn="base" latinLnBrk="0" hangingPunct="1">
              <a:lnSpc>
                <a:spcPct val="90000"/>
              </a:lnSpc>
              <a:spcBef>
                <a:spcPts val="1800"/>
              </a:spcBef>
              <a:spcAft>
                <a:spcPts val="1800"/>
              </a:spcAft>
              <a:buClrTx/>
              <a:buSzTx/>
              <a:buFontTx/>
              <a:buNone/>
              <a:tabLst/>
              <a:defRPr/>
            </a:pPr>
            <a:r>
              <a:rPr kumimoji="0" lang="ko-KR" altLang="en-US" sz="2000" b="1" i="0" u="none" strike="noStrike" kern="0" cap="none" spc="0" normalizeH="0" baseline="0" noProof="0" dirty="0" smtClean="0">
                <a:ln>
                  <a:noFill/>
                </a:ln>
                <a:solidFill>
                  <a:prstClr val="white"/>
                </a:solidFill>
                <a:effectLst/>
                <a:uLnTx/>
                <a:uFillTx/>
                <a:latin typeface="Segoe WP Light"/>
                <a:ea typeface="맑은 고딕"/>
                <a:cs typeface="+mn-cs"/>
              </a:rPr>
              <a:t>네트워크</a:t>
            </a:r>
            <a:endParaRPr kumimoji="0" lang="en-US" sz="2000" b="1" i="0" u="none" strike="noStrike" kern="0" cap="none" spc="0" normalizeH="0" baseline="0" noProof="0" dirty="0" smtClean="0">
              <a:ln>
                <a:noFill/>
              </a:ln>
              <a:solidFill>
                <a:prstClr val="white"/>
              </a:solidFill>
              <a:effectLst/>
              <a:uLnTx/>
              <a:uFillTx/>
              <a:latin typeface="Segoe WP Light"/>
              <a:ea typeface="맑은 고딕"/>
              <a:cs typeface="+mn-cs"/>
            </a:endParaRPr>
          </a:p>
        </p:txBody>
      </p:sp>
      <p:sp>
        <p:nvSpPr>
          <p:cNvPr id="28" name="Rounded Rectangle 27"/>
          <p:cNvSpPr/>
          <p:nvPr/>
        </p:nvSpPr>
        <p:spPr>
          <a:xfrm>
            <a:off x="564475" y="2307421"/>
            <a:ext cx="1828800" cy="3187008"/>
          </a:xfrm>
          <a:prstGeom prst="roundRect">
            <a:avLst>
              <a:gd name="adj" fmla="val 7345"/>
            </a:avLst>
          </a:prstGeom>
          <a:gradFill flip="none" rotWithShape="1">
            <a:gsLst>
              <a:gs pos="0">
                <a:srgbClr val="000000">
                  <a:alpha val="0"/>
                </a:srgbClr>
              </a:gs>
              <a:gs pos="31000">
                <a:srgbClr val="000000">
                  <a:alpha val="0"/>
                </a:srgbClr>
              </a:gs>
              <a:gs pos="100000">
                <a:srgbClr val="000000">
                  <a:alpha val="0"/>
                </a:srgbClr>
              </a:gs>
              <a:gs pos="50000">
                <a:srgbClr val="000000"/>
              </a:gs>
              <a:gs pos="79000">
                <a:srgbClr val="000000">
                  <a:alpha val="50000"/>
                </a:srgbClr>
              </a:gs>
            </a:gsLst>
            <a:lin ang="5400000" scaled="1"/>
            <a:tileRect/>
          </a:gradFill>
          <a:ln w="6350" cap="flat" cmpd="sng" algn="ctr">
            <a:gradFill flip="none" rotWithShape="1">
              <a:gsLst>
                <a:gs pos="0">
                  <a:srgbClr val="000000">
                    <a:alpha val="0"/>
                  </a:srgbClr>
                </a:gs>
                <a:gs pos="50000">
                  <a:srgbClr val="005CB0">
                    <a:alpha val="78000"/>
                  </a:srgbClr>
                </a:gs>
                <a:gs pos="100000">
                  <a:srgbClr val="000C22">
                    <a:alpha val="0"/>
                  </a:srgbClr>
                </a:gs>
              </a:gsLst>
              <a:lin ang="16200000" scaled="1"/>
              <a:tileRect/>
            </a:gradFill>
            <a:prstDash val="solid"/>
            <a:miter lim="800000"/>
            <a:headEnd type="none" w="med" len="med"/>
            <a:tailEnd type="none" w="med" len="med"/>
          </a:ln>
          <a:effectLst/>
        </p:spPr>
        <p:txBody>
          <a:bodyPr vert="horz" wrap="square" lIns="0" tIns="1005673" rIns="0" bIns="274272" numCol="1" rtlCol="0" anchor="ctr" anchorCtr="0" compatLnSpc="1">
            <a:prstTxWarp prst="textNoShape">
              <a:avLst/>
            </a:prstTxWarp>
          </a:bodyPr>
          <a:lstStyle/>
          <a:p>
            <a:pPr marL="0" marR="0" lvl="0" indent="0" algn="ctr" defTabSz="914400" eaLnBrk="1" fontAlgn="base" latinLnBrk="0" hangingPunct="1">
              <a:lnSpc>
                <a:spcPct val="90000"/>
              </a:lnSpc>
              <a:spcBef>
                <a:spcPts val="1800"/>
              </a:spcBef>
              <a:spcAft>
                <a:spcPts val="1800"/>
              </a:spcAft>
              <a:buClrTx/>
              <a:buSzTx/>
              <a:buFontTx/>
              <a:buNone/>
              <a:tabLst/>
              <a:defRPr/>
            </a:pPr>
            <a:r>
              <a:rPr kumimoji="0" lang="ko-KR" altLang="en-US" sz="2000" b="1" i="0" u="none" strike="noStrike" kern="0" cap="none" spc="0" normalizeH="0" baseline="0" noProof="0" dirty="0" smtClean="0">
                <a:ln>
                  <a:noFill/>
                </a:ln>
                <a:solidFill>
                  <a:prstClr val="white"/>
                </a:solidFill>
                <a:effectLst/>
                <a:uLnTx/>
                <a:uFillTx/>
                <a:latin typeface="Segoe WP Light"/>
                <a:ea typeface="맑은 고딕"/>
                <a:cs typeface="+mn-cs"/>
              </a:rPr>
              <a:t>데이터센터</a:t>
            </a:r>
            <a:r>
              <a:rPr kumimoji="0" lang="en-US" altLang="ko-KR" sz="2000" b="1" i="0" u="none" strike="noStrike" kern="0" cap="none" spc="0" normalizeH="0" baseline="0" noProof="0" dirty="0" smtClean="0">
                <a:ln>
                  <a:noFill/>
                </a:ln>
                <a:solidFill>
                  <a:prstClr val="white"/>
                </a:solidFill>
                <a:effectLst/>
                <a:uLnTx/>
                <a:uFillTx/>
                <a:latin typeface="Segoe WP Light"/>
                <a:ea typeface="맑은 고딕"/>
                <a:cs typeface="+mn-cs"/>
              </a:rPr>
              <a:t/>
            </a:r>
            <a:br>
              <a:rPr kumimoji="0" lang="en-US" altLang="ko-KR" sz="2000" b="1" i="0" u="none" strike="noStrike" kern="0" cap="none" spc="0" normalizeH="0" baseline="0" noProof="0" dirty="0" smtClean="0">
                <a:ln>
                  <a:noFill/>
                </a:ln>
                <a:solidFill>
                  <a:prstClr val="white"/>
                </a:solidFill>
                <a:effectLst/>
                <a:uLnTx/>
                <a:uFillTx/>
                <a:latin typeface="Segoe WP Light"/>
                <a:ea typeface="맑은 고딕"/>
                <a:cs typeface="+mn-cs"/>
              </a:rPr>
            </a:br>
            <a:r>
              <a:rPr kumimoji="0" lang="ko-KR" altLang="en-US" sz="2000" b="1" i="0" u="none" strike="noStrike" kern="0" cap="none" spc="0" normalizeH="0" baseline="0" noProof="0" smtClean="0">
                <a:ln>
                  <a:noFill/>
                </a:ln>
                <a:solidFill>
                  <a:prstClr val="white"/>
                </a:solidFill>
                <a:effectLst/>
                <a:uLnTx/>
                <a:uFillTx/>
                <a:latin typeface="Segoe WP Light"/>
                <a:ea typeface="맑은 고딕"/>
                <a:cs typeface="+mn-cs"/>
              </a:rPr>
              <a:t>물리 </a:t>
            </a:r>
            <a:r>
              <a:rPr kumimoji="0" lang="ko-KR" altLang="en-US" sz="2000" b="1" i="0" u="none" strike="noStrike" kern="0" cap="none" spc="0" normalizeH="0" baseline="0" noProof="0" dirty="0" smtClean="0">
                <a:ln>
                  <a:noFill/>
                </a:ln>
                <a:solidFill>
                  <a:prstClr val="white"/>
                </a:solidFill>
                <a:effectLst/>
                <a:uLnTx/>
                <a:uFillTx/>
                <a:latin typeface="Segoe WP Light"/>
                <a:ea typeface="맑은 고딕"/>
                <a:cs typeface="+mn-cs"/>
              </a:rPr>
              <a:t>보안</a:t>
            </a:r>
            <a:endParaRPr kumimoji="0" lang="en-US" sz="2000" b="1" i="0" u="none" strike="noStrike" kern="0" cap="none" spc="0" normalizeH="0" baseline="0" noProof="0" dirty="0" smtClean="0">
              <a:ln>
                <a:noFill/>
              </a:ln>
              <a:solidFill>
                <a:prstClr val="white"/>
              </a:solidFill>
              <a:effectLst/>
              <a:uLnTx/>
              <a:uFillTx/>
              <a:latin typeface="Segoe WP Light"/>
              <a:ea typeface="맑은 고딕"/>
              <a:cs typeface="+mn-cs"/>
            </a:endParaRPr>
          </a:p>
        </p:txBody>
      </p:sp>
      <p:pic>
        <p:nvPicPr>
          <p:cNvPr id="29" name="Picture 28" descr="Softwar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72423" y="2068134"/>
            <a:ext cx="1554480" cy="1554480"/>
          </a:xfrm>
          <a:prstGeom prst="rect">
            <a:avLst/>
          </a:prstGeom>
        </p:spPr>
      </p:pic>
      <p:grpSp>
        <p:nvGrpSpPr>
          <p:cNvPr id="30" name="Group 29"/>
          <p:cNvGrpSpPr>
            <a:grpSpLocks noChangeAspect="1"/>
          </p:cNvGrpSpPr>
          <p:nvPr/>
        </p:nvGrpSpPr>
        <p:grpSpPr>
          <a:xfrm>
            <a:off x="701993" y="2113854"/>
            <a:ext cx="1463040" cy="1463040"/>
            <a:chOff x="2130539" y="1998311"/>
            <a:chExt cx="1065086" cy="1065086"/>
          </a:xfrm>
        </p:grpSpPr>
        <p:pic>
          <p:nvPicPr>
            <p:cNvPr id="31" name="Picture 30" descr="connect.dll_I27d9_04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30539" y="1998311"/>
              <a:ext cx="1065086" cy="1065086"/>
            </a:xfrm>
            <a:prstGeom prst="rect">
              <a:avLst/>
            </a:prstGeom>
          </p:spPr>
        </p:pic>
        <p:pic>
          <p:nvPicPr>
            <p:cNvPr id="32" name="Picture 31" descr="imageres.dll_I003b_0409.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20135" y="2565212"/>
              <a:ext cx="472417" cy="472417"/>
            </a:xfrm>
            <a:prstGeom prst="rect">
              <a:avLst/>
            </a:prstGeom>
          </p:spPr>
        </p:pic>
      </p:grpSp>
      <p:grpSp>
        <p:nvGrpSpPr>
          <p:cNvPr id="33" name="Group 32"/>
          <p:cNvGrpSpPr>
            <a:grpSpLocks noChangeAspect="1"/>
          </p:cNvGrpSpPr>
          <p:nvPr/>
        </p:nvGrpSpPr>
        <p:grpSpPr>
          <a:xfrm>
            <a:off x="4364654" y="2168593"/>
            <a:ext cx="1554480" cy="1353563"/>
            <a:chOff x="4738153" y="1998310"/>
            <a:chExt cx="1262642" cy="1099445"/>
          </a:xfrm>
        </p:grpSpPr>
        <p:pic>
          <p:nvPicPr>
            <p:cNvPr id="34" name="Picture 33" descr="Us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13013" y="1998310"/>
              <a:ext cx="987782" cy="987782"/>
            </a:xfrm>
            <a:prstGeom prst="rect">
              <a:avLst/>
            </a:prstGeom>
          </p:spPr>
        </p:pic>
        <p:pic>
          <p:nvPicPr>
            <p:cNvPr id="35" name="Picture 34" descr="imageres.dll_I0052_0409.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8624332">
              <a:off x="4738153" y="2307530"/>
              <a:ext cx="790225" cy="790225"/>
            </a:xfrm>
            <a:prstGeom prst="rect">
              <a:avLst/>
            </a:prstGeom>
          </p:spPr>
        </p:pic>
      </p:grpSp>
      <p:grpSp>
        <p:nvGrpSpPr>
          <p:cNvPr id="36" name="Group 35"/>
          <p:cNvGrpSpPr>
            <a:grpSpLocks noChangeAspect="1"/>
          </p:cNvGrpSpPr>
          <p:nvPr/>
        </p:nvGrpSpPr>
        <p:grpSpPr>
          <a:xfrm>
            <a:off x="9996798" y="2251485"/>
            <a:ext cx="1554480" cy="1187791"/>
            <a:chOff x="8924244" y="2062698"/>
            <a:chExt cx="1285436" cy="982212"/>
          </a:xfrm>
        </p:grpSpPr>
        <p:pic>
          <p:nvPicPr>
            <p:cNvPr id="37" name="Picture 36" descr="HardDrive.png"/>
            <p:cNvPicPr>
              <a:picLocks noChangeAspect="1"/>
            </p:cNvPicPr>
            <p:nvPr/>
          </p:nvPicPr>
          <p:blipFill>
            <a:blip r:embed="rId7" cstate="screen">
              <a:extLst>
                <a:ext uri="{28A0092B-C50C-407E-A947-70E740481C1C}">
                  <a14:useLocalDpi xmlns:a14="http://schemas.microsoft.com/office/drawing/2010/main"/>
                </a:ext>
              </a:extLst>
            </a:blip>
            <a:srcRect t="40397"/>
            <a:stretch>
              <a:fillRect/>
            </a:stretch>
          </p:blipFill>
          <p:spPr>
            <a:xfrm>
              <a:off x="8924244" y="2333298"/>
              <a:ext cx="1193928" cy="711612"/>
            </a:xfrm>
            <a:prstGeom prst="rect">
              <a:avLst/>
            </a:prstGeom>
          </p:spPr>
        </p:pic>
        <p:pic>
          <p:nvPicPr>
            <p:cNvPr id="38" name="Picture 37" descr="Keys.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466662" y="2062698"/>
              <a:ext cx="743018" cy="743018"/>
            </a:xfrm>
            <a:prstGeom prst="rect">
              <a:avLst/>
            </a:prstGeom>
          </p:spPr>
        </p:pic>
      </p:grpSp>
      <p:grpSp>
        <p:nvGrpSpPr>
          <p:cNvPr id="39" name="Group 38"/>
          <p:cNvGrpSpPr>
            <a:grpSpLocks noChangeAspect="1"/>
          </p:cNvGrpSpPr>
          <p:nvPr/>
        </p:nvGrpSpPr>
        <p:grpSpPr>
          <a:xfrm>
            <a:off x="6356758" y="2198140"/>
            <a:ext cx="1554480" cy="1294469"/>
            <a:chOff x="6218260" y="2044064"/>
            <a:chExt cx="1244710" cy="1036514"/>
          </a:xfrm>
        </p:grpSpPr>
        <p:pic>
          <p:nvPicPr>
            <p:cNvPr id="40" name="Picture 39" descr="sysmon.ocx_SIDR_PEFMON_ICON_0409.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218260" y="2044064"/>
              <a:ext cx="801971" cy="801971"/>
            </a:xfrm>
            <a:prstGeom prst="rect">
              <a:avLst/>
            </a:prstGeom>
          </p:spPr>
        </p:pic>
        <p:pic>
          <p:nvPicPr>
            <p:cNvPr id="41" name="Picture 40" descr="SecurityGood.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586850" y="2204458"/>
              <a:ext cx="876120" cy="876120"/>
            </a:xfrm>
            <a:prstGeom prst="rect">
              <a:avLst/>
            </a:prstGeom>
          </p:spPr>
        </p:pic>
      </p:grpSp>
      <p:grpSp>
        <p:nvGrpSpPr>
          <p:cNvPr id="42" name="Group 41"/>
          <p:cNvGrpSpPr>
            <a:grpSpLocks noChangeAspect="1"/>
          </p:cNvGrpSpPr>
          <p:nvPr/>
        </p:nvGrpSpPr>
        <p:grpSpPr>
          <a:xfrm>
            <a:off x="2560159" y="2304305"/>
            <a:ext cx="1554480" cy="1082139"/>
            <a:chOff x="3385424" y="2145481"/>
            <a:chExt cx="1340324" cy="933055"/>
          </a:xfrm>
        </p:grpSpPr>
        <p:pic>
          <p:nvPicPr>
            <p:cNvPr id="43" name="Picture 42" descr="Firewall2.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934529" y="2145481"/>
              <a:ext cx="791219" cy="639910"/>
            </a:xfrm>
            <a:prstGeom prst="rect">
              <a:avLst/>
            </a:prstGeom>
          </p:spPr>
        </p:pic>
        <p:pic>
          <p:nvPicPr>
            <p:cNvPr id="44" name="Picture 43" descr="Connected.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85424" y="2181913"/>
              <a:ext cx="867465" cy="896623"/>
            </a:xfrm>
            <a:prstGeom prst="rect">
              <a:avLst/>
            </a:prstGeom>
          </p:spPr>
        </p:pic>
      </p:grpSp>
      <p:sp>
        <p:nvSpPr>
          <p:cNvPr id="45" name="Up Arrow 44"/>
          <p:cNvSpPr/>
          <p:nvPr/>
        </p:nvSpPr>
        <p:spPr bwMode="auto">
          <a:xfrm rot="5400000">
            <a:off x="5755489" y="-9793"/>
            <a:ext cx="685799" cy="11140354"/>
          </a:xfrm>
          <a:prstGeom prst="upArrow">
            <a:avLst>
              <a:gd name="adj1" fmla="val 58110"/>
              <a:gd name="adj2" fmla="val 50000"/>
            </a:avLst>
          </a:prstGeom>
          <a:gradFill rotWithShape="1">
            <a:gsLst>
              <a:gs pos="0">
                <a:sysClr val="windowText" lastClr="000000">
                  <a:satMod val="103000"/>
                  <a:lumMod val="102000"/>
                  <a:tint val="94000"/>
                </a:sysClr>
              </a:gs>
              <a:gs pos="50000">
                <a:sysClr val="windowText" lastClr="000000">
                  <a:satMod val="110000"/>
                  <a:lumMod val="100000"/>
                  <a:shade val="100000"/>
                </a:sysClr>
              </a:gs>
              <a:gs pos="100000">
                <a:sysClr val="windowText" lastClr="000000">
                  <a:lumMod val="99000"/>
                  <a:satMod val="120000"/>
                  <a:shade val="78000"/>
                </a:sysClr>
              </a:gs>
            </a:gsLst>
            <a:lin ang="5400000" scaled="0"/>
          </a:gradFill>
          <a:ln w="6350" cap="flat" cmpd="sng" algn="ctr">
            <a:solidFill>
              <a:sysClr val="windowText" lastClr="000000"/>
            </a:solidFill>
            <a:prstDash val="solid"/>
            <a:miter lim="800000"/>
          </a:ln>
          <a:effectLst/>
        </p:spPr>
        <p:txBody>
          <a:bodyPr lIns="91424" tIns="45713" rIns="91424" bIns="45713" anchor="ctr" anchorCtr="0"/>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dirty="0" smtClean="0">
              <a:ln>
                <a:noFill/>
              </a:ln>
              <a:gradFill>
                <a:gsLst>
                  <a:gs pos="70000">
                    <a:prstClr val="black"/>
                  </a:gs>
                  <a:gs pos="100000">
                    <a:prstClr val="black"/>
                  </a:gs>
                </a:gsLst>
                <a:lin ang="16200000" scaled="0"/>
              </a:gradFill>
              <a:effectLst/>
              <a:uLnTx/>
              <a:uFillTx/>
              <a:latin typeface="Segoe UI"/>
              <a:ea typeface="맑은 고딕"/>
              <a:cs typeface="+mn-cs"/>
            </a:endParaRPr>
          </a:p>
        </p:txBody>
      </p:sp>
    </p:spTree>
    <p:extLst>
      <p:ext uri="{BB962C8B-B14F-4D97-AF65-F5344CB8AC3E}">
        <p14:creationId xmlns:p14="http://schemas.microsoft.com/office/powerpoint/2010/main" val="604682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Microsoft Azure Security Overview</a:t>
            </a:r>
            <a:endParaRPr lang="ko-KR" altLang="en-US" dirty="0"/>
          </a:p>
        </p:txBody>
      </p:sp>
      <p:sp>
        <p:nvSpPr>
          <p:cNvPr id="7" name="Text Placeholder 6"/>
          <p:cNvSpPr>
            <a:spLocks noGrp="1"/>
          </p:cNvSpPr>
          <p:nvPr>
            <p:ph type="body" sz="quarter" idx="12"/>
          </p:nvPr>
        </p:nvSpPr>
        <p:spPr/>
        <p:txBody>
          <a:bodyPr/>
          <a:lstStyle/>
          <a:p>
            <a:r>
              <a:rPr lang="en-US" altLang="ko-KR" dirty="0"/>
              <a:t>2. Security and Compliance</a:t>
            </a:r>
            <a:endParaRPr lang="ko-KR" altLang="en-US" dirty="0"/>
          </a:p>
        </p:txBody>
      </p:sp>
      <p:sp>
        <p:nvSpPr>
          <p:cNvPr id="5" name="Text Placeholder 4"/>
          <p:cNvSpPr>
            <a:spLocks noGrp="1"/>
          </p:cNvSpPr>
          <p:nvPr>
            <p:ph type="body" sz="quarter" idx="10"/>
          </p:nvPr>
        </p:nvSpPr>
        <p:spPr/>
        <p:txBody>
          <a:bodyPr>
            <a:normAutofit fontScale="92500" lnSpcReduction="10000"/>
          </a:bodyPr>
          <a:lstStyle/>
          <a:p>
            <a:r>
              <a:rPr lang="en-US" altLang="ko-KR" dirty="0"/>
              <a:t>Microsoft Azure</a:t>
            </a:r>
            <a:r>
              <a:rPr lang="ko-KR" altLang="en-US" dirty="0"/>
              <a:t>는 </a:t>
            </a:r>
            <a:r>
              <a:rPr lang="en-US" altLang="ko-KR" dirty="0"/>
              <a:t>Azure</a:t>
            </a:r>
            <a:r>
              <a:rPr lang="ko-KR" altLang="en-US" dirty="0"/>
              <a:t>의 보안에 대한 고객들의 우려를 없애고 투명성을 보장하기 위해 다양한 정보보호 표준</a:t>
            </a:r>
            <a:r>
              <a:rPr lang="en-US" altLang="ko-KR" dirty="0"/>
              <a:t>, </a:t>
            </a:r>
            <a:r>
              <a:rPr lang="ko-KR" altLang="en-US" dirty="0"/>
              <a:t>보안 통제의 준수 및 정부 및 민간 업계의 인증을 획득하고 있습니다</a:t>
            </a:r>
            <a:r>
              <a:rPr lang="en-US" altLang="ko-KR" dirty="0"/>
              <a:t>.</a:t>
            </a:r>
          </a:p>
        </p:txBody>
      </p:sp>
      <p:grpSp>
        <p:nvGrpSpPr>
          <p:cNvPr id="46" name="그룹 95"/>
          <p:cNvGrpSpPr/>
          <p:nvPr/>
        </p:nvGrpSpPr>
        <p:grpSpPr>
          <a:xfrm>
            <a:off x="8628788" y="1433754"/>
            <a:ext cx="3340222" cy="4976377"/>
            <a:chOff x="3573634" y="943221"/>
            <a:chExt cx="3362633" cy="5412310"/>
          </a:xfrm>
        </p:grpSpPr>
        <p:sp>
          <p:nvSpPr>
            <p:cNvPr id="47" name="Rectangle 4"/>
            <p:cNvSpPr/>
            <p:nvPr/>
          </p:nvSpPr>
          <p:spPr bwMode="gray">
            <a:xfrm>
              <a:off x="3573634" y="943221"/>
              <a:ext cx="3362633" cy="5412310"/>
            </a:xfrm>
            <a:prstGeom prst="rect">
              <a:avLst/>
            </a:prstGeom>
            <a:solidFill>
              <a:srgbClr val="FFFFFF"/>
            </a:solidFill>
            <a:ln w="9525" algn="ctr">
              <a:solidFill>
                <a:srgbClr val="FFFFFF"/>
              </a:solidFill>
              <a:miter lim="800000"/>
              <a:headEnd/>
              <a:tailEnd/>
            </a:ln>
            <a:effectLst/>
          </p:spPr>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marL="174862" marR="0" lvl="0" indent="-174862" defTabSz="317342" eaLnBrk="1" fontAlgn="auto" latinLnBrk="0" hangingPunct="1">
                <a:lnSpc>
                  <a:spcPct val="90000"/>
                </a:lnSpc>
                <a:spcBef>
                  <a:spcPts val="306"/>
                </a:spcBef>
                <a:spcAft>
                  <a:spcPts val="306"/>
                </a:spcAft>
                <a:buClr>
                  <a:srgbClr val="FD0000"/>
                </a:buClr>
                <a:buSzTx/>
                <a:buFont typeface="Arial" pitchFamily="34" charset="0"/>
                <a:buChar char="•"/>
                <a:tabLst/>
                <a:defRPr/>
              </a:pPr>
              <a:endParaRPr kumimoji="0" lang="en-US" altLang="ko-KR" sz="1428" b="1" i="0" u="sng" strike="noStrike" kern="0" cap="none" spc="0" normalizeH="0" baseline="0" noProof="0" dirty="0" smtClean="0">
                <a:ln>
                  <a:noFill/>
                </a:ln>
                <a:solidFill>
                  <a:prstClr val="black"/>
                </a:solidFill>
                <a:effectLst/>
                <a:uLnTx/>
                <a:uFillTx/>
                <a:latin typeface="Segoe UI"/>
              </a:endParaRPr>
            </a:p>
          </p:txBody>
        </p:sp>
        <p:sp>
          <p:nvSpPr>
            <p:cNvPr id="48" name="Rectangle 7"/>
            <p:cNvSpPr/>
            <p:nvPr/>
          </p:nvSpPr>
          <p:spPr bwMode="gray">
            <a:xfrm>
              <a:off x="3573634" y="943223"/>
              <a:ext cx="3362633" cy="321007"/>
            </a:xfrm>
            <a:prstGeom prst="rect">
              <a:avLst/>
            </a:prstGeom>
            <a:solidFill>
              <a:srgbClr val="005990"/>
            </a:solidFill>
            <a:ln w="9525" algn="ctr">
              <a:solidFill>
                <a:srgbClr val="FFFFFF"/>
              </a:solidFill>
              <a:miter lim="800000"/>
              <a:headEnd/>
              <a:tailEnd/>
            </a:ln>
            <a:effectLst/>
          </p:spPr>
          <p:txBody>
            <a:bodyPr rot="0" spcFirstLastPara="0" vertOverflow="overflow" horzOverflow="overflow" vert="horz" wrap="square" lIns="73433" tIns="73433" rIns="73433" bIns="73433" numCol="1" spcCol="0" rtlCol="0" fromWordArt="0" anchor="ctr" anchorCtr="0" forceAA="0" compatLnSpc="1">
              <a:prstTxWarp prst="textNoShape">
                <a:avLst/>
              </a:prstTxWarp>
              <a:noAutofit/>
            </a:bodyPr>
            <a:lstStyle/>
            <a:p>
              <a:pPr marL="0" marR="0" lvl="0" indent="0" algn="ctr" defTabSz="932742" eaLnBrk="1" fontAlgn="auto" latinLnBrk="0" hangingPunct="1">
                <a:lnSpc>
                  <a:spcPct val="100000"/>
                </a:lnSpc>
                <a:spcBef>
                  <a:spcPct val="20000"/>
                </a:spcBef>
                <a:spcAft>
                  <a:spcPts val="0"/>
                </a:spcAft>
                <a:buClrTx/>
                <a:buSzPct val="100000"/>
                <a:buFontTx/>
                <a:buNone/>
                <a:tabLst/>
                <a:defRPr/>
              </a:pPr>
              <a:r>
                <a:rPr kumimoji="0" lang="ko-KR" altLang="en-US" sz="1428" b="1" i="0" u="none" strike="noStrike" kern="0" cap="none" spc="0" normalizeH="0" baseline="0" noProof="0" dirty="0" smtClean="0">
                  <a:ln>
                    <a:noFill/>
                  </a:ln>
                  <a:solidFill>
                    <a:srgbClr val="FFFFFF"/>
                  </a:solidFill>
                  <a:effectLst/>
                  <a:uLnTx/>
                  <a:uFillTx/>
                </a:rPr>
                <a:t>마이크로소프트 보안 준수 프레임워크</a:t>
              </a:r>
              <a:endParaRPr kumimoji="0" lang="en-US" sz="1428" b="1" i="0" u="none" strike="noStrike" kern="0" cap="none" spc="0" normalizeH="0" baseline="0" noProof="0" dirty="0" smtClean="0">
                <a:ln>
                  <a:noFill/>
                </a:ln>
                <a:solidFill>
                  <a:srgbClr val="FFFFFF"/>
                </a:solidFill>
                <a:effectLst/>
                <a:uLnTx/>
                <a:uFillTx/>
              </a:endParaRPr>
            </a:p>
          </p:txBody>
        </p:sp>
      </p:grpSp>
      <p:sp>
        <p:nvSpPr>
          <p:cNvPr id="49" name="직사각형 38"/>
          <p:cNvSpPr/>
          <p:nvPr/>
        </p:nvSpPr>
        <p:spPr>
          <a:xfrm>
            <a:off x="8646186" y="1593991"/>
            <a:ext cx="3293990" cy="2580450"/>
          </a:xfrm>
          <a:prstGeom prst="rect">
            <a:avLst/>
          </a:prstGeom>
        </p:spPr>
        <p:txBody>
          <a:bodyPr wrap="square">
            <a:spAutoFit/>
          </a:bodyPr>
          <a:lstStyle/>
          <a:p>
            <a:pPr marL="238007" indent="-238007" defTabSz="932559" fontAlgn="base" latinLnBrk="0">
              <a:lnSpc>
                <a:spcPct val="90000"/>
              </a:lnSpc>
              <a:spcBef>
                <a:spcPts val="612"/>
              </a:spcBef>
              <a:buSzPct val="90000"/>
              <a:buFont typeface="Arial" pitchFamily="34" charset="0"/>
              <a:buChar char="•"/>
              <a:defRPr/>
            </a:pPr>
            <a:r>
              <a:rPr lang="ko-KR" altLang="en-US" sz="1224" dirty="0">
                <a:solidFill>
                  <a:srgbClr val="44546A"/>
                </a:solidFill>
                <a:latin typeface="Segoe UI"/>
              </a:rPr>
              <a:t>보안의 목적은 비즈니스 및 업계의 요구 사항에 맞추어 설정됩니다</a:t>
            </a:r>
            <a:r>
              <a:rPr lang="en-US" altLang="ko-KR" sz="1224" dirty="0">
                <a:solidFill>
                  <a:srgbClr val="44546A"/>
                </a:solidFill>
                <a:latin typeface="Segoe UI"/>
              </a:rPr>
              <a:t>.</a:t>
            </a:r>
          </a:p>
          <a:p>
            <a:pPr marL="238007" indent="-238007" defTabSz="932559" fontAlgn="base" latinLnBrk="0">
              <a:lnSpc>
                <a:spcPct val="90000"/>
              </a:lnSpc>
              <a:spcBef>
                <a:spcPts val="612"/>
              </a:spcBef>
              <a:buSzPct val="90000"/>
              <a:buFont typeface="Arial" pitchFamily="34" charset="0"/>
              <a:buChar char="•"/>
              <a:defRPr/>
            </a:pPr>
            <a:r>
              <a:rPr lang="ko-KR" altLang="en-US" sz="1224" dirty="0">
                <a:solidFill>
                  <a:srgbClr val="44546A"/>
                </a:solidFill>
                <a:latin typeface="Segoe UI"/>
              </a:rPr>
              <a:t>보안 분석 및 베스트 </a:t>
            </a:r>
            <a:r>
              <a:rPr lang="ko-KR" altLang="en-US" sz="1224" dirty="0" err="1">
                <a:solidFill>
                  <a:srgbClr val="44546A"/>
                </a:solidFill>
                <a:latin typeface="Segoe UI"/>
              </a:rPr>
              <a:t>프랙티스는</a:t>
            </a:r>
            <a:r>
              <a:rPr lang="ko-KR" altLang="en-US" sz="1224" dirty="0">
                <a:solidFill>
                  <a:srgbClr val="44546A"/>
                </a:solidFill>
                <a:latin typeface="Segoe UI"/>
              </a:rPr>
              <a:t> 위협을 탐지하고 대응하기 위해 수립됩니다</a:t>
            </a:r>
            <a:r>
              <a:rPr lang="en-US" altLang="ko-KR" sz="1224" dirty="0">
                <a:solidFill>
                  <a:srgbClr val="44546A"/>
                </a:solidFill>
                <a:latin typeface="Segoe UI"/>
              </a:rPr>
              <a:t>.</a:t>
            </a:r>
          </a:p>
          <a:p>
            <a:pPr marL="238007" indent="-238007" defTabSz="932559" fontAlgn="base" latinLnBrk="0">
              <a:lnSpc>
                <a:spcPct val="90000"/>
              </a:lnSpc>
              <a:spcBef>
                <a:spcPts val="612"/>
              </a:spcBef>
              <a:buSzPct val="90000"/>
              <a:buFont typeface="Arial" pitchFamily="34" charset="0"/>
              <a:buChar char="•"/>
              <a:defRPr/>
            </a:pPr>
            <a:r>
              <a:rPr lang="ko-KR" altLang="en-US" sz="1224" dirty="0" err="1">
                <a:solidFill>
                  <a:srgbClr val="44546A"/>
                </a:solidFill>
                <a:latin typeface="Segoe UI"/>
              </a:rPr>
              <a:t>컴플라이언스를</a:t>
            </a:r>
            <a:r>
              <a:rPr lang="ko-KR" altLang="en-US" sz="1224" dirty="0">
                <a:solidFill>
                  <a:srgbClr val="44546A"/>
                </a:solidFill>
                <a:latin typeface="Segoe UI"/>
              </a:rPr>
              <a:t> 만족하기 위한 높은 수준의 보안 벤치마크 분석을 수행합니다</a:t>
            </a:r>
            <a:r>
              <a:rPr lang="en-US" altLang="ko-KR" sz="1224" dirty="0">
                <a:solidFill>
                  <a:srgbClr val="44546A"/>
                </a:solidFill>
                <a:latin typeface="Segoe UI"/>
              </a:rPr>
              <a:t>.</a:t>
            </a:r>
          </a:p>
          <a:p>
            <a:pPr marL="238007" indent="-238007" defTabSz="932559" fontAlgn="base" latinLnBrk="0">
              <a:lnSpc>
                <a:spcPct val="90000"/>
              </a:lnSpc>
              <a:spcBef>
                <a:spcPts val="612"/>
              </a:spcBef>
              <a:buSzPct val="90000"/>
              <a:buFont typeface="Arial" pitchFamily="34" charset="0"/>
              <a:buChar char="•"/>
              <a:defRPr/>
            </a:pPr>
            <a:r>
              <a:rPr lang="ko-KR" altLang="en-US" sz="1224" dirty="0">
                <a:solidFill>
                  <a:srgbClr val="44546A"/>
                </a:solidFill>
                <a:latin typeface="Segoe UI"/>
              </a:rPr>
              <a:t>지속적으로 모니터링하고 테스트를 수행하여 지속적인 인증을 획득합니다</a:t>
            </a:r>
            <a:r>
              <a:rPr lang="en-US" altLang="ko-KR" sz="1224" dirty="0">
                <a:solidFill>
                  <a:srgbClr val="44546A"/>
                </a:solidFill>
                <a:latin typeface="Segoe UI"/>
              </a:rPr>
              <a:t>.</a:t>
            </a:r>
            <a:endParaRPr lang="en-US" altLang="ko-KR" sz="1428" b="1" u="sng" dirty="0">
              <a:solidFill>
                <a:prstClr val="black"/>
              </a:solidFill>
              <a:latin typeface="Segoe UI"/>
            </a:endParaRPr>
          </a:p>
          <a:p>
            <a:pPr marL="174862" indent="-174862" defTabSz="317342" latinLnBrk="0">
              <a:lnSpc>
                <a:spcPct val="90000"/>
              </a:lnSpc>
              <a:spcBef>
                <a:spcPts val="612"/>
              </a:spcBef>
              <a:spcAft>
                <a:spcPts val="306"/>
              </a:spcAft>
              <a:buClr>
                <a:srgbClr val="FD0000"/>
              </a:buClr>
              <a:buFont typeface="Arial" pitchFamily="34" charset="0"/>
              <a:buChar char="•"/>
            </a:pPr>
            <a:endParaRPr lang="en-US" altLang="ko-KR" sz="1428" b="1" u="sng" dirty="0">
              <a:solidFill>
                <a:prstClr val="black"/>
              </a:solidFill>
              <a:latin typeface="Segoe UI"/>
            </a:endParaRPr>
          </a:p>
          <a:p>
            <a:pPr marL="174862" indent="-174862" defTabSz="317342" latinLnBrk="0">
              <a:lnSpc>
                <a:spcPct val="90000"/>
              </a:lnSpc>
              <a:spcBef>
                <a:spcPts val="612"/>
              </a:spcBef>
              <a:spcAft>
                <a:spcPts val="306"/>
              </a:spcAft>
              <a:buClr>
                <a:srgbClr val="FD0000"/>
              </a:buClr>
              <a:buFont typeface="Arial" pitchFamily="34" charset="0"/>
              <a:buChar char="•"/>
            </a:pPr>
            <a:endParaRPr lang="en-US" altLang="ko-KR" sz="1428" b="1" u="sng" dirty="0">
              <a:solidFill>
                <a:prstClr val="black"/>
              </a:solidFill>
              <a:latin typeface="Segoe UI"/>
            </a:endParaRPr>
          </a:p>
          <a:p>
            <a:pPr marL="174862" indent="-174862" defTabSz="317342" latinLnBrk="0">
              <a:lnSpc>
                <a:spcPct val="90000"/>
              </a:lnSpc>
              <a:spcBef>
                <a:spcPts val="612"/>
              </a:spcBef>
              <a:spcAft>
                <a:spcPts val="306"/>
              </a:spcAft>
              <a:buClr>
                <a:srgbClr val="FD0000"/>
              </a:buClr>
              <a:buFont typeface="Arial" pitchFamily="34" charset="0"/>
              <a:buChar char="•"/>
            </a:pPr>
            <a:endParaRPr lang="en-US" altLang="ko-KR" sz="1428" b="1" u="sng" dirty="0">
              <a:solidFill>
                <a:prstClr val="black"/>
              </a:solidFill>
              <a:latin typeface="Segoe UI"/>
            </a:endParaRPr>
          </a:p>
        </p:txBody>
      </p:sp>
      <p:graphicFrame>
        <p:nvGraphicFramePr>
          <p:cNvPr id="50" name="Table 49"/>
          <p:cNvGraphicFramePr>
            <a:graphicFrameLocks noGrp="1"/>
          </p:cNvGraphicFramePr>
          <p:nvPr>
            <p:extLst>
              <p:ext uri="{D42A27DB-BD31-4B8C-83A1-F6EECF244321}">
                <p14:modId xmlns:p14="http://schemas.microsoft.com/office/powerpoint/2010/main" val="3881573242"/>
              </p:ext>
            </p:extLst>
          </p:nvPr>
        </p:nvGraphicFramePr>
        <p:xfrm>
          <a:off x="312418" y="1281622"/>
          <a:ext cx="8077202" cy="4851758"/>
        </p:xfrm>
        <a:graphic>
          <a:graphicData uri="http://schemas.openxmlformats.org/drawingml/2006/table">
            <a:tbl>
              <a:tblPr firstRow="1" bandRow="1"/>
              <a:tblGrid>
                <a:gridCol w="1073353">
                  <a:extLst>
                    <a:ext uri="{9D8B030D-6E8A-4147-A177-3AD203B41FA5}">
                      <a16:colId xmlns="" xmlns:a16="http://schemas.microsoft.com/office/drawing/2014/main" val="276268896"/>
                    </a:ext>
                  </a:extLst>
                </a:gridCol>
                <a:gridCol w="1571326">
                  <a:extLst>
                    <a:ext uri="{9D8B030D-6E8A-4147-A177-3AD203B41FA5}">
                      <a16:colId xmlns="" xmlns:a16="http://schemas.microsoft.com/office/drawing/2014/main" val="1151452915"/>
                    </a:ext>
                  </a:extLst>
                </a:gridCol>
                <a:gridCol w="1559290">
                  <a:extLst>
                    <a:ext uri="{9D8B030D-6E8A-4147-A177-3AD203B41FA5}">
                      <a16:colId xmlns="" xmlns:a16="http://schemas.microsoft.com/office/drawing/2014/main" val="938283827"/>
                    </a:ext>
                  </a:extLst>
                </a:gridCol>
                <a:gridCol w="3873233">
                  <a:extLst>
                    <a:ext uri="{9D8B030D-6E8A-4147-A177-3AD203B41FA5}">
                      <a16:colId xmlns="" xmlns:a16="http://schemas.microsoft.com/office/drawing/2014/main" val="2640001650"/>
                    </a:ext>
                  </a:extLst>
                </a:gridCol>
              </a:tblGrid>
              <a:tr h="316792">
                <a:tc>
                  <a:txBody>
                    <a:bodyPr/>
                    <a:lstStyle>
                      <a:lvl1pPr marL="0" algn="l" defTabSz="914400" rtl="0" eaLnBrk="1" latinLnBrk="1" hangingPunct="1">
                        <a:defRPr sz="1800" b="1" kern="1200">
                          <a:solidFill>
                            <a:schemeClr val="lt1"/>
                          </a:solidFill>
                          <a:latin typeface="Segoe UI"/>
                        </a:defRPr>
                      </a:lvl1pPr>
                      <a:lvl2pPr marL="457200" algn="l" defTabSz="914400" rtl="0" eaLnBrk="1" latinLnBrk="1" hangingPunct="1">
                        <a:defRPr sz="1800" b="1" kern="1200">
                          <a:solidFill>
                            <a:schemeClr val="lt1"/>
                          </a:solidFill>
                          <a:latin typeface="Segoe UI"/>
                        </a:defRPr>
                      </a:lvl2pPr>
                      <a:lvl3pPr marL="914400" algn="l" defTabSz="914400" rtl="0" eaLnBrk="1" latinLnBrk="1" hangingPunct="1">
                        <a:defRPr sz="1800" b="1" kern="1200">
                          <a:solidFill>
                            <a:schemeClr val="lt1"/>
                          </a:solidFill>
                          <a:latin typeface="Segoe UI"/>
                        </a:defRPr>
                      </a:lvl3pPr>
                      <a:lvl4pPr marL="1371600" algn="l" defTabSz="914400" rtl="0" eaLnBrk="1" latinLnBrk="1" hangingPunct="1">
                        <a:defRPr sz="1800" b="1" kern="1200">
                          <a:solidFill>
                            <a:schemeClr val="lt1"/>
                          </a:solidFill>
                          <a:latin typeface="Segoe UI"/>
                        </a:defRPr>
                      </a:lvl4pPr>
                      <a:lvl5pPr marL="1828800" algn="l" defTabSz="914400" rtl="0" eaLnBrk="1" latinLnBrk="1" hangingPunct="1">
                        <a:defRPr sz="1800" b="1" kern="1200">
                          <a:solidFill>
                            <a:schemeClr val="lt1"/>
                          </a:solidFill>
                          <a:latin typeface="Segoe UI"/>
                        </a:defRPr>
                      </a:lvl5pPr>
                      <a:lvl6pPr marL="2286000" algn="l" defTabSz="914400" rtl="0" eaLnBrk="1" latinLnBrk="1" hangingPunct="1">
                        <a:defRPr sz="1800" b="1" kern="1200">
                          <a:solidFill>
                            <a:schemeClr val="lt1"/>
                          </a:solidFill>
                          <a:latin typeface="Segoe UI"/>
                        </a:defRPr>
                      </a:lvl6pPr>
                      <a:lvl7pPr marL="2743200" algn="l" defTabSz="914400" rtl="0" eaLnBrk="1" latinLnBrk="1" hangingPunct="1">
                        <a:defRPr sz="1800" b="1" kern="1200">
                          <a:solidFill>
                            <a:schemeClr val="lt1"/>
                          </a:solidFill>
                          <a:latin typeface="Segoe UI"/>
                        </a:defRPr>
                      </a:lvl7pPr>
                      <a:lvl8pPr marL="3200400" algn="l" defTabSz="914400" rtl="0" eaLnBrk="1" latinLnBrk="1" hangingPunct="1">
                        <a:defRPr sz="1800" b="1" kern="1200">
                          <a:solidFill>
                            <a:schemeClr val="lt1"/>
                          </a:solidFill>
                          <a:latin typeface="Segoe UI"/>
                        </a:defRPr>
                      </a:lvl8pPr>
                      <a:lvl9pPr marL="3657600" algn="l" defTabSz="914400" rtl="0" eaLnBrk="1" latinLnBrk="1" hangingPunct="1">
                        <a:defRPr sz="1800" b="1" kern="1200">
                          <a:solidFill>
                            <a:schemeClr val="lt1"/>
                          </a:solidFill>
                          <a:latin typeface="Segoe UI"/>
                        </a:defRPr>
                      </a:lvl9pPr>
                    </a:lstStyle>
                    <a:p>
                      <a:r>
                        <a:rPr lang="ko-KR" altLang="en-US" sz="1100" b="1" baseline="0" dirty="0" smtClean="0">
                          <a:latin typeface="+mn-lt"/>
                        </a:rPr>
                        <a:t>적용 국가</a:t>
                      </a:r>
                      <a:endParaRPr lang="en-US" sz="1100" b="1" baseline="0" dirty="0">
                        <a:latin typeface="+mn-lt"/>
                      </a:endParaRPr>
                    </a:p>
                  </a:txBody>
                  <a:tcPr marL="93260" marR="93260" marT="46630" marB="4663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34F24"/>
                    </a:solidFill>
                  </a:tcPr>
                </a:tc>
                <a:tc>
                  <a:txBody>
                    <a:bodyPr/>
                    <a:lstStyle>
                      <a:lvl1pPr marL="0" algn="l" defTabSz="914400" rtl="0" eaLnBrk="1" latinLnBrk="1" hangingPunct="1">
                        <a:defRPr sz="1800" b="1" kern="1200">
                          <a:solidFill>
                            <a:schemeClr val="lt1"/>
                          </a:solidFill>
                          <a:latin typeface="Segoe UI"/>
                        </a:defRPr>
                      </a:lvl1pPr>
                      <a:lvl2pPr marL="457200" algn="l" defTabSz="914400" rtl="0" eaLnBrk="1" latinLnBrk="1" hangingPunct="1">
                        <a:defRPr sz="1800" b="1" kern="1200">
                          <a:solidFill>
                            <a:schemeClr val="lt1"/>
                          </a:solidFill>
                          <a:latin typeface="Segoe UI"/>
                        </a:defRPr>
                      </a:lvl2pPr>
                      <a:lvl3pPr marL="914400" algn="l" defTabSz="914400" rtl="0" eaLnBrk="1" latinLnBrk="1" hangingPunct="1">
                        <a:defRPr sz="1800" b="1" kern="1200">
                          <a:solidFill>
                            <a:schemeClr val="lt1"/>
                          </a:solidFill>
                          <a:latin typeface="Segoe UI"/>
                        </a:defRPr>
                      </a:lvl3pPr>
                      <a:lvl4pPr marL="1371600" algn="l" defTabSz="914400" rtl="0" eaLnBrk="1" latinLnBrk="1" hangingPunct="1">
                        <a:defRPr sz="1800" b="1" kern="1200">
                          <a:solidFill>
                            <a:schemeClr val="lt1"/>
                          </a:solidFill>
                          <a:latin typeface="Segoe UI"/>
                        </a:defRPr>
                      </a:lvl4pPr>
                      <a:lvl5pPr marL="1828800" algn="l" defTabSz="914400" rtl="0" eaLnBrk="1" latinLnBrk="1" hangingPunct="1">
                        <a:defRPr sz="1800" b="1" kern="1200">
                          <a:solidFill>
                            <a:schemeClr val="lt1"/>
                          </a:solidFill>
                          <a:latin typeface="Segoe UI"/>
                        </a:defRPr>
                      </a:lvl5pPr>
                      <a:lvl6pPr marL="2286000" algn="l" defTabSz="914400" rtl="0" eaLnBrk="1" latinLnBrk="1" hangingPunct="1">
                        <a:defRPr sz="1800" b="1" kern="1200">
                          <a:solidFill>
                            <a:schemeClr val="lt1"/>
                          </a:solidFill>
                          <a:latin typeface="Segoe UI"/>
                        </a:defRPr>
                      </a:lvl6pPr>
                      <a:lvl7pPr marL="2743200" algn="l" defTabSz="914400" rtl="0" eaLnBrk="1" latinLnBrk="1" hangingPunct="1">
                        <a:defRPr sz="1800" b="1" kern="1200">
                          <a:solidFill>
                            <a:schemeClr val="lt1"/>
                          </a:solidFill>
                          <a:latin typeface="Segoe UI"/>
                        </a:defRPr>
                      </a:lvl7pPr>
                      <a:lvl8pPr marL="3200400" algn="l" defTabSz="914400" rtl="0" eaLnBrk="1" latinLnBrk="1" hangingPunct="1">
                        <a:defRPr sz="1800" b="1" kern="1200">
                          <a:solidFill>
                            <a:schemeClr val="lt1"/>
                          </a:solidFill>
                          <a:latin typeface="Segoe UI"/>
                        </a:defRPr>
                      </a:lvl8pPr>
                      <a:lvl9pPr marL="3657600" algn="l" defTabSz="914400" rtl="0" eaLnBrk="1" latinLnBrk="1" hangingPunct="1">
                        <a:defRPr sz="1800" b="1" kern="1200">
                          <a:solidFill>
                            <a:schemeClr val="lt1"/>
                          </a:solidFill>
                          <a:latin typeface="Segoe UI"/>
                        </a:defRPr>
                      </a:lvl9pPr>
                    </a:lstStyle>
                    <a:p>
                      <a:r>
                        <a:rPr lang="ko-KR" altLang="en-US" sz="1100" b="1" baseline="0" dirty="0" smtClean="0">
                          <a:latin typeface="+mn-lt"/>
                        </a:rPr>
                        <a:t>유형</a:t>
                      </a:r>
                      <a:endParaRPr lang="en-US" sz="1100" b="1" baseline="0" dirty="0">
                        <a:latin typeface="+mn-lt"/>
                      </a:endParaRPr>
                    </a:p>
                  </a:txBody>
                  <a:tcPr marL="93260" marR="93260" marT="46630" marB="4663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34F24"/>
                    </a:solidFill>
                  </a:tcPr>
                </a:tc>
                <a:tc>
                  <a:txBody>
                    <a:bodyPr/>
                    <a:lstStyle>
                      <a:lvl1pPr marL="0" algn="l" defTabSz="914400" rtl="0" eaLnBrk="1" latinLnBrk="1" hangingPunct="1">
                        <a:defRPr sz="1800" b="1" kern="1200">
                          <a:solidFill>
                            <a:schemeClr val="lt1"/>
                          </a:solidFill>
                          <a:latin typeface="Segoe UI"/>
                        </a:defRPr>
                      </a:lvl1pPr>
                      <a:lvl2pPr marL="457200" algn="l" defTabSz="914400" rtl="0" eaLnBrk="1" latinLnBrk="1" hangingPunct="1">
                        <a:defRPr sz="1800" b="1" kern="1200">
                          <a:solidFill>
                            <a:schemeClr val="lt1"/>
                          </a:solidFill>
                          <a:latin typeface="Segoe UI"/>
                        </a:defRPr>
                      </a:lvl2pPr>
                      <a:lvl3pPr marL="914400" algn="l" defTabSz="914400" rtl="0" eaLnBrk="1" latinLnBrk="1" hangingPunct="1">
                        <a:defRPr sz="1800" b="1" kern="1200">
                          <a:solidFill>
                            <a:schemeClr val="lt1"/>
                          </a:solidFill>
                          <a:latin typeface="Segoe UI"/>
                        </a:defRPr>
                      </a:lvl3pPr>
                      <a:lvl4pPr marL="1371600" algn="l" defTabSz="914400" rtl="0" eaLnBrk="1" latinLnBrk="1" hangingPunct="1">
                        <a:defRPr sz="1800" b="1" kern="1200">
                          <a:solidFill>
                            <a:schemeClr val="lt1"/>
                          </a:solidFill>
                          <a:latin typeface="Segoe UI"/>
                        </a:defRPr>
                      </a:lvl4pPr>
                      <a:lvl5pPr marL="1828800" algn="l" defTabSz="914400" rtl="0" eaLnBrk="1" latinLnBrk="1" hangingPunct="1">
                        <a:defRPr sz="1800" b="1" kern="1200">
                          <a:solidFill>
                            <a:schemeClr val="lt1"/>
                          </a:solidFill>
                          <a:latin typeface="Segoe UI"/>
                        </a:defRPr>
                      </a:lvl5pPr>
                      <a:lvl6pPr marL="2286000" algn="l" defTabSz="914400" rtl="0" eaLnBrk="1" latinLnBrk="1" hangingPunct="1">
                        <a:defRPr sz="1800" b="1" kern="1200">
                          <a:solidFill>
                            <a:schemeClr val="lt1"/>
                          </a:solidFill>
                          <a:latin typeface="Segoe UI"/>
                        </a:defRPr>
                      </a:lvl6pPr>
                      <a:lvl7pPr marL="2743200" algn="l" defTabSz="914400" rtl="0" eaLnBrk="1" latinLnBrk="1" hangingPunct="1">
                        <a:defRPr sz="1800" b="1" kern="1200">
                          <a:solidFill>
                            <a:schemeClr val="lt1"/>
                          </a:solidFill>
                          <a:latin typeface="Segoe UI"/>
                        </a:defRPr>
                      </a:lvl7pPr>
                      <a:lvl8pPr marL="3200400" algn="l" defTabSz="914400" rtl="0" eaLnBrk="1" latinLnBrk="1" hangingPunct="1">
                        <a:defRPr sz="1800" b="1" kern="1200">
                          <a:solidFill>
                            <a:schemeClr val="lt1"/>
                          </a:solidFill>
                          <a:latin typeface="Segoe UI"/>
                        </a:defRPr>
                      </a:lvl8pPr>
                      <a:lvl9pPr marL="3657600" algn="l" defTabSz="914400" rtl="0" eaLnBrk="1" latinLnBrk="1" hangingPunct="1">
                        <a:defRPr sz="1800" b="1" kern="1200">
                          <a:solidFill>
                            <a:schemeClr val="lt1"/>
                          </a:solidFill>
                          <a:latin typeface="Segoe UI"/>
                        </a:defRPr>
                      </a:lvl9pPr>
                    </a:lstStyle>
                    <a:p>
                      <a:r>
                        <a:rPr lang="en-US" sz="1100" baseline="0" dirty="0" smtClean="0"/>
                        <a:t>Program</a:t>
                      </a:r>
                      <a:endParaRPr lang="en-US" sz="1100" b="1" baseline="0" dirty="0">
                        <a:latin typeface="+mn-lt"/>
                      </a:endParaRPr>
                    </a:p>
                  </a:txBody>
                  <a:tcPr marL="93260" marR="93260" marT="46630" marB="4663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34F24"/>
                    </a:solidFill>
                  </a:tcPr>
                </a:tc>
                <a:tc>
                  <a:txBody>
                    <a:bodyPr/>
                    <a:lstStyle>
                      <a:lvl1pPr marL="0" algn="l" defTabSz="914400" rtl="0" eaLnBrk="1" latinLnBrk="1" hangingPunct="1">
                        <a:defRPr sz="1800" b="1" kern="1200">
                          <a:solidFill>
                            <a:schemeClr val="lt1"/>
                          </a:solidFill>
                          <a:latin typeface="Segoe UI"/>
                        </a:defRPr>
                      </a:lvl1pPr>
                      <a:lvl2pPr marL="457200" algn="l" defTabSz="914400" rtl="0" eaLnBrk="1" latinLnBrk="1" hangingPunct="1">
                        <a:defRPr sz="1800" b="1" kern="1200">
                          <a:solidFill>
                            <a:schemeClr val="lt1"/>
                          </a:solidFill>
                          <a:latin typeface="Segoe UI"/>
                        </a:defRPr>
                      </a:lvl2pPr>
                      <a:lvl3pPr marL="914400" algn="l" defTabSz="914400" rtl="0" eaLnBrk="1" latinLnBrk="1" hangingPunct="1">
                        <a:defRPr sz="1800" b="1" kern="1200">
                          <a:solidFill>
                            <a:schemeClr val="lt1"/>
                          </a:solidFill>
                          <a:latin typeface="Segoe UI"/>
                        </a:defRPr>
                      </a:lvl3pPr>
                      <a:lvl4pPr marL="1371600" algn="l" defTabSz="914400" rtl="0" eaLnBrk="1" latinLnBrk="1" hangingPunct="1">
                        <a:defRPr sz="1800" b="1" kern="1200">
                          <a:solidFill>
                            <a:schemeClr val="lt1"/>
                          </a:solidFill>
                          <a:latin typeface="Segoe UI"/>
                        </a:defRPr>
                      </a:lvl4pPr>
                      <a:lvl5pPr marL="1828800" algn="l" defTabSz="914400" rtl="0" eaLnBrk="1" latinLnBrk="1" hangingPunct="1">
                        <a:defRPr sz="1800" b="1" kern="1200">
                          <a:solidFill>
                            <a:schemeClr val="lt1"/>
                          </a:solidFill>
                          <a:latin typeface="Segoe UI"/>
                        </a:defRPr>
                      </a:lvl5pPr>
                      <a:lvl6pPr marL="2286000" algn="l" defTabSz="914400" rtl="0" eaLnBrk="1" latinLnBrk="1" hangingPunct="1">
                        <a:defRPr sz="1800" b="1" kern="1200">
                          <a:solidFill>
                            <a:schemeClr val="lt1"/>
                          </a:solidFill>
                          <a:latin typeface="Segoe UI"/>
                        </a:defRPr>
                      </a:lvl6pPr>
                      <a:lvl7pPr marL="2743200" algn="l" defTabSz="914400" rtl="0" eaLnBrk="1" latinLnBrk="1" hangingPunct="1">
                        <a:defRPr sz="1800" b="1" kern="1200">
                          <a:solidFill>
                            <a:schemeClr val="lt1"/>
                          </a:solidFill>
                          <a:latin typeface="Segoe UI"/>
                        </a:defRPr>
                      </a:lvl7pPr>
                      <a:lvl8pPr marL="3200400" algn="l" defTabSz="914400" rtl="0" eaLnBrk="1" latinLnBrk="1" hangingPunct="1">
                        <a:defRPr sz="1800" b="1" kern="1200">
                          <a:solidFill>
                            <a:schemeClr val="lt1"/>
                          </a:solidFill>
                          <a:latin typeface="Segoe UI"/>
                        </a:defRPr>
                      </a:lvl8pPr>
                      <a:lvl9pPr marL="3657600" algn="l" defTabSz="914400" rtl="0" eaLnBrk="1" latinLnBrk="1" hangingPunct="1">
                        <a:defRPr sz="1800" b="1" kern="1200">
                          <a:solidFill>
                            <a:schemeClr val="lt1"/>
                          </a:solidFill>
                          <a:latin typeface="Segoe UI"/>
                        </a:defRPr>
                      </a:lvl9pPr>
                    </a:lstStyle>
                    <a:p>
                      <a:pPr algn="ctr"/>
                      <a:r>
                        <a:rPr lang="en-US" sz="1100" baseline="0" dirty="0" smtClean="0"/>
                        <a:t>Description</a:t>
                      </a:r>
                      <a:endParaRPr lang="en-US" sz="1100" b="1" baseline="0" dirty="0">
                        <a:latin typeface="+mn-lt"/>
                      </a:endParaRPr>
                    </a:p>
                  </a:txBody>
                  <a:tcPr marL="93260" marR="93260" marT="46630" marB="4663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34F24"/>
                    </a:solidFill>
                  </a:tcPr>
                </a:tc>
                <a:extLst>
                  <a:ext uri="{0D108BD9-81ED-4DB2-BD59-A6C34878D82A}">
                    <a16:rowId xmlns="" xmlns:a16="http://schemas.microsoft.com/office/drawing/2014/main" val="3479406862"/>
                  </a:ext>
                </a:extLst>
              </a:tr>
              <a:tr h="333087">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ko-KR" altLang="en-US" sz="1100" b="0" dirty="0" smtClean="0">
                          <a:solidFill>
                            <a:schemeClr val="tx1"/>
                          </a:solidFill>
                          <a:latin typeface="+mn-lt"/>
                        </a:rPr>
                        <a:t>국제</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ko-KR" altLang="en-US" sz="1100" b="0" dirty="0" smtClean="0">
                          <a:solidFill>
                            <a:schemeClr val="tx1"/>
                          </a:solidFill>
                          <a:latin typeface="+mn-lt"/>
                        </a:rPr>
                        <a:t>정보보호 표준</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en-US" sz="1100" dirty="0" smtClean="0">
                          <a:solidFill>
                            <a:schemeClr val="tx1"/>
                          </a:solidFill>
                        </a:rPr>
                        <a:t>ISO/IEC 27001</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indent="0">
                        <a:buFont typeface="Arial" pitchFamily="34" charset="0"/>
                        <a:buNone/>
                      </a:pPr>
                      <a:r>
                        <a:rPr lang="en-US" sz="900" dirty="0" smtClean="0">
                          <a:solidFill>
                            <a:schemeClr val="tx1"/>
                          </a:solidFill>
                        </a:rPr>
                        <a:t>Azure</a:t>
                      </a:r>
                      <a:r>
                        <a:rPr lang="ko-KR" altLang="en-US" sz="900" smtClean="0">
                          <a:solidFill>
                            <a:schemeClr val="tx1"/>
                          </a:solidFill>
                        </a:rPr>
                        <a:t>는 </a:t>
                      </a:r>
                      <a:r>
                        <a:rPr lang="en-US" sz="900" dirty="0" smtClean="0">
                          <a:solidFill>
                            <a:schemeClr val="tx1"/>
                          </a:solidFill>
                        </a:rPr>
                        <a:t>ISO/IEC 27001:2005</a:t>
                      </a:r>
                      <a:r>
                        <a:rPr lang="ko-KR" altLang="en-US" sz="900" baseline="0" smtClean="0">
                          <a:solidFill>
                            <a:schemeClr val="tx1"/>
                          </a:solidFill>
                        </a:rPr>
                        <a:t> 표준의 보안 통제 항목을 준수하여 </a:t>
                      </a:r>
                      <a:r>
                        <a:rPr lang="ko-KR" altLang="en-US" sz="900" smtClean="0">
                          <a:solidFill>
                            <a:schemeClr val="tx1"/>
                          </a:solidFill>
                        </a:rPr>
                        <a:t>지속적으로 인증 받고 있습니다</a:t>
                      </a:r>
                      <a:r>
                        <a:rPr lang="en-US" altLang="ko-KR" sz="900" dirty="0" smtClean="0">
                          <a:solidFill>
                            <a:schemeClr val="tx1"/>
                          </a:solidFill>
                        </a:rPr>
                        <a:t>. </a:t>
                      </a:r>
                      <a:endParaRPr lang="en-US" sz="900" dirty="0">
                        <a:solidFill>
                          <a:schemeClr val="tx1"/>
                        </a:solidFill>
                      </a:endParaRPr>
                    </a:p>
                  </a:txBody>
                  <a:tcPr marL="93260" marR="93260"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extLst>
                  <a:ext uri="{0D108BD9-81ED-4DB2-BD59-A6C34878D82A}">
                    <a16:rowId xmlns="" xmlns:a16="http://schemas.microsoft.com/office/drawing/2014/main" val="869166770"/>
                  </a:ext>
                </a:extLst>
              </a:tr>
              <a:tr h="342403">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r>
                        <a:rPr lang="ko-KR" altLang="en-US" sz="1100" b="0" kern="1200" dirty="0" smtClean="0">
                          <a:solidFill>
                            <a:schemeClr val="tx1"/>
                          </a:solidFill>
                          <a:latin typeface="+mn-lt"/>
                          <a:ea typeface="+mn-ea"/>
                          <a:cs typeface="+mn-cs"/>
                        </a:rPr>
                        <a:t>국제</a:t>
                      </a:r>
                      <a:endParaRPr lang="en-US" sz="1100" b="0" kern="1200" dirty="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r>
                        <a:rPr lang="ko-KR" altLang="en-US" sz="1100" b="0" kern="1200" dirty="0" smtClean="0">
                          <a:solidFill>
                            <a:schemeClr val="tx1"/>
                          </a:solidFill>
                          <a:latin typeface="+mn-lt"/>
                          <a:ea typeface="+mn-ea"/>
                          <a:cs typeface="+mn-cs"/>
                        </a:rPr>
                        <a:t>금융 보안 인증</a:t>
                      </a:r>
                      <a:endParaRPr lang="en-US" sz="1100" b="0" kern="1200" dirty="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r>
                        <a:rPr lang="en-US" sz="1100" kern="1200" dirty="0" smtClean="0">
                          <a:solidFill>
                            <a:schemeClr val="tx1"/>
                          </a:solidFill>
                        </a:rPr>
                        <a:t>PCI DSS Level 1</a:t>
                      </a:r>
                      <a:endParaRPr lang="en-US" sz="1100" b="0" kern="1200" dirty="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indent="0" algn="l" defTabSz="914400" rtl="0" eaLnBrk="1" latinLnBrk="0" hangingPunct="1">
                        <a:spcAft>
                          <a:spcPts val="1200"/>
                        </a:spcAft>
                        <a:buFont typeface="Arial" pitchFamily="34" charset="0"/>
                        <a:buNone/>
                      </a:pPr>
                      <a:r>
                        <a:rPr lang="en-US" sz="900" kern="1200" dirty="0" smtClean="0">
                          <a:solidFill>
                            <a:schemeClr val="tx1"/>
                          </a:solidFill>
                        </a:rPr>
                        <a:t>Azure</a:t>
                      </a:r>
                      <a:r>
                        <a:rPr lang="ko-KR" altLang="en-US" sz="900" kern="1200" smtClean="0">
                          <a:solidFill>
                            <a:schemeClr val="tx1"/>
                          </a:solidFill>
                        </a:rPr>
                        <a:t>는 독립 </a:t>
                      </a:r>
                      <a:r>
                        <a:rPr lang="en-US" altLang="ko-KR" sz="900" kern="1200" dirty="0" smtClean="0">
                          <a:solidFill>
                            <a:schemeClr val="tx1"/>
                          </a:solidFill>
                        </a:rPr>
                        <a:t>QSA(Qualified Security Assessor)</a:t>
                      </a:r>
                      <a:r>
                        <a:rPr lang="ko-KR" altLang="en-US" sz="900" kern="1200" smtClean="0">
                          <a:solidFill>
                            <a:schemeClr val="tx1"/>
                          </a:solidFill>
                        </a:rPr>
                        <a:t>로부터 </a:t>
                      </a:r>
                      <a:r>
                        <a:rPr lang="en-US" sz="900" kern="1200" dirty="0" smtClean="0">
                          <a:solidFill>
                            <a:schemeClr val="tx1"/>
                          </a:solidFill>
                        </a:rPr>
                        <a:t>PCI-DSS Level 1</a:t>
                      </a:r>
                      <a:r>
                        <a:rPr lang="ko-KR" altLang="en-US" sz="900" kern="1200" smtClean="0">
                          <a:solidFill>
                            <a:schemeClr val="tx1"/>
                          </a:solidFill>
                        </a:rPr>
                        <a:t>에 대한 컴플라이언스를 획득했습니다</a:t>
                      </a:r>
                      <a:r>
                        <a:rPr lang="en-US" altLang="ko-KR" sz="900" kern="1200" dirty="0" smtClean="0">
                          <a:solidFill>
                            <a:schemeClr val="tx1"/>
                          </a:solidFill>
                        </a:rPr>
                        <a:t>. </a:t>
                      </a:r>
                      <a:endParaRPr lang="en-US" sz="900" kern="1200" dirty="0" smtClean="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extLst>
                  <a:ext uri="{0D108BD9-81ED-4DB2-BD59-A6C34878D82A}">
                    <a16:rowId xmlns="" xmlns:a16="http://schemas.microsoft.com/office/drawing/2014/main" val="4000773086"/>
                  </a:ext>
                </a:extLst>
              </a:tr>
              <a:tr h="499631">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ko-KR" altLang="en-US" sz="1100" b="0" dirty="0" smtClean="0">
                          <a:solidFill>
                            <a:schemeClr val="tx1"/>
                          </a:solidFill>
                          <a:latin typeface="+mn-lt"/>
                        </a:rPr>
                        <a:t>미국</a:t>
                      </a:r>
                      <a:endParaRPr lang="en-US"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ko-KR" altLang="en-US" sz="1100" b="0" dirty="0" smtClean="0">
                          <a:solidFill>
                            <a:schemeClr val="tx1"/>
                          </a:solidFill>
                          <a:latin typeface="+mn-lt"/>
                        </a:rPr>
                        <a:t>효과적인 보안 통제</a:t>
                      </a:r>
                      <a:endParaRPr lang="en-US"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en-US" sz="1100" dirty="0" smtClean="0">
                          <a:solidFill>
                            <a:schemeClr val="tx1"/>
                          </a:solidFill>
                        </a:rPr>
                        <a:t>SOC 1 SSAE 16/</a:t>
                      </a:r>
                    </a:p>
                    <a:p>
                      <a:pPr algn="l">
                        <a:spcAft>
                          <a:spcPts val="300"/>
                        </a:spcAft>
                      </a:pPr>
                      <a:r>
                        <a:rPr lang="en-US" sz="1100" dirty="0" smtClean="0">
                          <a:solidFill>
                            <a:schemeClr val="tx1"/>
                          </a:solidFill>
                        </a:rPr>
                        <a:t>ISAE 3402</a:t>
                      </a:r>
                      <a:endParaRPr lang="en-US"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indent="0" algn="l" defTabSz="914400" rtl="0" eaLnBrk="1" latinLnBrk="0" hangingPunct="1">
                        <a:spcAft>
                          <a:spcPts val="1200"/>
                        </a:spcAft>
                        <a:buFont typeface="Arial" pitchFamily="34" charset="0"/>
                        <a:buNone/>
                      </a:pPr>
                      <a:r>
                        <a:rPr lang="en-US" sz="900" kern="1200" dirty="0" smtClean="0">
                          <a:solidFill>
                            <a:schemeClr val="tx1"/>
                          </a:solidFill>
                        </a:rPr>
                        <a:t>Azure</a:t>
                      </a:r>
                      <a:r>
                        <a:rPr lang="ko-KR" altLang="en-US" sz="900" kern="1200" smtClean="0">
                          <a:solidFill>
                            <a:schemeClr val="tx1"/>
                          </a:solidFill>
                        </a:rPr>
                        <a:t>는 기존 </a:t>
                      </a:r>
                      <a:r>
                        <a:rPr lang="en-US" altLang="ko-KR" sz="900" kern="1200" dirty="0" smtClean="0">
                          <a:solidFill>
                            <a:schemeClr val="tx1"/>
                          </a:solidFill>
                        </a:rPr>
                        <a:t>SAS70</a:t>
                      </a:r>
                      <a:r>
                        <a:rPr lang="ko-KR" altLang="en-US" sz="900" kern="1200" smtClean="0">
                          <a:solidFill>
                            <a:schemeClr val="tx1"/>
                          </a:solidFill>
                        </a:rPr>
                        <a:t>이었던 </a:t>
                      </a:r>
                      <a:r>
                        <a:rPr lang="en-US" sz="900" kern="1200" dirty="0" smtClean="0">
                          <a:solidFill>
                            <a:schemeClr val="tx1"/>
                          </a:solidFill>
                        </a:rPr>
                        <a:t>Service Organization Control(SOC)</a:t>
                      </a:r>
                      <a:r>
                        <a:rPr lang="ko-KR" altLang="en-US" sz="900" kern="1200" smtClean="0">
                          <a:solidFill>
                            <a:schemeClr val="tx1"/>
                          </a:solidFill>
                        </a:rPr>
                        <a:t>의</a:t>
                      </a:r>
                      <a:r>
                        <a:rPr lang="en-US" sz="900" kern="1200" dirty="0" smtClean="0">
                          <a:solidFill>
                            <a:schemeClr val="tx1"/>
                          </a:solidFill>
                        </a:rPr>
                        <a:t> SOC</a:t>
                      </a:r>
                      <a:r>
                        <a:rPr lang="en-US" sz="900" kern="1200" baseline="0" dirty="0" smtClean="0">
                          <a:solidFill>
                            <a:schemeClr val="tx1"/>
                          </a:solidFill>
                        </a:rPr>
                        <a:t> 1 </a:t>
                      </a:r>
                      <a:r>
                        <a:rPr lang="en-US" altLang="ko-KR" sz="900" kern="1200" dirty="0" smtClean="0">
                          <a:solidFill>
                            <a:schemeClr val="tx1"/>
                          </a:solidFill>
                        </a:rPr>
                        <a:t>Type 2 </a:t>
                      </a:r>
                      <a:r>
                        <a:rPr lang="ko-KR" altLang="en-US" sz="900" kern="1200" smtClean="0">
                          <a:solidFill>
                            <a:schemeClr val="tx1"/>
                          </a:solidFill>
                        </a:rPr>
                        <a:t>기반으로</a:t>
                      </a:r>
                      <a:r>
                        <a:rPr lang="en-US" altLang="ko-KR" sz="900" kern="1200" baseline="0" dirty="0" smtClean="0">
                          <a:solidFill>
                            <a:schemeClr val="tx1"/>
                          </a:solidFill>
                        </a:rPr>
                        <a:t> </a:t>
                      </a:r>
                      <a:r>
                        <a:rPr lang="ko-KR" altLang="en-US" sz="900" kern="1200" baseline="0" smtClean="0">
                          <a:solidFill>
                            <a:schemeClr val="tx1"/>
                          </a:solidFill>
                        </a:rPr>
                        <a:t>감사를 받아 설계 및 운영의 효과적인 보안 통제를 인증 받았습니다</a:t>
                      </a:r>
                      <a:r>
                        <a:rPr lang="en-US" altLang="ko-KR" sz="900" kern="1200" baseline="0" dirty="0" smtClean="0">
                          <a:solidFill>
                            <a:schemeClr val="tx1"/>
                          </a:solidFill>
                        </a:rPr>
                        <a:t>.</a:t>
                      </a:r>
                      <a:endParaRPr lang="en-US" sz="900" kern="1200" dirty="0" smtClean="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extLst>
                  <a:ext uri="{0D108BD9-81ED-4DB2-BD59-A6C34878D82A}">
                    <a16:rowId xmlns="" xmlns:a16="http://schemas.microsoft.com/office/drawing/2014/main" val="3241103805"/>
                  </a:ext>
                </a:extLst>
              </a:tr>
              <a:tr h="333087">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ko-KR" altLang="en-US" sz="1100" b="0" dirty="0" smtClean="0">
                          <a:solidFill>
                            <a:schemeClr val="tx1"/>
                          </a:solidFill>
                          <a:latin typeface="+mn-lt"/>
                        </a:rPr>
                        <a:t>미국</a:t>
                      </a:r>
                      <a:endParaRPr lang="en-US"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ko-KR" altLang="en-US" sz="1100" b="0" dirty="0" smtClean="0">
                          <a:solidFill>
                            <a:schemeClr val="tx1"/>
                          </a:solidFill>
                          <a:latin typeface="+mn-lt"/>
                        </a:rPr>
                        <a:t>효과적인 보안 통제</a:t>
                      </a:r>
                      <a:endParaRPr lang="en-US"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en-US" sz="1100" dirty="0" smtClean="0">
                          <a:solidFill>
                            <a:schemeClr val="tx1"/>
                          </a:solidFill>
                        </a:rPr>
                        <a:t>SOC 2</a:t>
                      </a:r>
                      <a:endParaRPr lang="en-US"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1200"/>
                        </a:spcAft>
                        <a:buClrTx/>
                        <a:buSzTx/>
                        <a:buFont typeface="Arial" pitchFamily="34" charset="0"/>
                        <a:buNone/>
                        <a:tabLst/>
                        <a:defRPr/>
                      </a:pPr>
                      <a:r>
                        <a:rPr lang="en-US" sz="900" kern="1200" dirty="0" smtClean="0">
                          <a:solidFill>
                            <a:schemeClr val="tx1"/>
                          </a:solidFill>
                        </a:rPr>
                        <a:t>Azure</a:t>
                      </a:r>
                      <a:r>
                        <a:rPr lang="ko-KR" altLang="en-US" sz="900" kern="1200" smtClean="0">
                          <a:solidFill>
                            <a:schemeClr val="tx1"/>
                          </a:solidFill>
                        </a:rPr>
                        <a:t>는 </a:t>
                      </a:r>
                      <a:r>
                        <a:rPr lang="en-US" sz="900" kern="1200" dirty="0" smtClean="0">
                          <a:solidFill>
                            <a:schemeClr val="tx1"/>
                          </a:solidFill>
                        </a:rPr>
                        <a:t>SOC 2 Type 2</a:t>
                      </a:r>
                      <a:r>
                        <a:rPr lang="ko-KR" altLang="en-US" sz="900" kern="1200" smtClean="0">
                          <a:solidFill>
                            <a:schemeClr val="tx1"/>
                          </a:solidFill>
                        </a:rPr>
                        <a:t>에 대해서 감사를 받아 보안</a:t>
                      </a:r>
                      <a:r>
                        <a:rPr lang="en-US" altLang="ko-KR" sz="900" kern="1200" dirty="0" smtClean="0">
                          <a:solidFill>
                            <a:schemeClr val="tx1"/>
                          </a:solidFill>
                        </a:rPr>
                        <a:t>, </a:t>
                      </a:r>
                      <a:r>
                        <a:rPr lang="ko-KR" altLang="en-US" sz="900" kern="1200" smtClean="0">
                          <a:solidFill>
                            <a:schemeClr val="tx1"/>
                          </a:solidFill>
                        </a:rPr>
                        <a:t>가용성</a:t>
                      </a:r>
                      <a:r>
                        <a:rPr lang="en-US" altLang="ko-KR" sz="900" kern="1200" dirty="0" smtClean="0">
                          <a:solidFill>
                            <a:schemeClr val="tx1"/>
                          </a:solidFill>
                        </a:rPr>
                        <a:t>, </a:t>
                      </a:r>
                      <a:r>
                        <a:rPr lang="ko-KR" altLang="en-US" sz="900" kern="1200" smtClean="0">
                          <a:solidFill>
                            <a:schemeClr val="tx1"/>
                          </a:solidFill>
                        </a:rPr>
                        <a:t>기밀성에 대한 폭 넓은 통제에 대한 진단을 통과했습니다</a:t>
                      </a:r>
                      <a:r>
                        <a:rPr lang="en-US" altLang="ko-KR" sz="900" kern="1200" dirty="0" smtClean="0">
                          <a:solidFill>
                            <a:schemeClr val="tx1"/>
                          </a:solidFill>
                        </a:rPr>
                        <a:t>.</a:t>
                      </a:r>
                      <a:endParaRPr lang="en-US" sz="900" kern="1200" dirty="0" smtClean="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extLst>
                  <a:ext uri="{0D108BD9-81ED-4DB2-BD59-A6C34878D82A}">
                    <a16:rowId xmlns="" xmlns:a16="http://schemas.microsoft.com/office/drawing/2014/main" val="1083257674"/>
                  </a:ext>
                </a:extLst>
              </a:tr>
              <a:tr h="499631">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ko-KR" altLang="en-US" sz="1100" b="0" dirty="0" smtClean="0">
                          <a:solidFill>
                            <a:schemeClr val="tx1"/>
                          </a:solidFill>
                          <a:latin typeface="+mn-lt"/>
                        </a:rPr>
                        <a:t>미국</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ko-KR" altLang="en-US" sz="1100" b="0" dirty="0" smtClean="0">
                          <a:solidFill>
                            <a:schemeClr val="tx1"/>
                          </a:solidFill>
                          <a:latin typeface="+mn-lt"/>
                        </a:rPr>
                        <a:t>정부</a:t>
                      </a:r>
                      <a:r>
                        <a:rPr lang="ko-KR" altLang="en-US" sz="1100" b="0" baseline="0" dirty="0" smtClean="0">
                          <a:solidFill>
                            <a:schemeClr val="tx1"/>
                          </a:solidFill>
                          <a:latin typeface="+mn-lt"/>
                        </a:rPr>
                        <a:t> </a:t>
                      </a:r>
                      <a:r>
                        <a:rPr lang="ko-KR" altLang="en-US" sz="1100" b="0" dirty="0" smtClean="0">
                          <a:solidFill>
                            <a:schemeClr val="tx1"/>
                          </a:solidFill>
                          <a:latin typeface="+mn-lt"/>
                        </a:rPr>
                        <a:t>보안 인증</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en-US" sz="1100" dirty="0" smtClean="0">
                          <a:solidFill>
                            <a:schemeClr val="tx1"/>
                          </a:solidFill>
                        </a:rPr>
                        <a:t>FedRAMP/FISMA</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indent="0" algn="l" defTabSz="914400" rtl="0" eaLnBrk="1" latinLnBrk="0" hangingPunct="1">
                        <a:spcAft>
                          <a:spcPts val="1200"/>
                        </a:spcAft>
                        <a:buFont typeface="Arial" pitchFamily="34" charset="0"/>
                        <a:buNone/>
                      </a:pPr>
                      <a:r>
                        <a:rPr lang="en-US" sz="900" kern="1200" dirty="0" smtClean="0">
                          <a:solidFill>
                            <a:schemeClr val="tx1"/>
                          </a:solidFill>
                        </a:rPr>
                        <a:t>Azure </a:t>
                      </a:r>
                      <a:r>
                        <a:rPr lang="en-US" sz="900" kern="1200" dirty="0" err="1" smtClean="0">
                          <a:solidFill>
                            <a:schemeClr val="tx1"/>
                          </a:solidFill>
                        </a:rPr>
                        <a:t>FedRAMP</a:t>
                      </a:r>
                      <a:r>
                        <a:rPr lang="en-US" sz="900" kern="1200" dirty="0" smtClean="0">
                          <a:solidFill>
                            <a:schemeClr val="tx1"/>
                          </a:solidFill>
                        </a:rPr>
                        <a:t>(</a:t>
                      </a:r>
                      <a:r>
                        <a:rPr lang="en-US" altLang="ko-KR" sz="900" kern="1200" dirty="0" smtClean="0">
                          <a:solidFill>
                            <a:schemeClr val="tx1"/>
                          </a:solidFill>
                        </a:rPr>
                        <a:t>Federal Risk and Authorization Management Program</a:t>
                      </a:r>
                      <a:r>
                        <a:rPr lang="en-US" sz="900" kern="1200" dirty="0" smtClean="0">
                          <a:solidFill>
                            <a:schemeClr val="tx1"/>
                          </a:solidFill>
                        </a:rPr>
                        <a:t>) </a:t>
                      </a:r>
                      <a:r>
                        <a:rPr lang="ko-KR" altLang="en-US" sz="900" kern="1200" smtClean="0">
                          <a:solidFill>
                            <a:schemeClr val="tx1"/>
                          </a:solidFill>
                        </a:rPr>
                        <a:t>보안 표준을 만족하는지에 대한 진단을 받아 </a:t>
                      </a:r>
                      <a:r>
                        <a:rPr lang="en-US" altLang="ko-KR" sz="900" kern="1200" dirty="0" smtClean="0">
                          <a:solidFill>
                            <a:schemeClr val="tx1"/>
                          </a:solidFill>
                        </a:rPr>
                        <a:t>“</a:t>
                      </a:r>
                      <a:r>
                        <a:rPr lang="en-US" altLang="ko-KR" sz="900" kern="1200" dirty="0" err="1" smtClean="0">
                          <a:solidFill>
                            <a:schemeClr val="tx1"/>
                          </a:solidFill>
                        </a:rPr>
                        <a:t>Provisinal</a:t>
                      </a:r>
                      <a:r>
                        <a:rPr lang="en-US" altLang="ko-KR" sz="900" kern="1200" baseline="0" dirty="0" smtClean="0">
                          <a:solidFill>
                            <a:schemeClr val="tx1"/>
                          </a:solidFill>
                        </a:rPr>
                        <a:t> Authorization”</a:t>
                      </a:r>
                      <a:r>
                        <a:rPr lang="ko-KR" altLang="en-US" sz="900" kern="1200" baseline="0" smtClean="0">
                          <a:solidFill>
                            <a:schemeClr val="tx1"/>
                          </a:solidFill>
                        </a:rPr>
                        <a:t>을 획득했습니다</a:t>
                      </a:r>
                      <a:r>
                        <a:rPr lang="en-US" altLang="ko-KR" sz="900" kern="1200" baseline="0" dirty="0" smtClean="0">
                          <a:solidFill>
                            <a:schemeClr val="tx1"/>
                          </a:solidFill>
                        </a:rPr>
                        <a:t>. </a:t>
                      </a:r>
                      <a:endParaRPr lang="en-US" sz="900" kern="1200" dirty="0" smtClean="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extLst>
                  <a:ext uri="{0D108BD9-81ED-4DB2-BD59-A6C34878D82A}">
                    <a16:rowId xmlns="" xmlns:a16="http://schemas.microsoft.com/office/drawing/2014/main" val="1439717640"/>
                  </a:ext>
                </a:extLst>
              </a:tr>
              <a:tr h="499631">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미국</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kern="1200" dirty="0" smtClean="0">
                          <a:solidFill>
                            <a:schemeClr val="tx1"/>
                          </a:solidFill>
                          <a:latin typeface="+mn-lt"/>
                          <a:ea typeface="+mn-ea"/>
                          <a:cs typeface="+mn-cs"/>
                        </a:rPr>
                        <a:t>의료기관 </a:t>
                      </a:r>
                      <a:r>
                        <a:rPr lang="ko-KR" altLang="en-US" sz="1100" b="0" dirty="0" smtClean="0">
                          <a:solidFill>
                            <a:schemeClr val="tx1"/>
                          </a:solidFill>
                          <a:latin typeface="+mn-lt"/>
                        </a:rPr>
                        <a:t>보안 인증</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en-US" sz="1100" dirty="0" smtClean="0">
                          <a:solidFill>
                            <a:schemeClr val="tx1"/>
                          </a:solidFill>
                        </a:rPr>
                        <a:t>HIPAA BAA</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kern="1200" baseline="0" dirty="0" smtClean="0">
                          <a:solidFill>
                            <a:schemeClr val="tx1"/>
                          </a:solidFill>
                        </a:rPr>
                        <a:t>Azure </a:t>
                      </a:r>
                      <a:r>
                        <a:rPr lang="ko-KR" altLang="en-US" sz="900" kern="1200" baseline="0" smtClean="0">
                          <a:solidFill>
                            <a:schemeClr val="tx1"/>
                          </a:solidFill>
                        </a:rPr>
                        <a:t>고객의 </a:t>
                      </a:r>
                      <a:r>
                        <a:rPr lang="en-US" altLang="ko-KR" sz="900" kern="1200" baseline="0" dirty="0" smtClean="0">
                          <a:solidFill>
                            <a:schemeClr val="tx1"/>
                          </a:solidFill>
                        </a:rPr>
                        <a:t>HIPAA </a:t>
                      </a:r>
                      <a:r>
                        <a:rPr lang="ko-KR" altLang="en-US" sz="900" kern="1200" baseline="0" smtClean="0">
                          <a:solidFill>
                            <a:schemeClr val="tx1"/>
                          </a:solidFill>
                        </a:rPr>
                        <a:t>및 </a:t>
                      </a:r>
                      <a:r>
                        <a:rPr lang="en-US" altLang="ko-KR" sz="900" kern="1200" baseline="0" dirty="0" smtClean="0">
                          <a:solidFill>
                            <a:schemeClr val="tx1"/>
                          </a:solidFill>
                        </a:rPr>
                        <a:t>HITECH Act </a:t>
                      </a:r>
                      <a:r>
                        <a:rPr lang="ko-KR" altLang="en-US" sz="900" kern="1200" baseline="0" smtClean="0">
                          <a:solidFill>
                            <a:schemeClr val="tx1"/>
                          </a:solidFill>
                        </a:rPr>
                        <a:t>보안 및 프라이버시 준수를 위해 마이크로소프트는 </a:t>
                      </a:r>
                      <a:r>
                        <a:rPr lang="en-US" altLang="ko-KR" sz="900" kern="1200" baseline="0" dirty="0" smtClean="0">
                          <a:solidFill>
                            <a:schemeClr val="tx1"/>
                          </a:solidFill>
                        </a:rPr>
                        <a:t>PHI(Protected Health Information)</a:t>
                      </a:r>
                      <a:r>
                        <a:rPr lang="ko-KR" altLang="en-US" sz="900" kern="1200" baseline="0" smtClean="0">
                          <a:solidFill>
                            <a:schemeClr val="tx1"/>
                          </a:solidFill>
                        </a:rPr>
                        <a:t>에 접근할 수 있도록 </a:t>
                      </a:r>
                      <a:r>
                        <a:rPr lang="en-US" altLang="ko-KR" sz="900" kern="1200" baseline="0" dirty="0" smtClean="0">
                          <a:solidFill>
                            <a:schemeClr val="tx1"/>
                          </a:solidFill>
                        </a:rPr>
                        <a:t>HIPAA BAA(Business Associate Agreement)</a:t>
                      </a:r>
                      <a:r>
                        <a:rPr lang="ko-KR" altLang="en-US" sz="900" kern="1200" baseline="0" smtClean="0">
                          <a:solidFill>
                            <a:schemeClr val="tx1"/>
                          </a:solidFill>
                        </a:rPr>
                        <a:t>를</a:t>
                      </a:r>
                      <a:r>
                        <a:rPr lang="en-US" altLang="ko-KR" sz="900" kern="1200" baseline="0" dirty="0" smtClean="0">
                          <a:solidFill>
                            <a:schemeClr val="tx1"/>
                          </a:solidFill>
                        </a:rPr>
                        <a:t> </a:t>
                      </a:r>
                      <a:r>
                        <a:rPr lang="ko-KR" altLang="en-US" sz="900" kern="1200" baseline="0" smtClean="0">
                          <a:solidFill>
                            <a:schemeClr val="tx1"/>
                          </a:solidFill>
                        </a:rPr>
                        <a:t>제공합니다</a:t>
                      </a:r>
                      <a:r>
                        <a:rPr lang="en-US" altLang="ko-KR" sz="900" kern="1200" baseline="0" dirty="0" smtClean="0">
                          <a:solidFill>
                            <a:schemeClr val="tx1"/>
                          </a:solidFill>
                        </a:rPr>
                        <a:t>.</a:t>
                      </a:r>
                      <a:r>
                        <a:rPr lang="en-US" sz="900" kern="1200" baseline="0" dirty="0" smtClean="0">
                          <a:solidFill>
                            <a:schemeClr val="tx1"/>
                          </a:solidFill>
                        </a:rPr>
                        <a:t> </a:t>
                      </a:r>
                      <a:endParaRPr lang="en-US" sz="900" kern="1200" baseline="0" dirty="0" smtClean="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extLst>
                  <a:ext uri="{0D108BD9-81ED-4DB2-BD59-A6C34878D82A}">
                    <a16:rowId xmlns="" xmlns:a16="http://schemas.microsoft.com/office/drawing/2014/main" val="876682257"/>
                  </a:ext>
                </a:extLst>
              </a:tr>
              <a:tr h="499631">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미국</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정부</a:t>
                      </a:r>
                      <a:r>
                        <a:rPr lang="ko-KR" altLang="en-US" sz="1100" b="0" baseline="0" dirty="0" smtClean="0">
                          <a:solidFill>
                            <a:schemeClr val="tx1"/>
                          </a:solidFill>
                          <a:latin typeface="+mn-lt"/>
                        </a:rPr>
                        <a:t> </a:t>
                      </a:r>
                      <a:r>
                        <a:rPr lang="ko-KR" altLang="en-US" sz="1100" b="0" baseline="0" dirty="0" err="1" smtClean="0">
                          <a:solidFill>
                            <a:schemeClr val="tx1"/>
                          </a:solidFill>
                          <a:latin typeface="+mn-lt"/>
                        </a:rPr>
                        <a:t>장앤인</a:t>
                      </a:r>
                      <a:r>
                        <a:rPr lang="ko-KR" altLang="en-US" sz="1100" b="0" baseline="0" dirty="0" smtClean="0">
                          <a:solidFill>
                            <a:schemeClr val="tx1"/>
                          </a:solidFill>
                          <a:latin typeface="+mn-lt"/>
                        </a:rPr>
                        <a:t> 차별금지</a:t>
                      </a:r>
                      <a:r>
                        <a:rPr lang="ko-KR" altLang="en-US" sz="1100" b="0" dirty="0" smtClean="0">
                          <a:solidFill>
                            <a:schemeClr val="tx1"/>
                          </a:solidFill>
                          <a:latin typeface="+mn-lt"/>
                        </a:rPr>
                        <a:t> 인증</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en-US" sz="1100" b="0" dirty="0" smtClean="0">
                          <a:solidFill>
                            <a:schemeClr val="tx1"/>
                          </a:solidFill>
                          <a:latin typeface="+mn-lt"/>
                        </a:rPr>
                        <a:t>Section 508 Rehabilitation Act</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ko-KR" altLang="en-US" sz="900" kern="1200" baseline="0" dirty="0" smtClean="0">
                          <a:solidFill>
                            <a:schemeClr val="tx1"/>
                          </a:solidFill>
                          <a:latin typeface="+mn-lt"/>
                          <a:ea typeface="+mn-ea"/>
                          <a:cs typeface="+mn-cs"/>
                        </a:rPr>
                        <a:t>모든</a:t>
                      </a:r>
                      <a:r>
                        <a:rPr lang="en-US" sz="900" kern="1200" baseline="0" dirty="0" smtClean="0">
                          <a:solidFill>
                            <a:schemeClr val="tx1"/>
                          </a:solidFill>
                          <a:latin typeface="+mn-lt"/>
                          <a:ea typeface="+mn-ea"/>
                          <a:cs typeface="+mn-cs"/>
                        </a:rPr>
                        <a:t> </a:t>
                      </a:r>
                      <a:r>
                        <a:rPr lang="ko-KR" altLang="en-US" sz="900" kern="1200" baseline="0" smtClean="0">
                          <a:solidFill>
                            <a:schemeClr val="tx1"/>
                          </a:solidFill>
                          <a:latin typeface="+mn-lt"/>
                          <a:ea typeface="+mn-ea"/>
                          <a:cs typeface="+mn-cs"/>
                        </a:rPr>
                        <a:t>정부기관은 장애인 직원 또는 민원인의 접근에 대한 차별 금지 지침</a:t>
                      </a:r>
                      <a:endParaRPr lang="en-US" sz="900" kern="1200" baseline="0" dirty="0" smtClean="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extLst>
                  <a:ext uri="{0D108BD9-81ED-4DB2-BD59-A6C34878D82A}">
                    <a16:rowId xmlns="" xmlns:a16="http://schemas.microsoft.com/office/drawing/2014/main" val="152423062"/>
                  </a:ext>
                </a:extLst>
              </a:tr>
              <a:tr h="499631">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미국</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교육기관 정보보안 인증</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en-US" sz="1100" b="0" dirty="0" smtClean="0">
                          <a:solidFill>
                            <a:schemeClr val="tx1"/>
                          </a:solidFill>
                          <a:latin typeface="+mn-lt"/>
                        </a:rPr>
                        <a:t>FERPA</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ko-KR" altLang="en-US" sz="900" kern="1200" baseline="0" dirty="0" smtClean="0">
                          <a:solidFill>
                            <a:schemeClr val="tx1"/>
                          </a:solidFill>
                          <a:latin typeface="+mn-lt"/>
                          <a:ea typeface="+mn-ea"/>
                          <a:cs typeface="+mn-cs"/>
                        </a:rPr>
                        <a:t>미국 내 모든 교육기관은 학생들의 학사 정보를 보호할 의무가 있음 </a:t>
                      </a:r>
                      <a:endParaRPr lang="en-US" sz="900" kern="1200" baseline="0" dirty="0" smtClean="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extLst>
                  <a:ext uri="{0D108BD9-81ED-4DB2-BD59-A6C34878D82A}">
                    <a16:rowId xmlns="" xmlns:a16="http://schemas.microsoft.com/office/drawing/2014/main" val="4087461037"/>
                  </a:ext>
                </a:extLst>
              </a:tr>
              <a:tr h="417553">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영국</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정부</a:t>
                      </a:r>
                      <a:r>
                        <a:rPr lang="ko-KR" altLang="en-US" sz="1100" b="0" baseline="0" dirty="0" smtClean="0">
                          <a:solidFill>
                            <a:schemeClr val="tx1"/>
                          </a:solidFill>
                          <a:latin typeface="+mn-lt"/>
                        </a:rPr>
                        <a:t> </a:t>
                      </a:r>
                      <a:r>
                        <a:rPr lang="ko-KR" altLang="en-US" sz="1100" b="0" dirty="0" smtClean="0">
                          <a:solidFill>
                            <a:schemeClr val="tx1"/>
                          </a:solidFill>
                          <a:latin typeface="+mn-lt"/>
                        </a:rPr>
                        <a:t>보안 인증</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l">
                        <a:spcAft>
                          <a:spcPts val="300"/>
                        </a:spcAft>
                      </a:pPr>
                      <a:r>
                        <a:rPr lang="en-US" sz="1100" dirty="0" smtClean="0">
                          <a:solidFill>
                            <a:schemeClr val="tx1"/>
                          </a:solidFill>
                        </a:rPr>
                        <a:t>UK G-Cloud IL2</a:t>
                      </a:r>
                      <a:endParaRPr lang="en-US" sz="1100" b="0" dirty="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indent="0" algn="l" defTabSz="914400" rtl="0" eaLnBrk="1" latinLnBrk="0" hangingPunct="1">
                        <a:spcAft>
                          <a:spcPts val="1200"/>
                        </a:spcAft>
                        <a:buFont typeface="Arial" pitchFamily="34" charset="0"/>
                        <a:buNone/>
                      </a:pPr>
                      <a:r>
                        <a:rPr lang="ko-KR" altLang="en-US" sz="900" kern="1200" dirty="0" smtClean="0">
                          <a:solidFill>
                            <a:schemeClr val="tx1"/>
                          </a:solidFill>
                        </a:rPr>
                        <a:t>영국에서 </a:t>
                      </a:r>
                      <a:r>
                        <a:rPr lang="en-US" altLang="ko-KR" sz="900" kern="1200" dirty="0" smtClean="0">
                          <a:solidFill>
                            <a:schemeClr val="tx1"/>
                          </a:solidFill>
                        </a:rPr>
                        <a:t>G-Cloud </a:t>
                      </a:r>
                      <a:r>
                        <a:rPr lang="ko-KR" altLang="en-US" sz="900" kern="1200" smtClean="0">
                          <a:solidFill>
                            <a:schemeClr val="tx1"/>
                          </a:solidFill>
                        </a:rPr>
                        <a:t>공급 프레임워크와 </a:t>
                      </a:r>
                      <a:r>
                        <a:rPr lang="en-US" altLang="ko-KR" sz="900" kern="1200" dirty="0" err="1" smtClean="0">
                          <a:solidFill>
                            <a:schemeClr val="tx1"/>
                          </a:solidFill>
                        </a:rPr>
                        <a:t>CloudStore</a:t>
                      </a:r>
                      <a:r>
                        <a:rPr lang="ko-KR" altLang="en-US" sz="900" kern="1200" baseline="0" smtClean="0">
                          <a:solidFill>
                            <a:schemeClr val="tx1"/>
                          </a:solidFill>
                        </a:rPr>
                        <a:t>를 위해 </a:t>
                      </a:r>
                      <a:r>
                        <a:rPr lang="en-US" altLang="ko-KR" sz="900" kern="1200" dirty="0" smtClean="0">
                          <a:solidFill>
                            <a:schemeClr val="tx1"/>
                          </a:solidFill>
                        </a:rPr>
                        <a:t>Azure</a:t>
                      </a:r>
                      <a:r>
                        <a:rPr lang="ko-KR" altLang="en-US" sz="900" kern="1200" smtClean="0">
                          <a:solidFill>
                            <a:schemeClr val="tx1"/>
                          </a:solidFill>
                        </a:rPr>
                        <a:t>는 </a:t>
                      </a:r>
                      <a:r>
                        <a:rPr lang="en-US" sz="900" kern="1200" dirty="0" smtClean="0">
                          <a:solidFill>
                            <a:schemeClr val="tx1"/>
                          </a:solidFill>
                        </a:rPr>
                        <a:t>Impact Level 2 (IL2) </a:t>
                      </a:r>
                      <a:r>
                        <a:rPr lang="ko-KR" altLang="en-US" sz="900" kern="1200" smtClean="0">
                          <a:solidFill>
                            <a:schemeClr val="tx1"/>
                          </a:solidFill>
                        </a:rPr>
                        <a:t>인증을 획득했습니다</a:t>
                      </a:r>
                      <a:r>
                        <a:rPr lang="en-US" altLang="ko-KR" sz="900" kern="1200" dirty="0" smtClean="0">
                          <a:solidFill>
                            <a:schemeClr val="tx1"/>
                          </a:solidFill>
                        </a:rPr>
                        <a:t>.</a:t>
                      </a:r>
                      <a:r>
                        <a:rPr lang="en-US" sz="900" kern="1200" dirty="0" smtClean="0">
                          <a:solidFill>
                            <a:schemeClr val="tx1"/>
                          </a:solidFill>
                        </a:rPr>
                        <a:t> </a:t>
                      </a:r>
                      <a:endParaRPr lang="en-US" sz="900" kern="1200" dirty="0" smtClean="0">
                        <a:solidFill>
                          <a:schemeClr val="tx1"/>
                        </a:solidFill>
                        <a:latin typeface="+mn-lt"/>
                        <a:ea typeface="+mn-ea"/>
                        <a:cs typeface="+mn-cs"/>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40000"/>
                      </a:srgbClr>
                    </a:solidFill>
                  </a:tcPr>
                </a:tc>
                <a:extLst>
                  <a:ext uri="{0D108BD9-81ED-4DB2-BD59-A6C34878D82A}">
                    <a16:rowId xmlns="" xmlns:a16="http://schemas.microsoft.com/office/drawing/2014/main" val="2536125277"/>
                  </a:ext>
                </a:extLst>
              </a:tr>
              <a:tr h="610681">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유럽</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ko-KR" altLang="en-US" sz="1100" b="0" dirty="0" smtClean="0">
                          <a:solidFill>
                            <a:schemeClr val="tx1"/>
                          </a:solidFill>
                          <a:latin typeface="+mn-lt"/>
                        </a:rPr>
                        <a:t>개인정보</a:t>
                      </a:r>
                      <a:r>
                        <a:rPr lang="ko-KR" altLang="en-US" sz="1100" b="0" baseline="0" dirty="0" smtClean="0">
                          <a:solidFill>
                            <a:schemeClr val="tx1"/>
                          </a:solidFill>
                          <a:latin typeface="+mn-lt"/>
                        </a:rPr>
                        <a:t> 보호</a:t>
                      </a:r>
                      <a:endParaRPr lang="en-US" altLang="ko-KR" sz="1100" b="0" dirty="0" smtClean="0">
                        <a:solidFill>
                          <a:schemeClr val="tx1"/>
                        </a:solidFill>
                        <a:latin typeface="+mn-lt"/>
                      </a:endParaRPr>
                    </a:p>
                  </a:txBody>
                  <a:tcPr marL="93260" marR="9326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0" latinLnBrk="1" hangingPunct="0">
                        <a:lnSpc>
                          <a:spcPct val="110000"/>
                        </a:lnSpc>
                        <a:spcAft>
                          <a:spcPct val="20000"/>
                        </a:spcAft>
                        <a:buClr>
                          <a:schemeClr val="tx1"/>
                        </a:buClr>
                        <a:buFont typeface="Wingdings" panose="05000000000000000000" pitchFamily="2" charset="2"/>
                        <a:defRPr kumimoji="1" sz="1400" kern="1200">
                          <a:solidFill>
                            <a:srgbClr val="000000"/>
                          </a:solidFill>
                          <a:latin typeface="맑은 고딕" panose="020B0503020000020004" pitchFamily="50" charset="-127"/>
                          <a:ea typeface="맑은 고딕" panose="020B0503020000020004" pitchFamily="50" charset="-127"/>
                        </a:defRPr>
                      </a:lvl1pPr>
                      <a:lvl2pPr marL="742950" indent="-285750" algn="l" defTabSz="914400" rtl="0" eaLnBrk="0" latinLnBrk="1" hangingPunct="0">
                        <a:lnSpc>
                          <a:spcPct val="110000"/>
                        </a:lnSpc>
                        <a:spcAft>
                          <a:spcPct val="20000"/>
                        </a:spcAft>
                        <a:defRPr kumimoji="1" sz="1200" kern="1200">
                          <a:solidFill>
                            <a:srgbClr val="000000"/>
                          </a:solidFill>
                          <a:latin typeface="맑은 고딕" panose="020B0503020000020004" pitchFamily="50" charset="-127"/>
                          <a:ea typeface="맑은 고딕" panose="020B0503020000020004" pitchFamily="50" charset="-127"/>
                        </a:defRPr>
                      </a:lvl2pPr>
                      <a:lvl3pPr marL="1143000" indent="-228600" algn="l" defTabSz="914400" rtl="0" eaLnBrk="0" latinLnBrk="1" hangingPunct="0">
                        <a:lnSpc>
                          <a:spcPct val="110000"/>
                        </a:lnSpc>
                        <a:spcAft>
                          <a:spcPct val="20000"/>
                        </a:spcAft>
                        <a:buFont typeface="Wingdings" panose="05000000000000000000" pitchFamily="2" charset="2"/>
                        <a:defRPr kumimoji="1" sz="1200" kern="1200">
                          <a:solidFill>
                            <a:srgbClr val="000000"/>
                          </a:solidFill>
                          <a:latin typeface="맑은 고딕" panose="020B0503020000020004" pitchFamily="50" charset="-127"/>
                          <a:ea typeface="맑은 고딕" panose="020B0503020000020004" pitchFamily="50" charset="-127"/>
                        </a:defRPr>
                      </a:lvl3pPr>
                      <a:lvl4pPr marL="1600200" indent="-228600" algn="l" defTabSz="914400" rtl="0" eaLnBrk="0" latinLnBrk="1" hangingPunct="0">
                        <a:lnSpc>
                          <a:spcPct val="110000"/>
                        </a:lnSpc>
                        <a:spcAft>
                          <a:spcPct val="20000"/>
                        </a:spcAft>
                        <a:buFont typeface="Wingdings" panose="05000000000000000000" pitchFamily="2" charset="2"/>
                        <a:defRPr kumimoji="1" sz="1200" kern="1200">
                          <a:solidFill>
                            <a:srgbClr val="000000"/>
                          </a:solidFill>
                          <a:latin typeface="맑은 고딕" panose="020B0503020000020004" pitchFamily="50" charset="-127"/>
                          <a:ea typeface="맑은 고딕" panose="020B0503020000020004" pitchFamily="50" charset="-127"/>
                        </a:defRPr>
                      </a:lvl4pPr>
                      <a:lvl5pPr marL="2057400" indent="-228600" algn="l" defTabSz="914400" rtl="0" eaLnBrk="0" latinLnBrk="1" hangingPunct="0">
                        <a:spcBef>
                          <a:spcPct val="20000"/>
                        </a:spcBef>
                        <a:defRPr kumimoji="1" sz="1000" kern="1200">
                          <a:solidFill>
                            <a:srgbClr val="000000"/>
                          </a:solidFill>
                          <a:latin typeface="맑은 고딕" panose="020B0503020000020004" pitchFamily="50" charset="-127"/>
                          <a:ea typeface="맑은 고딕" panose="020B0503020000020004" pitchFamily="50" charset="-127"/>
                        </a:defRPr>
                      </a:lvl5pPr>
                      <a:lvl6pPr marL="2514600" indent="-228600" algn="l" defTabSz="914400" rtl="0" eaLnBrk="0" fontAlgn="base" latinLnBrk="1" hangingPunct="0">
                        <a:spcBef>
                          <a:spcPct val="20000"/>
                        </a:spcBef>
                        <a:spcAft>
                          <a:spcPct val="0"/>
                        </a:spcAft>
                        <a:defRPr kumimoji="1" sz="1000" kern="1200">
                          <a:solidFill>
                            <a:srgbClr val="000000"/>
                          </a:solidFill>
                          <a:latin typeface="맑은 고딕" panose="020B0503020000020004" pitchFamily="50" charset="-127"/>
                          <a:ea typeface="맑은 고딕" panose="020B0503020000020004" pitchFamily="50" charset="-127"/>
                        </a:defRPr>
                      </a:lvl6pPr>
                      <a:lvl7pPr marL="2971800" indent="-228600" algn="l" defTabSz="914400" rtl="0" eaLnBrk="0" fontAlgn="base" latinLnBrk="1" hangingPunct="0">
                        <a:spcBef>
                          <a:spcPct val="20000"/>
                        </a:spcBef>
                        <a:spcAft>
                          <a:spcPct val="0"/>
                        </a:spcAft>
                        <a:defRPr kumimoji="1" sz="1000" kern="1200">
                          <a:solidFill>
                            <a:srgbClr val="000000"/>
                          </a:solidFill>
                          <a:latin typeface="맑은 고딕" panose="020B0503020000020004" pitchFamily="50" charset="-127"/>
                          <a:ea typeface="맑은 고딕" panose="020B0503020000020004" pitchFamily="50" charset="-127"/>
                        </a:defRPr>
                      </a:lvl7pPr>
                      <a:lvl8pPr marL="3429000" indent="-228600" algn="l" defTabSz="914400" rtl="0" eaLnBrk="0" fontAlgn="base" latinLnBrk="1" hangingPunct="0">
                        <a:spcBef>
                          <a:spcPct val="20000"/>
                        </a:spcBef>
                        <a:spcAft>
                          <a:spcPct val="0"/>
                        </a:spcAft>
                        <a:defRPr kumimoji="1" sz="1000" kern="1200">
                          <a:solidFill>
                            <a:srgbClr val="000000"/>
                          </a:solidFill>
                          <a:latin typeface="맑은 고딕" panose="020B0503020000020004" pitchFamily="50" charset="-127"/>
                          <a:ea typeface="맑은 고딕" panose="020B0503020000020004" pitchFamily="50" charset="-127"/>
                        </a:defRPr>
                      </a:lvl8pPr>
                      <a:lvl9pPr marL="3886200" indent="-228600" algn="l" defTabSz="914400" rtl="0" eaLnBrk="0" fontAlgn="base" latinLnBrk="1" hangingPunct="0">
                        <a:spcBef>
                          <a:spcPct val="20000"/>
                        </a:spcBef>
                        <a:spcAft>
                          <a:spcPct val="0"/>
                        </a:spcAft>
                        <a:defRPr kumimoji="1" sz="1000" kern="1200">
                          <a:solidFill>
                            <a:srgbClr val="000000"/>
                          </a:solidFill>
                          <a:latin typeface="맑은 고딕" panose="020B0503020000020004" pitchFamily="50" charset="-127"/>
                          <a:ea typeface="맑은 고딕" panose="020B0503020000020004" pitchFamily="50" charset="-127"/>
                        </a:defRPr>
                      </a:lvl9pPr>
                    </a:lstStyle>
                    <a:p>
                      <a:pPr marL="0" marR="0" lvl="0" indent="0" algn="l" defTabSz="932597" rtl="0" eaLnBrk="1" fontAlgn="b" latinLnBrk="1" hangingPunct="1">
                        <a:lnSpc>
                          <a:spcPct val="100000"/>
                        </a:lnSpc>
                        <a:spcBef>
                          <a:spcPct val="0"/>
                        </a:spcBef>
                        <a:spcAft>
                          <a:spcPts val="300"/>
                        </a:spcAft>
                        <a:buClrTx/>
                        <a:buSzTx/>
                        <a:buFontTx/>
                        <a:buNone/>
                        <a:tabLst/>
                      </a:pPr>
                      <a:r>
                        <a:rPr lang="en-US" altLang="ko-KR" sz="1100" kern="1200" dirty="0" smtClean="0">
                          <a:solidFill>
                            <a:schemeClr val="tx1"/>
                          </a:solidFill>
                          <a:latin typeface="+mn-lt"/>
                          <a:ea typeface="+mn-ea"/>
                          <a:cs typeface="+mn-cs"/>
                          <a:sym typeface="Wingdings" panose="05000000000000000000" pitchFamily="2" charset="2"/>
                        </a:rPr>
                        <a:t>EU Safe Harbor</a:t>
                      </a:r>
                    </a:p>
                    <a:p>
                      <a:pPr marL="0" marR="0" lvl="0" indent="0" algn="l" defTabSz="932597" rtl="0" eaLnBrk="1" fontAlgn="b" latinLnBrk="1" hangingPunct="1">
                        <a:lnSpc>
                          <a:spcPct val="100000"/>
                        </a:lnSpc>
                        <a:spcBef>
                          <a:spcPct val="0"/>
                        </a:spcBef>
                        <a:spcAft>
                          <a:spcPts val="300"/>
                        </a:spcAft>
                        <a:buClrTx/>
                        <a:buSzTx/>
                        <a:buFontTx/>
                        <a:buNone/>
                        <a:tabLst/>
                      </a:pPr>
                      <a:r>
                        <a:rPr lang="en-US" altLang="ko-KR" sz="1100" kern="1200" dirty="0" smtClean="0">
                          <a:solidFill>
                            <a:schemeClr val="tx1"/>
                          </a:solidFill>
                          <a:latin typeface="+mn-lt"/>
                          <a:ea typeface="+mn-ea"/>
                          <a:cs typeface="+mn-cs"/>
                          <a:sym typeface="Wingdings" panose="05000000000000000000" pitchFamily="2" charset="2"/>
                        </a:rPr>
                        <a:t>EU Model Clauses</a:t>
                      </a:r>
                    </a:p>
                  </a:txBody>
                  <a:tcPr marL="45720" marR="45720" marT="45729" marB="4572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tc>
                  <a:txBody>
                    <a:bodyPr/>
                    <a:lstStyle>
                      <a:lvl1pPr marL="0" algn="l" defTabSz="914400" rtl="0" eaLnBrk="0" latinLnBrk="1" hangingPunct="0">
                        <a:lnSpc>
                          <a:spcPct val="110000"/>
                        </a:lnSpc>
                        <a:spcAft>
                          <a:spcPct val="20000"/>
                        </a:spcAft>
                        <a:buClr>
                          <a:schemeClr val="tx1"/>
                        </a:buClr>
                        <a:buFont typeface="Wingdings" panose="05000000000000000000" pitchFamily="2" charset="2"/>
                        <a:defRPr kumimoji="1" sz="1400" kern="1200">
                          <a:solidFill>
                            <a:srgbClr val="000000"/>
                          </a:solidFill>
                          <a:latin typeface="맑은 고딕" panose="020B0503020000020004" pitchFamily="50" charset="-127"/>
                          <a:ea typeface="맑은 고딕" panose="020B0503020000020004" pitchFamily="50" charset="-127"/>
                        </a:defRPr>
                      </a:lvl1pPr>
                      <a:lvl2pPr marL="742950" indent="-285750" algn="l" defTabSz="914400" rtl="0" eaLnBrk="0" latinLnBrk="1" hangingPunct="0">
                        <a:lnSpc>
                          <a:spcPct val="110000"/>
                        </a:lnSpc>
                        <a:spcAft>
                          <a:spcPct val="20000"/>
                        </a:spcAft>
                        <a:defRPr kumimoji="1" sz="1200" kern="1200">
                          <a:solidFill>
                            <a:srgbClr val="000000"/>
                          </a:solidFill>
                          <a:latin typeface="맑은 고딕" panose="020B0503020000020004" pitchFamily="50" charset="-127"/>
                          <a:ea typeface="맑은 고딕" panose="020B0503020000020004" pitchFamily="50" charset="-127"/>
                        </a:defRPr>
                      </a:lvl2pPr>
                      <a:lvl3pPr marL="1143000" indent="-228600" algn="l" defTabSz="914400" rtl="0" eaLnBrk="0" latinLnBrk="1" hangingPunct="0">
                        <a:lnSpc>
                          <a:spcPct val="110000"/>
                        </a:lnSpc>
                        <a:spcAft>
                          <a:spcPct val="20000"/>
                        </a:spcAft>
                        <a:buFont typeface="Wingdings" panose="05000000000000000000" pitchFamily="2" charset="2"/>
                        <a:defRPr kumimoji="1" sz="1200" kern="1200">
                          <a:solidFill>
                            <a:srgbClr val="000000"/>
                          </a:solidFill>
                          <a:latin typeface="맑은 고딕" panose="020B0503020000020004" pitchFamily="50" charset="-127"/>
                          <a:ea typeface="맑은 고딕" panose="020B0503020000020004" pitchFamily="50" charset="-127"/>
                        </a:defRPr>
                      </a:lvl3pPr>
                      <a:lvl4pPr marL="1600200" indent="-228600" algn="l" defTabSz="914400" rtl="0" eaLnBrk="0" latinLnBrk="1" hangingPunct="0">
                        <a:lnSpc>
                          <a:spcPct val="110000"/>
                        </a:lnSpc>
                        <a:spcAft>
                          <a:spcPct val="20000"/>
                        </a:spcAft>
                        <a:buFont typeface="Wingdings" panose="05000000000000000000" pitchFamily="2" charset="2"/>
                        <a:defRPr kumimoji="1" sz="1200" kern="1200">
                          <a:solidFill>
                            <a:srgbClr val="000000"/>
                          </a:solidFill>
                          <a:latin typeface="맑은 고딕" panose="020B0503020000020004" pitchFamily="50" charset="-127"/>
                          <a:ea typeface="맑은 고딕" panose="020B0503020000020004" pitchFamily="50" charset="-127"/>
                        </a:defRPr>
                      </a:lvl4pPr>
                      <a:lvl5pPr marL="2057400" indent="-228600" algn="l" defTabSz="914400" rtl="0" eaLnBrk="0" latinLnBrk="1" hangingPunct="0">
                        <a:spcBef>
                          <a:spcPct val="20000"/>
                        </a:spcBef>
                        <a:defRPr kumimoji="1" sz="1000" kern="1200">
                          <a:solidFill>
                            <a:srgbClr val="000000"/>
                          </a:solidFill>
                          <a:latin typeface="맑은 고딕" panose="020B0503020000020004" pitchFamily="50" charset="-127"/>
                          <a:ea typeface="맑은 고딕" panose="020B0503020000020004" pitchFamily="50" charset="-127"/>
                        </a:defRPr>
                      </a:lvl5pPr>
                      <a:lvl6pPr marL="2514600" indent="-228600" algn="l" defTabSz="914400" rtl="0" eaLnBrk="0" fontAlgn="base" latinLnBrk="1" hangingPunct="0">
                        <a:spcBef>
                          <a:spcPct val="20000"/>
                        </a:spcBef>
                        <a:spcAft>
                          <a:spcPct val="0"/>
                        </a:spcAft>
                        <a:defRPr kumimoji="1" sz="1000" kern="1200">
                          <a:solidFill>
                            <a:srgbClr val="000000"/>
                          </a:solidFill>
                          <a:latin typeface="맑은 고딕" panose="020B0503020000020004" pitchFamily="50" charset="-127"/>
                          <a:ea typeface="맑은 고딕" panose="020B0503020000020004" pitchFamily="50" charset="-127"/>
                        </a:defRPr>
                      </a:lvl6pPr>
                      <a:lvl7pPr marL="2971800" indent="-228600" algn="l" defTabSz="914400" rtl="0" eaLnBrk="0" fontAlgn="base" latinLnBrk="1" hangingPunct="0">
                        <a:spcBef>
                          <a:spcPct val="20000"/>
                        </a:spcBef>
                        <a:spcAft>
                          <a:spcPct val="0"/>
                        </a:spcAft>
                        <a:defRPr kumimoji="1" sz="1000" kern="1200">
                          <a:solidFill>
                            <a:srgbClr val="000000"/>
                          </a:solidFill>
                          <a:latin typeface="맑은 고딕" panose="020B0503020000020004" pitchFamily="50" charset="-127"/>
                          <a:ea typeface="맑은 고딕" panose="020B0503020000020004" pitchFamily="50" charset="-127"/>
                        </a:defRPr>
                      </a:lvl7pPr>
                      <a:lvl8pPr marL="3429000" indent="-228600" algn="l" defTabSz="914400" rtl="0" eaLnBrk="0" fontAlgn="base" latinLnBrk="1" hangingPunct="0">
                        <a:spcBef>
                          <a:spcPct val="20000"/>
                        </a:spcBef>
                        <a:spcAft>
                          <a:spcPct val="0"/>
                        </a:spcAft>
                        <a:defRPr kumimoji="1" sz="1000" kern="1200">
                          <a:solidFill>
                            <a:srgbClr val="000000"/>
                          </a:solidFill>
                          <a:latin typeface="맑은 고딕" panose="020B0503020000020004" pitchFamily="50" charset="-127"/>
                          <a:ea typeface="맑은 고딕" panose="020B0503020000020004" pitchFamily="50" charset="-127"/>
                        </a:defRPr>
                      </a:lvl8pPr>
                      <a:lvl9pPr marL="3886200" indent="-228600" algn="l" defTabSz="914400" rtl="0" eaLnBrk="0" fontAlgn="base" latinLnBrk="1" hangingPunct="0">
                        <a:spcBef>
                          <a:spcPct val="20000"/>
                        </a:spcBef>
                        <a:spcAft>
                          <a:spcPct val="0"/>
                        </a:spcAft>
                        <a:defRPr kumimoji="1" sz="1000" kern="1200">
                          <a:solidFill>
                            <a:srgbClr val="000000"/>
                          </a:solidFill>
                          <a:latin typeface="맑은 고딕" panose="020B0503020000020004" pitchFamily="50" charset="-127"/>
                          <a:ea typeface="맑은 고딕" panose="020B0503020000020004" pitchFamily="50" charset="-127"/>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EU</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간에 맺은 개인 신상 정보의 전송에 관한 협정으로</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 </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정보의 고지</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 </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선택</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 </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접근</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 </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제</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3</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자 전송</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 </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보안</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 </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데이터 무결성 및 법률 시행 등 </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7</a:t>
                      </a:r>
                      <a:r>
                        <a:rPr kumimoji="0" lang="ko-KR" altLang="en-US"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개항의 원칙 준수</a:t>
                      </a:r>
                      <a:r>
                        <a:rPr kumimoji="0" lang="en-US" altLang="ko-KR" sz="9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sym typeface="Wingdings" panose="05000000000000000000" pitchFamily="2" charset="2"/>
                        </a:rPr>
                        <a:t>.</a:t>
                      </a:r>
                    </a:p>
                  </a:txBody>
                  <a:tcPr marT="45729" marB="45729" anchor="ctr" horzOverflow="overflow">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E715F">
                        <a:tint val="20000"/>
                      </a:srgbClr>
                    </a:solidFill>
                  </a:tcPr>
                </a:tc>
                <a:extLst>
                  <a:ext uri="{0D108BD9-81ED-4DB2-BD59-A6C34878D82A}">
                    <a16:rowId xmlns="" xmlns:a16="http://schemas.microsoft.com/office/drawing/2014/main" val="243625401"/>
                  </a:ext>
                </a:extLst>
              </a:tr>
            </a:tbl>
          </a:graphicData>
        </a:graphic>
      </p:graphicFrame>
      <p:pic>
        <p:nvPicPr>
          <p:cNvPr id="51" name="Picture 50"/>
          <p:cNvPicPr>
            <a:picLocks noChangeAspect="1"/>
          </p:cNvPicPr>
          <p:nvPr/>
        </p:nvPicPr>
        <p:blipFill rotWithShape="1">
          <a:blip r:embed="rId2"/>
          <a:srcRect b="7298"/>
          <a:stretch/>
        </p:blipFill>
        <p:spPr>
          <a:xfrm>
            <a:off x="8882398" y="3388280"/>
            <a:ext cx="3279439" cy="2823443"/>
          </a:xfrm>
          <a:prstGeom prst="rect">
            <a:avLst/>
          </a:prstGeom>
        </p:spPr>
      </p:pic>
    </p:spTree>
    <p:extLst>
      <p:ext uri="{BB962C8B-B14F-4D97-AF65-F5344CB8AC3E}">
        <p14:creationId xmlns:p14="http://schemas.microsoft.com/office/powerpoint/2010/main" val="2760198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60000"/>
            <a:r>
              <a:rPr lang="en-US" altLang="ko-KR" dirty="0" smtClean="0"/>
              <a:t>3. Microsoft Azure Price Model</a:t>
            </a:r>
            <a:endParaRPr lang="ko-KR" altLang="en-US" dirty="0"/>
          </a:p>
        </p:txBody>
      </p:sp>
      <p:sp>
        <p:nvSpPr>
          <p:cNvPr id="3" name="Content Placeholder 2"/>
          <p:cNvSpPr>
            <a:spLocks noGrp="1"/>
          </p:cNvSpPr>
          <p:nvPr>
            <p:ph idx="1"/>
          </p:nvPr>
        </p:nvSpPr>
        <p:spPr/>
        <p:txBody>
          <a:bodyPr/>
          <a:lstStyle/>
          <a:p>
            <a:r>
              <a:rPr lang="ko-KR" altLang="en-US" dirty="0"/>
              <a:t>종량제 </a:t>
            </a:r>
            <a:endParaRPr lang="en-US" altLang="ko-KR" dirty="0"/>
          </a:p>
          <a:p>
            <a:pPr lvl="1"/>
            <a:r>
              <a:rPr lang="ko-KR" altLang="en-US" dirty="0"/>
              <a:t>별도의 계약 기간 없음</a:t>
            </a:r>
            <a:endParaRPr lang="en-US" altLang="ko-KR" dirty="0"/>
          </a:p>
          <a:p>
            <a:pPr lvl="1"/>
            <a:r>
              <a:rPr lang="ko-KR" altLang="en-US" dirty="0"/>
              <a:t>송장 형태 또는 신용 카드</a:t>
            </a:r>
            <a:r>
              <a:rPr lang="en-US" altLang="ko-KR" dirty="0"/>
              <a:t>, </a:t>
            </a:r>
            <a:r>
              <a:rPr lang="ko-KR" altLang="en-US" dirty="0"/>
              <a:t>직불 카드로 비용을 지불하는 계약</a:t>
            </a:r>
            <a:endParaRPr lang="en-US" altLang="ko-KR" dirty="0"/>
          </a:p>
          <a:p>
            <a:pPr lvl="1"/>
            <a:r>
              <a:rPr lang="ko-KR" altLang="en-US" dirty="0"/>
              <a:t>사용량이 많은 서비스에 대한 구간 할인 제공</a:t>
            </a:r>
            <a:endParaRPr lang="en-US" altLang="ko-KR" dirty="0"/>
          </a:p>
          <a:p>
            <a:pPr lvl="1"/>
            <a:endParaRPr lang="en-US" altLang="ko-KR" dirty="0"/>
          </a:p>
          <a:p>
            <a:pPr lvl="1"/>
            <a:endParaRPr lang="en-US" altLang="ko-KR" dirty="0"/>
          </a:p>
          <a:p>
            <a:pPr lvl="1"/>
            <a:endParaRPr lang="en-US" altLang="ko-KR" dirty="0"/>
          </a:p>
          <a:p>
            <a:endParaRPr lang="en-US" altLang="ko-KR" dirty="0"/>
          </a:p>
          <a:p>
            <a:r>
              <a:rPr lang="en-US" altLang="ko-KR" dirty="0"/>
              <a:t>Enterprise Agreements </a:t>
            </a:r>
            <a:endParaRPr lang="en-US" altLang="ko-KR" dirty="0" smtClean="0"/>
          </a:p>
          <a:p>
            <a:pPr lvl="1"/>
            <a:r>
              <a:rPr lang="en-US" altLang="ko-KR" dirty="0" smtClean="0"/>
              <a:t>1</a:t>
            </a:r>
            <a:r>
              <a:rPr lang="ko-KR" altLang="en-US" dirty="0" smtClean="0"/>
              <a:t>년 단위 약정</a:t>
            </a:r>
            <a:r>
              <a:rPr lang="en-US" altLang="ko-KR" dirty="0" smtClean="0"/>
              <a:t>,</a:t>
            </a:r>
            <a:r>
              <a:rPr lang="ko-KR" altLang="en-US" dirty="0" smtClean="0"/>
              <a:t> 선납 계약 기준</a:t>
            </a:r>
            <a:endParaRPr lang="en-US" altLang="ko-KR" dirty="0" smtClean="0"/>
          </a:p>
          <a:p>
            <a:pPr lvl="1"/>
            <a:r>
              <a:rPr lang="ko-KR" altLang="en-US" dirty="0" smtClean="0"/>
              <a:t>매월 </a:t>
            </a:r>
            <a:r>
              <a:rPr lang="ko-KR" altLang="en-US" dirty="0"/>
              <a:t>계약 비용내에서 서비스 사용한 만큼 차감</a:t>
            </a:r>
            <a:endParaRPr lang="en-US" altLang="ko-KR" dirty="0"/>
          </a:p>
          <a:p>
            <a:pPr lvl="1"/>
            <a:r>
              <a:rPr lang="ko-KR" altLang="en-US" dirty="0"/>
              <a:t>약정 기간 동안 종량제 서비스 단가에 할인을 적용한 비용으로 서비스 사용</a:t>
            </a:r>
            <a:endParaRPr lang="en-US" altLang="ko-KR" dirty="0"/>
          </a:p>
          <a:p>
            <a:pPr lvl="1"/>
            <a:r>
              <a:rPr lang="en-US" altLang="ko-KR" dirty="0"/>
              <a:t>VM, Storage, Network </a:t>
            </a:r>
            <a:r>
              <a:rPr lang="ko-KR" altLang="en-US" dirty="0"/>
              <a:t>및 </a:t>
            </a:r>
            <a:r>
              <a:rPr lang="en-US" altLang="ko-KR" dirty="0"/>
              <a:t>Microsoft</a:t>
            </a:r>
            <a:r>
              <a:rPr lang="ko-KR" altLang="en-US" dirty="0"/>
              <a:t>의 제품 이미지에 포함된 라이선스에 대해 비용 지불</a:t>
            </a:r>
            <a:endParaRPr lang="en-US" altLang="ko-KR" dirty="0"/>
          </a:p>
          <a:p>
            <a:pPr lvl="1"/>
            <a:r>
              <a:rPr lang="ko-KR" altLang="en-US" dirty="0"/>
              <a:t>단</a:t>
            </a:r>
            <a:r>
              <a:rPr lang="en-US" altLang="ko-KR" dirty="0"/>
              <a:t>, Oracle, IBM </a:t>
            </a:r>
            <a:r>
              <a:rPr lang="ko-KR" altLang="en-US" dirty="0"/>
              <a:t>등 </a:t>
            </a:r>
            <a:r>
              <a:rPr lang="en-US" altLang="ko-KR" dirty="0"/>
              <a:t>3</a:t>
            </a:r>
            <a:r>
              <a:rPr lang="en-US" altLang="ko-KR" baseline="30000" dirty="0"/>
              <a:t>rd</a:t>
            </a:r>
            <a:r>
              <a:rPr lang="en-US" altLang="ko-KR" dirty="0"/>
              <a:t> party </a:t>
            </a:r>
            <a:r>
              <a:rPr lang="ko-KR" altLang="en-US" dirty="0"/>
              <a:t>제품으 비용은 계약 비용 내에서 차감되지 않음</a:t>
            </a:r>
            <a:endParaRPr lang="en-US" altLang="ko-KR" dirty="0"/>
          </a:p>
          <a:p>
            <a:pPr lvl="2"/>
            <a:r>
              <a:rPr lang="ko-KR" altLang="en-US" dirty="0"/>
              <a:t>사용하고난 다음 달에 비용을 별도로 지불함에 유의</a:t>
            </a:r>
            <a:endParaRPr lang="en-US" altLang="ko-KR" dirty="0"/>
          </a:p>
          <a:p>
            <a:pPr lvl="1"/>
            <a:endParaRPr lang="en-US" altLang="ko-KR" dirty="0"/>
          </a:p>
          <a:p>
            <a:pPr lvl="1"/>
            <a:endParaRPr lang="en-US" altLang="ko-KR" dirty="0"/>
          </a:p>
          <a:p>
            <a:pPr lvl="1"/>
            <a:endParaRPr lang="ko-KR" altLang="en-US" dirty="0"/>
          </a:p>
        </p:txBody>
      </p:sp>
      <p:sp>
        <p:nvSpPr>
          <p:cNvPr id="4" name="Text Placeholder 3"/>
          <p:cNvSpPr>
            <a:spLocks noGrp="1"/>
          </p:cNvSpPr>
          <p:nvPr>
            <p:ph type="body" sz="quarter" idx="10"/>
          </p:nvPr>
        </p:nvSpPr>
        <p:spPr/>
        <p:txBody>
          <a:bodyPr/>
          <a:lstStyle/>
          <a:p>
            <a:r>
              <a:rPr lang="ko-KR" altLang="en-US" dirty="0"/>
              <a:t>서비스를 사용하는 만큼 매월 비용이 </a:t>
            </a:r>
            <a:r>
              <a:rPr lang="en-US" altLang="ko-KR" dirty="0"/>
              <a:t>Credit</a:t>
            </a:r>
            <a:r>
              <a:rPr lang="ko-KR" altLang="en-US" dirty="0"/>
              <a:t>이</a:t>
            </a:r>
            <a:r>
              <a:rPr lang="en-US" altLang="ko-KR" dirty="0"/>
              <a:t> </a:t>
            </a:r>
            <a:r>
              <a:rPr lang="ko-KR" altLang="en-US" dirty="0"/>
              <a:t>차감 </a:t>
            </a:r>
            <a:r>
              <a:rPr lang="en-US" altLang="ko-KR" dirty="0"/>
              <a:t>(</a:t>
            </a:r>
            <a:r>
              <a:rPr lang="ko-KR" altLang="en-US" dirty="0"/>
              <a:t>과금</a:t>
            </a:r>
            <a:r>
              <a:rPr lang="en-US" altLang="ko-KR" dirty="0"/>
              <a:t>) </a:t>
            </a:r>
            <a:r>
              <a:rPr lang="ko-KR" altLang="en-US" dirty="0"/>
              <a:t>됩니다</a:t>
            </a:r>
            <a:r>
              <a:rPr lang="en-US" altLang="ko-KR" dirty="0"/>
              <a:t>.</a:t>
            </a:r>
            <a:endParaRPr lang="ko-KR" altLang="en-US" dirty="0"/>
          </a:p>
        </p:txBody>
      </p:sp>
      <p:grpSp>
        <p:nvGrpSpPr>
          <p:cNvPr id="5" name="Group 4"/>
          <p:cNvGrpSpPr/>
          <p:nvPr/>
        </p:nvGrpSpPr>
        <p:grpSpPr>
          <a:xfrm>
            <a:off x="9007895" y="3160916"/>
            <a:ext cx="1893314" cy="3249215"/>
            <a:chOff x="8218928" y="1792853"/>
            <a:chExt cx="2772001" cy="4324704"/>
          </a:xfrm>
        </p:grpSpPr>
        <p:grpSp>
          <p:nvGrpSpPr>
            <p:cNvPr id="6" name="Group 5"/>
            <p:cNvGrpSpPr/>
            <p:nvPr/>
          </p:nvGrpSpPr>
          <p:grpSpPr>
            <a:xfrm>
              <a:off x="8218928" y="4770181"/>
              <a:ext cx="2772001" cy="1347376"/>
              <a:chOff x="854149" y="2360428"/>
              <a:chExt cx="2520000" cy="1630325"/>
            </a:xfrm>
          </p:grpSpPr>
          <p:sp>
            <p:nvSpPr>
              <p:cNvPr id="12" name="Rounded Rectangle 11"/>
              <p:cNvSpPr/>
              <p:nvPr/>
            </p:nvSpPr>
            <p:spPr>
              <a:xfrm>
                <a:off x="854149" y="2360428"/>
                <a:ext cx="2520000" cy="1630325"/>
              </a:xfrm>
              <a:prstGeom prst="roundRect">
                <a:avLst>
                  <a:gd name="adj" fmla="val 7102"/>
                </a:avLst>
              </a:prstGeom>
              <a:solidFill>
                <a:schemeClr val="accent3">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Azure Commitment</a:t>
                </a:r>
                <a:endParaRPr lang="ko-KR" altLang="en-US" sz="1200" b="1" dirty="0">
                  <a:solidFill>
                    <a:schemeClr val="tx1"/>
                  </a:solidFill>
                </a:endParaRPr>
              </a:p>
            </p:txBody>
          </p:sp>
          <p:sp>
            <p:nvSpPr>
              <p:cNvPr id="13" name="Rectangle 12"/>
              <p:cNvSpPr/>
              <p:nvPr/>
            </p:nvSpPr>
            <p:spPr>
              <a:xfrm>
                <a:off x="854149" y="2686493"/>
                <a:ext cx="2520000" cy="26227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Rectangle 6"/>
            <p:cNvSpPr/>
            <p:nvPr/>
          </p:nvSpPr>
          <p:spPr>
            <a:xfrm>
              <a:off x="8458622" y="4037351"/>
              <a:ext cx="2292612" cy="726412"/>
            </a:xfrm>
            <a:prstGeom prst="rect">
              <a:avLst/>
            </a:prstGeom>
            <a:ln>
              <a:noFill/>
            </a:ln>
          </p:spPr>
          <p:style>
            <a:lnRef idx="3">
              <a:schemeClr val="lt1"/>
            </a:lnRef>
            <a:fillRef idx="1">
              <a:schemeClr val="accent3"/>
            </a:fillRef>
            <a:effectRef idx="1">
              <a:schemeClr val="accent3"/>
            </a:effectRef>
            <a:fontRef idx="minor">
              <a:schemeClr val="lt1"/>
            </a:fontRef>
          </p:style>
          <p:txBody>
            <a:bodyPr tIns="216000" bIns="216000" rtlCol="0" anchor="b"/>
            <a:lstStyle/>
            <a:p>
              <a:pPr algn="ctr"/>
              <a:r>
                <a:rPr lang="en-US" altLang="ko-KR" dirty="0" smtClean="0"/>
                <a:t>Commit</a:t>
              </a:r>
              <a:endParaRPr lang="ko-KR" altLang="en-US" dirty="0"/>
            </a:p>
          </p:txBody>
        </p:sp>
        <p:sp>
          <p:nvSpPr>
            <p:cNvPr id="8" name="Rectangle 7"/>
            <p:cNvSpPr/>
            <p:nvPr/>
          </p:nvSpPr>
          <p:spPr>
            <a:xfrm>
              <a:off x="8458622" y="3472154"/>
              <a:ext cx="2292612" cy="574163"/>
            </a:xfrm>
            <a:prstGeom prst="rect">
              <a:avLst/>
            </a:prstGeom>
            <a:ln>
              <a:noFill/>
            </a:ln>
          </p:spPr>
          <p:style>
            <a:lnRef idx="3">
              <a:schemeClr val="lt1"/>
            </a:lnRef>
            <a:fillRef idx="1">
              <a:schemeClr val="accent3"/>
            </a:fillRef>
            <a:effectRef idx="1">
              <a:schemeClr val="accent3"/>
            </a:effectRef>
            <a:fontRef idx="minor">
              <a:schemeClr val="lt1"/>
            </a:fontRef>
          </p:style>
          <p:txBody>
            <a:bodyPr tIns="216000" bIns="216000" rtlCol="0" anchor="b"/>
            <a:lstStyle/>
            <a:p>
              <a:pPr algn="ctr"/>
              <a:endParaRPr lang="ko-KR" altLang="en-US" dirty="0"/>
            </a:p>
          </p:txBody>
        </p:sp>
        <p:sp>
          <p:nvSpPr>
            <p:cNvPr id="9" name="Rectangle 8"/>
            <p:cNvSpPr/>
            <p:nvPr/>
          </p:nvSpPr>
          <p:spPr>
            <a:xfrm>
              <a:off x="8458622" y="2902475"/>
              <a:ext cx="2292612" cy="574163"/>
            </a:xfrm>
            <a:prstGeom prst="rect">
              <a:avLst/>
            </a:prstGeom>
            <a:ln>
              <a:noFill/>
            </a:ln>
          </p:spPr>
          <p:style>
            <a:lnRef idx="3">
              <a:schemeClr val="lt1"/>
            </a:lnRef>
            <a:fillRef idx="1">
              <a:schemeClr val="accent3"/>
            </a:fillRef>
            <a:effectRef idx="1">
              <a:schemeClr val="accent3"/>
            </a:effectRef>
            <a:fontRef idx="minor">
              <a:schemeClr val="lt1"/>
            </a:fontRef>
          </p:style>
          <p:txBody>
            <a:bodyPr tIns="216000" bIns="216000" rtlCol="0" anchor="b"/>
            <a:lstStyle/>
            <a:p>
              <a:pPr algn="ctr"/>
              <a:endParaRPr lang="ko-KR" altLang="en-US" dirty="0"/>
            </a:p>
          </p:txBody>
        </p:sp>
        <p:sp>
          <p:nvSpPr>
            <p:cNvPr id="10" name="Rectangle 9"/>
            <p:cNvSpPr/>
            <p:nvPr/>
          </p:nvSpPr>
          <p:spPr>
            <a:xfrm>
              <a:off x="8458622" y="2341761"/>
              <a:ext cx="2292612" cy="574163"/>
            </a:xfrm>
            <a:prstGeom prst="rect">
              <a:avLst/>
            </a:prstGeom>
            <a:ln>
              <a:noFill/>
            </a:ln>
          </p:spPr>
          <p:style>
            <a:lnRef idx="3">
              <a:schemeClr val="lt1"/>
            </a:lnRef>
            <a:fillRef idx="1">
              <a:schemeClr val="accent3"/>
            </a:fillRef>
            <a:effectRef idx="1">
              <a:schemeClr val="accent3"/>
            </a:effectRef>
            <a:fontRef idx="minor">
              <a:schemeClr val="lt1"/>
            </a:fontRef>
          </p:style>
          <p:txBody>
            <a:bodyPr tIns="216000" bIns="216000" rtlCol="0" anchor="b"/>
            <a:lstStyle/>
            <a:p>
              <a:pPr algn="ctr"/>
              <a:endParaRPr lang="ko-KR" altLang="en-US" dirty="0"/>
            </a:p>
          </p:txBody>
        </p:sp>
        <p:sp>
          <p:nvSpPr>
            <p:cNvPr id="11" name="Rectangle 10"/>
            <p:cNvSpPr/>
            <p:nvPr/>
          </p:nvSpPr>
          <p:spPr>
            <a:xfrm>
              <a:off x="8458622" y="1792853"/>
              <a:ext cx="2292612" cy="574163"/>
            </a:xfrm>
            <a:prstGeom prst="rect">
              <a:avLst/>
            </a:prstGeom>
            <a:ln>
              <a:noFill/>
            </a:ln>
          </p:spPr>
          <p:style>
            <a:lnRef idx="3">
              <a:schemeClr val="lt1"/>
            </a:lnRef>
            <a:fillRef idx="1">
              <a:schemeClr val="accent3"/>
            </a:fillRef>
            <a:effectRef idx="1">
              <a:schemeClr val="accent3"/>
            </a:effectRef>
            <a:fontRef idx="minor">
              <a:schemeClr val="lt1"/>
            </a:fontRef>
          </p:style>
          <p:txBody>
            <a:bodyPr tIns="216000" bIns="216000" rtlCol="0" anchor="b"/>
            <a:lstStyle/>
            <a:p>
              <a:pPr algn="ctr"/>
              <a:endParaRPr lang="ko-KR" altLang="en-US" dirty="0"/>
            </a:p>
          </p:txBody>
        </p:sp>
      </p:grpSp>
      <p:sp>
        <p:nvSpPr>
          <p:cNvPr id="14" name="Rounded Rectangle 13"/>
          <p:cNvSpPr/>
          <p:nvPr/>
        </p:nvSpPr>
        <p:spPr>
          <a:xfrm>
            <a:off x="9007895" y="1375663"/>
            <a:ext cx="1893314" cy="1012304"/>
          </a:xfrm>
          <a:prstGeom prst="roundRect">
            <a:avLst>
              <a:gd name="adj" fmla="val 7102"/>
            </a:avLst>
          </a:prstGeom>
          <a:solidFill>
            <a:schemeClr val="accent3">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Pay-as-you-go</a:t>
            </a:r>
            <a:endParaRPr lang="ko-KR" altLang="en-US" sz="1200" b="1" dirty="0">
              <a:solidFill>
                <a:schemeClr val="tx1"/>
              </a:solidFill>
            </a:endParaRPr>
          </a:p>
        </p:txBody>
      </p:sp>
      <p:sp>
        <p:nvSpPr>
          <p:cNvPr id="15" name="Rectangle 14"/>
          <p:cNvSpPr/>
          <p:nvPr/>
        </p:nvSpPr>
        <p:spPr>
          <a:xfrm>
            <a:off x="9007895" y="1578124"/>
            <a:ext cx="1893314" cy="1628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79502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Enterprise </a:t>
            </a:r>
            <a:r>
              <a:rPr lang="en-US" altLang="ko-KR" dirty="0" smtClean="0"/>
              <a:t>Agreements &gt; Accounts </a:t>
            </a:r>
            <a:endParaRPr lang="ko-KR" altLang="en-US" dirty="0"/>
          </a:p>
        </p:txBody>
      </p:sp>
      <p:sp>
        <p:nvSpPr>
          <p:cNvPr id="23" name="Text Placeholder 22"/>
          <p:cNvSpPr>
            <a:spLocks noGrp="1"/>
          </p:cNvSpPr>
          <p:nvPr>
            <p:ph type="body" sz="quarter" idx="12"/>
          </p:nvPr>
        </p:nvSpPr>
        <p:spPr/>
        <p:txBody>
          <a:bodyPr/>
          <a:lstStyle/>
          <a:p>
            <a:pPr marL="0" indent="0">
              <a:buNone/>
            </a:pPr>
            <a:r>
              <a:rPr lang="en-US" altLang="ko-KR" sz="1050" dirty="0"/>
              <a:t>3. Microsoft Azure Price Model</a:t>
            </a:r>
            <a:endParaRPr lang="ko-KR" altLang="en-US" sz="1050" dirty="0"/>
          </a:p>
        </p:txBody>
      </p:sp>
      <p:sp>
        <p:nvSpPr>
          <p:cNvPr id="3" name="Content Placeholder 2"/>
          <p:cNvSpPr>
            <a:spLocks noGrp="1"/>
          </p:cNvSpPr>
          <p:nvPr>
            <p:ph idx="1"/>
          </p:nvPr>
        </p:nvSpPr>
        <p:spPr/>
        <p:txBody>
          <a:bodyPr/>
          <a:lstStyle/>
          <a:p>
            <a:r>
              <a:rPr lang="en-US" altLang="ko-KR" dirty="0"/>
              <a:t>Azure</a:t>
            </a:r>
            <a:r>
              <a:rPr lang="ko-KR" altLang="en-US" dirty="0"/>
              <a:t>에 접근을 위해서는 반드시 </a:t>
            </a:r>
            <a:r>
              <a:rPr lang="en-US" altLang="ko-KR" dirty="0"/>
              <a:t>Microsoft ID (</a:t>
            </a:r>
            <a:r>
              <a:rPr lang="ko-KR" altLang="en-US" dirty="0"/>
              <a:t>구</a:t>
            </a:r>
            <a:r>
              <a:rPr lang="en-US" altLang="ko-KR" dirty="0"/>
              <a:t>, WLID - Windows Live ID) </a:t>
            </a:r>
            <a:r>
              <a:rPr lang="ko-KR" altLang="en-US" dirty="0"/>
              <a:t>사용</a:t>
            </a:r>
            <a:endParaRPr lang="en-US" altLang="ko-KR" dirty="0"/>
          </a:p>
          <a:p>
            <a:pPr lvl="1"/>
            <a:r>
              <a:rPr lang="ko-KR" altLang="en-US" dirty="0"/>
              <a:t>회사의 시스템 계정으로 생성할 것을 권장</a:t>
            </a:r>
            <a:endParaRPr lang="en-US" altLang="ko-KR" dirty="0"/>
          </a:p>
          <a:p>
            <a:pPr marL="182563" lvl="1" indent="0">
              <a:buNone/>
            </a:pPr>
            <a:endParaRPr lang="ko-KR" altLang="en-US" dirty="0"/>
          </a:p>
          <a:p>
            <a:r>
              <a:rPr lang="en-US" altLang="ko-KR" dirty="0"/>
              <a:t>Azure EA </a:t>
            </a:r>
            <a:r>
              <a:rPr lang="ko-KR" altLang="en-US" dirty="0"/>
              <a:t>계정</a:t>
            </a:r>
            <a:endParaRPr lang="en-US" altLang="ko-KR" dirty="0"/>
          </a:p>
          <a:p>
            <a:pPr lvl="1"/>
            <a:r>
              <a:rPr lang="ko-KR" altLang="en-US" dirty="0"/>
              <a:t>모든 </a:t>
            </a:r>
            <a:r>
              <a:rPr lang="en-US" altLang="ko-KR" dirty="0"/>
              <a:t>Azure </a:t>
            </a:r>
            <a:r>
              <a:rPr lang="ko-KR" altLang="en-US" dirty="0"/>
              <a:t>사용량 및 비용 지불에 대한 관리자</a:t>
            </a:r>
            <a:endParaRPr lang="en-US" altLang="ko-KR" dirty="0"/>
          </a:p>
          <a:p>
            <a:pPr lvl="1"/>
            <a:r>
              <a:rPr lang="ko-KR" altLang="en-US" dirty="0"/>
              <a:t>팀 또는 부서 계정</a:t>
            </a:r>
            <a:r>
              <a:rPr lang="en-US" altLang="ko-KR" dirty="0"/>
              <a:t> (Account) </a:t>
            </a:r>
            <a:r>
              <a:rPr lang="ko-KR" altLang="en-US" dirty="0"/>
              <a:t>관리자를 추가할 수 있음</a:t>
            </a:r>
            <a:endParaRPr lang="en-US" altLang="ko-KR" dirty="0"/>
          </a:p>
          <a:p>
            <a:pPr lvl="1"/>
            <a:r>
              <a:rPr lang="ko-KR" altLang="en-US" dirty="0"/>
              <a:t>각 구독 또는 회사의 </a:t>
            </a:r>
            <a:r>
              <a:rPr lang="en-US" altLang="ko-KR" dirty="0"/>
              <a:t>Azure </a:t>
            </a:r>
            <a:r>
              <a:rPr lang="ko-KR" altLang="en-US" dirty="0"/>
              <a:t>사용량에 대한 관리</a:t>
            </a:r>
            <a:endParaRPr lang="en-US" altLang="ko-KR" dirty="0"/>
          </a:p>
          <a:p>
            <a:pPr lvl="1"/>
            <a:r>
              <a:rPr lang="en-US" altLang="ko-KR" dirty="0"/>
              <a:t>Azure </a:t>
            </a:r>
            <a:r>
              <a:rPr lang="ko-KR" altLang="en-US" dirty="0"/>
              <a:t>서비스에 대한 접근 또는 관리 권한은 없음</a:t>
            </a:r>
            <a:endParaRPr lang="en-US" altLang="ko-KR" dirty="0"/>
          </a:p>
          <a:p>
            <a:pPr lvl="1"/>
            <a:endParaRPr lang="en-US" altLang="ko-KR" dirty="0"/>
          </a:p>
          <a:p>
            <a:r>
              <a:rPr lang="ko-KR" altLang="en-US" dirty="0"/>
              <a:t>팀 </a:t>
            </a:r>
            <a:r>
              <a:rPr lang="en-US" altLang="ko-KR" dirty="0"/>
              <a:t>(</a:t>
            </a:r>
            <a:r>
              <a:rPr lang="ko-KR" altLang="en-US" dirty="0"/>
              <a:t>부서</a:t>
            </a:r>
            <a:r>
              <a:rPr lang="en-US" altLang="ko-KR" dirty="0"/>
              <a:t>) </a:t>
            </a:r>
            <a:r>
              <a:rPr lang="ko-KR" altLang="en-US" dirty="0"/>
              <a:t>계정</a:t>
            </a:r>
            <a:endParaRPr lang="en-US" altLang="ko-KR" dirty="0"/>
          </a:p>
          <a:p>
            <a:pPr lvl="1"/>
            <a:r>
              <a:rPr lang="en-US" altLang="ko-KR" dirty="0"/>
              <a:t>Azure EA </a:t>
            </a:r>
            <a:r>
              <a:rPr lang="ko-KR" altLang="en-US" dirty="0"/>
              <a:t>계정의 하위 계정으로</a:t>
            </a:r>
            <a:r>
              <a:rPr lang="en-US" altLang="ko-KR" dirty="0"/>
              <a:t> Azure</a:t>
            </a:r>
            <a:r>
              <a:rPr lang="ko-KR" altLang="en-US" dirty="0"/>
              <a:t> 서비스 관리자 </a:t>
            </a:r>
            <a:r>
              <a:rPr lang="en-US" altLang="ko-KR" dirty="0"/>
              <a:t>(Service Admin) </a:t>
            </a:r>
            <a:r>
              <a:rPr lang="ko-KR" altLang="en-US" dirty="0"/>
              <a:t>역활 수행</a:t>
            </a:r>
            <a:endParaRPr lang="en-US" altLang="ko-KR" dirty="0"/>
          </a:p>
          <a:p>
            <a:pPr lvl="1"/>
            <a:r>
              <a:rPr lang="ko-KR" altLang="en-US" dirty="0"/>
              <a:t>서비스 관리자는 수십계의 구독</a:t>
            </a:r>
            <a:r>
              <a:rPr lang="en-US" altLang="ko-KR" dirty="0"/>
              <a:t> (Subscription)</a:t>
            </a:r>
            <a:r>
              <a:rPr lang="ko-KR" altLang="en-US" dirty="0"/>
              <a:t>을 추가 할 수 있음</a:t>
            </a:r>
            <a:endParaRPr lang="en-US" altLang="ko-KR" dirty="0"/>
          </a:p>
          <a:p>
            <a:pPr lvl="1"/>
            <a:r>
              <a:rPr lang="ko-KR" altLang="en-US" dirty="0"/>
              <a:t>실제 </a:t>
            </a:r>
            <a:r>
              <a:rPr lang="en-US" altLang="ko-KR" dirty="0"/>
              <a:t>Azure</a:t>
            </a:r>
            <a:r>
              <a:rPr lang="ko-KR" altLang="en-US" dirty="0"/>
              <a:t>의 서비스를 구성 관리 접근 할 수 있는 관리자</a:t>
            </a:r>
            <a:endParaRPr lang="en-US" altLang="ko-KR" dirty="0"/>
          </a:p>
          <a:p>
            <a:pPr lvl="1"/>
            <a:endParaRPr lang="en-US" altLang="ko-KR" dirty="0"/>
          </a:p>
          <a:p>
            <a:r>
              <a:rPr lang="ko-KR" altLang="en-US" dirty="0"/>
              <a:t>구독 </a:t>
            </a:r>
            <a:r>
              <a:rPr lang="en-US" altLang="ko-KR" dirty="0"/>
              <a:t>(Subscription)</a:t>
            </a:r>
          </a:p>
          <a:p>
            <a:pPr lvl="1"/>
            <a:r>
              <a:rPr lang="ko-KR" altLang="en-US" dirty="0"/>
              <a:t>실제 서비스를 구성 관리하는 단위</a:t>
            </a:r>
            <a:endParaRPr lang="en-US" altLang="ko-KR" dirty="0"/>
          </a:p>
          <a:p>
            <a:pPr lvl="1"/>
            <a:r>
              <a:rPr lang="ko-KR" altLang="en-US" dirty="0"/>
              <a:t>구독 </a:t>
            </a:r>
            <a:r>
              <a:rPr lang="en-US" altLang="ko-KR" dirty="0"/>
              <a:t>ID</a:t>
            </a:r>
            <a:r>
              <a:rPr lang="ko-KR" altLang="en-US" dirty="0"/>
              <a:t>는 </a:t>
            </a:r>
            <a:r>
              <a:rPr lang="en-US" altLang="ko-KR" dirty="0"/>
              <a:t>GUID </a:t>
            </a:r>
            <a:r>
              <a:rPr lang="ko-KR" altLang="en-US" dirty="0"/>
              <a:t>값으로 구독간 식별이 가능하며</a:t>
            </a:r>
            <a:r>
              <a:rPr lang="en-US" altLang="ko-KR" dirty="0"/>
              <a:t>, </a:t>
            </a:r>
            <a:br>
              <a:rPr lang="en-US" altLang="ko-KR" dirty="0"/>
            </a:br>
            <a:r>
              <a:rPr lang="ko-KR" altLang="en-US" dirty="0"/>
              <a:t>편의상 구독 이름으로 관리 할 수 있음</a:t>
            </a:r>
            <a:endParaRPr lang="en-US" altLang="ko-KR" dirty="0"/>
          </a:p>
          <a:p>
            <a:pPr lvl="1"/>
            <a:r>
              <a:rPr lang="ko-KR" altLang="en-US" dirty="0"/>
              <a:t>프로젝트를 위한 공간으로 서비스 쿼터가 있음</a:t>
            </a:r>
            <a:endParaRPr lang="en-US" altLang="ko-KR" dirty="0"/>
          </a:p>
          <a:p>
            <a:pPr lvl="2"/>
            <a:r>
              <a:rPr lang="en-US" altLang="ko-KR" dirty="0" smtClean="0">
                <a:hlinkClick r:id="rId2"/>
              </a:rPr>
              <a:t>Azure Subscription and Service Limits, Quotas, and Constraints</a:t>
            </a:r>
            <a:endParaRPr lang="en-US" altLang="ko-KR" dirty="0"/>
          </a:p>
          <a:p>
            <a:pPr lvl="1"/>
            <a:r>
              <a:rPr lang="ko-KR" altLang="en-US" dirty="0"/>
              <a:t>가상 컴퓨터</a:t>
            </a:r>
            <a:r>
              <a:rPr lang="en-US" altLang="ko-KR" dirty="0"/>
              <a:t>, </a:t>
            </a:r>
            <a:r>
              <a:rPr lang="ko-KR" altLang="en-US" dirty="0"/>
              <a:t>저장소</a:t>
            </a:r>
            <a:r>
              <a:rPr lang="en-US" altLang="ko-KR" dirty="0"/>
              <a:t>, </a:t>
            </a:r>
            <a:r>
              <a:rPr lang="ko-KR" altLang="en-US" dirty="0"/>
              <a:t>가상 네트워크 등 서비스는 구독에 종속적임</a:t>
            </a:r>
            <a:endParaRPr lang="en-US" altLang="ko-KR" dirty="0"/>
          </a:p>
          <a:p>
            <a:pPr lvl="2"/>
            <a:endParaRPr lang="ko-KR" altLang="en-US" dirty="0"/>
          </a:p>
          <a:p>
            <a:endParaRPr lang="ko-KR" altLang="en-US" dirty="0"/>
          </a:p>
          <a:p>
            <a:endParaRPr lang="ko-KR" altLang="en-US" dirty="0"/>
          </a:p>
        </p:txBody>
      </p:sp>
      <p:sp>
        <p:nvSpPr>
          <p:cNvPr id="4" name="Text Placeholder 3"/>
          <p:cNvSpPr>
            <a:spLocks noGrp="1"/>
          </p:cNvSpPr>
          <p:nvPr>
            <p:ph type="body" sz="quarter" idx="10"/>
          </p:nvPr>
        </p:nvSpPr>
        <p:spPr/>
        <p:txBody>
          <a:bodyPr/>
          <a:lstStyle/>
          <a:p>
            <a:r>
              <a:rPr lang="en-US" altLang="ko-KR" dirty="0"/>
              <a:t>Microsoft ID</a:t>
            </a:r>
            <a:r>
              <a:rPr lang="ko-KR" altLang="en-US" dirty="0"/>
              <a:t>계정로 </a:t>
            </a:r>
            <a:r>
              <a:rPr lang="en-US" altLang="ko-KR" dirty="0"/>
              <a:t>Azure </a:t>
            </a:r>
            <a:r>
              <a:rPr lang="ko-KR" altLang="en-US" dirty="0"/>
              <a:t>서비스에 대한 모든 관리를 할 수 있습니다</a:t>
            </a:r>
            <a:r>
              <a:rPr lang="en-US" altLang="ko-KR" dirty="0"/>
              <a:t>.</a:t>
            </a:r>
            <a:endParaRPr lang="ko-KR" altLang="en-US" dirty="0"/>
          </a:p>
        </p:txBody>
      </p:sp>
      <p:grpSp>
        <p:nvGrpSpPr>
          <p:cNvPr id="5" name="Group 4"/>
          <p:cNvGrpSpPr/>
          <p:nvPr/>
        </p:nvGrpSpPr>
        <p:grpSpPr>
          <a:xfrm>
            <a:off x="5915151" y="3521329"/>
            <a:ext cx="5964429" cy="2470590"/>
            <a:chOff x="3941617" y="2556164"/>
            <a:chExt cx="7938655" cy="3617191"/>
          </a:xfrm>
        </p:grpSpPr>
        <p:sp>
          <p:nvSpPr>
            <p:cNvPr id="6" name="Rectangle 5"/>
            <p:cNvSpPr/>
            <p:nvPr/>
          </p:nvSpPr>
          <p:spPr>
            <a:xfrm>
              <a:off x="6227617" y="2556164"/>
              <a:ext cx="3325091" cy="82434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ko-KR" sz="1200" dirty="0" smtClean="0"/>
                <a:t>Azure EA (</a:t>
              </a:r>
              <a:r>
                <a:rPr lang="ko-KR" altLang="en-US" sz="1200" dirty="0" smtClean="0"/>
                <a:t>회사 </a:t>
              </a:r>
              <a:r>
                <a:rPr lang="en-US" altLang="ko-KR" sz="1200" dirty="0" smtClean="0"/>
                <a:t>Azure </a:t>
              </a:r>
              <a:r>
                <a:rPr lang="ko-KR" altLang="en-US" sz="1200" dirty="0" smtClean="0"/>
                <a:t>계정</a:t>
              </a:r>
              <a:r>
                <a:rPr lang="en-US" altLang="ko-KR" sz="1200" dirty="0" smtClean="0"/>
                <a:t>)</a:t>
              </a:r>
              <a:endParaRPr lang="ko-KR" altLang="en-US" sz="1200" dirty="0"/>
            </a:p>
          </p:txBody>
        </p:sp>
        <p:sp>
          <p:nvSpPr>
            <p:cNvPr id="7" name="Rectangle 6"/>
            <p:cNvSpPr/>
            <p:nvPr/>
          </p:nvSpPr>
          <p:spPr>
            <a:xfrm>
              <a:off x="3941617" y="3657600"/>
              <a:ext cx="3325091" cy="82434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ko-KR" altLang="en-US" sz="1200" dirty="0" smtClean="0"/>
                <a:t>팀 </a:t>
              </a:r>
              <a:r>
                <a:rPr lang="en-US" altLang="ko-KR" sz="1200" dirty="0" smtClean="0"/>
                <a:t>(</a:t>
              </a:r>
              <a:r>
                <a:rPr lang="ko-KR" altLang="en-US" sz="1200" dirty="0" smtClean="0"/>
                <a:t>부서</a:t>
              </a:r>
              <a:r>
                <a:rPr lang="en-US" altLang="ko-KR" sz="1200" dirty="0" smtClean="0"/>
                <a:t>)</a:t>
              </a:r>
              <a:r>
                <a:rPr lang="ko-KR" altLang="en-US" sz="1200" dirty="0" smtClean="0"/>
                <a:t> 계정 </a:t>
              </a:r>
              <a:r>
                <a:rPr lang="en-US" altLang="ko-KR" sz="1200" dirty="0" smtClean="0"/>
                <a:t>1</a:t>
              </a:r>
              <a:endParaRPr lang="ko-KR" altLang="en-US" sz="1200" dirty="0"/>
            </a:p>
          </p:txBody>
        </p:sp>
        <p:sp>
          <p:nvSpPr>
            <p:cNvPr id="8" name="Rectangle 7"/>
            <p:cNvSpPr/>
            <p:nvPr/>
          </p:nvSpPr>
          <p:spPr>
            <a:xfrm>
              <a:off x="8555181" y="3657600"/>
              <a:ext cx="3325091" cy="82434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ko-KR" altLang="en-US" sz="1200" dirty="0" smtClean="0"/>
                <a:t>팀 </a:t>
              </a:r>
              <a:r>
                <a:rPr lang="en-US" altLang="ko-KR" sz="1200" dirty="0" smtClean="0"/>
                <a:t>(</a:t>
              </a:r>
              <a:r>
                <a:rPr lang="ko-KR" altLang="en-US" sz="1200" dirty="0" smtClean="0"/>
                <a:t>부서</a:t>
              </a:r>
              <a:r>
                <a:rPr lang="en-US" altLang="ko-KR" sz="1200" dirty="0" smtClean="0"/>
                <a:t>)</a:t>
              </a:r>
              <a:r>
                <a:rPr lang="ko-KR" altLang="en-US" sz="1200" dirty="0" smtClean="0"/>
                <a:t> 계정 </a:t>
              </a:r>
              <a:r>
                <a:rPr lang="en-US" altLang="ko-KR" sz="1200" dirty="0" smtClean="0"/>
                <a:t>2</a:t>
              </a:r>
              <a:endParaRPr lang="ko-KR" altLang="en-US" sz="1200" dirty="0"/>
            </a:p>
          </p:txBody>
        </p:sp>
        <p:sp>
          <p:nvSpPr>
            <p:cNvPr id="9" name="Rectangle 8"/>
            <p:cNvSpPr/>
            <p:nvPr/>
          </p:nvSpPr>
          <p:spPr>
            <a:xfrm>
              <a:off x="4768518" y="4616883"/>
              <a:ext cx="2498190" cy="59719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ko-KR" altLang="en-US" sz="1200" dirty="0" smtClean="0"/>
                <a:t>구독 </a:t>
              </a:r>
              <a:r>
                <a:rPr lang="en-US" altLang="ko-KR" sz="1200" dirty="0" smtClean="0"/>
                <a:t>A</a:t>
              </a:r>
              <a:endParaRPr lang="ko-KR" altLang="en-US" sz="1200" dirty="0"/>
            </a:p>
          </p:txBody>
        </p:sp>
        <p:sp>
          <p:nvSpPr>
            <p:cNvPr id="10" name="Rectangle 9"/>
            <p:cNvSpPr/>
            <p:nvPr/>
          </p:nvSpPr>
          <p:spPr>
            <a:xfrm>
              <a:off x="9382082" y="4616883"/>
              <a:ext cx="2498190" cy="59719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ko-KR" altLang="en-US" sz="1200" dirty="0"/>
                <a:t>구독 </a:t>
              </a:r>
              <a:r>
                <a:rPr lang="en-US" altLang="ko-KR" sz="1200" dirty="0" smtClean="0"/>
                <a:t>B</a:t>
              </a:r>
              <a:endParaRPr lang="ko-KR" altLang="en-US" sz="1200" dirty="0"/>
            </a:p>
          </p:txBody>
        </p:sp>
        <p:sp>
          <p:nvSpPr>
            <p:cNvPr id="11" name="Rectangle 10"/>
            <p:cNvSpPr/>
            <p:nvPr/>
          </p:nvSpPr>
          <p:spPr>
            <a:xfrm>
              <a:off x="4768518" y="5576165"/>
              <a:ext cx="2498190" cy="59719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ko-KR" altLang="en-US" sz="1200" dirty="0"/>
                <a:t>구독 </a:t>
              </a:r>
              <a:r>
                <a:rPr lang="en-US" altLang="ko-KR" sz="1200" dirty="0" smtClean="0"/>
                <a:t>C</a:t>
              </a:r>
              <a:endParaRPr lang="ko-KR" altLang="en-US" sz="1200" dirty="0"/>
            </a:p>
          </p:txBody>
        </p:sp>
        <p:sp>
          <p:nvSpPr>
            <p:cNvPr id="12" name="Rectangle 11"/>
            <p:cNvSpPr/>
            <p:nvPr/>
          </p:nvSpPr>
          <p:spPr>
            <a:xfrm>
              <a:off x="9382082" y="5576165"/>
              <a:ext cx="2498190" cy="59719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ko-KR" altLang="en-US" sz="1200" dirty="0"/>
                <a:t>구독 </a:t>
              </a:r>
              <a:r>
                <a:rPr lang="en-US" altLang="ko-KR" sz="1200" dirty="0" smtClean="0"/>
                <a:t>D</a:t>
              </a:r>
              <a:endParaRPr lang="ko-KR" altLang="en-US" sz="1200" dirty="0"/>
            </a:p>
          </p:txBody>
        </p:sp>
        <p:cxnSp>
          <p:nvCxnSpPr>
            <p:cNvPr id="13" name="Elbow Connector 12"/>
            <p:cNvCxnSpPr>
              <a:stCxn id="6" idx="2"/>
              <a:endCxn id="7" idx="0"/>
            </p:cNvCxnSpPr>
            <p:nvPr/>
          </p:nvCxnSpPr>
          <p:spPr>
            <a:xfrm rot="5400000">
              <a:off x="6608618" y="2376054"/>
              <a:ext cx="277091" cy="2286000"/>
            </a:xfrm>
            <a:prstGeom prst="bentConnector3">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8" idx="0"/>
            </p:cNvCxnSpPr>
            <p:nvPr/>
          </p:nvCxnSpPr>
          <p:spPr>
            <a:xfrm rot="16200000" flipH="1">
              <a:off x="8915400" y="2355272"/>
              <a:ext cx="277091" cy="2327564"/>
            </a:xfrm>
            <a:prstGeom prst="bentConnector3">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1"/>
              <a:endCxn id="10" idx="1"/>
            </p:cNvCxnSpPr>
            <p:nvPr/>
          </p:nvCxnSpPr>
          <p:spPr>
            <a:xfrm rot="10800000" flipH="1" flipV="1">
              <a:off x="8555180" y="4069772"/>
              <a:ext cx="826901" cy="845705"/>
            </a:xfrm>
            <a:prstGeom prst="bentConnector3">
              <a:avLst>
                <a:gd name="adj1" fmla="val -2764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1"/>
              <a:endCxn id="12" idx="1"/>
            </p:cNvCxnSpPr>
            <p:nvPr/>
          </p:nvCxnSpPr>
          <p:spPr>
            <a:xfrm rot="10800000" flipH="1" flipV="1">
              <a:off x="8555180" y="4069772"/>
              <a:ext cx="826901" cy="1804987"/>
            </a:xfrm>
            <a:prstGeom prst="bentConnector3">
              <a:avLst>
                <a:gd name="adj1" fmla="val -2764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H="1" flipV="1">
              <a:off x="3962397" y="4069772"/>
              <a:ext cx="826901" cy="845705"/>
            </a:xfrm>
            <a:prstGeom prst="bentConnector3">
              <a:avLst>
                <a:gd name="adj1" fmla="val -2764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flipH="1" flipV="1">
              <a:off x="3962397" y="4069772"/>
              <a:ext cx="826901" cy="1804987"/>
            </a:xfrm>
            <a:prstGeom prst="bentConnector3">
              <a:avLst>
                <a:gd name="adj1" fmla="val -2764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312418" y="6410131"/>
            <a:ext cx="1815065" cy="258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800" b="1" dirty="0" smtClean="0">
                <a:latin typeface="+mn-ea"/>
                <a:hlinkClick r:id="rId3"/>
              </a:rPr>
              <a:t>Microsoft ID </a:t>
            </a:r>
            <a:r>
              <a:rPr lang="ko-KR" altLang="en-US" sz="800" b="1" dirty="0" smtClean="0">
                <a:latin typeface="+mn-ea"/>
                <a:hlinkClick r:id="rId3"/>
              </a:rPr>
              <a:t>생성 하러가기 클릭</a:t>
            </a:r>
            <a:endParaRPr lang="ko-KR" altLang="en-US" sz="800" b="1" dirty="0">
              <a:latin typeface="+mn-ea"/>
            </a:endParaRPr>
          </a:p>
        </p:txBody>
      </p:sp>
      <p:grpSp>
        <p:nvGrpSpPr>
          <p:cNvPr id="20" name="Group 19"/>
          <p:cNvGrpSpPr/>
          <p:nvPr/>
        </p:nvGrpSpPr>
        <p:grpSpPr>
          <a:xfrm>
            <a:off x="7945045" y="1018322"/>
            <a:ext cx="3934535" cy="2014033"/>
            <a:chOff x="7364818" y="917620"/>
            <a:chExt cx="4327989" cy="2215436"/>
          </a:xfrm>
        </p:grpSpPr>
        <p:pic>
          <p:nvPicPr>
            <p:cNvPr id="21" name="Picture 20"/>
            <p:cNvPicPr>
              <a:picLocks noChangeAspect="1"/>
            </p:cNvPicPr>
            <p:nvPr/>
          </p:nvPicPr>
          <p:blipFill rotWithShape="1">
            <a:blip r:embed="rId4"/>
            <a:srcRect r="3831" b="11914"/>
            <a:stretch/>
          </p:blipFill>
          <p:spPr>
            <a:xfrm>
              <a:off x="7364818" y="917620"/>
              <a:ext cx="4327989" cy="2215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Rectangle 21"/>
            <p:cNvSpPr/>
            <p:nvPr/>
          </p:nvSpPr>
          <p:spPr>
            <a:xfrm>
              <a:off x="7421526" y="2510900"/>
              <a:ext cx="2821172" cy="48536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56146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Enterprise </a:t>
            </a:r>
            <a:r>
              <a:rPr lang="en-US" altLang="ko-KR" dirty="0" smtClean="0"/>
              <a:t>Agreements &gt; Accounts </a:t>
            </a:r>
            <a:endParaRPr lang="ko-KR" altLang="en-US" dirty="0"/>
          </a:p>
        </p:txBody>
      </p:sp>
      <p:sp>
        <p:nvSpPr>
          <p:cNvPr id="5" name="Text Placeholder 4"/>
          <p:cNvSpPr>
            <a:spLocks noGrp="1"/>
          </p:cNvSpPr>
          <p:nvPr>
            <p:ph type="body" sz="quarter" idx="12"/>
          </p:nvPr>
        </p:nvSpPr>
        <p:spPr/>
        <p:txBody>
          <a:bodyPr/>
          <a:lstStyle/>
          <a:p>
            <a:pPr marL="0" indent="0">
              <a:buNone/>
            </a:pPr>
            <a:r>
              <a:rPr lang="en-US" altLang="ko-KR" sz="1050" dirty="0"/>
              <a:t>3. Microsoft Azure Price Model</a:t>
            </a:r>
            <a:endParaRPr lang="ko-KR" altLang="en-US" sz="1050" dirty="0"/>
          </a:p>
        </p:txBody>
      </p:sp>
      <p:sp>
        <p:nvSpPr>
          <p:cNvPr id="3" name="Content Placeholder 2"/>
          <p:cNvSpPr>
            <a:spLocks noGrp="1"/>
          </p:cNvSpPr>
          <p:nvPr>
            <p:ph idx="1"/>
          </p:nvPr>
        </p:nvSpPr>
        <p:spPr/>
        <p:txBody>
          <a:bodyPr/>
          <a:lstStyle/>
          <a:p>
            <a:r>
              <a:rPr lang="en-US" altLang="ko-KR" dirty="0"/>
              <a:t>Microsoft ID </a:t>
            </a:r>
            <a:r>
              <a:rPr lang="ko-KR" altLang="en-US" dirty="0"/>
              <a:t>로그인 클라이언트 장치</a:t>
            </a:r>
            <a:r>
              <a:rPr lang="en-US" altLang="ko-KR" dirty="0"/>
              <a:t>, </a:t>
            </a:r>
            <a:r>
              <a:rPr lang="ko-KR" altLang="en-US" dirty="0"/>
              <a:t>국가에 대한 관리 </a:t>
            </a:r>
            <a:r>
              <a:rPr lang="en-US" altLang="ko-KR" dirty="0"/>
              <a:t>(</a:t>
            </a:r>
            <a:r>
              <a:rPr lang="ko-KR" altLang="en-US" dirty="0"/>
              <a:t>기본 서비스</a:t>
            </a:r>
            <a:r>
              <a:rPr lang="en-US" altLang="ko-KR" dirty="0"/>
              <a:t>)</a:t>
            </a:r>
          </a:p>
          <a:p>
            <a:pPr lvl="1"/>
            <a:r>
              <a:rPr lang="ko-KR" altLang="en-US" dirty="0"/>
              <a:t>예외적인 로그인이 시도되는 경우 </a:t>
            </a:r>
            <a:r>
              <a:rPr lang="en-US" altLang="ko-KR" dirty="0"/>
              <a:t>email, SMS</a:t>
            </a:r>
            <a:r>
              <a:rPr lang="ko-KR" altLang="en-US" dirty="0"/>
              <a:t>로 본인 인증을 통하여 로그인하도록 유도</a:t>
            </a:r>
            <a:endParaRPr lang="en-US" altLang="ko-KR" dirty="0"/>
          </a:p>
          <a:p>
            <a:pPr lvl="1"/>
            <a:endParaRPr lang="en-US" altLang="ko-KR" dirty="0"/>
          </a:p>
          <a:p>
            <a:r>
              <a:rPr lang="en-US" altLang="ko-KR" dirty="0"/>
              <a:t>Microsoft ID </a:t>
            </a:r>
            <a:r>
              <a:rPr lang="ko-KR" altLang="en-US" dirty="0"/>
              <a:t>인증 강화 적용 </a:t>
            </a:r>
            <a:r>
              <a:rPr lang="en-US" altLang="ko-KR" dirty="0"/>
              <a:t>(</a:t>
            </a:r>
            <a:r>
              <a:rPr lang="ko-KR" altLang="en-US" dirty="0"/>
              <a:t>추가 옵션</a:t>
            </a:r>
            <a:r>
              <a:rPr lang="en-US" altLang="ko-KR" dirty="0"/>
              <a:t>)</a:t>
            </a:r>
          </a:p>
          <a:p>
            <a:pPr lvl="1"/>
            <a:r>
              <a:rPr lang="en-US" altLang="ko-KR" dirty="0"/>
              <a:t>Microsoft </a:t>
            </a:r>
            <a:r>
              <a:rPr lang="ko-KR" altLang="en-US" dirty="0"/>
              <a:t>계정 로그인을 위한 일회용 암호키를 생성하는 앱을 본인 장치에 설치</a:t>
            </a:r>
          </a:p>
          <a:p>
            <a:pPr lvl="1"/>
            <a:r>
              <a:rPr lang="en-US" altLang="ko-KR" dirty="0"/>
              <a:t>Windows Phone, Android Phone </a:t>
            </a:r>
            <a:r>
              <a:rPr lang="ko-KR" altLang="en-US" dirty="0"/>
              <a:t>등의 </a:t>
            </a:r>
            <a:r>
              <a:rPr lang="en-US" altLang="ko-KR" dirty="0"/>
              <a:t>OTP </a:t>
            </a:r>
            <a:r>
              <a:rPr lang="ko-KR" altLang="en-US" dirty="0"/>
              <a:t>앱을 설치</a:t>
            </a:r>
          </a:p>
          <a:p>
            <a:pPr lvl="1"/>
            <a:r>
              <a:rPr lang="en-US" altLang="ko-KR" dirty="0"/>
              <a:t>https://account.live.com/proofs/Manage </a:t>
            </a:r>
            <a:r>
              <a:rPr lang="ko-KR" altLang="en-US" dirty="0"/>
              <a:t>에 로그인 후 </a:t>
            </a:r>
            <a:r>
              <a:rPr lang="en-US" altLang="ko-KR" dirty="0"/>
              <a:t>OTP APP</a:t>
            </a:r>
            <a:r>
              <a:rPr lang="ko-KR" altLang="en-US" dirty="0"/>
              <a:t>을 등록</a:t>
            </a:r>
          </a:p>
          <a:p>
            <a:pPr lvl="1"/>
            <a:r>
              <a:rPr lang="en-US" altLang="ko-KR" dirty="0"/>
              <a:t>TWO-STEP Verification</a:t>
            </a:r>
            <a:r>
              <a:rPr lang="ko-KR" altLang="en-US" dirty="0"/>
              <a:t>을 통해 </a:t>
            </a:r>
            <a:r>
              <a:rPr lang="en-US" altLang="ko-KR" dirty="0"/>
              <a:t>OTP APP</a:t>
            </a:r>
            <a:r>
              <a:rPr lang="ko-KR" altLang="en-US" dirty="0"/>
              <a:t>으로 </a:t>
            </a:r>
            <a:r>
              <a:rPr lang="en-US" altLang="ko-KR" dirty="0"/>
              <a:t>QR Code </a:t>
            </a:r>
            <a:r>
              <a:rPr lang="ko-KR" altLang="en-US" dirty="0"/>
              <a:t>인증</a:t>
            </a:r>
          </a:p>
          <a:p>
            <a:pPr lvl="1"/>
            <a:r>
              <a:rPr lang="ko-KR" altLang="en-US" dirty="0"/>
              <a:t>하기와 같이 </a:t>
            </a:r>
            <a:r>
              <a:rPr lang="en-US" altLang="ko-KR" dirty="0"/>
              <a:t>TWO-SETP </a:t>
            </a:r>
            <a:r>
              <a:rPr lang="ko-KR" altLang="en-US" dirty="0"/>
              <a:t>인증이 활성화 되어야 완료 됨</a:t>
            </a:r>
          </a:p>
          <a:p>
            <a:pPr lvl="1"/>
            <a:endParaRPr lang="ko-KR" altLang="en-US" dirty="0"/>
          </a:p>
          <a:p>
            <a:pPr lvl="1"/>
            <a:endParaRPr lang="ko-KR" altLang="en-US" dirty="0"/>
          </a:p>
          <a:p>
            <a:pPr lvl="1"/>
            <a:endParaRPr lang="ko-KR" altLang="en-US" dirty="0"/>
          </a:p>
          <a:p>
            <a:pPr lvl="1"/>
            <a:endParaRPr lang="ko-KR" altLang="en-US" dirty="0"/>
          </a:p>
          <a:p>
            <a:pPr lvl="1"/>
            <a:endParaRPr lang="ko-KR" altLang="en-US" dirty="0"/>
          </a:p>
          <a:p>
            <a:pPr lvl="1"/>
            <a:endParaRPr lang="ko-KR" altLang="en-US" dirty="0"/>
          </a:p>
          <a:p>
            <a:pPr lvl="1"/>
            <a:r>
              <a:rPr lang="ko-KR" altLang="en-US" dirty="0"/>
              <a:t>로그인을 위해 아이디와 암호 입력 후 추가로 </a:t>
            </a:r>
            <a:r>
              <a:rPr lang="en-US" altLang="ko-KR" dirty="0"/>
              <a:t>OTP </a:t>
            </a:r>
            <a:r>
              <a:rPr lang="ko-KR" altLang="en-US" dirty="0"/>
              <a:t>입력이 요구 됨</a:t>
            </a:r>
          </a:p>
          <a:p>
            <a:pPr lvl="1"/>
            <a:endParaRPr lang="ko-KR" altLang="en-US" dirty="0"/>
          </a:p>
          <a:p>
            <a:endParaRPr lang="ko-KR" altLang="en-US" dirty="0"/>
          </a:p>
        </p:txBody>
      </p:sp>
      <p:sp>
        <p:nvSpPr>
          <p:cNvPr id="4" name="Text Placeholder 3"/>
          <p:cNvSpPr>
            <a:spLocks noGrp="1"/>
          </p:cNvSpPr>
          <p:nvPr>
            <p:ph type="body" sz="quarter" idx="10"/>
          </p:nvPr>
        </p:nvSpPr>
        <p:spPr/>
        <p:txBody>
          <a:bodyPr/>
          <a:lstStyle/>
          <a:p>
            <a:r>
              <a:rPr lang="en-US" altLang="ko-KR" dirty="0"/>
              <a:t>Microsoft ID</a:t>
            </a:r>
            <a:r>
              <a:rPr lang="ko-KR" altLang="en-US" dirty="0"/>
              <a:t>계정로 </a:t>
            </a:r>
            <a:r>
              <a:rPr lang="en-US" altLang="ko-KR" dirty="0"/>
              <a:t>Azure </a:t>
            </a:r>
            <a:r>
              <a:rPr lang="ko-KR" altLang="en-US" dirty="0"/>
              <a:t>서비스에 대한 모든 관리를 할 수 있습니다</a:t>
            </a:r>
            <a:r>
              <a:rPr lang="en-US" altLang="ko-KR" dirty="0"/>
              <a:t>.</a:t>
            </a:r>
            <a:endParaRPr lang="ko-KR" altLang="en-US" dirty="0"/>
          </a:p>
        </p:txBody>
      </p:sp>
      <p:pic>
        <p:nvPicPr>
          <p:cNvPr id="23" name="Picture 22"/>
          <p:cNvPicPr>
            <a:picLocks noChangeAspect="1"/>
          </p:cNvPicPr>
          <p:nvPr/>
        </p:nvPicPr>
        <p:blipFill>
          <a:blip r:embed="rId2"/>
          <a:stretch>
            <a:fillRect/>
          </a:stretch>
        </p:blipFill>
        <p:spPr>
          <a:xfrm>
            <a:off x="861567" y="3445945"/>
            <a:ext cx="4738247" cy="1318833"/>
          </a:xfrm>
          <a:prstGeom prst="rect">
            <a:avLst/>
          </a:prstGeom>
          <a:ln>
            <a:solidFill>
              <a:schemeClr val="bg1">
                <a:lumMod val="75000"/>
              </a:schemeClr>
            </a:solidFill>
          </a:ln>
        </p:spPr>
      </p:pic>
      <p:grpSp>
        <p:nvGrpSpPr>
          <p:cNvPr id="24" name="Group 23"/>
          <p:cNvGrpSpPr/>
          <p:nvPr/>
        </p:nvGrpSpPr>
        <p:grpSpPr>
          <a:xfrm>
            <a:off x="7018697" y="2936665"/>
            <a:ext cx="4610911" cy="3239677"/>
            <a:chOff x="5922284" y="878503"/>
            <a:chExt cx="5579202" cy="3920009"/>
          </a:xfrm>
        </p:grpSpPr>
        <p:pic>
          <p:nvPicPr>
            <p:cNvPr id="25" name="Picture 24"/>
            <p:cNvPicPr>
              <a:picLocks noChangeAspect="1"/>
            </p:cNvPicPr>
            <p:nvPr/>
          </p:nvPicPr>
          <p:blipFill>
            <a:blip r:embed="rId3"/>
            <a:stretch>
              <a:fillRect/>
            </a:stretch>
          </p:blipFill>
          <p:spPr>
            <a:xfrm>
              <a:off x="5922284" y="2593078"/>
              <a:ext cx="2790946" cy="2205434"/>
            </a:xfrm>
            <a:prstGeom prst="rect">
              <a:avLst/>
            </a:prstGeom>
            <a:ln w="38100">
              <a:solidFill>
                <a:schemeClr val="bg1">
                  <a:lumMod val="75000"/>
                </a:schemeClr>
              </a:solidFill>
            </a:ln>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b="38854"/>
            <a:stretch/>
          </p:blipFill>
          <p:spPr>
            <a:xfrm>
              <a:off x="8603195" y="878503"/>
              <a:ext cx="2898291" cy="3150546"/>
            </a:xfrm>
            <a:prstGeom prst="rect">
              <a:avLst/>
            </a:prstGeom>
            <a:ln>
              <a:solidFill>
                <a:schemeClr val="bg1">
                  <a:lumMod val="75000"/>
                </a:schemeClr>
              </a:solidFill>
            </a:ln>
          </p:spPr>
        </p:pic>
        <p:sp>
          <p:nvSpPr>
            <p:cNvPr id="27" name="Right Arrow 26"/>
            <p:cNvSpPr/>
            <p:nvPr/>
          </p:nvSpPr>
          <p:spPr>
            <a:xfrm rot="10800000">
              <a:off x="7667099" y="3209643"/>
              <a:ext cx="1058105" cy="524108"/>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76429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2"/>
          </p:nvPr>
        </p:nvSpPr>
        <p:spPr/>
        <p:txBody>
          <a:bodyPr/>
          <a:lstStyle/>
          <a:p>
            <a:pPr marL="0" indent="0">
              <a:buNone/>
            </a:pPr>
            <a:r>
              <a:rPr lang="en-US" altLang="ko-KR" sz="1050" dirty="0" smtClean="0"/>
              <a:t>3. Microsoft Azure Price Model</a:t>
            </a:r>
            <a:endParaRPr lang="ko-KR" altLang="en-US" sz="1050" dirty="0"/>
          </a:p>
        </p:txBody>
      </p:sp>
      <p:sp>
        <p:nvSpPr>
          <p:cNvPr id="16" name="Content Placeholder 15"/>
          <p:cNvSpPr>
            <a:spLocks noGrp="1"/>
          </p:cNvSpPr>
          <p:nvPr>
            <p:ph idx="1"/>
          </p:nvPr>
        </p:nvSpPr>
        <p:spPr/>
        <p:txBody>
          <a:bodyPr/>
          <a:lstStyle/>
          <a:p>
            <a:r>
              <a:rPr lang="en-US" altLang="ko-KR" dirty="0" smtClean="0"/>
              <a:t>EA Account</a:t>
            </a:r>
            <a:r>
              <a:rPr lang="ko-KR" altLang="en-US" dirty="0"/>
              <a:t> </a:t>
            </a:r>
            <a:r>
              <a:rPr lang="ko-KR" altLang="en-US" dirty="0" smtClean="0"/>
              <a:t>매월 사용량 </a:t>
            </a:r>
            <a:r>
              <a:rPr lang="en-US" altLang="ko-KR" dirty="0" smtClean="0"/>
              <a:t>(</a:t>
            </a:r>
            <a:r>
              <a:rPr lang="ko-KR" altLang="en-US" dirty="0" smtClean="0"/>
              <a:t>과금</a:t>
            </a:r>
            <a:r>
              <a:rPr lang="en-US" altLang="ko-KR" dirty="0" smtClean="0"/>
              <a:t>)</a:t>
            </a:r>
            <a:r>
              <a:rPr lang="ko-KR" altLang="en-US" dirty="0" smtClean="0"/>
              <a:t> 리포트 발송</a:t>
            </a:r>
            <a:endParaRPr lang="en-US" altLang="ko-KR" dirty="0" smtClean="0"/>
          </a:p>
          <a:p>
            <a:r>
              <a:rPr lang="ko-KR" altLang="en-US" dirty="0" smtClean="0"/>
              <a:t>비용 집계 기준 최소 단위 </a:t>
            </a:r>
            <a:r>
              <a:rPr lang="en-US" altLang="ko-KR" dirty="0" smtClean="0"/>
              <a:t>Subscription</a:t>
            </a:r>
          </a:p>
          <a:p>
            <a:pPr lvl="1"/>
            <a:r>
              <a:rPr lang="en-US" altLang="ko-KR" dirty="0" smtClean="0"/>
              <a:t>(Resource) Tag </a:t>
            </a:r>
            <a:r>
              <a:rPr lang="ko-KR" altLang="en-US" dirty="0" smtClean="0"/>
              <a:t>기준 비용 집계 지원</a:t>
            </a:r>
            <a:endParaRPr lang="en-US" altLang="ko-KR" dirty="0" smtClean="0"/>
          </a:p>
          <a:p>
            <a:pPr lvl="1"/>
            <a:r>
              <a:rPr lang="ko-KR" altLang="en-US" dirty="0" smtClean="0"/>
              <a:t>부서 지정을 통한 부서단위 비용 집계 지원</a:t>
            </a:r>
            <a:endParaRPr lang="en-US" altLang="ko-KR" dirty="0" smtClean="0"/>
          </a:p>
          <a:p>
            <a:pPr lvl="1"/>
            <a:r>
              <a:rPr lang="ko-KR" altLang="en-US" dirty="0" smtClean="0"/>
              <a:t>각 서비스</a:t>
            </a:r>
            <a:r>
              <a:rPr lang="en-US" altLang="ko-KR" dirty="0" smtClean="0"/>
              <a:t>(Resources)</a:t>
            </a:r>
            <a:r>
              <a:rPr lang="ko-KR" altLang="en-US" dirty="0" smtClean="0"/>
              <a:t>별 비용 지불 기준이 다름</a:t>
            </a:r>
            <a:endParaRPr lang="en-US" altLang="ko-KR" dirty="0" smtClean="0"/>
          </a:p>
          <a:p>
            <a:endParaRPr lang="ko-KR" altLang="en-US" dirty="0"/>
          </a:p>
        </p:txBody>
      </p:sp>
      <p:sp>
        <p:nvSpPr>
          <p:cNvPr id="4" name="Text Placeholder 3"/>
          <p:cNvSpPr>
            <a:spLocks noGrp="1"/>
          </p:cNvSpPr>
          <p:nvPr>
            <p:ph type="body" sz="quarter" idx="10"/>
          </p:nvPr>
        </p:nvSpPr>
        <p:spPr/>
        <p:txBody>
          <a:bodyPr/>
          <a:lstStyle/>
          <a:p>
            <a:r>
              <a:rPr lang="en-US" altLang="ko-KR" dirty="0" smtClean="0"/>
              <a:t>Subscription</a:t>
            </a:r>
            <a:r>
              <a:rPr lang="ko-KR" altLang="en-US" dirty="0" smtClean="0"/>
              <a:t>내 사용한 서비스</a:t>
            </a:r>
            <a:r>
              <a:rPr lang="en-US" altLang="ko-KR" dirty="0" smtClean="0"/>
              <a:t>(Resources)</a:t>
            </a:r>
            <a:r>
              <a:rPr lang="ko-KR" altLang="en-US" dirty="0" smtClean="0"/>
              <a:t> 비용 과금 청구 기준</a:t>
            </a:r>
            <a:endParaRPr lang="ko-KR" altLang="en-US" dirty="0"/>
          </a:p>
        </p:txBody>
      </p:sp>
      <p:grpSp>
        <p:nvGrpSpPr>
          <p:cNvPr id="38" name="Group 37"/>
          <p:cNvGrpSpPr/>
          <p:nvPr/>
        </p:nvGrpSpPr>
        <p:grpSpPr>
          <a:xfrm>
            <a:off x="5346992" y="2577218"/>
            <a:ext cx="6303043" cy="3832913"/>
            <a:chOff x="6432955" y="2084250"/>
            <a:chExt cx="5209126" cy="3167696"/>
          </a:xfrm>
        </p:grpSpPr>
        <p:sp>
          <p:nvSpPr>
            <p:cNvPr id="26" name="순서도: 처리 3"/>
            <p:cNvSpPr/>
            <p:nvPr/>
          </p:nvSpPr>
          <p:spPr>
            <a:xfrm>
              <a:off x="6432955" y="2084250"/>
              <a:ext cx="5209126" cy="3167696"/>
            </a:xfrm>
            <a:prstGeom prst="flowChartProcess">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t"/>
            <a:lstStyle/>
            <a:p>
              <a:r>
                <a:rPr lang="en-US" altLang="ko-KR" sz="1100" b="1" dirty="0" smtClean="0">
                  <a:solidFill>
                    <a:schemeClr val="bg1"/>
                  </a:solidFill>
                </a:rPr>
                <a:t>Customer Account</a:t>
              </a:r>
              <a:endParaRPr lang="ko-KR" altLang="en-US" sz="1100" b="1">
                <a:solidFill>
                  <a:schemeClr val="bg1"/>
                </a:solidFill>
              </a:endParaRPr>
            </a:p>
          </p:txBody>
        </p:sp>
        <p:sp>
          <p:nvSpPr>
            <p:cNvPr id="27" name="순서도: 처리 5"/>
            <p:cNvSpPr/>
            <p:nvPr/>
          </p:nvSpPr>
          <p:spPr>
            <a:xfrm>
              <a:off x="6583059" y="2670989"/>
              <a:ext cx="4990220" cy="2455227"/>
            </a:xfrm>
            <a:prstGeom prst="flowChartProcess">
              <a:avLst/>
            </a:prstGeom>
            <a:solidFill>
              <a:schemeClr val="bg1">
                <a:lumMod val="95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t"/>
            <a:lstStyle/>
            <a:p>
              <a:r>
                <a:rPr lang="en-US" altLang="ko-KR" sz="1100" dirty="0" smtClean="0"/>
                <a:t>Subscription 1</a:t>
              </a:r>
              <a:endParaRPr lang="ko-KR" altLang="en-US" sz="1100"/>
            </a:p>
          </p:txBody>
        </p:sp>
        <p:sp>
          <p:nvSpPr>
            <p:cNvPr id="28" name="순서도: 처리 7"/>
            <p:cNvSpPr/>
            <p:nvPr/>
          </p:nvSpPr>
          <p:spPr>
            <a:xfrm>
              <a:off x="6744414" y="3052370"/>
              <a:ext cx="4806691" cy="1536001"/>
            </a:xfrm>
            <a:prstGeom prst="flowChartProcess">
              <a:avLst/>
            </a:prstGeom>
            <a:solidFill>
              <a:schemeClr val="accent1">
                <a:lumMod val="40000"/>
                <a:lumOff val="60000"/>
              </a:schemeClr>
            </a:solidFill>
            <a:ln>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altLang="ko-KR" sz="1100" dirty="0" smtClean="0"/>
                <a:t>Location / Region 1</a:t>
              </a:r>
              <a:endParaRPr lang="ko-KR" altLang="en-US" sz="1100" dirty="0"/>
            </a:p>
          </p:txBody>
        </p:sp>
        <p:sp>
          <p:nvSpPr>
            <p:cNvPr id="29" name="순서도: 처리 8"/>
            <p:cNvSpPr/>
            <p:nvPr/>
          </p:nvSpPr>
          <p:spPr>
            <a:xfrm>
              <a:off x="6882717" y="3441373"/>
              <a:ext cx="4596945" cy="1000313"/>
            </a:xfrm>
            <a:prstGeom prst="flowChartProcess">
              <a:avLst/>
            </a:prstGeom>
            <a:solidFill>
              <a:schemeClr val="accent4">
                <a:lumMod val="20000"/>
                <a:lumOff val="80000"/>
              </a:schemeClr>
            </a:solidFill>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r>
                <a:rPr lang="en-US" altLang="ko-KR" sz="1100" dirty="0" smtClean="0"/>
                <a:t>Affinity Group 1</a:t>
              </a:r>
              <a:endParaRPr lang="ko-KR" altLang="en-US" sz="1100" dirty="0"/>
            </a:p>
          </p:txBody>
        </p:sp>
        <p:sp>
          <p:nvSpPr>
            <p:cNvPr id="30" name="순서도: 대체 처리 9"/>
            <p:cNvSpPr/>
            <p:nvPr/>
          </p:nvSpPr>
          <p:spPr>
            <a:xfrm>
              <a:off x="8242776" y="3549890"/>
              <a:ext cx="1365271" cy="306265"/>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900" dirty="0" smtClean="0"/>
                <a:t>Hosted Service 1</a:t>
              </a:r>
              <a:endParaRPr lang="ko-KR" altLang="en-US" sz="900"/>
            </a:p>
          </p:txBody>
        </p:sp>
        <p:sp>
          <p:nvSpPr>
            <p:cNvPr id="31" name="순서도: 대체 처리 10"/>
            <p:cNvSpPr/>
            <p:nvPr/>
          </p:nvSpPr>
          <p:spPr>
            <a:xfrm>
              <a:off x="8242776" y="3980803"/>
              <a:ext cx="1365271" cy="306265"/>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900" dirty="0" smtClean="0"/>
                <a:t>Hosted Service 2</a:t>
              </a:r>
              <a:endParaRPr lang="ko-KR" altLang="en-US" sz="900"/>
            </a:p>
          </p:txBody>
        </p:sp>
        <p:sp>
          <p:nvSpPr>
            <p:cNvPr id="32" name="순서도: 대체 처리 13"/>
            <p:cNvSpPr/>
            <p:nvPr/>
          </p:nvSpPr>
          <p:spPr>
            <a:xfrm>
              <a:off x="9905418" y="3827669"/>
              <a:ext cx="1241155" cy="306265"/>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ko-KR" sz="900" dirty="0" smtClean="0"/>
                <a:t>Storage Account  1</a:t>
              </a:r>
              <a:endParaRPr lang="ko-KR" altLang="en-US" sz="900" dirty="0"/>
            </a:p>
          </p:txBody>
        </p:sp>
        <p:sp>
          <p:nvSpPr>
            <p:cNvPr id="33" name="순서도: 대체 처리 22"/>
            <p:cNvSpPr/>
            <p:nvPr/>
          </p:nvSpPr>
          <p:spPr>
            <a:xfrm>
              <a:off x="8242776" y="4722160"/>
              <a:ext cx="1365271" cy="306265"/>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900" dirty="0" smtClean="0"/>
                <a:t>Hosted Service 3</a:t>
              </a:r>
              <a:endParaRPr lang="ko-KR" altLang="en-US" sz="900"/>
            </a:p>
          </p:txBody>
        </p:sp>
        <p:sp>
          <p:nvSpPr>
            <p:cNvPr id="34" name="모서리가 둥근 직사각형 34"/>
            <p:cNvSpPr/>
            <p:nvPr/>
          </p:nvSpPr>
          <p:spPr>
            <a:xfrm>
              <a:off x="8196675" y="2178545"/>
              <a:ext cx="1442616" cy="2919731"/>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100" b="1" dirty="0" smtClean="0">
                  <a:solidFill>
                    <a:schemeClr val="bg1"/>
                  </a:solidFill>
                </a:rPr>
                <a:t>Hosted Services</a:t>
              </a:r>
              <a:endParaRPr lang="ko-KR" altLang="en-US" sz="1100" b="1">
                <a:solidFill>
                  <a:schemeClr val="bg1"/>
                </a:solidFill>
              </a:endParaRPr>
            </a:p>
          </p:txBody>
        </p:sp>
        <p:sp>
          <p:nvSpPr>
            <p:cNvPr id="35" name="모서리가 둥근 직사각형 36"/>
            <p:cNvSpPr/>
            <p:nvPr/>
          </p:nvSpPr>
          <p:spPr>
            <a:xfrm>
              <a:off x="9820053" y="2178545"/>
              <a:ext cx="1442616" cy="2919731"/>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100" b="1" dirty="0" smtClean="0">
                  <a:solidFill>
                    <a:schemeClr val="bg1"/>
                  </a:solidFill>
                </a:rPr>
                <a:t>Storage Accounts</a:t>
              </a:r>
              <a:endParaRPr lang="ko-KR" altLang="en-US" sz="1100" b="1">
                <a:solidFill>
                  <a:schemeClr val="bg1"/>
                </a:solidFill>
              </a:endParaRPr>
            </a:p>
          </p:txBody>
        </p:sp>
        <p:pic>
          <p:nvPicPr>
            <p:cNvPr id="36" name="Picture 35"/>
            <p:cNvPicPr>
              <a:picLocks noChangeAspect="1"/>
            </p:cNvPicPr>
            <p:nvPr/>
          </p:nvPicPr>
          <p:blipFill>
            <a:blip r:embed="rId2"/>
            <a:stretch>
              <a:fillRect/>
            </a:stretch>
          </p:blipFill>
          <p:spPr>
            <a:xfrm>
              <a:off x="9870282" y="2322228"/>
              <a:ext cx="1342159" cy="2632364"/>
            </a:xfrm>
            <a:prstGeom prst="rect">
              <a:avLst/>
            </a:prstGeom>
          </p:spPr>
        </p:pic>
      </p:grpSp>
      <p:sp>
        <p:nvSpPr>
          <p:cNvPr id="7" name="Title 6"/>
          <p:cNvSpPr>
            <a:spLocks noGrp="1"/>
          </p:cNvSpPr>
          <p:nvPr>
            <p:ph type="title"/>
          </p:nvPr>
        </p:nvSpPr>
        <p:spPr/>
        <p:txBody>
          <a:bodyPr/>
          <a:lstStyle/>
          <a:p>
            <a:r>
              <a:rPr lang="en-US" altLang="ko-KR" dirty="0"/>
              <a:t>Enterprise Agreements &gt; </a:t>
            </a:r>
            <a:r>
              <a:rPr lang="en-US" altLang="ko-KR" dirty="0" smtClean="0"/>
              <a:t>Billing</a:t>
            </a:r>
            <a:endParaRPr lang="ko-KR" altLang="en-US" dirty="0"/>
          </a:p>
        </p:txBody>
      </p:sp>
      <p:pic>
        <p:nvPicPr>
          <p:cNvPr id="8" name="Picture 7"/>
          <p:cNvPicPr>
            <a:picLocks noChangeAspect="1"/>
          </p:cNvPicPr>
          <p:nvPr/>
        </p:nvPicPr>
        <p:blipFill>
          <a:blip r:embed="rId3"/>
          <a:stretch>
            <a:fillRect/>
          </a:stretch>
        </p:blipFill>
        <p:spPr>
          <a:xfrm>
            <a:off x="868583" y="2548818"/>
            <a:ext cx="4248864" cy="3861313"/>
          </a:xfrm>
          <a:prstGeom prst="rect">
            <a:avLst/>
          </a:prstGeom>
          <a:ln>
            <a:solidFill>
              <a:schemeClr val="bg1">
                <a:lumMod val="75000"/>
              </a:schemeClr>
            </a:solidFill>
          </a:ln>
        </p:spPr>
      </p:pic>
    </p:spTree>
    <p:extLst>
      <p:ext uri="{BB962C8B-B14F-4D97-AF65-F5344CB8AC3E}">
        <p14:creationId xmlns:p14="http://schemas.microsoft.com/office/powerpoint/2010/main" val="4140946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t>Enterprise Agreements </a:t>
            </a:r>
            <a:r>
              <a:rPr lang="en-US" altLang="ko-KR" dirty="0" smtClean="0"/>
              <a:t> &gt; Get consumption data for an Azure subscription</a:t>
            </a:r>
            <a:endParaRPr lang="ko-KR" altLang="en-US" dirty="0"/>
          </a:p>
        </p:txBody>
      </p:sp>
      <p:sp>
        <p:nvSpPr>
          <p:cNvPr id="17" name="Text Placeholder 16"/>
          <p:cNvSpPr>
            <a:spLocks noGrp="1"/>
          </p:cNvSpPr>
          <p:nvPr>
            <p:ph type="body" sz="quarter" idx="12"/>
          </p:nvPr>
        </p:nvSpPr>
        <p:spPr/>
        <p:txBody>
          <a:bodyPr/>
          <a:lstStyle/>
          <a:p>
            <a:pPr marL="0" indent="0">
              <a:buNone/>
            </a:pPr>
            <a:r>
              <a:rPr lang="en-US" altLang="ko-KR" sz="1050" dirty="0" smtClean="0"/>
              <a:t>3. Microsoft Azure Price Model</a:t>
            </a:r>
            <a:endParaRPr lang="ko-KR" altLang="en-US" sz="1050" dirty="0"/>
          </a:p>
        </p:txBody>
      </p:sp>
      <p:sp>
        <p:nvSpPr>
          <p:cNvPr id="16" name="Content Placeholder 15"/>
          <p:cNvSpPr>
            <a:spLocks noGrp="1"/>
          </p:cNvSpPr>
          <p:nvPr>
            <p:ph idx="1"/>
          </p:nvPr>
        </p:nvSpPr>
        <p:spPr/>
        <p:txBody>
          <a:bodyPr/>
          <a:lstStyle/>
          <a:p>
            <a:r>
              <a:rPr lang="en-US" altLang="ko-KR" dirty="0" smtClean="0"/>
              <a:t>Hourly or Daily Aggregations</a:t>
            </a:r>
          </a:p>
          <a:p>
            <a:pPr lvl="1"/>
            <a:r>
              <a:rPr lang="en-US" altLang="ko-KR" dirty="0" smtClean="0"/>
              <a:t>Callers can specify whether they want their Azure usage data in hourly buckets or daily buckets. The default is daily.</a:t>
            </a:r>
          </a:p>
          <a:p>
            <a:pPr lvl="1"/>
            <a:endParaRPr lang="en-US" altLang="ko-KR" dirty="0" smtClean="0"/>
          </a:p>
          <a:p>
            <a:r>
              <a:rPr lang="en-US" altLang="ko-KR" dirty="0" smtClean="0"/>
              <a:t>Instance metadata provided (includes resource tags) </a:t>
            </a:r>
          </a:p>
          <a:p>
            <a:pPr lvl="1"/>
            <a:r>
              <a:rPr lang="en-US" altLang="ko-KR" dirty="0" smtClean="0"/>
              <a:t>Instance-level details such as the fully qualified resource </a:t>
            </a:r>
            <a:r>
              <a:rPr lang="en-US" altLang="ko-KR" dirty="0" err="1" smtClean="0"/>
              <a:t>uri</a:t>
            </a:r>
            <a:r>
              <a:rPr lang="en-US" altLang="ko-KR" dirty="0" smtClean="0"/>
              <a:t> (/subscriptions/{subscription-id}/..), along with the resource group information and resource tags will be provided in the response. This will help customers deterministically and programmatically allocate usage by the tags, for use-cases like cross-charging.</a:t>
            </a:r>
          </a:p>
          <a:p>
            <a:pPr lvl="1"/>
            <a:endParaRPr lang="en-US" altLang="ko-KR" dirty="0" smtClean="0"/>
          </a:p>
          <a:p>
            <a:r>
              <a:rPr lang="en-US" altLang="ko-KR" dirty="0" smtClean="0"/>
              <a:t>Resource metadata provided</a:t>
            </a:r>
          </a:p>
          <a:p>
            <a:pPr lvl="1"/>
            <a:r>
              <a:rPr lang="en-US" altLang="ko-KR" dirty="0" smtClean="0"/>
              <a:t>Resource details such as the meter name, meter category, meter sub category, unit and region will also be passed in the response, to give the callers a better understanding of what was consumed. We are also working to align resource metadata terminology across the Azure portal, Azure usage CSV, EA billing CSV and other public-facing experiences, to enable customers to correlate data across experiences.</a:t>
            </a:r>
          </a:p>
          <a:p>
            <a:pPr lvl="1"/>
            <a:endParaRPr lang="en-US" altLang="ko-KR" dirty="0" smtClean="0"/>
          </a:p>
          <a:p>
            <a:r>
              <a:rPr lang="en-US" altLang="ko-KR" dirty="0" smtClean="0"/>
              <a:t>Usage for all offer types</a:t>
            </a:r>
          </a:p>
          <a:p>
            <a:pPr lvl="1"/>
            <a:r>
              <a:rPr lang="en-US" altLang="ko-KR" dirty="0" smtClean="0"/>
              <a:t>Usage data will be accessible for all offer types including Pay-as-you-go, MSDN, Monetary commitment, Monetary credit, and EA among others.</a:t>
            </a:r>
          </a:p>
          <a:p>
            <a:endParaRPr lang="en-US" altLang="ko-KR" dirty="0" smtClean="0"/>
          </a:p>
          <a:p>
            <a:endParaRPr lang="ko-KR" altLang="en-US" dirty="0"/>
          </a:p>
        </p:txBody>
      </p:sp>
      <p:sp>
        <p:nvSpPr>
          <p:cNvPr id="4" name="Text Placeholder 3"/>
          <p:cNvSpPr>
            <a:spLocks noGrp="1"/>
          </p:cNvSpPr>
          <p:nvPr>
            <p:ph type="body" sz="quarter" idx="10"/>
          </p:nvPr>
        </p:nvSpPr>
        <p:spPr/>
        <p:txBody>
          <a:bodyPr/>
          <a:lstStyle/>
          <a:p>
            <a:r>
              <a:rPr lang="en-US" altLang="ko-KR" smtClean="0"/>
              <a:t>Azure Resource Usage API (Preview) - Enables you to query aggregate Azure subscription consumption data </a:t>
            </a:r>
            <a:endParaRPr lang="ko-KR" altLang="en-US" dirty="0"/>
          </a:p>
        </p:txBody>
      </p:sp>
    </p:spTree>
    <p:extLst>
      <p:ext uri="{BB962C8B-B14F-4D97-AF65-F5344CB8AC3E}">
        <p14:creationId xmlns:p14="http://schemas.microsoft.com/office/powerpoint/2010/main" val="1562092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SLA</a:t>
            </a:r>
            <a:endParaRPr lang="ko-KR" altLang="en-US" dirty="0"/>
          </a:p>
        </p:txBody>
      </p:sp>
      <p:sp>
        <p:nvSpPr>
          <p:cNvPr id="7" name="Text Placeholder 6"/>
          <p:cNvSpPr>
            <a:spLocks noGrp="1"/>
          </p:cNvSpPr>
          <p:nvPr>
            <p:ph type="body" sz="quarter" idx="12"/>
          </p:nvPr>
        </p:nvSpPr>
        <p:spPr/>
        <p:txBody>
          <a:bodyPr/>
          <a:lstStyle/>
          <a:p>
            <a:r>
              <a:rPr lang="en-US" altLang="ko-KR" sz="1050" dirty="0" smtClean="0"/>
              <a:t>3. Microsoft Azure Price Model</a:t>
            </a:r>
            <a:endParaRPr lang="ko-KR" altLang="en-US" sz="1050" dirty="0"/>
          </a:p>
        </p:txBody>
      </p:sp>
      <p:sp>
        <p:nvSpPr>
          <p:cNvPr id="6" name="Text Placeholder 5"/>
          <p:cNvSpPr>
            <a:spLocks noGrp="1"/>
          </p:cNvSpPr>
          <p:nvPr>
            <p:ph type="body" sz="quarter" idx="10"/>
          </p:nvPr>
        </p:nvSpPr>
        <p:spPr/>
        <p:txBody>
          <a:bodyPr/>
          <a:lstStyle/>
          <a:p>
            <a:r>
              <a:rPr lang="ko-KR" altLang="en-US" dirty="0"/>
              <a:t>주요 서비스의 </a:t>
            </a:r>
            <a:r>
              <a:rPr lang="en-US" altLang="ko-KR" dirty="0"/>
              <a:t>SLA</a:t>
            </a:r>
            <a:r>
              <a:rPr lang="ko-KR" altLang="en-US" dirty="0"/>
              <a:t>는 다음과 같습니다</a:t>
            </a:r>
            <a:r>
              <a:rPr lang="en-US" altLang="ko-KR" dirty="0"/>
              <a:t>.</a:t>
            </a:r>
            <a:endParaRPr lang="ko-KR" altLang="en-US" dirty="0"/>
          </a:p>
        </p:txBody>
      </p:sp>
      <p:sp>
        <p:nvSpPr>
          <p:cNvPr id="3" name="Content Placeholder 2"/>
          <p:cNvSpPr>
            <a:spLocks noGrp="1"/>
          </p:cNvSpPr>
          <p:nvPr>
            <p:ph idx="1"/>
          </p:nvPr>
        </p:nvSpPr>
        <p:spPr/>
        <p:txBody>
          <a:bodyPr/>
          <a:lstStyle/>
          <a:p>
            <a:endParaRPr lang="ko-KR" altLang="en-US"/>
          </a:p>
        </p:txBody>
      </p:sp>
      <p:graphicFrame>
        <p:nvGraphicFramePr>
          <p:cNvPr id="8" name="Table 154"/>
          <p:cNvGraphicFramePr>
            <a:graphicFrameLocks noGrp="1"/>
          </p:cNvGraphicFramePr>
          <p:nvPr>
            <p:extLst>
              <p:ext uri="{D42A27DB-BD31-4B8C-83A1-F6EECF244321}">
                <p14:modId xmlns:p14="http://schemas.microsoft.com/office/powerpoint/2010/main" val="1867837239"/>
              </p:ext>
            </p:extLst>
          </p:nvPr>
        </p:nvGraphicFramePr>
        <p:xfrm>
          <a:off x="312418" y="1212977"/>
          <a:ext cx="11567159" cy="5197153"/>
        </p:xfrm>
        <a:graphic>
          <a:graphicData uri="http://schemas.openxmlformats.org/drawingml/2006/table">
            <a:tbl>
              <a:tblPr firstRow="1"/>
              <a:tblGrid>
                <a:gridCol w="2310280">
                  <a:extLst>
                    <a:ext uri="{9D8B030D-6E8A-4147-A177-3AD203B41FA5}">
                      <a16:colId xmlns="" xmlns:a16="http://schemas.microsoft.com/office/drawing/2014/main" val="376834123"/>
                    </a:ext>
                  </a:extLst>
                </a:gridCol>
                <a:gridCol w="3983923">
                  <a:extLst>
                    <a:ext uri="{9D8B030D-6E8A-4147-A177-3AD203B41FA5}">
                      <a16:colId xmlns="" xmlns:a16="http://schemas.microsoft.com/office/drawing/2014/main" val="2566951542"/>
                    </a:ext>
                  </a:extLst>
                </a:gridCol>
                <a:gridCol w="1736354">
                  <a:extLst>
                    <a:ext uri="{9D8B030D-6E8A-4147-A177-3AD203B41FA5}">
                      <a16:colId xmlns="" xmlns:a16="http://schemas.microsoft.com/office/drawing/2014/main" val="3074107371"/>
                    </a:ext>
                  </a:extLst>
                </a:gridCol>
                <a:gridCol w="3536602">
                  <a:extLst>
                    <a:ext uri="{9D8B030D-6E8A-4147-A177-3AD203B41FA5}">
                      <a16:colId xmlns="" xmlns:a16="http://schemas.microsoft.com/office/drawing/2014/main" val="329214691"/>
                    </a:ext>
                  </a:extLst>
                </a:gridCol>
              </a:tblGrid>
              <a:tr h="395546">
                <a:tc>
                  <a:txBody>
                    <a:bodyPr/>
                    <a:lstStyle>
                      <a:lvl1pPr marL="0" algn="l" defTabSz="914400" rtl="0" eaLnBrk="1" latinLnBrk="1" hangingPunct="1">
                        <a:defRPr sz="1800" b="1" kern="1200">
                          <a:solidFill>
                            <a:schemeClr val="lt1"/>
                          </a:solidFill>
                          <a:latin typeface="Segoe UI"/>
                        </a:defRPr>
                      </a:lvl1pPr>
                      <a:lvl2pPr marL="457200" algn="l" defTabSz="914400" rtl="0" eaLnBrk="1" latinLnBrk="1" hangingPunct="1">
                        <a:defRPr sz="1800" b="1" kern="1200">
                          <a:solidFill>
                            <a:schemeClr val="lt1"/>
                          </a:solidFill>
                          <a:latin typeface="Segoe UI"/>
                        </a:defRPr>
                      </a:lvl2pPr>
                      <a:lvl3pPr marL="914400" algn="l" defTabSz="914400" rtl="0" eaLnBrk="1" latinLnBrk="1" hangingPunct="1">
                        <a:defRPr sz="1800" b="1" kern="1200">
                          <a:solidFill>
                            <a:schemeClr val="lt1"/>
                          </a:solidFill>
                          <a:latin typeface="Segoe UI"/>
                        </a:defRPr>
                      </a:lvl3pPr>
                      <a:lvl4pPr marL="1371600" algn="l" defTabSz="914400" rtl="0" eaLnBrk="1" latinLnBrk="1" hangingPunct="1">
                        <a:defRPr sz="1800" b="1" kern="1200">
                          <a:solidFill>
                            <a:schemeClr val="lt1"/>
                          </a:solidFill>
                          <a:latin typeface="Segoe UI"/>
                        </a:defRPr>
                      </a:lvl4pPr>
                      <a:lvl5pPr marL="1828800" algn="l" defTabSz="914400" rtl="0" eaLnBrk="1" latinLnBrk="1" hangingPunct="1">
                        <a:defRPr sz="1800" b="1" kern="1200">
                          <a:solidFill>
                            <a:schemeClr val="lt1"/>
                          </a:solidFill>
                          <a:latin typeface="Segoe UI"/>
                        </a:defRPr>
                      </a:lvl5pPr>
                      <a:lvl6pPr marL="2286000" algn="l" defTabSz="914400" rtl="0" eaLnBrk="1" latinLnBrk="1" hangingPunct="1">
                        <a:defRPr sz="1800" b="1" kern="1200">
                          <a:solidFill>
                            <a:schemeClr val="lt1"/>
                          </a:solidFill>
                          <a:latin typeface="Segoe UI"/>
                        </a:defRPr>
                      </a:lvl6pPr>
                      <a:lvl7pPr marL="2743200" algn="l" defTabSz="914400" rtl="0" eaLnBrk="1" latinLnBrk="1" hangingPunct="1">
                        <a:defRPr sz="1800" b="1" kern="1200">
                          <a:solidFill>
                            <a:schemeClr val="lt1"/>
                          </a:solidFill>
                          <a:latin typeface="Segoe UI"/>
                        </a:defRPr>
                      </a:lvl7pPr>
                      <a:lvl8pPr marL="3200400" algn="l" defTabSz="914400" rtl="0" eaLnBrk="1" latinLnBrk="1" hangingPunct="1">
                        <a:defRPr sz="1800" b="1" kern="1200">
                          <a:solidFill>
                            <a:schemeClr val="lt1"/>
                          </a:solidFill>
                          <a:latin typeface="Segoe UI"/>
                        </a:defRPr>
                      </a:lvl8pPr>
                      <a:lvl9pPr marL="3657600" algn="l" defTabSz="914400" rtl="0" eaLnBrk="1" latinLnBrk="1" hangingPunct="1">
                        <a:defRPr sz="1800" b="1" kern="1200">
                          <a:solidFill>
                            <a:schemeClr val="lt1"/>
                          </a:solidFill>
                          <a:latin typeface="Segoe UI"/>
                        </a:defRPr>
                      </a:lvl9pPr>
                    </a:lstStyle>
                    <a:p>
                      <a:pPr algn="ctr" latinLnBrk="1"/>
                      <a:r>
                        <a:rPr lang="ko-KR" altLang="en-US" sz="1400" dirty="0" smtClean="0"/>
                        <a:t>구분</a:t>
                      </a:r>
                      <a:endParaRPr lang="ko-KR" altLang="en-US" sz="1400" dirty="0">
                        <a:latin typeface="맑은 고딕" panose="020B0503020000020004" pitchFamily="50" charset="-127"/>
                        <a:ea typeface="맑은 고딕" panose="020B0503020000020004" pitchFamily="50" charset="-127"/>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5AEEF"/>
                    </a:solidFill>
                  </a:tcPr>
                </a:tc>
                <a:tc>
                  <a:txBody>
                    <a:bodyPr/>
                    <a:lstStyle>
                      <a:lvl1pPr marL="0" algn="l" defTabSz="914400" rtl="0" eaLnBrk="1" latinLnBrk="1" hangingPunct="1">
                        <a:defRPr sz="1800" b="1" kern="1200">
                          <a:solidFill>
                            <a:schemeClr val="lt1"/>
                          </a:solidFill>
                          <a:latin typeface="Segoe UI"/>
                        </a:defRPr>
                      </a:lvl1pPr>
                      <a:lvl2pPr marL="457200" algn="l" defTabSz="914400" rtl="0" eaLnBrk="1" latinLnBrk="1" hangingPunct="1">
                        <a:defRPr sz="1800" b="1" kern="1200">
                          <a:solidFill>
                            <a:schemeClr val="lt1"/>
                          </a:solidFill>
                          <a:latin typeface="Segoe UI"/>
                        </a:defRPr>
                      </a:lvl2pPr>
                      <a:lvl3pPr marL="914400" algn="l" defTabSz="914400" rtl="0" eaLnBrk="1" latinLnBrk="1" hangingPunct="1">
                        <a:defRPr sz="1800" b="1" kern="1200">
                          <a:solidFill>
                            <a:schemeClr val="lt1"/>
                          </a:solidFill>
                          <a:latin typeface="Segoe UI"/>
                        </a:defRPr>
                      </a:lvl3pPr>
                      <a:lvl4pPr marL="1371600" algn="l" defTabSz="914400" rtl="0" eaLnBrk="1" latinLnBrk="1" hangingPunct="1">
                        <a:defRPr sz="1800" b="1" kern="1200">
                          <a:solidFill>
                            <a:schemeClr val="lt1"/>
                          </a:solidFill>
                          <a:latin typeface="Segoe UI"/>
                        </a:defRPr>
                      </a:lvl4pPr>
                      <a:lvl5pPr marL="1828800" algn="l" defTabSz="914400" rtl="0" eaLnBrk="1" latinLnBrk="1" hangingPunct="1">
                        <a:defRPr sz="1800" b="1" kern="1200">
                          <a:solidFill>
                            <a:schemeClr val="lt1"/>
                          </a:solidFill>
                          <a:latin typeface="Segoe UI"/>
                        </a:defRPr>
                      </a:lvl5pPr>
                      <a:lvl6pPr marL="2286000" algn="l" defTabSz="914400" rtl="0" eaLnBrk="1" latinLnBrk="1" hangingPunct="1">
                        <a:defRPr sz="1800" b="1" kern="1200">
                          <a:solidFill>
                            <a:schemeClr val="lt1"/>
                          </a:solidFill>
                          <a:latin typeface="Segoe UI"/>
                        </a:defRPr>
                      </a:lvl6pPr>
                      <a:lvl7pPr marL="2743200" algn="l" defTabSz="914400" rtl="0" eaLnBrk="1" latinLnBrk="1" hangingPunct="1">
                        <a:defRPr sz="1800" b="1" kern="1200">
                          <a:solidFill>
                            <a:schemeClr val="lt1"/>
                          </a:solidFill>
                          <a:latin typeface="Segoe UI"/>
                        </a:defRPr>
                      </a:lvl7pPr>
                      <a:lvl8pPr marL="3200400" algn="l" defTabSz="914400" rtl="0" eaLnBrk="1" latinLnBrk="1" hangingPunct="1">
                        <a:defRPr sz="1800" b="1" kern="1200">
                          <a:solidFill>
                            <a:schemeClr val="lt1"/>
                          </a:solidFill>
                          <a:latin typeface="Segoe UI"/>
                        </a:defRPr>
                      </a:lvl8pPr>
                      <a:lvl9pPr marL="3657600" algn="l" defTabSz="914400" rtl="0" eaLnBrk="1" latinLnBrk="1" hangingPunct="1">
                        <a:defRPr sz="1800" b="1" kern="1200">
                          <a:solidFill>
                            <a:schemeClr val="lt1"/>
                          </a:solidFill>
                          <a:latin typeface="Segoe UI"/>
                        </a:defRPr>
                      </a:lvl9pPr>
                    </a:lstStyle>
                    <a:p>
                      <a:pPr algn="ctr" latinLnBrk="1"/>
                      <a:r>
                        <a:rPr lang="en-US" altLang="ko-KR" sz="1400" dirty="0" smtClean="0"/>
                        <a:t>Service</a:t>
                      </a:r>
                      <a:endParaRPr lang="ko-KR" altLang="en-US" sz="1400" dirty="0">
                        <a:latin typeface="맑은 고딕" panose="020B0503020000020004" pitchFamily="50" charset="-127"/>
                        <a:ea typeface="맑은 고딕" panose="020B0503020000020004" pitchFamily="50" charset="-127"/>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5AEEF"/>
                    </a:solidFill>
                  </a:tcPr>
                </a:tc>
                <a:tc>
                  <a:txBody>
                    <a:bodyPr/>
                    <a:lstStyle>
                      <a:lvl1pPr marL="0" algn="l" defTabSz="914400" rtl="0" eaLnBrk="1" latinLnBrk="1" hangingPunct="1">
                        <a:defRPr sz="1800" b="1" kern="1200">
                          <a:solidFill>
                            <a:schemeClr val="lt1"/>
                          </a:solidFill>
                          <a:latin typeface="Segoe UI"/>
                        </a:defRPr>
                      </a:lvl1pPr>
                      <a:lvl2pPr marL="457200" algn="l" defTabSz="914400" rtl="0" eaLnBrk="1" latinLnBrk="1" hangingPunct="1">
                        <a:defRPr sz="1800" b="1" kern="1200">
                          <a:solidFill>
                            <a:schemeClr val="lt1"/>
                          </a:solidFill>
                          <a:latin typeface="Segoe UI"/>
                        </a:defRPr>
                      </a:lvl2pPr>
                      <a:lvl3pPr marL="914400" algn="l" defTabSz="914400" rtl="0" eaLnBrk="1" latinLnBrk="1" hangingPunct="1">
                        <a:defRPr sz="1800" b="1" kern="1200">
                          <a:solidFill>
                            <a:schemeClr val="lt1"/>
                          </a:solidFill>
                          <a:latin typeface="Segoe UI"/>
                        </a:defRPr>
                      </a:lvl3pPr>
                      <a:lvl4pPr marL="1371600" algn="l" defTabSz="914400" rtl="0" eaLnBrk="1" latinLnBrk="1" hangingPunct="1">
                        <a:defRPr sz="1800" b="1" kern="1200">
                          <a:solidFill>
                            <a:schemeClr val="lt1"/>
                          </a:solidFill>
                          <a:latin typeface="Segoe UI"/>
                        </a:defRPr>
                      </a:lvl4pPr>
                      <a:lvl5pPr marL="1828800" algn="l" defTabSz="914400" rtl="0" eaLnBrk="1" latinLnBrk="1" hangingPunct="1">
                        <a:defRPr sz="1800" b="1" kern="1200">
                          <a:solidFill>
                            <a:schemeClr val="lt1"/>
                          </a:solidFill>
                          <a:latin typeface="Segoe UI"/>
                        </a:defRPr>
                      </a:lvl5pPr>
                      <a:lvl6pPr marL="2286000" algn="l" defTabSz="914400" rtl="0" eaLnBrk="1" latinLnBrk="1" hangingPunct="1">
                        <a:defRPr sz="1800" b="1" kern="1200">
                          <a:solidFill>
                            <a:schemeClr val="lt1"/>
                          </a:solidFill>
                          <a:latin typeface="Segoe UI"/>
                        </a:defRPr>
                      </a:lvl6pPr>
                      <a:lvl7pPr marL="2743200" algn="l" defTabSz="914400" rtl="0" eaLnBrk="1" latinLnBrk="1" hangingPunct="1">
                        <a:defRPr sz="1800" b="1" kern="1200">
                          <a:solidFill>
                            <a:schemeClr val="lt1"/>
                          </a:solidFill>
                          <a:latin typeface="Segoe UI"/>
                        </a:defRPr>
                      </a:lvl7pPr>
                      <a:lvl8pPr marL="3200400" algn="l" defTabSz="914400" rtl="0" eaLnBrk="1" latinLnBrk="1" hangingPunct="1">
                        <a:defRPr sz="1800" b="1" kern="1200">
                          <a:solidFill>
                            <a:schemeClr val="lt1"/>
                          </a:solidFill>
                          <a:latin typeface="Segoe UI"/>
                        </a:defRPr>
                      </a:lvl8pPr>
                      <a:lvl9pPr marL="3657600" algn="l" defTabSz="914400" rtl="0" eaLnBrk="1" latinLnBrk="1" hangingPunct="1">
                        <a:defRPr sz="1800" b="1" kern="1200">
                          <a:solidFill>
                            <a:schemeClr val="lt1"/>
                          </a:solidFill>
                          <a:latin typeface="Segoe UI"/>
                        </a:defRPr>
                      </a:lvl9pPr>
                    </a:lstStyle>
                    <a:p>
                      <a:pPr algn="ctr" latinLnBrk="1"/>
                      <a:r>
                        <a:rPr lang="en-US" altLang="ko-KR" sz="1400" dirty="0" smtClean="0"/>
                        <a:t>SLA</a:t>
                      </a:r>
                      <a:endParaRPr lang="ko-KR" altLang="en-US" sz="1400" dirty="0">
                        <a:latin typeface="맑은 고딕" panose="020B0503020000020004" pitchFamily="50" charset="-127"/>
                        <a:ea typeface="맑은 고딕" panose="020B0503020000020004" pitchFamily="50" charset="-127"/>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5AEEF"/>
                    </a:solidFill>
                  </a:tcPr>
                </a:tc>
                <a:tc>
                  <a:txBody>
                    <a:bodyPr/>
                    <a:lstStyle>
                      <a:lvl1pPr marL="0" algn="l" defTabSz="914400" rtl="0" eaLnBrk="1" latinLnBrk="1" hangingPunct="1">
                        <a:defRPr sz="1800" b="1" kern="1200">
                          <a:solidFill>
                            <a:schemeClr val="lt1"/>
                          </a:solidFill>
                          <a:latin typeface="Segoe UI"/>
                        </a:defRPr>
                      </a:lvl1pPr>
                      <a:lvl2pPr marL="457200" algn="l" defTabSz="914400" rtl="0" eaLnBrk="1" latinLnBrk="1" hangingPunct="1">
                        <a:defRPr sz="1800" b="1" kern="1200">
                          <a:solidFill>
                            <a:schemeClr val="lt1"/>
                          </a:solidFill>
                          <a:latin typeface="Segoe UI"/>
                        </a:defRPr>
                      </a:lvl2pPr>
                      <a:lvl3pPr marL="914400" algn="l" defTabSz="914400" rtl="0" eaLnBrk="1" latinLnBrk="1" hangingPunct="1">
                        <a:defRPr sz="1800" b="1" kern="1200">
                          <a:solidFill>
                            <a:schemeClr val="lt1"/>
                          </a:solidFill>
                          <a:latin typeface="Segoe UI"/>
                        </a:defRPr>
                      </a:lvl3pPr>
                      <a:lvl4pPr marL="1371600" algn="l" defTabSz="914400" rtl="0" eaLnBrk="1" latinLnBrk="1" hangingPunct="1">
                        <a:defRPr sz="1800" b="1" kern="1200">
                          <a:solidFill>
                            <a:schemeClr val="lt1"/>
                          </a:solidFill>
                          <a:latin typeface="Segoe UI"/>
                        </a:defRPr>
                      </a:lvl4pPr>
                      <a:lvl5pPr marL="1828800" algn="l" defTabSz="914400" rtl="0" eaLnBrk="1" latinLnBrk="1" hangingPunct="1">
                        <a:defRPr sz="1800" b="1" kern="1200">
                          <a:solidFill>
                            <a:schemeClr val="lt1"/>
                          </a:solidFill>
                          <a:latin typeface="Segoe UI"/>
                        </a:defRPr>
                      </a:lvl5pPr>
                      <a:lvl6pPr marL="2286000" algn="l" defTabSz="914400" rtl="0" eaLnBrk="1" latinLnBrk="1" hangingPunct="1">
                        <a:defRPr sz="1800" b="1" kern="1200">
                          <a:solidFill>
                            <a:schemeClr val="lt1"/>
                          </a:solidFill>
                          <a:latin typeface="Segoe UI"/>
                        </a:defRPr>
                      </a:lvl6pPr>
                      <a:lvl7pPr marL="2743200" algn="l" defTabSz="914400" rtl="0" eaLnBrk="1" latinLnBrk="1" hangingPunct="1">
                        <a:defRPr sz="1800" b="1" kern="1200">
                          <a:solidFill>
                            <a:schemeClr val="lt1"/>
                          </a:solidFill>
                          <a:latin typeface="Segoe UI"/>
                        </a:defRPr>
                      </a:lvl7pPr>
                      <a:lvl8pPr marL="3200400" algn="l" defTabSz="914400" rtl="0" eaLnBrk="1" latinLnBrk="1" hangingPunct="1">
                        <a:defRPr sz="1800" b="1" kern="1200">
                          <a:solidFill>
                            <a:schemeClr val="lt1"/>
                          </a:solidFill>
                          <a:latin typeface="Segoe UI"/>
                        </a:defRPr>
                      </a:lvl8pPr>
                      <a:lvl9pPr marL="3657600" algn="l" defTabSz="914400" rtl="0" eaLnBrk="1" latinLnBrk="1" hangingPunct="1">
                        <a:defRPr sz="1800" b="1" kern="1200">
                          <a:solidFill>
                            <a:schemeClr val="lt1"/>
                          </a:solidFill>
                          <a:latin typeface="Segoe UI"/>
                        </a:defRPr>
                      </a:lvl9pPr>
                    </a:lstStyle>
                    <a:p>
                      <a:pPr algn="ctr" latinLnBrk="1"/>
                      <a:r>
                        <a:rPr lang="ko-KR" altLang="en-US" sz="1400" dirty="0" smtClean="0"/>
                        <a:t>비고</a:t>
                      </a:r>
                      <a:endParaRPr lang="ko-KR" altLang="en-US" sz="1400" dirty="0">
                        <a:latin typeface="맑은 고딕" panose="020B0503020000020004" pitchFamily="50" charset="-127"/>
                        <a:ea typeface="맑은 고딕" panose="020B0503020000020004" pitchFamily="50" charset="-127"/>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5AEEF"/>
                    </a:solidFill>
                  </a:tcPr>
                </a:tc>
                <a:extLst>
                  <a:ext uri="{0D108BD9-81ED-4DB2-BD59-A6C34878D82A}">
                    <a16:rowId xmlns="" xmlns:a16="http://schemas.microsoft.com/office/drawing/2014/main" val="136226209"/>
                  </a:ext>
                </a:extLst>
              </a:tr>
              <a:tr h="315608">
                <a:tc rowSpan="3">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VM</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200" dirty="0" smtClean="0">
                          <a:solidFill>
                            <a:schemeClr val="tx1"/>
                          </a:solidFill>
                        </a:rPr>
                        <a:t>Cloud Services (</a:t>
                      </a:r>
                      <a:r>
                        <a:rPr lang="en-US" altLang="ko-KR" sz="1200" dirty="0" err="1" smtClean="0">
                          <a:solidFill>
                            <a:schemeClr val="tx1"/>
                          </a:solidFill>
                        </a:rPr>
                        <a:t>PaaS</a:t>
                      </a:r>
                      <a:r>
                        <a:rPr lang="en-US" altLang="ko-KR" sz="1200" dirty="0" smtClean="0">
                          <a:solidFill>
                            <a:schemeClr val="tx1"/>
                          </a:solidFill>
                        </a:rPr>
                        <a:t>)</a:t>
                      </a:r>
                      <a:endParaRPr lang="ko-KR" altLang="en-US" sz="12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99.95%</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200" b="0" dirty="0" smtClean="0">
                          <a:solidFill>
                            <a:schemeClr val="tx1"/>
                          </a:solidFill>
                          <a:latin typeface="맑은 고딕" panose="020B0503020000020004" pitchFamily="50" charset="-127"/>
                          <a:ea typeface="맑은 고딕" panose="020B0503020000020004" pitchFamily="50" charset="-127"/>
                        </a:rPr>
                        <a:t>2</a:t>
                      </a:r>
                      <a:r>
                        <a:rPr lang="ko-KR" altLang="en-US" sz="1200" b="0" dirty="0" smtClean="0">
                          <a:solidFill>
                            <a:schemeClr val="tx1"/>
                          </a:solidFill>
                          <a:latin typeface="맑은 고딕" panose="020B0503020000020004" pitchFamily="50" charset="-127"/>
                          <a:ea typeface="맑은 고딕" panose="020B0503020000020004" pitchFamily="50" charset="-127"/>
                        </a:rPr>
                        <a:t>개이상의 인스턴스 배치</a:t>
                      </a:r>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2636564108"/>
                  </a:ext>
                </a:extLst>
              </a:tr>
              <a:tr h="511452">
                <a:tc vMerge="1">
                  <a:txBody>
                    <a:bodyPr/>
                    <a:lstStyle/>
                    <a:p>
                      <a:pPr algn="ctr" latinLnBrk="1"/>
                      <a:endParaRPr lang="ko-KR" altLang="en-US" sz="1200" b="1" dirty="0">
                        <a:latin typeface="맑은 고딕" panose="020B0503020000020004" pitchFamily="50" charset="-127"/>
                        <a:ea typeface="맑은 고딕" panose="020B0503020000020004" pitchFamily="50" charset="-127"/>
                      </a:endParaRPr>
                    </a:p>
                  </a:txBody>
                  <a:tcPr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200" dirty="0" smtClean="0">
                          <a:solidFill>
                            <a:schemeClr val="tx1"/>
                          </a:solidFill>
                        </a:rPr>
                        <a:t>Virtual Machine (</a:t>
                      </a:r>
                      <a:r>
                        <a:rPr lang="en-US" altLang="ko-KR" sz="1200" dirty="0" err="1" smtClean="0">
                          <a:solidFill>
                            <a:schemeClr val="tx1"/>
                          </a:solidFill>
                        </a:rPr>
                        <a:t>IaaS</a:t>
                      </a:r>
                      <a:r>
                        <a:rPr lang="en-US" altLang="ko-KR" sz="1200" dirty="0" smtClean="0">
                          <a:solidFill>
                            <a:schemeClr val="tx1"/>
                          </a:solidFill>
                        </a:rPr>
                        <a:t>)</a:t>
                      </a:r>
                      <a:endParaRPr lang="ko-KR" altLang="en-US" sz="12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99.95%</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200" dirty="0" smtClean="0">
                          <a:solidFill>
                            <a:schemeClr val="tx1"/>
                          </a:solidFill>
                        </a:rPr>
                        <a:t>2</a:t>
                      </a:r>
                      <a:r>
                        <a:rPr lang="ko-KR" altLang="en-US" sz="1200" dirty="0" smtClean="0">
                          <a:solidFill>
                            <a:schemeClr val="tx1"/>
                          </a:solidFill>
                        </a:rPr>
                        <a:t>개 이상의 </a:t>
                      </a:r>
                      <a:r>
                        <a:rPr lang="en-US" altLang="ko-KR" sz="1200" dirty="0" smtClean="0">
                          <a:solidFill>
                            <a:schemeClr val="tx1"/>
                          </a:solidFill>
                        </a:rPr>
                        <a:t>VM</a:t>
                      </a:r>
                      <a:r>
                        <a:rPr lang="en-US" altLang="ko-KR" sz="1200" baseline="0" dirty="0" smtClean="0">
                          <a:solidFill>
                            <a:schemeClr val="tx1"/>
                          </a:solidFill>
                        </a:rPr>
                        <a:t> </a:t>
                      </a:r>
                      <a:r>
                        <a:rPr lang="ko-KR" altLang="en-US" sz="1200" baseline="0" dirty="0" smtClean="0">
                          <a:solidFill>
                            <a:schemeClr val="tx1"/>
                          </a:solidFill>
                        </a:rPr>
                        <a:t>인스턴스가 배치되고</a:t>
                      </a:r>
                      <a:r>
                        <a:rPr lang="en-US" altLang="ko-KR" sz="1200" baseline="0" dirty="0" smtClean="0">
                          <a:solidFill>
                            <a:schemeClr val="tx1"/>
                          </a:solidFill>
                        </a:rPr>
                        <a:t> </a:t>
                      </a:r>
                      <a:r>
                        <a:rPr lang="ko-KR" altLang="en-US" sz="1200" baseline="0" dirty="0" smtClean="0">
                          <a:solidFill>
                            <a:schemeClr val="tx1"/>
                          </a:solidFill>
                        </a:rPr>
                        <a:t>동일 </a:t>
                      </a:r>
                      <a:r>
                        <a:rPr lang="en-US" altLang="ko-KR" sz="1200" dirty="0" smtClean="0">
                          <a:solidFill>
                            <a:schemeClr val="tx1"/>
                          </a:solidFill>
                        </a:rPr>
                        <a:t>Availability Set</a:t>
                      </a:r>
                      <a:r>
                        <a:rPr lang="ko-KR" altLang="en-US" sz="1200" dirty="0" smtClean="0">
                          <a:solidFill>
                            <a:schemeClr val="tx1"/>
                          </a:solidFill>
                        </a:rPr>
                        <a:t>으로 구성</a:t>
                      </a:r>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639594733"/>
                  </a:ext>
                </a:extLst>
              </a:tr>
              <a:tr h="315608">
                <a:tc vMerge="1">
                  <a:txBody>
                    <a:bodyPr/>
                    <a:lstStyle/>
                    <a:p>
                      <a:pPr algn="ctr" latinLnBrk="1"/>
                      <a:endParaRPr lang="ko-KR" altLang="en-US" sz="1200" b="1" dirty="0">
                        <a:latin typeface="맑은 고딕" panose="020B0503020000020004" pitchFamily="50" charset="-127"/>
                        <a:ea typeface="맑은 고딕" panose="020B0503020000020004" pitchFamily="50" charset="-127"/>
                      </a:endParaRPr>
                    </a:p>
                  </a:txBody>
                  <a:tcPr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Virtual Network</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latin typeface="+mn-lt"/>
                          <a:ea typeface="+mn-ea"/>
                          <a:cs typeface="+mn-cs"/>
                        </a:rPr>
                        <a:t>99.9%</a:t>
                      </a:r>
                      <a:endParaRPr lang="ko-KR" altLang="en-US" sz="1400" b="1" dirty="0">
                        <a:solidFill>
                          <a:schemeClr val="tx1"/>
                        </a:solidFill>
                        <a:latin typeface="+mn-lt"/>
                        <a:ea typeface="+mn-ea"/>
                        <a:cs typeface="+mn-cs"/>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1707820401"/>
                  </a:ext>
                </a:extLst>
              </a:tr>
              <a:tr h="315608">
                <a:tc rowSpan="2">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SQL Database</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Basic, Standard, and Premium Tiers</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3074984077"/>
                  </a:ext>
                </a:extLst>
              </a:tr>
              <a:tr h="315608">
                <a:tc vMerge="1">
                  <a:txBody>
                    <a:bodyPr/>
                    <a:lstStyle/>
                    <a:p>
                      <a:pPr algn="ctr" latinLnBrk="1"/>
                      <a:endParaRPr lang="ko-KR" altLang="en-US" sz="1200" b="1" dirty="0">
                        <a:latin typeface="맑은 고딕" panose="020B0503020000020004" pitchFamily="50" charset="-127"/>
                        <a:ea typeface="맑은 고딕" panose="020B0503020000020004" pitchFamily="50" charset="-127"/>
                      </a:endParaRPr>
                    </a:p>
                  </a:txBody>
                  <a:tcPr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Web and Business Tiers</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2961762744"/>
                  </a:ext>
                </a:extLst>
              </a:tr>
              <a:tr h="579307">
                <a:tc rowSpan="2">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baseline="0" dirty="0" smtClean="0">
                          <a:solidFill>
                            <a:schemeClr val="tx1"/>
                          </a:solidFill>
                        </a:rPr>
                        <a:t>Storage</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Access-Geo Redundant Storage (RA-GRS) Account</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200" dirty="0" smtClean="0">
                          <a:solidFill>
                            <a:schemeClr val="tx1"/>
                          </a:solidFill>
                        </a:rPr>
                        <a:t>Write</a:t>
                      </a:r>
                      <a:r>
                        <a:rPr lang="ko-KR" altLang="en-US" sz="1200" dirty="0" smtClean="0">
                          <a:solidFill>
                            <a:schemeClr val="tx1"/>
                          </a:solidFill>
                        </a:rPr>
                        <a:t>는 </a:t>
                      </a:r>
                      <a:r>
                        <a:rPr lang="en-US" altLang="ko-KR" sz="1200" dirty="0" smtClean="0">
                          <a:solidFill>
                            <a:schemeClr val="tx1"/>
                          </a:solidFill>
                        </a:rPr>
                        <a:t>99.9%</a:t>
                      </a:r>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3807272204"/>
                  </a:ext>
                </a:extLst>
              </a:tr>
              <a:tr h="843004">
                <a:tc vMerge="1">
                  <a:txBody>
                    <a:bodyPr/>
                    <a:lstStyle/>
                    <a:p>
                      <a:pPr algn="ctr" latinLnBrk="1"/>
                      <a:endParaRPr lang="ko-KR" altLang="en-US" sz="1200" b="1" dirty="0">
                        <a:latin typeface="맑은 고딕" panose="020B0503020000020004" pitchFamily="50" charset="-127"/>
                        <a:ea typeface="맑은 고딕" panose="020B0503020000020004" pitchFamily="50" charset="-127"/>
                      </a:endParaRPr>
                    </a:p>
                  </a:txBody>
                  <a:tcPr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Locally Redundant Storage (LRS),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Zone Redundant Storage (ZRS),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Geo Redundant Storage (GRS) Accounts</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3072757724"/>
                  </a:ext>
                </a:extLst>
              </a:tr>
              <a:tr h="315608">
                <a:tc rowSpan="5">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Services</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Active Directory</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4133571607"/>
                  </a:ext>
                </a:extLst>
              </a:tr>
              <a:tr h="315608">
                <a:tc vMerge="1">
                  <a:txBody>
                    <a:bodyPr/>
                    <a:lstStyle/>
                    <a:p>
                      <a:pPr algn="ctr" latinLnBrk="1"/>
                      <a:endParaRPr lang="ko-KR" altLang="en-US" sz="1200" b="1" dirty="0">
                        <a:latin typeface="맑은 고딕" panose="020B0503020000020004" pitchFamily="50" charset="-127"/>
                        <a:ea typeface="맑은 고딕" panose="020B0503020000020004" pitchFamily="50" charset="-127"/>
                      </a:endParaRPr>
                    </a:p>
                  </a:txBody>
                  <a:tcPr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CDN</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1434826740"/>
                  </a:ext>
                </a:extLst>
              </a:tr>
              <a:tr h="315608">
                <a:tc vMerge="1">
                  <a:txBody>
                    <a:bodyPr/>
                    <a:lstStyle/>
                    <a:p>
                      <a:pPr algn="ctr" latinLnBrk="1"/>
                      <a:endParaRPr lang="ko-KR" altLang="en-US" sz="1200" b="1" dirty="0">
                        <a:latin typeface="맑은 고딕" panose="020B0503020000020004" pitchFamily="50" charset="-127"/>
                        <a:ea typeface="맑은 고딕" panose="020B0503020000020004" pitchFamily="50" charset="-127"/>
                      </a:endParaRPr>
                    </a:p>
                  </a:txBody>
                  <a:tcPr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smtClean="0">
                          <a:solidFill>
                            <a:schemeClr val="tx1"/>
                          </a:solidFill>
                        </a:rPr>
                        <a:t>HDInsight</a:t>
                      </a:r>
                      <a:r>
                        <a:rPr lang="en-US" altLang="ko-KR" sz="1200" dirty="0" smtClean="0">
                          <a:solidFill>
                            <a:schemeClr val="tx1"/>
                          </a:solidFill>
                        </a:rPr>
                        <a:t> (Hadoop)</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2782863350"/>
                  </a:ext>
                </a:extLst>
              </a:tr>
              <a:tr h="315608">
                <a:tc vMerge="1">
                  <a:txBody>
                    <a:bodyPr/>
                    <a:lstStyle/>
                    <a:p>
                      <a:pPr algn="ctr" latinLnBrk="1"/>
                      <a:endParaRPr lang="ko-KR" altLang="en-US" sz="1200" b="1" dirty="0">
                        <a:latin typeface="맑은 고딕" panose="020B0503020000020004" pitchFamily="50" charset="-127"/>
                        <a:ea typeface="맑은 고딕" panose="020B0503020000020004" pitchFamily="50" charset="-127"/>
                      </a:endParaRPr>
                    </a:p>
                  </a:txBody>
                  <a:tcPr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Media Services</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352111478"/>
                  </a:ext>
                </a:extLst>
              </a:tr>
              <a:tr h="342980">
                <a:tc vMerge="1">
                  <a:txBody>
                    <a:bodyPr/>
                    <a:lstStyle/>
                    <a:p>
                      <a:pPr algn="ctr" latinLnBrk="1"/>
                      <a:endParaRPr lang="ko-KR" altLang="en-US" sz="1200" b="1" dirty="0">
                        <a:latin typeface="맑은 고딕" panose="020B0503020000020004" pitchFamily="50" charset="-127"/>
                        <a:ea typeface="맑은 고딕" panose="020B0503020000020004" pitchFamily="50" charset="-127"/>
                      </a:endParaRPr>
                    </a:p>
                  </a:txBody>
                  <a:tcPr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tx1"/>
                          </a:solidFill>
                        </a:rPr>
                        <a:t>Traffic Manager</a:t>
                      </a:r>
                      <a:endParaRPr lang="ko-KR" altLang="en-US" sz="1200" b="1" dirty="0" smtClean="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r>
                        <a:rPr lang="en-US" altLang="ko-KR" sz="1400" b="1" dirty="0" smtClean="0">
                          <a:solidFill>
                            <a:schemeClr val="tx1"/>
                          </a:solidFill>
                        </a:rPr>
                        <a:t>99.99%</a:t>
                      </a:r>
                      <a:endParaRPr lang="ko-KR" altLang="en-US" sz="1400" b="1"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tc>
                  <a:txBody>
                    <a:bodyPr/>
                    <a:lstStyle>
                      <a:lvl1pPr marL="0" algn="l" defTabSz="914400" rtl="0" eaLnBrk="1" latinLnBrk="1" hangingPunct="1">
                        <a:defRPr sz="1800" kern="1200">
                          <a:solidFill>
                            <a:schemeClr val="dk1"/>
                          </a:solidFill>
                          <a:latin typeface="Segoe UI"/>
                        </a:defRPr>
                      </a:lvl1pPr>
                      <a:lvl2pPr marL="457200" algn="l" defTabSz="914400" rtl="0" eaLnBrk="1" latinLnBrk="1" hangingPunct="1">
                        <a:defRPr sz="1800" kern="1200">
                          <a:solidFill>
                            <a:schemeClr val="dk1"/>
                          </a:solidFill>
                          <a:latin typeface="Segoe UI"/>
                        </a:defRPr>
                      </a:lvl2pPr>
                      <a:lvl3pPr marL="914400" algn="l" defTabSz="914400" rtl="0" eaLnBrk="1" latinLnBrk="1" hangingPunct="1">
                        <a:defRPr sz="1800" kern="1200">
                          <a:solidFill>
                            <a:schemeClr val="dk1"/>
                          </a:solidFill>
                          <a:latin typeface="Segoe UI"/>
                        </a:defRPr>
                      </a:lvl3pPr>
                      <a:lvl4pPr marL="1371600" algn="l" defTabSz="914400" rtl="0" eaLnBrk="1" latinLnBrk="1" hangingPunct="1">
                        <a:defRPr sz="1800" kern="1200">
                          <a:solidFill>
                            <a:schemeClr val="dk1"/>
                          </a:solidFill>
                          <a:latin typeface="Segoe UI"/>
                        </a:defRPr>
                      </a:lvl4pPr>
                      <a:lvl5pPr marL="1828800" algn="l" defTabSz="914400" rtl="0" eaLnBrk="1" latinLnBrk="1" hangingPunct="1">
                        <a:defRPr sz="1800" kern="1200">
                          <a:solidFill>
                            <a:schemeClr val="dk1"/>
                          </a:solidFill>
                          <a:latin typeface="Segoe UI"/>
                        </a:defRPr>
                      </a:lvl5pPr>
                      <a:lvl6pPr marL="2286000" algn="l" defTabSz="914400" rtl="0" eaLnBrk="1" latinLnBrk="1" hangingPunct="1">
                        <a:defRPr sz="1800" kern="1200">
                          <a:solidFill>
                            <a:schemeClr val="dk1"/>
                          </a:solidFill>
                          <a:latin typeface="Segoe UI"/>
                        </a:defRPr>
                      </a:lvl6pPr>
                      <a:lvl7pPr marL="2743200" algn="l" defTabSz="914400" rtl="0" eaLnBrk="1" latinLnBrk="1" hangingPunct="1">
                        <a:defRPr sz="1800" kern="1200">
                          <a:solidFill>
                            <a:schemeClr val="dk1"/>
                          </a:solidFill>
                          <a:latin typeface="Segoe UI"/>
                        </a:defRPr>
                      </a:lvl7pPr>
                      <a:lvl8pPr marL="3200400" algn="l" defTabSz="914400" rtl="0" eaLnBrk="1" latinLnBrk="1" hangingPunct="1">
                        <a:defRPr sz="1800" kern="1200">
                          <a:solidFill>
                            <a:schemeClr val="dk1"/>
                          </a:solidFill>
                          <a:latin typeface="Segoe UI"/>
                        </a:defRPr>
                      </a:lvl8pPr>
                      <a:lvl9pPr marL="3657600" algn="l" defTabSz="914400" rtl="0" eaLnBrk="1" latinLnBrk="1" hangingPunct="1">
                        <a:defRPr sz="1800" kern="1200">
                          <a:solidFill>
                            <a:schemeClr val="dk1"/>
                          </a:solidFill>
                          <a:latin typeface="Segoe UI"/>
                        </a:defRPr>
                      </a:lvl9pPr>
                    </a:lstStyle>
                    <a:p>
                      <a:pPr algn="ctr" latinLnBrk="1"/>
                      <a:endParaRPr lang="ko-KR" altLang="en-US" sz="1200" b="0" dirty="0">
                        <a:solidFill>
                          <a:schemeClr val="tx1"/>
                        </a:solidFill>
                        <a:latin typeface="맑은 고딕" panose="020B0503020000020004" pitchFamily="50" charset="-127"/>
                        <a:ea typeface="맑은 고딕" panose="020B0503020000020004" pitchFamily="50" charset="-127"/>
                      </a:endParaRPr>
                    </a:p>
                  </a:txBody>
                  <a:tcPr marT="18000" marB="1800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EEF">
                        <a:tint val="20000"/>
                      </a:srgbClr>
                    </a:solidFill>
                  </a:tcPr>
                </a:tc>
                <a:extLst>
                  <a:ext uri="{0D108BD9-81ED-4DB2-BD59-A6C34878D82A}">
                    <a16:rowId xmlns="" xmlns:a16="http://schemas.microsoft.com/office/drawing/2014/main" val="416373600"/>
                  </a:ext>
                </a:extLst>
              </a:tr>
            </a:tbl>
          </a:graphicData>
        </a:graphic>
      </p:graphicFrame>
      <p:sp>
        <p:nvSpPr>
          <p:cNvPr id="9" name="Rectangle 8"/>
          <p:cNvSpPr/>
          <p:nvPr/>
        </p:nvSpPr>
        <p:spPr>
          <a:xfrm>
            <a:off x="200340" y="6375241"/>
            <a:ext cx="9433310" cy="246221"/>
          </a:xfrm>
          <a:prstGeom prst="rect">
            <a:avLst/>
          </a:prstGeom>
        </p:spPr>
        <p:txBody>
          <a:bodyPr wrap="square">
            <a:spAutoFit/>
          </a:bodyPr>
          <a:lstStyle/>
          <a:p>
            <a:pPr defTabSz="914400" eaLnBrk="0" fontAlgn="base" hangingPunct="0">
              <a:spcBef>
                <a:spcPct val="0"/>
              </a:spcBef>
              <a:spcAft>
                <a:spcPct val="0"/>
              </a:spcAft>
            </a:pPr>
            <a:r>
              <a:rPr kumimoji="1" lang="ko-KR" altLang="en-US" sz="1000" dirty="0" smtClean="0">
                <a:solidFill>
                  <a:srgbClr val="000000"/>
                </a:solidFill>
                <a:latin typeface="맑은 고딕" panose="020B0503020000020004" pitchFamily="50" charset="-127"/>
                <a:ea typeface="맑은 고딕" panose="020B0503020000020004" pitchFamily="50" charset="-127"/>
              </a:rPr>
              <a:t>세부 내용</a:t>
            </a:r>
            <a:r>
              <a:rPr kumimoji="1" lang="en-US" altLang="ko-KR" sz="1000" dirty="0" smtClean="0">
                <a:solidFill>
                  <a:srgbClr val="000000"/>
                </a:solidFill>
                <a:latin typeface="맑은 고딕" panose="020B0503020000020004" pitchFamily="50" charset="-127"/>
                <a:ea typeface="맑은 고딕" panose="020B0503020000020004" pitchFamily="50" charset="-127"/>
              </a:rPr>
              <a:t>:</a:t>
            </a:r>
            <a:r>
              <a:rPr kumimoji="1" lang="ko-KR" altLang="en-US" sz="1000" dirty="0" smtClean="0">
                <a:solidFill>
                  <a:srgbClr val="000000"/>
                </a:solidFill>
                <a:latin typeface="맑은 고딕" panose="020B0503020000020004" pitchFamily="50" charset="-127"/>
                <a:ea typeface="맑은 고딕" panose="020B0503020000020004" pitchFamily="50" charset="-127"/>
              </a:rPr>
              <a:t> </a:t>
            </a:r>
            <a:r>
              <a:rPr kumimoji="1" lang="en-US" altLang="ko-KR" sz="1000" dirty="0" smtClean="0">
                <a:solidFill>
                  <a:srgbClr val="000000"/>
                </a:solidFill>
                <a:latin typeface="맑은 고딕" panose="020B0503020000020004" pitchFamily="50" charset="-127"/>
                <a:ea typeface="맑은 고딕" panose="020B0503020000020004" pitchFamily="50" charset="-127"/>
              </a:rPr>
              <a:t>http</a:t>
            </a:r>
            <a:r>
              <a:rPr kumimoji="1" lang="en-US" altLang="ko-KR" sz="1000" dirty="0">
                <a:solidFill>
                  <a:srgbClr val="000000"/>
                </a:solidFill>
                <a:latin typeface="맑은 고딕" panose="020B0503020000020004" pitchFamily="50" charset="-127"/>
                <a:ea typeface="맑은 고딕" panose="020B0503020000020004" pitchFamily="50" charset="-127"/>
              </a:rPr>
              <a:t>://azure.microsoft.com/en-us/support/legal/sla</a:t>
            </a:r>
            <a:r>
              <a:rPr kumimoji="1" lang="en-US" altLang="ko-KR" sz="1000" dirty="0" smtClean="0">
                <a:solidFill>
                  <a:srgbClr val="000000"/>
                </a:solidFill>
                <a:latin typeface="맑은 고딕" panose="020B0503020000020004" pitchFamily="50" charset="-127"/>
                <a:ea typeface="맑은 고딕" panose="020B0503020000020004" pitchFamily="50" charset="-127"/>
              </a:rPr>
              <a:t>/</a:t>
            </a:r>
            <a:endParaRPr kumimoji="1" lang="ko-KR" altLang="en-US" sz="1000" dirty="0">
              <a:solidFill>
                <a:srgbClr val="00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69781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SLA &gt; Virtual Machine</a:t>
            </a:r>
            <a:endParaRPr lang="ko-KR" altLang="en-US" dirty="0"/>
          </a:p>
        </p:txBody>
      </p:sp>
      <p:sp>
        <p:nvSpPr>
          <p:cNvPr id="7" name="Text Placeholder 6"/>
          <p:cNvSpPr>
            <a:spLocks noGrp="1"/>
          </p:cNvSpPr>
          <p:nvPr>
            <p:ph type="body" sz="quarter" idx="12"/>
          </p:nvPr>
        </p:nvSpPr>
        <p:spPr/>
        <p:txBody>
          <a:bodyPr/>
          <a:lstStyle/>
          <a:p>
            <a:r>
              <a:rPr lang="en-US" altLang="ko-KR" sz="1050" dirty="0" smtClean="0"/>
              <a:t>3. Microsoft Azure Price Model</a:t>
            </a:r>
            <a:endParaRPr lang="ko-KR" altLang="en-US" sz="1050" dirty="0"/>
          </a:p>
        </p:txBody>
      </p:sp>
      <p:sp>
        <p:nvSpPr>
          <p:cNvPr id="3" name="Content Placeholder 2"/>
          <p:cNvSpPr>
            <a:spLocks noGrp="1"/>
          </p:cNvSpPr>
          <p:nvPr>
            <p:ph idx="1"/>
          </p:nvPr>
        </p:nvSpPr>
        <p:spPr/>
        <p:txBody>
          <a:bodyPr/>
          <a:lstStyle/>
          <a:p>
            <a:r>
              <a:rPr lang="en-US" altLang="ko-KR" smtClean="0"/>
              <a:t>SLA </a:t>
            </a:r>
            <a:r>
              <a:rPr lang="ko-KR" altLang="en-US" smtClean="0"/>
              <a:t>포함 내용</a:t>
            </a:r>
            <a:endParaRPr lang="en-US" altLang="ko-KR" smtClean="0"/>
          </a:p>
          <a:p>
            <a:pPr lvl="1"/>
            <a:r>
              <a:rPr lang="ko-KR" altLang="en-US" smtClean="0"/>
              <a:t>컴퓨터 하드웨어 장애 </a:t>
            </a:r>
            <a:r>
              <a:rPr lang="en-US" altLang="ko-KR" smtClean="0"/>
              <a:t>(Disk, CPU, Memory), </a:t>
            </a:r>
            <a:r>
              <a:rPr lang="ko-KR" altLang="en-US" smtClean="0"/>
              <a:t>데이터 센터 장애 </a:t>
            </a:r>
            <a:r>
              <a:rPr lang="en-US" altLang="ko-KR" smtClean="0"/>
              <a:t>(</a:t>
            </a:r>
            <a:r>
              <a:rPr lang="ko-KR" altLang="en-US" smtClean="0"/>
              <a:t>네트워크</a:t>
            </a:r>
            <a:r>
              <a:rPr lang="en-US" altLang="ko-KR" smtClean="0"/>
              <a:t>, </a:t>
            </a:r>
            <a:r>
              <a:rPr lang="ko-KR" altLang="en-US" smtClean="0"/>
              <a:t>전력</a:t>
            </a:r>
            <a:r>
              <a:rPr lang="en-US" altLang="ko-KR" smtClean="0"/>
              <a:t>)</a:t>
            </a:r>
            <a:r>
              <a:rPr lang="ko-KR" altLang="en-US" smtClean="0"/>
              <a:t>로 인한 서비스 가용률에 대한 계약</a:t>
            </a:r>
            <a:endParaRPr lang="en-US" altLang="ko-KR" smtClean="0"/>
          </a:p>
          <a:p>
            <a:pPr lvl="1"/>
            <a:r>
              <a:rPr lang="ko-KR" altLang="en-US" smtClean="0"/>
              <a:t>하드웨어 업그레이드 및 소프트웨어 유지 보수 </a:t>
            </a:r>
            <a:r>
              <a:rPr lang="en-US" altLang="ko-KR" smtClean="0"/>
              <a:t>(Host OS </a:t>
            </a:r>
            <a:r>
              <a:rPr lang="ko-KR" altLang="en-US" smtClean="0"/>
              <a:t>관리</a:t>
            </a:r>
            <a:r>
              <a:rPr lang="en-US" altLang="ko-KR" smtClean="0"/>
              <a:t>)</a:t>
            </a:r>
            <a:r>
              <a:rPr lang="ko-KR" altLang="en-US" smtClean="0"/>
              <a:t>를 원인으로하는 경우도 </a:t>
            </a:r>
            <a:r>
              <a:rPr lang="en-US" altLang="ko-KR" smtClean="0"/>
              <a:t>SLA </a:t>
            </a:r>
            <a:r>
              <a:rPr lang="ko-KR" altLang="en-US" smtClean="0"/>
              <a:t>계약에 포함</a:t>
            </a:r>
            <a:endParaRPr lang="en-US" altLang="ko-KR" smtClean="0"/>
          </a:p>
          <a:p>
            <a:pPr lvl="1"/>
            <a:r>
              <a:rPr lang="ko-KR" altLang="en-US" smtClean="0"/>
              <a:t>단</a:t>
            </a:r>
            <a:r>
              <a:rPr lang="en-US" altLang="ko-KR" smtClean="0"/>
              <a:t>, Guest OS </a:t>
            </a:r>
            <a:r>
              <a:rPr lang="ko-KR" altLang="en-US" smtClean="0"/>
              <a:t>업데이트 및 자연 재해는 </a:t>
            </a:r>
            <a:r>
              <a:rPr lang="en-US" altLang="ko-KR" smtClean="0"/>
              <a:t>SLA </a:t>
            </a:r>
            <a:r>
              <a:rPr lang="ko-KR" altLang="en-US" smtClean="0"/>
              <a:t>미 포함</a:t>
            </a:r>
            <a:endParaRPr lang="en-US" altLang="ko-KR" smtClean="0"/>
          </a:p>
          <a:p>
            <a:endParaRPr lang="en-US" altLang="ko-KR" smtClean="0"/>
          </a:p>
          <a:p>
            <a:r>
              <a:rPr lang="ko-KR" altLang="en-US" smtClean="0"/>
              <a:t>다양한 원인에 따른 예상하지 못한 가상 컴퓨터의 재부팅</a:t>
            </a:r>
            <a:r>
              <a:rPr lang="en-US" altLang="ko-KR" smtClean="0"/>
              <a:t> </a:t>
            </a:r>
          </a:p>
          <a:p>
            <a:pPr lvl="1"/>
            <a:r>
              <a:rPr lang="en-US" altLang="ko-KR" smtClean="0"/>
              <a:t>Host OS Update</a:t>
            </a:r>
          </a:p>
          <a:p>
            <a:pPr lvl="2"/>
            <a:r>
              <a:rPr lang="ko-KR" altLang="en-US" smtClean="0"/>
              <a:t>마이크로소프트 </a:t>
            </a:r>
            <a:r>
              <a:rPr lang="en-US" altLang="ko-KR" smtClean="0"/>
              <a:t>Azure Data Center</a:t>
            </a:r>
            <a:r>
              <a:rPr lang="ko-KR" altLang="en-US" smtClean="0"/>
              <a:t>에 </a:t>
            </a:r>
            <a:r>
              <a:rPr lang="en-US" altLang="ko-KR" smtClean="0"/>
              <a:t>Host </a:t>
            </a:r>
            <a:r>
              <a:rPr lang="ko-KR" altLang="en-US" smtClean="0"/>
              <a:t>서버들에 대한 보안</a:t>
            </a:r>
            <a:r>
              <a:rPr lang="en-US" altLang="ko-KR" smtClean="0"/>
              <a:t>, </a:t>
            </a:r>
            <a:r>
              <a:rPr lang="ko-KR" altLang="en-US" smtClean="0"/>
              <a:t>성능</a:t>
            </a:r>
            <a:r>
              <a:rPr lang="en-US" altLang="ko-KR" smtClean="0"/>
              <a:t>, </a:t>
            </a:r>
            <a:r>
              <a:rPr lang="ko-KR" altLang="en-US" smtClean="0"/>
              <a:t>기능 등 다양한 업데이트로 인해 가상 컴퓨터 부팅이 발생할 수 있음</a:t>
            </a:r>
            <a:endParaRPr lang="en-US" altLang="ko-KR" smtClean="0"/>
          </a:p>
          <a:p>
            <a:pPr lvl="1"/>
            <a:r>
              <a:rPr lang="en-US" altLang="ko-KR" smtClean="0"/>
              <a:t>Service Healing</a:t>
            </a:r>
          </a:p>
          <a:p>
            <a:pPr lvl="2"/>
            <a:r>
              <a:rPr lang="ko-KR" altLang="en-US" smtClean="0"/>
              <a:t>가상 컴퓨터와 관련된 하드웨어 장애로 인해 예상하지 못한 가상 컴퓨터의 재부팅이 일어날 수 있음</a:t>
            </a:r>
            <a:endParaRPr lang="en-US" altLang="ko-KR" smtClean="0"/>
          </a:p>
          <a:p>
            <a:pPr lvl="1"/>
            <a:endParaRPr lang="en-US" altLang="ko-KR" smtClean="0"/>
          </a:p>
          <a:p>
            <a:r>
              <a:rPr lang="ko-KR" altLang="en-US" smtClean="0"/>
              <a:t>안정적인 서비스를 위한 가용 집합 </a:t>
            </a:r>
            <a:r>
              <a:rPr lang="en-US" altLang="ko-KR" smtClean="0"/>
              <a:t>(Availability Set)</a:t>
            </a:r>
            <a:r>
              <a:rPr lang="ko-KR" altLang="en-US" smtClean="0"/>
              <a:t> 구성</a:t>
            </a:r>
            <a:endParaRPr lang="en-US" altLang="ko-KR" smtClean="0"/>
          </a:p>
          <a:p>
            <a:pPr lvl="1"/>
            <a:r>
              <a:rPr lang="ko-KR" altLang="en-US" smtClean="0"/>
              <a:t>동일한 역할을 하는 가상 컴퓨터를 구성하여 가용 집합으로 지정</a:t>
            </a:r>
            <a:endParaRPr lang="en-US" altLang="ko-KR" smtClean="0"/>
          </a:p>
          <a:p>
            <a:pPr lvl="1"/>
            <a:r>
              <a:rPr lang="ko-KR" altLang="en-US" smtClean="0"/>
              <a:t>가용 집항에 포함된 가상 컴퓨터들은 서로 다른 </a:t>
            </a:r>
            <a:r>
              <a:rPr lang="en-US" altLang="ko-KR" smtClean="0"/>
              <a:t>Fault Domain </a:t>
            </a:r>
            <a:r>
              <a:rPr lang="ko-KR" altLang="en-US" smtClean="0"/>
              <a:t>에 분산되어 운영</a:t>
            </a:r>
            <a:endParaRPr lang="en-US" altLang="ko-KR" smtClean="0"/>
          </a:p>
          <a:p>
            <a:pPr lvl="2"/>
            <a:r>
              <a:rPr lang="ko-KR" altLang="en-US" smtClean="0"/>
              <a:t>하나의 클라우드 서비스에 하나 이상의 가용 집합 구성이 가능 함</a:t>
            </a:r>
            <a:endParaRPr lang="en-US" altLang="ko-KR" smtClean="0"/>
          </a:p>
          <a:p>
            <a:pPr lvl="1"/>
            <a:r>
              <a:rPr lang="en-US" altLang="ko-KR" smtClean="0"/>
              <a:t>Service Healing </a:t>
            </a:r>
            <a:r>
              <a:rPr lang="ko-KR" altLang="en-US" smtClean="0"/>
              <a:t>등 하드웨어 장애로 인한 서버 다운 타음 최소화</a:t>
            </a:r>
            <a:endParaRPr lang="en-US" altLang="ko-KR" smtClean="0"/>
          </a:p>
          <a:p>
            <a:pPr lvl="2"/>
            <a:endParaRPr lang="ko-KR" altLang="en-US" smtClean="0"/>
          </a:p>
          <a:p>
            <a:endParaRPr lang="ko-KR" altLang="en-US" dirty="0"/>
          </a:p>
        </p:txBody>
      </p:sp>
      <p:sp>
        <p:nvSpPr>
          <p:cNvPr id="6" name="Text Placeholder 5"/>
          <p:cNvSpPr>
            <a:spLocks noGrp="1"/>
          </p:cNvSpPr>
          <p:nvPr>
            <p:ph type="body" sz="quarter" idx="10"/>
          </p:nvPr>
        </p:nvSpPr>
        <p:spPr/>
        <p:txBody>
          <a:bodyPr/>
          <a:lstStyle/>
          <a:p>
            <a:r>
              <a:rPr lang="en-US" altLang="ko-KR" smtClean="0"/>
              <a:t>Virtual Machine SLA 99.95%/month </a:t>
            </a:r>
            <a:r>
              <a:rPr lang="ko-KR" altLang="en-US" smtClean="0"/>
              <a:t>를 위해 가용 집합 </a:t>
            </a:r>
            <a:r>
              <a:rPr lang="en-US" altLang="ko-KR" smtClean="0"/>
              <a:t>(Availability Set) </a:t>
            </a:r>
            <a:r>
              <a:rPr lang="ko-KR" altLang="en-US" smtClean="0"/>
              <a:t>을 구성합니다</a:t>
            </a:r>
            <a:r>
              <a:rPr lang="en-US" altLang="ko-KR" smtClean="0"/>
              <a:t>.</a:t>
            </a:r>
            <a:endParaRPr lang="ko-KR" altLang="en-US" dirty="0"/>
          </a:p>
        </p:txBody>
      </p:sp>
      <p:sp>
        <p:nvSpPr>
          <p:cNvPr id="9" name="Rectangle 8"/>
          <p:cNvSpPr/>
          <p:nvPr/>
        </p:nvSpPr>
        <p:spPr>
          <a:xfrm>
            <a:off x="200340" y="6375241"/>
            <a:ext cx="9433310" cy="246221"/>
          </a:xfrm>
          <a:prstGeom prst="rect">
            <a:avLst/>
          </a:prstGeom>
        </p:spPr>
        <p:txBody>
          <a:bodyPr wrap="square">
            <a:spAutoFit/>
          </a:bodyPr>
          <a:lstStyle/>
          <a:p>
            <a:pPr defTabSz="914400" eaLnBrk="0" fontAlgn="base" hangingPunct="0">
              <a:spcBef>
                <a:spcPct val="0"/>
              </a:spcBef>
              <a:spcAft>
                <a:spcPct val="0"/>
              </a:spcAft>
            </a:pPr>
            <a:r>
              <a:rPr kumimoji="1" lang="ko-KR" altLang="en-US" sz="1000" dirty="0" smtClean="0">
                <a:solidFill>
                  <a:srgbClr val="000000"/>
                </a:solidFill>
                <a:latin typeface="맑은 고딕" panose="020B0503020000020004" pitchFamily="50" charset="-127"/>
                <a:ea typeface="맑은 고딕" panose="020B0503020000020004" pitchFamily="50" charset="-127"/>
              </a:rPr>
              <a:t>세부 내용</a:t>
            </a:r>
            <a:r>
              <a:rPr kumimoji="1" lang="en-US" altLang="ko-KR" sz="1000" dirty="0" smtClean="0">
                <a:solidFill>
                  <a:srgbClr val="000000"/>
                </a:solidFill>
                <a:latin typeface="맑은 고딕" panose="020B0503020000020004" pitchFamily="50" charset="-127"/>
                <a:ea typeface="맑은 고딕" panose="020B0503020000020004" pitchFamily="50" charset="-127"/>
              </a:rPr>
              <a:t>:</a:t>
            </a:r>
            <a:r>
              <a:rPr kumimoji="1" lang="ko-KR" altLang="en-US" sz="1000" dirty="0" smtClean="0">
                <a:solidFill>
                  <a:srgbClr val="000000"/>
                </a:solidFill>
                <a:latin typeface="맑은 고딕" panose="020B0503020000020004" pitchFamily="50" charset="-127"/>
                <a:ea typeface="맑은 고딕" panose="020B0503020000020004" pitchFamily="50" charset="-127"/>
              </a:rPr>
              <a:t> </a:t>
            </a:r>
            <a:r>
              <a:rPr kumimoji="1" lang="en-US" altLang="ko-KR" sz="1000" dirty="0" smtClean="0">
                <a:solidFill>
                  <a:srgbClr val="000000"/>
                </a:solidFill>
                <a:latin typeface="맑은 고딕" panose="020B0503020000020004" pitchFamily="50" charset="-127"/>
                <a:ea typeface="맑은 고딕" panose="020B0503020000020004" pitchFamily="50" charset="-127"/>
              </a:rPr>
              <a:t>http</a:t>
            </a:r>
            <a:r>
              <a:rPr kumimoji="1" lang="en-US" altLang="ko-KR" sz="1000" dirty="0">
                <a:solidFill>
                  <a:srgbClr val="000000"/>
                </a:solidFill>
                <a:latin typeface="맑은 고딕" panose="020B0503020000020004" pitchFamily="50" charset="-127"/>
                <a:ea typeface="맑은 고딕" panose="020B0503020000020004" pitchFamily="50" charset="-127"/>
              </a:rPr>
              <a:t>://azure.microsoft.com/en-us/support/legal/sla</a:t>
            </a:r>
            <a:r>
              <a:rPr kumimoji="1" lang="en-US" altLang="ko-KR" sz="1000" dirty="0" smtClean="0">
                <a:solidFill>
                  <a:srgbClr val="000000"/>
                </a:solidFill>
                <a:latin typeface="맑은 고딕" panose="020B0503020000020004" pitchFamily="50" charset="-127"/>
                <a:ea typeface="맑은 고딕" panose="020B0503020000020004" pitchFamily="50" charset="-127"/>
              </a:rPr>
              <a:t>/</a:t>
            </a:r>
            <a:endParaRPr kumimoji="1" lang="ko-KR" altLang="en-US" sz="1000" dirty="0">
              <a:solidFill>
                <a:srgbClr val="00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667999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SLA &gt; Virtual Machine</a:t>
            </a:r>
            <a:endParaRPr lang="ko-KR" altLang="en-US" dirty="0"/>
          </a:p>
        </p:txBody>
      </p:sp>
      <p:sp>
        <p:nvSpPr>
          <p:cNvPr id="7" name="Text Placeholder 6"/>
          <p:cNvSpPr>
            <a:spLocks noGrp="1"/>
          </p:cNvSpPr>
          <p:nvPr>
            <p:ph type="body" sz="quarter" idx="12"/>
          </p:nvPr>
        </p:nvSpPr>
        <p:spPr/>
        <p:txBody>
          <a:bodyPr/>
          <a:lstStyle/>
          <a:p>
            <a:r>
              <a:rPr lang="en-US" altLang="ko-KR" sz="1050" dirty="0" smtClean="0"/>
              <a:t>3. Microsoft Azure Price Model</a:t>
            </a:r>
            <a:endParaRPr lang="ko-KR" altLang="en-US" sz="1050" dirty="0"/>
          </a:p>
        </p:txBody>
      </p:sp>
      <p:sp>
        <p:nvSpPr>
          <p:cNvPr id="3" name="Content Placeholder 2"/>
          <p:cNvSpPr>
            <a:spLocks noGrp="1"/>
          </p:cNvSpPr>
          <p:nvPr>
            <p:ph idx="1"/>
          </p:nvPr>
        </p:nvSpPr>
        <p:spPr/>
        <p:txBody>
          <a:bodyPr/>
          <a:lstStyle/>
          <a:p>
            <a:r>
              <a:rPr lang="en-US" altLang="ko-KR" dirty="0"/>
              <a:t>Get SLA by deploying multiple instances in availability sets</a:t>
            </a:r>
          </a:p>
          <a:p>
            <a:r>
              <a:rPr lang="en-US" altLang="ko-KR" dirty="0"/>
              <a:t>Ensure availability during updates &amp; maintenance</a:t>
            </a:r>
          </a:p>
          <a:p>
            <a:r>
              <a:rPr lang="en-US" altLang="ko-KR" dirty="0"/>
              <a:t>Continue to architecture availability into the application </a:t>
            </a:r>
          </a:p>
          <a:p>
            <a:endParaRPr lang="ko-KR" altLang="en-US" dirty="0"/>
          </a:p>
        </p:txBody>
      </p:sp>
      <p:sp>
        <p:nvSpPr>
          <p:cNvPr id="6" name="Text Placeholder 5"/>
          <p:cNvSpPr>
            <a:spLocks noGrp="1"/>
          </p:cNvSpPr>
          <p:nvPr>
            <p:ph type="body" sz="quarter" idx="10"/>
          </p:nvPr>
        </p:nvSpPr>
        <p:spPr/>
        <p:txBody>
          <a:bodyPr/>
          <a:lstStyle/>
          <a:p>
            <a:r>
              <a:rPr lang="en-US" altLang="ko-KR" smtClean="0"/>
              <a:t>Virtual Machine SLA 99.95%/month </a:t>
            </a:r>
            <a:r>
              <a:rPr lang="ko-KR" altLang="en-US" smtClean="0"/>
              <a:t>를 위해 가용 집합 </a:t>
            </a:r>
            <a:r>
              <a:rPr lang="en-US" altLang="ko-KR" smtClean="0"/>
              <a:t>(Availability Set) </a:t>
            </a:r>
            <a:r>
              <a:rPr lang="ko-KR" altLang="en-US" smtClean="0"/>
              <a:t>을 구성합니다</a:t>
            </a:r>
            <a:r>
              <a:rPr lang="en-US" altLang="ko-KR" smtClean="0"/>
              <a:t>.</a:t>
            </a:r>
            <a:endParaRPr lang="ko-KR" altLang="en-US" dirty="0"/>
          </a:p>
        </p:txBody>
      </p:sp>
      <p:sp>
        <p:nvSpPr>
          <p:cNvPr id="9" name="Rectangle 8"/>
          <p:cNvSpPr/>
          <p:nvPr/>
        </p:nvSpPr>
        <p:spPr>
          <a:xfrm>
            <a:off x="200340" y="6375241"/>
            <a:ext cx="9433310" cy="246221"/>
          </a:xfrm>
          <a:prstGeom prst="rect">
            <a:avLst/>
          </a:prstGeom>
        </p:spPr>
        <p:txBody>
          <a:bodyPr wrap="square">
            <a:spAutoFit/>
          </a:bodyPr>
          <a:lstStyle/>
          <a:p>
            <a:pPr defTabSz="914400" eaLnBrk="0" fontAlgn="base" hangingPunct="0">
              <a:spcBef>
                <a:spcPct val="0"/>
              </a:spcBef>
              <a:spcAft>
                <a:spcPct val="0"/>
              </a:spcAft>
            </a:pPr>
            <a:r>
              <a:rPr kumimoji="1" lang="ko-KR" altLang="en-US" sz="1000" dirty="0" smtClean="0">
                <a:solidFill>
                  <a:srgbClr val="000000"/>
                </a:solidFill>
                <a:latin typeface="맑은 고딕" panose="020B0503020000020004" pitchFamily="50" charset="-127"/>
                <a:ea typeface="맑은 고딕" panose="020B0503020000020004" pitchFamily="50" charset="-127"/>
              </a:rPr>
              <a:t>세부 내용</a:t>
            </a:r>
            <a:r>
              <a:rPr kumimoji="1" lang="en-US" altLang="ko-KR" sz="1000" dirty="0" smtClean="0">
                <a:solidFill>
                  <a:srgbClr val="000000"/>
                </a:solidFill>
                <a:latin typeface="맑은 고딕" panose="020B0503020000020004" pitchFamily="50" charset="-127"/>
                <a:ea typeface="맑은 고딕" panose="020B0503020000020004" pitchFamily="50" charset="-127"/>
              </a:rPr>
              <a:t>:</a:t>
            </a:r>
            <a:r>
              <a:rPr kumimoji="1" lang="ko-KR" altLang="en-US" sz="1000" dirty="0" smtClean="0">
                <a:solidFill>
                  <a:srgbClr val="000000"/>
                </a:solidFill>
                <a:latin typeface="맑은 고딕" panose="020B0503020000020004" pitchFamily="50" charset="-127"/>
                <a:ea typeface="맑은 고딕" panose="020B0503020000020004" pitchFamily="50" charset="-127"/>
              </a:rPr>
              <a:t> </a:t>
            </a:r>
            <a:r>
              <a:rPr kumimoji="1" lang="en-US" altLang="ko-KR" sz="1000" dirty="0" smtClean="0">
                <a:solidFill>
                  <a:srgbClr val="000000"/>
                </a:solidFill>
                <a:latin typeface="맑은 고딕" panose="020B0503020000020004" pitchFamily="50" charset="-127"/>
                <a:ea typeface="맑은 고딕" panose="020B0503020000020004" pitchFamily="50" charset="-127"/>
              </a:rPr>
              <a:t>http</a:t>
            </a:r>
            <a:r>
              <a:rPr kumimoji="1" lang="en-US" altLang="ko-KR" sz="1000" dirty="0">
                <a:solidFill>
                  <a:srgbClr val="000000"/>
                </a:solidFill>
                <a:latin typeface="맑은 고딕" panose="020B0503020000020004" pitchFamily="50" charset="-127"/>
                <a:ea typeface="맑은 고딕" panose="020B0503020000020004" pitchFamily="50" charset="-127"/>
              </a:rPr>
              <a:t>://azure.microsoft.com/en-us/support/legal/sla</a:t>
            </a:r>
            <a:r>
              <a:rPr kumimoji="1" lang="en-US" altLang="ko-KR" sz="1000" dirty="0" smtClean="0">
                <a:solidFill>
                  <a:srgbClr val="000000"/>
                </a:solidFill>
                <a:latin typeface="맑은 고딕" panose="020B0503020000020004" pitchFamily="50" charset="-127"/>
                <a:ea typeface="맑은 고딕" panose="020B0503020000020004" pitchFamily="50" charset="-127"/>
              </a:rPr>
              <a:t>/</a:t>
            </a:r>
            <a:endParaRPr kumimoji="1" lang="ko-KR" altLang="en-US" sz="1000" dirty="0">
              <a:solidFill>
                <a:srgbClr val="000000"/>
              </a:solidFill>
              <a:latin typeface="맑은 고딕" panose="020B0503020000020004" pitchFamily="50" charset="-127"/>
              <a:ea typeface="맑은 고딕" panose="020B0503020000020004" pitchFamily="50" charset="-127"/>
            </a:endParaRPr>
          </a:p>
        </p:txBody>
      </p:sp>
      <p:sp>
        <p:nvSpPr>
          <p:cNvPr id="8" name="Rectangle 7"/>
          <p:cNvSpPr/>
          <p:nvPr>
            <p:custDataLst>
              <p:tags r:id="rId1"/>
            </p:custDataLst>
          </p:nvPr>
        </p:nvSpPr>
        <p:spPr bwMode="auto">
          <a:xfrm>
            <a:off x="2166507" y="2115818"/>
            <a:ext cx="2282204" cy="4129422"/>
          </a:xfrm>
          <a:prstGeom prst="rect">
            <a:avLst/>
          </a:prstGeom>
          <a:noFill/>
          <a:ln w="12700" cap="flat" cmpd="sng" algn="ctr">
            <a:solidFill>
              <a:srgbClr val="00188F"/>
            </a:solidFill>
            <a:prstDash val="dash"/>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1242948"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gradFill>
                  <a:gsLst>
                    <a:gs pos="0">
                      <a:srgbClr val="505050">
                        <a:lumMod val="50000"/>
                      </a:srgbClr>
                    </a:gs>
                    <a:gs pos="100000">
                      <a:srgbClr val="505050">
                        <a:lumMod val="50000"/>
                      </a:srgbClr>
                    </a:gs>
                  </a:gsLst>
                  <a:lin ang="5400000" scaled="1"/>
                </a:gradFill>
                <a:effectLst/>
                <a:uLnTx/>
                <a:uFillTx/>
                <a:latin typeface="Segoe UI"/>
                <a:ea typeface="+mn-ea"/>
                <a:cs typeface="+mn-cs"/>
              </a:rPr>
              <a:t>Fault Domain</a:t>
            </a:r>
          </a:p>
        </p:txBody>
      </p:sp>
      <p:sp>
        <p:nvSpPr>
          <p:cNvPr id="10" name="Rectangle 9"/>
          <p:cNvSpPr/>
          <p:nvPr>
            <p:custDataLst>
              <p:tags r:id="rId2"/>
            </p:custDataLst>
          </p:nvPr>
        </p:nvSpPr>
        <p:spPr bwMode="auto">
          <a:xfrm>
            <a:off x="2302449" y="2521018"/>
            <a:ext cx="2036427" cy="3563409"/>
          </a:xfrm>
          <a:prstGeom prst="rect">
            <a:avLst/>
          </a:prstGeom>
          <a:solidFill>
            <a:srgbClr val="EFEFEF">
              <a:lumMod val="75000"/>
            </a:srgbClr>
          </a:solidFill>
          <a:ln w="9525" cap="flat" cmpd="sng" algn="ctr">
            <a:noFill/>
            <a:prstDash val="solid"/>
            <a:headEnd type="none" w="med" len="med"/>
            <a:tailEnd type="none" w="med" len="med"/>
          </a:ln>
          <a:effectLst/>
        </p:spPr>
        <p:txBody>
          <a:bodyPr vert="horz" wrap="square" lIns="93197" tIns="46615" rIns="93197" bIns="46600" numCol="1" spcCol="0" rtlCol="0" anchor="t" anchorCtr="0" compatLnSpc="1">
            <a:prstTxWarp prst="textNoShape">
              <a:avLst/>
            </a:prstTxWarp>
          </a:bodyPr>
          <a:lstStyle/>
          <a:p>
            <a:pPr marL="0" marR="0" lvl="0" indent="0" algn="ctr" defTabSz="931712" eaLnBrk="1" fontAlgn="base" latinLnBrk="0" hangingPunct="1">
              <a:lnSpc>
                <a:spcPct val="100000"/>
              </a:lnSpc>
              <a:spcBef>
                <a:spcPts val="1224"/>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gradFill>
                  <a:gsLst>
                    <a:gs pos="0">
                      <a:srgbClr val="EFEFEF">
                        <a:lumMod val="25000"/>
                      </a:srgbClr>
                    </a:gs>
                    <a:gs pos="100000">
                      <a:srgbClr val="EFEFEF">
                        <a:lumMod val="25000"/>
                      </a:srgbClr>
                    </a:gs>
                  </a:gsLst>
                  <a:lin ang="5400000" scaled="1"/>
                </a:gradFill>
                <a:effectLst/>
                <a:uLnTx/>
                <a:uFillTx/>
                <a:latin typeface="Segoe UI"/>
                <a:ea typeface="+mn-ea"/>
                <a:cs typeface="+mn-cs"/>
              </a:rPr>
              <a:t>Rack</a:t>
            </a:r>
            <a:endParaRPr kumimoji="0" lang="en-US" sz="1500" b="0" i="0" u="none" strike="noStrike" kern="0" cap="none" spc="0" normalizeH="0" baseline="0" noProof="0" dirty="0" smtClean="0">
              <a:ln>
                <a:solidFill>
                  <a:srgbClr val="FFFFFF">
                    <a:alpha val="0"/>
                  </a:srgbClr>
                </a:solidFill>
              </a:ln>
              <a:gradFill>
                <a:gsLst>
                  <a:gs pos="0">
                    <a:srgbClr val="EFEFEF">
                      <a:lumMod val="25000"/>
                    </a:srgbClr>
                  </a:gs>
                  <a:gs pos="100000">
                    <a:srgbClr val="EFEFEF">
                      <a:lumMod val="25000"/>
                    </a:srgbClr>
                  </a:gs>
                </a:gsLst>
                <a:lin ang="5400000" scaled="1"/>
              </a:gradFill>
              <a:effectLst/>
              <a:uLnTx/>
              <a:uFillTx/>
              <a:latin typeface="Segoe UI"/>
              <a:ea typeface="+mn-ea"/>
              <a:cs typeface="+mn-cs"/>
            </a:endParaRPr>
          </a:p>
        </p:txBody>
      </p:sp>
      <p:sp>
        <p:nvSpPr>
          <p:cNvPr id="11" name="Rectangle 10"/>
          <p:cNvSpPr/>
          <p:nvPr>
            <p:custDataLst>
              <p:tags r:id="rId3"/>
            </p:custDataLst>
          </p:nvPr>
        </p:nvSpPr>
        <p:spPr bwMode="auto">
          <a:xfrm>
            <a:off x="2446046" y="2933186"/>
            <a:ext cx="1723131" cy="1410516"/>
          </a:xfrm>
          <a:prstGeom prst="rect">
            <a:avLst/>
          </a:prstGeom>
          <a:solidFill>
            <a:srgbClr val="00188F"/>
          </a:solidFill>
          <a:ln w="9525" cap="flat" cmpd="sng" algn="ctr">
            <a:noFill/>
            <a:prstDash val="solid"/>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solidFill>
                  <a:srgbClr val="FFFFFF"/>
                </a:solidFill>
                <a:effectLst/>
                <a:uLnTx/>
                <a:uFillTx/>
                <a:latin typeface="Segoe UI"/>
                <a:ea typeface="+mn-ea"/>
                <a:cs typeface="+mn-cs"/>
              </a:rPr>
              <a:t>Virtual Machine</a:t>
            </a:r>
          </a:p>
        </p:txBody>
      </p:sp>
      <p:sp>
        <p:nvSpPr>
          <p:cNvPr id="12" name="Rectangle 11"/>
          <p:cNvSpPr/>
          <p:nvPr>
            <p:custDataLst>
              <p:tags r:id="rId4"/>
            </p:custDataLst>
          </p:nvPr>
        </p:nvSpPr>
        <p:spPr bwMode="auto">
          <a:xfrm>
            <a:off x="2681020" y="3319200"/>
            <a:ext cx="1253186" cy="861330"/>
          </a:xfrm>
          <a:prstGeom prst="rect">
            <a:avLst/>
          </a:prstGeom>
          <a:solidFill>
            <a:srgbClr val="EFEFEF"/>
          </a:solidFill>
          <a:ln w="9525" cap="flat" cmpd="sng" algn="ctr">
            <a:noFill/>
            <a:prstDash val="solid"/>
            <a:headEnd type="none" w="med" len="med"/>
            <a:tailEnd type="none" w="med" len="med"/>
          </a:ln>
          <a:effectLst/>
        </p:spPr>
        <p:txBody>
          <a:bodyPr vert="horz" wrap="square" lIns="93228" tIns="46613" rIns="93228" bIns="46613" numCol="1" rtlCol="0" anchor="ctr"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NZ" sz="2000" b="0" i="0" u="none" strike="noStrike" kern="0" cap="none" spc="0" normalizeH="0" baseline="0" noProof="0" dirty="0" smtClean="0">
                <a:ln>
                  <a:solidFill>
                    <a:srgbClr val="FFFFFF">
                      <a:alpha val="0"/>
                    </a:srgbClr>
                  </a:solidFill>
                </a:ln>
                <a:solidFill>
                  <a:srgbClr val="595959"/>
                </a:solidFill>
                <a:effectLst/>
                <a:uLnTx/>
                <a:uFillTx/>
                <a:latin typeface="Segoe UI"/>
                <a:ea typeface="+mn-ea"/>
                <a:cs typeface="+mn-cs"/>
              </a:rPr>
              <a:t>IIS1</a:t>
            </a:r>
          </a:p>
        </p:txBody>
      </p:sp>
      <p:sp>
        <p:nvSpPr>
          <p:cNvPr id="13" name="Rectangle 12"/>
          <p:cNvSpPr/>
          <p:nvPr>
            <p:custDataLst>
              <p:tags r:id="rId5"/>
            </p:custDataLst>
          </p:nvPr>
        </p:nvSpPr>
        <p:spPr bwMode="auto">
          <a:xfrm>
            <a:off x="2446046" y="4523177"/>
            <a:ext cx="1723131" cy="1410516"/>
          </a:xfrm>
          <a:prstGeom prst="rect">
            <a:avLst/>
          </a:prstGeom>
          <a:solidFill>
            <a:srgbClr val="7FBA00"/>
          </a:solidFill>
          <a:ln w="9525" cap="flat" cmpd="sng" algn="ctr">
            <a:noFill/>
            <a:prstDash val="solid"/>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solidFill>
                  <a:srgbClr val="FFFFFF"/>
                </a:solidFill>
                <a:effectLst/>
                <a:uLnTx/>
                <a:uFillTx/>
                <a:latin typeface="Segoe UI"/>
                <a:ea typeface="+mn-ea"/>
                <a:cs typeface="+mn-cs"/>
              </a:rPr>
              <a:t>Virtual Machine</a:t>
            </a:r>
          </a:p>
        </p:txBody>
      </p:sp>
      <p:sp>
        <p:nvSpPr>
          <p:cNvPr id="14" name="Rectangle 13"/>
          <p:cNvSpPr/>
          <p:nvPr>
            <p:custDataLst>
              <p:tags r:id="rId6"/>
            </p:custDataLst>
          </p:nvPr>
        </p:nvSpPr>
        <p:spPr bwMode="auto">
          <a:xfrm>
            <a:off x="2681020" y="4909190"/>
            <a:ext cx="1253186" cy="906530"/>
          </a:xfrm>
          <a:prstGeom prst="rect">
            <a:avLst/>
          </a:prstGeom>
          <a:solidFill>
            <a:srgbClr val="EFEFEF"/>
          </a:solidFill>
          <a:ln w="9525" cap="flat" cmpd="sng" algn="ctr">
            <a:noFill/>
            <a:prstDash val="solid"/>
            <a:headEnd type="none" w="med" len="med"/>
            <a:tailEnd type="none" w="med" len="med"/>
          </a:ln>
          <a:effectLst/>
        </p:spPr>
        <p:txBody>
          <a:bodyPr vert="horz" wrap="square" lIns="93228" tIns="46613" rIns="93228" bIns="46613" numCol="1" rtlCol="0" anchor="ctr"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NZ" sz="2000" b="0" i="0" u="none" strike="noStrike" kern="0" cap="none" spc="0" normalizeH="0" baseline="0" noProof="0" dirty="0" smtClean="0">
                <a:ln>
                  <a:solidFill>
                    <a:srgbClr val="FFFFFF">
                      <a:alpha val="0"/>
                    </a:srgbClr>
                  </a:solidFill>
                </a:ln>
                <a:solidFill>
                  <a:srgbClr val="595959"/>
                </a:solidFill>
                <a:effectLst/>
                <a:uLnTx/>
                <a:uFillTx/>
                <a:latin typeface="Segoe UI"/>
                <a:ea typeface="+mn-ea"/>
                <a:cs typeface="+mn-cs"/>
              </a:rPr>
              <a:t>SQL1</a:t>
            </a:r>
          </a:p>
        </p:txBody>
      </p:sp>
      <p:sp>
        <p:nvSpPr>
          <p:cNvPr id="15" name="Rectangle 14"/>
          <p:cNvSpPr/>
          <p:nvPr>
            <p:custDataLst>
              <p:tags r:id="rId7"/>
            </p:custDataLst>
          </p:nvPr>
        </p:nvSpPr>
        <p:spPr bwMode="auto">
          <a:xfrm>
            <a:off x="4683684" y="2115818"/>
            <a:ext cx="2282204" cy="4129422"/>
          </a:xfrm>
          <a:prstGeom prst="rect">
            <a:avLst/>
          </a:prstGeom>
          <a:noFill/>
          <a:ln w="12700" cap="flat" cmpd="sng" algn="ctr">
            <a:solidFill>
              <a:srgbClr val="00188F"/>
            </a:solidFill>
            <a:prstDash val="dash"/>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1242948"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gradFill>
                  <a:gsLst>
                    <a:gs pos="0">
                      <a:srgbClr val="505050">
                        <a:lumMod val="50000"/>
                      </a:srgbClr>
                    </a:gs>
                    <a:gs pos="100000">
                      <a:srgbClr val="505050">
                        <a:lumMod val="50000"/>
                      </a:srgbClr>
                    </a:gs>
                  </a:gsLst>
                  <a:lin ang="5400000" scaled="1"/>
                </a:gradFill>
                <a:effectLst/>
                <a:uLnTx/>
                <a:uFillTx/>
                <a:latin typeface="Segoe UI"/>
                <a:ea typeface="+mn-ea"/>
                <a:cs typeface="+mn-cs"/>
              </a:rPr>
              <a:t>Fault Domain</a:t>
            </a:r>
          </a:p>
        </p:txBody>
      </p:sp>
      <p:sp>
        <p:nvSpPr>
          <p:cNvPr id="16" name="Rectangle 15"/>
          <p:cNvSpPr/>
          <p:nvPr>
            <p:custDataLst>
              <p:tags r:id="rId8"/>
            </p:custDataLst>
          </p:nvPr>
        </p:nvSpPr>
        <p:spPr bwMode="auto">
          <a:xfrm>
            <a:off x="4819627" y="2521018"/>
            <a:ext cx="2036427" cy="3563409"/>
          </a:xfrm>
          <a:prstGeom prst="rect">
            <a:avLst/>
          </a:prstGeom>
          <a:solidFill>
            <a:srgbClr val="EFEFEF">
              <a:lumMod val="75000"/>
            </a:srgbClr>
          </a:solidFill>
          <a:ln w="9525" cap="flat" cmpd="sng" algn="ctr">
            <a:noFill/>
            <a:prstDash val="solid"/>
            <a:headEnd type="none" w="med" len="med"/>
            <a:tailEnd type="none" w="med" len="med"/>
          </a:ln>
          <a:effectLst/>
        </p:spPr>
        <p:txBody>
          <a:bodyPr vert="horz" wrap="square" lIns="93197" tIns="46615" rIns="93197" bIns="46600" numCol="1" spcCol="0" rtlCol="0" anchor="t" anchorCtr="0" compatLnSpc="1">
            <a:prstTxWarp prst="textNoShape">
              <a:avLst/>
            </a:prstTxWarp>
          </a:bodyPr>
          <a:lstStyle/>
          <a:p>
            <a:pPr marL="0" marR="0" lvl="0" indent="0" algn="ctr" defTabSz="931712" eaLnBrk="1" fontAlgn="base" latinLnBrk="0" hangingPunct="1">
              <a:lnSpc>
                <a:spcPct val="100000"/>
              </a:lnSpc>
              <a:spcBef>
                <a:spcPts val="1224"/>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gradFill>
                  <a:gsLst>
                    <a:gs pos="0">
                      <a:srgbClr val="EFEFEF">
                        <a:lumMod val="25000"/>
                      </a:srgbClr>
                    </a:gs>
                    <a:gs pos="100000">
                      <a:srgbClr val="EFEFEF">
                        <a:lumMod val="25000"/>
                      </a:srgbClr>
                    </a:gs>
                  </a:gsLst>
                  <a:lin ang="5400000" scaled="1"/>
                </a:gradFill>
                <a:effectLst/>
                <a:uLnTx/>
                <a:uFillTx/>
                <a:latin typeface="Segoe UI"/>
                <a:ea typeface="+mn-ea"/>
                <a:cs typeface="+mn-cs"/>
              </a:rPr>
              <a:t>Rack</a:t>
            </a:r>
            <a:endParaRPr kumimoji="0" lang="en-US" sz="1500" b="0" i="0" u="none" strike="noStrike" kern="0" cap="none" spc="0" normalizeH="0" baseline="0" noProof="0" dirty="0" smtClean="0">
              <a:ln>
                <a:solidFill>
                  <a:srgbClr val="FFFFFF">
                    <a:alpha val="0"/>
                  </a:srgbClr>
                </a:solidFill>
              </a:ln>
              <a:gradFill>
                <a:gsLst>
                  <a:gs pos="0">
                    <a:srgbClr val="EFEFEF">
                      <a:lumMod val="25000"/>
                    </a:srgbClr>
                  </a:gs>
                  <a:gs pos="100000">
                    <a:srgbClr val="EFEFEF">
                      <a:lumMod val="25000"/>
                    </a:srgbClr>
                  </a:gs>
                </a:gsLst>
                <a:lin ang="5400000" scaled="1"/>
              </a:gradFill>
              <a:effectLst/>
              <a:uLnTx/>
              <a:uFillTx/>
              <a:latin typeface="Segoe UI"/>
              <a:ea typeface="+mn-ea"/>
              <a:cs typeface="+mn-cs"/>
            </a:endParaRPr>
          </a:p>
        </p:txBody>
      </p:sp>
      <p:sp>
        <p:nvSpPr>
          <p:cNvPr id="17" name="Rectangle 16"/>
          <p:cNvSpPr/>
          <p:nvPr>
            <p:custDataLst>
              <p:tags r:id="rId9"/>
            </p:custDataLst>
          </p:nvPr>
        </p:nvSpPr>
        <p:spPr bwMode="auto">
          <a:xfrm>
            <a:off x="4963222" y="2933186"/>
            <a:ext cx="1723131" cy="1410516"/>
          </a:xfrm>
          <a:prstGeom prst="rect">
            <a:avLst/>
          </a:prstGeom>
          <a:solidFill>
            <a:srgbClr val="00188F"/>
          </a:solidFill>
          <a:ln w="9525" cap="flat" cmpd="sng" algn="ctr">
            <a:noFill/>
            <a:prstDash val="solid"/>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solidFill>
                  <a:srgbClr val="FFFFFF"/>
                </a:solidFill>
                <a:effectLst/>
                <a:uLnTx/>
                <a:uFillTx/>
                <a:latin typeface="Segoe UI"/>
                <a:ea typeface="+mn-ea"/>
                <a:cs typeface="+mn-cs"/>
              </a:rPr>
              <a:t>Virtual Machine</a:t>
            </a:r>
          </a:p>
        </p:txBody>
      </p:sp>
      <p:sp>
        <p:nvSpPr>
          <p:cNvPr id="18" name="Rectangle 17"/>
          <p:cNvSpPr/>
          <p:nvPr>
            <p:custDataLst>
              <p:tags r:id="rId10"/>
            </p:custDataLst>
          </p:nvPr>
        </p:nvSpPr>
        <p:spPr bwMode="auto">
          <a:xfrm>
            <a:off x="5198198" y="3310027"/>
            <a:ext cx="1253186" cy="870503"/>
          </a:xfrm>
          <a:prstGeom prst="rect">
            <a:avLst/>
          </a:prstGeom>
          <a:solidFill>
            <a:srgbClr val="EFEFEF"/>
          </a:solidFill>
          <a:ln w="9525" cap="flat" cmpd="sng" algn="ctr">
            <a:noFill/>
            <a:prstDash val="solid"/>
            <a:headEnd type="none" w="med" len="med"/>
            <a:tailEnd type="none" w="med" len="med"/>
          </a:ln>
          <a:effectLst/>
        </p:spPr>
        <p:txBody>
          <a:bodyPr vert="horz" wrap="square" lIns="93228" tIns="46613" rIns="93228" bIns="46613" numCol="1" rtlCol="0" anchor="ctr"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NZ" sz="2000" b="0" i="0" u="none" strike="noStrike" kern="0" cap="none" spc="0" normalizeH="0" baseline="0" noProof="0" dirty="0" smtClean="0">
                <a:ln>
                  <a:solidFill>
                    <a:srgbClr val="FFFFFF">
                      <a:alpha val="0"/>
                    </a:srgbClr>
                  </a:solidFill>
                </a:ln>
                <a:solidFill>
                  <a:srgbClr val="595959"/>
                </a:solidFill>
                <a:effectLst/>
                <a:uLnTx/>
                <a:uFillTx/>
                <a:latin typeface="Segoe UI"/>
                <a:ea typeface="+mn-ea"/>
                <a:cs typeface="+mn-cs"/>
              </a:rPr>
              <a:t>IIS2</a:t>
            </a:r>
          </a:p>
        </p:txBody>
      </p:sp>
      <p:sp>
        <p:nvSpPr>
          <p:cNvPr id="19" name="Rectangle 18"/>
          <p:cNvSpPr/>
          <p:nvPr>
            <p:custDataLst>
              <p:tags r:id="rId11"/>
            </p:custDataLst>
          </p:nvPr>
        </p:nvSpPr>
        <p:spPr bwMode="auto">
          <a:xfrm>
            <a:off x="4963222" y="4523177"/>
            <a:ext cx="1723131" cy="1410516"/>
          </a:xfrm>
          <a:prstGeom prst="rect">
            <a:avLst/>
          </a:prstGeom>
          <a:solidFill>
            <a:srgbClr val="7FBA00"/>
          </a:solidFill>
          <a:ln w="9525" cap="flat" cmpd="sng" algn="ctr">
            <a:noFill/>
            <a:prstDash val="solid"/>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solidFill>
                  <a:srgbClr val="FFFFFF"/>
                </a:solidFill>
                <a:effectLst/>
                <a:uLnTx/>
                <a:uFillTx/>
                <a:latin typeface="Segoe UI"/>
                <a:ea typeface="+mn-ea"/>
                <a:cs typeface="+mn-cs"/>
              </a:rPr>
              <a:t>Virtual Machine</a:t>
            </a:r>
          </a:p>
        </p:txBody>
      </p:sp>
      <p:sp>
        <p:nvSpPr>
          <p:cNvPr id="20" name="Rectangle 19"/>
          <p:cNvSpPr/>
          <p:nvPr>
            <p:custDataLst>
              <p:tags r:id="rId12"/>
            </p:custDataLst>
          </p:nvPr>
        </p:nvSpPr>
        <p:spPr bwMode="auto">
          <a:xfrm>
            <a:off x="5198198" y="4909190"/>
            <a:ext cx="1253186" cy="906530"/>
          </a:xfrm>
          <a:prstGeom prst="rect">
            <a:avLst/>
          </a:prstGeom>
          <a:solidFill>
            <a:srgbClr val="EFEFEF"/>
          </a:solidFill>
          <a:ln w="9525" cap="flat" cmpd="sng" algn="ctr">
            <a:noFill/>
            <a:prstDash val="solid"/>
            <a:headEnd type="none" w="med" len="med"/>
            <a:tailEnd type="none" w="med" len="med"/>
          </a:ln>
          <a:effectLst/>
        </p:spPr>
        <p:txBody>
          <a:bodyPr vert="horz" wrap="square" lIns="93228" tIns="46613" rIns="93228" bIns="46613" numCol="1" rtlCol="0" anchor="ctr"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NZ" sz="2000" b="0" i="0" u="none" strike="noStrike" kern="0" cap="none" spc="0" normalizeH="0" baseline="0" noProof="0" dirty="0" smtClean="0">
                <a:ln>
                  <a:solidFill>
                    <a:srgbClr val="FFFFFF">
                      <a:alpha val="0"/>
                    </a:srgbClr>
                  </a:solidFill>
                </a:ln>
                <a:solidFill>
                  <a:srgbClr val="595959"/>
                </a:solidFill>
                <a:effectLst/>
                <a:uLnTx/>
                <a:uFillTx/>
                <a:latin typeface="Segoe UI"/>
                <a:ea typeface="+mn-ea"/>
                <a:cs typeface="+mn-cs"/>
              </a:rPr>
              <a:t>SQL2</a:t>
            </a:r>
          </a:p>
        </p:txBody>
      </p:sp>
      <p:sp>
        <p:nvSpPr>
          <p:cNvPr id="21" name="Rectangle 20"/>
          <p:cNvSpPr/>
          <p:nvPr>
            <p:custDataLst>
              <p:tags r:id="rId13"/>
            </p:custDataLst>
          </p:nvPr>
        </p:nvSpPr>
        <p:spPr bwMode="auto">
          <a:xfrm>
            <a:off x="7201545" y="2115818"/>
            <a:ext cx="2282204" cy="4129422"/>
          </a:xfrm>
          <a:prstGeom prst="rect">
            <a:avLst/>
          </a:prstGeom>
          <a:noFill/>
          <a:ln w="12700" cap="flat" cmpd="sng" algn="ctr">
            <a:solidFill>
              <a:srgbClr val="00188F"/>
            </a:solidFill>
            <a:prstDash val="dash"/>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1242948"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gradFill>
                  <a:gsLst>
                    <a:gs pos="0">
                      <a:srgbClr val="505050">
                        <a:lumMod val="50000"/>
                      </a:srgbClr>
                    </a:gs>
                    <a:gs pos="100000">
                      <a:srgbClr val="505050">
                        <a:lumMod val="50000"/>
                      </a:srgbClr>
                    </a:gs>
                  </a:gsLst>
                  <a:lin ang="5400000" scaled="1"/>
                </a:gradFill>
                <a:effectLst/>
                <a:uLnTx/>
                <a:uFillTx/>
                <a:latin typeface="Segoe UI"/>
                <a:ea typeface="+mn-ea"/>
                <a:cs typeface="+mn-cs"/>
              </a:rPr>
              <a:t>Fault Domain</a:t>
            </a:r>
          </a:p>
        </p:txBody>
      </p:sp>
      <p:sp>
        <p:nvSpPr>
          <p:cNvPr id="22" name="Rectangle 21"/>
          <p:cNvSpPr/>
          <p:nvPr>
            <p:custDataLst>
              <p:tags r:id="rId14"/>
            </p:custDataLst>
          </p:nvPr>
        </p:nvSpPr>
        <p:spPr bwMode="auto">
          <a:xfrm>
            <a:off x="7337488" y="2521018"/>
            <a:ext cx="2036427" cy="3563409"/>
          </a:xfrm>
          <a:prstGeom prst="rect">
            <a:avLst/>
          </a:prstGeom>
          <a:solidFill>
            <a:srgbClr val="EFEFEF">
              <a:lumMod val="75000"/>
            </a:srgbClr>
          </a:solidFill>
          <a:ln w="9525" cap="flat" cmpd="sng" algn="ctr">
            <a:noFill/>
            <a:prstDash val="solid"/>
            <a:headEnd type="none" w="med" len="med"/>
            <a:tailEnd type="none" w="med" len="med"/>
          </a:ln>
          <a:effectLst/>
        </p:spPr>
        <p:txBody>
          <a:bodyPr vert="horz" wrap="square" lIns="93197" tIns="46615" rIns="93197" bIns="46600" numCol="1" spcCol="0" rtlCol="0" anchor="t" anchorCtr="0" compatLnSpc="1">
            <a:prstTxWarp prst="textNoShape">
              <a:avLst/>
            </a:prstTxWarp>
          </a:bodyPr>
          <a:lstStyle/>
          <a:p>
            <a:pPr marL="0" marR="0" lvl="0" indent="0" algn="ctr" defTabSz="931712" eaLnBrk="1" fontAlgn="base" latinLnBrk="0" hangingPunct="1">
              <a:lnSpc>
                <a:spcPct val="100000"/>
              </a:lnSpc>
              <a:spcBef>
                <a:spcPts val="1224"/>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gradFill>
                  <a:gsLst>
                    <a:gs pos="0">
                      <a:srgbClr val="EFEFEF">
                        <a:lumMod val="25000"/>
                      </a:srgbClr>
                    </a:gs>
                    <a:gs pos="100000">
                      <a:srgbClr val="EFEFEF">
                        <a:lumMod val="25000"/>
                      </a:srgbClr>
                    </a:gs>
                  </a:gsLst>
                  <a:lin ang="5400000" scaled="1"/>
                </a:gradFill>
                <a:effectLst/>
                <a:uLnTx/>
                <a:uFillTx/>
                <a:latin typeface="Segoe UI"/>
                <a:ea typeface="+mn-ea"/>
                <a:cs typeface="+mn-cs"/>
              </a:rPr>
              <a:t>Rack</a:t>
            </a:r>
            <a:endParaRPr kumimoji="0" lang="en-US" sz="1500" b="0" i="0" u="none" strike="noStrike" kern="0" cap="none" spc="0" normalizeH="0" baseline="0" noProof="0" dirty="0" smtClean="0">
              <a:ln>
                <a:solidFill>
                  <a:srgbClr val="FFFFFF">
                    <a:alpha val="0"/>
                  </a:srgbClr>
                </a:solidFill>
              </a:ln>
              <a:gradFill>
                <a:gsLst>
                  <a:gs pos="0">
                    <a:srgbClr val="EFEFEF">
                      <a:lumMod val="25000"/>
                    </a:srgbClr>
                  </a:gs>
                  <a:gs pos="100000">
                    <a:srgbClr val="EFEFEF">
                      <a:lumMod val="25000"/>
                    </a:srgbClr>
                  </a:gs>
                </a:gsLst>
                <a:lin ang="5400000" scaled="1"/>
              </a:gradFill>
              <a:effectLst/>
              <a:uLnTx/>
              <a:uFillTx/>
              <a:latin typeface="Segoe UI"/>
              <a:ea typeface="+mn-ea"/>
              <a:cs typeface="+mn-cs"/>
            </a:endParaRPr>
          </a:p>
        </p:txBody>
      </p:sp>
      <p:sp>
        <p:nvSpPr>
          <p:cNvPr id="23" name="Rectangle 22"/>
          <p:cNvSpPr/>
          <p:nvPr>
            <p:custDataLst>
              <p:tags r:id="rId15"/>
            </p:custDataLst>
          </p:nvPr>
        </p:nvSpPr>
        <p:spPr bwMode="auto">
          <a:xfrm>
            <a:off x="7481083" y="2933186"/>
            <a:ext cx="1723131" cy="1410516"/>
          </a:xfrm>
          <a:prstGeom prst="rect">
            <a:avLst/>
          </a:prstGeom>
          <a:solidFill>
            <a:srgbClr val="00188F"/>
          </a:solidFill>
          <a:ln w="9525" cap="flat" cmpd="sng" algn="ctr">
            <a:noFill/>
            <a:prstDash val="solid"/>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solidFill>
                  <a:srgbClr val="FFFFFF"/>
                </a:solidFill>
                <a:effectLst/>
                <a:uLnTx/>
                <a:uFillTx/>
                <a:latin typeface="Segoe UI"/>
                <a:ea typeface="+mn-ea"/>
                <a:cs typeface="+mn-cs"/>
              </a:rPr>
              <a:t>Virtual Machine</a:t>
            </a:r>
          </a:p>
        </p:txBody>
      </p:sp>
      <p:sp>
        <p:nvSpPr>
          <p:cNvPr id="24" name="Rectangle 23"/>
          <p:cNvSpPr/>
          <p:nvPr>
            <p:custDataLst>
              <p:tags r:id="rId16"/>
            </p:custDataLst>
          </p:nvPr>
        </p:nvSpPr>
        <p:spPr bwMode="auto">
          <a:xfrm>
            <a:off x="7716059" y="3310027"/>
            <a:ext cx="1253186" cy="870503"/>
          </a:xfrm>
          <a:prstGeom prst="rect">
            <a:avLst/>
          </a:prstGeom>
          <a:solidFill>
            <a:srgbClr val="EFEFEF"/>
          </a:solidFill>
          <a:ln w="9525" cap="flat" cmpd="sng" algn="ctr">
            <a:noFill/>
            <a:prstDash val="solid"/>
            <a:headEnd type="none" w="med" len="med"/>
            <a:tailEnd type="none" w="med" len="med"/>
          </a:ln>
          <a:effectLst/>
        </p:spPr>
        <p:txBody>
          <a:bodyPr vert="horz" wrap="square" lIns="93228" tIns="46613" rIns="93228" bIns="46613" numCol="1" rtlCol="0" anchor="ctr"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NZ" sz="2000" b="0" i="0" u="none" strike="noStrike" kern="0" cap="none" spc="0" normalizeH="0" baseline="0" noProof="0" dirty="0" smtClean="0">
                <a:ln>
                  <a:solidFill>
                    <a:srgbClr val="FFFFFF">
                      <a:alpha val="0"/>
                    </a:srgbClr>
                  </a:solidFill>
                </a:ln>
                <a:solidFill>
                  <a:srgbClr val="595959"/>
                </a:solidFill>
                <a:effectLst/>
                <a:uLnTx/>
                <a:uFillTx/>
                <a:latin typeface="Segoe UI"/>
                <a:ea typeface="+mn-ea"/>
                <a:cs typeface="+mn-cs"/>
              </a:rPr>
              <a:t>IIS3</a:t>
            </a:r>
          </a:p>
        </p:txBody>
      </p:sp>
      <p:sp>
        <p:nvSpPr>
          <p:cNvPr id="25" name="Rectangle 24"/>
          <p:cNvSpPr/>
          <p:nvPr>
            <p:custDataLst>
              <p:tags r:id="rId17"/>
            </p:custDataLst>
          </p:nvPr>
        </p:nvSpPr>
        <p:spPr bwMode="auto">
          <a:xfrm>
            <a:off x="7481083" y="4523177"/>
            <a:ext cx="1723131" cy="1410516"/>
          </a:xfrm>
          <a:prstGeom prst="rect">
            <a:avLst/>
          </a:prstGeom>
          <a:solidFill>
            <a:srgbClr val="7FBA00"/>
          </a:solidFill>
          <a:ln w="9525" cap="flat" cmpd="sng" algn="ctr">
            <a:noFill/>
            <a:prstDash val="solid"/>
            <a:headEnd type="none" w="med" len="med"/>
            <a:tailEnd type="none" w="med" len="med"/>
          </a:ln>
          <a:effectLst/>
        </p:spPr>
        <p:txBody>
          <a:bodyPr vert="horz" wrap="square" lIns="93228" tIns="46613" rIns="93228" bIns="46613" numCol="1" rtlCol="0" anchor="t"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solidFill>
                  <a:srgbClr val="FFFFFF"/>
                </a:solidFill>
                <a:effectLst/>
                <a:uLnTx/>
                <a:uFillTx/>
                <a:latin typeface="Segoe UI"/>
                <a:ea typeface="+mn-ea"/>
                <a:cs typeface="+mn-cs"/>
              </a:rPr>
              <a:t>Virtual Machine</a:t>
            </a:r>
          </a:p>
        </p:txBody>
      </p:sp>
      <p:sp>
        <p:nvSpPr>
          <p:cNvPr id="26" name="Rectangle 25"/>
          <p:cNvSpPr/>
          <p:nvPr>
            <p:custDataLst>
              <p:tags r:id="rId18"/>
            </p:custDataLst>
          </p:nvPr>
        </p:nvSpPr>
        <p:spPr bwMode="auto">
          <a:xfrm>
            <a:off x="7716059" y="4909190"/>
            <a:ext cx="1253186" cy="906530"/>
          </a:xfrm>
          <a:prstGeom prst="rect">
            <a:avLst/>
          </a:prstGeom>
          <a:solidFill>
            <a:srgbClr val="EFEFEF"/>
          </a:solidFill>
          <a:ln w="9525" cap="flat" cmpd="sng" algn="ctr">
            <a:noFill/>
            <a:prstDash val="solid"/>
            <a:headEnd type="none" w="med" len="med"/>
            <a:tailEnd type="none" w="med" len="med"/>
          </a:ln>
          <a:effectLst/>
        </p:spPr>
        <p:txBody>
          <a:bodyPr vert="horz" wrap="square" lIns="93228" tIns="46613" rIns="93228" bIns="46613" numCol="1" rtlCol="0" anchor="ctr" anchorCtr="0" compatLnSpc="1">
            <a:prstTxWarp prst="textNoShape">
              <a:avLst/>
            </a:prstTxWarp>
          </a:bodyPr>
          <a:lstStyle/>
          <a:p>
            <a:pPr marL="0" marR="0" lvl="0" indent="0" algn="ctr" defTabSz="932027" eaLnBrk="1" fontAlgn="base" latinLnBrk="0" hangingPunct="1">
              <a:lnSpc>
                <a:spcPct val="100000"/>
              </a:lnSpc>
              <a:spcBef>
                <a:spcPct val="0"/>
              </a:spcBef>
              <a:spcAft>
                <a:spcPct val="0"/>
              </a:spcAft>
              <a:buClrTx/>
              <a:buSzTx/>
              <a:buFontTx/>
              <a:buNone/>
              <a:tabLst/>
              <a:defRPr/>
            </a:pPr>
            <a:r>
              <a:rPr kumimoji="0" lang="en-NZ" sz="2000" b="0" i="0" u="none" strike="noStrike" kern="0" cap="none" spc="0" normalizeH="0" baseline="0" noProof="0" dirty="0" smtClean="0">
                <a:ln>
                  <a:solidFill>
                    <a:srgbClr val="FFFFFF">
                      <a:alpha val="0"/>
                    </a:srgbClr>
                  </a:solidFill>
                </a:ln>
                <a:solidFill>
                  <a:srgbClr val="595959"/>
                </a:solidFill>
                <a:effectLst/>
                <a:uLnTx/>
                <a:uFillTx/>
                <a:latin typeface="Segoe UI"/>
                <a:ea typeface="+mn-ea"/>
                <a:cs typeface="+mn-cs"/>
              </a:rPr>
              <a:t>SQL3</a:t>
            </a:r>
          </a:p>
        </p:txBody>
      </p:sp>
      <p:sp>
        <p:nvSpPr>
          <p:cNvPr id="27" name="Rectangle 26"/>
          <p:cNvSpPr/>
          <p:nvPr>
            <p:custDataLst>
              <p:tags r:id="rId19"/>
            </p:custDataLst>
          </p:nvPr>
        </p:nvSpPr>
        <p:spPr bwMode="auto">
          <a:xfrm>
            <a:off x="2236392" y="3278879"/>
            <a:ext cx="9559368" cy="939111"/>
          </a:xfrm>
          <a:prstGeom prst="rect">
            <a:avLst/>
          </a:prstGeom>
          <a:noFill/>
          <a:ln w="38100" cap="flat" cmpd="sng" algn="ctr">
            <a:solidFill>
              <a:srgbClr val="FF8C00"/>
            </a:solidFill>
            <a:prstDash val="dash"/>
            <a:headEnd type="none" w="med" len="med"/>
            <a:tailEnd type="none" w="med" len="med"/>
          </a:ln>
          <a:effectLst/>
        </p:spPr>
        <p:txBody>
          <a:bodyPr vert="horz" wrap="square" lIns="93228" tIns="46613" rIns="93228" bIns="46613" numCol="1" rtlCol="0" anchor="ctr" anchorCtr="0" compatLnSpc="1">
            <a:prstTxWarp prst="textNoShape">
              <a:avLst/>
            </a:prstTxWarp>
          </a:bodyPr>
          <a:lstStyle/>
          <a:p>
            <a:pPr marL="0" marR="0" lvl="0" indent="0" algn="r" defTabSz="93202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gradFill>
                  <a:gsLst>
                    <a:gs pos="0">
                      <a:srgbClr val="505050">
                        <a:lumMod val="50000"/>
                      </a:srgbClr>
                    </a:gs>
                    <a:gs pos="100000">
                      <a:srgbClr val="505050">
                        <a:lumMod val="50000"/>
                      </a:srgbClr>
                    </a:gs>
                  </a:gsLst>
                  <a:lin ang="5400000" scaled="1"/>
                </a:gradFill>
                <a:effectLst/>
                <a:uLnTx/>
                <a:uFillTx/>
                <a:latin typeface="Segoe UI"/>
                <a:ea typeface="+mn-ea"/>
                <a:cs typeface="+mn-cs"/>
              </a:rPr>
              <a:t>Web Availability Set</a:t>
            </a:r>
          </a:p>
        </p:txBody>
      </p:sp>
      <p:sp>
        <p:nvSpPr>
          <p:cNvPr id="28" name="Rectangle 27"/>
          <p:cNvSpPr/>
          <p:nvPr>
            <p:custDataLst>
              <p:tags r:id="rId20"/>
            </p:custDataLst>
          </p:nvPr>
        </p:nvSpPr>
        <p:spPr bwMode="auto">
          <a:xfrm>
            <a:off x="2236392" y="4868871"/>
            <a:ext cx="9559368" cy="1000398"/>
          </a:xfrm>
          <a:prstGeom prst="rect">
            <a:avLst/>
          </a:prstGeom>
          <a:noFill/>
          <a:ln w="38100" cap="flat" cmpd="sng" algn="ctr">
            <a:solidFill>
              <a:srgbClr val="FF8C00"/>
            </a:solidFill>
            <a:prstDash val="dash"/>
            <a:headEnd type="none" w="med" len="med"/>
            <a:tailEnd type="none" w="med" len="med"/>
          </a:ln>
          <a:effectLst/>
        </p:spPr>
        <p:txBody>
          <a:bodyPr vert="horz" wrap="square" lIns="93228" tIns="46613" rIns="93228" bIns="46613" numCol="1" rtlCol="0" anchor="ctr" anchorCtr="0" compatLnSpc="1">
            <a:prstTxWarp prst="textNoShape">
              <a:avLst/>
            </a:prstTxWarp>
          </a:bodyPr>
          <a:lstStyle/>
          <a:p>
            <a:pPr marL="0" marR="0" lvl="0" indent="0" algn="r" defTabSz="93202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solidFill>
                    <a:srgbClr val="FFFFFF">
                      <a:alpha val="0"/>
                    </a:srgbClr>
                  </a:solidFill>
                </a:ln>
                <a:gradFill>
                  <a:gsLst>
                    <a:gs pos="0">
                      <a:srgbClr val="505050">
                        <a:lumMod val="50000"/>
                      </a:srgbClr>
                    </a:gs>
                    <a:gs pos="100000">
                      <a:srgbClr val="505050">
                        <a:lumMod val="50000"/>
                      </a:srgbClr>
                    </a:gs>
                  </a:gsLst>
                  <a:lin ang="5400000" scaled="1"/>
                </a:gradFill>
                <a:effectLst/>
                <a:uLnTx/>
                <a:uFillTx/>
                <a:latin typeface="Segoe UI"/>
                <a:ea typeface="+mn-ea"/>
                <a:cs typeface="+mn-cs"/>
              </a:rPr>
              <a:t>SQL Availability Set</a:t>
            </a:r>
          </a:p>
        </p:txBody>
      </p:sp>
    </p:spTree>
    <p:extLst>
      <p:ext uri="{BB962C8B-B14F-4D97-AF65-F5344CB8AC3E}">
        <p14:creationId xmlns:p14="http://schemas.microsoft.com/office/powerpoint/2010/main" val="331422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60000"/>
            <a:r>
              <a:rPr lang="en-US" altLang="ko-KR" dirty="0"/>
              <a:t>1. Microsoft Azure Overview</a:t>
            </a:r>
            <a:endParaRPr lang="ko-KR" altLang="en-US" dirty="0"/>
          </a:p>
        </p:txBody>
      </p:sp>
      <p:sp>
        <p:nvSpPr>
          <p:cNvPr id="4" name="Text Placeholder 3"/>
          <p:cNvSpPr>
            <a:spLocks noGrp="1"/>
          </p:cNvSpPr>
          <p:nvPr>
            <p:ph type="body" sz="quarter" idx="10"/>
          </p:nvPr>
        </p:nvSpPr>
        <p:spPr/>
        <p:txBody>
          <a:bodyPr/>
          <a:lstStyle/>
          <a:p>
            <a:r>
              <a:rPr lang="en-US" altLang="ko-KR" smtClean="0"/>
              <a:t>Microsoft Azure is Microsoft Public Cloud Service which provides Economics, Agility and Enterprise Scalability.</a:t>
            </a:r>
            <a:endParaRPr lang="ko-KR" altLang="en-US" dirty="0"/>
          </a:p>
        </p:txBody>
      </p:sp>
      <p:grpSp>
        <p:nvGrpSpPr>
          <p:cNvPr id="5" name="Group 4"/>
          <p:cNvGrpSpPr/>
          <p:nvPr/>
        </p:nvGrpSpPr>
        <p:grpSpPr>
          <a:xfrm>
            <a:off x="461522" y="1365083"/>
            <a:ext cx="11268957" cy="4892945"/>
            <a:chOff x="583759" y="1730805"/>
            <a:chExt cx="11268957" cy="4892945"/>
          </a:xfrm>
        </p:grpSpPr>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759" y="2373604"/>
              <a:ext cx="11268957" cy="425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83760" y="1730805"/>
              <a:ext cx="11268956" cy="547257"/>
            </a:xfrm>
            <a:prstGeom prst="rect">
              <a:avLst/>
            </a:prstGeom>
            <a:solidFill>
              <a:srgbClr val="15AEEF"/>
            </a:solidFill>
            <a:ln w="19050" cap="flat" cmpd="sng" algn="ctr">
              <a:solidFill>
                <a:srgbClr val="00B0F0"/>
              </a:solidFill>
              <a:prstDash val="solid"/>
            </a:ln>
            <a:effectLst/>
          </p:spPr>
          <p:txBody>
            <a:bodyPr anchor="ct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smtClean="0">
                  <a:ln>
                    <a:noFill/>
                  </a:ln>
                  <a:solidFill>
                    <a:srgbClr val="FFFFFF"/>
                  </a:solidFill>
                  <a:effectLst/>
                  <a:uLnTx/>
                  <a:uFillTx/>
                  <a:latin typeface="Segoe UI"/>
                  <a:ea typeface="+mn-ea"/>
                  <a:cs typeface="+mn-cs"/>
                </a:rPr>
                <a:t>Microsoft Azure</a:t>
              </a:r>
              <a:endParaRPr kumimoji="0" lang="ko-KR" altLang="en-US" sz="2400" b="1" i="0" u="none" strike="noStrike" kern="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057475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60000"/>
            <a:r>
              <a:rPr lang="en-US" altLang="ko-KR" dirty="0" smtClean="0"/>
              <a:t>4. Microsoft Azure Support Model</a:t>
            </a:r>
            <a:endParaRPr lang="ko-KR" altLang="en-US" dirty="0"/>
          </a:p>
        </p:txBody>
      </p:sp>
      <p:sp>
        <p:nvSpPr>
          <p:cNvPr id="4" name="Text Placeholder 3"/>
          <p:cNvSpPr>
            <a:spLocks noGrp="1"/>
          </p:cNvSpPr>
          <p:nvPr>
            <p:ph type="body" sz="quarter" idx="10"/>
          </p:nvPr>
        </p:nvSpPr>
        <p:spPr/>
        <p:txBody>
          <a:bodyPr/>
          <a:lstStyle/>
          <a:p>
            <a:r>
              <a:rPr lang="ko-KR" altLang="en-US" dirty="0"/>
              <a:t>비용관련 무료 지원에서 전문가 지원까지 다양한 범위의 지원 방안을 제공합니다</a:t>
            </a:r>
            <a:r>
              <a:rPr lang="en-US" altLang="ko-KR" dirty="0"/>
              <a:t>.</a:t>
            </a:r>
            <a:endParaRPr lang="ko-KR" altLang="en-US" dirty="0"/>
          </a:p>
        </p:txBody>
      </p:sp>
      <p:sp>
        <p:nvSpPr>
          <p:cNvPr id="3" name="Content Placeholder 2"/>
          <p:cNvSpPr>
            <a:spLocks noGrp="1"/>
          </p:cNvSpPr>
          <p:nvPr>
            <p:ph idx="1"/>
          </p:nvPr>
        </p:nvSpPr>
        <p:spPr/>
        <p:txBody>
          <a:bodyPr/>
          <a:lstStyle/>
          <a:p>
            <a:endParaRPr lang="ko-KR" altLang="en-US"/>
          </a:p>
        </p:txBody>
      </p:sp>
      <p:graphicFrame>
        <p:nvGraphicFramePr>
          <p:cNvPr id="13" name="Table 12"/>
          <p:cNvGraphicFramePr>
            <a:graphicFrameLocks noGrp="1"/>
          </p:cNvGraphicFramePr>
          <p:nvPr>
            <p:extLst>
              <p:ext uri="{D42A27DB-BD31-4B8C-83A1-F6EECF244321}">
                <p14:modId xmlns:p14="http://schemas.microsoft.com/office/powerpoint/2010/main" val="2320901683"/>
              </p:ext>
            </p:extLst>
          </p:nvPr>
        </p:nvGraphicFramePr>
        <p:xfrm>
          <a:off x="312418" y="1212987"/>
          <a:ext cx="11567161" cy="5197140"/>
        </p:xfrm>
        <a:graphic>
          <a:graphicData uri="http://schemas.openxmlformats.org/drawingml/2006/table">
            <a:tbl>
              <a:tblPr firstRow="1" firstCol="1" bandRow="1">
                <a:tableStyleId>{5C22544A-7EE6-4342-B048-85BDC9FD1C3A}</a:tableStyleId>
              </a:tblPr>
              <a:tblGrid>
                <a:gridCol w="2787531"/>
                <a:gridCol w="1755926"/>
                <a:gridCol w="1755926"/>
                <a:gridCol w="1755926"/>
                <a:gridCol w="1755926"/>
                <a:gridCol w="1755926"/>
              </a:tblGrid>
              <a:tr h="338356">
                <a:tc>
                  <a:txBody>
                    <a:bodyPr/>
                    <a:lstStyle/>
                    <a:p>
                      <a:pPr algn="ctr" fontAlgn="ctr"/>
                      <a:r>
                        <a:rPr lang="ko-KR" altLang="en-US" sz="1200" u="none" strike="noStrike" dirty="0">
                          <a:effectLst/>
                        </a:rPr>
                        <a:t>지원 범위</a:t>
                      </a:r>
                      <a:endParaRPr lang="ko-KR" altLang="en-US" sz="12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dirty="0">
                          <a:effectLst/>
                        </a:rPr>
                        <a:t>무료</a:t>
                      </a:r>
                      <a:endParaRPr lang="ko-KR" altLang="en-US" sz="12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개발자</a:t>
                      </a:r>
                      <a:endParaRPr lang="ko-KR" alt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표준</a:t>
                      </a:r>
                      <a:endParaRPr lang="ko-KR" alt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전문가</a:t>
                      </a:r>
                      <a:endParaRPr lang="ko-KR" alt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200" u="none" strike="noStrike" dirty="0" smtClean="0">
                          <a:effectLst/>
                        </a:rPr>
                        <a:t>Premier </a:t>
                      </a:r>
                      <a:endParaRPr lang="ko-KR" altLang="en-US" sz="12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38356">
                <a:tc>
                  <a:txBody>
                    <a:bodyPr/>
                    <a:lstStyle/>
                    <a:p>
                      <a:pPr algn="ctr" fontAlgn="ctr"/>
                      <a:r>
                        <a:rPr lang="ko-KR" altLang="en-US" sz="1200" u="none" strike="noStrike" dirty="0">
                          <a:effectLst/>
                        </a:rPr>
                        <a:t>비용 </a:t>
                      </a:r>
                      <a:r>
                        <a:rPr lang="en-US" altLang="ko-KR" sz="1200" u="none" strike="noStrike" dirty="0">
                          <a:effectLst/>
                        </a:rPr>
                        <a:t>(</a:t>
                      </a:r>
                      <a:r>
                        <a:rPr lang="ko-KR" altLang="en-US" sz="1200" u="none" strike="noStrike" dirty="0">
                          <a:effectLst/>
                        </a:rPr>
                        <a:t>매 월</a:t>
                      </a:r>
                      <a:r>
                        <a:rPr lang="en-US" altLang="ko-KR" sz="1200" u="none" strike="noStrike" dirty="0">
                          <a:effectLst/>
                        </a:rPr>
                        <a:t>)</a:t>
                      </a: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           </a:t>
                      </a:r>
                      <a:r>
                        <a:rPr lang="en-US" altLang="ko-KR" sz="1200" u="none" strike="noStrike">
                          <a:effectLst/>
                        </a:rPr>
                        <a:t>-   </a:t>
                      </a:r>
                      <a:endParaRPr lang="en-US" altLang="ko-KR"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     </a:t>
                      </a:r>
                      <a:r>
                        <a:rPr lang="en-US" altLang="ko-KR" sz="1200" u="none" strike="noStrike">
                          <a:effectLst/>
                        </a:rPr>
                        <a:t>34,800 </a:t>
                      </a:r>
                      <a:endParaRPr lang="en-US" altLang="ko-KR"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    </a:t>
                      </a:r>
                      <a:r>
                        <a:rPr lang="en-US" altLang="ko-KR" sz="1200" u="none" strike="noStrike">
                          <a:effectLst/>
                        </a:rPr>
                        <a:t>360,000 </a:t>
                      </a:r>
                      <a:endParaRPr lang="en-US" altLang="ko-KR"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 </a:t>
                      </a:r>
                      <a:r>
                        <a:rPr lang="en-US" altLang="ko-KR" sz="1200" u="none" strike="noStrike">
                          <a:effectLst/>
                        </a:rPr>
                        <a:t>1,200,000 </a:t>
                      </a:r>
                      <a:endParaRPr lang="en-US" altLang="ko-KR"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별도 협의</a:t>
                      </a:r>
                      <a:endParaRPr lang="ko-KR" alt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청구 및 구독 관리</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커뮤니티 포럼</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dirty="0">
                          <a:effectLst/>
                        </a:rPr>
                        <a:t>O</a:t>
                      </a:r>
                      <a:endParaRPr lang="en-US" sz="12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서비스 대시보드</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dirty="0">
                          <a:effectLst/>
                        </a:rPr>
                        <a:t>웹 인시던트 제출</a:t>
                      </a:r>
                      <a:endParaRPr lang="ko-KR" altLang="en-US"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무제한 중단</a:t>
                      </a:r>
                      <a:r>
                        <a:rPr lang="en-US" altLang="ko-KR" sz="1200" u="none" strike="noStrike">
                          <a:effectLst/>
                        </a:rPr>
                        <a:t>/</a:t>
                      </a:r>
                      <a:r>
                        <a:rPr lang="ko-KR" altLang="en-US" sz="1200" u="none" strike="noStrike">
                          <a:effectLst/>
                        </a:rPr>
                        <a:t>수정</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가장 빠른 응답 시간</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200" u="none" strike="noStrike">
                          <a:effectLst/>
                        </a:rPr>
                        <a:t>&lt; 8</a:t>
                      </a:r>
                      <a:r>
                        <a:rPr lang="ko-KR" altLang="en-US" sz="1200" u="none" strike="noStrike">
                          <a:effectLst/>
                        </a:rPr>
                        <a:t>시간</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200" u="none" strike="noStrike">
                          <a:effectLst/>
                        </a:rPr>
                        <a:t>&lt; 2</a:t>
                      </a:r>
                      <a:r>
                        <a:rPr lang="ko-KR" altLang="en-US" sz="1200" u="none" strike="noStrike">
                          <a:effectLst/>
                        </a:rPr>
                        <a:t>시간</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200" u="none" strike="noStrike">
                          <a:effectLst/>
                        </a:rPr>
                        <a:t>&lt; 1</a:t>
                      </a:r>
                      <a:r>
                        <a:rPr lang="ko-KR" altLang="en-US" sz="1200" u="none" strike="noStrike">
                          <a:effectLst/>
                        </a:rPr>
                        <a:t>시간</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200" u="none" strike="noStrike">
                          <a:effectLst/>
                        </a:rPr>
                        <a:t>&lt; 15</a:t>
                      </a:r>
                      <a:r>
                        <a:rPr lang="ko-KR" altLang="en-US" sz="1200" u="none" strike="noStrike">
                          <a:effectLst/>
                        </a:rPr>
                        <a:t>분</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전화 지원</a:t>
                      </a:r>
                      <a:r>
                        <a:rPr lang="en-US" altLang="ko-KR" sz="1200" u="none" strike="noStrike">
                          <a:effectLst/>
                        </a:rPr>
                        <a:t>(</a:t>
                      </a:r>
                      <a:r>
                        <a:rPr lang="ko-KR" altLang="en-US" sz="1200" u="none" strike="noStrike">
                          <a:effectLst/>
                        </a:rPr>
                        <a:t>콜백</a:t>
                      </a:r>
                      <a:r>
                        <a:rPr lang="en-US" altLang="ko-KR" sz="1200" u="none" strike="noStrike">
                          <a:effectLst/>
                        </a:rPr>
                        <a:t>)</a:t>
                      </a:r>
                      <a:endParaRPr lang="en-US" altLang="ko-KR"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200" u="none" strike="noStrike">
                          <a:effectLst/>
                        </a:rPr>
                        <a:t>3 / </a:t>
                      </a:r>
                      <a:r>
                        <a:rPr lang="ko-KR" altLang="en-US" sz="1200" u="none" strike="noStrike">
                          <a:effectLst/>
                        </a:rPr>
                        <a:t>개월</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무제한</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무제한</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지원 계정 관리</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풀링됨</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할당됨</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우선 처리</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566504">
                <a:tc>
                  <a:txBody>
                    <a:bodyPr/>
                    <a:lstStyle/>
                    <a:p>
                      <a:pPr algn="ctr" fontAlgn="ctr"/>
                      <a:r>
                        <a:rPr lang="ko-KR" altLang="en-US" sz="1200" u="none" strike="noStrike">
                          <a:effectLst/>
                        </a:rPr>
                        <a:t>에스컬레이션 전화 회선</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자문 지원</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제한</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전체</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28688">
                <a:tc>
                  <a:txBody>
                    <a:bodyPr/>
                    <a:lstStyle/>
                    <a:p>
                      <a:pPr algn="ctr" fontAlgn="ctr"/>
                      <a:r>
                        <a:rPr lang="ko-KR" altLang="en-US" sz="1200" u="none" strike="noStrike">
                          <a:effectLst/>
                        </a:rPr>
                        <a:t>현장 서비스</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a:effectLst/>
                        </a:rPr>
                        <a:t>O</a:t>
                      </a:r>
                      <a:endParaRPr lang="en-US" sz="12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r h="338356">
                <a:tc>
                  <a:txBody>
                    <a:bodyPr/>
                    <a:lstStyle/>
                    <a:p>
                      <a:pPr algn="ctr" fontAlgn="ctr"/>
                      <a:r>
                        <a:rPr lang="ko-KR" altLang="en-US" sz="1200" u="none" strike="noStrike">
                          <a:effectLst/>
                        </a:rPr>
                        <a:t>개발자 멘토링</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200" u="none" strike="noStrike">
                          <a:effectLst/>
                        </a:rPr>
                        <a:t>　</a:t>
                      </a:r>
                      <a:endParaRPr lang="ko-KR" altLang="en-US" sz="12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200" u="none" strike="noStrike" dirty="0">
                          <a:effectLst/>
                        </a:rPr>
                        <a:t>O</a:t>
                      </a:r>
                      <a:endParaRPr lang="en-US" sz="12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r>
            </a:tbl>
          </a:graphicData>
        </a:graphic>
      </p:graphicFrame>
    </p:spTree>
    <p:extLst>
      <p:ext uri="{BB962C8B-B14F-4D97-AF65-F5344CB8AC3E}">
        <p14:creationId xmlns:p14="http://schemas.microsoft.com/office/powerpoint/2010/main" val="239128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Support Plan</a:t>
            </a:r>
            <a:endParaRPr lang="ko-KR" altLang="en-US" dirty="0"/>
          </a:p>
        </p:txBody>
      </p:sp>
      <p:sp>
        <p:nvSpPr>
          <p:cNvPr id="7" name="Text Placeholder 6"/>
          <p:cNvSpPr>
            <a:spLocks noGrp="1"/>
          </p:cNvSpPr>
          <p:nvPr>
            <p:ph type="body" sz="quarter" idx="12"/>
          </p:nvPr>
        </p:nvSpPr>
        <p:spPr/>
        <p:txBody>
          <a:bodyPr/>
          <a:lstStyle/>
          <a:p>
            <a:r>
              <a:rPr lang="en-US" altLang="ko-KR" sz="900" dirty="0" smtClean="0"/>
              <a:t>4. Microsoft Azure Support Model</a:t>
            </a:r>
            <a:endParaRPr lang="ko-KR" altLang="en-US" sz="900" dirty="0"/>
          </a:p>
        </p:txBody>
      </p:sp>
      <p:sp>
        <p:nvSpPr>
          <p:cNvPr id="6" name="Text Placeholder 5"/>
          <p:cNvSpPr>
            <a:spLocks noGrp="1"/>
          </p:cNvSpPr>
          <p:nvPr>
            <p:ph type="body" sz="quarter" idx="10"/>
          </p:nvPr>
        </p:nvSpPr>
        <p:spPr/>
        <p:txBody>
          <a:bodyPr/>
          <a:lstStyle/>
          <a:p>
            <a:r>
              <a:rPr lang="en-US" altLang="ko-KR" dirty="0"/>
              <a:t>Azure</a:t>
            </a:r>
            <a:r>
              <a:rPr lang="ko-KR" altLang="en-US" dirty="0"/>
              <a:t>에 대한 일반 지원</a:t>
            </a:r>
            <a:r>
              <a:rPr lang="en-US" altLang="ko-KR" dirty="0"/>
              <a:t>(</a:t>
            </a:r>
            <a:r>
              <a:rPr lang="ko-KR" altLang="en-US" dirty="0"/>
              <a:t>별도 계약</a:t>
            </a:r>
            <a:r>
              <a:rPr lang="en-US" altLang="ko-KR" dirty="0"/>
              <a:t>)</a:t>
            </a:r>
            <a:r>
              <a:rPr lang="ko-KR" altLang="en-US" dirty="0"/>
              <a:t> 및 </a:t>
            </a:r>
            <a:r>
              <a:rPr lang="en-US" altLang="ko-KR" dirty="0"/>
              <a:t>Azure </a:t>
            </a:r>
            <a:r>
              <a:rPr lang="ko-KR" altLang="en-US" dirty="0"/>
              <a:t>서비스 관련 문의는</a:t>
            </a:r>
            <a:r>
              <a:rPr lang="en-US" altLang="ko-KR" dirty="0"/>
              <a:t> </a:t>
            </a:r>
            <a:r>
              <a:rPr lang="ko-KR" altLang="en-US" dirty="0"/>
              <a:t>관리자 포털에서 기술지원 신청을 통해 기술지원 티켓을 통해 가능합니다</a:t>
            </a:r>
            <a:r>
              <a:rPr lang="en-US" altLang="ko-KR" dirty="0"/>
              <a:t>.</a:t>
            </a:r>
            <a:endParaRPr lang="ko-KR" altLang="en-US" dirty="0"/>
          </a:p>
        </p:txBody>
      </p:sp>
      <p:sp>
        <p:nvSpPr>
          <p:cNvPr id="8" name="Content Placeholder 2"/>
          <p:cNvSpPr>
            <a:spLocks noGrp="1"/>
          </p:cNvSpPr>
          <p:nvPr>
            <p:ph idx="1"/>
          </p:nvPr>
        </p:nvSpPr>
        <p:spPr>
          <a:xfrm>
            <a:off x="312420" y="1212981"/>
            <a:ext cx="3494036" cy="5197150"/>
          </a:xfrm>
          <a:ln>
            <a:solidFill>
              <a:schemeClr val="bg1">
                <a:lumMod val="65000"/>
              </a:schemeClr>
            </a:solidFill>
          </a:ln>
        </p:spPr>
        <p:txBody>
          <a:bodyPr tIns="234000"/>
          <a:lstStyle/>
          <a:p>
            <a:pPr marL="0" indent="0" algn="ctr">
              <a:buNone/>
            </a:pPr>
            <a:r>
              <a:rPr lang="en-US" altLang="ko-KR" u="sng" dirty="0" smtClean="0"/>
              <a:t>1. </a:t>
            </a:r>
            <a:r>
              <a:rPr lang="ko-KR" altLang="en-US" u="sng" dirty="0" smtClean="0"/>
              <a:t>관리자 포털 로그인</a:t>
            </a:r>
            <a:endParaRPr lang="ko-KR" altLang="en-US" u="sng" dirty="0"/>
          </a:p>
        </p:txBody>
      </p:sp>
      <p:sp>
        <p:nvSpPr>
          <p:cNvPr id="9" name="Content Placeholder 2"/>
          <p:cNvSpPr txBox="1">
            <a:spLocks/>
          </p:cNvSpPr>
          <p:nvPr/>
        </p:nvSpPr>
        <p:spPr>
          <a:xfrm>
            <a:off x="4348981" y="1212981"/>
            <a:ext cx="3494036" cy="5197150"/>
          </a:xfrm>
          <a:prstGeom prst="rect">
            <a:avLst/>
          </a:prstGeom>
          <a:ln>
            <a:solidFill>
              <a:schemeClr val="bg1">
                <a:lumMod val="65000"/>
              </a:schemeClr>
            </a:solidFill>
          </a:ln>
        </p:spPr>
        <p:txBody>
          <a:bodyPr vert="horz" lIns="91440" tIns="234000" rIns="91440" bIns="45720" rtlCol="0">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sz="11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sz="105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u="sng" dirty="0" smtClean="0"/>
              <a:t>2. </a:t>
            </a:r>
            <a:r>
              <a:rPr lang="ko-KR" altLang="en-US" u="sng" dirty="0" smtClean="0"/>
              <a:t>마이크로소프트 지원 문의 클릭</a:t>
            </a:r>
            <a:endParaRPr lang="ko-KR" altLang="en-US" u="sng" dirty="0"/>
          </a:p>
        </p:txBody>
      </p:sp>
      <p:sp>
        <p:nvSpPr>
          <p:cNvPr id="10" name="Content Placeholder 2"/>
          <p:cNvSpPr txBox="1">
            <a:spLocks/>
          </p:cNvSpPr>
          <p:nvPr/>
        </p:nvSpPr>
        <p:spPr>
          <a:xfrm>
            <a:off x="8385542" y="1212981"/>
            <a:ext cx="3494036" cy="5197150"/>
          </a:xfrm>
          <a:prstGeom prst="rect">
            <a:avLst/>
          </a:prstGeom>
          <a:ln>
            <a:solidFill>
              <a:schemeClr val="bg1">
                <a:lumMod val="65000"/>
              </a:schemeClr>
            </a:solidFill>
          </a:ln>
        </p:spPr>
        <p:txBody>
          <a:bodyPr vert="horz" lIns="91440" tIns="234000" rIns="91440" bIns="45720" rtlCol="0">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sz="11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sz="105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u="sng" dirty="0" smtClean="0"/>
              <a:t>3. </a:t>
            </a:r>
            <a:r>
              <a:rPr lang="ko-KR" altLang="en-US" u="sng" dirty="0" smtClean="0"/>
              <a:t>기술지원 유형 선택 및 티켓 오픈</a:t>
            </a:r>
            <a:endParaRPr lang="ko-KR" altLang="en-US" u="sng" dirty="0"/>
          </a:p>
        </p:txBody>
      </p:sp>
      <p:pic>
        <p:nvPicPr>
          <p:cNvPr id="11" name="그림 7"/>
          <p:cNvPicPr>
            <a:picLocks noChangeAspect="1"/>
          </p:cNvPicPr>
          <p:nvPr/>
        </p:nvPicPr>
        <p:blipFill rotWithShape="1">
          <a:blip r:embed="rId2"/>
          <a:srcRect l="58467" t="10343"/>
          <a:stretch/>
        </p:blipFill>
        <p:spPr>
          <a:xfrm>
            <a:off x="673585" y="2013953"/>
            <a:ext cx="2771706" cy="3595204"/>
          </a:xfrm>
          <a:prstGeom prst="rect">
            <a:avLst/>
          </a:prstGeom>
        </p:spPr>
      </p:pic>
      <p:pic>
        <p:nvPicPr>
          <p:cNvPr id="12" name="Picture 11"/>
          <p:cNvPicPr>
            <a:picLocks noChangeAspect="1"/>
          </p:cNvPicPr>
          <p:nvPr/>
        </p:nvPicPr>
        <p:blipFill rotWithShape="1">
          <a:blip r:embed="rId3"/>
          <a:srcRect l="74676" b="25134"/>
          <a:stretch/>
        </p:blipFill>
        <p:spPr>
          <a:xfrm>
            <a:off x="4693368" y="2058889"/>
            <a:ext cx="2805262" cy="3505332"/>
          </a:xfrm>
          <a:prstGeom prst="rect">
            <a:avLst/>
          </a:prstGeom>
        </p:spPr>
      </p:pic>
      <p:pic>
        <p:nvPicPr>
          <p:cNvPr id="13" name="Picture 12"/>
          <p:cNvPicPr>
            <a:picLocks noChangeAspect="1"/>
          </p:cNvPicPr>
          <p:nvPr/>
        </p:nvPicPr>
        <p:blipFill>
          <a:blip r:embed="rId4"/>
          <a:stretch>
            <a:fillRect/>
          </a:stretch>
        </p:blipFill>
        <p:spPr>
          <a:xfrm>
            <a:off x="8409677" y="2547725"/>
            <a:ext cx="3445767" cy="2527661"/>
          </a:xfrm>
          <a:prstGeom prst="rect">
            <a:avLst/>
          </a:prstGeom>
        </p:spPr>
      </p:pic>
      <p:sp>
        <p:nvSpPr>
          <p:cNvPr id="14" name="Right Arrow 13"/>
          <p:cNvSpPr/>
          <p:nvPr/>
        </p:nvSpPr>
        <p:spPr>
          <a:xfrm>
            <a:off x="4004594" y="3267740"/>
            <a:ext cx="212651" cy="75845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15" name="Right Arrow 14"/>
          <p:cNvSpPr/>
          <p:nvPr/>
        </p:nvSpPr>
        <p:spPr>
          <a:xfrm>
            <a:off x="8007954" y="3267740"/>
            <a:ext cx="212651" cy="75845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512107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Support Plan</a:t>
            </a:r>
            <a:endParaRPr lang="ko-KR" altLang="en-US" dirty="0"/>
          </a:p>
        </p:txBody>
      </p:sp>
      <p:sp>
        <p:nvSpPr>
          <p:cNvPr id="7" name="Text Placeholder 6"/>
          <p:cNvSpPr>
            <a:spLocks noGrp="1"/>
          </p:cNvSpPr>
          <p:nvPr>
            <p:ph type="body" sz="quarter" idx="12"/>
          </p:nvPr>
        </p:nvSpPr>
        <p:spPr/>
        <p:txBody>
          <a:bodyPr/>
          <a:lstStyle/>
          <a:p>
            <a:pPr marL="0" indent="0">
              <a:buNone/>
            </a:pPr>
            <a:r>
              <a:rPr lang="en-US" altLang="ko-KR" sz="900" dirty="0"/>
              <a:t>4. Microsoft Azure Support Model</a:t>
            </a:r>
            <a:endParaRPr lang="ko-KR" altLang="en-US" sz="900" dirty="0"/>
          </a:p>
        </p:txBody>
      </p:sp>
      <p:sp>
        <p:nvSpPr>
          <p:cNvPr id="6" name="Text Placeholder 5"/>
          <p:cNvSpPr>
            <a:spLocks noGrp="1"/>
          </p:cNvSpPr>
          <p:nvPr>
            <p:ph type="body" sz="quarter" idx="10"/>
          </p:nvPr>
        </p:nvSpPr>
        <p:spPr/>
        <p:txBody>
          <a:bodyPr/>
          <a:lstStyle/>
          <a:p>
            <a:r>
              <a:rPr lang="en-US" altLang="ko-KR" dirty="0" smtClean="0"/>
              <a:t>Premier Support</a:t>
            </a:r>
            <a:r>
              <a:rPr lang="ko-KR" altLang="en-US" dirty="0" smtClean="0"/>
              <a:t>는 </a:t>
            </a:r>
            <a:r>
              <a:rPr lang="en-US" altLang="ko-KR" dirty="0" smtClean="0"/>
              <a:t>Azure</a:t>
            </a:r>
            <a:r>
              <a:rPr lang="ko-KR" altLang="en-US" dirty="0" smtClean="0"/>
              <a:t> 서비스 운영 지원</a:t>
            </a:r>
            <a:r>
              <a:rPr lang="en-US" altLang="ko-KR" dirty="0" smtClean="0"/>
              <a:t>, </a:t>
            </a:r>
            <a:r>
              <a:rPr lang="ko-KR" altLang="en-US" dirty="0" smtClean="0"/>
              <a:t>자문 서비스 그리고 장애에 따른 고급 지원 방안을 제공합니다</a:t>
            </a:r>
            <a:r>
              <a:rPr lang="en-US" altLang="ko-KR" dirty="0" smtClean="0"/>
              <a:t>.</a:t>
            </a:r>
            <a:endParaRPr lang="ko-KR" altLang="en-US" dirty="0"/>
          </a:p>
        </p:txBody>
      </p:sp>
      <p:grpSp>
        <p:nvGrpSpPr>
          <p:cNvPr id="3" name="Group 2"/>
          <p:cNvGrpSpPr/>
          <p:nvPr/>
        </p:nvGrpSpPr>
        <p:grpSpPr>
          <a:xfrm>
            <a:off x="1097832" y="1255988"/>
            <a:ext cx="9996337" cy="5597340"/>
            <a:chOff x="4250363" y="1741708"/>
            <a:chExt cx="7510395" cy="4625901"/>
          </a:xfrm>
        </p:grpSpPr>
        <p:sp>
          <p:nvSpPr>
            <p:cNvPr id="38" name="TextBox 37"/>
            <p:cNvSpPr txBox="1"/>
            <p:nvPr/>
          </p:nvSpPr>
          <p:spPr>
            <a:xfrm>
              <a:off x="6045758" y="1951102"/>
              <a:ext cx="5715000" cy="1020792"/>
            </a:xfrm>
            <a:prstGeom prst="rect">
              <a:avLst/>
            </a:prstGeom>
          </p:spPr>
          <p:txBody>
            <a:bodyPr wrap="square" lIns="0" tIns="0" rIns="0" bIns="0">
              <a:spAutoFit/>
              <a:scene3d>
                <a:camera prst="orthographicFront"/>
                <a:lightRig rig="threePt" dir="t"/>
              </a:scene3d>
              <a:sp3d>
                <a:bevelT w="0" h="38100"/>
              </a:sp3d>
            </a:bodyPr>
            <a:lstStyle/>
            <a:p>
              <a:pPr marL="179388" indent="-179388" eaLnBrk="0" hangingPunct="0">
                <a:lnSpc>
                  <a:spcPct val="150000"/>
                </a:lnSpc>
                <a:spcAft>
                  <a:spcPts val="200"/>
                </a:spcAft>
                <a:buFont typeface="Arial" pitchFamily="34" charset="0"/>
                <a:buChar char="•"/>
              </a:pPr>
              <a:r>
                <a:rPr lang="ko-KR" altLang="en-US" sz="1400" b="1" spc="-50" dirty="0" smtClean="0">
                  <a:solidFill>
                    <a:schemeClr val="tx1">
                      <a:lumMod val="75000"/>
                      <a:lumOff val="25000"/>
                    </a:schemeClr>
                  </a:solidFill>
                </a:rPr>
                <a:t>전담 엔지니어를 통한 고객 지원 </a:t>
              </a:r>
              <a:endParaRPr lang="en-US" altLang="ko-KR" sz="1400" b="1" spc="-50" dirty="0" smtClean="0">
                <a:solidFill>
                  <a:schemeClr val="tx1">
                    <a:lumMod val="75000"/>
                    <a:lumOff val="25000"/>
                  </a:schemeClr>
                </a:solidFill>
              </a:endParaRPr>
            </a:p>
            <a:p>
              <a:pPr marL="179388" indent="-179388" eaLnBrk="0" hangingPunct="0">
                <a:lnSpc>
                  <a:spcPct val="150000"/>
                </a:lnSpc>
                <a:spcAft>
                  <a:spcPts val="200"/>
                </a:spcAft>
                <a:buFont typeface="Arial" pitchFamily="34" charset="0"/>
                <a:buChar char="•"/>
              </a:pPr>
              <a:r>
                <a:rPr lang="ko-KR" altLang="en-US" sz="1400" b="1" spc="-50" dirty="0" smtClean="0">
                  <a:solidFill>
                    <a:schemeClr val="tx1">
                      <a:lumMod val="75000"/>
                      <a:lumOff val="25000"/>
                    </a:schemeClr>
                  </a:solidFill>
                </a:rPr>
                <a:t>안정적인 시스템 운영을 위한 서비스별 전문 엔지니어를 통한 운영 지원</a:t>
              </a:r>
              <a:endParaRPr lang="en-US" altLang="ko-KR" sz="1400" b="1" spc="-50" dirty="0" smtClean="0">
                <a:solidFill>
                  <a:schemeClr val="tx1">
                    <a:lumMod val="75000"/>
                    <a:lumOff val="25000"/>
                  </a:schemeClr>
                </a:solidFill>
              </a:endParaRPr>
            </a:p>
            <a:p>
              <a:pPr marL="179388" indent="-179388" eaLnBrk="0" hangingPunct="0">
                <a:lnSpc>
                  <a:spcPct val="150000"/>
                </a:lnSpc>
                <a:spcAft>
                  <a:spcPts val="200"/>
                </a:spcAft>
                <a:buFont typeface="Arial" pitchFamily="34" charset="0"/>
                <a:buChar char="•"/>
              </a:pPr>
              <a:r>
                <a:rPr lang="ko-KR" altLang="en-US" sz="1400" b="1" spc="-50" dirty="0" smtClean="0">
                  <a:solidFill>
                    <a:schemeClr val="tx1">
                      <a:lumMod val="75000"/>
                      <a:lumOff val="25000"/>
                    </a:schemeClr>
                  </a:solidFill>
                </a:rPr>
                <a:t>정기적 미팅을 통한 운영 지원 및 모니터링 상황 공유</a:t>
              </a:r>
              <a:endParaRPr lang="en-US" altLang="ko-KR" sz="1400" b="1" spc="-50" dirty="0">
                <a:solidFill>
                  <a:schemeClr val="tx1">
                    <a:lumMod val="75000"/>
                    <a:lumOff val="25000"/>
                  </a:schemeClr>
                </a:solidFill>
              </a:endParaRPr>
            </a:p>
          </p:txBody>
        </p:sp>
        <p:grpSp>
          <p:nvGrpSpPr>
            <p:cNvPr id="39" name="그룹 55"/>
            <p:cNvGrpSpPr/>
            <p:nvPr/>
          </p:nvGrpSpPr>
          <p:grpSpPr>
            <a:xfrm>
              <a:off x="4350095" y="1741708"/>
              <a:ext cx="6741199" cy="1234684"/>
              <a:chOff x="320562" y="1620009"/>
              <a:chExt cx="9360000" cy="867325"/>
            </a:xfrm>
          </p:grpSpPr>
          <p:sp>
            <p:nvSpPr>
              <p:cNvPr id="40" name="Rectangle 62"/>
              <p:cNvSpPr>
                <a:spLocks noChangeArrowheads="1"/>
              </p:cNvSpPr>
              <p:nvPr/>
            </p:nvSpPr>
            <p:spPr bwMode="auto">
              <a:xfrm>
                <a:off x="320562" y="1620009"/>
                <a:ext cx="9360000" cy="867325"/>
              </a:xfrm>
              <a:prstGeom prst="rect">
                <a:avLst/>
              </a:prstGeom>
              <a:noFill/>
              <a:ln w="9525" algn="ctr">
                <a:solidFill>
                  <a:schemeClr val="bg1">
                    <a:lumMod val="65000"/>
                  </a:schemeClr>
                </a:solidFill>
                <a:miter lim="800000"/>
                <a:headEnd/>
                <a:tailEnd/>
              </a:ln>
            </p:spPr>
            <p:txBody>
              <a:bodyPr lIns="36000" tIns="36000" rIns="36000" bIns="36000" anchor="ctr"/>
              <a:lstStyle/>
              <a:p>
                <a:pPr marL="180975" indent="-180975" algn="ctr" defTabSz="995363" fontAlgn="auto" latinLnBrk="0">
                  <a:lnSpc>
                    <a:spcPct val="90000"/>
                  </a:lnSpc>
                  <a:spcBef>
                    <a:spcPts val="0"/>
                  </a:spcBef>
                  <a:spcAft>
                    <a:spcPts val="0"/>
                  </a:spcAft>
                  <a:buClr>
                    <a:srgbClr val="0000FF"/>
                  </a:buClr>
                  <a:buSzPct val="90000"/>
                  <a:defRPr/>
                </a:pPr>
                <a:endParaRPr kumimoji="0" lang="ko-KR" altLang="en-US" sz="1050" b="1">
                  <a:solidFill>
                    <a:srgbClr val="000000"/>
                  </a:solidFill>
                  <a:latin typeface="+mn-lt"/>
                  <a:ea typeface="+mn-ea"/>
                </a:endParaRPr>
              </a:p>
            </p:txBody>
          </p:sp>
          <p:sp>
            <p:nvSpPr>
              <p:cNvPr id="41" name="Rectangle 140"/>
              <p:cNvSpPr>
                <a:spLocks noChangeArrowheads="1"/>
              </p:cNvSpPr>
              <p:nvPr/>
            </p:nvSpPr>
            <p:spPr bwMode="auto">
              <a:xfrm rot="16200000">
                <a:off x="-3076" y="1998898"/>
                <a:ext cx="823409" cy="102437"/>
              </a:xfrm>
              <a:prstGeom prst="round2SameRect">
                <a:avLst>
                  <a:gd name="adj1" fmla="val 13827"/>
                  <a:gd name="adj2" fmla="val 0"/>
                </a:avLst>
              </a:prstGeom>
              <a:gradFill rotWithShape="1">
                <a:gsLst>
                  <a:gs pos="0">
                    <a:srgbClr val="C0C0C0"/>
                  </a:gs>
                  <a:gs pos="100000">
                    <a:srgbClr val="F2F2F2"/>
                  </a:gs>
                </a:gsLst>
                <a:lin ang="5400000" scaled="1"/>
              </a:gradFill>
              <a:ln w="9525" algn="ctr">
                <a:noFill/>
                <a:miter lim="800000"/>
                <a:headEnd/>
                <a:tailEnd/>
              </a:ln>
            </p:spPr>
            <p:txBody>
              <a:bodyPr wrap="none" anchor="ctr"/>
              <a:lstStyle/>
              <a:p>
                <a:endParaRPr lang="ko-KR" altLang="en-US" sz="2000">
                  <a:latin typeface="+mn-lt"/>
                  <a:ea typeface="+mn-ea"/>
                </a:endParaRPr>
              </a:p>
            </p:txBody>
          </p:sp>
        </p:grpSp>
        <p:sp>
          <p:nvSpPr>
            <p:cNvPr id="42" name="자유형 19"/>
            <p:cNvSpPr/>
            <p:nvPr/>
          </p:nvSpPr>
          <p:spPr>
            <a:xfrm flipV="1">
              <a:off x="4250363" y="1979989"/>
              <a:ext cx="105230" cy="824520"/>
            </a:xfrm>
            <a:custGeom>
              <a:avLst/>
              <a:gdLst>
                <a:gd name="connsiteX0" fmla="*/ 0 w 28755"/>
                <a:gd name="connsiteY0" fmla="*/ 57510 h 563593"/>
                <a:gd name="connsiteX1" fmla="*/ 28755 w 28755"/>
                <a:gd name="connsiteY1" fmla="*/ 0 h 563593"/>
                <a:gd name="connsiteX2" fmla="*/ 28755 w 28755"/>
                <a:gd name="connsiteY2" fmla="*/ 563593 h 563593"/>
                <a:gd name="connsiteX3" fmla="*/ 5751 w 28755"/>
                <a:gd name="connsiteY3" fmla="*/ 529087 h 563593"/>
                <a:gd name="connsiteX4" fmla="*/ 0 w 28755"/>
                <a:gd name="connsiteY4" fmla="*/ 57510 h 563593"/>
                <a:gd name="connsiteX0" fmla="*/ 6280 w 35035"/>
                <a:gd name="connsiteY0" fmla="*/ 57510 h 563593"/>
                <a:gd name="connsiteX1" fmla="*/ 35035 w 35035"/>
                <a:gd name="connsiteY1" fmla="*/ 0 h 563593"/>
                <a:gd name="connsiteX2" fmla="*/ 35035 w 35035"/>
                <a:gd name="connsiteY2" fmla="*/ 563593 h 563593"/>
                <a:gd name="connsiteX3" fmla="*/ 0 w 35035"/>
                <a:gd name="connsiteY3" fmla="*/ 521066 h 563593"/>
                <a:gd name="connsiteX4" fmla="*/ 6280 w 35035"/>
                <a:gd name="connsiteY4" fmla="*/ 57510 h 563593"/>
                <a:gd name="connsiteX0" fmla="*/ 2269 w 35035"/>
                <a:gd name="connsiteY0" fmla="*/ 69542 h 563593"/>
                <a:gd name="connsiteX1" fmla="*/ 35035 w 35035"/>
                <a:gd name="connsiteY1" fmla="*/ 0 h 563593"/>
                <a:gd name="connsiteX2" fmla="*/ 35035 w 35035"/>
                <a:gd name="connsiteY2" fmla="*/ 563593 h 563593"/>
                <a:gd name="connsiteX3" fmla="*/ 0 w 35035"/>
                <a:gd name="connsiteY3" fmla="*/ 521066 h 563593"/>
                <a:gd name="connsiteX4" fmla="*/ 2269 w 35035"/>
                <a:gd name="connsiteY4" fmla="*/ 69542 h 563593"/>
                <a:gd name="connsiteX0" fmla="*/ 2269 w 35035"/>
                <a:gd name="connsiteY0" fmla="*/ 53500 h 547551"/>
                <a:gd name="connsiteX1" fmla="*/ 35035 w 35035"/>
                <a:gd name="connsiteY1" fmla="*/ 0 h 547551"/>
                <a:gd name="connsiteX2" fmla="*/ 35035 w 35035"/>
                <a:gd name="connsiteY2" fmla="*/ 547551 h 547551"/>
                <a:gd name="connsiteX3" fmla="*/ 0 w 35035"/>
                <a:gd name="connsiteY3" fmla="*/ 505024 h 547551"/>
                <a:gd name="connsiteX4" fmla="*/ 2269 w 35035"/>
                <a:gd name="connsiteY4" fmla="*/ 53500 h 547551"/>
                <a:gd name="connsiteX0" fmla="*/ 2093 w 34859"/>
                <a:gd name="connsiteY0" fmla="*/ 53500 h 547551"/>
                <a:gd name="connsiteX1" fmla="*/ 34859 w 34859"/>
                <a:gd name="connsiteY1" fmla="*/ 0 h 547551"/>
                <a:gd name="connsiteX2" fmla="*/ 34859 w 34859"/>
                <a:gd name="connsiteY2" fmla="*/ 547551 h 547551"/>
                <a:gd name="connsiteX3" fmla="*/ 3835 w 34859"/>
                <a:gd name="connsiteY3" fmla="*/ 505024 h 547551"/>
                <a:gd name="connsiteX4" fmla="*/ 2093 w 34859"/>
                <a:gd name="connsiteY4" fmla="*/ 53500 h 547551"/>
                <a:gd name="connsiteX0" fmla="*/ 6279 w 31024"/>
                <a:gd name="connsiteY0" fmla="*/ 61521 h 547551"/>
                <a:gd name="connsiteX1" fmla="*/ 31024 w 31024"/>
                <a:gd name="connsiteY1" fmla="*/ 0 h 547551"/>
                <a:gd name="connsiteX2" fmla="*/ 31024 w 31024"/>
                <a:gd name="connsiteY2" fmla="*/ 547551 h 547551"/>
                <a:gd name="connsiteX3" fmla="*/ 0 w 31024"/>
                <a:gd name="connsiteY3" fmla="*/ 505024 h 547551"/>
                <a:gd name="connsiteX4" fmla="*/ 6279 w 31024"/>
                <a:gd name="connsiteY4" fmla="*/ 61521 h 547551"/>
                <a:gd name="connsiteX0" fmla="*/ 2093 w 36430"/>
                <a:gd name="connsiteY0" fmla="*/ 51929 h 547551"/>
                <a:gd name="connsiteX1" fmla="*/ 36430 w 36430"/>
                <a:gd name="connsiteY1" fmla="*/ 0 h 547551"/>
                <a:gd name="connsiteX2" fmla="*/ 36430 w 36430"/>
                <a:gd name="connsiteY2" fmla="*/ 547551 h 547551"/>
                <a:gd name="connsiteX3" fmla="*/ 5406 w 36430"/>
                <a:gd name="connsiteY3" fmla="*/ 505024 h 547551"/>
                <a:gd name="connsiteX4" fmla="*/ 2093 w 36430"/>
                <a:gd name="connsiteY4" fmla="*/ 51929 h 547551"/>
                <a:gd name="connsiteX0" fmla="*/ 2093 w 36430"/>
                <a:gd name="connsiteY0" fmla="*/ 51929 h 547551"/>
                <a:gd name="connsiteX1" fmla="*/ 36430 w 36430"/>
                <a:gd name="connsiteY1" fmla="*/ 0 h 547551"/>
                <a:gd name="connsiteX2" fmla="*/ 36430 w 36430"/>
                <a:gd name="connsiteY2" fmla="*/ 547551 h 547551"/>
                <a:gd name="connsiteX3" fmla="*/ 2209 w 36430"/>
                <a:gd name="connsiteY3" fmla="*/ 498630 h 547551"/>
                <a:gd name="connsiteX4" fmla="*/ 2093 w 36430"/>
                <a:gd name="connsiteY4" fmla="*/ 51929 h 547551"/>
                <a:gd name="connsiteX0" fmla="*/ 2093 w 36430"/>
                <a:gd name="connsiteY0" fmla="*/ 51929 h 547551"/>
                <a:gd name="connsiteX1" fmla="*/ 36430 w 36430"/>
                <a:gd name="connsiteY1" fmla="*/ 0 h 547551"/>
                <a:gd name="connsiteX2" fmla="*/ 36430 w 36430"/>
                <a:gd name="connsiteY2" fmla="*/ 547551 h 547551"/>
                <a:gd name="connsiteX3" fmla="*/ 2209 w 36430"/>
                <a:gd name="connsiteY3" fmla="*/ 498630 h 547551"/>
                <a:gd name="connsiteX4" fmla="*/ 2093 w 36430"/>
                <a:gd name="connsiteY4" fmla="*/ 51929 h 547551"/>
                <a:gd name="connsiteX0" fmla="*/ 9476 w 34221"/>
                <a:gd name="connsiteY0" fmla="*/ 51929 h 547551"/>
                <a:gd name="connsiteX1" fmla="*/ 34221 w 34221"/>
                <a:gd name="connsiteY1" fmla="*/ 0 h 547551"/>
                <a:gd name="connsiteX2" fmla="*/ 34221 w 34221"/>
                <a:gd name="connsiteY2" fmla="*/ 547551 h 547551"/>
                <a:gd name="connsiteX3" fmla="*/ 0 w 34221"/>
                <a:gd name="connsiteY3" fmla="*/ 498630 h 547551"/>
                <a:gd name="connsiteX4" fmla="*/ 9476 w 34221"/>
                <a:gd name="connsiteY4" fmla="*/ 51929 h 547551"/>
                <a:gd name="connsiteX0" fmla="*/ 3081 w 34221"/>
                <a:gd name="connsiteY0" fmla="*/ 55126 h 547551"/>
                <a:gd name="connsiteX1" fmla="*/ 34221 w 34221"/>
                <a:gd name="connsiteY1" fmla="*/ 0 h 547551"/>
                <a:gd name="connsiteX2" fmla="*/ 34221 w 34221"/>
                <a:gd name="connsiteY2" fmla="*/ 547551 h 547551"/>
                <a:gd name="connsiteX3" fmla="*/ 0 w 34221"/>
                <a:gd name="connsiteY3" fmla="*/ 498630 h 547551"/>
                <a:gd name="connsiteX4" fmla="*/ 3081 w 3422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8630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8630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5432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508221 h 547551"/>
                <a:gd name="connsiteX4" fmla="*/ 2093 w 36431"/>
                <a:gd name="connsiteY4" fmla="*/ 55126 h 547551"/>
                <a:gd name="connsiteX0" fmla="*/ 2093 w 44452"/>
                <a:gd name="connsiteY0" fmla="*/ 55126 h 508221"/>
                <a:gd name="connsiteX1" fmla="*/ 36431 w 44452"/>
                <a:gd name="connsiteY1" fmla="*/ 0 h 508221"/>
                <a:gd name="connsiteX2" fmla="*/ 44452 w 44452"/>
                <a:gd name="connsiteY2" fmla="*/ 496719 h 508221"/>
                <a:gd name="connsiteX3" fmla="*/ 2210 w 44452"/>
                <a:gd name="connsiteY3" fmla="*/ 508221 h 508221"/>
                <a:gd name="connsiteX4" fmla="*/ 2093 w 44452"/>
                <a:gd name="connsiteY4" fmla="*/ 55126 h 508221"/>
                <a:gd name="connsiteX0" fmla="*/ 2093 w 36431"/>
                <a:gd name="connsiteY0" fmla="*/ 55126 h 508221"/>
                <a:gd name="connsiteX1" fmla="*/ 36431 w 36431"/>
                <a:gd name="connsiteY1" fmla="*/ 0 h 508221"/>
                <a:gd name="connsiteX2" fmla="*/ 36431 w 36431"/>
                <a:gd name="connsiteY2" fmla="*/ 486552 h 508221"/>
                <a:gd name="connsiteX3" fmla="*/ 2210 w 36431"/>
                <a:gd name="connsiteY3" fmla="*/ 508221 h 508221"/>
                <a:gd name="connsiteX4" fmla="*/ 2093 w 36431"/>
                <a:gd name="connsiteY4" fmla="*/ 55126 h 508221"/>
                <a:gd name="connsiteX0" fmla="*/ 2093 w 36431"/>
                <a:gd name="connsiteY0" fmla="*/ 55126 h 508221"/>
                <a:gd name="connsiteX1" fmla="*/ 36431 w 36431"/>
                <a:gd name="connsiteY1" fmla="*/ 0 h 508221"/>
                <a:gd name="connsiteX2" fmla="*/ 36431 w 36431"/>
                <a:gd name="connsiteY2" fmla="*/ 486552 h 508221"/>
                <a:gd name="connsiteX3" fmla="*/ 2210 w 36431"/>
                <a:gd name="connsiteY3" fmla="*/ 508221 h 508221"/>
                <a:gd name="connsiteX4" fmla="*/ 2093 w 36431"/>
                <a:gd name="connsiteY4" fmla="*/ 55126 h 508221"/>
                <a:gd name="connsiteX0" fmla="*/ 3081 w 34221"/>
                <a:gd name="connsiteY0" fmla="*/ 59179 h 508221"/>
                <a:gd name="connsiteX1" fmla="*/ 34221 w 34221"/>
                <a:gd name="connsiteY1" fmla="*/ 0 h 508221"/>
                <a:gd name="connsiteX2" fmla="*/ 34221 w 34221"/>
                <a:gd name="connsiteY2" fmla="*/ 486552 h 508221"/>
                <a:gd name="connsiteX3" fmla="*/ 0 w 34221"/>
                <a:gd name="connsiteY3" fmla="*/ 508221 h 508221"/>
                <a:gd name="connsiteX4" fmla="*/ 3081 w 34221"/>
                <a:gd name="connsiteY4" fmla="*/ 59179 h 508221"/>
                <a:gd name="connsiteX0" fmla="*/ 3081 w 34221"/>
                <a:gd name="connsiteY0" fmla="*/ 59179 h 508221"/>
                <a:gd name="connsiteX1" fmla="*/ 34221 w 34221"/>
                <a:gd name="connsiteY1" fmla="*/ 0 h 508221"/>
                <a:gd name="connsiteX2" fmla="*/ 34221 w 34221"/>
                <a:gd name="connsiteY2" fmla="*/ 486552 h 508221"/>
                <a:gd name="connsiteX3" fmla="*/ 0 w 34221"/>
                <a:gd name="connsiteY3" fmla="*/ 508221 h 508221"/>
                <a:gd name="connsiteX4" fmla="*/ 3081 w 34221"/>
                <a:gd name="connsiteY4" fmla="*/ 59179 h 508221"/>
                <a:gd name="connsiteX0" fmla="*/ 2093 w 33233"/>
                <a:gd name="connsiteY0" fmla="*/ 59179 h 508221"/>
                <a:gd name="connsiteX1" fmla="*/ 33233 w 33233"/>
                <a:gd name="connsiteY1" fmla="*/ 0 h 508221"/>
                <a:gd name="connsiteX2" fmla="*/ 33233 w 33233"/>
                <a:gd name="connsiteY2" fmla="*/ 486552 h 508221"/>
                <a:gd name="connsiteX3" fmla="*/ 6207 w 33233"/>
                <a:gd name="connsiteY3" fmla="*/ 508221 h 508221"/>
                <a:gd name="connsiteX4" fmla="*/ 2093 w 33233"/>
                <a:gd name="connsiteY4" fmla="*/ 59179 h 508221"/>
                <a:gd name="connsiteX0" fmla="*/ 2896 w 34036"/>
                <a:gd name="connsiteY0" fmla="*/ 59179 h 486552"/>
                <a:gd name="connsiteX1" fmla="*/ 34036 w 34036"/>
                <a:gd name="connsiteY1" fmla="*/ 0 h 486552"/>
                <a:gd name="connsiteX2" fmla="*/ 34036 w 34036"/>
                <a:gd name="connsiteY2" fmla="*/ 486552 h 486552"/>
                <a:gd name="connsiteX3" fmla="*/ 0 w 34036"/>
                <a:gd name="connsiteY3" fmla="*/ 482403 h 486552"/>
                <a:gd name="connsiteX4" fmla="*/ 2896 w 34036"/>
                <a:gd name="connsiteY4" fmla="*/ 59179 h 486552"/>
                <a:gd name="connsiteX0" fmla="*/ 2896 w 34036"/>
                <a:gd name="connsiteY0" fmla="*/ 59179 h 512702"/>
                <a:gd name="connsiteX1" fmla="*/ 34036 w 34036"/>
                <a:gd name="connsiteY1" fmla="*/ 0 h 512702"/>
                <a:gd name="connsiteX2" fmla="*/ 34036 w 34036"/>
                <a:gd name="connsiteY2" fmla="*/ 486552 h 512702"/>
                <a:gd name="connsiteX3" fmla="*/ 0 w 34036"/>
                <a:gd name="connsiteY3" fmla="*/ 512702 h 512702"/>
                <a:gd name="connsiteX4" fmla="*/ 2896 w 34036"/>
                <a:gd name="connsiteY4" fmla="*/ 59179 h 512702"/>
                <a:gd name="connsiteX0" fmla="*/ 2896 w 34036"/>
                <a:gd name="connsiteY0" fmla="*/ 59179 h 486885"/>
                <a:gd name="connsiteX1" fmla="*/ 34036 w 34036"/>
                <a:gd name="connsiteY1" fmla="*/ 0 h 486885"/>
                <a:gd name="connsiteX2" fmla="*/ 34036 w 34036"/>
                <a:gd name="connsiteY2" fmla="*/ 486552 h 486885"/>
                <a:gd name="connsiteX3" fmla="*/ 0 w 34036"/>
                <a:gd name="connsiteY3" fmla="*/ 486885 h 486885"/>
                <a:gd name="connsiteX4" fmla="*/ 2896 w 34036"/>
                <a:gd name="connsiteY4" fmla="*/ 59179 h 486885"/>
                <a:gd name="connsiteX0" fmla="*/ 2093 w 36738"/>
                <a:gd name="connsiteY0" fmla="*/ 59179 h 486885"/>
                <a:gd name="connsiteX1" fmla="*/ 36738 w 36738"/>
                <a:gd name="connsiteY1" fmla="*/ 0 h 486885"/>
                <a:gd name="connsiteX2" fmla="*/ 36738 w 36738"/>
                <a:gd name="connsiteY2" fmla="*/ 486552 h 486885"/>
                <a:gd name="connsiteX3" fmla="*/ 2702 w 36738"/>
                <a:gd name="connsiteY3" fmla="*/ 486885 h 486885"/>
                <a:gd name="connsiteX4" fmla="*/ 2093 w 36738"/>
                <a:gd name="connsiteY4" fmla="*/ 59179 h 486885"/>
                <a:gd name="connsiteX0" fmla="*/ 2897 w 34036"/>
                <a:gd name="connsiteY0" fmla="*/ 59179 h 486885"/>
                <a:gd name="connsiteX1" fmla="*/ 34036 w 34036"/>
                <a:gd name="connsiteY1" fmla="*/ 0 h 486885"/>
                <a:gd name="connsiteX2" fmla="*/ 34036 w 34036"/>
                <a:gd name="connsiteY2" fmla="*/ 486552 h 486885"/>
                <a:gd name="connsiteX3" fmla="*/ 0 w 34036"/>
                <a:gd name="connsiteY3" fmla="*/ 486885 h 486885"/>
                <a:gd name="connsiteX4" fmla="*/ 2897 w 34036"/>
                <a:gd name="connsiteY4" fmla="*/ 59179 h 486885"/>
                <a:gd name="connsiteX0" fmla="*/ 2093 w 36737"/>
                <a:gd name="connsiteY0" fmla="*/ 62048 h 486885"/>
                <a:gd name="connsiteX1" fmla="*/ 36737 w 36737"/>
                <a:gd name="connsiteY1" fmla="*/ 0 h 486885"/>
                <a:gd name="connsiteX2" fmla="*/ 36737 w 36737"/>
                <a:gd name="connsiteY2" fmla="*/ 486552 h 486885"/>
                <a:gd name="connsiteX3" fmla="*/ 2701 w 36737"/>
                <a:gd name="connsiteY3" fmla="*/ 486885 h 486885"/>
                <a:gd name="connsiteX4" fmla="*/ 2093 w 36737"/>
                <a:gd name="connsiteY4" fmla="*/ 62048 h 486885"/>
                <a:gd name="connsiteX0" fmla="*/ 4649 w 39293"/>
                <a:gd name="connsiteY0" fmla="*/ 62048 h 486885"/>
                <a:gd name="connsiteX1" fmla="*/ 39293 w 39293"/>
                <a:gd name="connsiteY1" fmla="*/ 0 h 486885"/>
                <a:gd name="connsiteX2" fmla="*/ 39293 w 39293"/>
                <a:gd name="connsiteY2" fmla="*/ 486552 h 486885"/>
                <a:gd name="connsiteX3" fmla="*/ 0 w 39293"/>
                <a:gd name="connsiteY3" fmla="*/ 486885 h 486885"/>
                <a:gd name="connsiteX4" fmla="*/ 4649 w 39293"/>
                <a:gd name="connsiteY4" fmla="*/ 62048 h 486885"/>
                <a:gd name="connsiteX0" fmla="*/ 2093 w 36737"/>
                <a:gd name="connsiteY0" fmla="*/ 62048 h 486552"/>
                <a:gd name="connsiteX1" fmla="*/ 36737 w 36737"/>
                <a:gd name="connsiteY1" fmla="*/ 0 h 486552"/>
                <a:gd name="connsiteX2" fmla="*/ 36737 w 36737"/>
                <a:gd name="connsiteY2" fmla="*/ 486552 h 486552"/>
                <a:gd name="connsiteX3" fmla="*/ 4454 w 36737"/>
                <a:gd name="connsiteY3" fmla="*/ 484016 h 486552"/>
                <a:gd name="connsiteX4" fmla="*/ 2093 w 36737"/>
                <a:gd name="connsiteY4" fmla="*/ 62048 h 486552"/>
                <a:gd name="connsiteX0" fmla="*/ 2093 w 36737"/>
                <a:gd name="connsiteY0" fmla="*/ 62048 h 486552"/>
                <a:gd name="connsiteX1" fmla="*/ 36737 w 36737"/>
                <a:gd name="connsiteY1" fmla="*/ 0 h 486552"/>
                <a:gd name="connsiteX2" fmla="*/ 36737 w 36737"/>
                <a:gd name="connsiteY2" fmla="*/ 486552 h 486552"/>
                <a:gd name="connsiteX3" fmla="*/ 949 w 36737"/>
                <a:gd name="connsiteY3" fmla="*/ 484016 h 486552"/>
                <a:gd name="connsiteX4" fmla="*/ 2093 w 36737"/>
                <a:gd name="connsiteY4" fmla="*/ 62048 h 486552"/>
                <a:gd name="connsiteX0" fmla="*/ 2093 w 36737"/>
                <a:gd name="connsiteY0" fmla="*/ 62048 h 486552"/>
                <a:gd name="connsiteX1" fmla="*/ 36737 w 36737"/>
                <a:gd name="connsiteY1" fmla="*/ 0 h 486552"/>
                <a:gd name="connsiteX2" fmla="*/ 36737 w 36737"/>
                <a:gd name="connsiteY2" fmla="*/ 486552 h 486552"/>
                <a:gd name="connsiteX3" fmla="*/ 4454 w 36737"/>
                <a:gd name="connsiteY3" fmla="*/ 484016 h 486552"/>
                <a:gd name="connsiteX4" fmla="*/ 2093 w 36737"/>
                <a:gd name="connsiteY4" fmla="*/ 62048 h 486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7" h="486552">
                  <a:moveTo>
                    <a:pt x="2093" y="62048"/>
                  </a:moveTo>
                  <a:cubicBezTo>
                    <a:pt x="13539" y="47726"/>
                    <a:pt x="25291" y="34584"/>
                    <a:pt x="36737" y="0"/>
                  </a:cubicBezTo>
                  <a:lnTo>
                    <a:pt x="36737" y="486552"/>
                  </a:lnTo>
                  <a:lnTo>
                    <a:pt x="4454" y="484016"/>
                  </a:lnTo>
                  <a:cubicBezTo>
                    <a:pt x="6547" y="329497"/>
                    <a:pt x="0" y="203779"/>
                    <a:pt x="2093" y="62048"/>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2000"/>
            </a:p>
          </p:txBody>
        </p:sp>
        <p:sp>
          <p:nvSpPr>
            <p:cNvPr id="43" name="양쪽 모서리가 둥근 사각형 20"/>
            <p:cNvSpPr/>
            <p:nvPr/>
          </p:nvSpPr>
          <p:spPr>
            <a:xfrm rot="5400000">
              <a:off x="4683458" y="1496556"/>
              <a:ext cx="772567" cy="1636347"/>
            </a:xfrm>
            <a:prstGeom prst="round2SameRect">
              <a:avLst>
                <a:gd name="adj1" fmla="val 8412"/>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scene3d>
                <a:camera prst="orthographicFront"/>
                <a:lightRig rig="threePt" dir="t"/>
              </a:scene3d>
              <a:sp3d>
                <a:bevelT w="1270" h="1270"/>
                <a:bevelB w="1270" h="1270"/>
              </a:sp3d>
            </a:bodyPr>
            <a:lstStyle/>
            <a:p>
              <a:pPr algn="ctr">
                <a:buFont typeface="Wingdings" pitchFamily="2" charset="2"/>
                <a:buNone/>
              </a:pPr>
              <a:r>
                <a:rPr lang="ko-KR" altLang="en-US" sz="1600" b="1" dirty="0" smtClean="0">
                  <a:effectLst>
                    <a:outerShdw blurRad="38100" dist="38100" dir="2700000" algn="tl">
                      <a:srgbClr val="000000">
                        <a:alpha val="43137"/>
                      </a:srgbClr>
                    </a:outerShdw>
                  </a:effectLst>
                  <a:cs typeface="Arial" pitchFamily="34" charset="0"/>
                </a:rPr>
                <a:t>운영지원 서비스</a:t>
              </a:r>
              <a:endParaRPr lang="en-US" altLang="ko-KR" sz="1600" b="1" dirty="0">
                <a:effectLst>
                  <a:outerShdw blurRad="38100" dist="38100" dir="2700000" algn="tl">
                    <a:srgbClr val="000000">
                      <a:alpha val="43137"/>
                    </a:srgbClr>
                  </a:outerShdw>
                </a:effectLst>
                <a:cs typeface="Arial" pitchFamily="34" charset="0"/>
              </a:endParaRPr>
            </a:p>
          </p:txBody>
        </p:sp>
        <p:sp>
          <p:nvSpPr>
            <p:cNvPr id="44" name="TextBox 43"/>
            <p:cNvSpPr txBox="1"/>
            <p:nvPr/>
          </p:nvSpPr>
          <p:spPr>
            <a:xfrm>
              <a:off x="6045758" y="3339558"/>
              <a:ext cx="5715000" cy="1369606"/>
            </a:xfrm>
            <a:prstGeom prst="rect">
              <a:avLst/>
            </a:prstGeom>
          </p:spPr>
          <p:txBody>
            <a:bodyPr wrap="square" lIns="0" tIns="0" rIns="0" bIns="0">
              <a:spAutoFit/>
              <a:scene3d>
                <a:camera prst="orthographicFront"/>
                <a:lightRig rig="threePt" dir="t"/>
              </a:scene3d>
              <a:sp3d>
                <a:bevelT w="0" h="38100"/>
              </a:sp3d>
            </a:bodyPr>
            <a:lstStyle/>
            <a:p>
              <a:pPr marL="179388" indent="-179388" eaLnBrk="0" hangingPunct="0">
                <a:lnSpc>
                  <a:spcPct val="150000"/>
                </a:lnSpc>
                <a:spcAft>
                  <a:spcPts val="200"/>
                </a:spcAft>
                <a:buFont typeface="Arial" pitchFamily="34" charset="0"/>
                <a:buChar char="•"/>
              </a:pPr>
              <a:r>
                <a:rPr lang="ko-KR" altLang="en-US" sz="1400" b="1" spc="-50" dirty="0" smtClean="0">
                  <a:solidFill>
                    <a:schemeClr val="tx1">
                      <a:lumMod val="75000"/>
                      <a:lumOff val="25000"/>
                    </a:schemeClr>
                  </a:solidFill>
                </a:rPr>
                <a:t>시스템 진단 및 아키텍쳐 점검  </a:t>
              </a:r>
              <a:endParaRPr lang="en-US" altLang="ko-KR" sz="1400" b="1" spc="-50" dirty="0" smtClean="0">
                <a:solidFill>
                  <a:schemeClr val="tx1">
                    <a:lumMod val="75000"/>
                    <a:lumOff val="25000"/>
                  </a:schemeClr>
                </a:solidFill>
              </a:endParaRPr>
            </a:p>
            <a:p>
              <a:pPr marL="179388" indent="-179388" eaLnBrk="0" hangingPunct="0">
                <a:lnSpc>
                  <a:spcPct val="150000"/>
                </a:lnSpc>
                <a:spcAft>
                  <a:spcPts val="200"/>
                </a:spcAft>
                <a:buFont typeface="Arial" pitchFamily="34" charset="0"/>
                <a:buChar char="•"/>
              </a:pPr>
              <a:r>
                <a:rPr lang="ko-KR" altLang="en-US" sz="1400" b="1" spc="-50" dirty="0" smtClean="0">
                  <a:solidFill>
                    <a:schemeClr val="tx1">
                      <a:lumMod val="75000"/>
                      <a:lumOff val="25000"/>
                    </a:schemeClr>
                  </a:solidFill>
                </a:rPr>
                <a:t>사전 지원 서비스 </a:t>
              </a:r>
              <a:r>
                <a:rPr lang="en-US" altLang="ko-KR" sz="1400" b="1" spc="-50" dirty="0" smtClean="0">
                  <a:solidFill>
                    <a:schemeClr val="tx1">
                      <a:lumMod val="75000"/>
                      <a:lumOff val="25000"/>
                    </a:schemeClr>
                  </a:solidFill>
                </a:rPr>
                <a:t>(</a:t>
              </a:r>
              <a:r>
                <a:rPr lang="ko-KR" altLang="en-US" sz="1400" b="1" spc="-50" dirty="0" smtClean="0">
                  <a:solidFill>
                    <a:schemeClr val="tx1">
                      <a:lumMod val="75000"/>
                      <a:lumOff val="25000"/>
                    </a:schemeClr>
                  </a:solidFill>
                </a:rPr>
                <a:t>신규 서비스에 대한 적용 여부 가이드</a:t>
              </a:r>
              <a:r>
                <a:rPr lang="en-US" altLang="ko-KR" sz="1400" b="1" spc="-50" dirty="0" smtClean="0">
                  <a:solidFill>
                    <a:schemeClr val="tx1">
                      <a:lumMod val="75000"/>
                      <a:lumOff val="25000"/>
                    </a:schemeClr>
                  </a:solidFill>
                </a:rPr>
                <a:t>) </a:t>
              </a:r>
            </a:p>
            <a:p>
              <a:pPr marL="179388" indent="-179388" eaLnBrk="0" hangingPunct="0">
                <a:lnSpc>
                  <a:spcPct val="150000"/>
                </a:lnSpc>
                <a:spcAft>
                  <a:spcPts val="200"/>
                </a:spcAft>
                <a:buFont typeface="Arial" pitchFamily="34" charset="0"/>
                <a:buChar char="•"/>
              </a:pPr>
              <a:r>
                <a:rPr lang="ko-KR" altLang="en-US" sz="1400" b="1" spc="-50" dirty="0" smtClean="0">
                  <a:solidFill>
                    <a:schemeClr val="tx1">
                      <a:lumMod val="75000"/>
                      <a:lumOff val="25000"/>
                    </a:schemeClr>
                  </a:solidFill>
                </a:rPr>
                <a:t>기존 시스템 및 신규 시스템을 위한 </a:t>
              </a:r>
              <a:r>
                <a:rPr lang="en-US" altLang="ko-KR" sz="1400" b="1" spc="-50" dirty="0" smtClean="0">
                  <a:solidFill>
                    <a:schemeClr val="tx1">
                      <a:lumMod val="75000"/>
                      <a:lumOff val="25000"/>
                    </a:schemeClr>
                  </a:solidFill>
                </a:rPr>
                <a:t>Workshop </a:t>
              </a:r>
              <a:r>
                <a:rPr lang="ko-KR" altLang="en-US" sz="1400" b="1" spc="-50" dirty="0" smtClean="0">
                  <a:solidFill>
                    <a:schemeClr val="tx1">
                      <a:lumMod val="75000"/>
                      <a:lumOff val="25000"/>
                    </a:schemeClr>
                  </a:solidFill>
                </a:rPr>
                <a:t>지원 </a:t>
              </a:r>
              <a:endParaRPr lang="en-US" altLang="ko-KR" sz="1400" b="1" spc="-50" dirty="0" smtClean="0">
                <a:solidFill>
                  <a:schemeClr val="tx1">
                    <a:lumMod val="75000"/>
                    <a:lumOff val="25000"/>
                  </a:schemeClr>
                </a:solidFill>
              </a:endParaRPr>
            </a:p>
            <a:p>
              <a:pPr marL="179388" indent="-179388" eaLnBrk="0" hangingPunct="0">
                <a:lnSpc>
                  <a:spcPct val="150000"/>
                </a:lnSpc>
                <a:spcAft>
                  <a:spcPts val="200"/>
                </a:spcAft>
                <a:buFont typeface="Arial" pitchFamily="34" charset="0"/>
                <a:buChar char="•"/>
              </a:pPr>
              <a:r>
                <a:rPr lang="ko-KR" altLang="en-US" sz="1400" b="1" spc="-50" dirty="0" smtClean="0">
                  <a:solidFill>
                    <a:schemeClr val="tx1">
                      <a:lumMod val="75000"/>
                      <a:lumOff val="25000"/>
                    </a:schemeClr>
                  </a:solidFill>
                </a:rPr>
                <a:t>정기 교육 지원  </a:t>
              </a:r>
              <a:endParaRPr lang="en-US" altLang="ko-KR" sz="1400" b="1" spc="-50" dirty="0">
                <a:solidFill>
                  <a:schemeClr val="tx1">
                    <a:lumMod val="75000"/>
                    <a:lumOff val="25000"/>
                  </a:schemeClr>
                </a:solidFill>
              </a:endParaRPr>
            </a:p>
          </p:txBody>
        </p:sp>
        <p:grpSp>
          <p:nvGrpSpPr>
            <p:cNvPr id="45" name="그룹 55"/>
            <p:cNvGrpSpPr/>
            <p:nvPr/>
          </p:nvGrpSpPr>
          <p:grpSpPr>
            <a:xfrm>
              <a:off x="4350095" y="3130163"/>
              <a:ext cx="6741199" cy="1496353"/>
              <a:chOff x="320562" y="1620009"/>
              <a:chExt cx="9360000" cy="867325"/>
            </a:xfrm>
          </p:grpSpPr>
          <p:sp>
            <p:nvSpPr>
              <p:cNvPr id="46" name="Rectangle 62"/>
              <p:cNvSpPr>
                <a:spLocks noChangeArrowheads="1"/>
              </p:cNvSpPr>
              <p:nvPr/>
            </p:nvSpPr>
            <p:spPr bwMode="auto">
              <a:xfrm>
                <a:off x="320562" y="1620009"/>
                <a:ext cx="9360000" cy="867325"/>
              </a:xfrm>
              <a:prstGeom prst="rect">
                <a:avLst/>
              </a:prstGeom>
              <a:noFill/>
              <a:ln w="9525" algn="ctr">
                <a:solidFill>
                  <a:schemeClr val="bg1">
                    <a:lumMod val="65000"/>
                  </a:schemeClr>
                </a:solidFill>
                <a:miter lim="800000"/>
                <a:headEnd/>
                <a:tailEnd/>
              </a:ln>
            </p:spPr>
            <p:txBody>
              <a:bodyPr lIns="36000" tIns="36000" rIns="36000" bIns="36000" anchor="ctr"/>
              <a:lstStyle/>
              <a:p>
                <a:pPr marL="180975" indent="-180975" algn="ctr" defTabSz="995363" fontAlgn="auto" latinLnBrk="0">
                  <a:lnSpc>
                    <a:spcPct val="90000"/>
                  </a:lnSpc>
                  <a:spcBef>
                    <a:spcPts val="0"/>
                  </a:spcBef>
                  <a:spcAft>
                    <a:spcPts val="0"/>
                  </a:spcAft>
                  <a:buClr>
                    <a:srgbClr val="0000FF"/>
                  </a:buClr>
                  <a:buSzPct val="90000"/>
                  <a:defRPr/>
                </a:pPr>
                <a:endParaRPr kumimoji="0" lang="ko-KR" altLang="en-US" sz="1050" b="1">
                  <a:solidFill>
                    <a:srgbClr val="000000"/>
                  </a:solidFill>
                  <a:latin typeface="+mn-lt"/>
                  <a:ea typeface="+mn-ea"/>
                </a:endParaRPr>
              </a:p>
            </p:txBody>
          </p:sp>
          <p:sp>
            <p:nvSpPr>
              <p:cNvPr id="47" name="Rectangle 140"/>
              <p:cNvSpPr>
                <a:spLocks noChangeArrowheads="1"/>
              </p:cNvSpPr>
              <p:nvPr/>
            </p:nvSpPr>
            <p:spPr bwMode="auto">
              <a:xfrm rot="16200000">
                <a:off x="-3076" y="1998898"/>
                <a:ext cx="823409" cy="102437"/>
              </a:xfrm>
              <a:prstGeom prst="round2SameRect">
                <a:avLst>
                  <a:gd name="adj1" fmla="val 13827"/>
                  <a:gd name="adj2" fmla="val 0"/>
                </a:avLst>
              </a:prstGeom>
              <a:gradFill rotWithShape="1">
                <a:gsLst>
                  <a:gs pos="0">
                    <a:srgbClr val="C0C0C0"/>
                  </a:gs>
                  <a:gs pos="100000">
                    <a:srgbClr val="F2F2F2"/>
                  </a:gs>
                </a:gsLst>
                <a:lin ang="5400000" scaled="1"/>
              </a:gradFill>
              <a:ln w="9525" algn="ctr">
                <a:noFill/>
                <a:miter lim="800000"/>
                <a:headEnd/>
                <a:tailEnd/>
              </a:ln>
            </p:spPr>
            <p:txBody>
              <a:bodyPr wrap="none" anchor="ctr"/>
              <a:lstStyle/>
              <a:p>
                <a:endParaRPr lang="ko-KR" altLang="en-US" sz="2000">
                  <a:latin typeface="+mn-lt"/>
                  <a:ea typeface="+mn-ea"/>
                </a:endParaRPr>
              </a:p>
            </p:txBody>
          </p:sp>
        </p:grpSp>
        <p:sp>
          <p:nvSpPr>
            <p:cNvPr id="48" name="자유형 19"/>
            <p:cNvSpPr/>
            <p:nvPr/>
          </p:nvSpPr>
          <p:spPr>
            <a:xfrm flipV="1">
              <a:off x="4250363" y="3586160"/>
              <a:ext cx="105230" cy="788999"/>
            </a:xfrm>
            <a:custGeom>
              <a:avLst/>
              <a:gdLst>
                <a:gd name="connsiteX0" fmla="*/ 0 w 28755"/>
                <a:gd name="connsiteY0" fmla="*/ 57510 h 563593"/>
                <a:gd name="connsiteX1" fmla="*/ 28755 w 28755"/>
                <a:gd name="connsiteY1" fmla="*/ 0 h 563593"/>
                <a:gd name="connsiteX2" fmla="*/ 28755 w 28755"/>
                <a:gd name="connsiteY2" fmla="*/ 563593 h 563593"/>
                <a:gd name="connsiteX3" fmla="*/ 5751 w 28755"/>
                <a:gd name="connsiteY3" fmla="*/ 529087 h 563593"/>
                <a:gd name="connsiteX4" fmla="*/ 0 w 28755"/>
                <a:gd name="connsiteY4" fmla="*/ 57510 h 563593"/>
                <a:gd name="connsiteX0" fmla="*/ 6280 w 35035"/>
                <a:gd name="connsiteY0" fmla="*/ 57510 h 563593"/>
                <a:gd name="connsiteX1" fmla="*/ 35035 w 35035"/>
                <a:gd name="connsiteY1" fmla="*/ 0 h 563593"/>
                <a:gd name="connsiteX2" fmla="*/ 35035 w 35035"/>
                <a:gd name="connsiteY2" fmla="*/ 563593 h 563593"/>
                <a:gd name="connsiteX3" fmla="*/ 0 w 35035"/>
                <a:gd name="connsiteY3" fmla="*/ 521066 h 563593"/>
                <a:gd name="connsiteX4" fmla="*/ 6280 w 35035"/>
                <a:gd name="connsiteY4" fmla="*/ 57510 h 563593"/>
                <a:gd name="connsiteX0" fmla="*/ 2269 w 35035"/>
                <a:gd name="connsiteY0" fmla="*/ 69542 h 563593"/>
                <a:gd name="connsiteX1" fmla="*/ 35035 w 35035"/>
                <a:gd name="connsiteY1" fmla="*/ 0 h 563593"/>
                <a:gd name="connsiteX2" fmla="*/ 35035 w 35035"/>
                <a:gd name="connsiteY2" fmla="*/ 563593 h 563593"/>
                <a:gd name="connsiteX3" fmla="*/ 0 w 35035"/>
                <a:gd name="connsiteY3" fmla="*/ 521066 h 563593"/>
                <a:gd name="connsiteX4" fmla="*/ 2269 w 35035"/>
                <a:gd name="connsiteY4" fmla="*/ 69542 h 563593"/>
                <a:gd name="connsiteX0" fmla="*/ 2269 w 35035"/>
                <a:gd name="connsiteY0" fmla="*/ 53500 h 547551"/>
                <a:gd name="connsiteX1" fmla="*/ 35035 w 35035"/>
                <a:gd name="connsiteY1" fmla="*/ 0 h 547551"/>
                <a:gd name="connsiteX2" fmla="*/ 35035 w 35035"/>
                <a:gd name="connsiteY2" fmla="*/ 547551 h 547551"/>
                <a:gd name="connsiteX3" fmla="*/ 0 w 35035"/>
                <a:gd name="connsiteY3" fmla="*/ 505024 h 547551"/>
                <a:gd name="connsiteX4" fmla="*/ 2269 w 35035"/>
                <a:gd name="connsiteY4" fmla="*/ 53500 h 547551"/>
                <a:gd name="connsiteX0" fmla="*/ 2093 w 34859"/>
                <a:gd name="connsiteY0" fmla="*/ 53500 h 547551"/>
                <a:gd name="connsiteX1" fmla="*/ 34859 w 34859"/>
                <a:gd name="connsiteY1" fmla="*/ 0 h 547551"/>
                <a:gd name="connsiteX2" fmla="*/ 34859 w 34859"/>
                <a:gd name="connsiteY2" fmla="*/ 547551 h 547551"/>
                <a:gd name="connsiteX3" fmla="*/ 3835 w 34859"/>
                <a:gd name="connsiteY3" fmla="*/ 505024 h 547551"/>
                <a:gd name="connsiteX4" fmla="*/ 2093 w 34859"/>
                <a:gd name="connsiteY4" fmla="*/ 53500 h 547551"/>
                <a:gd name="connsiteX0" fmla="*/ 6279 w 31024"/>
                <a:gd name="connsiteY0" fmla="*/ 61521 h 547551"/>
                <a:gd name="connsiteX1" fmla="*/ 31024 w 31024"/>
                <a:gd name="connsiteY1" fmla="*/ 0 h 547551"/>
                <a:gd name="connsiteX2" fmla="*/ 31024 w 31024"/>
                <a:gd name="connsiteY2" fmla="*/ 547551 h 547551"/>
                <a:gd name="connsiteX3" fmla="*/ 0 w 31024"/>
                <a:gd name="connsiteY3" fmla="*/ 505024 h 547551"/>
                <a:gd name="connsiteX4" fmla="*/ 6279 w 31024"/>
                <a:gd name="connsiteY4" fmla="*/ 61521 h 547551"/>
                <a:gd name="connsiteX0" fmla="*/ 2093 w 36430"/>
                <a:gd name="connsiteY0" fmla="*/ 51929 h 547551"/>
                <a:gd name="connsiteX1" fmla="*/ 36430 w 36430"/>
                <a:gd name="connsiteY1" fmla="*/ 0 h 547551"/>
                <a:gd name="connsiteX2" fmla="*/ 36430 w 36430"/>
                <a:gd name="connsiteY2" fmla="*/ 547551 h 547551"/>
                <a:gd name="connsiteX3" fmla="*/ 5406 w 36430"/>
                <a:gd name="connsiteY3" fmla="*/ 505024 h 547551"/>
                <a:gd name="connsiteX4" fmla="*/ 2093 w 36430"/>
                <a:gd name="connsiteY4" fmla="*/ 51929 h 547551"/>
                <a:gd name="connsiteX0" fmla="*/ 2093 w 36430"/>
                <a:gd name="connsiteY0" fmla="*/ 51929 h 547551"/>
                <a:gd name="connsiteX1" fmla="*/ 36430 w 36430"/>
                <a:gd name="connsiteY1" fmla="*/ 0 h 547551"/>
                <a:gd name="connsiteX2" fmla="*/ 36430 w 36430"/>
                <a:gd name="connsiteY2" fmla="*/ 547551 h 547551"/>
                <a:gd name="connsiteX3" fmla="*/ 2209 w 36430"/>
                <a:gd name="connsiteY3" fmla="*/ 498630 h 547551"/>
                <a:gd name="connsiteX4" fmla="*/ 2093 w 36430"/>
                <a:gd name="connsiteY4" fmla="*/ 51929 h 547551"/>
                <a:gd name="connsiteX0" fmla="*/ 2093 w 36430"/>
                <a:gd name="connsiteY0" fmla="*/ 51929 h 547551"/>
                <a:gd name="connsiteX1" fmla="*/ 36430 w 36430"/>
                <a:gd name="connsiteY1" fmla="*/ 0 h 547551"/>
                <a:gd name="connsiteX2" fmla="*/ 36430 w 36430"/>
                <a:gd name="connsiteY2" fmla="*/ 547551 h 547551"/>
                <a:gd name="connsiteX3" fmla="*/ 2209 w 36430"/>
                <a:gd name="connsiteY3" fmla="*/ 498630 h 547551"/>
                <a:gd name="connsiteX4" fmla="*/ 2093 w 36430"/>
                <a:gd name="connsiteY4" fmla="*/ 51929 h 547551"/>
                <a:gd name="connsiteX0" fmla="*/ 9476 w 34221"/>
                <a:gd name="connsiteY0" fmla="*/ 51929 h 547551"/>
                <a:gd name="connsiteX1" fmla="*/ 34221 w 34221"/>
                <a:gd name="connsiteY1" fmla="*/ 0 h 547551"/>
                <a:gd name="connsiteX2" fmla="*/ 34221 w 34221"/>
                <a:gd name="connsiteY2" fmla="*/ 547551 h 547551"/>
                <a:gd name="connsiteX3" fmla="*/ 0 w 34221"/>
                <a:gd name="connsiteY3" fmla="*/ 498630 h 547551"/>
                <a:gd name="connsiteX4" fmla="*/ 9476 w 34221"/>
                <a:gd name="connsiteY4" fmla="*/ 51929 h 547551"/>
                <a:gd name="connsiteX0" fmla="*/ 3081 w 34221"/>
                <a:gd name="connsiteY0" fmla="*/ 55126 h 547551"/>
                <a:gd name="connsiteX1" fmla="*/ 34221 w 34221"/>
                <a:gd name="connsiteY1" fmla="*/ 0 h 547551"/>
                <a:gd name="connsiteX2" fmla="*/ 34221 w 34221"/>
                <a:gd name="connsiteY2" fmla="*/ 547551 h 547551"/>
                <a:gd name="connsiteX3" fmla="*/ 0 w 34221"/>
                <a:gd name="connsiteY3" fmla="*/ 498630 h 547551"/>
                <a:gd name="connsiteX4" fmla="*/ 3081 w 3422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8630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8630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5432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508221 h 547551"/>
                <a:gd name="connsiteX4" fmla="*/ 2093 w 36431"/>
                <a:gd name="connsiteY4" fmla="*/ 55126 h 547551"/>
                <a:gd name="connsiteX0" fmla="*/ 2093 w 44452"/>
                <a:gd name="connsiteY0" fmla="*/ 55126 h 508221"/>
                <a:gd name="connsiteX1" fmla="*/ 36431 w 44452"/>
                <a:gd name="connsiteY1" fmla="*/ 0 h 508221"/>
                <a:gd name="connsiteX2" fmla="*/ 44452 w 44452"/>
                <a:gd name="connsiteY2" fmla="*/ 496719 h 508221"/>
                <a:gd name="connsiteX3" fmla="*/ 2210 w 44452"/>
                <a:gd name="connsiteY3" fmla="*/ 508221 h 508221"/>
                <a:gd name="connsiteX4" fmla="*/ 2093 w 44452"/>
                <a:gd name="connsiteY4" fmla="*/ 55126 h 508221"/>
                <a:gd name="connsiteX0" fmla="*/ 2093 w 36431"/>
                <a:gd name="connsiteY0" fmla="*/ 55126 h 508221"/>
                <a:gd name="connsiteX1" fmla="*/ 36431 w 36431"/>
                <a:gd name="connsiteY1" fmla="*/ 0 h 508221"/>
                <a:gd name="connsiteX2" fmla="*/ 36431 w 36431"/>
                <a:gd name="connsiteY2" fmla="*/ 486552 h 508221"/>
                <a:gd name="connsiteX3" fmla="*/ 2210 w 36431"/>
                <a:gd name="connsiteY3" fmla="*/ 508221 h 508221"/>
                <a:gd name="connsiteX4" fmla="*/ 2093 w 36431"/>
                <a:gd name="connsiteY4" fmla="*/ 55126 h 508221"/>
                <a:gd name="connsiteX0" fmla="*/ 2093 w 36431"/>
                <a:gd name="connsiteY0" fmla="*/ 55126 h 508221"/>
                <a:gd name="connsiteX1" fmla="*/ 36431 w 36431"/>
                <a:gd name="connsiteY1" fmla="*/ 0 h 508221"/>
                <a:gd name="connsiteX2" fmla="*/ 36431 w 36431"/>
                <a:gd name="connsiteY2" fmla="*/ 486552 h 508221"/>
                <a:gd name="connsiteX3" fmla="*/ 2210 w 36431"/>
                <a:gd name="connsiteY3" fmla="*/ 508221 h 508221"/>
                <a:gd name="connsiteX4" fmla="*/ 2093 w 36431"/>
                <a:gd name="connsiteY4" fmla="*/ 55126 h 508221"/>
                <a:gd name="connsiteX0" fmla="*/ 3081 w 34221"/>
                <a:gd name="connsiteY0" fmla="*/ 59179 h 508221"/>
                <a:gd name="connsiteX1" fmla="*/ 34221 w 34221"/>
                <a:gd name="connsiteY1" fmla="*/ 0 h 508221"/>
                <a:gd name="connsiteX2" fmla="*/ 34221 w 34221"/>
                <a:gd name="connsiteY2" fmla="*/ 486552 h 508221"/>
                <a:gd name="connsiteX3" fmla="*/ 0 w 34221"/>
                <a:gd name="connsiteY3" fmla="*/ 508221 h 508221"/>
                <a:gd name="connsiteX4" fmla="*/ 3081 w 34221"/>
                <a:gd name="connsiteY4" fmla="*/ 59179 h 508221"/>
                <a:gd name="connsiteX0" fmla="*/ 3081 w 34221"/>
                <a:gd name="connsiteY0" fmla="*/ 59179 h 508221"/>
                <a:gd name="connsiteX1" fmla="*/ 34221 w 34221"/>
                <a:gd name="connsiteY1" fmla="*/ 0 h 508221"/>
                <a:gd name="connsiteX2" fmla="*/ 34221 w 34221"/>
                <a:gd name="connsiteY2" fmla="*/ 486552 h 508221"/>
                <a:gd name="connsiteX3" fmla="*/ 0 w 34221"/>
                <a:gd name="connsiteY3" fmla="*/ 508221 h 508221"/>
                <a:gd name="connsiteX4" fmla="*/ 3081 w 34221"/>
                <a:gd name="connsiteY4" fmla="*/ 59179 h 508221"/>
                <a:gd name="connsiteX0" fmla="*/ 2093 w 33233"/>
                <a:gd name="connsiteY0" fmla="*/ 59179 h 508221"/>
                <a:gd name="connsiteX1" fmla="*/ 33233 w 33233"/>
                <a:gd name="connsiteY1" fmla="*/ 0 h 508221"/>
                <a:gd name="connsiteX2" fmla="*/ 33233 w 33233"/>
                <a:gd name="connsiteY2" fmla="*/ 486552 h 508221"/>
                <a:gd name="connsiteX3" fmla="*/ 6207 w 33233"/>
                <a:gd name="connsiteY3" fmla="*/ 508221 h 508221"/>
                <a:gd name="connsiteX4" fmla="*/ 2093 w 33233"/>
                <a:gd name="connsiteY4" fmla="*/ 59179 h 508221"/>
                <a:gd name="connsiteX0" fmla="*/ 2896 w 34036"/>
                <a:gd name="connsiteY0" fmla="*/ 59179 h 486552"/>
                <a:gd name="connsiteX1" fmla="*/ 34036 w 34036"/>
                <a:gd name="connsiteY1" fmla="*/ 0 h 486552"/>
                <a:gd name="connsiteX2" fmla="*/ 34036 w 34036"/>
                <a:gd name="connsiteY2" fmla="*/ 486552 h 486552"/>
                <a:gd name="connsiteX3" fmla="*/ 0 w 34036"/>
                <a:gd name="connsiteY3" fmla="*/ 482403 h 486552"/>
                <a:gd name="connsiteX4" fmla="*/ 2896 w 34036"/>
                <a:gd name="connsiteY4" fmla="*/ 59179 h 486552"/>
                <a:gd name="connsiteX0" fmla="*/ 2896 w 34036"/>
                <a:gd name="connsiteY0" fmla="*/ 59179 h 512702"/>
                <a:gd name="connsiteX1" fmla="*/ 34036 w 34036"/>
                <a:gd name="connsiteY1" fmla="*/ 0 h 512702"/>
                <a:gd name="connsiteX2" fmla="*/ 34036 w 34036"/>
                <a:gd name="connsiteY2" fmla="*/ 486552 h 512702"/>
                <a:gd name="connsiteX3" fmla="*/ 0 w 34036"/>
                <a:gd name="connsiteY3" fmla="*/ 512702 h 512702"/>
                <a:gd name="connsiteX4" fmla="*/ 2896 w 34036"/>
                <a:gd name="connsiteY4" fmla="*/ 59179 h 512702"/>
                <a:gd name="connsiteX0" fmla="*/ 2896 w 34036"/>
                <a:gd name="connsiteY0" fmla="*/ 59179 h 486885"/>
                <a:gd name="connsiteX1" fmla="*/ 34036 w 34036"/>
                <a:gd name="connsiteY1" fmla="*/ 0 h 486885"/>
                <a:gd name="connsiteX2" fmla="*/ 34036 w 34036"/>
                <a:gd name="connsiteY2" fmla="*/ 486552 h 486885"/>
                <a:gd name="connsiteX3" fmla="*/ 0 w 34036"/>
                <a:gd name="connsiteY3" fmla="*/ 486885 h 486885"/>
                <a:gd name="connsiteX4" fmla="*/ 2896 w 34036"/>
                <a:gd name="connsiteY4" fmla="*/ 59179 h 486885"/>
                <a:gd name="connsiteX0" fmla="*/ 2093 w 36738"/>
                <a:gd name="connsiteY0" fmla="*/ 59179 h 486885"/>
                <a:gd name="connsiteX1" fmla="*/ 36738 w 36738"/>
                <a:gd name="connsiteY1" fmla="*/ 0 h 486885"/>
                <a:gd name="connsiteX2" fmla="*/ 36738 w 36738"/>
                <a:gd name="connsiteY2" fmla="*/ 486552 h 486885"/>
                <a:gd name="connsiteX3" fmla="*/ 2702 w 36738"/>
                <a:gd name="connsiteY3" fmla="*/ 486885 h 486885"/>
                <a:gd name="connsiteX4" fmla="*/ 2093 w 36738"/>
                <a:gd name="connsiteY4" fmla="*/ 59179 h 486885"/>
                <a:gd name="connsiteX0" fmla="*/ 2897 w 34036"/>
                <a:gd name="connsiteY0" fmla="*/ 59179 h 486885"/>
                <a:gd name="connsiteX1" fmla="*/ 34036 w 34036"/>
                <a:gd name="connsiteY1" fmla="*/ 0 h 486885"/>
                <a:gd name="connsiteX2" fmla="*/ 34036 w 34036"/>
                <a:gd name="connsiteY2" fmla="*/ 486552 h 486885"/>
                <a:gd name="connsiteX3" fmla="*/ 0 w 34036"/>
                <a:gd name="connsiteY3" fmla="*/ 486885 h 486885"/>
                <a:gd name="connsiteX4" fmla="*/ 2897 w 34036"/>
                <a:gd name="connsiteY4" fmla="*/ 59179 h 486885"/>
                <a:gd name="connsiteX0" fmla="*/ 2093 w 36737"/>
                <a:gd name="connsiteY0" fmla="*/ 62048 h 486885"/>
                <a:gd name="connsiteX1" fmla="*/ 36737 w 36737"/>
                <a:gd name="connsiteY1" fmla="*/ 0 h 486885"/>
                <a:gd name="connsiteX2" fmla="*/ 36737 w 36737"/>
                <a:gd name="connsiteY2" fmla="*/ 486552 h 486885"/>
                <a:gd name="connsiteX3" fmla="*/ 2701 w 36737"/>
                <a:gd name="connsiteY3" fmla="*/ 486885 h 486885"/>
                <a:gd name="connsiteX4" fmla="*/ 2093 w 36737"/>
                <a:gd name="connsiteY4" fmla="*/ 62048 h 486885"/>
                <a:gd name="connsiteX0" fmla="*/ 4649 w 39293"/>
                <a:gd name="connsiteY0" fmla="*/ 62048 h 486885"/>
                <a:gd name="connsiteX1" fmla="*/ 39293 w 39293"/>
                <a:gd name="connsiteY1" fmla="*/ 0 h 486885"/>
                <a:gd name="connsiteX2" fmla="*/ 39293 w 39293"/>
                <a:gd name="connsiteY2" fmla="*/ 486552 h 486885"/>
                <a:gd name="connsiteX3" fmla="*/ 0 w 39293"/>
                <a:gd name="connsiteY3" fmla="*/ 486885 h 486885"/>
                <a:gd name="connsiteX4" fmla="*/ 4649 w 39293"/>
                <a:gd name="connsiteY4" fmla="*/ 62048 h 486885"/>
                <a:gd name="connsiteX0" fmla="*/ 2093 w 36737"/>
                <a:gd name="connsiteY0" fmla="*/ 62048 h 486552"/>
                <a:gd name="connsiteX1" fmla="*/ 36737 w 36737"/>
                <a:gd name="connsiteY1" fmla="*/ 0 h 486552"/>
                <a:gd name="connsiteX2" fmla="*/ 36737 w 36737"/>
                <a:gd name="connsiteY2" fmla="*/ 486552 h 486552"/>
                <a:gd name="connsiteX3" fmla="*/ 4454 w 36737"/>
                <a:gd name="connsiteY3" fmla="*/ 484016 h 486552"/>
                <a:gd name="connsiteX4" fmla="*/ 2093 w 36737"/>
                <a:gd name="connsiteY4" fmla="*/ 62048 h 486552"/>
                <a:gd name="connsiteX0" fmla="*/ 2093 w 36737"/>
                <a:gd name="connsiteY0" fmla="*/ 62048 h 486552"/>
                <a:gd name="connsiteX1" fmla="*/ 36737 w 36737"/>
                <a:gd name="connsiteY1" fmla="*/ 0 h 486552"/>
                <a:gd name="connsiteX2" fmla="*/ 36737 w 36737"/>
                <a:gd name="connsiteY2" fmla="*/ 486552 h 486552"/>
                <a:gd name="connsiteX3" fmla="*/ 949 w 36737"/>
                <a:gd name="connsiteY3" fmla="*/ 484016 h 486552"/>
                <a:gd name="connsiteX4" fmla="*/ 2093 w 36737"/>
                <a:gd name="connsiteY4" fmla="*/ 62048 h 486552"/>
                <a:gd name="connsiteX0" fmla="*/ 2093 w 36737"/>
                <a:gd name="connsiteY0" fmla="*/ 62048 h 486552"/>
                <a:gd name="connsiteX1" fmla="*/ 36737 w 36737"/>
                <a:gd name="connsiteY1" fmla="*/ 0 h 486552"/>
                <a:gd name="connsiteX2" fmla="*/ 36737 w 36737"/>
                <a:gd name="connsiteY2" fmla="*/ 486552 h 486552"/>
                <a:gd name="connsiteX3" fmla="*/ 4454 w 36737"/>
                <a:gd name="connsiteY3" fmla="*/ 484016 h 486552"/>
                <a:gd name="connsiteX4" fmla="*/ 2093 w 36737"/>
                <a:gd name="connsiteY4" fmla="*/ 62048 h 486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7" h="486552">
                  <a:moveTo>
                    <a:pt x="2093" y="62048"/>
                  </a:moveTo>
                  <a:cubicBezTo>
                    <a:pt x="13539" y="47726"/>
                    <a:pt x="25291" y="34584"/>
                    <a:pt x="36737" y="0"/>
                  </a:cubicBezTo>
                  <a:lnTo>
                    <a:pt x="36737" y="486552"/>
                  </a:lnTo>
                  <a:lnTo>
                    <a:pt x="4454" y="484016"/>
                  </a:lnTo>
                  <a:cubicBezTo>
                    <a:pt x="6547" y="329497"/>
                    <a:pt x="0" y="203779"/>
                    <a:pt x="2093" y="62048"/>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2000"/>
            </a:p>
          </p:txBody>
        </p:sp>
        <p:sp>
          <p:nvSpPr>
            <p:cNvPr id="49" name="양쪽 모서리가 둥근 사각형 20"/>
            <p:cNvSpPr/>
            <p:nvPr/>
          </p:nvSpPr>
          <p:spPr>
            <a:xfrm rot="5400000">
              <a:off x="4700099" y="3086086"/>
              <a:ext cx="739284" cy="1636347"/>
            </a:xfrm>
            <a:prstGeom prst="round2SameRect">
              <a:avLst>
                <a:gd name="adj1" fmla="val 8412"/>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scene3d>
                <a:camera prst="orthographicFront"/>
                <a:lightRig rig="threePt" dir="t"/>
              </a:scene3d>
              <a:sp3d>
                <a:bevelT w="1270" h="1270"/>
                <a:bevelB w="1270" h="1270"/>
              </a:sp3d>
            </a:bodyPr>
            <a:lstStyle/>
            <a:p>
              <a:pPr algn="ctr">
                <a:buFont typeface="Wingdings" pitchFamily="2" charset="2"/>
                <a:buNone/>
              </a:pPr>
              <a:r>
                <a:rPr lang="ko-KR" altLang="en-US" sz="1600" b="1" dirty="0" smtClean="0">
                  <a:effectLst>
                    <a:outerShdw blurRad="38100" dist="38100" dir="2700000" algn="tl">
                      <a:srgbClr val="000000">
                        <a:alpha val="43137"/>
                      </a:srgbClr>
                    </a:outerShdw>
                  </a:effectLst>
                  <a:cs typeface="Arial" pitchFamily="34" charset="0"/>
                </a:rPr>
                <a:t>자문지원 서비스</a:t>
              </a:r>
              <a:endParaRPr lang="en-US" altLang="ko-KR" sz="1600" b="1" dirty="0">
                <a:effectLst>
                  <a:outerShdw blurRad="38100" dist="38100" dir="2700000" algn="tl">
                    <a:srgbClr val="000000">
                      <a:alpha val="43137"/>
                    </a:srgbClr>
                  </a:outerShdw>
                </a:effectLst>
                <a:cs typeface="Arial" pitchFamily="34" charset="0"/>
              </a:endParaRPr>
            </a:p>
          </p:txBody>
        </p:sp>
        <p:sp>
          <p:nvSpPr>
            <p:cNvPr id="50" name="TextBox 49"/>
            <p:cNvSpPr txBox="1"/>
            <p:nvPr/>
          </p:nvSpPr>
          <p:spPr>
            <a:xfrm>
              <a:off x="6045758" y="4998003"/>
              <a:ext cx="5715000" cy="1369606"/>
            </a:xfrm>
            <a:prstGeom prst="rect">
              <a:avLst/>
            </a:prstGeom>
          </p:spPr>
          <p:txBody>
            <a:bodyPr wrap="square" lIns="0" tIns="0" rIns="0" bIns="0">
              <a:spAutoFit/>
              <a:scene3d>
                <a:camera prst="orthographicFront"/>
                <a:lightRig rig="threePt" dir="t"/>
              </a:scene3d>
              <a:sp3d>
                <a:bevelT w="0" h="38100"/>
              </a:sp3d>
            </a:bodyPr>
            <a:lstStyle/>
            <a:p>
              <a:pPr marL="179388" indent="-179388" eaLnBrk="0" hangingPunct="0">
                <a:lnSpc>
                  <a:spcPct val="150000"/>
                </a:lnSpc>
                <a:spcAft>
                  <a:spcPts val="200"/>
                </a:spcAft>
                <a:buFont typeface="Arial" pitchFamily="34" charset="0"/>
                <a:buChar char="•"/>
              </a:pPr>
              <a:r>
                <a:rPr lang="en-US" altLang="ko-KR" sz="1400" b="1" spc="-50" dirty="0" smtClean="0">
                  <a:solidFill>
                    <a:schemeClr val="tx1">
                      <a:lumMod val="75000"/>
                      <a:lumOff val="25000"/>
                    </a:schemeClr>
                  </a:solidFill>
                </a:rPr>
                <a:t>7x24 </a:t>
              </a:r>
              <a:r>
                <a:rPr lang="ko-KR" altLang="en-US" sz="1400" b="1" spc="-50" dirty="0" smtClean="0">
                  <a:solidFill>
                    <a:schemeClr val="tx1">
                      <a:lumMod val="75000"/>
                      <a:lumOff val="25000"/>
                    </a:schemeClr>
                  </a:solidFill>
                </a:rPr>
                <a:t>야간 휴일 긴급 지원 서비스 제공 </a:t>
              </a:r>
              <a:endParaRPr lang="en-US" altLang="ko-KR" sz="1400" b="1" spc="-50" dirty="0" smtClean="0">
                <a:solidFill>
                  <a:schemeClr val="tx1">
                    <a:lumMod val="75000"/>
                    <a:lumOff val="25000"/>
                  </a:schemeClr>
                </a:solidFill>
              </a:endParaRPr>
            </a:p>
            <a:p>
              <a:pPr marL="179388" indent="-179388" eaLnBrk="0" hangingPunct="0">
                <a:lnSpc>
                  <a:spcPct val="150000"/>
                </a:lnSpc>
                <a:spcAft>
                  <a:spcPts val="200"/>
                </a:spcAft>
                <a:buFont typeface="Arial" pitchFamily="34" charset="0"/>
                <a:buChar char="•"/>
              </a:pPr>
              <a:r>
                <a:rPr lang="ko-KR" altLang="en-US" sz="1400" b="1" spc="-50" dirty="0" smtClean="0">
                  <a:solidFill>
                    <a:schemeClr val="tx1">
                      <a:lumMod val="75000"/>
                      <a:lumOff val="25000"/>
                    </a:schemeClr>
                  </a:solidFill>
                </a:rPr>
                <a:t>긴급 상황에 대해 </a:t>
              </a:r>
              <a:r>
                <a:rPr lang="en-US" altLang="ko-KR" sz="1400" b="1" spc="-50" dirty="0" smtClean="0">
                  <a:solidFill>
                    <a:schemeClr val="tx1">
                      <a:lumMod val="75000"/>
                      <a:lumOff val="25000"/>
                    </a:schemeClr>
                  </a:solidFill>
                </a:rPr>
                <a:t>1</a:t>
              </a:r>
              <a:r>
                <a:rPr lang="ko-KR" altLang="en-US" sz="1400" b="1" spc="-50" dirty="0" smtClean="0">
                  <a:solidFill>
                    <a:schemeClr val="tx1">
                      <a:lumMod val="75000"/>
                      <a:lumOff val="25000"/>
                    </a:schemeClr>
                  </a:solidFill>
                </a:rPr>
                <a:t>시간 이내 지원</a:t>
              </a:r>
              <a:r>
                <a:rPr lang="en-US" altLang="ko-KR" sz="1400" b="1" spc="-50" dirty="0" smtClean="0">
                  <a:solidFill>
                    <a:schemeClr val="tx1">
                      <a:lumMod val="75000"/>
                      <a:lumOff val="25000"/>
                    </a:schemeClr>
                  </a:solidFill>
                </a:rPr>
                <a:t>, </a:t>
              </a:r>
              <a:r>
                <a:rPr lang="ko-KR" altLang="en-US" sz="1400" b="1" spc="-50" dirty="0" smtClean="0">
                  <a:solidFill>
                    <a:schemeClr val="tx1">
                      <a:lumMod val="75000"/>
                      <a:lumOff val="25000"/>
                    </a:schemeClr>
                  </a:solidFill>
                </a:rPr>
                <a:t>일반 지원 </a:t>
              </a:r>
              <a:r>
                <a:rPr lang="en-US" altLang="ko-KR" sz="1400" b="1" spc="-50" dirty="0" smtClean="0">
                  <a:solidFill>
                    <a:schemeClr val="tx1">
                      <a:lumMod val="75000"/>
                      <a:lumOff val="25000"/>
                    </a:schemeClr>
                  </a:solidFill>
                </a:rPr>
                <a:t>4</a:t>
              </a:r>
              <a:r>
                <a:rPr lang="ko-KR" altLang="en-US" sz="1400" b="1" spc="-50" dirty="0" smtClean="0">
                  <a:solidFill>
                    <a:schemeClr val="tx1">
                      <a:lumMod val="75000"/>
                      <a:lumOff val="25000"/>
                    </a:schemeClr>
                  </a:solidFill>
                </a:rPr>
                <a:t>시간 이내 응답 지원  </a:t>
              </a:r>
              <a:endParaRPr lang="en-US" altLang="ko-KR" sz="1400" b="1" spc="-50" dirty="0" smtClean="0">
                <a:solidFill>
                  <a:schemeClr val="tx1">
                    <a:lumMod val="75000"/>
                    <a:lumOff val="25000"/>
                  </a:schemeClr>
                </a:solidFill>
              </a:endParaRPr>
            </a:p>
            <a:p>
              <a:pPr marL="179388" indent="-179388" eaLnBrk="0" hangingPunct="0">
                <a:lnSpc>
                  <a:spcPct val="150000"/>
                </a:lnSpc>
                <a:spcAft>
                  <a:spcPts val="200"/>
                </a:spcAft>
                <a:buFont typeface="Arial" pitchFamily="34" charset="0"/>
                <a:buChar char="•"/>
              </a:pPr>
              <a:r>
                <a:rPr lang="en-US" altLang="ko-KR" sz="1400" b="1" spc="-50" dirty="0" smtClean="0">
                  <a:solidFill>
                    <a:schemeClr val="tx1">
                      <a:lumMod val="75000"/>
                      <a:lumOff val="25000"/>
                    </a:schemeClr>
                  </a:solidFill>
                </a:rPr>
                <a:t>Azure </a:t>
              </a:r>
              <a:r>
                <a:rPr lang="ko-KR" altLang="en-US" sz="1400" b="1" spc="-50" dirty="0">
                  <a:solidFill>
                    <a:schemeClr val="tx1">
                      <a:lumMod val="75000"/>
                      <a:lumOff val="25000"/>
                    </a:schemeClr>
                  </a:solidFill>
                </a:rPr>
                <a:t>이외 </a:t>
              </a:r>
              <a:r>
                <a:rPr lang="en-US" altLang="ko-KR" sz="1400" b="1" spc="-50" dirty="0">
                  <a:solidFill>
                    <a:schemeClr val="tx1">
                      <a:lumMod val="75000"/>
                      <a:lumOff val="25000"/>
                    </a:schemeClr>
                  </a:solidFill>
                </a:rPr>
                <a:t>MS Product</a:t>
              </a:r>
              <a:r>
                <a:rPr lang="ko-KR" altLang="en-US" sz="1400" b="1" spc="-50" dirty="0">
                  <a:solidFill>
                    <a:schemeClr val="tx1">
                      <a:lumMod val="75000"/>
                      <a:lumOff val="25000"/>
                    </a:schemeClr>
                  </a:solidFill>
                </a:rPr>
                <a:t>에 대한 문제 해결 지원 </a:t>
              </a:r>
              <a:endParaRPr lang="en-US" altLang="ko-KR" sz="1400" b="1" spc="-50" dirty="0">
                <a:solidFill>
                  <a:schemeClr val="tx1">
                    <a:lumMod val="75000"/>
                    <a:lumOff val="25000"/>
                  </a:schemeClr>
                </a:solidFill>
              </a:endParaRPr>
            </a:p>
            <a:p>
              <a:pPr marL="179388" indent="-179388" eaLnBrk="0" hangingPunct="0">
                <a:lnSpc>
                  <a:spcPct val="150000"/>
                </a:lnSpc>
                <a:spcAft>
                  <a:spcPts val="200"/>
                </a:spcAft>
                <a:buFont typeface="Arial" pitchFamily="34" charset="0"/>
                <a:buChar char="•"/>
              </a:pPr>
              <a:endParaRPr lang="en-US" altLang="ko-KR" sz="1400" b="1" spc="-50" dirty="0">
                <a:solidFill>
                  <a:schemeClr val="tx1">
                    <a:lumMod val="75000"/>
                    <a:lumOff val="25000"/>
                  </a:schemeClr>
                </a:solidFill>
              </a:endParaRPr>
            </a:p>
          </p:txBody>
        </p:sp>
        <p:grpSp>
          <p:nvGrpSpPr>
            <p:cNvPr id="51" name="그룹 55"/>
            <p:cNvGrpSpPr/>
            <p:nvPr/>
          </p:nvGrpSpPr>
          <p:grpSpPr>
            <a:xfrm>
              <a:off x="4350095" y="4788609"/>
              <a:ext cx="6741199" cy="1234684"/>
              <a:chOff x="320562" y="1620009"/>
              <a:chExt cx="9360000" cy="867325"/>
            </a:xfrm>
          </p:grpSpPr>
          <p:sp>
            <p:nvSpPr>
              <p:cNvPr id="52" name="Rectangle 62"/>
              <p:cNvSpPr>
                <a:spLocks noChangeArrowheads="1"/>
              </p:cNvSpPr>
              <p:nvPr/>
            </p:nvSpPr>
            <p:spPr bwMode="auto">
              <a:xfrm>
                <a:off x="320562" y="1620009"/>
                <a:ext cx="9360000" cy="867325"/>
              </a:xfrm>
              <a:prstGeom prst="rect">
                <a:avLst/>
              </a:prstGeom>
              <a:noFill/>
              <a:ln w="9525" algn="ctr">
                <a:solidFill>
                  <a:schemeClr val="bg1">
                    <a:lumMod val="65000"/>
                  </a:schemeClr>
                </a:solidFill>
                <a:miter lim="800000"/>
                <a:headEnd/>
                <a:tailEnd/>
              </a:ln>
            </p:spPr>
            <p:txBody>
              <a:bodyPr lIns="36000" tIns="36000" rIns="36000" bIns="36000" anchor="ctr"/>
              <a:lstStyle/>
              <a:p>
                <a:pPr marL="180975" indent="-180975" algn="ctr" defTabSz="995363" fontAlgn="auto" latinLnBrk="0">
                  <a:lnSpc>
                    <a:spcPct val="90000"/>
                  </a:lnSpc>
                  <a:spcBef>
                    <a:spcPts val="0"/>
                  </a:spcBef>
                  <a:spcAft>
                    <a:spcPts val="0"/>
                  </a:spcAft>
                  <a:buClr>
                    <a:srgbClr val="0000FF"/>
                  </a:buClr>
                  <a:buSzPct val="90000"/>
                  <a:defRPr/>
                </a:pPr>
                <a:endParaRPr kumimoji="0" lang="ko-KR" altLang="en-US" sz="1050" b="1">
                  <a:solidFill>
                    <a:srgbClr val="000000"/>
                  </a:solidFill>
                  <a:latin typeface="+mn-lt"/>
                  <a:ea typeface="+mn-ea"/>
                </a:endParaRPr>
              </a:p>
            </p:txBody>
          </p:sp>
          <p:sp>
            <p:nvSpPr>
              <p:cNvPr id="53" name="Rectangle 140"/>
              <p:cNvSpPr>
                <a:spLocks noChangeArrowheads="1"/>
              </p:cNvSpPr>
              <p:nvPr/>
            </p:nvSpPr>
            <p:spPr bwMode="auto">
              <a:xfrm rot="16200000">
                <a:off x="-3076" y="1998898"/>
                <a:ext cx="823409" cy="102437"/>
              </a:xfrm>
              <a:prstGeom prst="round2SameRect">
                <a:avLst>
                  <a:gd name="adj1" fmla="val 13827"/>
                  <a:gd name="adj2" fmla="val 0"/>
                </a:avLst>
              </a:prstGeom>
              <a:gradFill rotWithShape="1">
                <a:gsLst>
                  <a:gs pos="0">
                    <a:srgbClr val="C0C0C0"/>
                  </a:gs>
                  <a:gs pos="100000">
                    <a:srgbClr val="F2F2F2"/>
                  </a:gs>
                </a:gsLst>
                <a:lin ang="5400000" scaled="1"/>
              </a:gradFill>
              <a:ln w="9525" algn="ctr">
                <a:noFill/>
                <a:miter lim="800000"/>
                <a:headEnd/>
                <a:tailEnd/>
              </a:ln>
            </p:spPr>
            <p:txBody>
              <a:bodyPr wrap="none" anchor="ctr"/>
              <a:lstStyle/>
              <a:p>
                <a:endParaRPr lang="ko-KR" altLang="en-US" sz="2000">
                  <a:latin typeface="+mn-lt"/>
                  <a:ea typeface="+mn-ea"/>
                </a:endParaRPr>
              </a:p>
            </p:txBody>
          </p:sp>
        </p:grpSp>
        <p:sp>
          <p:nvSpPr>
            <p:cNvPr id="54" name="자유형 19"/>
            <p:cNvSpPr/>
            <p:nvPr/>
          </p:nvSpPr>
          <p:spPr>
            <a:xfrm flipV="1">
              <a:off x="4250363" y="5026890"/>
              <a:ext cx="105230" cy="824520"/>
            </a:xfrm>
            <a:custGeom>
              <a:avLst/>
              <a:gdLst>
                <a:gd name="connsiteX0" fmla="*/ 0 w 28755"/>
                <a:gd name="connsiteY0" fmla="*/ 57510 h 563593"/>
                <a:gd name="connsiteX1" fmla="*/ 28755 w 28755"/>
                <a:gd name="connsiteY1" fmla="*/ 0 h 563593"/>
                <a:gd name="connsiteX2" fmla="*/ 28755 w 28755"/>
                <a:gd name="connsiteY2" fmla="*/ 563593 h 563593"/>
                <a:gd name="connsiteX3" fmla="*/ 5751 w 28755"/>
                <a:gd name="connsiteY3" fmla="*/ 529087 h 563593"/>
                <a:gd name="connsiteX4" fmla="*/ 0 w 28755"/>
                <a:gd name="connsiteY4" fmla="*/ 57510 h 563593"/>
                <a:gd name="connsiteX0" fmla="*/ 6280 w 35035"/>
                <a:gd name="connsiteY0" fmla="*/ 57510 h 563593"/>
                <a:gd name="connsiteX1" fmla="*/ 35035 w 35035"/>
                <a:gd name="connsiteY1" fmla="*/ 0 h 563593"/>
                <a:gd name="connsiteX2" fmla="*/ 35035 w 35035"/>
                <a:gd name="connsiteY2" fmla="*/ 563593 h 563593"/>
                <a:gd name="connsiteX3" fmla="*/ 0 w 35035"/>
                <a:gd name="connsiteY3" fmla="*/ 521066 h 563593"/>
                <a:gd name="connsiteX4" fmla="*/ 6280 w 35035"/>
                <a:gd name="connsiteY4" fmla="*/ 57510 h 563593"/>
                <a:gd name="connsiteX0" fmla="*/ 2269 w 35035"/>
                <a:gd name="connsiteY0" fmla="*/ 69542 h 563593"/>
                <a:gd name="connsiteX1" fmla="*/ 35035 w 35035"/>
                <a:gd name="connsiteY1" fmla="*/ 0 h 563593"/>
                <a:gd name="connsiteX2" fmla="*/ 35035 w 35035"/>
                <a:gd name="connsiteY2" fmla="*/ 563593 h 563593"/>
                <a:gd name="connsiteX3" fmla="*/ 0 w 35035"/>
                <a:gd name="connsiteY3" fmla="*/ 521066 h 563593"/>
                <a:gd name="connsiteX4" fmla="*/ 2269 w 35035"/>
                <a:gd name="connsiteY4" fmla="*/ 69542 h 563593"/>
                <a:gd name="connsiteX0" fmla="*/ 2269 w 35035"/>
                <a:gd name="connsiteY0" fmla="*/ 53500 h 547551"/>
                <a:gd name="connsiteX1" fmla="*/ 35035 w 35035"/>
                <a:gd name="connsiteY1" fmla="*/ 0 h 547551"/>
                <a:gd name="connsiteX2" fmla="*/ 35035 w 35035"/>
                <a:gd name="connsiteY2" fmla="*/ 547551 h 547551"/>
                <a:gd name="connsiteX3" fmla="*/ 0 w 35035"/>
                <a:gd name="connsiteY3" fmla="*/ 505024 h 547551"/>
                <a:gd name="connsiteX4" fmla="*/ 2269 w 35035"/>
                <a:gd name="connsiteY4" fmla="*/ 53500 h 547551"/>
                <a:gd name="connsiteX0" fmla="*/ 2093 w 34859"/>
                <a:gd name="connsiteY0" fmla="*/ 53500 h 547551"/>
                <a:gd name="connsiteX1" fmla="*/ 34859 w 34859"/>
                <a:gd name="connsiteY1" fmla="*/ 0 h 547551"/>
                <a:gd name="connsiteX2" fmla="*/ 34859 w 34859"/>
                <a:gd name="connsiteY2" fmla="*/ 547551 h 547551"/>
                <a:gd name="connsiteX3" fmla="*/ 3835 w 34859"/>
                <a:gd name="connsiteY3" fmla="*/ 505024 h 547551"/>
                <a:gd name="connsiteX4" fmla="*/ 2093 w 34859"/>
                <a:gd name="connsiteY4" fmla="*/ 53500 h 547551"/>
                <a:gd name="connsiteX0" fmla="*/ 6279 w 31024"/>
                <a:gd name="connsiteY0" fmla="*/ 61521 h 547551"/>
                <a:gd name="connsiteX1" fmla="*/ 31024 w 31024"/>
                <a:gd name="connsiteY1" fmla="*/ 0 h 547551"/>
                <a:gd name="connsiteX2" fmla="*/ 31024 w 31024"/>
                <a:gd name="connsiteY2" fmla="*/ 547551 h 547551"/>
                <a:gd name="connsiteX3" fmla="*/ 0 w 31024"/>
                <a:gd name="connsiteY3" fmla="*/ 505024 h 547551"/>
                <a:gd name="connsiteX4" fmla="*/ 6279 w 31024"/>
                <a:gd name="connsiteY4" fmla="*/ 61521 h 547551"/>
                <a:gd name="connsiteX0" fmla="*/ 2093 w 36430"/>
                <a:gd name="connsiteY0" fmla="*/ 51929 h 547551"/>
                <a:gd name="connsiteX1" fmla="*/ 36430 w 36430"/>
                <a:gd name="connsiteY1" fmla="*/ 0 h 547551"/>
                <a:gd name="connsiteX2" fmla="*/ 36430 w 36430"/>
                <a:gd name="connsiteY2" fmla="*/ 547551 h 547551"/>
                <a:gd name="connsiteX3" fmla="*/ 5406 w 36430"/>
                <a:gd name="connsiteY3" fmla="*/ 505024 h 547551"/>
                <a:gd name="connsiteX4" fmla="*/ 2093 w 36430"/>
                <a:gd name="connsiteY4" fmla="*/ 51929 h 547551"/>
                <a:gd name="connsiteX0" fmla="*/ 2093 w 36430"/>
                <a:gd name="connsiteY0" fmla="*/ 51929 h 547551"/>
                <a:gd name="connsiteX1" fmla="*/ 36430 w 36430"/>
                <a:gd name="connsiteY1" fmla="*/ 0 h 547551"/>
                <a:gd name="connsiteX2" fmla="*/ 36430 w 36430"/>
                <a:gd name="connsiteY2" fmla="*/ 547551 h 547551"/>
                <a:gd name="connsiteX3" fmla="*/ 2209 w 36430"/>
                <a:gd name="connsiteY3" fmla="*/ 498630 h 547551"/>
                <a:gd name="connsiteX4" fmla="*/ 2093 w 36430"/>
                <a:gd name="connsiteY4" fmla="*/ 51929 h 547551"/>
                <a:gd name="connsiteX0" fmla="*/ 2093 w 36430"/>
                <a:gd name="connsiteY0" fmla="*/ 51929 h 547551"/>
                <a:gd name="connsiteX1" fmla="*/ 36430 w 36430"/>
                <a:gd name="connsiteY1" fmla="*/ 0 h 547551"/>
                <a:gd name="connsiteX2" fmla="*/ 36430 w 36430"/>
                <a:gd name="connsiteY2" fmla="*/ 547551 h 547551"/>
                <a:gd name="connsiteX3" fmla="*/ 2209 w 36430"/>
                <a:gd name="connsiteY3" fmla="*/ 498630 h 547551"/>
                <a:gd name="connsiteX4" fmla="*/ 2093 w 36430"/>
                <a:gd name="connsiteY4" fmla="*/ 51929 h 547551"/>
                <a:gd name="connsiteX0" fmla="*/ 9476 w 34221"/>
                <a:gd name="connsiteY0" fmla="*/ 51929 h 547551"/>
                <a:gd name="connsiteX1" fmla="*/ 34221 w 34221"/>
                <a:gd name="connsiteY1" fmla="*/ 0 h 547551"/>
                <a:gd name="connsiteX2" fmla="*/ 34221 w 34221"/>
                <a:gd name="connsiteY2" fmla="*/ 547551 h 547551"/>
                <a:gd name="connsiteX3" fmla="*/ 0 w 34221"/>
                <a:gd name="connsiteY3" fmla="*/ 498630 h 547551"/>
                <a:gd name="connsiteX4" fmla="*/ 9476 w 34221"/>
                <a:gd name="connsiteY4" fmla="*/ 51929 h 547551"/>
                <a:gd name="connsiteX0" fmla="*/ 3081 w 34221"/>
                <a:gd name="connsiteY0" fmla="*/ 55126 h 547551"/>
                <a:gd name="connsiteX1" fmla="*/ 34221 w 34221"/>
                <a:gd name="connsiteY1" fmla="*/ 0 h 547551"/>
                <a:gd name="connsiteX2" fmla="*/ 34221 w 34221"/>
                <a:gd name="connsiteY2" fmla="*/ 547551 h 547551"/>
                <a:gd name="connsiteX3" fmla="*/ 0 w 34221"/>
                <a:gd name="connsiteY3" fmla="*/ 498630 h 547551"/>
                <a:gd name="connsiteX4" fmla="*/ 3081 w 3422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8630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8630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495432 h 547551"/>
                <a:gd name="connsiteX4" fmla="*/ 2093 w 36431"/>
                <a:gd name="connsiteY4" fmla="*/ 55126 h 547551"/>
                <a:gd name="connsiteX0" fmla="*/ 2093 w 36431"/>
                <a:gd name="connsiteY0" fmla="*/ 55126 h 547551"/>
                <a:gd name="connsiteX1" fmla="*/ 36431 w 36431"/>
                <a:gd name="connsiteY1" fmla="*/ 0 h 547551"/>
                <a:gd name="connsiteX2" fmla="*/ 36431 w 36431"/>
                <a:gd name="connsiteY2" fmla="*/ 547551 h 547551"/>
                <a:gd name="connsiteX3" fmla="*/ 2210 w 36431"/>
                <a:gd name="connsiteY3" fmla="*/ 508221 h 547551"/>
                <a:gd name="connsiteX4" fmla="*/ 2093 w 36431"/>
                <a:gd name="connsiteY4" fmla="*/ 55126 h 547551"/>
                <a:gd name="connsiteX0" fmla="*/ 2093 w 44452"/>
                <a:gd name="connsiteY0" fmla="*/ 55126 h 508221"/>
                <a:gd name="connsiteX1" fmla="*/ 36431 w 44452"/>
                <a:gd name="connsiteY1" fmla="*/ 0 h 508221"/>
                <a:gd name="connsiteX2" fmla="*/ 44452 w 44452"/>
                <a:gd name="connsiteY2" fmla="*/ 496719 h 508221"/>
                <a:gd name="connsiteX3" fmla="*/ 2210 w 44452"/>
                <a:gd name="connsiteY3" fmla="*/ 508221 h 508221"/>
                <a:gd name="connsiteX4" fmla="*/ 2093 w 44452"/>
                <a:gd name="connsiteY4" fmla="*/ 55126 h 508221"/>
                <a:gd name="connsiteX0" fmla="*/ 2093 w 36431"/>
                <a:gd name="connsiteY0" fmla="*/ 55126 h 508221"/>
                <a:gd name="connsiteX1" fmla="*/ 36431 w 36431"/>
                <a:gd name="connsiteY1" fmla="*/ 0 h 508221"/>
                <a:gd name="connsiteX2" fmla="*/ 36431 w 36431"/>
                <a:gd name="connsiteY2" fmla="*/ 486552 h 508221"/>
                <a:gd name="connsiteX3" fmla="*/ 2210 w 36431"/>
                <a:gd name="connsiteY3" fmla="*/ 508221 h 508221"/>
                <a:gd name="connsiteX4" fmla="*/ 2093 w 36431"/>
                <a:gd name="connsiteY4" fmla="*/ 55126 h 508221"/>
                <a:gd name="connsiteX0" fmla="*/ 2093 w 36431"/>
                <a:gd name="connsiteY0" fmla="*/ 55126 h 508221"/>
                <a:gd name="connsiteX1" fmla="*/ 36431 w 36431"/>
                <a:gd name="connsiteY1" fmla="*/ 0 h 508221"/>
                <a:gd name="connsiteX2" fmla="*/ 36431 w 36431"/>
                <a:gd name="connsiteY2" fmla="*/ 486552 h 508221"/>
                <a:gd name="connsiteX3" fmla="*/ 2210 w 36431"/>
                <a:gd name="connsiteY3" fmla="*/ 508221 h 508221"/>
                <a:gd name="connsiteX4" fmla="*/ 2093 w 36431"/>
                <a:gd name="connsiteY4" fmla="*/ 55126 h 508221"/>
                <a:gd name="connsiteX0" fmla="*/ 3081 w 34221"/>
                <a:gd name="connsiteY0" fmla="*/ 59179 h 508221"/>
                <a:gd name="connsiteX1" fmla="*/ 34221 w 34221"/>
                <a:gd name="connsiteY1" fmla="*/ 0 h 508221"/>
                <a:gd name="connsiteX2" fmla="*/ 34221 w 34221"/>
                <a:gd name="connsiteY2" fmla="*/ 486552 h 508221"/>
                <a:gd name="connsiteX3" fmla="*/ 0 w 34221"/>
                <a:gd name="connsiteY3" fmla="*/ 508221 h 508221"/>
                <a:gd name="connsiteX4" fmla="*/ 3081 w 34221"/>
                <a:gd name="connsiteY4" fmla="*/ 59179 h 508221"/>
                <a:gd name="connsiteX0" fmla="*/ 3081 w 34221"/>
                <a:gd name="connsiteY0" fmla="*/ 59179 h 508221"/>
                <a:gd name="connsiteX1" fmla="*/ 34221 w 34221"/>
                <a:gd name="connsiteY1" fmla="*/ 0 h 508221"/>
                <a:gd name="connsiteX2" fmla="*/ 34221 w 34221"/>
                <a:gd name="connsiteY2" fmla="*/ 486552 h 508221"/>
                <a:gd name="connsiteX3" fmla="*/ 0 w 34221"/>
                <a:gd name="connsiteY3" fmla="*/ 508221 h 508221"/>
                <a:gd name="connsiteX4" fmla="*/ 3081 w 34221"/>
                <a:gd name="connsiteY4" fmla="*/ 59179 h 508221"/>
                <a:gd name="connsiteX0" fmla="*/ 2093 w 33233"/>
                <a:gd name="connsiteY0" fmla="*/ 59179 h 508221"/>
                <a:gd name="connsiteX1" fmla="*/ 33233 w 33233"/>
                <a:gd name="connsiteY1" fmla="*/ 0 h 508221"/>
                <a:gd name="connsiteX2" fmla="*/ 33233 w 33233"/>
                <a:gd name="connsiteY2" fmla="*/ 486552 h 508221"/>
                <a:gd name="connsiteX3" fmla="*/ 6207 w 33233"/>
                <a:gd name="connsiteY3" fmla="*/ 508221 h 508221"/>
                <a:gd name="connsiteX4" fmla="*/ 2093 w 33233"/>
                <a:gd name="connsiteY4" fmla="*/ 59179 h 508221"/>
                <a:gd name="connsiteX0" fmla="*/ 2896 w 34036"/>
                <a:gd name="connsiteY0" fmla="*/ 59179 h 486552"/>
                <a:gd name="connsiteX1" fmla="*/ 34036 w 34036"/>
                <a:gd name="connsiteY1" fmla="*/ 0 h 486552"/>
                <a:gd name="connsiteX2" fmla="*/ 34036 w 34036"/>
                <a:gd name="connsiteY2" fmla="*/ 486552 h 486552"/>
                <a:gd name="connsiteX3" fmla="*/ 0 w 34036"/>
                <a:gd name="connsiteY3" fmla="*/ 482403 h 486552"/>
                <a:gd name="connsiteX4" fmla="*/ 2896 w 34036"/>
                <a:gd name="connsiteY4" fmla="*/ 59179 h 486552"/>
                <a:gd name="connsiteX0" fmla="*/ 2896 w 34036"/>
                <a:gd name="connsiteY0" fmla="*/ 59179 h 512702"/>
                <a:gd name="connsiteX1" fmla="*/ 34036 w 34036"/>
                <a:gd name="connsiteY1" fmla="*/ 0 h 512702"/>
                <a:gd name="connsiteX2" fmla="*/ 34036 w 34036"/>
                <a:gd name="connsiteY2" fmla="*/ 486552 h 512702"/>
                <a:gd name="connsiteX3" fmla="*/ 0 w 34036"/>
                <a:gd name="connsiteY3" fmla="*/ 512702 h 512702"/>
                <a:gd name="connsiteX4" fmla="*/ 2896 w 34036"/>
                <a:gd name="connsiteY4" fmla="*/ 59179 h 512702"/>
                <a:gd name="connsiteX0" fmla="*/ 2896 w 34036"/>
                <a:gd name="connsiteY0" fmla="*/ 59179 h 486885"/>
                <a:gd name="connsiteX1" fmla="*/ 34036 w 34036"/>
                <a:gd name="connsiteY1" fmla="*/ 0 h 486885"/>
                <a:gd name="connsiteX2" fmla="*/ 34036 w 34036"/>
                <a:gd name="connsiteY2" fmla="*/ 486552 h 486885"/>
                <a:gd name="connsiteX3" fmla="*/ 0 w 34036"/>
                <a:gd name="connsiteY3" fmla="*/ 486885 h 486885"/>
                <a:gd name="connsiteX4" fmla="*/ 2896 w 34036"/>
                <a:gd name="connsiteY4" fmla="*/ 59179 h 486885"/>
                <a:gd name="connsiteX0" fmla="*/ 2093 w 36738"/>
                <a:gd name="connsiteY0" fmla="*/ 59179 h 486885"/>
                <a:gd name="connsiteX1" fmla="*/ 36738 w 36738"/>
                <a:gd name="connsiteY1" fmla="*/ 0 h 486885"/>
                <a:gd name="connsiteX2" fmla="*/ 36738 w 36738"/>
                <a:gd name="connsiteY2" fmla="*/ 486552 h 486885"/>
                <a:gd name="connsiteX3" fmla="*/ 2702 w 36738"/>
                <a:gd name="connsiteY3" fmla="*/ 486885 h 486885"/>
                <a:gd name="connsiteX4" fmla="*/ 2093 w 36738"/>
                <a:gd name="connsiteY4" fmla="*/ 59179 h 486885"/>
                <a:gd name="connsiteX0" fmla="*/ 2897 w 34036"/>
                <a:gd name="connsiteY0" fmla="*/ 59179 h 486885"/>
                <a:gd name="connsiteX1" fmla="*/ 34036 w 34036"/>
                <a:gd name="connsiteY1" fmla="*/ 0 h 486885"/>
                <a:gd name="connsiteX2" fmla="*/ 34036 w 34036"/>
                <a:gd name="connsiteY2" fmla="*/ 486552 h 486885"/>
                <a:gd name="connsiteX3" fmla="*/ 0 w 34036"/>
                <a:gd name="connsiteY3" fmla="*/ 486885 h 486885"/>
                <a:gd name="connsiteX4" fmla="*/ 2897 w 34036"/>
                <a:gd name="connsiteY4" fmla="*/ 59179 h 486885"/>
                <a:gd name="connsiteX0" fmla="*/ 2093 w 36737"/>
                <a:gd name="connsiteY0" fmla="*/ 62048 h 486885"/>
                <a:gd name="connsiteX1" fmla="*/ 36737 w 36737"/>
                <a:gd name="connsiteY1" fmla="*/ 0 h 486885"/>
                <a:gd name="connsiteX2" fmla="*/ 36737 w 36737"/>
                <a:gd name="connsiteY2" fmla="*/ 486552 h 486885"/>
                <a:gd name="connsiteX3" fmla="*/ 2701 w 36737"/>
                <a:gd name="connsiteY3" fmla="*/ 486885 h 486885"/>
                <a:gd name="connsiteX4" fmla="*/ 2093 w 36737"/>
                <a:gd name="connsiteY4" fmla="*/ 62048 h 486885"/>
                <a:gd name="connsiteX0" fmla="*/ 4649 w 39293"/>
                <a:gd name="connsiteY0" fmla="*/ 62048 h 486885"/>
                <a:gd name="connsiteX1" fmla="*/ 39293 w 39293"/>
                <a:gd name="connsiteY1" fmla="*/ 0 h 486885"/>
                <a:gd name="connsiteX2" fmla="*/ 39293 w 39293"/>
                <a:gd name="connsiteY2" fmla="*/ 486552 h 486885"/>
                <a:gd name="connsiteX3" fmla="*/ 0 w 39293"/>
                <a:gd name="connsiteY3" fmla="*/ 486885 h 486885"/>
                <a:gd name="connsiteX4" fmla="*/ 4649 w 39293"/>
                <a:gd name="connsiteY4" fmla="*/ 62048 h 486885"/>
                <a:gd name="connsiteX0" fmla="*/ 2093 w 36737"/>
                <a:gd name="connsiteY0" fmla="*/ 62048 h 486552"/>
                <a:gd name="connsiteX1" fmla="*/ 36737 w 36737"/>
                <a:gd name="connsiteY1" fmla="*/ 0 h 486552"/>
                <a:gd name="connsiteX2" fmla="*/ 36737 w 36737"/>
                <a:gd name="connsiteY2" fmla="*/ 486552 h 486552"/>
                <a:gd name="connsiteX3" fmla="*/ 4454 w 36737"/>
                <a:gd name="connsiteY3" fmla="*/ 484016 h 486552"/>
                <a:gd name="connsiteX4" fmla="*/ 2093 w 36737"/>
                <a:gd name="connsiteY4" fmla="*/ 62048 h 486552"/>
                <a:gd name="connsiteX0" fmla="*/ 2093 w 36737"/>
                <a:gd name="connsiteY0" fmla="*/ 62048 h 486552"/>
                <a:gd name="connsiteX1" fmla="*/ 36737 w 36737"/>
                <a:gd name="connsiteY1" fmla="*/ 0 h 486552"/>
                <a:gd name="connsiteX2" fmla="*/ 36737 w 36737"/>
                <a:gd name="connsiteY2" fmla="*/ 486552 h 486552"/>
                <a:gd name="connsiteX3" fmla="*/ 949 w 36737"/>
                <a:gd name="connsiteY3" fmla="*/ 484016 h 486552"/>
                <a:gd name="connsiteX4" fmla="*/ 2093 w 36737"/>
                <a:gd name="connsiteY4" fmla="*/ 62048 h 486552"/>
                <a:gd name="connsiteX0" fmla="*/ 2093 w 36737"/>
                <a:gd name="connsiteY0" fmla="*/ 62048 h 486552"/>
                <a:gd name="connsiteX1" fmla="*/ 36737 w 36737"/>
                <a:gd name="connsiteY1" fmla="*/ 0 h 486552"/>
                <a:gd name="connsiteX2" fmla="*/ 36737 w 36737"/>
                <a:gd name="connsiteY2" fmla="*/ 486552 h 486552"/>
                <a:gd name="connsiteX3" fmla="*/ 4454 w 36737"/>
                <a:gd name="connsiteY3" fmla="*/ 484016 h 486552"/>
                <a:gd name="connsiteX4" fmla="*/ 2093 w 36737"/>
                <a:gd name="connsiteY4" fmla="*/ 62048 h 486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7" h="486552">
                  <a:moveTo>
                    <a:pt x="2093" y="62048"/>
                  </a:moveTo>
                  <a:cubicBezTo>
                    <a:pt x="13539" y="47726"/>
                    <a:pt x="25291" y="34584"/>
                    <a:pt x="36737" y="0"/>
                  </a:cubicBezTo>
                  <a:lnTo>
                    <a:pt x="36737" y="486552"/>
                  </a:lnTo>
                  <a:lnTo>
                    <a:pt x="4454" y="484016"/>
                  </a:lnTo>
                  <a:cubicBezTo>
                    <a:pt x="6547" y="329497"/>
                    <a:pt x="0" y="203779"/>
                    <a:pt x="2093" y="62048"/>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2000"/>
            </a:p>
          </p:txBody>
        </p:sp>
        <p:sp>
          <p:nvSpPr>
            <p:cNvPr id="55" name="양쪽 모서리가 둥근 사각형 20"/>
            <p:cNvSpPr/>
            <p:nvPr/>
          </p:nvSpPr>
          <p:spPr>
            <a:xfrm rot="5400000">
              <a:off x="4683458" y="4543457"/>
              <a:ext cx="772567" cy="1636347"/>
            </a:xfrm>
            <a:prstGeom prst="round2SameRect">
              <a:avLst>
                <a:gd name="adj1" fmla="val 8412"/>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scene3d>
                <a:camera prst="orthographicFront"/>
                <a:lightRig rig="threePt" dir="t"/>
              </a:scene3d>
              <a:sp3d>
                <a:bevelT w="1270" h="1270"/>
                <a:bevelB w="1270" h="1270"/>
              </a:sp3d>
            </a:bodyPr>
            <a:lstStyle/>
            <a:p>
              <a:pPr algn="ctr">
                <a:buFont typeface="Wingdings" pitchFamily="2" charset="2"/>
                <a:buNone/>
              </a:pPr>
              <a:r>
                <a:rPr lang="ko-KR" altLang="en-US" sz="1600" b="1" dirty="0" smtClean="0">
                  <a:effectLst>
                    <a:outerShdw blurRad="38100" dist="38100" dir="2700000" algn="tl">
                      <a:srgbClr val="000000">
                        <a:alpha val="43137"/>
                      </a:srgbClr>
                    </a:outerShdw>
                  </a:effectLst>
                  <a:cs typeface="Arial" pitchFamily="34" charset="0"/>
                </a:rPr>
                <a:t>문제지원 서비스</a:t>
              </a:r>
              <a:endParaRPr lang="en-US" altLang="ko-KR" sz="1600" b="1" dirty="0">
                <a:effectLst>
                  <a:outerShdw blurRad="38100" dist="38100" dir="2700000" algn="tl">
                    <a:srgbClr val="000000">
                      <a:alpha val="43137"/>
                    </a:srgbClr>
                  </a:outerShdw>
                </a:effectLst>
                <a:cs typeface="Arial" pitchFamily="34" charset="0"/>
              </a:endParaRPr>
            </a:p>
          </p:txBody>
        </p:sp>
      </p:grpSp>
    </p:spTree>
    <p:extLst>
      <p:ext uri="{BB962C8B-B14F-4D97-AF65-F5344CB8AC3E}">
        <p14:creationId xmlns:p14="http://schemas.microsoft.com/office/powerpoint/2010/main" val="3486620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836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60000"/>
            <a:r>
              <a:rPr lang="en-US" altLang="ko-KR" dirty="0" smtClean="0"/>
              <a:t>Resources</a:t>
            </a:r>
            <a:endParaRPr lang="ko-KR" altLang="en-US" dirty="0"/>
          </a:p>
        </p:txBody>
      </p:sp>
      <p:sp>
        <p:nvSpPr>
          <p:cNvPr id="4" name="Text Placeholder 3"/>
          <p:cNvSpPr>
            <a:spLocks noGrp="1"/>
          </p:cNvSpPr>
          <p:nvPr>
            <p:ph type="body" sz="quarter" idx="10"/>
          </p:nvPr>
        </p:nvSpPr>
        <p:spPr/>
        <p:txBody>
          <a:bodyPr/>
          <a:lstStyle/>
          <a:p>
            <a:r>
              <a:rPr lang="en-US" altLang="ko-KR" dirty="0"/>
              <a:t>Microsoft Azure </a:t>
            </a:r>
            <a:r>
              <a:rPr lang="ko-KR" altLang="en-US" dirty="0"/>
              <a:t>관련 자료</a:t>
            </a:r>
          </a:p>
        </p:txBody>
      </p:sp>
      <p:sp>
        <p:nvSpPr>
          <p:cNvPr id="5" name="Content Placeholder 2"/>
          <p:cNvSpPr txBox="1">
            <a:spLocks/>
          </p:cNvSpPr>
          <p:nvPr/>
        </p:nvSpPr>
        <p:spPr>
          <a:xfrm>
            <a:off x="312420" y="1212981"/>
            <a:ext cx="5613459" cy="5197150"/>
          </a:xfrm>
          <a:prstGeom prst="rect">
            <a:avLst/>
          </a:prstGeom>
        </p:spPr>
        <p:txBody>
          <a:bodyPr vert="horz" lIns="91440" tIns="45720" rIns="91440" bIns="45720" rtlCol="0">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lang="ko-KR" altLang="en-US" sz="14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lang="ko-KR" altLang="en-US" sz="12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lang="ko-KR" altLang="en-US" sz="11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lang="ko-KR" altLang="en-US" sz="105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lang="ko-KR" altLang="en-US"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ko-KR" altLang="en-US" b="1" smtClean="0"/>
              <a:t>공식 홈페이지</a:t>
            </a:r>
          </a:p>
          <a:p>
            <a:pPr lvl="1"/>
            <a:r>
              <a:rPr lang="ko-KR" altLang="en-US" smtClean="0"/>
              <a:t>주소</a:t>
            </a:r>
            <a:r>
              <a:rPr lang="en-US" altLang="ko-KR" smtClean="0"/>
              <a:t>: </a:t>
            </a:r>
            <a:r>
              <a:rPr lang="en-US" altLang="ko-KR" smtClean="0">
                <a:hlinkClick r:id="rId2"/>
              </a:rPr>
              <a:t>http://azure.microsoft.com/ko-kr/</a:t>
            </a:r>
            <a:r>
              <a:rPr lang="ko-KR" altLang="en-US" smtClean="0"/>
              <a:t> </a:t>
            </a:r>
          </a:p>
          <a:p>
            <a:pPr lvl="1"/>
            <a:r>
              <a:rPr lang="en-US" altLang="ko-KR" smtClean="0"/>
              <a:t>Microsoft Azure</a:t>
            </a:r>
            <a:r>
              <a:rPr lang="ko-KR" altLang="en-US" smtClean="0"/>
              <a:t>에 대한 모든 서비스 소개 및 비용에 대한 내용 포함</a:t>
            </a:r>
          </a:p>
          <a:p>
            <a:pPr lvl="1"/>
            <a:endParaRPr lang="ko-KR" altLang="en-US" smtClean="0"/>
          </a:p>
          <a:p>
            <a:r>
              <a:rPr lang="ko-KR" altLang="en-US" b="1" smtClean="0"/>
              <a:t>공식 블로그</a:t>
            </a:r>
          </a:p>
          <a:p>
            <a:pPr lvl="1"/>
            <a:r>
              <a:rPr lang="ko-KR" altLang="en-US" smtClean="0"/>
              <a:t>주소</a:t>
            </a:r>
            <a:r>
              <a:rPr lang="en-US" altLang="ko-KR" smtClean="0"/>
              <a:t>: </a:t>
            </a:r>
            <a:r>
              <a:rPr lang="en-US" altLang="ko-KR" smtClean="0">
                <a:hlinkClick r:id="rId3"/>
              </a:rPr>
              <a:t>http://azure.microsoft.com/blog/</a:t>
            </a:r>
            <a:r>
              <a:rPr lang="ko-KR" altLang="en-US" smtClean="0"/>
              <a:t> </a:t>
            </a:r>
          </a:p>
          <a:p>
            <a:pPr lvl="1"/>
            <a:r>
              <a:rPr lang="en-US" altLang="ko-KR" smtClean="0"/>
              <a:t>Microsoft Azure</a:t>
            </a:r>
            <a:r>
              <a:rPr lang="ko-KR" altLang="en-US" smtClean="0"/>
              <a:t>에 대한 최신 소식을 볼 수 있는 공식 블로그</a:t>
            </a:r>
          </a:p>
          <a:p>
            <a:pPr lvl="1"/>
            <a:endParaRPr lang="ko-KR" altLang="en-US" smtClean="0"/>
          </a:p>
          <a:p>
            <a:r>
              <a:rPr lang="ko-KR" altLang="en-US" b="1" smtClean="0"/>
              <a:t>기술 자료 라이브러리 </a:t>
            </a:r>
            <a:r>
              <a:rPr lang="en-US" altLang="ko-KR" b="1" smtClean="0"/>
              <a:t>(MSDN)</a:t>
            </a:r>
          </a:p>
          <a:p>
            <a:pPr lvl="1"/>
            <a:r>
              <a:rPr lang="ko-KR" altLang="en-US" smtClean="0"/>
              <a:t>주소</a:t>
            </a:r>
            <a:r>
              <a:rPr lang="en-US" altLang="ko-KR" smtClean="0"/>
              <a:t>: </a:t>
            </a:r>
            <a:r>
              <a:rPr lang="en-US" altLang="ko-KR" smtClean="0">
                <a:hlinkClick r:id="rId4"/>
              </a:rPr>
              <a:t>http://msdn.microsoft.com/ko-kr/library/azure/dn578280.aspx</a:t>
            </a:r>
            <a:endParaRPr lang="ko-KR" altLang="en-US" smtClean="0"/>
          </a:p>
          <a:p>
            <a:pPr lvl="1"/>
            <a:r>
              <a:rPr lang="en-US" altLang="ko-KR" smtClean="0"/>
              <a:t>Microsoft Azure </a:t>
            </a:r>
            <a:r>
              <a:rPr lang="ko-KR" altLang="en-US" smtClean="0"/>
              <a:t>소개 및 모든 서비스에 대한 구체적인 설명을 포함</a:t>
            </a:r>
          </a:p>
          <a:p>
            <a:pPr lvl="1"/>
            <a:endParaRPr lang="ko-KR" altLang="en-US" smtClean="0"/>
          </a:p>
          <a:p>
            <a:r>
              <a:rPr lang="en-US" altLang="ko-KR" b="1" smtClean="0"/>
              <a:t>Service Update (RSS)</a:t>
            </a:r>
          </a:p>
          <a:p>
            <a:pPr lvl="1"/>
            <a:r>
              <a:rPr lang="ko-KR" altLang="en-US" smtClean="0"/>
              <a:t>주소</a:t>
            </a:r>
            <a:r>
              <a:rPr lang="en-US" altLang="ko-KR" smtClean="0"/>
              <a:t>: </a:t>
            </a:r>
            <a:r>
              <a:rPr lang="en-US" altLang="ko-KR" smtClean="0">
                <a:hlinkClick r:id="rId5"/>
              </a:rPr>
              <a:t>http://azure.microsoft.com/en-us/updates/</a:t>
            </a:r>
            <a:r>
              <a:rPr lang="ko-KR" altLang="en-US" smtClean="0"/>
              <a:t> </a:t>
            </a:r>
          </a:p>
          <a:p>
            <a:pPr lvl="1"/>
            <a:r>
              <a:rPr lang="ko-KR" altLang="en-US" smtClean="0"/>
              <a:t>서비스 개선 및 추가에 대한 모든 소식을 확인 할 수 있음</a:t>
            </a:r>
          </a:p>
          <a:p>
            <a:pPr lvl="1"/>
            <a:endParaRPr lang="ko-KR" altLang="en-US" smtClean="0"/>
          </a:p>
          <a:p>
            <a:r>
              <a:rPr lang="en-US" altLang="ko-KR" b="1" smtClean="0"/>
              <a:t>Service Dashboard</a:t>
            </a:r>
          </a:p>
          <a:p>
            <a:pPr lvl="1"/>
            <a:r>
              <a:rPr lang="ko-KR" altLang="en-US" smtClean="0"/>
              <a:t>주소</a:t>
            </a:r>
            <a:r>
              <a:rPr lang="en-US" altLang="ko-KR" smtClean="0"/>
              <a:t>: </a:t>
            </a:r>
            <a:r>
              <a:rPr lang="en-US" altLang="ko-KR" smtClean="0">
                <a:hlinkClick r:id="rId6"/>
              </a:rPr>
              <a:t>http://azure.microsoft.com/ko-kr/status/</a:t>
            </a:r>
            <a:r>
              <a:rPr lang="ko-KR" altLang="en-US" smtClean="0"/>
              <a:t> </a:t>
            </a:r>
          </a:p>
          <a:p>
            <a:pPr lvl="1"/>
            <a:r>
              <a:rPr lang="en-US" altLang="ko-KR" smtClean="0"/>
              <a:t>Microsoft Azure </a:t>
            </a:r>
            <a:r>
              <a:rPr lang="ko-KR" altLang="en-US" smtClean="0"/>
              <a:t>의 모든 서비스와 각 리전의 상태를 확인 할 수 있음</a:t>
            </a:r>
          </a:p>
          <a:p>
            <a:endParaRPr lang="ko-KR" altLang="en-US" dirty="0"/>
          </a:p>
        </p:txBody>
      </p:sp>
      <p:sp>
        <p:nvSpPr>
          <p:cNvPr id="6" name="Content Placeholder 2"/>
          <p:cNvSpPr txBox="1">
            <a:spLocks/>
          </p:cNvSpPr>
          <p:nvPr/>
        </p:nvSpPr>
        <p:spPr>
          <a:xfrm>
            <a:off x="6266120" y="1212981"/>
            <a:ext cx="5613459" cy="5197150"/>
          </a:xfrm>
          <a:prstGeom prst="rect">
            <a:avLst/>
          </a:prstGeom>
        </p:spPr>
        <p:txBody>
          <a:bodyPr vert="horz" lIns="91440" tIns="45720" rIns="91440" bIns="45720" rtlCol="0">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sz="11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sz="105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ko-KR" altLang="en-US" b="1" dirty="0" smtClean="0"/>
              <a:t>클라이언트 </a:t>
            </a:r>
            <a:r>
              <a:rPr lang="en-US" altLang="ko-KR" b="1" dirty="0" smtClean="0"/>
              <a:t>PC</a:t>
            </a:r>
            <a:r>
              <a:rPr lang="ko-KR" altLang="en-US" b="1" dirty="0" smtClean="0"/>
              <a:t>에서 각 </a:t>
            </a:r>
            <a:r>
              <a:rPr lang="en-US" altLang="ko-KR" b="1" dirty="0" smtClean="0"/>
              <a:t>Azure </a:t>
            </a:r>
            <a:r>
              <a:rPr lang="ko-KR" altLang="en-US" b="1" dirty="0" smtClean="0"/>
              <a:t>리전으로 네트워크 속도 측정</a:t>
            </a:r>
            <a:endParaRPr lang="en-US" altLang="ko-KR" b="1" dirty="0" smtClean="0"/>
          </a:p>
          <a:p>
            <a:pPr lvl="1"/>
            <a:r>
              <a:rPr lang="ko-KR" altLang="en-US" dirty="0" smtClean="0"/>
              <a:t>주소 </a:t>
            </a:r>
            <a:r>
              <a:rPr lang="en-US" altLang="ko-KR" dirty="0"/>
              <a:t>1: </a:t>
            </a:r>
            <a:r>
              <a:rPr lang="en-US" altLang="ko-KR" dirty="0">
                <a:hlinkClick r:id="rId7"/>
              </a:rPr>
              <a:t>http://azurespeedtest.azurewebsites.net</a:t>
            </a:r>
            <a:r>
              <a:rPr lang="en-US" altLang="ko-KR" dirty="0" smtClean="0">
                <a:hlinkClick r:id="rId7"/>
              </a:rPr>
              <a:t>/</a:t>
            </a:r>
            <a:r>
              <a:rPr lang="en-US" altLang="ko-KR" dirty="0" smtClean="0"/>
              <a:t> </a:t>
            </a:r>
          </a:p>
          <a:p>
            <a:pPr lvl="1"/>
            <a:r>
              <a:rPr lang="ko-KR" altLang="en-US" dirty="0" smtClean="0"/>
              <a:t>주소 </a:t>
            </a:r>
            <a:r>
              <a:rPr lang="en-US" altLang="ko-KR" dirty="0"/>
              <a:t>3: </a:t>
            </a:r>
            <a:r>
              <a:rPr lang="en-US" altLang="ko-KR" dirty="0">
                <a:hlinkClick r:id="rId8"/>
              </a:rPr>
              <a:t>http://www.azurespeed.com</a:t>
            </a:r>
            <a:r>
              <a:rPr lang="en-US" altLang="ko-KR" dirty="0" smtClean="0">
                <a:hlinkClick r:id="rId8"/>
              </a:rPr>
              <a:t>/</a:t>
            </a:r>
            <a:r>
              <a:rPr lang="en-US" altLang="ko-KR" dirty="0" smtClean="0"/>
              <a:t> </a:t>
            </a:r>
          </a:p>
          <a:p>
            <a:pPr lvl="1"/>
            <a:r>
              <a:rPr lang="ko-KR" altLang="en-US" dirty="0" smtClean="0"/>
              <a:t>주소 </a:t>
            </a:r>
            <a:r>
              <a:rPr lang="en-US" altLang="ko-KR" dirty="0" smtClean="0"/>
              <a:t>2: </a:t>
            </a:r>
            <a:r>
              <a:rPr lang="en-US" altLang="ko-KR" dirty="0" smtClean="0">
                <a:hlinkClick r:id="rId9"/>
              </a:rPr>
              <a:t>http://azure-gadgets.cloud-config.jp/GrandPrix/</a:t>
            </a:r>
            <a:r>
              <a:rPr lang="en-US" altLang="ko-KR" dirty="0" smtClean="0"/>
              <a:t> </a:t>
            </a:r>
          </a:p>
          <a:p>
            <a:pPr lvl="1"/>
            <a:endParaRPr lang="en-US" altLang="ko-KR" dirty="0" smtClean="0"/>
          </a:p>
          <a:p>
            <a:r>
              <a:rPr lang="en-US" altLang="ko-KR" b="1" dirty="0" smtClean="0"/>
              <a:t>2014 Azure Online Conf.</a:t>
            </a:r>
          </a:p>
          <a:p>
            <a:pPr lvl="1"/>
            <a:r>
              <a:rPr lang="ko-KR" altLang="en-US" dirty="0" smtClean="0"/>
              <a:t>주소</a:t>
            </a:r>
            <a:r>
              <a:rPr lang="en-US" altLang="ko-KR" dirty="0"/>
              <a:t>: </a:t>
            </a:r>
            <a:r>
              <a:rPr lang="en-US" altLang="ko-KR" sz="1050" dirty="0">
                <a:hlinkClick r:id="rId10"/>
              </a:rPr>
              <a:t>http://</a:t>
            </a:r>
            <a:r>
              <a:rPr lang="en-US" altLang="ko-KR" sz="1050" dirty="0" smtClean="0">
                <a:hlinkClick r:id="rId10"/>
              </a:rPr>
              <a:t>channel9.msdn.com/Events/Microsoft-Azure/AzureConf-2014</a:t>
            </a:r>
            <a:r>
              <a:rPr lang="en-US" altLang="ko-KR" sz="1050" dirty="0" smtClean="0"/>
              <a:t> </a:t>
            </a:r>
            <a:endParaRPr lang="en-US" altLang="ko-KR" dirty="0" smtClean="0"/>
          </a:p>
          <a:p>
            <a:pPr lvl="1"/>
            <a:endParaRPr lang="en-US" altLang="ko-KR" dirty="0" smtClean="0"/>
          </a:p>
          <a:p>
            <a:r>
              <a:rPr lang="en-US" altLang="ko-KR" b="1" dirty="0" smtClean="0"/>
              <a:t>Azure PowerShell Script Center</a:t>
            </a:r>
          </a:p>
          <a:p>
            <a:pPr lvl="1"/>
            <a:r>
              <a:rPr lang="ko-KR" altLang="en-US" dirty="0" smtClean="0"/>
              <a:t>주소</a:t>
            </a:r>
            <a:r>
              <a:rPr lang="en-US" altLang="ko-KR" dirty="0"/>
              <a:t>: </a:t>
            </a:r>
            <a:r>
              <a:rPr lang="en-US" altLang="ko-KR" dirty="0">
                <a:hlinkClick r:id="rId11"/>
              </a:rPr>
              <a:t>http://azure.microsoft.com/en-us/documentation/scripts</a:t>
            </a:r>
            <a:r>
              <a:rPr lang="en-US" altLang="ko-KR" dirty="0" smtClean="0">
                <a:hlinkClick r:id="rId11"/>
              </a:rPr>
              <a:t>/</a:t>
            </a:r>
            <a:r>
              <a:rPr lang="en-US" altLang="ko-KR" dirty="0" smtClean="0"/>
              <a:t> </a:t>
            </a:r>
          </a:p>
          <a:p>
            <a:pPr lvl="1"/>
            <a:endParaRPr lang="en-US" altLang="ko-KR" dirty="0" smtClean="0"/>
          </a:p>
          <a:p>
            <a:r>
              <a:rPr lang="en-US" altLang="ko-KR" b="1" dirty="0" smtClean="0"/>
              <a:t>Azure </a:t>
            </a:r>
            <a:r>
              <a:rPr lang="ko-KR" altLang="en-US" b="1" dirty="0" smtClean="0"/>
              <a:t>계산기</a:t>
            </a:r>
            <a:endParaRPr lang="en-US" altLang="ko-KR" b="1" dirty="0" smtClean="0"/>
          </a:p>
          <a:p>
            <a:pPr lvl="1"/>
            <a:r>
              <a:rPr lang="ko-KR" altLang="en-US" dirty="0" smtClean="0"/>
              <a:t>주소</a:t>
            </a:r>
            <a:r>
              <a:rPr lang="en-US" altLang="ko-KR" dirty="0"/>
              <a:t>: </a:t>
            </a:r>
            <a:r>
              <a:rPr lang="en-US" altLang="ko-KR" dirty="0">
                <a:hlinkClick r:id="rId12"/>
              </a:rPr>
              <a:t>http://azure.microsoft.com/en-us/pricing/calculator</a:t>
            </a:r>
            <a:r>
              <a:rPr lang="en-US" altLang="ko-KR" dirty="0" smtClean="0">
                <a:hlinkClick r:id="rId12"/>
              </a:rPr>
              <a:t>/</a:t>
            </a:r>
            <a:r>
              <a:rPr lang="en-US" altLang="ko-KR" dirty="0" smtClean="0"/>
              <a:t> </a:t>
            </a:r>
          </a:p>
          <a:p>
            <a:pPr lvl="1"/>
            <a:r>
              <a:rPr lang="ko-KR" altLang="en-US" dirty="0" smtClean="0"/>
              <a:t>서비스 사용료 예측을 위한 비용 계산기</a:t>
            </a:r>
            <a:endParaRPr lang="en-US" altLang="ko-KR" dirty="0" smtClean="0"/>
          </a:p>
          <a:p>
            <a:pPr lvl="1"/>
            <a:endParaRPr lang="en-US" altLang="ko-KR" dirty="0"/>
          </a:p>
          <a:p>
            <a:r>
              <a:rPr lang="en-US" altLang="ko-KR" b="1" dirty="0" smtClean="0"/>
              <a:t>Azure Korea Community (Facebook)</a:t>
            </a:r>
          </a:p>
          <a:p>
            <a:pPr lvl="1"/>
            <a:r>
              <a:rPr lang="ko-KR" altLang="en-US" dirty="0" smtClean="0"/>
              <a:t>주소</a:t>
            </a:r>
            <a:r>
              <a:rPr lang="en-US" altLang="ko-KR" dirty="0"/>
              <a:t>: </a:t>
            </a:r>
            <a:r>
              <a:rPr lang="en-US" altLang="ko-KR" dirty="0">
                <a:hlinkClick r:id="rId13"/>
              </a:rPr>
              <a:t>https://www.facebook.com/groups/krazure</a:t>
            </a:r>
            <a:r>
              <a:rPr lang="en-US" altLang="ko-KR" dirty="0" smtClean="0">
                <a:hlinkClick r:id="rId13"/>
              </a:rPr>
              <a:t>/</a:t>
            </a:r>
            <a:r>
              <a:rPr lang="en-US" altLang="ko-KR" dirty="0" smtClean="0"/>
              <a:t> </a:t>
            </a:r>
          </a:p>
          <a:p>
            <a:pPr lvl="1"/>
            <a:r>
              <a:rPr lang="en-US" altLang="ko-KR" dirty="0" smtClean="0"/>
              <a:t>FB</a:t>
            </a:r>
            <a:r>
              <a:rPr lang="ko-KR" altLang="en-US" dirty="0" smtClean="0"/>
              <a:t>에 마련된 한국 </a:t>
            </a:r>
            <a:r>
              <a:rPr lang="en-US" altLang="ko-KR" dirty="0" smtClean="0"/>
              <a:t>Azure </a:t>
            </a:r>
            <a:r>
              <a:rPr lang="ko-KR" altLang="en-US" dirty="0" smtClean="0"/>
              <a:t>사용자 커뮤니티</a:t>
            </a:r>
            <a:endParaRPr lang="en-US" altLang="ko-KR" dirty="0" smtClean="0"/>
          </a:p>
          <a:p>
            <a:pPr lvl="1"/>
            <a:endParaRPr lang="en-US" altLang="ko-KR" dirty="0" smtClean="0"/>
          </a:p>
        </p:txBody>
      </p:sp>
    </p:spTree>
    <p:extLst>
      <p:ext uri="{BB962C8B-B14F-4D97-AF65-F5344CB8AC3E}">
        <p14:creationId xmlns:p14="http://schemas.microsoft.com/office/powerpoint/2010/main" val="158694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Public Cloud</a:t>
            </a:r>
            <a:endParaRPr lang="ko-KR" altLang="en-US" dirty="0"/>
          </a:p>
        </p:txBody>
      </p:sp>
      <p:sp>
        <p:nvSpPr>
          <p:cNvPr id="7" name="Text Placeholder 6"/>
          <p:cNvSpPr>
            <a:spLocks noGrp="1"/>
          </p:cNvSpPr>
          <p:nvPr>
            <p:ph type="body" sz="quarter" idx="12"/>
          </p:nvPr>
        </p:nvSpPr>
        <p:spPr/>
        <p:txBody>
          <a:bodyPr/>
          <a:lstStyle/>
          <a:p>
            <a:r>
              <a:rPr lang="en-US" altLang="ko-KR" sz="1100" dirty="0" smtClean="0"/>
              <a:t>1. Microsoft Azure Overview</a:t>
            </a:r>
            <a:endParaRPr lang="ko-KR" altLang="en-US" sz="1100" dirty="0"/>
          </a:p>
        </p:txBody>
      </p:sp>
      <p:sp>
        <p:nvSpPr>
          <p:cNvPr id="5" name="Content Placeholder 4"/>
          <p:cNvSpPr>
            <a:spLocks noGrp="1"/>
          </p:cNvSpPr>
          <p:nvPr>
            <p:ph idx="1"/>
          </p:nvPr>
        </p:nvSpPr>
        <p:spPr/>
        <p:txBody>
          <a:bodyPr/>
          <a:lstStyle/>
          <a:p>
            <a:r>
              <a:rPr lang="en-US" altLang="ko-KR" dirty="0" smtClean="0"/>
              <a:t>On-demand </a:t>
            </a:r>
            <a:r>
              <a:rPr lang="en-US" altLang="ko-KR" dirty="0"/>
              <a:t>self-service. </a:t>
            </a:r>
          </a:p>
          <a:p>
            <a:pPr lvl="1"/>
            <a:r>
              <a:rPr lang="en-US" altLang="ko-KR" dirty="0"/>
              <a:t>A consumer can unilaterally provision computing capabilities, such as server time and network storage, as needed automatically without requiring human interaction with each service provider.  </a:t>
            </a:r>
          </a:p>
          <a:p>
            <a:pPr lvl="1"/>
            <a:endParaRPr lang="en-US" altLang="ko-KR" dirty="0"/>
          </a:p>
          <a:p>
            <a:r>
              <a:rPr lang="en-US" altLang="ko-KR" dirty="0"/>
              <a:t>Broad network access. </a:t>
            </a:r>
          </a:p>
          <a:p>
            <a:pPr lvl="1"/>
            <a:r>
              <a:rPr lang="en-US" altLang="ko-KR" dirty="0"/>
              <a:t>Capabilities are available over the network and accessed through standard mechanisms that promote use by heterogeneous thin or thick client platforms (e.g., mobile phones, tablets, laptops, and workstations). </a:t>
            </a:r>
          </a:p>
          <a:p>
            <a:pPr lvl="1"/>
            <a:endParaRPr lang="en-US" altLang="ko-KR" dirty="0"/>
          </a:p>
          <a:p>
            <a:r>
              <a:rPr lang="en-US" altLang="ko-KR" dirty="0"/>
              <a:t>Resource pooling. </a:t>
            </a:r>
          </a:p>
          <a:p>
            <a:pPr lvl="1"/>
            <a:r>
              <a:rPr lang="en-US" altLang="ko-KR" dirty="0"/>
              <a:t>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 </a:t>
            </a:r>
          </a:p>
          <a:p>
            <a:pPr lvl="1"/>
            <a:endParaRPr lang="en-US" altLang="ko-KR" dirty="0"/>
          </a:p>
          <a:p>
            <a:r>
              <a:rPr lang="en-US" altLang="ko-KR" dirty="0"/>
              <a:t>Rapid elasticity. </a:t>
            </a:r>
          </a:p>
          <a:p>
            <a:pPr lvl="1"/>
            <a:r>
              <a:rPr lang="en-US" altLang="ko-KR" dirty="0"/>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 </a:t>
            </a:r>
          </a:p>
          <a:p>
            <a:pPr lvl="1"/>
            <a:endParaRPr lang="en-US" altLang="ko-KR" dirty="0"/>
          </a:p>
          <a:p>
            <a:r>
              <a:rPr lang="en-US" altLang="ko-KR" dirty="0"/>
              <a:t>Measured service. </a:t>
            </a:r>
          </a:p>
          <a:p>
            <a:pPr lvl="1"/>
            <a:r>
              <a:rPr lang="en-US" altLang="ko-KR" dirty="0"/>
              <a:t>Cloud 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ko-KR" altLang="en-US" dirty="0"/>
          </a:p>
        </p:txBody>
      </p:sp>
      <p:sp>
        <p:nvSpPr>
          <p:cNvPr id="6" name="Text Placeholder 5"/>
          <p:cNvSpPr>
            <a:spLocks noGrp="1"/>
          </p:cNvSpPr>
          <p:nvPr>
            <p:ph type="body" sz="quarter" idx="10"/>
          </p:nvPr>
        </p:nvSpPr>
        <p:spPr/>
        <p:txBody>
          <a:bodyPr/>
          <a:lstStyle/>
          <a:p>
            <a:r>
              <a:rPr lang="en-US" altLang="ko-KR" dirty="0" smtClean="0"/>
              <a:t>Public Cloud is a service of Cloud Computing that has following characteristics</a:t>
            </a:r>
            <a:endParaRPr lang="ko-KR" altLang="en-US" dirty="0"/>
          </a:p>
        </p:txBody>
      </p:sp>
      <p:sp>
        <p:nvSpPr>
          <p:cNvPr id="8" name="Rectangle 7"/>
          <p:cNvSpPr/>
          <p:nvPr/>
        </p:nvSpPr>
        <p:spPr>
          <a:xfrm>
            <a:off x="312418" y="6432991"/>
            <a:ext cx="6747360" cy="246221"/>
          </a:xfrm>
          <a:prstGeom prst="rect">
            <a:avLst/>
          </a:prstGeom>
        </p:spPr>
        <p:txBody>
          <a:bodyPr wrap="none">
            <a:spAutoFit/>
          </a:bodyPr>
          <a:lstStyle/>
          <a:p>
            <a:r>
              <a:rPr lang="en-US" altLang="ko-KR" sz="1000" dirty="0" smtClean="0"/>
              <a:t>Source </a:t>
            </a:r>
            <a:r>
              <a:rPr lang="en-US" altLang="ko-KR" sz="1000" dirty="0"/>
              <a:t>From: The NIST Definition of Cloud </a:t>
            </a:r>
            <a:r>
              <a:rPr lang="en-US" altLang="ko-KR" sz="1000" dirty="0" smtClean="0"/>
              <a:t>Computing, </a:t>
            </a:r>
            <a:r>
              <a:rPr lang="ko-KR" altLang="en-US" sz="1000" dirty="0" smtClean="0">
                <a:hlinkClick r:id="rId2"/>
              </a:rPr>
              <a:t>http</a:t>
            </a:r>
            <a:r>
              <a:rPr lang="ko-KR" altLang="en-US" sz="1000" dirty="0">
                <a:hlinkClick r:id="rId2"/>
              </a:rPr>
              <a:t>://</a:t>
            </a:r>
            <a:r>
              <a:rPr lang="ko-KR" altLang="en-US" sz="1000" dirty="0" smtClean="0">
                <a:hlinkClick r:id="rId2"/>
              </a:rPr>
              <a:t>csrc.nist.gov/publications/PubsSPs.html#800-145</a:t>
            </a:r>
            <a:r>
              <a:rPr lang="ko-KR" altLang="en-US" sz="1000" dirty="0" smtClean="0"/>
              <a:t> </a:t>
            </a:r>
            <a:endParaRPr lang="ko-KR" altLang="en-US" sz="1000" dirty="0"/>
          </a:p>
        </p:txBody>
      </p:sp>
    </p:spTree>
    <p:extLst>
      <p:ext uri="{BB962C8B-B14F-4D97-AF65-F5344CB8AC3E}">
        <p14:creationId xmlns:p14="http://schemas.microsoft.com/office/powerpoint/2010/main" val="3915966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Public Cloud Service Models</a:t>
            </a:r>
            <a:endParaRPr lang="ko-KR" altLang="en-US" dirty="0"/>
          </a:p>
        </p:txBody>
      </p:sp>
      <p:sp>
        <p:nvSpPr>
          <p:cNvPr id="7" name="Text Placeholder 6"/>
          <p:cNvSpPr>
            <a:spLocks noGrp="1"/>
          </p:cNvSpPr>
          <p:nvPr>
            <p:ph type="body" sz="quarter" idx="12"/>
          </p:nvPr>
        </p:nvSpPr>
        <p:spPr/>
        <p:txBody>
          <a:bodyPr/>
          <a:lstStyle/>
          <a:p>
            <a:r>
              <a:rPr lang="en-US" altLang="ko-KR" sz="1050" b="1" kern="1200" dirty="0" smtClean="0">
                <a:solidFill>
                  <a:schemeClr val="tx1"/>
                </a:solidFill>
                <a:effectLst>
                  <a:outerShdw blurRad="38100" dist="38100" dir="2700000" algn="tl" rotWithShape="0">
                    <a:srgbClr val="000000">
                      <a:alpha val="43000"/>
                    </a:srgbClr>
                  </a:outerShdw>
                </a:effectLst>
                <a:latin typeface="+mj-lt"/>
                <a:ea typeface="HY견고딕" panose="02030600000101010101" pitchFamily="18" charset="-127"/>
                <a:cs typeface="+mn-cs"/>
              </a:rPr>
              <a:t>1. </a:t>
            </a:r>
            <a:r>
              <a:rPr lang="en-US" altLang="ko-KR" sz="1100" dirty="0" smtClean="0"/>
              <a:t>Microsoft Azure Overview</a:t>
            </a:r>
            <a:endParaRPr lang="ko-KR" altLang="en-US" sz="1100" dirty="0"/>
          </a:p>
        </p:txBody>
      </p:sp>
      <p:sp>
        <p:nvSpPr>
          <p:cNvPr id="6" name="Text Placeholder 5"/>
          <p:cNvSpPr>
            <a:spLocks noGrp="1"/>
          </p:cNvSpPr>
          <p:nvPr>
            <p:ph type="body" sz="quarter" idx="10"/>
          </p:nvPr>
        </p:nvSpPr>
        <p:spPr/>
        <p:txBody>
          <a:bodyPr/>
          <a:lstStyle/>
          <a:p>
            <a:r>
              <a:rPr lang="en-US" altLang="ko-KR" dirty="0" smtClean="0"/>
              <a:t>There are three different Service Models.</a:t>
            </a:r>
            <a:endParaRPr lang="ko-KR" altLang="en-US" dirty="0"/>
          </a:p>
        </p:txBody>
      </p:sp>
      <p:grpSp>
        <p:nvGrpSpPr>
          <p:cNvPr id="9" name="Group 8"/>
          <p:cNvGrpSpPr/>
          <p:nvPr/>
        </p:nvGrpSpPr>
        <p:grpSpPr>
          <a:xfrm>
            <a:off x="257908" y="1148149"/>
            <a:ext cx="11676184" cy="5261982"/>
            <a:chOff x="251209" y="1115366"/>
            <a:chExt cx="11676184" cy="5261982"/>
          </a:xfrm>
        </p:grpSpPr>
        <p:sp>
          <p:nvSpPr>
            <p:cNvPr id="10" name="Rectangle 65"/>
            <p:cNvSpPr/>
            <p:nvPr/>
          </p:nvSpPr>
          <p:spPr bwMode="auto">
            <a:xfrm>
              <a:off x="3206705" y="1115366"/>
              <a:ext cx="8720688" cy="5139864"/>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11" name="Rectangle 123"/>
            <p:cNvSpPr/>
            <p:nvPr/>
          </p:nvSpPr>
          <p:spPr>
            <a:xfrm>
              <a:off x="1356518" y="13321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836" rtl="0" eaLnBrk="1" fontAlgn="base" latinLnBrk="0" hangingPunct="1">
                <a:lnSpc>
                  <a:spcPct val="100000"/>
                </a:lnSpc>
                <a:spcBef>
                  <a:spcPts val="0"/>
                </a:spcBef>
                <a:spcAft>
                  <a:spcPct val="0"/>
                </a:spcAft>
                <a:buClrTx/>
                <a:buSzTx/>
                <a:buFontTx/>
                <a:buNone/>
                <a:tabLst/>
                <a:defRPr/>
              </a:pPr>
              <a:r>
                <a:rPr kumimoji="0" lang="en-US" altLang="ko-KR" sz="2000" b="0" i="0" u="none" strike="noStrike" kern="1200" cap="none" spc="0" normalizeH="0" baseline="0" noProof="0" dirty="0" smtClean="0">
                  <a:ln>
                    <a:noFill/>
                  </a:ln>
                  <a:solidFill>
                    <a:srgbClr val="595959">
                      <a:alpha val="99000"/>
                    </a:srgbClr>
                  </a:solidFill>
                  <a:effectLst/>
                  <a:uLnTx/>
                  <a:uFillTx/>
                  <a:latin typeface="Segoe UI"/>
                  <a:ea typeface="Kozuka Gothic Pro R" pitchFamily="34" charset="-128"/>
                </a:rPr>
                <a:t>On-premise</a:t>
              </a:r>
              <a:endParaRPr kumimoji="0" lang="en-US" sz="20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endParaRPr>
            </a:p>
          </p:txBody>
        </p:sp>
        <p:sp>
          <p:nvSpPr>
            <p:cNvPr id="12" name="Rectangle 127"/>
            <p:cNvSpPr/>
            <p:nvPr/>
          </p:nvSpPr>
          <p:spPr>
            <a:xfrm>
              <a:off x="1336170" y="52867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Storage</a:t>
              </a:r>
            </a:p>
          </p:txBody>
        </p:sp>
        <p:sp>
          <p:nvSpPr>
            <p:cNvPr id="13" name="Rectangle 128"/>
            <p:cNvSpPr/>
            <p:nvPr/>
          </p:nvSpPr>
          <p:spPr>
            <a:xfrm>
              <a:off x="1336170" y="48319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Servers</a:t>
              </a:r>
            </a:p>
          </p:txBody>
        </p:sp>
        <p:sp>
          <p:nvSpPr>
            <p:cNvPr id="14" name="Rectangle 129"/>
            <p:cNvSpPr/>
            <p:nvPr/>
          </p:nvSpPr>
          <p:spPr>
            <a:xfrm>
              <a:off x="1336170" y="57416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15" name="Rectangle 130"/>
            <p:cNvSpPr/>
            <p:nvPr/>
          </p:nvSpPr>
          <p:spPr>
            <a:xfrm>
              <a:off x="1336170" y="39223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O/S</a:t>
              </a:r>
            </a:p>
          </p:txBody>
        </p:sp>
        <p:sp>
          <p:nvSpPr>
            <p:cNvPr id="16" name="Rectangle 131"/>
            <p:cNvSpPr/>
            <p:nvPr/>
          </p:nvSpPr>
          <p:spPr>
            <a:xfrm>
              <a:off x="1336170" y="34675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Middleware</a:t>
              </a:r>
            </a:p>
          </p:txBody>
        </p:sp>
        <p:sp>
          <p:nvSpPr>
            <p:cNvPr id="17" name="Rectangle 132"/>
            <p:cNvSpPr/>
            <p:nvPr/>
          </p:nvSpPr>
          <p:spPr>
            <a:xfrm>
              <a:off x="1336170" y="43771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Virtualization</a:t>
              </a:r>
            </a:p>
          </p:txBody>
        </p:sp>
        <p:sp>
          <p:nvSpPr>
            <p:cNvPr id="18" name="Rectangle 133"/>
            <p:cNvSpPr/>
            <p:nvPr/>
          </p:nvSpPr>
          <p:spPr>
            <a:xfrm>
              <a:off x="1336170" y="25578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Data</a:t>
              </a:r>
            </a:p>
          </p:txBody>
        </p:sp>
        <p:sp>
          <p:nvSpPr>
            <p:cNvPr id="19" name="Rectangle 134"/>
            <p:cNvSpPr/>
            <p:nvPr/>
          </p:nvSpPr>
          <p:spPr>
            <a:xfrm>
              <a:off x="1336170" y="21030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Applications</a:t>
              </a:r>
            </a:p>
          </p:txBody>
        </p:sp>
        <p:sp>
          <p:nvSpPr>
            <p:cNvPr id="20" name="Rectangle 135"/>
            <p:cNvSpPr/>
            <p:nvPr/>
          </p:nvSpPr>
          <p:spPr>
            <a:xfrm>
              <a:off x="1336170" y="30126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Runtime</a:t>
              </a:r>
            </a:p>
          </p:txBody>
        </p:sp>
        <p:sp>
          <p:nvSpPr>
            <p:cNvPr id="21" name="TextBox 52"/>
            <p:cNvSpPr txBox="1"/>
            <p:nvPr/>
          </p:nvSpPr>
          <p:spPr>
            <a:xfrm>
              <a:off x="795377" y="35696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836" rtl="0" eaLnBrk="1" fontAlgn="base" latinLnBrk="0" hangingPunct="1">
                <a:lnSpc>
                  <a:spcPct val="100000"/>
                </a:lnSpc>
                <a:spcBef>
                  <a:spcPts val="0"/>
                </a:spcBef>
                <a:spcAft>
                  <a:spcPct val="0"/>
                </a:spcAft>
                <a:buClrTx/>
                <a:buSzTx/>
                <a:buFontTx/>
                <a:buNone/>
                <a:tabLst/>
                <a:defRPr/>
              </a:pPr>
              <a:r>
                <a:rPr kumimoji="0" lang="en-US" sz="14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You manage</a:t>
              </a:r>
            </a:p>
          </p:txBody>
        </p:sp>
        <p:grpSp>
          <p:nvGrpSpPr>
            <p:cNvPr id="22" name="Group 4"/>
            <p:cNvGrpSpPr/>
            <p:nvPr/>
          </p:nvGrpSpPr>
          <p:grpSpPr>
            <a:xfrm>
              <a:off x="3859670" y="1342221"/>
              <a:ext cx="2771925" cy="4780387"/>
              <a:chOff x="3377366" y="1593421"/>
              <a:chExt cx="2771925" cy="4780387"/>
            </a:xfrm>
          </p:grpSpPr>
          <p:sp>
            <p:nvSpPr>
              <p:cNvPr id="54" name="Rectangle 137"/>
              <p:cNvSpPr/>
              <p:nvPr/>
            </p:nvSpPr>
            <p:spPr>
              <a:xfrm>
                <a:off x="3897998" y="1593421"/>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836" rtl="0" eaLnBrk="1" fontAlgn="base" latinLnBrk="0" hangingPunct="1">
                  <a:lnSpc>
                    <a:spcPct val="100000"/>
                  </a:lnSpc>
                  <a:spcBef>
                    <a:spcPts val="0"/>
                  </a:spcBef>
                  <a:spcAft>
                    <a:spcPct val="0"/>
                  </a:spcAft>
                  <a:buClrTx/>
                  <a:buSzTx/>
                  <a:buFontTx/>
                  <a:buNone/>
                  <a:tabLst/>
                  <a:defRPr/>
                </a:pPr>
                <a:r>
                  <a:rPr kumimoji="0" lang="en-US" sz="20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Infrastructure</a:t>
                </a:r>
              </a:p>
              <a:p>
                <a:pPr marL="0" marR="0" lvl="0" indent="0" algn="l" defTabSz="121893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(as a Service)</a:t>
                </a:r>
              </a:p>
            </p:txBody>
          </p:sp>
          <p:sp>
            <p:nvSpPr>
              <p:cNvPr id="55" name="Rectangle 143"/>
              <p:cNvSpPr/>
              <p:nvPr/>
            </p:nvSpPr>
            <p:spPr>
              <a:xfrm>
                <a:off x="3928143" y="5537991"/>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Storage</a:t>
                </a:r>
              </a:p>
            </p:txBody>
          </p:sp>
          <p:sp>
            <p:nvSpPr>
              <p:cNvPr id="56" name="Rectangle 144"/>
              <p:cNvSpPr/>
              <p:nvPr/>
            </p:nvSpPr>
            <p:spPr>
              <a:xfrm>
                <a:off x="3928143" y="5083172"/>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Servers</a:t>
                </a:r>
              </a:p>
            </p:txBody>
          </p:sp>
          <p:sp>
            <p:nvSpPr>
              <p:cNvPr id="57" name="Rectangle 145"/>
              <p:cNvSpPr/>
              <p:nvPr/>
            </p:nvSpPr>
            <p:spPr>
              <a:xfrm>
                <a:off x="3928143" y="5992808"/>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58" name="Rectangle 146"/>
              <p:cNvSpPr/>
              <p:nvPr/>
            </p:nvSpPr>
            <p:spPr>
              <a:xfrm>
                <a:off x="3928143" y="417353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O/S</a:t>
                </a:r>
              </a:p>
            </p:txBody>
          </p:sp>
          <p:sp>
            <p:nvSpPr>
              <p:cNvPr id="59" name="Rectangle 147"/>
              <p:cNvSpPr/>
              <p:nvPr/>
            </p:nvSpPr>
            <p:spPr>
              <a:xfrm>
                <a:off x="3928143" y="3718715"/>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Middleware</a:t>
                </a:r>
              </a:p>
            </p:txBody>
          </p:sp>
          <p:sp>
            <p:nvSpPr>
              <p:cNvPr id="60" name="Rectangle 148"/>
              <p:cNvSpPr/>
              <p:nvPr/>
            </p:nvSpPr>
            <p:spPr>
              <a:xfrm>
                <a:off x="3928143" y="4628353"/>
                <a:ext cx="1638241" cy="381000"/>
              </a:xfrm>
              <a:prstGeom prst="rect">
                <a:avLst/>
              </a:prstGeom>
              <a:solidFill>
                <a:srgbClr val="8CC600"/>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FFFFFF">
                        <a:alpha val="99000"/>
                      </a:srgbClr>
                    </a:solidFill>
                    <a:effectLst/>
                    <a:uLnTx/>
                    <a:uFillTx/>
                    <a:latin typeface="Segoe UI"/>
                    <a:ea typeface="Segoe UI" pitchFamily="34" charset="0"/>
                    <a:cs typeface="Segoe UI" pitchFamily="34" charset="0"/>
                  </a:rPr>
                  <a:t>Virtualization</a:t>
                </a:r>
              </a:p>
            </p:txBody>
          </p:sp>
          <p:sp>
            <p:nvSpPr>
              <p:cNvPr id="61" name="Rectangle 149"/>
              <p:cNvSpPr/>
              <p:nvPr/>
            </p:nvSpPr>
            <p:spPr>
              <a:xfrm>
                <a:off x="3928143" y="280907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Data</a:t>
                </a:r>
              </a:p>
            </p:txBody>
          </p:sp>
          <p:sp>
            <p:nvSpPr>
              <p:cNvPr id="62" name="Rectangle 150"/>
              <p:cNvSpPr/>
              <p:nvPr/>
            </p:nvSpPr>
            <p:spPr>
              <a:xfrm>
                <a:off x="3928143" y="235425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Applications</a:t>
                </a:r>
              </a:p>
            </p:txBody>
          </p:sp>
          <p:sp>
            <p:nvSpPr>
              <p:cNvPr id="63" name="Rectangle 151"/>
              <p:cNvSpPr/>
              <p:nvPr/>
            </p:nvSpPr>
            <p:spPr>
              <a:xfrm>
                <a:off x="3928143" y="3263896"/>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Runtime</a:t>
                </a:r>
              </a:p>
            </p:txBody>
          </p:sp>
          <p:sp>
            <p:nvSpPr>
              <p:cNvPr id="64" name="Left Brace 139"/>
              <p:cNvSpPr/>
              <p:nvPr/>
            </p:nvSpPr>
            <p:spPr>
              <a:xfrm flipH="1">
                <a:off x="5575615" y="4587244"/>
                <a:ext cx="228600" cy="176400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marL="0" marR="0" lvl="0" indent="0" algn="ctr" defTabSz="121893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a typeface="Segoe UI" pitchFamily="34" charset="0"/>
                  <a:cs typeface="Segoe UI" pitchFamily="34" charset="0"/>
                </a:endParaRPr>
              </a:p>
            </p:txBody>
          </p:sp>
          <p:sp>
            <p:nvSpPr>
              <p:cNvPr id="65" name="TextBox 56"/>
              <p:cNvSpPr txBox="1"/>
              <p:nvPr/>
            </p:nvSpPr>
            <p:spPr>
              <a:xfrm flipH="1">
                <a:off x="5749181" y="4644086"/>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836" rtl="0" eaLnBrk="1" fontAlgn="base" latinLnBrk="0" hangingPunct="1">
                  <a:lnSpc>
                    <a:spcPct val="100000"/>
                  </a:lnSpc>
                  <a:spcBef>
                    <a:spcPts val="0"/>
                  </a:spcBef>
                  <a:spcAft>
                    <a:spcPct val="0"/>
                  </a:spcAft>
                  <a:buClrTx/>
                  <a:buSzTx/>
                  <a:buFontTx/>
                  <a:buNone/>
                  <a:tabLst/>
                  <a:defRPr/>
                </a:pPr>
                <a:r>
                  <a:rPr kumimoji="0" lang="en-US" sz="14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Managed by vendor</a:t>
                </a:r>
              </a:p>
            </p:txBody>
          </p:sp>
          <p:sp>
            <p:nvSpPr>
              <p:cNvPr id="66" name="Left Brace 141"/>
              <p:cNvSpPr/>
              <p:nvPr/>
            </p:nvSpPr>
            <p:spPr>
              <a:xfrm>
                <a:off x="3789635" y="2354258"/>
                <a:ext cx="133350" cy="223200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marL="0" marR="0" lvl="0" indent="0" algn="ctr" defTabSz="121893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a typeface="Segoe UI" pitchFamily="34" charset="0"/>
                  <a:cs typeface="Segoe UI" pitchFamily="34" charset="0"/>
                </a:endParaRPr>
              </a:p>
            </p:txBody>
          </p:sp>
          <p:sp>
            <p:nvSpPr>
              <p:cNvPr id="67" name="TextBox 58"/>
              <p:cNvSpPr txBox="1"/>
              <p:nvPr/>
            </p:nvSpPr>
            <p:spPr>
              <a:xfrm>
                <a:off x="3377366" y="267789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836" rtl="0" eaLnBrk="1" fontAlgn="base" latinLnBrk="0" hangingPunct="1">
                  <a:lnSpc>
                    <a:spcPct val="100000"/>
                  </a:lnSpc>
                  <a:spcBef>
                    <a:spcPts val="0"/>
                  </a:spcBef>
                  <a:spcAft>
                    <a:spcPct val="0"/>
                  </a:spcAft>
                  <a:buClrTx/>
                  <a:buSzTx/>
                  <a:buFontTx/>
                  <a:buNone/>
                  <a:tabLst/>
                  <a:defRPr/>
                </a:pPr>
                <a:r>
                  <a:rPr kumimoji="0" lang="en-US" sz="14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You manage</a:t>
                </a:r>
              </a:p>
            </p:txBody>
          </p:sp>
        </p:grpSp>
        <p:grpSp>
          <p:nvGrpSpPr>
            <p:cNvPr id="23" name="Group 5"/>
            <p:cNvGrpSpPr/>
            <p:nvPr/>
          </p:nvGrpSpPr>
          <p:grpSpPr>
            <a:xfrm>
              <a:off x="6461726" y="1332173"/>
              <a:ext cx="2706420" cy="4798706"/>
              <a:chOff x="5979422" y="1583373"/>
              <a:chExt cx="2706420" cy="4798706"/>
            </a:xfrm>
          </p:grpSpPr>
          <p:sp>
            <p:nvSpPr>
              <p:cNvPr id="40"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836" rtl="0" eaLnBrk="1" fontAlgn="base" latinLnBrk="0" hangingPunct="1">
                  <a:lnSpc>
                    <a:spcPct val="100000"/>
                  </a:lnSpc>
                  <a:spcBef>
                    <a:spcPts val="0"/>
                  </a:spcBef>
                  <a:spcAft>
                    <a:spcPct val="0"/>
                  </a:spcAft>
                  <a:buClrTx/>
                  <a:buSzTx/>
                  <a:buFontTx/>
                  <a:buNone/>
                  <a:tabLst/>
                  <a:defRPr/>
                </a:pPr>
                <a:r>
                  <a:rPr kumimoji="0" lang="en-US" sz="20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Platform</a:t>
                </a:r>
              </a:p>
              <a:p>
                <a:pPr marL="0" marR="0" lvl="0" indent="0" algn="l" defTabSz="121893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(as a Service)</a:t>
                </a:r>
              </a:p>
            </p:txBody>
          </p:sp>
          <p:sp>
            <p:nvSpPr>
              <p:cNvPr id="41" name="Left Brace 15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marL="0" marR="0" lvl="0" indent="0" algn="ctr" defTabSz="121893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a typeface="Segoe UI" pitchFamily="34" charset="0"/>
                  <a:cs typeface="Segoe UI" pitchFamily="34" charset="0"/>
                </a:endParaRPr>
              </a:p>
            </p:txBody>
          </p:sp>
          <p:sp>
            <p:nvSpPr>
              <p:cNvPr id="42"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836" rtl="0" eaLnBrk="1" fontAlgn="base" latinLnBrk="0" hangingPunct="1">
                  <a:lnSpc>
                    <a:spcPct val="100000"/>
                  </a:lnSpc>
                  <a:spcBef>
                    <a:spcPts val="0"/>
                  </a:spcBef>
                  <a:spcAft>
                    <a:spcPct val="0"/>
                  </a:spcAft>
                  <a:buClrTx/>
                  <a:buSzTx/>
                  <a:buFontTx/>
                  <a:buNone/>
                  <a:tabLst/>
                  <a:defRPr/>
                </a:pPr>
                <a:r>
                  <a:rPr kumimoji="0" lang="en-US" sz="14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Managed by vendor</a:t>
                </a:r>
              </a:p>
            </p:txBody>
          </p:sp>
          <p:sp>
            <p:nvSpPr>
              <p:cNvPr id="43" name="Left Brace 15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marL="0" marR="0" lvl="0" indent="0" algn="ctr" defTabSz="121893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a typeface="Segoe UI" pitchFamily="34" charset="0"/>
                  <a:cs typeface="Segoe UI" pitchFamily="34" charset="0"/>
                </a:endParaRPr>
              </a:p>
            </p:txBody>
          </p:sp>
          <p:sp>
            <p:nvSpPr>
              <p:cNvPr id="44"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836" rtl="0" eaLnBrk="1" fontAlgn="base" latinLnBrk="0" hangingPunct="1">
                  <a:lnSpc>
                    <a:spcPct val="100000"/>
                  </a:lnSpc>
                  <a:spcBef>
                    <a:spcPts val="0"/>
                  </a:spcBef>
                  <a:spcAft>
                    <a:spcPct val="0"/>
                  </a:spcAft>
                  <a:buClrTx/>
                  <a:buSzTx/>
                  <a:buFontTx/>
                  <a:buNone/>
                  <a:tabLst/>
                  <a:defRPr/>
                </a:pPr>
                <a:r>
                  <a:rPr kumimoji="0" lang="en-US" sz="14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You manage</a:t>
                </a:r>
              </a:p>
            </p:txBody>
          </p:sp>
          <p:sp>
            <p:nvSpPr>
              <p:cNvPr id="45" name="Rectangle 159"/>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Storage</a:t>
                </a:r>
              </a:p>
            </p:txBody>
          </p:sp>
          <p:sp>
            <p:nvSpPr>
              <p:cNvPr id="46" name="Rectangle 160"/>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Servers</a:t>
                </a:r>
              </a:p>
            </p:txBody>
          </p:sp>
          <p:sp>
            <p:nvSpPr>
              <p:cNvPr id="47" name="Rectangle 161"/>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Networking</a:t>
                </a:r>
              </a:p>
            </p:txBody>
          </p:sp>
          <p:sp>
            <p:nvSpPr>
              <p:cNvPr id="48" name="Rectangle 162"/>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O/S</a:t>
                </a:r>
              </a:p>
            </p:txBody>
          </p:sp>
          <p:sp>
            <p:nvSpPr>
              <p:cNvPr id="49" name="Rectangle 163"/>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Middleware</a:t>
                </a:r>
              </a:p>
            </p:txBody>
          </p:sp>
          <p:sp>
            <p:nvSpPr>
              <p:cNvPr id="50" name="Rectangle 164"/>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Virtualization</a:t>
                </a:r>
              </a:p>
            </p:txBody>
          </p:sp>
          <p:sp>
            <p:nvSpPr>
              <p:cNvPr id="51" name="Rectangle 165"/>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Applications</a:t>
                </a:r>
              </a:p>
            </p:txBody>
          </p:sp>
          <p:sp>
            <p:nvSpPr>
              <p:cNvPr id="52" name="Rectangle 166"/>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Runtime</a:t>
                </a:r>
              </a:p>
            </p:txBody>
          </p:sp>
          <p:sp>
            <p:nvSpPr>
              <p:cNvPr id="53" name="Rectangle 167"/>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Data</a:t>
                </a:r>
              </a:p>
            </p:txBody>
          </p:sp>
        </p:grpSp>
        <p:sp>
          <p:nvSpPr>
            <p:cNvPr id="24" name="Rectangle 169"/>
            <p:cNvSpPr/>
            <p:nvPr/>
          </p:nvSpPr>
          <p:spPr>
            <a:xfrm>
              <a:off x="9463135" y="13321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836" rtl="0" eaLnBrk="1" fontAlgn="base" latinLnBrk="0" hangingPunct="1">
                <a:lnSpc>
                  <a:spcPct val="100000"/>
                </a:lnSpc>
                <a:spcBef>
                  <a:spcPts val="0"/>
                </a:spcBef>
                <a:spcAft>
                  <a:spcPct val="0"/>
                </a:spcAft>
                <a:buClrTx/>
                <a:buSzTx/>
                <a:buFontTx/>
                <a:buNone/>
                <a:tabLst/>
                <a:defRPr/>
              </a:pPr>
              <a:r>
                <a:rPr kumimoji="0" lang="en-US" sz="20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Software</a:t>
              </a:r>
            </a:p>
            <a:p>
              <a:pPr marL="0" marR="0" lvl="0" indent="0" algn="l" defTabSz="121893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(as a Service)</a:t>
              </a:r>
            </a:p>
          </p:txBody>
        </p:sp>
        <p:sp>
          <p:nvSpPr>
            <p:cNvPr id="25" name="TextBox 64"/>
            <p:cNvSpPr txBox="1"/>
            <p:nvPr/>
          </p:nvSpPr>
          <p:spPr>
            <a:xfrm flipH="1">
              <a:off x="11386121" y="32691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836" rtl="0" eaLnBrk="1" fontAlgn="base" latinLnBrk="0" hangingPunct="1">
                <a:lnSpc>
                  <a:spcPct val="100000"/>
                </a:lnSpc>
                <a:spcBef>
                  <a:spcPts val="0"/>
                </a:spcBef>
                <a:spcAft>
                  <a:spcPct val="0"/>
                </a:spcAft>
                <a:buClrTx/>
                <a:buSzTx/>
                <a:buFontTx/>
                <a:buNone/>
                <a:tabLst/>
                <a:defRPr/>
              </a:pPr>
              <a:r>
                <a:rPr kumimoji="0" lang="en-US" sz="1400" b="0" i="0" u="none" strike="noStrike" kern="1200" cap="none" spc="0" normalizeH="0" baseline="0" noProof="0" dirty="0">
                  <a:ln>
                    <a:noFill/>
                  </a:ln>
                  <a:solidFill>
                    <a:srgbClr val="595959">
                      <a:alpha val="99000"/>
                    </a:srgbClr>
                  </a:solidFill>
                  <a:effectLst/>
                  <a:uLnTx/>
                  <a:uFillTx/>
                  <a:latin typeface="Segoe UI"/>
                  <a:ea typeface="Kozuka Gothic Pro R" pitchFamily="34" charset="-128"/>
                </a:rPr>
                <a:t>Managed by vendor</a:t>
              </a:r>
            </a:p>
          </p:txBody>
        </p:sp>
        <p:sp>
          <p:nvSpPr>
            <p:cNvPr id="26" name="Rectangle 173"/>
            <p:cNvSpPr/>
            <p:nvPr/>
          </p:nvSpPr>
          <p:spPr>
            <a:xfrm>
              <a:off x="9523110" y="5286787"/>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Storage</a:t>
              </a:r>
            </a:p>
          </p:txBody>
        </p:sp>
        <p:sp>
          <p:nvSpPr>
            <p:cNvPr id="27" name="Rectangle 174"/>
            <p:cNvSpPr/>
            <p:nvPr/>
          </p:nvSpPr>
          <p:spPr>
            <a:xfrm>
              <a:off x="9523110" y="4831968"/>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Servers</a:t>
              </a:r>
            </a:p>
          </p:txBody>
        </p:sp>
        <p:sp>
          <p:nvSpPr>
            <p:cNvPr id="28" name="Rectangle 175"/>
            <p:cNvSpPr/>
            <p:nvPr/>
          </p:nvSpPr>
          <p:spPr>
            <a:xfrm>
              <a:off x="9523110" y="5741604"/>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Networking</a:t>
              </a:r>
            </a:p>
          </p:txBody>
        </p:sp>
        <p:sp>
          <p:nvSpPr>
            <p:cNvPr id="29" name="Rectangle 176"/>
            <p:cNvSpPr/>
            <p:nvPr/>
          </p:nvSpPr>
          <p:spPr>
            <a:xfrm>
              <a:off x="9523110" y="3922330"/>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O/S</a:t>
              </a:r>
            </a:p>
          </p:txBody>
        </p:sp>
        <p:sp>
          <p:nvSpPr>
            <p:cNvPr id="30" name="Rectangle 177"/>
            <p:cNvSpPr/>
            <p:nvPr/>
          </p:nvSpPr>
          <p:spPr>
            <a:xfrm>
              <a:off x="9523110" y="3467511"/>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Middleware</a:t>
              </a:r>
            </a:p>
          </p:txBody>
        </p:sp>
        <p:sp>
          <p:nvSpPr>
            <p:cNvPr id="31" name="Rectangle 178"/>
            <p:cNvSpPr/>
            <p:nvPr/>
          </p:nvSpPr>
          <p:spPr>
            <a:xfrm>
              <a:off x="9523110" y="4377149"/>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Virtualization</a:t>
              </a:r>
            </a:p>
          </p:txBody>
        </p:sp>
        <p:sp>
          <p:nvSpPr>
            <p:cNvPr id="32" name="Rectangle 179"/>
            <p:cNvSpPr/>
            <p:nvPr/>
          </p:nvSpPr>
          <p:spPr>
            <a:xfrm>
              <a:off x="9523110" y="2103054"/>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Applications</a:t>
              </a:r>
            </a:p>
          </p:txBody>
        </p:sp>
        <p:sp>
          <p:nvSpPr>
            <p:cNvPr id="33" name="Rectangle 180"/>
            <p:cNvSpPr/>
            <p:nvPr/>
          </p:nvSpPr>
          <p:spPr>
            <a:xfrm>
              <a:off x="9523110" y="3012692"/>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Runtime</a:t>
              </a:r>
            </a:p>
          </p:txBody>
        </p:sp>
        <p:sp>
          <p:nvSpPr>
            <p:cNvPr id="34" name="Rectangle 181"/>
            <p:cNvSpPr/>
            <p:nvPr/>
          </p:nvSpPr>
          <p:spPr>
            <a:xfrm>
              <a:off x="9523110" y="2557873"/>
              <a:ext cx="1638240" cy="381000"/>
            </a:xfrm>
            <a:prstGeom prst="rect">
              <a:avLst/>
            </a:prstGeom>
            <a:solidFill>
              <a:srgbClr val="8CC600"/>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alpha val="99000"/>
                    </a:srgbClr>
                  </a:solidFill>
                  <a:effectLst/>
                  <a:uLnTx/>
                  <a:uFillTx/>
                  <a:ea typeface="Segoe UI" pitchFamily="34" charset="0"/>
                  <a:cs typeface="Segoe UI" pitchFamily="34" charset="0"/>
                </a:rPr>
                <a:t>Data</a:t>
              </a:r>
            </a:p>
          </p:txBody>
        </p:sp>
        <p:pic>
          <p:nvPicPr>
            <p:cNvPr id="35" name="Picture 11" descr="Cloud 512x512.png"/>
            <p:cNvPicPr>
              <a:picLocks noChangeAspect="1"/>
            </p:cNvPicPr>
            <p:nvPr/>
          </p:nvPicPr>
          <p:blipFill>
            <a:blip r:embed="rId2"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3285815" y="5363244"/>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 name="Picture 12" descr="Gift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371793" y="5372988"/>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 name="Rectangle 66"/>
            <p:cNvSpPr/>
            <p:nvPr/>
          </p:nvSpPr>
          <p:spPr bwMode="auto">
            <a:xfrm flipH="1">
              <a:off x="251209" y="1115366"/>
              <a:ext cx="2955496" cy="5139864"/>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38" name="Left Brace 154"/>
            <p:cNvSpPr/>
            <p:nvPr/>
          </p:nvSpPr>
          <p:spPr>
            <a:xfrm flipH="1">
              <a:off x="11160039" y="2112579"/>
              <a:ext cx="224762" cy="399699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marL="0" marR="0" lvl="0" indent="0" algn="ctr" defTabSz="121893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a typeface="Segoe UI" pitchFamily="34" charset="0"/>
                <a:cs typeface="Segoe UI" pitchFamily="34" charset="0"/>
              </a:endParaRPr>
            </a:p>
          </p:txBody>
        </p:sp>
        <p:sp>
          <p:nvSpPr>
            <p:cNvPr id="39" name="Left Brace 141"/>
            <p:cNvSpPr/>
            <p:nvPr/>
          </p:nvSpPr>
          <p:spPr>
            <a:xfrm>
              <a:off x="1103097" y="2103054"/>
              <a:ext cx="228617" cy="403200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marL="0" marR="0" lvl="0" indent="0" algn="ctr" defTabSz="121893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3186163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08636" y="2701350"/>
            <a:ext cx="5385762" cy="11327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a:off x="308636" y="5000607"/>
            <a:ext cx="5385762" cy="11327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6290606" y="1551722"/>
            <a:ext cx="5385762" cy="11327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21"/>
          <p:cNvSpPr/>
          <p:nvPr/>
        </p:nvSpPr>
        <p:spPr>
          <a:xfrm>
            <a:off x="6290606" y="3850978"/>
            <a:ext cx="5385762" cy="11327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p:nvSpPr>
        <p:spPr>
          <a:xfrm>
            <a:off x="308636" y="1551722"/>
            <a:ext cx="5385762" cy="11327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p:nvSpPr>
        <p:spPr>
          <a:xfrm>
            <a:off x="308636" y="3850978"/>
            <a:ext cx="5385762" cy="11327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20"/>
          <p:cNvSpPr/>
          <p:nvPr/>
        </p:nvSpPr>
        <p:spPr>
          <a:xfrm>
            <a:off x="6290606" y="2701350"/>
            <a:ext cx="5385762" cy="11327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6290606" y="5000607"/>
            <a:ext cx="5385762" cy="11327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altLang="ko-KR" dirty="0" smtClean="0"/>
              <a:t>Microsoft Azure</a:t>
            </a:r>
            <a:endParaRPr lang="ko-KR" altLang="en-US" dirty="0"/>
          </a:p>
        </p:txBody>
      </p:sp>
      <p:sp>
        <p:nvSpPr>
          <p:cNvPr id="7" name="Text Placeholder 6"/>
          <p:cNvSpPr>
            <a:spLocks noGrp="1"/>
          </p:cNvSpPr>
          <p:nvPr>
            <p:ph type="body" sz="quarter" idx="12"/>
          </p:nvPr>
        </p:nvSpPr>
        <p:spPr/>
        <p:txBody>
          <a:bodyPr/>
          <a:lstStyle/>
          <a:p>
            <a:r>
              <a:rPr lang="en-US" altLang="ko-KR" sz="1050" b="1" kern="1200" dirty="0" smtClean="0">
                <a:solidFill>
                  <a:schemeClr val="tx1"/>
                </a:solidFill>
                <a:effectLst>
                  <a:outerShdw blurRad="38100" dist="38100" dir="2700000" algn="tl" rotWithShape="0">
                    <a:srgbClr val="000000">
                      <a:alpha val="43000"/>
                    </a:srgbClr>
                  </a:outerShdw>
                </a:effectLst>
                <a:latin typeface="+mj-lt"/>
                <a:ea typeface="HY견고딕" panose="02030600000101010101" pitchFamily="18" charset="-127"/>
                <a:cs typeface="+mn-cs"/>
              </a:rPr>
              <a:t>1. </a:t>
            </a:r>
            <a:r>
              <a:rPr lang="en-US" altLang="ko-KR" sz="1100" dirty="0" smtClean="0"/>
              <a:t>Microsoft Azure Overview</a:t>
            </a:r>
            <a:endParaRPr lang="ko-KR" altLang="en-US" sz="1100" dirty="0"/>
          </a:p>
        </p:txBody>
      </p:sp>
      <p:sp>
        <p:nvSpPr>
          <p:cNvPr id="5" name="Content Placeholder 4"/>
          <p:cNvSpPr>
            <a:spLocks noGrp="1"/>
          </p:cNvSpPr>
          <p:nvPr>
            <p:ph idx="1"/>
          </p:nvPr>
        </p:nvSpPr>
        <p:spPr>
          <a:xfrm>
            <a:off x="308636" y="1212981"/>
            <a:ext cx="5783578" cy="5197150"/>
          </a:xfrm>
        </p:spPr>
        <p:txBody>
          <a:bodyPr anchor="ctr"/>
          <a:lstStyle/>
          <a:p>
            <a:pPr marL="1800000" indent="0">
              <a:lnSpc>
                <a:spcPct val="200000"/>
              </a:lnSpc>
              <a:spcAft>
                <a:spcPts val="600"/>
              </a:spcAft>
              <a:buNone/>
            </a:pPr>
            <a:r>
              <a:rPr lang="en-US" altLang="ko-KR" b="1" dirty="0"/>
              <a:t>It delivers unmatched </a:t>
            </a:r>
            <a:r>
              <a:rPr lang="en-US" altLang="ko-KR" b="1" dirty="0" smtClean="0"/>
              <a:t>productivity</a:t>
            </a:r>
          </a:p>
          <a:p>
            <a:pPr marL="1800000" indent="0">
              <a:lnSpc>
                <a:spcPct val="200000"/>
              </a:lnSpc>
              <a:spcAft>
                <a:spcPts val="600"/>
              </a:spcAft>
              <a:buNone/>
            </a:pPr>
            <a:endParaRPr lang="en-US" altLang="ko-KR" b="1" dirty="0"/>
          </a:p>
          <a:p>
            <a:pPr marL="1800000" indent="0">
              <a:lnSpc>
                <a:spcPct val="200000"/>
              </a:lnSpc>
              <a:spcAft>
                <a:spcPts val="600"/>
              </a:spcAft>
              <a:buNone/>
            </a:pPr>
            <a:r>
              <a:rPr lang="en-US" altLang="ko-KR" b="1" dirty="0"/>
              <a:t>It’s open </a:t>
            </a:r>
            <a:r>
              <a:rPr lang="en-US" altLang="ko-KR" b="1" dirty="0" smtClean="0"/>
              <a:t>and flexible</a:t>
            </a:r>
          </a:p>
          <a:p>
            <a:pPr marL="1800000" indent="0">
              <a:lnSpc>
                <a:spcPct val="200000"/>
              </a:lnSpc>
              <a:spcAft>
                <a:spcPts val="600"/>
              </a:spcAft>
              <a:buNone/>
            </a:pPr>
            <a:endParaRPr lang="en-US" altLang="ko-KR" b="1" dirty="0"/>
          </a:p>
          <a:p>
            <a:pPr marL="1800000" indent="0">
              <a:lnSpc>
                <a:spcPct val="200000"/>
              </a:lnSpc>
              <a:spcAft>
                <a:spcPts val="600"/>
              </a:spcAft>
              <a:buNone/>
            </a:pPr>
            <a:r>
              <a:rPr lang="en-US" altLang="ko-KR" b="1" dirty="0"/>
              <a:t>It works with existing IT</a:t>
            </a:r>
            <a:endParaRPr lang="en-US" altLang="ko-KR" b="1" dirty="0" smtClean="0"/>
          </a:p>
          <a:p>
            <a:pPr marL="1800000" indent="0">
              <a:lnSpc>
                <a:spcPct val="200000"/>
              </a:lnSpc>
              <a:spcAft>
                <a:spcPts val="600"/>
              </a:spcAft>
              <a:buNone/>
            </a:pPr>
            <a:endParaRPr lang="en-US" altLang="ko-KR" b="1" dirty="0"/>
          </a:p>
          <a:p>
            <a:pPr marL="1800000" indent="0">
              <a:lnSpc>
                <a:spcPct val="200000"/>
              </a:lnSpc>
              <a:spcAft>
                <a:spcPts val="600"/>
              </a:spcAft>
              <a:buNone/>
            </a:pPr>
            <a:r>
              <a:rPr lang="en-US" altLang="ko-KR" b="1" dirty="0"/>
              <a:t>It’s built to protect your </a:t>
            </a:r>
            <a:r>
              <a:rPr lang="en-US" altLang="ko-KR" b="1" dirty="0" smtClean="0"/>
              <a:t>data</a:t>
            </a:r>
          </a:p>
        </p:txBody>
      </p:sp>
      <p:sp>
        <p:nvSpPr>
          <p:cNvPr id="6" name="Text Placeholder 5"/>
          <p:cNvSpPr>
            <a:spLocks noGrp="1"/>
          </p:cNvSpPr>
          <p:nvPr>
            <p:ph type="body" sz="quarter" idx="10"/>
          </p:nvPr>
        </p:nvSpPr>
        <p:spPr/>
        <p:txBody>
          <a:bodyPr/>
          <a:lstStyle/>
          <a:p>
            <a:r>
              <a:rPr lang="en-US" altLang="ko-KR" dirty="0"/>
              <a:t>Azure is Microsoft’s cloud computing </a:t>
            </a:r>
            <a:r>
              <a:rPr lang="en-US" altLang="ko-KR" dirty="0" smtClean="0"/>
              <a:t>platform.</a:t>
            </a:r>
            <a:endParaRPr lang="ko-KR" altLang="en-US" dirty="0"/>
          </a:p>
        </p:txBody>
      </p:sp>
      <p:sp>
        <p:nvSpPr>
          <p:cNvPr id="8" name="Content Placeholder 4"/>
          <p:cNvSpPr txBox="1">
            <a:spLocks/>
          </p:cNvSpPr>
          <p:nvPr/>
        </p:nvSpPr>
        <p:spPr>
          <a:xfrm>
            <a:off x="6290606" y="1212981"/>
            <a:ext cx="5783580" cy="5197150"/>
          </a:xfrm>
          <a:prstGeom prst="rect">
            <a:avLst/>
          </a:prstGeom>
        </p:spPr>
        <p:txBody>
          <a:bodyPr vert="horz" lIns="91440" tIns="45720" rIns="91440" bIns="45720" rtlCol="0" anchor="ctr">
            <a:normAutofit/>
          </a:bodyPr>
          <a:lstStyle>
            <a:lvl1pPr marL="269875" indent="-269875" algn="l" defTabSz="914400" rtl="0" eaLnBrk="1" latinLnBrk="1" hangingPunct="1">
              <a:lnSpc>
                <a:spcPct val="90000"/>
              </a:lnSpc>
              <a:spcBef>
                <a:spcPct val="30000"/>
              </a:spcBef>
              <a:buFont typeface="Segoe UI" panose="020B0502040204020203" pitchFamily="34" charset="0"/>
              <a:buChar char="●"/>
              <a:defRPr lang="ko-KR" altLang="en-US" sz="1400" kern="1200">
                <a:solidFill>
                  <a:schemeClr val="tx1"/>
                </a:solidFill>
                <a:latin typeface="+mn-lt"/>
                <a:ea typeface="+mn-ea"/>
                <a:cs typeface="+mn-cs"/>
              </a:defRPr>
            </a:lvl1pPr>
            <a:lvl2pPr marL="452438" indent="-269875" algn="l" defTabSz="914400" rtl="0" eaLnBrk="1" latinLnBrk="1" hangingPunct="1">
              <a:lnSpc>
                <a:spcPct val="100000"/>
              </a:lnSpc>
              <a:spcBef>
                <a:spcPct val="30000"/>
              </a:spcBef>
              <a:buFont typeface="Segoe UI" panose="020B0502040204020203" pitchFamily="34" charset="0"/>
              <a:buChar char="−"/>
              <a:defRPr lang="ko-KR" altLang="en-US" sz="1200" kern="1200">
                <a:solidFill>
                  <a:schemeClr val="tx1"/>
                </a:solidFill>
                <a:latin typeface="+mn-lt"/>
                <a:ea typeface="+mn-ea"/>
                <a:cs typeface="+mn-cs"/>
              </a:defRPr>
            </a:lvl2pPr>
            <a:lvl3pPr marL="720725" indent="-268288" algn="l" defTabSz="914400" rtl="0" eaLnBrk="1" latinLnBrk="1" hangingPunct="1">
              <a:lnSpc>
                <a:spcPct val="100000"/>
              </a:lnSpc>
              <a:spcBef>
                <a:spcPct val="30000"/>
              </a:spcBef>
              <a:buFont typeface="Arial" panose="020B0604020202020204" pitchFamily="34" charset="0"/>
              <a:buChar char="•"/>
              <a:defRPr lang="ko-KR" altLang="en-US" sz="1100" kern="1200">
                <a:solidFill>
                  <a:schemeClr val="tx1"/>
                </a:solidFill>
                <a:latin typeface="+mn-lt"/>
                <a:ea typeface="+mn-ea"/>
                <a:cs typeface="+mn-cs"/>
              </a:defRPr>
            </a:lvl3pPr>
            <a:lvl4pPr marL="989013" indent="-268288" algn="l" defTabSz="914400" rtl="0" eaLnBrk="1" latinLnBrk="1" hangingPunct="1">
              <a:lnSpc>
                <a:spcPct val="100000"/>
              </a:lnSpc>
              <a:spcBef>
                <a:spcPct val="30000"/>
              </a:spcBef>
              <a:buFont typeface="Wingdings" panose="05000000000000000000" pitchFamily="2" charset="2"/>
              <a:buChar char="ü"/>
              <a:defRPr lang="ko-KR" altLang="en-US" sz="1050" kern="1200">
                <a:solidFill>
                  <a:schemeClr val="tx1"/>
                </a:solidFill>
                <a:latin typeface="+mn-lt"/>
                <a:ea typeface="+mn-ea"/>
                <a:cs typeface="+mn-cs"/>
              </a:defRPr>
            </a:lvl4pPr>
            <a:lvl5pPr marL="1063625" indent="-171450" algn="l" defTabSz="914400" rtl="0" eaLnBrk="1" latinLnBrk="1" hangingPunct="1">
              <a:lnSpc>
                <a:spcPct val="100000"/>
              </a:lnSpc>
              <a:spcBef>
                <a:spcPct val="30000"/>
              </a:spcBef>
              <a:buFont typeface="Wingdings" panose="05000000000000000000" pitchFamily="2" charset="2"/>
              <a:buChar char="Ø"/>
              <a:defRPr lang="ko-KR" altLang="en-US"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800000" indent="0">
              <a:lnSpc>
                <a:spcPct val="200000"/>
              </a:lnSpc>
              <a:spcAft>
                <a:spcPts val="600"/>
              </a:spcAft>
              <a:buNone/>
            </a:pPr>
            <a:r>
              <a:rPr lang="en-US" altLang="ko-KR" b="1" dirty="0" smtClean="0"/>
              <a:t>It’s everywhere</a:t>
            </a:r>
          </a:p>
          <a:p>
            <a:pPr marL="1800000" indent="0">
              <a:lnSpc>
                <a:spcPct val="200000"/>
              </a:lnSpc>
              <a:spcAft>
                <a:spcPts val="600"/>
              </a:spcAft>
              <a:buNone/>
            </a:pPr>
            <a:endParaRPr lang="en-US" altLang="ko-KR" b="1" dirty="0" smtClean="0"/>
          </a:p>
          <a:p>
            <a:pPr marL="1800000" indent="0">
              <a:lnSpc>
                <a:spcPct val="200000"/>
              </a:lnSpc>
              <a:spcAft>
                <a:spcPts val="600"/>
              </a:spcAft>
              <a:buNone/>
            </a:pPr>
            <a:r>
              <a:rPr lang="en-US" altLang="ko-KR" b="1" dirty="0" smtClean="0"/>
              <a:t>It’s ready for any business</a:t>
            </a:r>
          </a:p>
          <a:p>
            <a:pPr marL="1800000" indent="0">
              <a:lnSpc>
                <a:spcPct val="200000"/>
              </a:lnSpc>
              <a:spcAft>
                <a:spcPts val="600"/>
              </a:spcAft>
              <a:buNone/>
            </a:pPr>
            <a:endParaRPr lang="en-US" altLang="ko-KR" b="1" dirty="0" smtClean="0"/>
          </a:p>
          <a:p>
            <a:pPr marL="1800000" indent="0">
              <a:lnSpc>
                <a:spcPct val="200000"/>
              </a:lnSpc>
              <a:spcAft>
                <a:spcPts val="600"/>
              </a:spcAft>
              <a:buNone/>
            </a:pPr>
            <a:r>
              <a:rPr lang="en-US" altLang="ko-KR" b="1" dirty="0" smtClean="0"/>
              <a:t>It’s economical and scalable</a:t>
            </a:r>
          </a:p>
          <a:p>
            <a:pPr marL="1800000" indent="0">
              <a:lnSpc>
                <a:spcPct val="200000"/>
              </a:lnSpc>
              <a:spcAft>
                <a:spcPts val="600"/>
              </a:spcAft>
              <a:buNone/>
            </a:pPr>
            <a:endParaRPr lang="en-US" altLang="ko-KR" b="1" dirty="0" smtClean="0"/>
          </a:p>
          <a:p>
            <a:pPr marL="1800000" indent="0">
              <a:lnSpc>
                <a:spcPct val="200000"/>
              </a:lnSpc>
              <a:spcAft>
                <a:spcPts val="600"/>
              </a:spcAft>
              <a:buNone/>
            </a:pPr>
            <a:r>
              <a:rPr lang="en-US" altLang="ko-KR" b="1" dirty="0" smtClean="0"/>
              <a:t>It enables you to unlock insights</a:t>
            </a:r>
            <a:endParaRPr lang="en-US"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528" y="5277350"/>
            <a:ext cx="799826" cy="4887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854" y="4195716"/>
            <a:ext cx="733175" cy="55543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419" y="3002993"/>
            <a:ext cx="822045" cy="66652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679" y="1835629"/>
            <a:ext cx="1177524" cy="64430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223" y="5099610"/>
            <a:ext cx="999784" cy="844262"/>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898" y="3929106"/>
            <a:ext cx="1066435" cy="822045"/>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028" y="2905327"/>
            <a:ext cx="1244175" cy="599869"/>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7028" y="1932466"/>
            <a:ext cx="1244175" cy="444348"/>
          </a:xfrm>
          <a:prstGeom prst="rect">
            <a:avLst/>
          </a:prstGeom>
        </p:spPr>
      </p:pic>
    </p:spTree>
    <p:extLst>
      <p:ext uri="{BB962C8B-B14F-4D97-AF65-F5344CB8AC3E}">
        <p14:creationId xmlns:p14="http://schemas.microsoft.com/office/powerpoint/2010/main" val="2810424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Microsoft Azure Service and Service Models</a:t>
            </a:r>
            <a:endParaRPr lang="ko-KR" altLang="en-US" dirty="0"/>
          </a:p>
        </p:txBody>
      </p:sp>
      <p:sp>
        <p:nvSpPr>
          <p:cNvPr id="7" name="Text Placeholder 6"/>
          <p:cNvSpPr>
            <a:spLocks noGrp="1"/>
          </p:cNvSpPr>
          <p:nvPr>
            <p:ph type="body" sz="quarter" idx="12"/>
          </p:nvPr>
        </p:nvSpPr>
        <p:spPr/>
        <p:txBody>
          <a:bodyPr/>
          <a:lstStyle/>
          <a:p>
            <a:r>
              <a:rPr lang="en-US" altLang="ko-KR" sz="1050" b="1" kern="1200" dirty="0" smtClean="0">
                <a:solidFill>
                  <a:schemeClr val="tx1"/>
                </a:solidFill>
                <a:effectLst>
                  <a:outerShdw blurRad="38100" dist="38100" dir="2700000" algn="tl" rotWithShape="0">
                    <a:srgbClr val="000000">
                      <a:alpha val="43000"/>
                    </a:srgbClr>
                  </a:outerShdw>
                </a:effectLst>
                <a:latin typeface="+mj-lt"/>
                <a:ea typeface="HY견고딕" panose="02030600000101010101" pitchFamily="18" charset="-127"/>
                <a:cs typeface="+mn-cs"/>
              </a:rPr>
              <a:t>1. </a:t>
            </a:r>
            <a:r>
              <a:rPr lang="en-US" altLang="ko-KR" sz="1100" dirty="0" smtClean="0"/>
              <a:t>Microsoft Azure Overview</a:t>
            </a:r>
            <a:endParaRPr lang="ko-KR" altLang="en-US" sz="1100" dirty="0"/>
          </a:p>
        </p:txBody>
      </p:sp>
      <p:sp>
        <p:nvSpPr>
          <p:cNvPr id="6" name="Text Placeholder 5"/>
          <p:cNvSpPr>
            <a:spLocks noGrp="1"/>
          </p:cNvSpPr>
          <p:nvPr>
            <p:ph type="body" sz="quarter" idx="10"/>
          </p:nvPr>
        </p:nvSpPr>
        <p:spPr/>
        <p:txBody>
          <a:bodyPr/>
          <a:lstStyle/>
          <a:p>
            <a:r>
              <a:rPr lang="en-US" altLang="ko-KR" dirty="0"/>
              <a:t>Microsoft </a:t>
            </a:r>
            <a:r>
              <a:rPr lang="en-US" altLang="ko-KR" dirty="0" smtClean="0"/>
              <a:t>Azure has Public </a:t>
            </a:r>
            <a:r>
              <a:rPr lang="en-US" altLang="ko-KR" dirty="0"/>
              <a:t>Cloud Service Models</a:t>
            </a:r>
            <a:endParaRPr lang="ko-KR" altLang="en-US" dirty="0"/>
          </a:p>
        </p:txBody>
      </p:sp>
      <p:graphicFrame>
        <p:nvGraphicFramePr>
          <p:cNvPr id="8" name="Table 35"/>
          <p:cNvGraphicFramePr>
            <a:graphicFrameLocks noGrp="1"/>
          </p:cNvGraphicFramePr>
          <p:nvPr>
            <p:extLst>
              <p:ext uri="{D42A27DB-BD31-4B8C-83A1-F6EECF244321}">
                <p14:modId xmlns:p14="http://schemas.microsoft.com/office/powerpoint/2010/main" val="3629450292"/>
              </p:ext>
            </p:extLst>
          </p:nvPr>
        </p:nvGraphicFramePr>
        <p:xfrm>
          <a:off x="312418" y="1219169"/>
          <a:ext cx="11567160" cy="5190970"/>
        </p:xfrm>
        <a:graphic>
          <a:graphicData uri="http://schemas.openxmlformats.org/drawingml/2006/table">
            <a:tbl>
              <a:tblPr bandRow="1"/>
              <a:tblGrid>
                <a:gridCol w="1285240"/>
                <a:gridCol w="1285240"/>
                <a:gridCol w="1285240"/>
                <a:gridCol w="1285240"/>
                <a:gridCol w="1285240"/>
                <a:gridCol w="1285240"/>
                <a:gridCol w="1285240"/>
                <a:gridCol w="1285240"/>
                <a:gridCol w="1285240"/>
              </a:tblGrid>
              <a:tr h="519097">
                <a:tc>
                  <a:txBody>
                    <a:bodyPr/>
                    <a:lstStyle/>
                    <a:p>
                      <a:pPr marL="0" marR="0" indent="0" algn="ctr" defTabSz="932742" rtl="0" eaLnBrk="1" fontAlgn="auto" latinLnBrk="1" hangingPunct="1">
                        <a:lnSpc>
                          <a:spcPct val="100000"/>
                        </a:lnSpc>
                        <a:spcBef>
                          <a:spcPts val="0"/>
                        </a:spcBef>
                        <a:spcAft>
                          <a:spcPts val="0"/>
                        </a:spcAft>
                        <a:buClrTx/>
                        <a:buSzTx/>
                        <a:buFontTx/>
                        <a:buNone/>
                        <a:tabLst/>
                        <a:defRPr/>
                      </a:pPr>
                      <a:endParaRPr lang="en-US" sz="1000" dirty="0" smtClean="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smtClean="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19097">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smtClean="0"/>
                        <a:t>Data Factory</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19097">
                <a:tc>
                  <a:txBody>
                    <a:bodyPr/>
                    <a:lstStyle/>
                    <a:p>
                      <a:pPr marL="0" marR="0" indent="0" algn="ctr" defTabSz="932742" rtl="0" eaLnBrk="1" fontAlgn="auto" latinLnBrk="1" hangingPunct="1">
                        <a:lnSpc>
                          <a:spcPct val="100000"/>
                        </a:lnSpc>
                        <a:spcBef>
                          <a:spcPts val="0"/>
                        </a:spcBef>
                        <a:spcAft>
                          <a:spcPts val="0"/>
                        </a:spcAft>
                        <a:buClrTx/>
                        <a:buSzTx/>
                        <a:buFontTx/>
                        <a:buNone/>
                        <a:tabLst/>
                        <a:defRPr/>
                      </a:pPr>
                      <a:r>
                        <a:rPr lang="en-US" sz="1000" dirty="0" smtClean="0"/>
                        <a:t>Batch</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smtClean="0"/>
                        <a:t>Stream Analytics</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ko-KR" sz="1000" b="0" dirty="0" smtClean="0"/>
                        <a:t> Preview</a:t>
                      </a:r>
                      <a:endParaRPr lang="en-US" sz="1000" b="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19097">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marR="0" indent="0" algn="ctr" defTabSz="932742" rtl="0" eaLnBrk="1" fontAlgn="auto" latinLnBrk="1" hangingPunct="1">
                        <a:lnSpc>
                          <a:spcPct val="100000"/>
                        </a:lnSpc>
                        <a:spcBef>
                          <a:spcPts val="0"/>
                        </a:spcBef>
                        <a:spcAft>
                          <a:spcPts val="0"/>
                        </a:spcAft>
                        <a:buClrTx/>
                        <a:buSzTx/>
                        <a:buFontTx/>
                        <a:buNone/>
                        <a:tabLst/>
                        <a:defRPr/>
                      </a:pPr>
                      <a:r>
                        <a:rPr lang="en-US" sz="1000" dirty="0" smtClean="0"/>
                        <a:t>RemoteApp</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Search</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altLang="ko-KR" sz="1000" b="0" dirty="0" smtClean="0"/>
                        <a:t>General Available</a:t>
                      </a:r>
                      <a:endParaRPr lang="en-US" sz="1000" b="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19097">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ExpressRoute</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Mobile</a:t>
                      </a:r>
                      <a:br>
                        <a:rPr lang="en-US" sz="1000" dirty="0" smtClean="0"/>
                      </a:br>
                      <a:r>
                        <a:rPr lang="en-US" sz="1000" dirty="0" smtClean="0"/>
                        <a:t>Engagement</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marR="0" indent="0" algn="ctr" defTabSz="932742" rtl="0" eaLnBrk="1" fontAlgn="auto" latinLnBrk="1" hangingPunct="1">
                        <a:lnSpc>
                          <a:spcPct val="100000"/>
                        </a:lnSpc>
                        <a:spcBef>
                          <a:spcPts val="0"/>
                        </a:spcBef>
                        <a:spcAft>
                          <a:spcPts val="0"/>
                        </a:spcAft>
                        <a:buClrTx/>
                        <a:buSzTx/>
                        <a:buFontTx/>
                        <a:buNone/>
                        <a:tabLst/>
                        <a:defRPr/>
                      </a:pPr>
                      <a:r>
                        <a:rPr lang="en-US" altLang="ko-KR" sz="1000" dirty="0" smtClean="0"/>
                        <a:t>Document DB</a:t>
                      </a:r>
                      <a:endParaRPr lang="en-US" sz="1000" dirty="0" smtClean="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Files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marR="0" indent="0" algn="ctr" defTabSz="932742" rtl="0" eaLnBrk="1" fontAlgn="auto" latinLnBrk="1" hangingPunct="1">
                        <a:lnSpc>
                          <a:spcPct val="100000"/>
                        </a:lnSpc>
                        <a:spcBef>
                          <a:spcPts val="0"/>
                        </a:spcBef>
                        <a:spcAft>
                          <a:spcPts val="0"/>
                        </a:spcAft>
                        <a:buClrTx/>
                        <a:buSzTx/>
                        <a:buFontTx/>
                        <a:buNone/>
                        <a:tabLst/>
                        <a:defRPr/>
                      </a:pPr>
                      <a:endParaRPr lang="en-US" altLang="ko-KR" sz="1000" dirty="0" smtClean="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32742" rtl="0" eaLnBrk="1" fontAlgn="auto" latinLnBrk="1" hangingPunct="1">
                        <a:lnSpc>
                          <a:spcPct val="100000"/>
                        </a:lnSpc>
                        <a:spcBef>
                          <a:spcPts val="0"/>
                        </a:spcBef>
                        <a:spcAft>
                          <a:spcPts val="0"/>
                        </a:spcAft>
                        <a:buClrTx/>
                        <a:buSzTx/>
                        <a:buFontTx/>
                        <a:buNone/>
                        <a:tabLst/>
                        <a:defRPr/>
                      </a:pPr>
                      <a:endParaRPr lang="en-US" altLang="ko-KR" sz="1000" dirty="0" smtClean="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19097">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Virtual </a:t>
                      </a:r>
                    </a:p>
                    <a:p>
                      <a:pPr algn="ctr"/>
                      <a:r>
                        <a:rPr lang="en-US" sz="1000" dirty="0" smtClean="0"/>
                        <a:t>Networks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Notification </a:t>
                      </a:r>
                    </a:p>
                    <a:p>
                      <a:pPr algn="ctr"/>
                      <a:r>
                        <a:rPr lang="en-US" sz="1000" dirty="0" smtClean="0"/>
                        <a:t>Hubs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marR="0" indent="0" algn="ctr" defTabSz="932742" rtl="0" eaLnBrk="1" fontAlgn="auto" latinLnBrk="1" hangingPunct="1">
                        <a:lnSpc>
                          <a:spcPct val="100000"/>
                        </a:lnSpc>
                        <a:spcBef>
                          <a:spcPts val="0"/>
                        </a:spcBef>
                        <a:spcAft>
                          <a:spcPts val="0"/>
                        </a:spcAft>
                        <a:buClrTx/>
                        <a:buSzTx/>
                        <a:buFontTx/>
                        <a:buNone/>
                        <a:tabLst/>
                        <a:defRPr/>
                      </a:pPr>
                      <a:r>
                        <a:rPr lang="en-US" altLang="ko-KR" sz="1000" dirty="0" smtClean="0"/>
                        <a:t>Machine </a:t>
                      </a:r>
                    </a:p>
                    <a:p>
                      <a:pPr marL="0" marR="0" indent="0" algn="ctr" defTabSz="932742" rtl="0" eaLnBrk="1" fontAlgn="auto" latinLnBrk="1" hangingPunct="1">
                        <a:lnSpc>
                          <a:spcPct val="100000"/>
                        </a:lnSpc>
                        <a:spcBef>
                          <a:spcPts val="0"/>
                        </a:spcBef>
                        <a:spcAft>
                          <a:spcPts val="0"/>
                        </a:spcAft>
                        <a:buClrTx/>
                        <a:buSzTx/>
                        <a:buFontTx/>
                        <a:buNone/>
                        <a:tabLst/>
                        <a:defRPr/>
                      </a:pPr>
                      <a:r>
                        <a:rPr lang="en-US" altLang="ko-KR" sz="1000" dirty="0" smtClean="0"/>
                        <a:t>Learning</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Site Recovery</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Site</a:t>
                      </a:r>
                      <a:r>
                        <a:rPr lang="en-US" sz="1000" baseline="0" dirty="0" smtClean="0"/>
                        <a:t> Recovery</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algn="ctr" defTabSz="932742" rtl="0" eaLnBrk="1" latinLnBrk="1" hangingPunct="1"/>
                      <a:r>
                        <a:rPr lang="en-US" altLang="ko-KR" sz="1000" kern="1200" dirty="0" smtClean="0">
                          <a:solidFill>
                            <a:schemeClr val="tx1"/>
                          </a:solidFill>
                          <a:latin typeface="Segoe UI"/>
                          <a:ea typeface="+mn-ea"/>
                          <a:cs typeface="+mn-cs"/>
                        </a:rPr>
                        <a:t>Key Vault </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519097">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marR="0" indent="0" algn="ctr" defTabSz="932742" rtl="0" eaLnBrk="1" fontAlgn="auto" latinLnBrk="1" hangingPunct="1">
                        <a:lnSpc>
                          <a:spcPct val="100000"/>
                        </a:lnSpc>
                        <a:spcBef>
                          <a:spcPts val="0"/>
                        </a:spcBef>
                        <a:spcAft>
                          <a:spcPts val="0"/>
                        </a:spcAft>
                        <a:buClrTx/>
                        <a:buSzTx/>
                        <a:buFontTx/>
                        <a:buNone/>
                        <a:tabLst/>
                        <a:defRPr/>
                      </a:pPr>
                      <a:r>
                        <a:rPr lang="en-US" altLang="ko-KR" sz="1000" dirty="0" smtClean="0"/>
                        <a:t>Traffic Manager</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API </a:t>
                      </a:r>
                    </a:p>
                    <a:p>
                      <a:pPr algn="ctr"/>
                      <a:r>
                        <a:rPr lang="en-US" sz="1000" dirty="0" smtClean="0"/>
                        <a:t>Management</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Cache</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algn="ctr" defTabSz="932742" rtl="0" eaLnBrk="1" latinLnBrk="1" hangingPunct="1"/>
                      <a:r>
                        <a:rPr lang="en-US" sz="1000" kern="1200" dirty="0" smtClean="0">
                          <a:solidFill>
                            <a:schemeClr val="tx1"/>
                          </a:solidFill>
                          <a:latin typeface="Segoe UI"/>
                          <a:ea typeface="+mn-ea"/>
                          <a:cs typeface="+mn-cs"/>
                        </a:rPr>
                        <a:t>Backup</a:t>
                      </a:r>
                      <a:endParaRPr lang="en-US" sz="1000" kern="1200" dirty="0">
                        <a:solidFill>
                          <a:schemeClr val="tx1"/>
                        </a:solidFill>
                        <a:latin typeface="Segoe UI"/>
                        <a:ea typeface="+mn-ea"/>
                        <a:cs typeface="+mn-cs"/>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sz="100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marR="0" indent="0" algn="ctr" defTabSz="932742" rtl="0" eaLnBrk="1" fontAlgn="auto" latinLnBrk="1" hangingPunct="1">
                        <a:lnSpc>
                          <a:spcPct val="100000"/>
                        </a:lnSpc>
                        <a:spcBef>
                          <a:spcPts val="0"/>
                        </a:spcBef>
                        <a:spcAft>
                          <a:spcPts val="0"/>
                        </a:spcAft>
                        <a:buClrTx/>
                        <a:buSzTx/>
                        <a:buFontTx/>
                        <a:buNone/>
                        <a:tabLst/>
                        <a:defRPr/>
                      </a:pPr>
                      <a:r>
                        <a:rPr lang="en-US" altLang="ko-KR" sz="1000" dirty="0" smtClean="0"/>
                        <a:t>Backup</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lt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algn="ctr" defTabSz="932742" rtl="0" eaLnBrk="1" latinLnBrk="1" hangingPunct="1"/>
                      <a:r>
                        <a:rPr lang="en-US" sz="1000" kern="1200" dirty="0" smtClean="0">
                          <a:solidFill>
                            <a:schemeClr val="tx1"/>
                          </a:solidFill>
                          <a:latin typeface="Segoe UI"/>
                          <a:ea typeface="+mn-ea"/>
                          <a:cs typeface="+mn-cs"/>
                        </a:rPr>
                        <a:t>Operational</a:t>
                      </a:r>
                      <a:br>
                        <a:rPr lang="en-US" sz="1000" kern="1200" dirty="0" smtClean="0">
                          <a:solidFill>
                            <a:schemeClr val="tx1"/>
                          </a:solidFill>
                          <a:latin typeface="Segoe UI"/>
                          <a:ea typeface="+mn-ea"/>
                          <a:cs typeface="+mn-cs"/>
                        </a:rPr>
                      </a:br>
                      <a:r>
                        <a:rPr lang="en-US" sz="1000" kern="1200" dirty="0" smtClean="0">
                          <a:solidFill>
                            <a:schemeClr val="tx1"/>
                          </a:solidFill>
                          <a:latin typeface="Segoe UI"/>
                          <a:ea typeface="+mn-ea"/>
                          <a:cs typeface="+mn-cs"/>
                        </a:rPr>
                        <a:t>Insights</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519097">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marL="0" marR="0" indent="0" algn="ctr" defTabSz="932742" rtl="0" eaLnBrk="1" fontAlgn="auto" latinLnBrk="1" hangingPunct="1">
                        <a:lnSpc>
                          <a:spcPct val="100000"/>
                        </a:lnSpc>
                        <a:spcBef>
                          <a:spcPts val="0"/>
                        </a:spcBef>
                        <a:spcAft>
                          <a:spcPts val="0"/>
                        </a:spcAft>
                        <a:buClrTx/>
                        <a:buSzTx/>
                        <a:buFontTx/>
                        <a:buNone/>
                        <a:tabLst/>
                        <a:defRPr/>
                      </a:pPr>
                      <a:r>
                        <a:rPr lang="en-US" altLang="ko-KR" sz="1000" dirty="0" smtClean="0"/>
                        <a:t>Cloud Services</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Mobile Services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err="1" smtClean="0"/>
                        <a:t>HDInsight</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Import/Export</a:t>
                      </a:r>
                      <a:r>
                        <a:rPr lang="en-US" sz="1000" baseline="0" dirty="0" smtClean="0"/>
                        <a:t> </a:t>
                      </a:r>
                      <a:br>
                        <a:rPr lang="en-US" sz="1000" baseline="0" dirty="0" smtClean="0"/>
                      </a:br>
                      <a:r>
                        <a:rPr lang="en-US" sz="1000" baseline="0" dirty="0" smtClean="0"/>
                        <a:t>Service</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CDN</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Service Bus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Multi-Factor </a:t>
                      </a:r>
                    </a:p>
                    <a:p>
                      <a:pPr algn="ctr"/>
                      <a:r>
                        <a:rPr lang="en-US" sz="1000" dirty="0" smtClean="0"/>
                        <a:t>Authentication</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endParaRPr lang="en-US" altLang="ko-KR" sz="1000" dirty="0" smtClean="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32742" rtl="0" eaLnBrk="1" latinLnBrk="1" hangingPunct="1"/>
                      <a:r>
                        <a:rPr lang="en-US" altLang="ko-KR" sz="1000" kern="1200" dirty="0" smtClean="0">
                          <a:solidFill>
                            <a:schemeClr val="tx1"/>
                          </a:solidFill>
                          <a:latin typeface="Segoe UI"/>
                          <a:ea typeface="+mn-ea"/>
                          <a:cs typeface="+mn-cs"/>
                        </a:rPr>
                        <a:t>Automation</a:t>
                      </a:r>
                      <a:endParaRPr lang="ko-KR" altLang="en-US" sz="1000" kern="1200" dirty="0">
                        <a:solidFill>
                          <a:schemeClr val="tx1"/>
                        </a:solidFill>
                        <a:latin typeface="Segoe UI"/>
                        <a:ea typeface="+mn-ea"/>
                        <a:cs typeface="+mn-cs"/>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519097">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Virtual </a:t>
                      </a:r>
                    </a:p>
                    <a:p>
                      <a:pPr algn="ctr"/>
                      <a:r>
                        <a:rPr lang="en-US" sz="1000" dirty="0" smtClean="0"/>
                        <a:t>Machines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Websites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SQL Database</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Storage</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Media Services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BizTalk Services</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dirty="0" smtClean="0"/>
                        <a:t>Active Directory</a:t>
                      </a:r>
                      <a:endParaRPr lang="en-US" sz="1000" dirty="0"/>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altLang="ko-KR" sz="1000" dirty="0" smtClean="0"/>
                        <a:t>Visual Studio </a:t>
                      </a:r>
                    </a:p>
                    <a:p>
                      <a:pPr algn="ctr"/>
                      <a:r>
                        <a:rPr lang="en-US" altLang="ko-KR" sz="1000" dirty="0" smtClean="0"/>
                        <a:t>Online</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32742" rtl="0" eaLnBrk="1" latinLnBrk="1" hangingPunct="1"/>
                      <a:r>
                        <a:rPr lang="en-US" altLang="ko-KR" sz="1000" kern="1200" dirty="0" smtClean="0">
                          <a:solidFill>
                            <a:schemeClr val="tx1"/>
                          </a:solidFill>
                          <a:latin typeface="Segoe UI"/>
                          <a:ea typeface="+mn-ea"/>
                          <a:cs typeface="+mn-cs"/>
                        </a:rPr>
                        <a:t>Scheduler</a:t>
                      </a: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519097">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b="1" dirty="0" smtClean="0">
                          <a:solidFill>
                            <a:schemeClr val="bg1"/>
                          </a:solidFill>
                        </a:rPr>
                        <a:t>Compute &amp; </a:t>
                      </a:r>
                      <a:br>
                        <a:rPr lang="en-US" sz="1000" b="1" dirty="0" smtClean="0">
                          <a:solidFill>
                            <a:schemeClr val="bg1"/>
                          </a:solidFill>
                        </a:rPr>
                      </a:br>
                      <a:r>
                        <a:rPr lang="en-US" sz="1000" b="1" dirty="0" smtClean="0">
                          <a:solidFill>
                            <a:schemeClr val="bg1"/>
                          </a:solidFill>
                        </a:rPr>
                        <a:t>Networking</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b="1" dirty="0" smtClean="0">
                          <a:solidFill>
                            <a:schemeClr val="bg1"/>
                          </a:solidFill>
                        </a:rPr>
                        <a:t>Web &amp; Mobile</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b="1" dirty="0" smtClean="0">
                          <a:solidFill>
                            <a:schemeClr val="bg1"/>
                          </a:solidFill>
                        </a:rPr>
                        <a:t>Data &amp; </a:t>
                      </a:r>
                    </a:p>
                    <a:p>
                      <a:pPr algn="ctr"/>
                      <a:r>
                        <a:rPr lang="en-US" sz="1000" b="1" dirty="0" smtClean="0">
                          <a:solidFill>
                            <a:schemeClr val="bg1"/>
                          </a:solidFill>
                        </a:rPr>
                        <a:t>Analytics</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b="1" dirty="0" smtClean="0">
                          <a:solidFill>
                            <a:schemeClr val="bg1"/>
                          </a:solidFill>
                        </a:rPr>
                        <a:t>Storage</a:t>
                      </a:r>
                      <a:r>
                        <a:rPr lang="en-US" sz="1000" b="1" baseline="0" dirty="0" smtClean="0">
                          <a:solidFill>
                            <a:schemeClr val="bg1"/>
                          </a:solidFill>
                        </a:rPr>
                        <a:t> &amp; </a:t>
                      </a:r>
                    </a:p>
                    <a:p>
                      <a:pPr algn="ctr"/>
                      <a:r>
                        <a:rPr lang="en-US" sz="1000" b="1" baseline="0" dirty="0" smtClean="0">
                          <a:solidFill>
                            <a:schemeClr val="bg1"/>
                          </a:solidFill>
                        </a:rPr>
                        <a:t>Backup</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b="1" dirty="0" smtClean="0">
                          <a:solidFill>
                            <a:schemeClr val="bg1"/>
                          </a:solidFill>
                        </a:rPr>
                        <a:t>Media &amp; CDN</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b="1" dirty="0" smtClean="0">
                          <a:solidFill>
                            <a:schemeClr val="bg1"/>
                          </a:solidFill>
                        </a:rPr>
                        <a:t>Hybrid </a:t>
                      </a:r>
                      <a:br>
                        <a:rPr lang="en-US" sz="1000" b="1" dirty="0" smtClean="0">
                          <a:solidFill>
                            <a:schemeClr val="bg1"/>
                          </a:solidFill>
                        </a:rPr>
                      </a:br>
                      <a:r>
                        <a:rPr lang="en-US" sz="1000" b="1" dirty="0" smtClean="0">
                          <a:solidFill>
                            <a:schemeClr val="bg1"/>
                          </a:solidFill>
                        </a:rPr>
                        <a:t>Integration</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b="1" dirty="0" smtClean="0">
                          <a:solidFill>
                            <a:schemeClr val="bg1"/>
                          </a:solidFill>
                        </a:rPr>
                        <a:t>Identity &amp; </a:t>
                      </a:r>
                      <a:br>
                        <a:rPr lang="en-US" sz="1000" b="1" dirty="0" smtClean="0">
                          <a:solidFill>
                            <a:schemeClr val="bg1"/>
                          </a:solidFill>
                        </a:rPr>
                      </a:br>
                      <a:r>
                        <a:rPr lang="en-US" sz="1000" b="1" dirty="0" smtClean="0">
                          <a:solidFill>
                            <a:schemeClr val="bg1"/>
                          </a:solidFill>
                        </a:rPr>
                        <a:t>Access Mgmt.</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c>
                  <a:txBody>
                    <a:bodyPr/>
                    <a:lstStyle>
                      <a:lvl1pPr marL="0" algn="l" defTabSz="932742" rtl="0" eaLnBrk="1" latinLnBrk="1" hangingPunct="1">
                        <a:defRPr sz="1800" kern="1200">
                          <a:solidFill>
                            <a:schemeClr val="tx1"/>
                          </a:solidFill>
                          <a:latin typeface="Segoe UI"/>
                        </a:defRPr>
                      </a:lvl1pPr>
                      <a:lvl2pPr marL="466371" algn="l" defTabSz="932742" rtl="0" eaLnBrk="1" latinLnBrk="1" hangingPunct="1">
                        <a:defRPr sz="1800" kern="1200">
                          <a:solidFill>
                            <a:schemeClr val="tx1"/>
                          </a:solidFill>
                          <a:latin typeface="Segoe UI"/>
                        </a:defRPr>
                      </a:lvl2pPr>
                      <a:lvl3pPr marL="932742" algn="l" defTabSz="932742" rtl="0" eaLnBrk="1" latinLnBrk="1" hangingPunct="1">
                        <a:defRPr sz="1800" kern="1200">
                          <a:solidFill>
                            <a:schemeClr val="tx1"/>
                          </a:solidFill>
                          <a:latin typeface="Segoe UI"/>
                        </a:defRPr>
                      </a:lvl3pPr>
                      <a:lvl4pPr marL="1399113" algn="l" defTabSz="932742" rtl="0" eaLnBrk="1" latinLnBrk="1" hangingPunct="1">
                        <a:defRPr sz="1800" kern="1200">
                          <a:solidFill>
                            <a:schemeClr val="tx1"/>
                          </a:solidFill>
                          <a:latin typeface="Segoe UI"/>
                        </a:defRPr>
                      </a:lvl4pPr>
                      <a:lvl5pPr marL="1865484" algn="l" defTabSz="932742" rtl="0" eaLnBrk="1" latinLnBrk="1" hangingPunct="1">
                        <a:defRPr sz="1800" kern="1200">
                          <a:solidFill>
                            <a:schemeClr val="tx1"/>
                          </a:solidFill>
                          <a:latin typeface="Segoe UI"/>
                        </a:defRPr>
                      </a:lvl5pPr>
                      <a:lvl6pPr marL="2331856" algn="l" defTabSz="932742" rtl="0" eaLnBrk="1" latinLnBrk="1" hangingPunct="1">
                        <a:defRPr sz="1800" kern="1200">
                          <a:solidFill>
                            <a:schemeClr val="tx1"/>
                          </a:solidFill>
                          <a:latin typeface="Segoe UI"/>
                        </a:defRPr>
                      </a:lvl6pPr>
                      <a:lvl7pPr marL="2798226" algn="l" defTabSz="932742" rtl="0" eaLnBrk="1" latinLnBrk="1" hangingPunct="1">
                        <a:defRPr sz="1800" kern="1200">
                          <a:solidFill>
                            <a:schemeClr val="tx1"/>
                          </a:solidFill>
                          <a:latin typeface="Segoe UI"/>
                        </a:defRPr>
                      </a:lvl7pPr>
                      <a:lvl8pPr marL="3264597" algn="l" defTabSz="932742" rtl="0" eaLnBrk="1" latinLnBrk="1" hangingPunct="1">
                        <a:defRPr sz="1800" kern="1200">
                          <a:solidFill>
                            <a:schemeClr val="tx1"/>
                          </a:solidFill>
                          <a:latin typeface="Segoe UI"/>
                        </a:defRPr>
                      </a:lvl8pPr>
                      <a:lvl9pPr marL="3730969" algn="l" defTabSz="932742" rtl="0" eaLnBrk="1" latinLnBrk="1" hangingPunct="1">
                        <a:defRPr sz="1800" kern="1200">
                          <a:solidFill>
                            <a:schemeClr val="tx1"/>
                          </a:solidFill>
                          <a:latin typeface="Segoe UI"/>
                        </a:defRPr>
                      </a:lvl9pPr>
                    </a:lstStyle>
                    <a:p>
                      <a:pPr algn="ctr"/>
                      <a:r>
                        <a:rPr lang="en-US" sz="1000" b="1" dirty="0" smtClean="0">
                          <a:solidFill>
                            <a:schemeClr val="bg1"/>
                          </a:solidFill>
                        </a:rPr>
                        <a:t>Development</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c>
                  <a:txBody>
                    <a:bodyPr/>
                    <a:lstStyle/>
                    <a:p>
                      <a:pPr algn="ctr"/>
                      <a:r>
                        <a:rPr lang="en-US" sz="1000" b="1" dirty="0" smtClean="0">
                          <a:solidFill>
                            <a:schemeClr val="bg1"/>
                          </a:solidFill>
                        </a:rPr>
                        <a:t>Management</a:t>
                      </a:r>
                      <a:endParaRPr lang="en-US" sz="1000" b="1" dirty="0">
                        <a:solidFill>
                          <a:schemeClr val="bg1"/>
                        </a:solidFill>
                      </a:endParaRPr>
                    </a:p>
                  </a:txBody>
                  <a:tcPr marL="91427" marR="91427" marT="45713" marB="4571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05050">
                        <a:lumMod val="75000"/>
                      </a:srgbClr>
                    </a:solidFill>
                  </a:tcPr>
                </a:tc>
              </a:tr>
            </a:tbl>
          </a:graphicData>
        </a:graphic>
      </p:graphicFrame>
    </p:spTree>
    <p:extLst>
      <p:ext uri="{BB962C8B-B14F-4D97-AF65-F5344CB8AC3E}">
        <p14:creationId xmlns:p14="http://schemas.microsoft.com/office/powerpoint/2010/main" val="1709181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Microsoft Azure Service and Service Models</a:t>
            </a:r>
            <a:endParaRPr lang="ko-KR" altLang="en-US" dirty="0"/>
          </a:p>
        </p:txBody>
      </p:sp>
      <p:sp>
        <p:nvSpPr>
          <p:cNvPr id="7" name="Text Placeholder 6"/>
          <p:cNvSpPr>
            <a:spLocks noGrp="1"/>
          </p:cNvSpPr>
          <p:nvPr>
            <p:ph type="body" sz="quarter" idx="12"/>
          </p:nvPr>
        </p:nvSpPr>
        <p:spPr/>
        <p:txBody>
          <a:bodyPr/>
          <a:lstStyle/>
          <a:p>
            <a:r>
              <a:rPr lang="en-US" altLang="ko-KR" sz="1050" b="1" kern="1200" dirty="0" smtClean="0">
                <a:solidFill>
                  <a:schemeClr val="tx1"/>
                </a:solidFill>
                <a:effectLst>
                  <a:outerShdw blurRad="38100" dist="38100" dir="2700000" algn="tl" rotWithShape="0">
                    <a:srgbClr val="000000">
                      <a:alpha val="43000"/>
                    </a:srgbClr>
                  </a:outerShdw>
                </a:effectLst>
                <a:latin typeface="+mj-lt"/>
                <a:ea typeface="HY견고딕" panose="02030600000101010101" pitchFamily="18" charset="-127"/>
                <a:cs typeface="+mn-cs"/>
              </a:rPr>
              <a:t>1. </a:t>
            </a:r>
            <a:r>
              <a:rPr lang="en-US" altLang="ko-KR" sz="1100" dirty="0" smtClean="0"/>
              <a:t>Microsoft Azure Overview</a:t>
            </a:r>
            <a:endParaRPr lang="ko-KR" altLang="en-US" sz="1100" dirty="0"/>
          </a:p>
        </p:txBody>
      </p:sp>
      <p:sp>
        <p:nvSpPr>
          <p:cNvPr id="5" name="Content Placeholder 4"/>
          <p:cNvSpPr>
            <a:spLocks noGrp="1"/>
          </p:cNvSpPr>
          <p:nvPr>
            <p:ph idx="1"/>
          </p:nvPr>
        </p:nvSpPr>
        <p:spPr/>
        <p:txBody>
          <a:bodyPr/>
          <a:lstStyle/>
          <a:p>
            <a:endParaRPr lang="ko-KR" altLang="en-US" dirty="0"/>
          </a:p>
        </p:txBody>
      </p:sp>
      <p:sp>
        <p:nvSpPr>
          <p:cNvPr id="6" name="Text Placeholder 5"/>
          <p:cNvSpPr>
            <a:spLocks noGrp="1"/>
          </p:cNvSpPr>
          <p:nvPr>
            <p:ph type="body" sz="quarter" idx="10"/>
          </p:nvPr>
        </p:nvSpPr>
        <p:spPr/>
        <p:txBody>
          <a:bodyPr/>
          <a:lstStyle/>
          <a:p>
            <a:r>
              <a:rPr lang="en-US" altLang="ko-KR" dirty="0"/>
              <a:t>Microsoft </a:t>
            </a:r>
            <a:r>
              <a:rPr lang="en-US" altLang="ko-KR" dirty="0" smtClean="0"/>
              <a:t>Azure has Public </a:t>
            </a:r>
            <a:r>
              <a:rPr lang="en-US" altLang="ko-KR" dirty="0"/>
              <a:t>Cloud Service Models</a:t>
            </a:r>
            <a:endParaRPr lang="ko-KR" altLang="en-US" dirty="0"/>
          </a:p>
        </p:txBody>
      </p:sp>
      <p:pic>
        <p:nvPicPr>
          <p:cNvPr id="3" name="Picture 2"/>
          <p:cNvPicPr>
            <a:picLocks noChangeAspect="1"/>
          </p:cNvPicPr>
          <p:nvPr/>
        </p:nvPicPr>
        <p:blipFill>
          <a:blip r:embed="rId2"/>
          <a:stretch>
            <a:fillRect/>
          </a:stretch>
        </p:blipFill>
        <p:spPr>
          <a:xfrm>
            <a:off x="1509712" y="1500981"/>
            <a:ext cx="9172575" cy="5048250"/>
          </a:xfrm>
          <a:prstGeom prst="rect">
            <a:avLst/>
          </a:prstGeom>
        </p:spPr>
      </p:pic>
    </p:spTree>
    <p:extLst>
      <p:ext uri="{BB962C8B-B14F-4D97-AF65-F5344CB8AC3E}">
        <p14:creationId xmlns:p14="http://schemas.microsoft.com/office/powerpoint/2010/main" val="1291030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Microsoft Azure Service Regions</a:t>
            </a:r>
            <a:endParaRPr lang="ko-KR" altLang="en-US" dirty="0"/>
          </a:p>
        </p:txBody>
      </p:sp>
      <p:sp>
        <p:nvSpPr>
          <p:cNvPr id="7" name="Text Placeholder 6"/>
          <p:cNvSpPr>
            <a:spLocks noGrp="1"/>
          </p:cNvSpPr>
          <p:nvPr>
            <p:ph type="body" sz="quarter" idx="12"/>
          </p:nvPr>
        </p:nvSpPr>
        <p:spPr/>
        <p:txBody>
          <a:bodyPr/>
          <a:lstStyle/>
          <a:p>
            <a:r>
              <a:rPr lang="en-US" altLang="ko-KR" sz="1050" b="1" kern="1200" dirty="0" smtClean="0">
                <a:solidFill>
                  <a:schemeClr val="tx1"/>
                </a:solidFill>
                <a:effectLst>
                  <a:outerShdw blurRad="38100" dist="38100" dir="2700000" algn="tl" rotWithShape="0">
                    <a:srgbClr val="000000">
                      <a:alpha val="43000"/>
                    </a:srgbClr>
                  </a:outerShdw>
                </a:effectLst>
                <a:latin typeface="+mj-lt"/>
                <a:ea typeface="HY견고딕" panose="02030600000101010101" pitchFamily="18" charset="-127"/>
                <a:cs typeface="+mn-cs"/>
              </a:rPr>
              <a:t>1. </a:t>
            </a:r>
            <a:r>
              <a:rPr lang="en-US" altLang="ko-KR" sz="1100" dirty="0" smtClean="0"/>
              <a:t>Microsoft Azure Overview</a:t>
            </a:r>
            <a:endParaRPr lang="ko-KR" altLang="en-US" sz="1100" dirty="0"/>
          </a:p>
        </p:txBody>
      </p:sp>
      <p:sp>
        <p:nvSpPr>
          <p:cNvPr id="3" name="Text Placeholder 2"/>
          <p:cNvSpPr>
            <a:spLocks noGrp="1"/>
          </p:cNvSpPr>
          <p:nvPr>
            <p:ph type="body" sz="quarter" idx="10"/>
          </p:nvPr>
        </p:nvSpPr>
        <p:spPr/>
        <p:txBody>
          <a:bodyPr>
            <a:normAutofit/>
          </a:bodyPr>
          <a:lstStyle/>
          <a:p>
            <a:r>
              <a:rPr lang="en-US" altLang="ko-KR" dirty="0"/>
              <a:t>Huge infrastructure scale is the </a:t>
            </a:r>
            <a:r>
              <a:rPr lang="en-US" altLang="ko-KR" dirty="0" smtClean="0"/>
              <a:t>enabler - </a:t>
            </a:r>
            <a:r>
              <a:rPr lang="en-US" altLang="ko-KR" b="1" dirty="0" smtClean="0">
                <a:effectLst>
                  <a:outerShdw blurRad="38100" dist="38100" dir="2700000" algn="tl">
                    <a:srgbClr val="000000">
                      <a:alpha val="43137"/>
                    </a:srgbClr>
                  </a:outerShdw>
                </a:effectLst>
              </a:rPr>
              <a:t>19 </a:t>
            </a:r>
            <a:r>
              <a:rPr lang="en-US" altLang="ko-KR" b="1" dirty="0">
                <a:effectLst>
                  <a:outerShdw blurRad="38100" dist="38100" dir="2700000" algn="tl">
                    <a:srgbClr val="000000">
                      <a:alpha val="43137"/>
                    </a:srgbClr>
                  </a:outerShdw>
                </a:effectLst>
              </a:rPr>
              <a:t>Regions ONLINE…huge datacenter capacity around the world…and we’re </a:t>
            </a:r>
            <a:r>
              <a:rPr lang="en-US" altLang="ko-KR" b="1" dirty="0" smtClean="0">
                <a:effectLst>
                  <a:outerShdw blurRad="38100" dist="38100" dir="2700000" algn="tl">
                    <a:srgbClr val="000000">
                      <a:alpha val="43137"/>
                    </a:srgbClr>
                  </a:outerShdw>
                </a:effectLst>
              </a:rPr>
              <a:t>growing</a:t>
            </a:r>
            <a:endParaRPr lang="en-US" altLang="ko-KR" b="1" dirty="0">
              <a:effectLst>
                <a:outerShdw blurRad="38100" dist="38100" dir="2700000" algn="tl">
                  <a:srgbClr val="000000">
                    <a:alpha val="43137"/>
                  </a:srgbClr>
                </a:outerShdw>
              </a:effectLst>
            </a:endParaRPr>
          </a:p>
        </p:txBody>
      </p:sp>
      <p:pic>
        <p:nvPicPr>
          <p:cNvPr id="154" name="World map" descr="world-map.png"/>
          <p:cNvPicPr>
            <a:picLocks noChangeAspect="1"/>
          </p:cNvPicPr>
          <p:nvPr/>
        </p:nvPicPr>
        <p:blipFill rotWithShape="1">
          <a:blip r:embed="rId2" cstate="email">
            <a:grayscl/>
            <a:extLst>
              <a:ext uri="{28A0092B-C50C-407E-A947-70E740481C1C}">
                <a14:useLocalDpi xmlns:a14="http://schemas.microsoft.com/office/drawing/2010/main"/>
              </a:ext>
            </a:extLst>
          </a:blip>
          <a:srcRect/>
          <a:stretch/>
        </p:blipFill>
        <p:spPr>
          <a:xfrm>
            <a:off x="-10943" y="582474"/>
            <a:ext cx="12424999" cy="6274443"/>
          </a:xfrm>
          <a:prstGeom prst="rect">
            <a:avLst/>
          </a:prstGeom>
          <a:noFill/>
          <a:ln>
            <a:noFill/>
          </a:ln>
        </p:spPr>
      </p:pic>
      <p:pic>
        <p:nvPicPr>
          <p:cNvPr id="155" name="Picture 154"/>
          <p:cNvPicPr>
            <a:picLocks noChangeAspect="1"/>
          </p:cNvPicPr>
          <p:nvPr/>
        </p:nvPicPr>
        <p:blipFill rotWithShape="1">
          <a:blip r:embed="rId3" cstate="email">
            <a:extLst>
              <a:ext uri="{28A0092B-C50C-407E-A947-70E740481C1C}">
                <a14:useLocalDpi xmlns:a14="http://schemas.microsoft.com/office/drawing/2010/main"/>
              </a:ext>
            </a:extLst>
          </a:blip>
          <a:srcRect b="23496"/>
          <a:stretch/>
        </p:blipFill>
        <p:spPr>
          <a:xfrm>
            <a:off x="-327400" y="365128"/>
            <a:ext cx="12424999" cy="5649164"/>
          </a:xfrm>
          <a:prstGeom prst="rect">
            <a:avLst/>
          </a:prstGeom>
        </p:spPr>
      </p:pic>
      <p:sp>
        <p:nvSpPr>
          <p:cNvPr id="156" name="Oval 155"/>
          <p:cNvSpPr/>
          <p:nvPr/>
        </p:nvSpPr>
        <p:spPr bwMode="auto">
          <a:xfrm>
            <a:off x="2444419" y="2533962"/>
            <a:ext cx="3420811" cy="3827333"/>
          </a:xfrm>
          <a:prstGeom prst="ellipse">
            <a:avLst/>
          </a:prstGeom>
          <a:solidFill>
            <a:srgbClr val="CCECFF">
              <a:alpha val="5882"/>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3199" tIns="46601" rIns="93199" bIns="46601" anchor="ctr"/>
          <a:lstStyle/>
          <a:p>
            <a:pPr algn="ctr" defTabSz="931746"/>
            <a:endParaRPr lang="en-US" sz="2446" dirty="0">
              <a:gradFill>
                <a:gsLst>
                  <a:gs pos="0">
                    <a:srgbClr val="FFFFFF"/>
                  </a:gs>
                  <a:gs pos="100000">
                    <a:srgbClr val="FFFFFF"/>
                  </a:gs>
                </a:gsLst>
                <a:lin ang="5400000" scaled="0"/>
              </a:gradFill>
              <a:latin typeface="Verdana" panose="020B0604030504040204" pitchFamily="34" charset="0"/>
              <a:ea typeface="Verdana" panose="020B0604030504040204" pitchFamily="34" charset="0"/>
              <a:cs typeface="Verdana" panose="020B0604030504040204" pitchFamily="34" charset="0"/>
            </a:endParaRPr>
          </a:p>
        </p:txBody>
      </p:sp>
      <p:sp>
        <p:nvSpPr>
          <p:cNvPr id="157" name="Oval 156"/>
          <p:cNvSpPr/>
          <p:nvPr/>
        </p:nvSpPr>
        <p:spPr bwMode="auto">
          <a:xfrm>
            <a:off x="7133885" y="1219803"/>
            <a:ext cx="5298239" cy="4675453"/>
          </a:xfrm>
          <a:prstGeom prst="ellipse">
            <a:avLst/>
          </a:prstGeom>
          <a:solidFill>
            <a:srgbClr val="CCECFF">
              <a:alpha val="5882"/>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3199" tIns="46601" rIns="93199" bIns="46601" anchor="ctr"/>
          <a:lstStyle/>
          <a:p>
            <a:pPr algn="ctr" defTabSz="931746"/>
            <a:endParaRPr lang="en-US" sz="2446" dirty="0">
              <a:gradFill>
                <a:gsLst>
                  <a:gs pos="0">
                    <a:srgbClr val="FFFFFF"/>
                  </a:gs>
                  <a:gs pos="100000">
                    <a:srgbClr val="FFFFFF"/>
                  </a:gs>
                </a:gsLst>
                <a:lin ang="5400000" scaled="0"/>
              </a:gradFill>
            </a:endParaRPr>
          </a:p>
        </p:txBody>
      </p:sp>
      <p:sp>
        <p:nvSpPr>
          <p:cNvPr id="158" name="Oval 157"/>
          <p:cNvSpPr/>
          <p:nvPr/>
        </p:nvSpPr>
        <p:spPr bwMode="auto">
          <a:xfrm>
            <a:off x="4102266" y="1111516"/>
            <a:ext cx="5903411" cy="4717086"/>
          </a:xfrm>
          <a:prstGeom prst="ellipse">
            <a:avLst/>
          </a:prstGeom>
          <a:solidFill>
            <a:srgbClr val="CCECFF">
              <a:alpha val="5882"/>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3199" tIns="46601" rIns="93199" bIns="46601" anchor="ctr"/>
          <a:lstStyle/>
          <a:p>
            <a:pPr algn="ctr" defTabSz="931746"/>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
        <p:nvSpPr>
          <p:cNvPr id="159" name="Oval 158"/>
          <p:cNvSpPr/>
          <p:nvPr/>
        </p:nvSpPr>
        <p:spPr bwMode="auto">
          <a:xfrm>
            <a:off x="104607" y="866723"/>
            <a:ext cx="5296121" cy="3318904"/>
          </a:xfrm>
          <a:prstGeom prst="ellipse">
            <a:avLst/>
          </a:prstGeom>
          <a:solidFill>
            <a:srgbClr val="CCECFF">
              <a:alpha val="5882"/>
            </a:srgbClr>
          </a:solidFill>
          <a:ln>
            <a:solidFill>
              <a:srgbClr val="00B0F0">
                <a:alpha val="71000"/>
              </a:srgbClr>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3199" tIns="46601" rIns="93199" bIns="46601" anchor="ctr"/>
          <a:lstStyle/>
          <a:p>
            <a:pPr algn="ctr" defTabSz="931746"/>
            <a:endParaRPr lang="en-US" sz="2446" dirty="0">
              <a:gradFill>
                <a:gsLst>
                  <a:gs pos="0">
                    <a:srgbClr val="FFFFFF"/>
                  </a:gs>
                  <a:gs pos="100000">
                    <a:srgbClr val="FFFFFF"/>
                  </a:gs>
                </a:gsLst>
                <a:lin ang="5400000" scaled="0"/>
              </a:gradFill>
            </a:endParaRPr>
          </a:p>
        </p:txBody>
      </p:sp>
      <p:pic>
        <p:nvPicPr>
          <p:cNvPr id="160" name="Picture 15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72390" y="2158402"/>
            <a:ext cx="865982" cy="831800"/>
          </a:xfrm>
          <a:prstGeom prst="rect">
            <a:avLst/>
          </a:prstGeom>
          <a:effectLst>
            <a:outerShdw blurRad="63500" sx="102000" sy="102000" algn="ctr" rotWithShape="0">
              <a:prstClr val="black">
                <a:alpha val="40000"/>
              </a:prstClr>
            </a:outerShdw>
          </a:effectLst>
        </p:spPr>
      </p:pic>
      <p:pic>
        <p:nvPicPr>
          <p:cNvPr id="161" name="Picture 1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63438" y="2661465"/>
            <a:ext cx="865982" cy="831800"/>
          </a:xfrm>
          <a:prstGeom prst="rect">
            <a:avLst/>
          </a:prstGeom>
          <a:effectLst>
            <a:outerShdw blurRad="63500" sx="102000" sy="102000" algn="ctr" rotWithShape="0">
              <a:prstClr val="black">
                <a:alpha val="40000"/>
              </a:prstClr>
            </a:outerShdw>
          </a:effectLst>
        </p:spPr>
      </p:pic>
      <p:pic>
        <p:nvPicPr>
          <p:cNvPr id="162" name="Picture 16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42712" y="2213982"/>
            <a:ext cx="865982" cy="831800"/>
          </a:xfrm>
          <a:prstGeom prst="rect">
            <a:avLst/>
          </a:prstGeom>
          <a:effectLst>
            <a:outerShdw blurRad="63500" sx="102000" sy="102000" algn="ctr" rotWithShape="0">
              <a:prstClr val="black">
                <a:alpha val="40000"/>
              </a:prstClr>
            </a:outerShdw>
          </a:effectLst>
        </p:spPr>
      </p:pic>
      <p:pic>
        <p:nvPicPr>
          <p:cNvPr id="163" name="Picture 16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88278" y="2623294"/>
            <a:ext cx="865982" cy="831800"/>
          </a:xfrm>
          <a:prstGeom prst="rect">
            <a:avLst/>
          </a:prstGeom>
          <a:effectLst>
            <a:outerShdw blurRad="63500" sx="102000" sy="102000" algn="ctr" rotWithShape="0">
              <a:prstClr val="black">
                <a:alpha val="40000"/>
              </a:prstClr>
            </a:outerShdw>
          </a:effectLst>
        </p:spPr>
      </p:pic>
      <p:pic>
        <p:nvPicPr>
          <p:cNvPr id="164" name="Picture 16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21848" y="3011088"/>
            <a:ext cx="865982" cy="831800"/>
          </a:xfrm>
          <a:prstGeom prst="rect">
            <a:avLst/>
          </a:prstGeom>
          <a:effectLst>
            <a:outerShdw blurRad="63500" sx="102000" sy="102000" algn="ctr" rotWithShape="0">
              <a:prstClr val="black">
                <a:alpha val="40000"/>
              </a:prstClr>
            </a:outerShdw>
          </a:effectLst>
        </p:spPr>
      </p:pic>
      <p:pic>
        <p:nvPicPr>
          <p:cNvPr id="165" name="Picture 16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70389" y="3953671"/>
            <a:ext cx="865982" cy="831800"/>
          </a:xfrm>
          <a:prstGeom prst="rect">
            <a:avLst/>
          </a:prstGeom>
          <a:effectLst>
            <a:outerShdw blurRad="63500" sx="102000" sy="102000" algn="ctr" rotWithShape="0">
              <a:prstClr val="black">
                <a:alpha val="40000"/>
              </a:prstClr>
            </a:outerShdw>
          </a:effectLst>
        </p:spPr>
      </p:pic>
      <p:pic>
        <p:nvPicPr>
          <p:cNvPr id="166" name="Picture 1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230316" y="2843065"/>
            <a:ext cx="865982" cy="831800"/>
          </a:xfrm>
          <a:prstGeom prst="rect">
            <a:avLst/>
          </a:prstGeom>
          <a:effectLst>
            <a:outerShdw blurRad="63500" sx="102000" sy="102000" algn="ctr" rotWithShape="0">
              <a:prstClr val="black">
                <a:alpha val="40000"/>
              </a:prstClr>
            </a:outerShdw>
          </a:effectLst>
        </p:spPr>
      </p:pic>
      <p:pic>
        <p:nvPicPr>
          <p:cNvPr id="167" name="Picture 1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84895" y="3114445"/>
            <a:ext cx="865982" cy="831800"/>
          </a:xfrm>
          <a:prstGeom prst="rect">
            <a:avLst/>
          </a:prstGeom>
          <a:effectLst>
            <a:outerShdw blurRad="63500" sx="102000" sy="102000" algn="ctr" rotWithShape="0">
              <a:prstClr val="black">
                <a:alpha val="40000"/>
              </a:prstClr>
            </a:outerShdw>
          </a:effectLst>
        </p:spPr>
      </p:pic>
      <p:pic>
        <p:nvPicPr>
          <p:cNvPr id="168" name="Picture 16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38368" y="2765960"/>
            <a:ext cx="865982" cy="831800"/>
          </a:xfrm>
          <a:prstGeom prst="rect">
            <a:avLst/>
          </a:prstGeom>
          <a:effectLst>
            <a:outerShdw blurRad="63500" sx="102000" sy="102000" algn="ctr" rotWithShape="0">
              <a:prstClr val="black">
                <a:alpha val="40000"/>
              </a:prstClr>
            </a:outerShdw>
          </a:effectLst>
        </p:spPr>
      </p:pic>
      <p:pic>
        <p:nvPicPr>
          <p:cNvPr id="169" name="Picture 16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29705" y="2578980"/>
            <a:ext cx="865982" cy="831800"/>
          </a:xfrm>
          <a:prstGeom prst="rect">
            <a:avLst/>
          </a:prstGeom>
          <a:effectLst>
            <a:outerShdw blurRad="63500" sx="102000" sy="102000" algn="ctr" rotWithShape="0">
              <a:prstClr val="black">
                <a:alpha val="40000"/>
              </a:prstClr>
            </a:outerShdw>
          </a:effectLst>
        </p:spPr>
      </p:pic>
      <p:pic>
        <p:nvPicPr>
          <p:cNvPr id="170" name="Picture 16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05374" y="5158486"/>
            <a:ext cx="865982" cy="831800"/>
          </a:xfrm>
          <a:prstGeom prst="rect">
            <a:avLst/>
          </a:prstGeom>
          <a:effectLst>
            <a:outerShdw blurRad="63500" sx="102000" sy="102000" algn="ctr" rotWithShape="0">
              <a:prstClr val="black">
                <a:alpha val="40000"/>
              </a:prstClr>
            </a:outerShdw>
          </a:effectLst>
        </p:spPr>
      </p:pic>
      <p:pic>
        <p:nvPicPr>
          <p:cNvPr id="171" name="Picture 17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92672" y="5303912"/>
            <a:ext cx="865982" cy="831800"/>
          </a:xfrm>
          <a:prstGeom prst="rect">
            <a:avLst/>
          </a:prstGeom>
          <a:effectLst>
            <a:outerShdw blurRad="63500" sx="102000" sy="102000" algn="ctr" rotWithShape="0">
              <a:prstClr val="black">
                <a:alpha val="40000"/>
              </a:prstClr>
            </a:outerShdw>
          </a:effectLst>
        </p:spPr>
      </p:pic>
      <p:pic>
        <p:nvPicPr>
          <p:cNvPr id="172" name="Picture 17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17058" y="4407386"/>
            <a:ext cx="865982" cy="831800"/>
          </a:xfrm>
          <a:prstGeom prst="rect">
            <a:avLst/>
          </a:prstGeom>
          <a:effectLst>
            <a:outerShdw blurRad="63500" sx="102000" sy="102000" algn="ctr" rotWithShape="0">
              <a:prstClr val="black">
                <a:alpha val="40000"/>
              </a:prstClr>
            </a:outerShdw>
          </a:effectLst>
        </p:spPr>
      </p:pic>
      <p:sp>
        <p:nvSpPr>
          <p:cNvPr id="173" name="Rectangle 172"/>
          <p:cNvSpPr/>
          <p:nvPr/>
        </p:nvSpPr>
        <p:spPr>
          <a:xfrm>
            <a:off x="166189" y="5488421"/>
            <a:ext cx="8103573" cy="1200329"/>
          </a:xfrm>
          <a:prstGeom prst="rect">
            <a:avLst/>
          </a:prstGeom>
          <a:solidFill>
            <a:schemeClr val="bg1">
              <a:alpha val="26000"/>
            </a:schemeClr>
          </a:solidFill>
        </p:spPr>
        <p:txBody>
          <a:bodyPr wrap="square">
            <a:spAutoFit/>
          </a:bodyPr>
          <a:lstStyle/>
          <a:p>
            <a:pPr marL="0" lvl="1" indent="-388485" defTabSz="932151">
              <a:buSzPct val="100000"/>
              <a:buFont typeface="Wingdings" panose="05000000000000000000" pitchFamily="2" charset="2"/>
              <a:buChar char="§"/>
            </a:pPr>
            <a:r>
              <a:rPr lang="en-US" spc="-30" dirty="0">
                <a:solidFill>
                  <a:srgbClr val="FFB900">
                    <a:lumMod val="50000"/>
                  </a:srgbClr>
                </a:solidFill>
                <a:latin typeface="Segoe UI Light" panose="020B0502040204020203" pitchFamily="34" charset="0"/>
                <a:cs typeface="Segoe UI Light" panose="020B0502040204020203" pitchFamily="34" charset="0"/>
              </a:rPr>
              <a:t>100+ datacenters</a:t>
            </a:r>
          </a:p>
          <a:p>
            <a:pPr marL="0" lvl="1" indent="-388485" defTabSz="932151">
              <a:buSzPct val="100000"/>
              <a:buFont typeface="Wingdings" panose="05000000000000000000" pitchFamily="2" charset="2"/>
              <a:buChar char="§"/>
            </a:pPr>
            <a:r>
              <a:rPr lang="en-US" spc="-30" dirty="0">
                <a:solidFill>
                  <a:srgbClr val="FFB900">
                    <a:lumMod val="50000"/>
                  </a:srgbClr>
                </a:solidFill>
                <a:latin typeface="Segoe UI Light" panose="020B0502040204020203" pitchFamily="34" charset="0"/>
                <a:cs typeface="Segoe UI Light" panose="020B0502040204020203" pitchFamily="34" charset="0"/>
              </a:rPr>
              <a:t>One of the top 3 networks in the world (coverage, speed, connections)</a:t>
            </a:r>
          </a:p>
          <a:p>
            <a:pPr marL="0" lvl="1" indent="-388485" defTabSz="932151">
              <a:buSzPct val="100000"/>
              <a:buFont typeface="Wingdings" panose="05000000000000000000" pitchFamily="2" charset="2"/>
              <a:buChar char="§"/>
            </a:pPr>
            <a:r>
              <a:rPr lang="en-US" spc="-30" dirty="0">
                <a:solidFill>
                  <a:srgbClr val="FFB900">
                    <a:lumMod val="50000"/>
                  </a:srgbClr>
                </a:solidFill>
                <a:latin typeface="Segoe UI Light" panose="020B0502040204020203" pitchFamily="34" charset="0"/>
                <a:cs typeface="Segoe UI Light" panose="020B0502040204020203" pitchFamily="34" charset="0"/>
              </a:rPr>
              <a:t> 2 x AWS and 6x Google number of offered regions</a:t>
            </a:r>
          </a:p>
          <a:p>
            <a:pPr marL="0" lvl="1" indent="-388485" defTabSz="932151">
              <a:buSzPct val="100000"/>
              <a:buFont typeface="Wingdings" panose="05000000000000000000" pitchFamily="2" charset="2"/>
              <a:buChar char="§"/>
            </a:pPr>
            <a:r>
              <a:rPr lang="en-US" spc="-30" dirty="0">
                <a:solidFill>
                  <a:srgbClr val="FFB900">
                    <a:lumMod val="50000"/>
                  </a:srgbClr>
                </a:solidFill>
                <a:latin typeface="Segoe UI Light" panose="020B0502040204020203" pitchFamily="34" charset="0"/>
                <a:cs typeface="Segoe UI Light" panose="020B0502040204020203" pitchFamily="34" charset="0"/>
              </a:rPr>
              <a:t>G Series – Largest VM available in the market – 32 cores, 448GB Ram, SSD…</a:t>
            </a:r>
          </a:p>
        </p:txBody>
      </p:sp>
      <p:pic>
        <p:nvPicPr>
          <p:cNvPr id="174" name="Picture 17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88243" y="3362437"/>
            <a:ext cx="865982" cy="831800"/>
          </a:xfrm>
          <a:prstGeom prst="rect">
            <a:avLst/>
          </a:prstGeom>
          <a:effectLst>
            <a:outerShdw blurRad="63500" sx="102000" sy="102000" algn="ctr" rotWithShape="0">
              <a:prstClr val="black">
                <a:alpha val="40000"/>
              </a:prstClr>
            </a:outerShdw>
          </a:effectLst>
        </p:spPr>
      </p:pic>
      <p:sp>
        <p:nvSpPr>
          <p:cNvPr id="175" name="Rectangle 174"/>
          <p:cNvSpPr/>
          <p:nvPr/>
        </p:nvSpPr>
        <p:spPr bwMode="auto">
          <a:xfrm>
            <a:off x="10171047" y="6113515"/>
            <a:ext cx="342126" cy="29390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endParaRPr lang="en-US" sz="1836" spc="-102" dirty="0">
              <a:solidFill>
                <a:srgbClr val="FFFFFF"/>
              </a:solidFill>
              <a:latin typeface="Segoe UI Light"/>
              <a:cs typeface="Segoe UI" pitchFamily="34" charset="0"/>
            </a:endParaRPr>
          </a:p>
        </p:txBody>
      </p:sp>
      <p:sp>
        <p:nvSpPr>
          <p:cNvPr id="176" name="Rectangle 175"/>
          <p:cNvSpPr/>
          <p:nvPr/>
        </p:nvSpPr>
        <p:spPr bwMode="auto">
          <a:xfrm>
            <a:off x="8561375" y="6117818"/>
            <a:ext cx="342126" cy="29390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endParaRPr lang="en-US" sz="1428" spc="-102" dirty="0">
              <a:solidFill>
                <a:srgbClr val="FFFFFF"/>
              </a:solidFill>
              <a:latin typeface="Segoe UI Light"/>
              <a:cs typeface="Segoe UI" pitchFamily="34" charset="0"/>
            </a:endParaRPr>
          </a:p>
        </p:txBody>
      </p:sp>
      <p:sp>
        <p:nvSpPr>
          <p:cNvPr id="177" name="Rectangle 176"/>
          <p:cNvSpPr/>
          <p:nvPr/>
        </p:nvSpPr>
        <p:spPr>
          <a:xfrm>
            <a:off x="8914983" y="6099317"/>
            <a:ext cx="1202971" cy="350330"/>
          </a:xfrm>
          <a:prstGeom prst="rect">
            <a:avLst/>
          </a:prstGeom>
        </p:spPr>
        <p:txBody>
          <a:bodyPr wrap="none">
            <a:spAutoFit/>
          </a:bodyPr>
          <a:lstStyle/>
          <a:p>
            <a:r>
              <a:rPr lang="en-US" sz="1632" spc="-30" dirty="0">
                <a:solidFill>
                  <a:srgbClr val="FFB900">
                    <a:lumMod val="50000"/>
                  </a:srgbClr>
                </a:solidFill>
                <a:latin typeface="Segoe UI Light" panose="020B0502040204020203" pitchFamily="34" charset="0"/>
                <a:cs typeface="Segoe UI Light" panose="020B0502040204020203" pitchFamily="34" charset="0"/>
              </a:rPr>
              <a:t>Operational</a:t>
            </a:r>
            <a:endParaRPr lang="en-US" sz="1632" dirty="0"/>
          </a:p>
        </p:txBody>
      </p:sp>
      <p:sp>
        <p:nvSpPr>
          <p:cNvPr id="178" name="Rectangle 177"/>
          <p:cNvSpPr/>
          <p:nvPr/>
        </p:nvSpPr>
        <p:spPr>
          <a:xfrm>
            <a:off x="10524656" y="6095456"/>
            <a:ext cx="1186294" cy="350330"/>
          </a:xfrm>
          <a:prstGeom prst="rect">
            <a:avLst/>
          </a:prstGeom>
        </p:spPr>
        <p:txBody>
          <a:bodyPr wrap="none">
            <a:spAutoFit/>
          </a:bodyPr>
          <a:lstStyle/>
          <a:p>
            <a:r>
              <a:rPr lang="en-US" sz="1632" spc="-30" dirty="0">
                <a:solidFill>
                  <a:srgbClr val="FFB900">
                    <a:lumMod val="50000"/>
                  </a:srgbClr>
                </a:solidFill>
                <a:latin typeface="Segoe UI Light" panose="020B0502040204020203" pitchFamily="34" charset="0"/>
                <a:cs typeface="Segoe UI Light" panose="020B0502040204020203" pitchFamily="34" charset="0"/>
              </a:rPr>
              <a:t>Announced</a:t>
            </a:r>
            <a:endParaRPr lang="en-US" sz="1632" dirty="0"/>
          </a:p>
        </p:txBody>
      </p:sp>
      <p:pic>
        <p:nvPicPr>
          <p:cNvPr id="179" name="Picture 17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87576" y="2702809"/>
            <a:ext cx="865982" cy="831800"/>
          </a:xfrm>
          <a:prstGeom prst="rect">
            <a:avLst/>
          </a:prstGeom>
          <a:effectLst>
            <a:outerShdw blurRad="63500" sx="102000" sy="102000" algn="ctr" rotWithShape="0">
              <a:prstClr val="black">
                <a:alpha val="40000"/>
              </a:prstClr>
            </a:outerShdw>
          </a:effectLst>
        </p:spPr>
      </p:pic>
      <p:pic>
        <p:nvPicPr>
          <p:cNvPr id="180" name="Picture 17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9903" y="3327547"/>
            <a:ext cx="865982" cy="831800"/>
          </a:xfrm>
          <a:prstGeom prst="rect">
            <a:avLst/>
          </a:prstGeom>
          <a:effectLst>
            <a:outerShdw blurRad="63500" sx="102000" sy="102000" algn="ctr" rotWithShape="0">
              <a:prstClr val="black">
                <a:alpha val="40000"/>
              </a:prstClr>
            </a:outerShdw>
          </a:effectLst>
        </p:spPr>
      </p:pic>
      <p:cxnSp>
        <p:nvCxnSpPr>
          <p:cNvPr id="181" name="Straight Connector 180"/>
          <p:cNvCxnSpPr/>
          <p:nvPr/>
        </p:nvCxnSpPr>
        <p:spPr>
          <a:xfrm>
            <a:off x="2384895" y="2264779"/>
            <a:ext cx="575589" cy="739166"/>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bwMode="auto">
          <a:xfrm>
            <a:off x="1487147" y="2032448"/>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Central US</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Iowa</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83" name="Straight Connector 182"/>
          <p:cNvCxnSpPr>
            <a:stCxn id="184" idx="3"/>
          </p:cNvCxnSpPr>
          <p:nvPr/>
        </p:nvCxnSpPr>
        <p:spPr>
          <a:xfrm flipV="1">
            <a:off x="1737413" y="3049578"/>
            <a:ext cx="289671" cy="7056"/>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bwMode="auto">
          <a:xfrm>
            <a:off x="805924" y="2870210"/>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West US</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California</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85" name="Straight Connector 184"/>
          <p:cNvCxnSpPr/>
          <p:nvPr/>
        </p:nvCxnSpPr>
        <p:spPr>
          <a:xfrm flipH="1">
            <a:off x="3576399" y="2847315"/>
            <a:ext cx="451151" cy="336887"/>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91" idx="1"/>
          </p:cNvCxnSpPr>
          <p:nvPr/>
        </p:nvCxnSpPr>
        <p:spPr>
          <a:xfrm flipH="1" flipV="1">
            <a:off x="3570276" y="3183360"/>
            <a:ext cx="597611" cy="18063"/>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192" idx="1"/>
          </p:cNvCxnSpPr>
          <p:nvPr/>
        </p:nvCxnSpPr>
        <p:spPr>
          <a:xfrm flipH="1" flipV="1">
            <a:off x="3570276" y="3192443"/>
            <a:ext cx="461792" cy="424796"/>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88" name="Rectangle 187"/>
          <p:cNvSpPr/>
          <p:nvPr/>
        </p:nvSpPr>
        <p:spPr bwMode="auto">
          <a:xfrm>
            <a:off x="4793503" y="1840888"/>
            <a:ext cx="1071727"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North Europe</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Ireland</a:t>
            </a:r>
          </a:p>
        </p:txBody>
      </p:sp>
      <p:cxnSp>
        <p:nvCxnSpPr>
          <p:cNvPr id="189" name="Straight Connector 188"/>
          <p:cNvCxnSpPr>
            <a:stCxn id="188" idx="2"/>
          </p:cNvCxnSpPr>
          <p:nvPr/>
        </p:nvCxnSpPr>
        <p:spPr>
          <a:xfrm>
            <a:off x="5329366" y="2213736"/>
            <a:ext cx="474400" cy="375331"/>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bwMode="auto">
          <a:xfrm>
            <a:off x="3895253" y="2594977"/>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East US</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Virginia</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91" name="Rectangle 190"/>
          <p:cNvSpPr/>
          <p:nvPr/>
        </p:nvSpPr>
        <p:spPr bwMode="auto">
          <a:xfrm>
            <a:off x="4167887" y="3014999"/>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East US 2</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Virginia</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92" name="Rectangle 191"/>
          <p:cNvSpPr/>
          <p:nvPr/>
        </p:nvSpPr>
        <p:spPr bwMode="auto">
          <a:xfrm>
            <a:off x="4032068" y="3430814"/>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US </a:t>
            </a:r>
            <a:r>
              <a:rPr lang="en-US" sz="1224" spc="-102" dirty="0" err="1">
                <a:solidFill>
                  <a:srgbClr val="FFFFFF"/>
                </a:solidFill>
                <a:latin typeface="Verdana" panose="020B0604030504040204" pitchFamily="34" charset="0"/>
                <a:ea typeface="Verdana" panose="020B0604030504040204" pitchFamily="34" charset="0"/>
                <a:cs typeface="Verdana" panose="020B0604030504040204" pitchFamily="34" charset="0"/>
              </a:rPr>
              <a:t>Gov</a:t>
            </a:r>
            <a:endPar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Virginia</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93" name="Straight Connector 192"/>
          <p:cNvCxnSpPr>
            <a:stCxn id="194" idx="2"/>
          </p:cNvCxnSpPr>
          <p:nvPr/>
        </p:nvCxnSpPr>
        <p:spPr>
          <a:xfrm>
            <a:off x="3060172" y="2398287"/>
            <a:ext cx="43338" cy="690442"/>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94" name="Rectangle 193"/>
          <p:cNvSpPr/>
          <p:nvPr/>
        </p:nvSpPr>
        <p:spPr bwMode="auto">
          <a:xfrm>
            <a:off x="2512379" y="2025439"/>
            <a:ext cx="1095586"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020" spc="-102" dirty="0">
                <a:solidFill>
                  <a:srgbClr val="FFFFFF"/>
                </a:solidFill>
                <a:latin typeface="Verdana" panose="020B0604030504040204" pitchFamily="34" charset="0"/>
                <a:ea typeface="Verdana" panose="020B0604030504040204" pitchFamily="34" charset="0"/>
                <a:cs typeface="Verdana" panose="020B0604030504040204" pitchFamily="34" charset="0"/>
              </a:rPr>
              <a:t>North Central US</a:t>
            </a:r>
            <a:endPar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Illinois</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95" name="Rectangle 194"/>
          <p:cNvSpPr/>
          <p:nvPr/>
        </p:nvSpPr>
        <p:spPr bwMode="auto">
          <a:xfrm>
            <a:off x="862341" y="2438890"/>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US </a:t>
            </a:r>
            <a:r>
              <a:rPr lang="en-US" sz="1224" spc="-102" dirty="0" err="1">
                <a:solidFill>
                  <a:srgbClr val="FFFFFF"/>
                </a:solidFill>
                <a:latin typeface="Verdana" panose="020B0604030504040204" pitchFamily="34" charset="0"/>
                <a:ea typeface="Verdana" panose="020B0604030504040204" pitchFamily="34" charset="0"/>
                <a:cs typeface="Verdana" panose="020B0604030504040204" pitchFamily="34" charset="0"/>
              </a:rPr>
              <a:t>Gov</a:t>
            </a:r>
            <a:endPar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Iowa</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96" name="Straight Connector 195"/>
          <p:cNvCxnSpPr>
            <a:stCxn id="195" idx="3"/>
          </p:cNvCxnSpPr>
          <p:nvPr/>
        </p:nvCxnSpPr>
        <p:spPr>
          <a:xfrm>
            <a:off x="1793830" y="2625315"/>
            <a:ext cx="1161699" cy="378589"/>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bwMode="auto">
          <a:xfrm>
            <a:off x="1233367" y="3498640"/>
            <a:ext cx="112380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020" spc="-102" dirty="0">
                <a:solidFill>
                  <a:srgbClr val="FFFFFF"/>
                </a:solidFill>
                <a:latin typeface="Verdana" panose="020B0604030504040204" pitchFamily="34" charset="0"/>
                <a:ea typeface="Verdana" panose="020B0604030504040204" pitchFamily="34" charset="0"/>
                <a:cs typeface="Verdana" panose="020B0604030504040204" pitchFamily="34" charset="0"/>
              </a:rPr>
              <a:t>South Central US</a:t>
            </a:r>
            <a:endPar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Texas</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98" name="Straight Connector 197"/>
          <p:cNvCxnSpPr>
            <a:stCxn id="197" idx="3"/>
          </p:cNvCxnSpPr>
          <p:nvPr/>
        </p:nvCxnSpPr>
        <p:spPr>
          <a:xfrm flipV="1">
            <a:off x="2357177" y="3549006"/>
            <a:ext cx="462238" cy="136058"/>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flipV="1">
            <a:off x="4553622" y="4844556"/>
            <a:ext cx="237035" cy="299160"/>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200" name="Rectangle 199"/>
          <p:cNvSpPr/>
          <p:nvPr/>
        </p:nvSpPr>
        <p:spPr bwMode="auto">
          <a:xfrm>
            <a:off x="4723764" y="5130263"/>
            <a:ext cx="1000281"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Brazil South</a:t>
            </a:r>
            <a:endParaRPr lang="en-US" sz="1020"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Sao Paulo</a:t>
            </a:r>
          </a:p>
        </p:txBody>
      </p:sp>
      <p:cxnSp>
        <p:nvCxnSpPr>
          <p:cNvPr id="201" name="Straight Connector 200"/>
          <p:cNvCxnSpPr/>
          <p:nvPr/>
        </p:nvCxnSpPr>
        <p:spPr>
          <a:xfrm flipH="1">
            <a:off x="6272341" y="2254632"/>
            <a:ext cx="407820" cy="375561"/>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202" name="Rectangle 201"/>
          <p:cNvSpPr/>
          <p:nvPr/>
        </p:nvSpPr>
        <p:spPr bwMode="auto">
          <a:xfrm>
            <a:off x="6200497" y="1909624"/>
            <a:ext cx="103663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West Europe</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Netherlands</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203" name="Rectangle 202"/>
          <p:cNvSpPr/>
          <p:nvPr/>
        </p:nvSpPr>
        <p:spPr bwMode="auto">
          <a:xfrm>
            <a:off x="9321386" y="2349168"/>
            <a:ext cx="1107862"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a:solidFill>
                  <a:srgbClr val="FFFFFF"/>
                </a:solidFill>
                <a:latin typeface="Verdana" panose="020B0604030504040204" pitchFamily="34" charset="0"/>
                <a:ea typeface="Verdana" panose="020B0604030504040204" pitchFamily="34" charset="0"/>
                <a:cs typeface="Verdana" panose="020B0604030504040204" pitchFamily="34" charset="0"/>
              </a:rPr>
              <a:t>China North *</a:t>
            </a:r>
            <a:endPar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Beijing</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04" name="Straight Connector 203"/>
          <p:cNvCxnSpPr>
            <a:stCxn id="203" idx="2"/>
          </p:cNvCxnSpPr>
          <p:nvPr/>
        </p:nvCxnSpPr>
        <p:spPr>
          <a:xfrm>
            <a:off x="9875317" y="2722016"/>
            <a:ext cx="41379" cy="410651"/>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bwMode="auto">
          <a:xfrm>
            <a:off x="8441851" y="2754068"/>
            <a:ext cx="1156141"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China South *</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Shanghai</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06" name="Straight Connector 205"/>
          <p:cNvCxnSpPr/>
          <p:nvPr/>
        </p:nvCxnSpPr>
        <p:spPr>
          <a:xfrm>
            <a:off x="8010346" y="3466652"/>
            <a:ext cx="599681" cy="319075"/>
          </a:xfrm>
          <a:prstGeom prst="line">
            <a:avLst/>
          </a:prstGeom>
          <a:ln>
            <a:solidFill>
              <a:srgbClr val="7FBA00"/>
            </a:solidFill>
            <a:tailEnd type="oval" w="lg" len="lg"/>
          </a:ln>
        </p:spPr>
        <p:style>
          <a:lnRef idx="1">
            <a:schemeClr val="accent1"/>
          </a:lnRef>
          <a:fillRef idx="0">
            <a:schemeClr val="accent1"/>
          </a:fillRef>
          <a:effectRef idx="0">
            <a:schemeClr val="accent1"/>
          </a:effectRef>
          <a:fontRef idx="minor">
            <a:schemeClr val="tx1"/>
          </a:fontRef>
        </p:style>
      </p:cxnSp>
      <p:sp>
        <p:nvSpPr>
          <p:cNvPr id="207" name="Rectangle 206"/>
          <p:cNvSpPr/>
          <p:nvPr/>
        </p:nvSpPr>
        <p:spPr bwMode="auto">
          <a:xfrm>
            <a:off x="11080620" y="2666346"/>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Japan East</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Saitama</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208" name="Rectangle 207"/>
          <p:cNvSpPr/>
          <p:nvPr/>
        </p:nvSpPr>
        <p:spPr bwMode="auto">
          <a:xfrm>
            <a:off x="11080620" y="3132667"/>
            <a:ext cx="94906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Japan West</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Osaka</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pic>
        <p:nvPicPr>
          <p:cNvPr id="209" name="Picture 20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25054" y="2703938"/>
            <a:ext cx="865982" cy="831800"/>
          </a:xfrm>
          <a:prstGeom prst="rect">
            <a:avLst/>
          </a:prstGeom>
          <a:effectLst>
            <a:outerShdw blurRad="63500" sx="102000" sy="102000" algn="ctr" rotWithShape="0">
              <a:prstClr val="black">
                <a:alpha val="40000"/>
              </a:prstClr>
            </a:outerShdw>
          </a:effectLst>
        </p:spPr>
      </p:pic>
      <p:cxnSp>
        <p:nvCxnSpPr>
          <p:cNvPr id="210" name="Straight Connector 209"/>
          <p:cNvCxnSpPr/>
          <p:nvPr/>
        </p:nvCxnSpPr>
        <p:spPr>
          <a:xfrm flipH="1">
            <a:off x="10753382" y="2855856"/>
            <a:ext cx="349875" cy="262892"/>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flipV="1">
            <a:off x="10662235" y="3258966"/>
            <a:ext cx="434062" cy="66534"/>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bwMode="auto">
          <a:xfrm>
            <a:off x="7634001" y="3322557"/>
            <a:ext cx="931489"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India West</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TBD</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213" name="Rectangle 212"/>
          <p:cNvSpPr/>
          <p:nvPr/>
        </p:nvSpPr>
        <p:spPr bwMode="auto">
          <a:xfrm>
            <a:off x="8649468" y="3245382"/>
            <a:ext cx="931489"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India East</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TBD</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14" name="Straight Connector 213"/>
          <p:cNvCxnSpPr/>
          <p:nvPr/>
        </p:nvCxnSpPr>
        <p:spPr>
          <a:xfrm>
            <a:off x="9479416" y="3088729"/>
            <a:ext cx="569118" cy="343135"/>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8839757" y="3563420"/>
            <a:ext cx="6503" cy="181158"/>
          </a:xfrm>
          <a:prstGeom prst="line">
            <a:avLst/>
          </a:prstGeom>
          <a:ln>
            <a:solidFill>
              <a:srgbClr val="7FBA00"/>
            </a:solidFill>
            <a:tailEnd type="oval" w="lg" len="lg"/>
          </a:ln>
        </p:spPr>
        <p:style>
          <a:lnRef idx="1">
            <a:schemeClr val="accent1"/>
          </a:lnRef>
          <a:fillRef idx="0">
            <a:schemeClr val="accent1"/>
          </a:fillRef>
          <a:effectRef idx="0">
            <a:schemeClr val="accent1"/>
          </a:effectRef>
          <a:fontRef idx="minor">
            <a:schemeClr val="tx1"/>
          </a:fontRef>
        </p:style>
      </p:cxnSp>
      <p:sp>
        <p:nvSpPr>
          <p:cNvPr id="216" name="Rectangle 215"/>
          <p:cNvSpPr/>
          <p:nvPr/>
        </p:nvSpPr>
        <p:spPr bwMode="auto">
          <a:xfrm>
            <a:off x="10132100" y="3800743"/>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East Asia</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Hong Kong</a:t>
            </a:r>
          </a:p>
        </p:txBody>
      </p:sp>
      <p:pic>
        <p:nvPicPr>
          <p:cNvPr id="217" name="Picture 2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01077" y="3298385"/>
            <a:ext cx="865982" cy="831800"/>
          </a:xfrm>
          <a:prstGeom prst="rect">
            <a:avLst/>
          </a:prstGeom>
          <a:effectLst>
            <a:outerShdw blurRad="63500" sx="102000" sy="102000" algn="ctr" rotWithShape="0">
              <a:prstClr val="black">
                <a:alpha val="40000"/>
              </a:prstClr>
            </a:outerShdw>
          </a:effectLst>
        </p:spPr>
      </p:pic>
      <p:cxnSp>
        <p:nvCxnSpPr>
          <p:cNvPr id="218" name="Straight Connector 217"/>
          <p:cNvCxnSpPr/>
          <p:nvPr/>
        </p:nvCxnSpPr>
        <p:spPr>
          <a:xfrm flipH="1" flipV="1">
            <a:off x="9836430" y="3718427"/>
            <a:ext cx="321885" cy="304137"/>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bwMode="auto">
          <a:xfrm>
            <a:off x="8144282" y="4326164"/>
            <a:ext cx="93148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SE Asia</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Singapore</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20" name="Straight Connector 219"/>
          <p:cNvCxnSpPr>
            <a:stCxn id="219" idx="3"/>
          </p:cNvCxnSpPr>
          <p:nvPr/>
        </p:nvCxnSpPr>
        <p:spPr>
          <a:xfrm flipV="1">
            <a:off x="9075771" y="4364241"/>
            <a:ext cx="429160" cy="148347"/>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10303303" y="5619115"/>
            <a:ext cx="622906" cy="100918"/>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bwMode="auto">
          <a:xfrm>
            <a:off x="9159197" y="5411505"/>
            <a:ext cx="1206036"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Australia  West</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Melbourne</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cxnSp>
        <p:nvCxnSpPr>
          <p:cNvPr id="223" name="Straight Connector 222"/>
          <p:cNvCxnSpPr>
            <a:stCxn id="224" idx="2"/>
          </p:cNvCxnSpPr>
          <p:nvPr/>
        </p:nvCxnSpPr>
        <p:spPr>
          <a:xfrm flipH="1">
            <a:off x="11145640" y="5217519"/>
            <a:ext cx="282918" cy="369490"/>
          </a:xfrm>
          <a:prstGeom prst="line">
            <a:avLst/>
          </a:prstGeom>
          <a:ln>
            <a:solidFill>
              <a:schemeClr val="tx2"/>
            </a:solidFill>
            <a:tailEnd type="oval" w="lg" len="lg"/>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bwMode="auto">
          <a:xfrm>
            <a:off x="10860570" y="4844671"/>
            <a:ext cx="1135977"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r>
              <a:rPr lang="en-US" sz="1224" spc="-102" dirty="0">
                <a:solidFill>
                  <a:srgbClr val="FFFFFF"/>
                </a:solidFill>
                <a:latin typeface="Verdana" panose="020B0604030504040204" pitchFamily="34" charset="0"/>
                <a:ea typeface="Verdana" panose="020B0604030504040204" pitchFamily="34" charset="0"/>
                <a:cs typeface="Verdana" panose="020B0604030504040204" pitchFamily="34" charset="0"/>
              </a:rPr>
              <a:t>Australia  East</a:t>
            </a:r>
          </a:p>
          <a:p>
            <a:pPr algn="ctr" defTabSz="1242571"/>
            <a:r>
              <a:rPr lang="en-US" sz="1122" i="1" spc="-102" dirty="0">
                <a:solidFill>
                  <a:srgbClr val="FFFFFF"/>
                </a:solidFill>
                <a:latin typeface="Verdana" panose="020B0604030504040204" pitchFamily="34" charset="0"/>
                <a:ea typeface="Verdana" panose="020B0604030504040204" pitchFamily="34" charset="0"/>
                <a:cs typeface="Verdana" panose="020B0604030504040204" pitchFamily="34" charset="0"/>
              </a:rPr>
              <a:t>Sydney</a:t>
            </a:r>
            <a:endParaRPr lang="en-US" sz="1224" i="1" spc="-102"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225" name="Rectangle 224"/>
          <p:cNvSpPr/>
          <p:nvPr/>
        </p:nvSpPr>
        <p:spPr>
          <a:xfrm>
            <a:off x="8903502" y="6409000"/>
            <a:ext cx="2189805" cy="350330"/>
          </a:xfrm>
          <a:prstGeom prst="rect">
            <a:avLst/>
          </a:prstGeom>
        </p:spPr>
        <p:txBody>
          <a:bodyPr wrap="none">
            <a:spAutoFit/>
          </a:bodyPr>
          <a:lstStyle/>
          <a:p>
            <a:pPr marL="0" lvl="1" defTabSz="932151">
              <a:buSzPct val="100000"/>
            </a:pPr>
            <a:r>
              <a:rPr lang="en-US" sz="1632" spc="-30" dirty="0">
                <a:latin typeface="Segoe UI Light" panose="020B0502040204020203" pitchFamily="34" charset="0"/>
                <a:cs typeface="Segoe UI Light" panose="020B0502040204020203" pitchFamily="34" charset="0"/>
              </a:rPr>
              <a:t>* Operated by 21Vianet</a:t>
            </a:r>
          </a:p>
        </p:txBody>
      </p:sp>
    </p:spTree>
    <p:extLst>
      <p:ext uri="{BB962C8B-B14F-4D97-AF65-F5344CB8AC3E}">
        <p14:creationId xmlns:p14="http://schemas.microsoft.com/office/powerpoint/2010/main" val="1515012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Microsoft Azure Datacenters</a:t>
            </a:r>
            <a:endParaRPr lang="ko-KR" altLang="en-US" dirty="0"/>
          </a:p>
        </p:txBody>
      </p:sp>
      <p:sp>
        <p:nvSpPr>
          <p:cNvPr id="7" name="Text Placeholder 6"/>
          <p:cNvSpPr>
            <a:spLocks noGrp="1"/>
          </p:cNvSpPr>
          <p:nvPr>
            <p:ph type="body" sz="quarter" idx="12"/>
          </p:nvPr>
        </p:nvSpPr>
        <p:spPr/>
        <p:txBody>
          <a:bodyPr/>
          <a:lstStyle/>
          <a:p>
            <a:r>
              <a:rPr lang="en-US" altLang="ko-KR" sz="1050" b="1" kern="1200" dirty="0" smtClean="0">
                <a:solidFill>
                  <a:schemeClr val="tx1"/>
                </a:solidFill>
                <a:effectLst>
                  <a:outerShdw blurRad="38100" dist="38100" dir="2700000" algn="tl" rotWithShape="0">
                    <a:srgbClr val="000000">
                      <a:alpha val="43000"/>
                    </a:srgbClr>
                  </a:outerShdw>
                </a:effectLst>
                <a:latin typeface="+mj-lt"/>
                <a:ea typeface="HY견고딕" panose="02030600000101010101" pitchFamily="18" charset="-127"/>
                <a:cs typeface="+mn-cs"/>
              </a:rPr>
              <a:t>1. </a:t>
            </a:r>
            <a:r>
              <a:rPr lang="en-US" altLang="ko-KR" sz="1100" dirty="0" smtClean="0"/>
              <a:t>Microsoft Azure Overview</a:t>
            </a:r>
            <a:endParaRPr lang="ko-KR" altLang="en-US" sz="1100" dirty="0"/>
          </a:p>
        </p:txBody>
      </p:sp>
      <p:sp>
        <p:nvSpPr>
          <p:cNvPr id="9" name="Content Placeholder 8"/>
          <p:cNvSpPr txBox="1">
            <a:spLocks noGrp="1"/>
          </p:cNvSpPr>
          <p:nvPr>
            <p:ph idx="1"/>
          </p:nvPr>
        </p:nvSpPr>
        <p:spPr>
          <a:xfrm>
            <a:off x="312420" y="6495420"/>
            <a:ext cx="11567160" cy="249299"/>
          </a:xfrm>
          <a:prstGeom prst="rect">
            <a:avLst/>
          </a:prstGeom>
          <a:noFill/>
        </p:spPr>
        <p:txBody>
          <a:bodyPr wrap="square" lIns="0" tIns="0" rIns="0" bIns="0" rtlCol="0" anchor="ctr">
            <a:spAutoFit/>
          </a:bodyPr>
          <a:lstStyle/>
          <a:p>
            <a:pPr marL="0" indent="0" algn="ctr" defTabSz="914363" rtl="0" eaLnBrk="1" latinLnBrk="0" hangingPunct="1">
              <a:buNone/>
            </a:pPr>
            <a:r>
              <a:rPr lang="en-US" sz="1800" b="1" kern="1200" dirty="0" smtClean="0">
                <a:solidFill>
                  <a:srgbClr val="FF0000"/>
                </a:solidFill>
                <a:latin typeface="+mn-lt"/>
                <a:ea typeface="+mn-ea"/>
                <a:cs typeface="+mn-cs"/>
              </a:rPr>
              <a:t>- Microsoft Confidential -</a:t>
            </a:r>
          </a:p>
        </p:txBody>
      </p:sp>
      <p:sp>
        <p:nvSpPr>
          <p:cNvPr id="3" name="Text Placeholder 2"/>
          <p:cNvSpPr>
            <a:spLocks noGrp="1"/>
          </p:cNvSpPr>
          <p:nvPr>
            <p:ph type="body" sz="quarter" idx="10"/>
          </p:nvPr>
        </p:nvSpPr>
        <p:spPr/>
        <p:txBody>
          <a:bodyPr/>
          <a:lstStyle/>
          <a:p>
            <a:r>
              <a:rPr lang="en-US" altLang="ko-KR" dirty="0"/>
              <a:t>Microsoft’s datacenter </a:t>
            </a:r>
            <a:r>
              <a:rPr lang="en-US" altLang="ko-KR" dirty="0" smtClean="0"/>
              <a:t>evolution</a:t>
            </a:r>
            <a:endParaRPr lang="en-US" altLang="ko-KR" dirty="0"/>
          </a:p>
        </p:txBody>
      </p:sp>
      <p:grpSp>
        <p:nvGrpSpPr>
          <p:cNvPr id="4" name="Group 3"/>
          <p:cNvGrpSpPr/>
          <p:nvPr/>
        </p:nvGrpSpPr>
        <p:grpSpPr>
          <a:xfrm>
            <a:off x="517513" y="1215605"/>
            <a:ext cx="11156975" cy="5150688"/>
            <a:chOff x="345702" y="1181101"/>
            <a:chExt cx="8467273" cy="3908970"/>
          </a:xfrm>
        </p:grpSpPr>
        <p:grpSp>
          <p:nvGrpSpPr>
            <p:cNvPr id="10" name="Group 9"/>
            <p:cNvGrpSpPr/>
            <p:nvPr/>
          </p:nvGrpSpPr>
          <p:grpSpPr>
            <a:xfrm>
              <a:off x="345702" y="1548033"/>
              <a:ext cx="1645920" cy="3542037"/>
              <a:chOff x="338668" y="1468113"/>
              <a:chExt cx="1645920" cy="3542037"/>
            </a:xfrm>
          </p:grpSpPr>
          <p:grpSp>
            <p:nvGrpSpPr>
              <p:cNvPr id="11" name="Group 10"/>
              <p:cNvGrpSpPr/>
              <p:nvPr/>
            </p:nvGrpSpPr>
            <p:grpSpPr>
              <a:xfrm>
                <a:off x="346090" y="4023227"/>
                <a:ext cx="1638498" cy="986923"/>
                <a:chOff x="346090" y="4023227"/>
                <a:chExt cx="1638498" cy="986923"/>
              </a:xfrm>
            </p:grpSpPr>
            <p:sp>
              <p:nvSpPr>
                <p:cNvPr id="21" name="Rectangle 20"/>
                <p:cNvSpPr/>
                <p:nvPr>
                  <p:custDataLst>
                    <p:tags r:id="rId7"/>
                  </p:custDataLst>
                </p:nvPr>
              </p:nvSpPr>
              <p:spPr bwMode="auto">
                <a:xfrm>
                  <a:off x="346090" y="4023227"/>
                  <a:ext cx="1638498" cy="986923"/>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flip="none" rotWithShape="1">
                      <a:gsLst>
                        <a:gs pos="0">
                          <a:srgbClr val="FFFFFF"/>
                        </a:gs>
                        <a:gs pos="100000">
                          <a:srgbClr val="FFFFFF"/>
                        </a:gs>
                      </a:gsLst>
                      <a:lin ang="5400000" scaled="0"/>
                      <a:tileRect/>
                    </a:gradFill>
                  </a:endParaRPr>
                </a:p>
              </p:txBody>
            </p:sp>
            <p:sp>
              <p:nvSpPr>
                <p:cNvPr id="22" name="Text Box 16"/>
                <p:cNvSpPr txBox="1">
                  <a:spLocks noChangeArrowheads="1"/>
                </p:cNvSpPr>
                <p:nvPr/>
              </p:nvSpPr>
              <p:spPr bwMode="auto">
                <a:xfrm>
                  <a:off x="469551" y="4121702"/>
                  <a:ext cx="1376732" cy="508344"/>
                </a:xfrm>
                <a:prstGeom prst="rect">
                  <a:avLst/>
                </a:prstGeom>
                <a:noFill/>
              </p:spPr>
              <p:txBody>
                <a:bodyPr wrap="square" lIns="0" tIns="0" rIns="0" bIns="0" rtlCol="0">
                  <a:spAutoFit/>
                </a:bodyPr>
                <a:lstStyle/>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Server</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Capacity</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20 year Technology</a:t>
                  </a:r>
                </a:p>
              </p:txBody>
            </p:sp>
          </p:grpSp>
          <p:grpSp>
            <p:nvGrpSpPr>
              <p:cNvPr id="12" name="Group 11"/>
              <p:cNvGrpSpPr/>
              <p:nvPr/>
            </p:nvGrpSpPr>
            <p:grpSpPr>
              <a:xfrm>
                <a:off x="338668" y="1790924"/>
                <a:ext cx="1645919" cy="822746"/>
                <a:chOff x="338668" y="1790924"/>
                <a:chExt cx="1645919" cy="822746"/>
              </a:xfrm>
            </p:grpSpPr>
            <p:sp>
              <p:nvSpPr>
                <p:cNvPr id="19" name="Rectangle 18"/>
                <p:cNvSpPr/>
                <p:nvPr>
                  <p:custDataLst>
                    <p:tags r:id="rId6"/>
                  </p:custDataLst>
                </p:nvPr>
              </p:nvSpPr>
              <p:spPr bwMode="auto">
                <a:xfrm>
                  <a:off x="338668" y="1790924"/>
                  <a:ext cx="1645919" cy="822746"/>
                </a:xfrm>
                <a:prstGeom prst="rect">
                  <a:avLst/>
                </a:prstGeom>
                <a:solidFill>
                  <a:srgbClr val="FF8C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flip="none" rotWithShape="1">
                      <a:gsLst>
                        <a:gs pos="0">
                          <a:srgbClr val="000000"/>
                        </a:gs>
                        <a:gs pos="100000">
                          <a:srgbClr val="000000"/>
                        </a:gs>
                      </a:gsLst>
                      <a:lin ang="5400000" scaled="0"/>
                      <a:tileRect/>
                    </a:gradFill>
                  </a:endParaRPr>
                </a:p>
              </p:txBody>
            </p:sp>
            <p:sp>
              <p:nvSpPr>
                <p:cNvPr id="20" name="Text Box 16"/>
                <p:cNvSpPr txBox="1">
                  <a:spLocks noChangeArrowheads="1"/>
                </p:cNvSpPr>
                <p:nvPr/>
              </p:nvSpPr>
              <p:spPr bwMode="auto">
                <a:xfrm>
                  <a:off x="456606" y="1892762"/>
                  <a:ext cx="1376732" cy="207749"/>
                </a:xfrm>
                <a:prstGeom prst="rect">
                  <a:avLst/>
                </a:prstGeom>
                <a:noFill/>
              </p:spPr>
              <p:txBody>
                <a:bodyPr wrap="square" lIns="0" tIns="0" rIns="0" bIns="0" rtlCol="0">
                  <a:spAutoFit/>
                </a:bodyPr>
                <a:lstStyle/>
                <a:p>
                  <a:pPr algn="ctr">
                    <a:lnSpc>
                      <a:spcPct val="90000"/>
                    </a:lnSpc>
                  </a:pPr>
                  <a:r>
                    <a:rPr lang="en-US" sz="1500" spc="-75" dirty="0">
                      <a:solidFill>
                        <a:schemeClr val="bg1"/>
                      </a:solidFill>
                      <a:latin typeface="Segoe UI" pitchFamily="34" charset="0"/>
                      <a:ea typeface="Segoe UI" pitchFamily="34" charset="0"/>
                      <a:cs typeface="Segoe UI" pitchFamily="34" charset="0"/>
                    </a:rPr>
                    <a:t>2.0+ PUE</a:t>
                  </a:r>
                </a:p>
              </p:txBody>
            </p:sp>
          </p:grpSp>
          <p:grpSp>
            <p:nvGrpSpPr>
              <p:cNvPr id="13" name="Group 12"/>
              <p:cNvGrpSpPr/>
              <p:nvPr/>
            </p:nvGrpSpPr>
            <p:grpSpPr>
              <a:xfrm>
                <a:off x="346090" y="2655522"/>
                <a:ext cx="1638498" cy="1347222"/>
                <a:chOff x="346090" y="2655522"/>
                <a:chExt cx="1638498" cy="1347222"/>
              </a:xfrm>
            </p:grpSpPr>
            <p:sp>
              <p:nvSpPr>
                <p:cNvPr id="15" name="Rectangle 14"/>
                <p:cNvSpPr/>
                <p:nvPr/>
              </p:nvSpPr>
              <p:spPr bwMode="auto">
                <a:xfrm>
                  <a:off x="346090" y="3419245"/>
                  <a:ext cx="1638498" cy="573239"/>
                </a:xfrm>
                <a:prstGeom prst="rect">
                  <a:avLst/>
                </a:prstGeom>
                <a:gradFill>
                  <a:gsLst>
                    <a:gs pos="100000">
                      <a:srgbClr val="000000">
                        <a:alpha val="84000"/>
                      </a:srgbClr>
                    </a:gs>
                    <a:gs pos="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45708" rIns="45708" bIns="45708" numCol="1" spcCol="0" rtlCol="0" fromWordArt="0" anchor="ctr" anchorCtr="0" forceAA="0" compatLnSpc="1">
                  <a:prstTxWarp prst="textNoShape">
                    <a:avLst/>
                  </a:prstTxWarp>
                  <a:noAutofit/>
                </a:bodyPr>
                <a:lstStyle/>
                <a:p>
                  <a:pPr defTabSz="686401" fontAlgn="base">
                    <a:spcBef>
                      <a:spcPct val="0"/>
                    </a:spcBef>
                    <a:spcAft>
                      <a:spcPct val="0"/>
                    </a:spcAft>
                  </a:pPr>
                  <a:endParaRPr lang="en-US" sz="15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6" name="Group 15"/>
                <p:cNvGrpSpPr/>
                <p:nvPr/>
              </p:nvGrpSpPr>
              <p:grpSpPr>
                <a:xfrm>
                  <a:off x="346090" y="2655522"/>
                  <a:ext cx="1638498" cy="1347222"/>
                  <a:chOff x="346090" y="2655522"/>
                  <a:chExt cx="1638498" cy="1347222"/>
                </a:xfrm>
              </p:grpSpPr>
              <p:pic>
                <p:nvPicPr>
                  <p:cNvPr id="17" name="Picture 22" descr="tour_data_center.jpg"/>
                  <p:cNvPicPr>
                    <a:picLocks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46090" y="2655522"/>
                    <a:ext cx="1638498" cy="1336962"/>
                  </a:xfrm>
                  <a:prstGeom prst="rect">
                    <a:avLst/>
                  </a:prstGeom>
                  <a:noFill/>
                  <a:ln>
                    <a:noFill/>
                  </a:ln>
                </p:spPr>
              </p:pic>
              <p:sp>
                <p:nvSpPr>
                  <p:cNvPr id="18" name="Text Box 17"/>
                  <p:cNvSpPr txBox="1">
                    <a:spLocks noChangeArrowheads="1"/>
                  </p:cNvSpPr>
                  <p:nvPr/>
                </p:nvSpPr>
                <p:spPr bwMode="auto">
                  <a:xfrm>
                    <a:off x="346090" y="3670474"/>
                    <a:ext cx="1638498" cy="332270"/>
                  </a:xfrm>
                  <a:prstGeom prst="rect">
                    <a:avLst/>
                  </a:prstGeom>
                  <a:noFill/>
                </p:spPr>
                <p:txBody>
                  <a:bodyPr wrap="square" lIns="0" tIns="0" rIns="0" bIns="0" rtlCol="0" anchor="ctr">
                    <a:spAutoFit/>
                  </a:bodyPr>
                  <a:lstStyle/>
                  <a:p>
                    <a:pPr>
                      <a:lnSpc>
                        <a:spcPct val="90000"/>
                      </a:lnSpc>
                    </a:pPr>
                    <a:r>
                      <a:rPr lang="en-US" sz="2399" spc="-75" dirty="0">
                        <a:solidFill>
                          <a:schemeClr val="bg1"/>
                        </a:solidFill>
                        <a:latin typeface="Segoe UI Light" panose="020B0502040204020203" pitchFamily="34" charset="0"/>
                        <a:cs typeface="Segoe UI Light" panose="020B0502040204020203" pitchFamily="34" charset="0"/>
                      </a:rPr>
                      <a:t> Colocation</a:t>
                    </a:r>
                  </a:p>
                </p:txBody>
              </p:sp>
            </p:grpSp>
          </p:grpSp>
          <p:sp>
            <p:nvSpPr>
              <p:cNvPr id="14" name="Text Box 17"/>
              <p:cNvSpPr txBox="1">
                <a:spLocks noChangeArrowheads="1"/>
              </p:cNvSpPr>
              <p:nvPr/>
            </p:nvSpPr>
            <p:spPr bwMode="auto">
              <a:xfrm>
                <a:off x="491412" y="1468113"/>
                <a:ext cx="1148198" cy="207749"/>
              </a:xfrm>
              <a:prstGeom prst="rect">
                <a:avLst/>
              </a:prstGeom>
              <a:noFill/>
            </p:spPr>
            <p:txBody>
              <a:bodyPr wrap="square" lIns="0" tIns="0" rIns="0" bIns="0" rtlCol="0">
                <a:spAutoFit/>
              </a:bodyPr>
              <a:lstStyle/>
              <a:p>
                <a:pPr algn="ctr" defTabSz="914249">
                  <a:lnSpc>
                    <a:spcPct val="90000"/>
                  </a:lnSpc>
                </a:pPr>
                <a:r>
                  <a:rPr lang="en-US" sz="1500" spc="-75" dirty="0">
                    <a:solidFill>
                      <a:srgbClr val="0070C0"/>
                    </a:solidFill>
                    <a:latin typeface="Segoe UI Light" panose="020B0502040204020203" pitchFamily="34" charset="0"/>
                    <a:cs typeface="Segoe UI Light" panose="020B0502040204020203" pitchFamily="34" charset="0"/>
                  </a:rPr>
                  <a:t>Generation 1</a:t>
                </a:r>
              </a:p>
            </p:txBody>
          </p:sp>
        </p:grpSp>
        <p:grpSp>
          <p:nvGrpSpPr>
            <p:cNvPr id="23" name="Group 22"/>
            <p:cNvGrpSpPr/>
            <p:nvPr/>
          </p:nvGrpSpPr>
          <p:grpSpPr>
            <a:xfrm>
              <a:off x="2045161" y="1548034"/>
              <a:ext cx="1645920" cy="3542037"/>
              <a:chOff x="2038127" y="1468113"/>
              <a:chExt cx="1645920" cy="3542037"/>
            </a:xfrm>
          </p:grpSpPr>
          <p:grpSp>
            <p:nvGrpSpPr>
              <p:cNvPr id="24" name="Group 23"/>
              <p:cNvGrpSpPr/>
              <p:nvPr/>
            </p:nvGrpSpPr>
            <p:grpSpPr>
              <a:xfrm>
                <a:off x="2045548" y="2655522"/>
                <a:ext cx="1638499" cy="1347222"/>
                <a:chOff x="2045548" y="2655522"/>
                <a:chExt cx="1638499" cy="1347222"/>
              </a:xfrm>
            </p:grpSpPr>
            <p:pic>
              <p:nvPicPr>
                <p:cNvPr id="32" name="Picture 31"/>
                <p:cNvPicPr>
                  <a:picLocks/>
                </p:cNvPicPr>
                <p:nvPr/>
              </p:nvPicPr>
              <p:blipFill>
                <a:blip r:embed="rId10" cstate="email">
                  <a:extLst>
                    <a:ext uri="{28A0092B-C50C-407E-A947-70E740481C1C}">
                      <a14:useLocalDpi xmlns:a14="http://schemas.microsoft.com/office/drawing/2010/main"/>
                    </a:ext>
                  </a:extLst>
                </a:blip>
                <a:stretch>
                  <a:fillRect/>
                </a:stretch>
              </p:blipFill>
              <p:spPr>
                <a:xfrm>
                  <a:off x="2045548" y="2655522"/>
                  <a:ext cx="1638499" cy="1336962"/>
                </a:xfrm>
                <a:prstGeom prst="rect">
                  <a:avLst/>
                </a:prstGeom>
              </p:spPr>
            </p:pic>
            <p:sp>
              <p:nvSpPr>
                <p:cNvPr id="33" name="Rectangle 32"/>
                <p:cNvSpPr/>
                <p:nvPr/>
              </p:nvSpPr>
              <p:spPr bwMode="auto">
                <a:xfrm>
                  <a:off x="2045548" y="3419245"/>
                  <a:ext cx="1638499" cy="573239"/>
                </a:xfrm>
                <a:prstGeom prst="rect">
                  <a:avLst/>
                </a:prstGeom>
                <a:gradFill>
                  <a:gsLst>
                    <a:gs pos="100000">
                      <a:srgbClr val="000000">
                        <a:alpha val="84000"/>
                      </a:srgbClr>
                    </a:gs>
                    <a:gs pos="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45708" rIns="45708" bIns="45708" numCol="1" spcCol="0" rtlCol="0" fromWordArt="0" anchor="ctr" anchorCtr="0" forceAA="0" compatLnSpc="1">
                  <a:prstTxWarp prst="textNoShape">
                    <a:avLst/>
                  </a:prstTxWarp>
                  <a:noAutofit/>
                </a:bodyPr>
                <a:lstStyle/>
                <a:p>
                  <a:pPr defTabSz="686401" fontAlgn="base">
                    <a:spcBef>
                      <a:spcPct val="0"/>
                    </a:spcBef>
                    <a:spcAft>
                      <a:spcPct val="0"/>
                    </a:spcAft>
                  </a:pPr>
                  <a:endParaRPr lang="en-US" sz="15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Text Box 17"/>
                <p:cNvSpPr txBox="1">
                  <a:spLocks noChangeArrowheads="1"/>
                </p:cNvSpPr>
                <p:nvPr/>
              </p:nvSpPr>
              <p:spPr bwMode="auto">
                <a:xfrm>
                  <a:off x="2045548" y="3670474"/>
                  <a:ext cx="1638499" cy="332270"/>
                </a:xfrm>
                <a:prstGeom prst="rect">
                  <a:avLst/>
                </a:prstGeom>
                <a:noFill/>
              </p:spPr>
              <p:txBody>
                <a:bodyPr wrap="square" lIns="0" tIns="0" rIns="0" bIns="0" rtlCol="0" anchor="ctr">
                  <a:spAutoFit/>
                </a:bodyPr>
                <a:lstStyle/>
                <a:p>
                  <a:pPr>
                    <a:lnSpc>
                      <a:spcPct val="90000"/>
                    </a:lnSpc>
                  </a:pPr>
                  <a:r>
                    <a:rPr lang="en-US" sz="2399" spc="-75" dirty="0">
                      <a:solidFill>
                        <a:schemeClr val="bg1"/>
                      </a:solidFill>
                      <a:latin typeface="Segoe UI Light" panose="020B0502040204020203" pitchFamily="34" charset="0"/>
                      <a:cs typeface="Segoe UI Light" panose="020B0502040204020203" pitchFamily="34" charset="0"/>
                    </a:rPr>
                    <a:t> Density</a:t>
                  </a:r>
                </a:p>
              </p:txBody>
            </p:sp>
          </p:grpSp>
          <p:grpSp>
            <p:nvGrpSpPr>
              <p:cNvPr id="25" name="Group 24"/>
              <p:cNvGrpSpPr/>
              <p:nvPr/>
            </p:nvGrpSpPr>
            <p:grpSpPr>
              <a:xfrm>
                <a:off x="2045548" y="4023227"/>
                <a:ext cx="1638499" cy="986923"/>
                <a:chOff x="2045548" y="4023227"/>
                <a:chExt cx="1638499" cy="986923"/>
              </a:xfrm>
            </p:grpSpPr>
            <p:sp>
              <p:nvSpPr>
                <p:cNvPr id="30" name="Rectangle 29"/>
                <p:cNvSpPr/>
                <p:nvPr>
                  <p:custDataLst>
                    <p:tags r:id="rId5"/>
                  </p:custDataLst>
                </p:nvPr>
              </p:nvSpPr>
              <p:spPr bwMode="auto">
                <a:xfrm>
                  <a:off x="2045548" y="4023227"/>
                  <a:ext cx="1638499" cy="986923"/>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flip="none" rotWithShape="1">
                      <a:gsLst>
                        <a:gs pos="0">
                          <a:srgbClr val="FFFFFF"/>
                        </a:gs>
                        <a:gs pos="100000">
                          <a:srgbClr val="FFFFFF"/>
                        </a:gs>
                      </a:gsLst>
                      <a:lin ang="5400000" scaled="0"/>
                      <a:tileRect/>
                    </a:gradFill>
                  </a:endParaRPr>
                </a:p>
              </p:txBody>
            </p:sp>
            <p:sp>
              <p:nvSpPr>
                <p:cNvPr id="31" name="Text Box 17"/>
                <p:cNvSpPr txBox="1">
                  <a:spLocks noChangeArrowheads="1"/>
                </p:cNvSpPr>
                <p:nvPr/>
              </p:nvSpPr>
              <p:spPr bwMode="auto">
                <a:xfrm>
                  <a:off x="2129379" y="4121702"/>
                  <a:ext cx="1483565" cy="508344"/>
                </a:xfrm>
                <a:prstGeom prst="rect">
                  <a:avLst/>
                </a:prstGeom>
                <a:noFill/>
              </p:spPr>
              <p:txBody>
                <a:bodyPr wrap="square" lIns="0" tIns="0" rIns="0" bIns="0" rtlCol="0">
                  <a:spAutoFit/>
                </a:bodyPr>
                <a:lstStyle/>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Rack </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Density &amp; Deployment</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Minimized Resource Impact</a:t>
                  </a:r>
                </a:p>
              </p:txBody>
            </p:sp>
          </p:grpSp>
          <p:grpSp>
            <p:nvGrpSpPr>
              <p:cNvPr id="26" name="Group 25"/>
              <p:cNvGrpSpPr/>
              <p:nvPr/>
            </p:nvGrpSpPr>
            <p:grpSpPr>
              <a:xfrm>
                <a:off x="2038127" y="1996610"/>
                <a:ext cx="1638499" cy="617059"/>
                <a:chOff x="2038127" y="1996610"/>
                <a:chExt cx="1638499" cy="617059"/>
              </a:xfrm>
            </p:grpSpPr>
            <p:sp>
              <p:nvSpPr>
                <p:cNvPr id="28" name="Rectangle 27"/>
                <p:cNvSpPr/>
                <p:nvPr/>
              </p:nvSpPr>
              <p:spPr bwMode="auto">
                <a:xfrm>
                  <a:off x="2038127" y="1996610"/>
                  <a:ext cx="1638499" cy="617059"/>
                </a:xfrm>
                <a:prstGeom prst="rect">
                  <a:avLst/>
                </a:prstGeom>
                <a:solidFill>
                  <a:srgbClr val="7030A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a:gsLst>
                        <a:gs pos="0">
                          <a:srgbClr val="FFFFFF"/>
                        </a:gs>
                        <a:gs pos="100000">
                          <a:srgbClr val="FFFFFF"/>
                        </a:gs>
                      </a:gsLst>
                      <a:lin ang="5400000" scaled="0"/>
                    </a:gradFill>
                  </a:endParaRPr>
                </a:p>
              </p:txBody>
            </p:sp>
            <p:sp>
              <p:nvSpPr>
                <p:cNvPr id="29" name="Rectangle 28"/>
                <p:cNvSpPr/>
                <p:nvPr/>
              </p:nvSpPr>
              <p:spPr>
                <a:xfrm>
                  <a:off x="2281394" y="2063834"/>
                  <a:ext cx="1151277" cy="300082"/>
                </a:xfrm>
                <a:prstGeom prst="rect">
                  <a:avLst/>
                </a:prstGeom>
              </p:spPr>
              <p:txBody>
                <a:bodyPr wrap="none">
                  <a:spAutoFit/>
                </a:bodyPr>
                <a:lstStyle/>
                <a:p>
                  <a:pPr algn="ctr">
                    <a:lnSpc>
                      <a:spcPct val="90000"/>
                    </a:lnSpc>
                  </a:pPr>
                  <a:r>
                    <a:rPr lang="en-US" sz="1500" spc="-75" dirty="0">
                      <a:solidFill>
                        <a:schemeClr val="bg1"/>
                      </a:solidFill>
                      <a:latin typeface="Segoe UI" pitchFamily="34" charset="0"/>
                      <a:ea typeface="Segoe UI" pitchFamily="34" charset="0"/>
                      <a:cs typeface="Segoe UI" pitchFamily="34" charset="0"/>
                    </a:rPr>
                    <a:t>1.4 – 1.6 PUE</a:t>
                  </a:r>
                </a:p>
              </p:txBody>
            </p:sp>
          </p:grpSp>
          <p:sp>
            <p:nvSpPr>
              <p:cNvPr id="27" name="Text Box 17"/>
              <p:cNvSpPr txBox="1">
                <a:spLocks noChangeArrowheads="1"/>
              </p:cNvSpPr>
              <p:nvPr/>
            </p:nvSpPr>
            <p:spPr bwMode="auto">
              <a:xfrm>
                <a:off x="2209055" y="1468113"/>
                <a:ext cx="1156863" cy="207749"/>
              </a:xfrm>
              <a:prstGeom prst="rect">
                <a:avLst/>
              </a:prstGeom>
              <a:noFill/>
            </p:spPr>
            <p:txBody>
              <a:bodyPr wrap="square" lIns="0" tIns="0" rIns="0" bIns="0" rtlCol="0">
                <a:spAutoFit/>
              </a:bodyPr>
              <a:lstStyle/>
              <a:p>
                <a:pPr algn="ctr" defTabSz="914249">
                  <a:lnSpc>
                    <a:spcPct val="90000"/>
                  </a:lnSpc>
                </a:pPr>
                <a:r>
                  <a:rPr lang="en-US" sz="1500" spc="-75" dirty="0">
                    <a:solidFill>
                      <a:srgbClr val="0070C0"/>
                    </a:solidFill>
                    <a:latin typeface="Segoe UI Light" panose="020B0502040204020203" pitchFamily="34" charset="0"/>
                    <a:cs typeface="Segoe UI Light" panose="020B0502040204020203" pitchFamily="34" charset="0"/>
                  </a:rPr>
                  <a:t>Generation 2</a:t>
                </a:r>
              </a:p>
            </p:txBody>
          </p:sp>
        </p:grpSp>
        <p:sp>
          <p:nvSpPr>
            <p:cNvPr id="35" name="TextBox 34"/>
            <p:cNvSpPr txBox="1"/>
            <p:nvPr/>
          </p:nvSpPr>
          <p:spPr>
            <a:xfrm>
              <a:off x="6009550" y="1181101"/>
              <a:ext cx="479594" cy="258520"/>
            </a:xfrm>
            <a:prstGeom prst="rect">
              <a:avLst/>
            </a:prstGeom>
            <a:noFill/>
          </p:spPr>
          <p:txBody>
            <a:bodyPr wrap="none" lIns="91428" tIns="45714" rIns="91428" bIns="45714" rtlCol="0">
              <a:spAutoFit/>
            </a:bodyPr>
            <a:lstStyle/>
            <a:p>
              <a:pPr algn="ctr" defTabSz="914249">
                <a:lnSpc>
                  <a:spcPct val="90000"/>
                </a:lnSpc>
                <a:spcBef>
                  <a:spcPct val="20000"/>
                </a:spcBef>
                <a:buSzPct val="90000"/>
              </a:pPr>
              <a:r>
                <a:rPr lang="en-US" sz="1200" b="1" dirty="0">
                  <a:solidFill>
                    <a:schemeClr val="tx1">
                      <a:lumMod val="75000"/>
                      <a:lumOff val="25000"/>
                    </a:schemeClr>
                  </a:solidFill>
                  <a:effectLst>
                    <a:glow rad="101600">
                      <a:prstClr val="white">
                        <a:lumMod val="65000"/>
                        <a:lumOff val="35000"/>
                        <a:alpha val="60000"/>
                      </a:prstClr>
                    </a:glow>
                  </a:effectLst>
                  <a:latin typeface="Segoe UI Light" panose="020B0502040204020203" pitchFamily="34" charset="0"/>
                  <a:cs typeface="Segoe UI Light" panose="020B0502040204020203" pitchFamily="34" charset="0"/>
                </a:rPr>
                <a:t>2012</a:t>
              </a:r>
            </a:p>
          </p:txBody>
        </p:sp>
        <p:sp>
          <p:nvSpPr>
            <p:cNvPr id="36" name="TextBox 35"/>
            <p:cNvSpPr txBox="1"/>
            <p:nvPr/>
          </p:nvSpPr>
          <p:spPr>
            <a:xfrm>
              <a:off x="4269273" y="1181101"/>
              <a:ext cx="505243" cy="258520"/>
            </a:xfrm>
            <a:prstGeom prst="rect">
              <a:avLst/>
            </a:prstGeom>
            <a:noFill/>
          </p:spPr>
          <p:txBody>
            <a:bodyPr wrap="none" lIns="91428" tIns="45714" rIns="91428" bIns="45714" rtlCol="0">
              <a:spAutoFit/>
            </a:bodyPr>
            <a:lstStyle/>
            <a:p>
              <a:pPr algn="ctr" defTabSz="914249">
                <a:lnSpc>
                  <a:spcPct val="90000"/>
                </a:lnSpc>
                <a:spcBef>
                  <a:spcPct val="20000"/>
                </a:spcBef>
                <a:buSzPct val="90000"/>
              </a:pPr>
              <a:r>
                <a:rPr lang="en-US" sz="1200" b="1" dirty="0">
                  <a:solidFill>
                    <a:schemeClr val="tx1">
                      <a:lumMod val="75000"/>
                      <a:lumOff val="25000"/>
                    </a:schemeClr>
                  </a:solidFill>
                  <a:effectLst>
                    <a:glow rad="101600">
                      <a:prstClr val="white">
                        <a:lumMod val="65000"/>
                        <a:lumOff val="35000"/>
                        <a:alpha val="60000"/>
                      </a:prstClr>
                    </a:glow>
                  </a:effectLst>
                  <a:latin typeface="Segoe UI Light" panose="020B0502040204020203" pitchFamily="34" charset="0"/>
                  <a:cs typeface="Segoe UI Light" panose="020B0502040204020203" pitchFamily="34" charset="0"/>
                </a:rPr>
                <a:t>2009</a:t>
              </a:r>
            </a:p>
          </p:txBody>
        </p:sp>
        <p:sp>
          <p:nvSpPr>
            <p:cNvPr id="37" name="TextBox 36"/>
            <p:cNvSpPr txBox="1"/>
            <p:nvPr/>
          </p:nvSpPr>
          <p:spPr>
            <a:xfrm>
              <a:off x="641992" y="1181101"/>
              <a:ext cx="861110" cy="258520"/>
            </a:xfrm>
            <a:prstGeom prst="rect">
              <a:avLst/>
            </a:prstGeom>
            <a:noFill/>
          </p:spPr>
          <p:txBody>
            <a:bodyPr wrap="none" lIns="91428" tIns="45714" rIns="91428" bIns="45714" rtlCol="0">
              <a:spAutoFit/>
            </a:bodyPr>
            <a:lstStyle/>
            <a:p>
              <a:pPr algn="ctr" defTabSz="914249">
                <a:lnSpc>
                  <a:spcPct val="90000"/>
                </a:lnSpc>
                <a:spcBef>
                  <a:spcPct val="20000"/>
                </a:spcBef>
                <a:buSzPct val="90000"/>
              </a:pPr>
              <a:r>
                <a:rPr lang="en-US" sz="1200" b="1" dirty="0">
                  <a:solidFill>
                    <a:schemeClr val="tx1">
                      <a:lumMod val="75000"/>
                      <a:lumOff val="25000"/>
                    </a:schemeClr>
                  </a:solidFill>
                  <a:effectLst>
                    <a:glow rad="101600">
                      <a:prstClr val="white">
                        <a:lumMod val="65000"/>
                        <a:lumOff val="35000"/>
                        <a:alpha val="60000"/>
                      </a:prstClr>
                    </a:glow>
                  </a:effectLst>
                  <a:latin typeface="Segoe UI Light" panose="020B0502040204020203" pitchFamily="34" charset="0"/>
                  <a:cs typeface="Segoe UI Light" panose="020B0502040204020203" pitchFamily="34" charset="0"/>
                </a:rPr>
                <a:t>1989-2005</a:t>
              </a:r>
            </a:p>
          </p:txBody>
        </p:sp>
        <p:sp>
          <p:nvSpPr>
            <p:cNvPr id="38" name="TextBox 37"/>
            <p:cNvSpPr txBox="1"/>
            <p:nvPr/>
          </p:nvSpPr>
          <p:spPr>
            <a:xfrm>
              <a:off x="2543502" y="1181101"/>
              <a:ext cx="502036" cy="258520"/>
            </a:xfrm>
            <a:prstGeom prst="rect">
              <a:avLst/>
            </a:prstGeom>
            <a:noFill/>
          </p:spPr>
          <p:txBody>
            <a:bodyPr wrap="none" lIns="91428" tIns="45714" rIns="91428" bIns="45714" rtlCol="0">
              <a:spAutoFit/>
            </a:bodyPr>
            <a:lstStyle/>
            <a:p>
              <a:pPr algn="ctr" defTabSz="914249">
                <a:lnSpc>
                  <a:spcPct val="90000"/>
                </a:lnSpc>
                <a:spcBef>
                  <a:spcPct val="20000"/>
                </a:spcBef>
                <a:buSzPct val="90000"/>
              </a:pPr>
              <a:r>
                <a:rPr lang="en-US" sz="1200" b="1" dirty="0">
                  <a:solidFill>
                    <a:schemeClr val="tx1">
                      <a:lumMod val="75000"/>
                      <a:lumOff val="25000"/>
                    </a:schemeClr>
                  </a:solidFill>
                  <a:effectLst>
                    <a:glow rad="101600">
                      <a:prstClr val="white">
                        <a:lumMod val="65000"/>
                        <a:lumOff val="35000"/>
                        <a:alpha val="60000"/>
                      </a:prstClr>
                    </a:glow>
                  </a:effectLst>
                  <a:latin typeface="Segoe UI Light" panose="020B0502040204020203" pitchFamily="34" charset="0"/>
                  <a:cs typeface="Segoe UI Light" panose="020B0502040204020203" pitchFamily="34" charset="0"/>
                </a:rPr>
                <a:t>2007</a:t>
              </a:r>
            </a:p>
          </p:txBody>
        </p:sp>
        <p:grpSp>
          <p:nvGrpSpPr>
            <p:cNvPr id="39" name="Group 38"/>
            <p:cNvGrpSpPr/>
            <p:nvPr/>
          </p:nvGrpSpPr>
          <p:grpSpPr>
            <a:xfrm>
              <a:off x="3749562" y="1548033"/>
              <a:ext cx="1677180" cy="3542036"/>
              <a:chOff x="3742528" y="1468113"/>
              <a:chExt cx="1677180" cy="3542037"/>
            </a:xfrm>
          </p:grpSpPr>
          <p:grpSp>
            <p:nvGrpSpPr>
              <p:cNvPr id="40" name="Group 39"/>
              <p:cNvGrpSpPr/>
              <p:nvPr/>
            </p:nvGrpSpPr>
            <p:grpSpPr>
              <a:xfrm>
                <a:off x="3742528" y="2660769"/>
                <a:ext cx="1677180" cy="1341976"/>
                <a:chOff x="3742528" y="2660769"/>
                <a:chExt cx="1677180" cy="1341976"/>
              </a:xfrm>
            </p:grpSpPr>
            <p:pic>
              <p:nvPicPr>
                <p:cNvPr id="48" name="Picture 47"/>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3751583" y="2660769"/>
                  <a:ext cx="1636749" cy="1327701"/>
                </a:xfrm>
                <a:prstGeom prst="rect">
                  <a:avLst/>
                </a:prstGeom>
              </p:spPr>
            </p:pic>
            <p:sp>
              <p:nvSpPr>
                <p:cNvPr id="49" name="Rectangle 48"/>
                <p:cNvSpPr/>
                <p:nvPr/>
              </p:nvSpPr>
              <p:spPr bwMode="auto">
                <a:xfrm>
                  <a:off x="3742528" y="3419245"/>
                  <a:ext cx="1645920" cy="573239"/>
                </a:xfrm>
                <a:prstGeom prst="rect">
                  <a:avLst/>
                </a:prstGeom>
                <a:gradFill>
                  <a:gsLst>
                    <a:gs pos="100000">
                      <a:srgbClr val="000000">
                        <a:alpha val="84000"/>
                      </a:srgbClr>
                    </a:gs>
                    <a:gs pos="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45708" rIns="45708" bIns="45708" numCol="1" spcCol="0" rtlCol="0" fromWordArt="0" anchor="ctr" anchorCtr="0" forceAA="0" compatLnSpc="1">
                  <a:prstTxWarp prst="textNoShape">
                    <a:avLst/>
                  </a:prstTxWarp>
                  <a:noAutofit/>
                </a:bodyPr>
                <a:lstStyle/>
                <a:p>
                  <a:pPr defTabSz="686401" fontAlgn="base">
                    <a:spcBef>
                      <a:spcPct val="0"/>
                    </a:spcBef>
                    <a:spcAft>
                      <a:spcPct val="0"/>
                    </a:spcAft>
                  </a:pPr>
                  <a:endParaRPr lang="en-US" sz="15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0" name="Text Box 17"/>
                <p:cNvSpPr txBox="1">
                  <a:spLocks noChangeArrowheads="1"/>
                </p:cNvSpPr>
                <p:nvPr/>
              </p:nvSpPr>
              <p:spPr bwMode="auto">
                <a:xfrm>
                  <a:off x="3773788" y="3670475"/>
                  <a:ext cx="1645920" cy="332270"/>
                </a:xfrm>
                <a:prstGeom prst="rect">
                  <a:avLst/>
                </a:prstGeom>
                <a:noFill/>
              </p:spPr>
              <p:txBody>
                <a:bodyPr wrap="square" lIns="0" tIns="0" rIns="0" bIns="0" rtlCol="0" anchor="ctr">
                  <a:spAutoFit/>
                </a:bodyPr>
                <a:lstStyle/>
                <a:p>
                  <a:pPr>
                    <a:lnSpc>
                      <a:spcPct val="90000"/>
                    </a:lnSpc>
                  </a:pPr>
                  <a:r>
                    <a:rPr lang="en-US" sz="2399" spc="-75" dirty="0">
                      <a:solidFill>
                        <a:schemeClr val="bg1"/>
                      </a:solidFill>
                      <a:latin typeface="Segoe UI Light" panose="020B0502040204020203" pitchFamily="34" charset="0"/>
                      <a:cs typeface="Segoe UI Light" panose="020B0502040204020203" pitchFamily="34" charset="0"/>
                    </a:rPr>
                    <a:t>Containment</a:t>
                  </a:r>
                </a:p>
              </p:txBody>
            </p:sp>
          </p:grpSp>
          <p:grpSp>
            <p:nvGrpSpPr>
              <p:cNvPr id="41" name="Group 40"/>
              <p:cNvGrpSpPr/>
              <p:nvPr/>
            </p:nvGrpSpPr>
            <p:grpSpPr>
              <a:xfrm>
                <a:off x="3742528" y="2111320"/>
                <a:ext cx="1645920" cy="502350"/>
                <a:chOff x="3742528" y="2111320"/>
                <a:chExt cx="1645920" cy="502350"/>
              </a:xfrm>
            </p:grpSpPr>
            <p:sp>
              <p:nvSpPr>
                <p:cNvPr id="46" name="Rectangle 45"/>
                <p:cNvSpPr/>
                <p:nvPr>
                  <p:custDataLst>
                    <p:tags r:id="rId4"/>
                  </p:custDataLst>
                </p:nvPr>
              </p:nvSpPr>
              <p:spPr bwMode="auto">
                <a:xfrm>
                  <a:off x="3742528" y="2111320"/>
                  <a:ext cx="1645920" cy="502350"/>
                </a:xfrm>
                <a:prstGeom prst="rect">
                  <a:avLst/>
                </a:prstGeom>
                <a:solidFill>
                  <a:srgbClr val="7FBA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flip="none" rotWithShape="1">
                      <a:gsLst>
                        <a:gs pos="0">
                          <a:srgbClr val="FFFFFF"/>
                        </a:gs>
                        <a:gs pos="100000">
                          <a:srgbClr val="FFFFFF"/>
                        </a:gs>
                      </a:gsLst>
                      <a:lin ang="5400000" scaled="0"/>
                      <a:tileRect/>
                    </a:gradFill>
                  </a:endParaRPr>
                </a:p>
              </p:txBody>
            </p:sp>
            <p:sp>
              <p:nvSpPr>
                <p:cNvPr id="47" name="Rectangle 46"/>
                <p:cNvSpPr/>
                <p:nvPr/>
              </p:nvSpPr>
              <p:spPr>
                <a:xfrm>
                  <a:off x="3982395" y="2224031"/>
                  <a:ext cx="1151277" cy="300082"/>
                </a:xfrm>
                <a:prstGeom prst="rect">
                  <a:avLst/>
                </a:prstGeom>
              </p:spPr>
              <p:txBody>
                <a:bodyPr wrap="none">
                  <a:spAutoFit/>
                </a:bodyPr>
                <a:lstStyle/>
                <a:p>
                  <a:pPr algn="ctr">
                    <a:lnSpc>
                      <a:spcPct val="90000"/>
                    </a:lnSpc>
                  </a:pPr>
                  <a:r>
                    <a:rPr lang="en-US" sz="1500" spc="-75" dirty="0">
                      <a:solidFill>
                        <a:schemeClr val="bg1"/>
                      </a:solidFill>
                      <a:latin typeface="Segoe UI" pitchFamily="34" charset="0"/>
                      <a:ea typeface="Segoe UI" pitchFamily="34" charset="0"/>
                      <a:cs typeface="Segoe UI" pitchFamily="34" charset="0"/>
                    </a:rPr>
                    <a:t>1.2 – 1.5 PUE</a:t>
                  </a:r>
                </a:p>
              </p:txBody>
            </p:sp>
          </p:grpSp>
          <p:grpSp>
            <p:nvGrpSpPr>
              <p:cNvPr id="42" name="Group 41"/>
              <p:cNvGrpSpPr/>
              <p:nvPr/>
            </p:nvGrpSpPr>
            <p:grpSpPr>
              <a:xfrm>
                <a:off x="3742528" y="4023227"/>
                <a:ext cx="1645920" cy="986923"/>
                <a:chOff x="3742528" y="4023227"/>
                <a:chExt cx="1645920" cy="986923"/>
              </a:xfrm>
            </p:grpSpPr>
            <p:sp>
              <p:nvSpPr>
                <p:cNvPr id="44" name="Rectangle 43"/>
                <p:cNvSpPr/>
                <p:nvPr>
                  <p:custDataLst>
                    <p:tags r:id="rId3"/>
                  </p:custDataLst>
                </p:nvPr>
              </p:nvSpPr>
              <p:spPr bwMode="auto">
                <a:xfrm>
                  <a:off x="3742528" y="4023227"/>
                  <a:ext cx="1645920" cy="986923"/>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flip="none" rotWithShape="1">
                      <a:gsLst>
                        <a:gs pos="0">
                          <a:srgbClr val="FFFFFF"/>
                        </a:gs>
                        <a:gs pos="100000">
                          <a:srgbClr val="FFFFFF"/>
                        </a:gs>
                      </a:gsLst>
                      <a:lin ang="5400000" scaled="0"/>
                      <a:tileRect/>
                    </a:gradFill>
                  </a:endParaRPr>
                </a:p>
              </p:txBody>
            </p:sp>
            <p:sp>
              <p:nvSpPr>
                <p:cNvPr id="45" name="Rectangle 44"/>
                <p:cNvSpPr/>
                <p:nvPr/>
              </p:nvSpPr>
              <p:spPr>
                <a:xfrm>
                  <a:off x="3866549" y="4076597"/>
                  <a:ext cx="1382968" cy="838691"/>
                </a:xfrm>
                <a:prstGeom prst="rect">
                  <a:avLst/>
                </a:prstGeom>
                <a:noFill/>
              </p:spPr>
              <p:txBody>
                <a:bodyPr wrap="square" lIns="0" tIns="0" rIns="0" bIns="0" rtlCol="0">
                  <a:spAutoFit/>
                </a:bodyPr>
                <a:lstStyle/>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Containers, PODs</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Scalability &amp; Sustainability</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Air &amp; Water Economization</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Differentiated SLAs </a:t>
                  </a:r>
                </a:p>
              </p:txBody>
            </p:sp>
          </p:grpSp>
          <p:sp>
            <p:nvSpPr>
              <p:cNvPr id="43" name="Text Box 17"/>
              <p:cNvSpPr txBox="1">
                <a:spLocks noChangeArrowheads="1"/>
              </p:cNvSpPr>
              <p:nvPr/>
            </p:nvSpPr>
            <p:spPr bwMode="auto">
              <a:xfrm>
                <a:off x="3940759" y="1468113"/>
                <a:ext cx="1148198" cy="207749"/>
              </a:xfrm>
              <a:prstGeom prst="rect">
                <a:avLst/>
              </a:prstGeom>
              <a:noFill/>
            </p:spPr>
            <p:txBody>
              <a:bodyPr wrap="square" lIns="0" tIns="0" rIns="0" bIns="0" rtlCol="0">
                <a:spAutoFit/>
              </a:bodyPr>
              <a:lstStyle/>
              <a:p>
                <a:pPr algn="ctr" defTabSz="914249">
                  <a:lnSpc>
                    <a:spcPct val="90000"/>
                  </a:lnSpc>
                </a:pPr>
                <a:r>
                  <a:rPr lang="en-US" sz="1500" spc="-75" dirty="0">
                    <a:solidFill>
                      <a:srgbClr val="0070C0"/>
                    </a:solidFill>
                    <a:latin typeface="Segoe UI Light" panose="020B0502040204020203" pitchFamily="34" charset="0"/>
                    <a:cs typeface="Segoe UI Light" panose="020B0502040204020203" pitchFamily="34" charset="0"/>
                  </a:rPr>
                  <a:t>Generation 3</a:t>
                </a:r>
              </a:p>
            </p:txBody>
          </p:sp>
        </p:grpSp>
        <p:grpSp>
          <p:nvGrpSpPr>
            <p:cNvPr id="51" name="Group 50"/>
            <p:cNvGrpSpPr/>
            <p:nvPr/>
          </p:nvGrpSpPr>
          <p:grpSpPr>
            <a:xfrm>
              <a:off x="5456442" y="1548034"/>
              <a:ext cx="1645920" cy="3542037"/>
              <a:chOff x="5449408" y="1468113"/>
              <a:chExt cx="1645920" cy="3542037"/>
            </a:xfrm>
          </p:grpSpPr>
          <p:pic>
            <p:nvPicPr>
              <p:cNvPr id="52" name="Picture 51"/>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455868" y="2655522"/>
                <a:ext cx="1639460" cy="1335024"/>
              </a:xfrm>
              <a:prstGeom prst="rect">
                <a:avLst/>
              </a:prstGeom>
            </p:spPr>
          </p:pic>
          <p:grpSp>
            <p:nvGrpSpPr>
              <p:cNvPr id="53" name="Group 52"/>
              <p:cNvGrpSpPr/>
              <p:nvPr/>
            </p:nvGrpSpPr>
            <p:grpSpPr>
              <a:xfrm>
                <a:off x="5449408" y="1468113"/>
                <a:ext cx="1645920" cy="3542037"/>
                <a:chOff x="5449408" y="1468113"/>
                <a:chExt cx="1645920" cy="3542037"/>
              </a:xfrm>
            </p:grpSpPr>
            <p:grpSp>
              <p:nvGrpSpPr>
                <p:cNvPr id="54" name="Group 53"/>
                <p:cNvGrpSpPr/>
                <p:nvPr/>
              </p:nvGrpSpPr>
              <p:grpSpPr>
                <a:xfrm>
                  <a:off x="5449408" y="2267511"/>
                  <a:ext cx="1645920" cy="2742639"/>
                  <a:chOff x="9001663" y="2921615"/>
                  <a:chExt cx="2606040" cy="3657805"/>
                </a:xfrm>
              </p:grpSpPr>
              <p:sp>
                <p:nvSpPr>
                  <p:cNvPr id="56" name="Rectangle 55"/>
                  <p:cNvSpPr/>
                  <p:nvPr/>
                </p:nvSpPr>
                <p:spPr bwMode="auto">
                  <a:xfrm>
                    <a:off x="9011891" y="2921615"/>
                    <a:ext cx="2595812" cy="461666"/>
                  </a:xfrm>
                  <a:prstGeom prst="rect">
                    <a:avLst/>
                  </a:prstGeom>
                  <a:solidFill>
                    <a:schemeClr val="accent1"/>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a:gsLst>
                          <a:gs pos="0">
                            <a:srgbClr val="FFFFFF"/>
                          </a:gs>
                          <a:gs pos="100000">
                            <a:srgbClr val="FFFFFF"/>
                          </a:gs>
                        </a:gsLst>
                        <a:lin ang="5400000" scaled="0"/>
                      </a:gradFill>
                    </a:endParaRPr>
                  </a:p>
                </p:txBody>
              </p:sp>
              <p:sp>
                <p:nvSpPr>
                  <p:cNvPr id="57" name="Rectangle 56"/>
                  <p:cNvSpPr/>
                  <p:nvPr/>
                </p:nvSpPr>
                <p:spPr bwMode="auto">
                  <a:xfrm>
                    <a:off x="9001663" y="4457660"/>
                    <a:ext cx="2606040" cy="764518"/>
                  </a:xfrm>
                  <a:prstGeom prst="rect">
                    <a:avLst/>
                  </a:prstGeom>
                  <a:gradFill>
                    <a:gsLst>
                      <a:gs pos="100000">
                        <a:srgbClr val="000000">
                          <a:alpha val="84000"/>
                        </a:srgbClr>
                      </a:gs>
                      <a:gs pos="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45708" rIns="45708" bIns="45708" numCol="1" spcCol="0" rtlCol="0" fromWordArt="0" anchor="ctr" anchorCtr="0" forceAA="0" compatLnSpc="1">
                    <a:prstTxWarp prst="textNoShape">
                      <a:avLst/>
                    </a:prstTxWarp>
                    <a:noAutofit/>
                  </a:bodyPr>
                  <a:lstStyle/>
                  <a:p>
                    <a:pPr defTabSz="686401" fontAlgn="base">
                      <a:spcBef>
                        <a:spcPct val="0"/>
                      </a:spcBef>
                      <a:spcAft>
                        <a:spcPct val="0"/>
                      </a:spcAft>
                    </a:pPr>
                    <a:endParaRPr lang="en-US" sz="15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8" name="Text Box 17"/>
                  <p:cNvSpPr txBox="1">
                    <a:spLocks noChangeArrowheads="1"/>
                  </p:cNvSpPr>
                  <p:nvPr/>
                </p:nvSpPr>
                <p:spPr bwMode="auto">
                  <a:xfrm>
                    <a:off x="9001663" y="4771869"/>
                    <a:ext cx="2606040" cy="443142"/>
                  </a:xfrm>
                  <a:prstGeom prst="rect">
                    <a:avLst/>
                  </a:prstGeom>
                  <a:noFill/>
                </p:spPr>
                <p:txBody>
                  <a:bodyPr wrap="square" lIns="0" tIns="0" rIns="0" bIns="0" rtlCol="0" anchor="ctr">
                    <a:spAutoFit/>
                  </a:bodyPr>
                  <a:lstStyle/>
                  <a:p>
                    <a:pPr>
                      <a:lnSpc>
                        <a:spcPct val="90000"/>
                      </a:lnSpc>
                    </a:pPr>
                    <a:r>
                      <a:rPr lang="en-US" sz="2399" spc="-75" dirty="0">
                        <a:solidFill>
                          <a:schemeClr val="bg1"/>
                        </a:solidFill>
                        <a:latin typeface="Segoe UI Light" panose="020B0502040204020203" pitchFamily="34" charset="0"/>
                        <a:cs typeface="Segoe UI Light" panose="020B0502040204020203" pitchFamily="34" charset="0"/>
                      </a:rPr>
                      <a:t> Modular</a:t>
                    </a:r>
                  </a:p>
                </p:txBody>
              </p:sp>
              <p:sp>
                <p:nvSpPr>
                  <p:cNvPr id="59" name="Rectangle 58"/>
                  <p:cNvSpPr/>
                  <p:nvPr/>
                </p:nvSpPr>
                <p:spPr>
                  <a:xfrm>
                    <a:off x="9197444" y="2952391"/>
                    <a:ext cx="2190879" cy="430999"/>
                  </a:xfrm>
                  <a:prstGeom prst="rect">
                    <a:avLst/>
                  </a:prstGeom>
                </p:spPr>
                <p:txBody>
                  <a:bodyPr wrap="none">
                    <a:spAutoFit/>
                  </a:bodyPr>
                  <a:lstStyle/>
                  <a:p>
                    <a:pPr algn="ctr"/>
                    <a:r>
                      <a:rPr lang="en-US" sz="1500" spc="-75" dirty="0">
                        <a:solidFill>
                          <a:schemeClr val="bg1"/>
                        </a:solidFill>
                        <a:latin typeface="Segoe UI" pitchFamily="34" charset="0"/>
                        <a:ea typeface="Segoe UI" pitchFamily="34" charset="0"/>
                        <a:cs typeface="Segoe UI" pitchFamily="34" charset="0"/>
                      </a:rPr>
                      <a:t>1.12 – 1.20 PUE </a:t>
                    </a:r>
                  </a:p>
                </p:txBody>
              </p:sp>
              <p:sp>
                <p:nvSpPr>
                  <p:cNvPr id="60" name="Rectangle 59"/>
                  <p:cNvSpPr/>
                  <p:nvPr>
                    <p:custDataLst>
                      <p:tags r:id="rId2"/>
                    </p:custDataLst>
                  </p:nvPr>
                </p:nvSpPr>
                <p:spPr bwMode="auto">
                  <a:xfrm>
                    <a:off x="9001663" y="5263180"/>
                    <a:ext cx="2606040" cy="1316240"/>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flip="none" rotWithShape="1">
                        <a:gsLst>
                          <a:gs pos="0">
                            <a:srgbClr val="FFFFFF"/>
                          </a:gs>
                          <a:gs pos="100000">
                            <a:srgbClr val="FFFFFF"/>
                          </a:gs>
                        </a:gsLst>
                        <a:lin ang="5400000" scaled="0"/>
                        <a:tileRect/>
                      </a:gradFill>
                    </a:endParaRPr>
                  </a:p>
                </p:txBody>
              </p:sp>
              <p:sp>
                <p:nvSpPr>
                  <p:cNvPr id="61" name="Rectangle 60"/>
                  <p:cNvSpPr/>
                  <p:nvPr/>
                </p:nvSpPr>
                <p:spPr>
                  <a:xfrm>
                    <a:off x="9198030" y="5258276"/>
                    <a:ext cx="2189699" cy="1282645"/>
                  </a:xfrm>
                  <a:prstGeom prst="rect">
                    <a:avLst/>
                  </a:prstGeom>
                </p:spPr>
                <p:txBody>
                  <a:bodyPr wrap="square" lIns="0" tIns="60926" rIns="0" bIns="60926">
                    <a:spAutoFit/>
                  </a:bodyPr>
                  <a:lstStyle/>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ITPACs &amp; Colocations</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Reduced Carbon          Right-Sized</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Faster Time-to-Market </a:t>
                    </a:r>
                  </a:p>
                  <a:p>
                    <a:pPr>
                      <a:lnSpc>
                        <a:spcPct val="90000"/>
                      </a:lnSpc>
                      <a:spcAft>
                        <a:spcPts val="200"/>
                      </a:spcAft>
                    </a:pPr>
                    <a:r>
                      <a:rPr lang="en-US" sz="1100" spc="-75" dirty="0">
                        <a:solidFill>
                          <a:schemeClr val="bg1"/>
                        </a:solidFill>
                        <a:latin typeface="Segoe UI" panose="020B0502040204020203" pitchFamily="34" charset="0"/>
                        <a:cs typeface="Segoe UI" panose="020B0502040204020203" pitchFamily="34" charset="0"/>
                      </a:rPr>
                      <a:t>Outside Air Cooled</a:t>
                    </a:r>
                    <a:endParaRPr lang="en-US" sz="1200" dirty="0">
                      <a:solidFill>
                        <a:schemeClr val="bg1"/>
                      </a:solidFill>
                      <a:latin typeface="Segoe UI" panose="020B0502040204020203" pitchFamily="34" charset="0"/>
                      <a:cs typeface="Segoe UI" panose="020B0502040204020203" pitchFamily="34" charset="0"/>
                    </a:endParaRPr>
                  </a:p>
                </p:txBody>
              </p:sp>
            </p:grpSp>
            <p:sp>
              <p:nvSpPr>
                <p:cNvPr id="55" name="Text Box 17"/>
                <p:cNvSpPr txBox="1">
                  <a:spLocks noChangeArrowheads="1"/>
                </p:cNvSpPr>
                <p:nvPr/>
              </p:nvSpPr>
              <p:spPr bwMode="auto">
                <a:xfrm>
                  <a:off x="5661464" y="1468113"/>
                  <a:ext cx="1161699" cy="207749"/>
                </a:xfrm>
                <a:prstGeom prst="rect">
                  <a:avLst/>
                </a:prstGeom>
                <a:noFill/>
              </p:spPr>
              <p:txBody>
                <a:bodyPr wrap="square" lIns="0" tIns="0" rIns="0" bIns="0" rtlCol="0">
                  <a:spAutoFit/>
                </a:bodyPr>
                <a:lstStyle/>
                <a:p>
                  <a:pPr algn="ctr" defTabSz="914249">
                    <a:lnSpc>
                      <a:spcPct val="90000"/>
                    </a:lnSpc>
                  </a:pPr>
                  <a:r>
                    <a:rPr lang="en-US" sz="1500" spc="-75" dirty="0">
                      <a:solidFill>
                        <a:srgbClr val="0070C0"/>
                      </a:solidFill>
                      <a:latin typeface="Segoe UI Light" panose="020B0502040204020203" pitchFamily="34" charset="0"/>
                      <a:cs typeface="Segoe UI Light" panose="020B0502040204020203" pitchFamily="34" charset="0"/>
                    </a:rPr>
                    <a:t>Generation 4</a:t>
                  </a:r>
                </a:p>
              </p:txBody>
            </p:sp>
          </p:grpSp>
        </p:grpSp>
        <p:grpSp>
          <p:nvGrpSpPr>
            <p:cNvPr id="62" name="Group 61"/>
            <p:cNvGrpSpPr/>
            <p:nvPr/>
          </p:nvGrpSpPr>
          <p:grpSpPr>
            <a:xfrm>
              <a:off x="7163323" y="1548033"/>
              <a:ext cx="1649652" cy="3542036"/>
              <a:chOff x="7156288" y="1468113"/>
              <a:chExt cx="1649652" cy="3542036"/>
            </a:xfrm>
          </p:grpSpPr>
          <p:pic>
            <p:nvPicPr>
              <p:cNvPr id="63" name="Picture 62"/>
              <p:cNvPicPr>
                <a:picLocks noChangeAspect="1"/>
              </p:cNvPicPr>
              <p:nvPr/>
            </p:nvPicPr>
            <p:blipFill rotWithShape="1">
              <a:blip r:embed="rId13" cstate="email">
                <a:extLst>
                  <a:ext uri="{28A0092B-C50C-407E-A947-70E740481C1C}">
                    <a14:useLocalDpi xmlns:a14="http://schemas.microsoft.com/office/drawing/2010/main"/>
                  </a:ext>
                </a:extLst>
              </a:blip>
              <a:srcRect l="-2"/>
              <a:stretch/>
            </p:blipFill>
            <p:spPr>
              <a:xfrm>
                <a:off x="7166693" y="2659224"/>
                <a:ext cx="1639247" cy="1333259"/>
              </a:xfrm>
              <a:prstGeom prst="rect">
                <a:avLst/>
              </a:prstGeom>
            </p:spPr>
          </p:pic>
          <p:grpSp>
            <p:nvGrpSpPr>
              <p:cNvPr id="64" name="Group 63"/>
              <p:cNvGrpSpPr/>
              <p:nvPr/>
            </p:nvGrpSpPr>
            <p:grpSpPr>
              <a:xfrm>
                <a:off x="7156288" y="2324785"/>
                <a:ext cx="1645920" cy="2685364"/>
                <a:chOff x="9001663" y="2998000"/>
                <a:chExt cx="2606040" cy="3581420"/>
              </a:xfrm>
            </p:grpSpPr>
            <p:sp>
              <p:nvSpPr>
                <p:cNvPr id="66" name="Rectangle 65"/>
                <p:cNvSpPr/>
                <p:nvPr/>
              </p:nvSpPr>
              <p:spPr bwMode="auto">
                <a:xfrm>
                  <a:off x="9001663" y="3050188"/>
                  <a:ext cx="2606040" cy="333092"/>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a:gsLst>
                        <a:gs pos="0">
                          <a:srgbClr val="FFFFFF"/>
                        </a:gs>
                        <a:gs pos="100000">
                          <a:srgbClr val="FFFFFF"/>
                        </a:gs>
                      </a:gsLst>
                      <a:lin ang="5400000" scaled="0"/>
                    </a:gradFill>
                  </a:endParaRPr>
                </a:p>
              </p:txBody>
            </p:sp>
            <p:sp>
              <p:nvSpPr>
                <p:cNvPr id="67" name="Rectangle 66"/>
                <p:cNvSpPr/>
                <p:nvPr/>
              </p:nvSpPr>
              <p:spPr bwMode="auto">
                <a:xfrm>
                  <a:off x="9001663" y="4457660"/>
                  <a:ext cx="2606040" cy="764518"/>
                </a:xfrm>
                <a:prstGeom prst="rect">
                  <a:avLst/>
                </a:prstGeom>
                <a:gradFill>
                  <a:gsLst>
                    <a:gs pos="100000">
                      <a:srgbClr val="000000">
                        <a:alpha val="84000"/>
                      </a:srgbClr>
                    </a:gs>
                    <a:gs pos="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45708" rIns="45708" bIns="45708" numCol="1" spcCol="0" rtlCol="0" fromWordArt="0" anchor="ctr" anchorCtr="0" forceAA="0" compatLnSpc="1">
                  <a:prstTxWarp prst="textNoShape">
                    <a:avLst/>
                  </a:prstTxWarp>
                  <a:noAutofit/>
                </a:bodyPr>
                <a:lstStyle/>
                <a:p>
                  <a:pPr defTabSz="686401" fontAlgn="base">
                    <a:spcBef>
                      <a:spcPct val="0"/>
                    </a:spcBef>
                    <a:spcAft>
                      <a:spcPct val="0"/>
                    </a:spcAft>
                  </a:pPr>
                  <a:endParaRPr lang="en-US" sz="15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Text Box 17"/>
                <p:cNvSpPr txBox="1">
                  <a:spLocks noChangeArrowheads="1"/>
                </p:cNvSpPr>
                <p:nvPr/>
              </p:nvSpPr>
              <p:spPr bwMode="auto">
                <a:xfrm>
                  <a:off x="9001663" y="4740600"/>
                  <a:ext cx="2606040" cy="443142"/>
                </a:xfrm>
                <a:prstGeom prst="rect">
                  <a:avLst/>
                </a:prstGeom>
                <a:noFill/>
              </p:spPr>
              <p:txBody>
                <a:bodyPr wrap="square" lIns="0" tIns="0" rIns="0" bIns="0" rtlCol="0" anchor="ctr">
                  <a:spAutoFit/>
                </a:bodyPr>
                <a:lstStyle/>
                <a:p>
                  <a:pPr>
                    <a:lnSpc>
                      <a:spcPct val="90000"/>
                    </a:lnSpc>
                  </a:pPr>
                  <a:r>
                    <a:rPr lang="en-US" sz="2399" spc="-75" dirty="0">
                      <a:solidFill>
                        <a:schemeClr val="bg1"/>
                      </a:solidFill>
                      <a:latin typeface="Segoe UI Light" panose="020B0502040204020203" pitchFamily="34" charset="0"/>
                      <a:cs typeface="Segoe UI Light" panose="020B0502040204020203" pitchFamily="34" charset="0"/>
                    </a:rPr>
                    <a:t> </a:t>
                  </a:r>
                  <a:r>
                    <a:rPr lang="en-US" sz="2399" spc="-75" dirty="0" smtClean="0">
                      <a:solidFill>
                        <a:schemeClr val="bg1"/>
                      </a:solidFill>
                      <a:latin typeface="Segoe UI Light" panose="020B0502040204020203" pitchFamily="34" charset="0"/>
                      <a:cs typeface="Segoe UI Light" panose="020B0502040204020203" pitchFamily="34" charset="0"/>
                    </a:rPr>
                    <a:t>SW-Defined</a:t>
                  </a:r>
                  <a:endParaRPr lang="en-US" sz="2399" spc="-75" dirty="0">
                    <a:solidFill>
                      <a:schemeClr val="bg1"/>
                    </a:solidFill>
                    <a:latin typeface="Segoe UI Light" panose="020B0502040204020203" pitchFamily="34" charset="0"/>
                    <a:cs typeface="Segoe UI Light" panose="020B0502040204020203" pitchFamily="34" charset="0"/>
                  </a:endParaRPr>
                </a:p>
              </p:txBody>
            </p:sp>
            <p:sp>
              <p:nvSpPr>
                <p:cNvPr id="69" name="Rectangle 68"/>
                <p:cNvSpPr/>
                <p:nvPr/>
              </p:nvSpPr>
              <p:spPr>
                <a:xfrm>
                  <a:off x="9197447" y="2998000"/>
                  <a:ext cx="2190879" cy="430999"/>
                </a:xfrm>
                <a:prstGeom prst="rect">
                  <a:avLst/>
                </a:prstGeom>
              </p:spPr>
              <p:txBody>
                <a:bodyPr wrap="none">
                  <a:spAutoFit/>
                </a:bodyPr>
                <a:lstStyle/>
                <a:p>
                  <a:pPr algn="ctr"/>
                  <a:r>
                    <a:rPr lang="en-US" sz="1500" spc="-75" dirty="0">
                      <a:solidFill>
                        <a:schemeClr val="bg1"/>
                      </a:solidFill>
                      <a:latin typeface="Segoe UI" pitchFamily="34" charset="0"/>
                      <a:ea typeface="Segoe UI" pitchFamily="34" charset="0"/>
                      <a:cs typeface="Segoe UI" pitchFamily="34" charset="0"/>
                    </a:rPr>
                    <a:t>1.07 – 1.19 PUE </a:t>
                  </a:r>
                </a:p>
              </p:txBody>
            </p:sp>
            <p:sp>
              <p:nvSpPr>
                <p:cNvPr id="70" name="Rectangle 69"/>
                <p:cNvSpPr/>
                <p:nvPr>
                  <p:custDataLst>
                    <p:tags r:id="rId1"/>
                  </p:custDataLst>
                </p:nvPr>
              </p:nvSpPr>
              <p:spPr bwMode="auto">
                <a:xfrm>
                  <a:off x="9001663" y="5263180"/>
                  <a:ext cx="2606040" cy="1316240"/>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12" tIns="45706" rIns="91412" bIns="45706" numCol="1" rtlCol="0" anchor="ctr" anchorCtr="0" compatLnSpc="1">
                  <a:prstTxWarp prst="textNoShape">
                    <a:avLst/>
                  </a:prstTxWarp>
                </a:bodyPr>
                <a:lstStyle/>
                <a:p>
                  <a:pPr algn="ctr" defTabSz="686401" fontAlgn="base">
                    <a:spcBef>
                      <a:spcPct val="0"/>
                    </a:spcBef>
                    <a:spcAft>
                      <a:spcPct val="0"/>
                    </a:spcAft>
                  </a:pPr>
                  <a:endParaRPr lang="en-US" sz="1700" dirty="0" err="1">
                    <a:gradFill flip="none" rotWithShape="1">
                      <a:gsLst>
                        <a:gs pos="0">
                          <a:srgbClr val="FFFFFF"/>
                        </a:gs>
                        <a:gs pos="100000">
                          <a:srgbClr val="FFFFFF"/>
                        </a:gs>
                      </a:gsLst>
                      <a:lin ang="5400000" scaled="0"/>
                      <a:tileRect/>
                    </a:gradFill>
                  </a:endParaRPr>
                </a:p>
              </p:txBody>
            </p:sp>
            <p:sp>
              <p:nvSpPr>
                <p:cNvPr id="71" name="Rectangle 70"/>
                <p:cNvSpPr/>
                <p:nvPr/>
              </p:nvSpPr>
              <p:spPr>
                <a:xfrm>
                  <a:off x="9198030" y="5258277"/>
                  <a:ext cx="2189699" cy="1316852"/>
                </a:xfrm>
                <a:prstGeom prst="rect">
                  <a:avLst/>
                </a:prstGeom>
              </p:spPr>
              <p:txBody>
                <a:bodyPr wrap="square" lIns="0" tIns="60926" rIns="0" bIns="60926">
                  <a:spAutoFit/>
                </a:bodyPr>
                <a:lstStyle/>
                <a:p>
                  <a:pPr>
                    <a:lnSpc>
                      <a:spcPct val="90000"/>
                    </a:lnSpc>
                    <a:spcAft>
                      <a:spcPts val="200"/>
                    </a:spcAft>
                  </a:pPr>
                  <a:r>
                    <a:rPr lang="en-US" sz="1100" spc="-80" dirty="0">
                      <a:solidFill>
                        <a:schemeClr val="bg1"/>
                      </a:solidFill>
                      <a:latin typeface="Segoe UI" panose="020B0502040204020203" pitchFamily="34" charset="0"/>
                      <a:cs typeface="Segoe UI" panose="020B0502040204020203" pitchFamily="34" charset="0"/>
                    </a:rPr>
                    <a:t>Fully Integrated </a:t>
                  </a:r>
                </a:p>
                <a:p>
                  <a:pPr>
                    <a:lnSpc>
                      <a:spcPct val="90000"/>
                    </a:lnSpc>
                    <a:spcAft>
                      <a:spcPts val="200"/>
                    </a:spcAft>
                  </a:pPr>
                  <a:r>
                    <a:rPr lang="en-US" sz="1100" spc="-80" dirty="0">
                      <a:solidFill>
                        <a:schemeClr val="bg1"/>
                      </a:solidFill>
                      <a:latin typeface="Segoe UI" panose="020B0502040204020203" pitchFamily="34" charset="0"/>
                      <a:cs typeface="Segoe UI" panose="020B0502040204020203" pitchFamily="34" charset="0"/>
                    </a:rPr>
                    <a:t>Resilient Software</a:t>
                  </a:r>
                </a:p>
                <a:p>
                  <a:pPr>
                    <a:lnSpc>
                      <a:spcPct val="90000"/>
                    </a:lnSpc>
                    <a:spcAft>
                      <a:spcPts val="200"/>
                    </a:spcAft>
                  </a:pPr>
                  <a:r>
                    <a:rPr lang="en-US" sz="1100" spc="-80" dirty="0">
                      <a:solidFill>
                        <a:schemeClr val="bg1"/>
                      </a:solidFill>
                      <a:latin typeface="Segoe UI" panose="020B0502040204020203" pitchFamily="34" charset="0"/>
                      <a:cs typeface="Segoe UI" panose="020B0502040204020203" pitchFamily="34" charset="0"/>
                    </a:rPr>
                    <a:t>Common Infrastructure</a:t>
                  </a:r>
                </a:p>
                <a:p>
                  <a:pPr>
                    <a:lnSpc>
                      <a:spcPct val="90000"/>
                    </a:lnSpc>
                    <a:spcAft>
                      <a:spcPts val="200"/>
                    </a:spcAft>
                  </a:pPr>
                  <a:r>
                    <a:rPr lang="en-US" sz="1100" spc="-80" dirty="0">
                      <a:solidFill>
                        <a:schemeClr val="bg1"/>
                      </a:solidFill>
                      <a:latin typeface="Segoe UI" panose="020B0502040204020203" pitchFamily="34" charset="0"/>
                      <a:cs typeface="Segoe UI" panose="020B0502040204020203" pitchFamily="34" charset="0"/>
                    </a:rPr>
                    <a:t>Operational Simplicity</a:t>
                  </a:r>
                </a:p>
                <a:p>
                  <a:pPr>
                    <a:lnSpc>
                      <a:spcPct val="90000"/>
                    </a:lnSpc>
                    <a:spcAft>
                      <a:spcPts val="200"/>
                    </a:spcAft>
                  </a:pPr>
                  <a:r>
                    <a:rPr lang="en-US" sz="1100" spc="-80" dirty="0">
                      <a:solidFill>
                        <a:schemeClr val="bg1"/>
                      </a:solidFill>
                      <a:latin typeface="Segoe UI" panose="020B0502040204020203" pitchFamily="34" charset="0"/>
                      <a:cs typeface="Segoe UI" panose="020B0502040204020203" pitchFamily="34" charset="0"/>
                    </a:rPr>
                    <a:t>Flexible &amp; Scalable</a:t>
                  </a:r>
                </a:p>
              </p:txBody>
            </p:sp>
          </p:grpSp>
          <p:sp>
            <p:nvSpPr>
              <p:cNvPr id="65" name="Text Box 17"/>
              <p:cNvSpPr txBox="1">
                <a:spLocks noChangeArrowheads="1"/>
              </p:cNvSpPr>
              <p:nvPr/>
            </p:nvSpPr>
            <p:spPr bwMode="auto">
              <a:xfrm>
                <a:off x="7393922" y="1468113"/>
                <a:ext cx="1161699" cy="207749"/>
              </a:xfrm>
              <a:prstGeom prst="rect">
                <a:avLst/>
              </a:prstGeom>
              <a:noFill/>
            </p:spPr>
            <p:txBody>
              <a:bodyPr wrap="square" lIns="0" tIns="0" rIns="0" bIns="0" rtlCol="0">
                <a:spAutoFit/>
              </a:bodyPr>
              <a:lstStyle/>
              <a:p>
                <a:pPr algn="ctr" defTabSz="914249">
                  <a:lnSpc>
                    <a:spcPct val="90000"/>
                  </a:lnSpc>
                </a:pPr>
                <a:r>
                  <a:rPr lang="en-US" sz="1500" spc="-75" dirty="0">
                    <a:solidFill>
                      <a:srgbClr val="0070C0"/>
                    </a:solidFill>
                    <a:latin typeface="Segoe UI Light" panose="020B0502040204020203" pitchFamily="34" charset="0"/>
                    <a:cs typeface="Segoe UI Light" panose="020B0502040204020203" pitchFamily="34" charset="0"/>
                  </a:rPr>
                  <a:t>Generation 5</a:t>
                </a:r>
              </a:p>
            </p:txBody>
          </p:sp>
        </p:grpSp>
        <p:sp>
          <p:nvSpPr>
            <p:cNvPr id="72" name="TextBox 71"/>
            <p:cNvSpPr txBox="1"/>
            <p:nvPr/>
          </p:nvSpPr>
          <p:spPr>
            <a:xfrm>
              <a:off x="7742009" y="1181101"/>
              <a:ext cx="479594" cy="258520"/>
            </a:xfrm>
            <a:prstGeom prst="rect">
              <a:avLst/>
            </a:prstGeom>
            <a:noFill/>
          </p:spPr>
          <p:txBody>
            <a:bodyPr wrap="none" lIns="91428" tIns="45714" rIns="91428" bIns="45714" rtlCol="0">
              <a:spAutoFit/>
            </a:bodyPr>
            <a:lstStyle/>
            <a:p>
              <a:pPr algn="ctr" defTabSz="914249">
                <a:lnSpc>
                  <a:spcPct val="90000"/>
                </a:lnSpc>
                <a:spcBef>
                  <a:spcPct val="20000"/>
                </a:spcBef>
                <a:buSzPct val="90000"/>
              </a:pPr>
              <a:r>
                <a:rPr lang="en-US" sz="1200" b="1" dirty="0">
                  <a:solidFill>
                    <a:schemeClr val="tx1">
                      <a:lumMod val="75000"/>
                      <a:lumOff val="25000"/>
                    </a:schemeClr>
                  </a:solidFill>
                  <a:effectLst>
                    <a:glow rad="101600">
                      <a:prstClr val="white">
                        <a:lumMod val="65000"/>
                        <a:lumOff val="35000"/>
                        <a:alpha val="60000"/>
                      </a:prstClr>
                    </a:glow>
                  </a:effectLst>
                  <a:latin typeface="Segoe UI Light" panose="020B0502040204020203" pitchFamily="34" charset="0"/>
                  <a:cs typeface="Segoe UI Light" panose="020B0502040204020203" pitchFamily="34" charset="0"/>
                </a:rPr>
                <a:t>2015</a:t>
              </a:r>
            </a:p>
          </p:txBody>
        </p:sp>
        <p:cxnSp>
          <p:nvCxnSpPr>
            <p:cNvPr id="73" name="Straight Connector 72"/>
            <p:cNvCxnSpPr>
              <a:stCxn id="37" idx="3"/>
              <a:endCxn id="38" idx="1"/>
            </p:cNvCxnSpPr>
            <p:nvPr/>
          </p:nvCxnSpPr>
          <p:spPr>
            <a:xfrm>
              <a:off x="1503102" y="1310361"/>
              <a:ext cx="1040400" cy="0"/>
            </a:xfrm>
            <a:prstGeom prst="line">
              <a:avLst/>
            </a:prstGeom>
            <a:ln>
              <a:headEnd type="oval"/>
              <a:tailEnd type="oval"/>
            </a:ln>
          </p:spPr>
          <p:style>
            <a:lnRef idx="1">
              <a:schemeClr val="dk1"/>
            </a:lnRef>
            <a:fillRef idx="0">
              <a:schemeClr val="dk1"/>
            </a:fillRef>
            <a:effectRef idx="0">
              <a:schemeClr val="dk1"/>
            </a:effectRef>
            <a:fontRef idx="minor">
              <a:schemeClr val="tx1"/>
            </a:fontRef>
          </p:style>
        </p:cxnSp>
        <p:cxnSp>
          <p:nvCxnSpPr>
            <p:cNvPr id="74" name="Straight Connector 73"/>
            <p:cNvCxnSpPr>
              <a:stCxn id="38" idx="3"/>
              <a:endCxn id="36" idx="1"/>
            </p:cNvCxnSpPr>
            <p:nvPr/>
          </p:nvCxnSpPr>
          <p:spPr>
            <a:xfrm>
              <a:off x="3045538" y="1310361"/>
              <a:ext cx="1223734" cy="0"/>
            </a:xfrm>
            <a:prstGeom prst="line">
              <a:avLst/>
            </a:prstGeom>
            <a:ln>
              <a:headEnd type="oval"/>
              <a:tailEnd type="oval"/>
            </a:ln>
          </p:spPr>
          <p:style>
            <a:lnRef idx="1">
              <a:schemeClr val="dk1"/>
            </a:lnRef>
            <a:fillRef idx="0">
              <a:schemeClr val="dk1"/>
            </a:fillRef>
            <a:effectRef idx="0">
              <a:schemeClr val="dk1"/>
            </a:effectRef>
            <a:fontRef idx="minor">
              <a:schemeClr val="tx1"/>
            </a:fontRef>
          </p:style>
        </p:cxnSp>
        <p:cxnSp>
          <p:nvCxnSpPr>
            <p:cNvPr id="75" name="Straight Connector 74"/>
            <p:cNvCxnSpPr>
              <a:stCxn id="36" idx="3"/>
              <a:endCxn id="35" idx="1"/>
            </p:cNvCxnSpPr>
            <p:nvPr/>
          </p:nvCxnSpPr>
          <p:spPr>
            <a:xfrm>
              <a:off x="4774516" y="1310361"/>
              <a:ext cx="1235035" cy="0"/>
            </a:xfrm>
            <a:prstGeom prst="line">
              <a:avLst/>
            </a:prstGeom>
            <a:ln>
              <a:headEnd type="oval"/>
              <a:tailEnd type="oval"/>
            </a:ln>
          </p:spPr>
          <p:style>
            <a:lnRef idx="1">
              <a:schemeClr val="dk1"/>
            </a:lnRef>
            <a:fillRef idx="0">
              <a:schemeClr val="dk1"/>
            </a:fillRef>
            <a:effectRef idx="0">
              <a:schemeClr val="dk1"/>
            </a:effectRef>
            <a:fontRef idx="minor">
              <a:schemeClr val="tx1"/>
            </a:fontRef>
          </p:style>
        </p:cxnSp>
        <p:cxnSp>
          <p:nvCxnSpPr>
            <p:cNvPr id="76" name="Straight Connector 75"/>
            <p:cNvCxnSpPr>
              <a:stCxn id="35" idx="3"/>
              <a:endCxn id="72" idx="1"/>
            </p:cNvCxnSpPr>
            <p:nvPr/>
          </p:nvCxnSpPr>
          <p:spPr>
            <a:xfrm>
              <a:off x="6489145" y="1310361"/>
              <a:ext cx="1252865" cy="0"/>
            </a:xfrm>
            <a:prstGeom prst="line">
              <a:avLst/>
            </a:prstGeom>
            <a:ln>
              <a:headEnd type="oval"/>
              <a:tailEnd type="ova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316102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563</TotalTime>
  <Words>2839</Words>
  <Application>Microsoft Office PowerPoint</Application>
  <PresentationFormat>Widescreen</PresentationFormat>
  <Paragraphs>660</Paragraphs>
  <Slides>24</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HY견고딕</vt:lpstr>
      <vt:lpstr>Kozuka Gothic Pro R</vt:lpstr>
      <vt:lpstr>맑은 고딕</vt:lpstr>
      <vt:lpstr>Arial</vt:lpstr>
      <vt:lpstr>Segoe UI</vt:lpstr>
      <vt:lpstr>Segoe UI Light</vt:lpstr>
      <vt:lpstr>Segoe WP Light</vt:lpstr>
      <vt:lpstr>Verdana</vt:lpstr>
      <vt:lpstr>Wingdings</vt:lpstr>
      <vt:lpstr>기본1</vt:lpstr>
      <vt:lpstr>Microsoft Azure Training</vt:lpstr>
      <vt:lpstr>1. Microsoft Azure Overview</vt:lpstr>
      <vt:lpstr>Public Cloud</vt:lpstr>
      <vt:lpstr>Public Cloud Service Models</vt:lpstr>
      <vt:lpstr>Microsoft Azure</vt:lpstr>
      <vt:lpstr>Microsoft Azure Service and Service Models</vt:lpstr>
      <vt:lpstr>Microsoft Azure Service and Service Models</vt:lpstr>
      <vt:lpstr>Microsoft Azure Service Regions</vt:lpstr>
      <vt:lpstr>Microsoft Azure Datacenters</vt:lpstr>
      <vt:lpstr>2. Security and Compliance</vt:lpstr>
      <vt:lpstr>Microsoft Azure Security Overview</vt:lpstr>
      <vt:lpstr>3. Microsoft Azure Price Model</vt:lpstr>
      <vt:lpstr>Enterprise Agreements &gt; Accounts </vt:lpstr>
      <vt:lpstr>Enterprise Agreements &gt; Accounts </vt:lpstr>
      <vt:lpstr>Enterprise Agreements &gt; Billing</vt:lpstr>
      <vt:lpstr>Enterprise Agreements  &gt; Get consumption data for an Azure subscription</vt:lpstr>
      <vt:lpstr>SLA</vt:lpstr>
      <vt:lpstr>SLA &gt; Virtual Machine</vt:lpstr>
      <vt:lpstr>SLA &gt; Virtual Machine</vt:lpstr>
      <vt:lpstr>4. Microsoft Azure Support Model</vt:lpstr>
      <vt:lpstr>Support Plan</vt:lpstr>
      <vt:lpstr>Support Plan</vt:lpstr>
      <vt:lpstr>PowerPoint Presentation</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(AZURE TSP)</dc:creator>
  <cp:lastModifiedBy>Hyun Suk Shin (AZURE TSP)</cp:lastModifiedBy>
  <cp:revision>80</cp:revision>
  <cp:lastPrinted>2015-08-11T23:52:55Z</cp:lastPrinted>
  <dcterms:created xsi:type="dcterms:W3CDTF">2015-07-15T05:17:15Z</dcterms:created>
  <dcterms:modified xsi:type="dcterms:W3CDTF">2015-08-14T05:30:18Z</dcterms:modified>
</cp:coreProperties>
</file>