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74" r:id="rId5"/>
    <p:sldId id="275" r:id="rId6"/>
    <p:sldId id="276" r:id="rId7"/>
    <p:sldId id="278" r:id="rId8"/>
    <p:sldId id="301" r:id="rId9"/>
    <p:sldId id="277" r:id="rId10"/>
    <p:sldId id="290" r:id="rId11"/>
    <p:sldId id="291" r:id="rId12"/>
    <p:sldId id="292" r:id="rId13"/>
    <p:sldId id="282" r:id="rId14"/>
    <p:sldId id="286" r:id="rId15"/>
    <p:sldId id="288" r:id="rId16"/>
    <p:sldId id="287" r:id="rId17"/>
    <p:sldId id="313" r:id="rId18"/>
    <p:sldId id="289" r:id="rId19"/>
    <p:sldId id="263" r:id="rId20"/>
    <p:sldId id="279" r:id="rId21"/>
    <p:sldId id="280" r:id="rId22"/>
    <p:sldId id="281" r:id="rId23"/>
    <p:sldId id="283" r:id="rId24"/>
    <p:sldId id="299" r:id="rId25"/>
    <p:sldId id="300" r:id="rId26"/>
    <p:sldId id="294" r:id="rId27"/>
    <p:sldId id="303" r:id="rId28"/>
    <p:sldId id="304" r:id="rId29"/>
    <p:sldId id="302" r:id="rId30"/>
    <p:sldId id="306" r:id="rId31"/>
    <p:sldId id="285" r:id="rId32"/>
    <p:sldId id="284" r:id="rId33"/>
    <p:sldId id="312" r:id="rId34"/>
    <p:sldId id="264" r:id="rId35"/>
    <p:sldId id="265" r:id="rId36"/>
    <p:sldId id="317" r:id="rId37"/>
    <p:sldId id="266" r:id="rId38"/>
    <p:sldId id="316" r:id="rId39"/>
    <p:sldId id="314" r:id="rId40"/>
    <p:sldId id="308" r:id="rId41"/>
    <p:sldId id="309" r:id="rId42"/>
    <p:sldId id="310" r:id="rId43"/>
    <p:sldId id="311" r:id="rId44"/>
    <p:sldId id="293" r:id="rId45"/>
    <p:sldId id="297" r:id="rId46"/>
    <p:sldId id="298" r:id="rId47"/>
    <p:sldId id="296" r:id="rId48"/>
    <p:sldId id="307" r:id="rId49"/>
    <p:sldId id="318" r:id="rId50"/>
    <p:sldId id="319" r:id="rId51"/>
    <p:sldId id="259" r:id="rId52"/>
    <p:sldId id="269" r:id="rId53"/>
    <p:sldId id="305" r:id="rId54"/>
    <p:sldId id="315" r:id="rId55"/>
    <p:sldId id="270" r:id="rId56"/>
    <p:sldId id="271" r:id="rId5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421" autoAdjust="0"/>
  </p:normalViewPr>
  <p:slideViewPr>
    <p:cSldViewPr snapToGrid="0">
      <p:cViewPr varScale="1">
        <p:scale>
          <a:sx n="111" d="100"/>
          <a:sy n="111" d="100"/>
        </p:scale>
        <p:origin x="432"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smtClean="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46747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cxnSp>
        <p:nvCxnSpPr>
          <p:cNvPr id="6" name="Straight Connector 5"/>
          <p:cNvCxnSpPr/>
          <p:nvPr userDrawn="1"/>
        </p:nvCxnSpPr>
        <p:spPr>
          <a:xfrm>
            <a:off x="312600" y="783773"/>
            <a:ext cx="11566800" cy="0"/>
          </a:xfrm>
          <a:prstGeom prst="line">
            <a:avLst/>
          </a:prstGeom>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title"/>
          </p:nvPr>
        </p:nvSpPr>
        <p:spPr>
          <a:xfrm>
            <a:off x="0" y="365128"/>
            <a:ext cx="12192000" cy="418645"/>
          </a:xfrm>
          <a:solidFill>
            <a:schemeClr val="bg1">
              <a:lumMod val="85000"/>
            </a:schemeClr>
          </a:solidFill>
        </p:spPr>
        <p:txBody>
          <a:bodyPr/>
          <a:lstStyle>
            <a:lvl1pPr marL="216000">
              <a:defRPr/>
            </a:lvl1pPr>
          </a:lstStyle>
          <a:p>
            <a:r>
              <a:rPr lang="en-US" altLang="ko-KR" dirty="0" smtClean="0"/>
              <a:t>Click to edit Master title style</a:t>
            </a:r>
            <a:endParaRPr lang="ko-KR" altLang="en-US" dirty="0"/>
          </a:p>
        </p:txBody>
      </p:sp>
      <p:sp>
        <p:nvSpPr>
          <p:cNvPr id="3"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ko-KR" altLang="en-US" dirty="0"/>
          </a:p>
        </p:txBody>
      </p:sp>
      <p:sp>
        <p:nvSpPr>
          <p:cNvPr id="8" name="Text Placeholder 7"/>
          <p:cNvSpPr>
            <a:spLocks noGrp="1"/>
          </p:cNvSpPr>
          <p:nvPr>
            <p:ph type="body" sz="quarter" idx="10"/>
          </p:nvPr>
        </p:nvSpPr>
        <p:spPr>
          <a:xfrm>
            <a:off x="312420"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dirty="0" smtClean="0"/>
              <a:t>Click to edit Master text styles</a:t>
            </a:r>
          </a:p>
        </p:txBody>
      </p:sp>
    </p:spTree>
    <p:extLst>
      <p:ext uri="{BB962C8B-B14F-4D97-AF65-F5344CB8AC3E}">
        <p14:creationId xmlns:p14="http://schemas.microsoft.com/office/powerpoint/2010/main" val="40576108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dirty="0" smtClean="0"/>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a:solidFill>
            <a:schemeClr val="bg1">
              <a:lumMod val="95000"/>
            </a:schemeClr>
          </a:solidFill>
        </p:spPr>
        <p:txBody>
          <a:bodyPr anchor="ctr">
            <a:noAutofit/>
          </a:bodyPr>
          <a:lstStyle>
            <a:lvl1pPr marL="0" indent="0" algn="r">
              <a:buNone/>
              <a:defRPr sz="1200" b="1">
                <a:effectLst>
                  <a:outerShdw blurRad="38100" dist="38100" dir="2700000" algn="tl">
                    <a:srgbClr val="000000">
                      <a:alpha val="43137"/>
                    </a:srgbClr>
                  </a:outerShdw>
                </a:effectLst>
              </a:defRPr>
            </a:lvl1pPr>
          </a:lstStyle>
          <a:p>
            <a:pPr lvl="0"/>
            <a:r>
              <a:rPr lang="en-US" altLang="ko-KR" dirty="0" smtClean="0"/>
              <a:t>Click to 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smtClean="0"/>
              <a:t>Click to edit Master text styles</a:t>
            </a:r>
          </a:p>
        </p:txBody>
      </p:sp>
    </p:spTree>
    <p:extLst>
      <p:ext uri="{BB962C8B-B14F-4D97-AF65-F5344CB8AC3E}">
        <p14:creationId xmlns:p14="http://schemas.microsoft.com/office/powerpoint/2010/main" val="27305517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1994367"/>
            <a:ext cx="10515600" cy="1615672"/>
          </a:xfrm>
          <a:pattFill prst="lgGrid">
            <a:fgClr>
              <a:schemeClr val="bg1">
                <a:lumMod val="95000"/>
              </a:schemeClr>
            </a:fgClr>
            <a:bgClr>
              <a:schemeClr val="bg1"/>
            </a:bgClr>
          </a:pattFill>
        </p:spPr>
        <p:txBody>
          <a:bodyPr anchor="ctr">
            <a:noAutofit/>
          </a:bodyPr>
          <a:lstStyle>
            <a:lvl1pPr algn="ctr">
              <a:defRPr sz="5400"/>
            </a:lvl1pPr>
          </a:lstStyle>
          <a:p>
            <a:r>
              <a:rPr lang="en-US" altLang="ko-KR" dirty="0" smtClean="0"/>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smtClean="0"/>
              <a:t>Click to edit Master text styles</a:t>
            </a:r>
          </a:p>
        </p:txBody>
      </p:sp>
      <p:cxnSp>
        <p:nvCxnSpPr>
          <p:cNvPr id="4" name="Straight Connector 3"/>
          <p:cNvCxnSpPr/>
          <p:nvPr/>
        </p:nvCxnSpPr>
        <p:spPr>
          <a:xfrm>
            <a:off x="838200" y="3610039"/>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1994367"/>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134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70944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smtClean="0"/>
              <a:t>마스터 텍스트 스타일을 편집합니다</a:t>
            </a:r>
          </a:p>
          <a:p>
            <a:pPr marL="452438" lvl="1" indent="-269875"/>
            <a:r>
              <a:rPr lang="ko-KR" altLang="en-US" dirty="0" smtClean="0"/>
              <a:t>둘째 수준</a:t>
            </a:r>
          </a:p>
          <a:p>
            <a:pPr marL="720725" lvl="2" indent="-268288">
              <a:buFont typeface="Arial" panose="020B0604020202020204" pitchFamily="34" charset="0"/>
              <a:buChar char="•"/>
            </a:pPr>
            <a:r>
              <a:rPr lang="ko-KR" altLang="en-US" dirty="0" smtClean="0"/>
              <a:t>셋째 수준</a:t>
            </a:r>
          </a:p>
          <a:p>
            <a:pPr lvl="3" indent="-268288">
              <a:buFont typeface="Wingdings" panose="05000000000000000000" pitchFamily="2" charset="2"/>
              <a:buChar char="ü"/>
            </a:pPr>
            <a:r>
              <a:rPr lang="ko-KR" altLang="en-US" dirty="0" smtClean="0"/>
              <a:t>넷째 수준</a:t>
            </a:r>
          </a:p>
          <a:p>
            <a:pPr marL="1063625" lvl="4" indent="-171450">
              <a:buFont typeface="Wingdings" panose="05000000000000000000" pitchFamily="2" charset="2"/>
              <a:buChar char="Ø"/>
            </a:pPr>
            <a:r>
              <a:rPr lang="ko-KR" altLang="en-US" dirty="0" smtClean="0"/>
              <a:t>다섯째 수준</a:t>
            </a:r>
            <a:endParaRPr lang="ko-KR" altLang="en-US" dirty="0"/>
          </a:p>
        </p:txBody>
      </p:sp>
    </p:spTree>
    <p:extLst>
      <p:ext uri="{BB962C8B-B14F-4D97-AF65-F5344CB8AC3E}">
        <p14:creationId xmlns:p14="http://schemas.microsoft.com/office/powerpoint/2010/main" val="247105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lang="ko-KR" altLang="en-US" sz="1400" kern="1200" dirty="0" smtClean="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lang="ko-KR" altLang="en-US" sz="1200" kern="1200" dirty="0" smtClean="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lang="ko-KR" altLang="en-US" sz="1100" kern="1200" dirty="0" smtClean="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lang="ko-KR" altLang="en-US" sz="1050" kern="1200" dirty="0" smtClean="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lang="ko-KR" altLang="en-US" sz="1050" kern="1200" dirty="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emf"/><Relationship Id="rId1" Type="http://schemas.openxmlformats.org/officeDocument/2006/relationships/slideLayout" Target="../slideLayouts/slideLayout3.xml"/><Relationship Id="rId6" Type="http://schemas.openxmlformats.org/officeDocument/2006/relationships/image" Target="../media/image48.emf"/><Relationship Id="rId5" Type="http://schemas.openxmlformats.org/officeDocument/2006/relationships/image" Target="../media/image47.png"/><Relationship Id="rId4" Type="http://schemas.openxmlformats.org/officeDocument/2006/relationships/image" Target="../media/image46.emf"/></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linux.die.net/man/1/iostat" TargetMode="External"/><Relationship Id="rId2" Type="http://schemas.openxmlformats.org/officeDocument/2006/relationships/hyperlink" Target="https://technet.microsoft.com/library/cc749249.aspx"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403033&amp;clcid=0x409"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3.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slideLayout" Target="../slideLayouts/slideLayout3.xml"/><Relationship Id="rId10" Type="http://schemas.openxmlformats.org/officeDocument/2006/relationships/image" Target="../media/image17.png"/><Relationship Id="rId4" Type="http://schemas.openxmlformats.org/officeDocument/2006/relationships/tags" Target="../tags/tag4.xml"/><Relationship Id="rId9" Type="http://schemas.openxmlformats.org/officeDocument/2006/relationships/image" Target="../media/image1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11.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go.microsoft.com/fwlink/?linkid=403033&amp;clcid=0x409" TargetMode="External"/><Relationship Id="rId7" Type="http://schemas.openxmlformats.org/officeDocument/2006/relationships/hyperlink" Target="https://build.opensuse.org/project/show/Cloud:Tools" TargetMode="External"/><Relationship Id="rId2" Type="http://schemas.openxmlformats.org/officeDocument/2006/relationships/hyperlink" Target="http://go.microsoft.com/fwlink/p/?linkid=250998&amp;clcid=0x409" TargetMode="External"/><Relationship Id="rId1" Type="http://schemas.openxmlformats.org/officeDocument/2006/relationships/slideLayout" Target="../slideLayouts/slideLayout3.xml"/><Relationship Id="rId6" Type="http://schemas.openxmlformats.org/officeDocument/2006/relationships/hyperlink" Target="https://github.com/coreos/coreos-overlay/tree/master/app-emulation/wa-linux-agent" TargetMode="External"/><Relationship Id="rId5" Type="http://schemas.openxmlformats.org/officeDocument/2006/relationships/hyperlink" Target="https://coreos.com/docs/running-coreos/cloud-providers/azure/" TargetMode="External"/><Relationship Id="rId4" Type="http://schemas.openxmlformats.org/officeDocument/2006/relationships/hyperlink" Target="http://olcentgbl.trafficmanager.net/openlogic/6/openlogic/x86_64/RPM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mdepot.msopentech.com/" TargetMode="Externa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a:t>Microsoft Azure Training</a:t>
            </a:r>
            <a:endParaRPr lang="ko-KR" altLang="en-US" dirty="0"/>
          </a:p>
        </p:txBody>
      </p:sp>
      <p:sp>
        <p:nvSpPr>
          <p:cNvPr id="3" name="Subtitle 2"/>
          <p:cNvSpPr>
            <a:spLocks noGrp="1"/>
          </p:cNvSpPr>
          <p:nvPr>
            <p:ph type="subTitle" idx="1"/>
          </p:nvPr>
        </p:nvSpPr>
        <p:spPr/>
        <p:txBody>
          <a:bodyPr/>
          <a:lstStyle/>
          <a:p>
            <a:r>
              <a:rPr lang="en-US" altLang="ko-KR" dirty="0" smtClean="0"/>
              <a:t>1.2 Infrastructure Services</a:t>
            </a:r>
            <a:endParaRPr lang="ko-KR" altLang="en-US" dirty="0"/>
          </a:p>
        </p:txBody>
      </p:sp>
    </p:spTree>
    <p:extLst>
      <p:ext uri="{BB962C8B-B14F-4D97-AF65-F5344CB8AC3E}">
        <p14:creationId xmlns:p14="http://schemas.microsoft.com/office/powerpoint/2010/main" val="3962487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smtClean="0"/>
              <a:t>Virtual Machine Size (1)</a:t>
            </a:r>
            <a:endParaRPr lang="ko-KR" altLang="en-US" dirty="0"/>
          </a:p>
        </p:txBody>
      </p:sp>
      <p:sp>
        <p:nvSpPr>
          <p:cNvPr id="10" name="Text Placeholder 9"/>
          <p:cNvSpPr>
            <a:spLocks noGrp="1"/>
          </p:cNvSpPr>
          <p:nvPr>
            <p:ph type="body" sz="quarter" idx="12"/>
          </p:nvPr>
        </p:nvSpPr>
        <p:spPr/>
        <p:txBody>
          <a:bodyPr/>
          <a:lstStyle/>
          <a:p>
            <a:r>
              <a:rPr lang="en-US" altLang="ko-KR" dirty="0"/>
              <a:t>2. Virtual Machine</a:t>
            </a:r>
            <a:endParaRPr lang="ko-KR" altLang="en-US" dirty="0"/>
          </a:p>
        </p:txBody>
      </p:sp>
      <p:graphicFrame>
        <p:nvGraphicFramePr>
          <p:cNvPr id="20" name="Table 154"/>
          <p:cNvGraphicFramePr>
            <a:graphicFrameLocks noGrp="1"/>
          </p:cNvGraphicFramePr>
          <p:nvPr>
            <p:ph idx="1"/>
            <p:extLst>
              <p:ext uri="{D42A27DB-BD31-4B8C-83A1-F6EECF244321}">
                <p14:modId xmlns:p14="http://schemas.microsoft.com/office/powerpoint/2010/main" val="3530231807"/>
              </p:ext>
            </p:extLst>
          </p:nvPr>
        </p:nvGraphicFramePr>
        <p:xfrm>
          <a:off x="312738" y="1212850"/>
          <a:ext cx="11567141" cy="5180857"/>
        </p:xfrm>
        <a:graphic>
          <a:graphicData uri="http://schemas.openxmlformats.org/drawingml/2006/table">
            <a:tbl>
              <a:tblPr firstRow="1" bandRow="1">
                <a:tableStyleId>{10A1B5D5-9B99-4C35-A422-299274C87663}</a:tableStyleId>
              </a:tblPr>
              <a:tblGrid>
                <a:gridCol w="1620082"/>
                <a:gridCol w="824414"/>
                <a:gridCol w="1726898"/>
                <a:gridCol w="1258481"/>
                <a:gridCol w="2281552"/>
                <a:gridCol w="1927857"/>
                <a:gridCol w="1927857"/>
              </a:tblGrid>
              <a:tr h="470987">
                <a:tc gridSpan="2">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VM Size</a:t>
                      </a:r>
                      <a:endParaRPr lang="ko-KR" altLang="en-US" sz="1100" dirty="0"/>
                    </a:p>
                  </a:txBody>
                  <a:tcPr marL="97431" marR="97431" anchor="ctr">
                    <a:lnL w="12700" cap="flat" cmpd="sng" algn="ctr">
                      <a:solidFill>
                        <a:schemeClr val="accent6">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hMerge="1">
                  <a:txBody>
                    <a:bodyPr/>
                    <a:lstStyle/>
                    <a:p>
                      <a:pPr algn="ctr" latinLnBrk="1"/>
                      <a:endParaRPr lang="ko-KR" altLang="en-US" sz="1400" dirty="0"/>
                    </a:p>
                  </a:txBody>
                  <a:tcPr anchor="ct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VM Tier</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CPU</a:t>
                      </a:r>
                      <a:r>
                        <a:rPr lang="en-US" altLang="ko-KR" sz="1100" baseline="0" dirty="0" smtClean="0"/>
                        <a:t> Cores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Memory</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#Data Disks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Maximum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r h="470987">
                <a:tc rowSpan="5">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General </a:t>
                      </a:r>
                      <a:endParaRPr lang="ko-KR" altLang="en-US" sz="1100" dirty="0"/>
                    </a:p>
                  </a:txBody>
                  <a:tcPr marL="97431" marR="97431" anchor="ctr">
                    <a:lnL w="12700" cap="flat" cmpd="sng" algn="ctr">
                      <a:solidFill>
                        <a:schemeClr val="accent6">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A0</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Shared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768 MB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A1</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Basic / Standard</a:t>
                      </a:r>
                      <a:endParaRPr lang="ko-KR" altLang="en-US" sz="1100" dirty="0" smtClean="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1.75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2 * 500 IOPS</a:t>
                      </a:r>
                      <a:endParaRPr lang="ko-KR" altLang="en-US" sz="1100" smtClean="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A2</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3.5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A3</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7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A4</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14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rowSpan="3">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Memory Intensive</a:t>
                      </a:r>
                      <a:endParaRPr lang="ko-KR" altLang="en-US" sz="1100" dirty="0"/>
                    </a:p>
                  </a:txBody>
                  <a:tcPr marL="97431" marR="97431" anchor="ctr">
                    <a:lnL w="12700" cap="flat" cmpd="sng" algn="ctr">
                      <a:solidFill>
                        <a:schemeClr val="accent6">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A5</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14</a:t>
                      </a:r>
                      <a:r>
                        <a:rPr lang="en-US" altLang="ko-KR" sz="1100" baseline="0" dirty="0" smtClean="0"/>
                        <a:t>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A6</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smtClean="0"/>
                        <a:t>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26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A7</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smtClean="0"/>
                        <a:t>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56 GB</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rowSpan="2">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Compute Intensive</a:t>
                      </a:r>
                      <a:endParaRPr lang="ko-KR" altLang="en-US" sz="1100" dirty="0"/>
                    </a:p>
                  </a:txBody>
                  <a:tcPr marL="97431" marR="97431" anchor="ctr">
                    <a:lnL w="12700" cap="flat" cmpd="sng" algn="ctr">
                      <a:solidFill>
                        <a:schemeClr val="accent6">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A8</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smtClean="0"/>
                        <a:t>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 (Intel)</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56 GB (RDMA)</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0987">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A9</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Standard</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 (Intel)</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112 GB (RDMA)</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 * 500 IOPS</a:t>
                      </a:r>
                      <a:endParaRPr lang="ko-KR" altLang="en-US" sz="1100" dirty="0"/>
                    </a:p>
                  </a:txBody>
                  <a:tcPr marL="97431" marR="97431" anchor="ctr">
                    <a:lnL w="12700" cap="flat" cmpd="sng" algn="ctr">
                      <a:solidFill>
                        <a:schemeClr val="bg1"/>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bl>
          </a:graphicData>
        </a:graphic>
      </p:graphicFrame>
      <p:sp>
        <p:nvSpPr>
          <p:cNvPr id="8" name="Text Placeholder 7"/>
          <p:cNvSpPr>
            <a:spLocks noGrp="1"/>
          </p:cNvSpPr>
          <p:nvPr>
            <p:ph type="body" sz="quarter" idx="10"/>
          </p:nvPr>
        </p:nvSpPr>
        <p:spPr/>
        <p:txBody>
          <a:bodyPr/>
          <a:lstStyle/>
          <a:p>
            <a:r>
              <a:rPr lang="en-US" altLang="ko-KR" b="1" dirty="0" smtClean="0">
                <a:solidFill>
                  <a:srgbClr val="56BE00"/>
                </a:solidFill>
              </a:rPr>
              <a:t>A Series</a:t>
            </a:r>
            <a:r>
              <a:rPr lang="ko-KR" altLang="en-US" b="1" dirty="0" smtClean="0">
                <a:solidFill>
                  <a:srgbClr val="56BE00"/>
                </a:solidFill>
              </a:rPr>
              <a:t> </a:t>
            </a:r>
            <a:r>
              <a:rPr lang="en-US" altLang="ko-KR" b="1" dirty="0" smtClean="0">
                <a:solidFill>
                  <a:srgbClr val="56BE00"/>
                </a:solidFill>
              </a:rPr>
              <a:t>– </a:t>
            </a:r>
            <a:r>
              <a:rPr lang="en-US" altLang="ko-KR" b="1" dirty="0">
                <a:solidFill>
                  <a:srgbClr val="56BE00"/>
                </a:solidFill>
              </a:rPr>
              <a:t>General purpose compute</a:t>
            </a:r>
            <a:endParaRPr lang="ko-KR" altLang="en-US" b="1" dirty="0">
              <a:solidFill>
                <a:srgbClr val="56BE00"/>
              </a:solidFill>
            </a:endParaRPr>
          </a:p>
        </p:txBody>
      </p:sp>
    </p:spTree>
    <p:extLst>
      <p:ext uri="{BB962C8B-B14F-4D97-AF65-F5344CB8AC3E}">
        <p14:creationId xmlns:p14="http://schemas.microsoft.com/office/powerpoint/2010/main" val="694099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t>Virtual Machine Size </a:t>
            </a:r>
            <a:r>
              <a:rPr lang="en-US" altLang="ko-KR" dirty="0" smtClean="0"/>
              <a:t>(2)</a:t>
            </a:r>
            <a:endParaRPr lang="ko-KR" altLang="en-US" dirty="0"/>
          </a:p>
        </p:txBody>
      </p:sp>
      <p:sp>
        <p:nvSpPr>
          <p:cNvPr id="3" name="Text Placeholder 2"/>
          <p:cNvSpPr>
            <a:spLocks noGrp="1"/>
          </p:cNvSpPr>
          <p:nvPr>
            <p:ph type="body" sz="quarter" idx="12"/>
          </p:nvPr>
        </p:nvSpPr>
        <p:spPr/>
        <p:txBody>
          <a:bodyPr/>
          <a:lstStyle/>
          <a:p>
            <a:r>
              <a:rPr lang="en-US" altLang="ko-KR" dirty="0"/>
              <a:t>2. Virtual Machine</a:t>
            </a:r>
            <a:endParaRPr lang="ko-KR" altLang="en-US" dirty="0"/>
          </a:p>
        </p:txBody>
      </p:sp>
      <p:sp>
        <p:nvSpPr>
          <p:cNvPr id="8" name="Text Placeholder 7"/>
          <p:cNvSpPr>
            <a:spLocks noGrp="1"/>
          </p:cNvSpPr>
          <p:nvPr>
            <p:ph type="body" sz="quarter" idx="10"/>
          </p:nvPr>
        </p:nvSpPr>
        <p:spPr/>
        <p:txBody>
          <a:bodyPr/>
          <a:lstStyle/>
          <a:p>
            <a:r>
              <a:rPr lang="en-US" altLang="ko-KR" b="1" dirty="0">
                <a:solidFill>
                  <a:srgbClr val="2E68C8"/>
                </a:solidFill>
              </a:rPr>
              <a:t>D/DS Series – </a:t>
            </a:r>
            <a:r>
              <a:rPr lang="en-US" altLang="ko-KR" b="1" dirty="0" smtClean="0">
                <a:solidFill>
                  <a:srgbClr val="2E68C8"/>
                </a:solidFill>
              </a:rPr>
              <a:t>Optimized compute</a:t>
            </a:r>
            <a:endParaRPr lang="ko-KR" altLang="en-US" b="1" dirty="0">
              <a:solidFill>
                <a:srgbClr val="2E68C8"/>
              </a:solidFill>
            </a:endParaRPr>
          </a:p>
        </p:txBody>
      </p:sp>
      <p:graphicFrame>
        <p:nvGraphicFramePr>
          <p:cNvPr id="38" name="Table 154"/>
          <p:cNvGraphicFramePr>
            <a:graphicFrameLocks noGrp="1"/>
          </p:cNvGraphicFramePr>
          <p:nvPr>
            <p:extLst>
              <p:ext uri="{D42A27DB-BD31-4B8C-83A1-F6EECF244321}">
                <p14:modId xmlns:p14="http://schemas.microsoft.com/office/powerpoint/2010/main" val="741846009"/>
              </p:ext>
            </p:extLst>
          </p:nvPr>
        </p:nvGraphicFramePr>
        <p:xfrm>
          <a:off x="312418" y="1212981"/>
          <a:ext cx="11567161" cy="4244400"/>
        </p:xfrm>
        <a:graphic>
          <a:graphicData uri="http://schemas.openxmlformats.org/drawingml/2006/table">
            <a:tbl>
              <a:tblPr firstRow="1" bandRow="1">
                <a:tableStyleId>{FABFCF23-3B69-468F-B69F-88F6DE6A72F2}</a:tableStyleId>
              </a:tblPr>
              <a:tblGrid>
                <a:gridCol w="1620085"/>
                <a:gridCol w="824416"/>
                <a:gridCol w="1726901"/>
                <a:gridCol w="1258483"/>
                <a:gridCol w="1268869"/>
                <a:gridCol w="1533581"/>
                <a:gridCol w="1667413"/>
                <a:gridCol w="1667413"/>
              </a:tblGrid>
              <a:tr h="471600">
                <a:tc gridSpan="2">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VM Size</a:t>
                      </a:r>
                      <a:endParaRPr lang="ko-KR" altLang="en-US" sz="1100" dirty="0"/>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hMerge="1">
                  <a:txBody>
                    <a:bodyPr/>
                    <a:lstStyle/>
                    <a:p>
                      <a:pPr algn="ctr" latinLnBrk="1"/>
                      <a:endParaRPr lang="ko-KR" altLang="en-US" sz="1400" dirty="0"/>
                    </a:p>
                  </a:txBody>
                  <a:tcPr anchor="ct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VM Tier</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CPU</a:t>
                      </a:r>
                      <a:r>
                        <a:rPr lang="en-US" altLang="ko-KR" sz="1100" baseline="0" dirty="0" smtClean="0"/>
                        <a:t> Cores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Memory</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Local SSD Size</a:t>
                      </a:r>
                      <a:br>
                        <a:rPr lang="en-US" altLang="ko-KR" sz="1100" dirty="0" smtClean="0"/>
                      </a:br>
                      <a:r>
                        <a:rPr lang="en-US" altLang="ko-KR" sz="1100" dirty="0" smtClean="0"/>
                        <a:t>(</a:t>
                      </a:r>
                      <a:r>
                        <a:rPr lang="en-US" sz="1100" dirty="0" smtClean="0"/>
                        <a:t>ephemeral)</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Local SSD Max Read</a:t>
                      </a:r>
                      <a:br>
                        <a:rPr lang="en-US" altLang="ko-KR" sz="1100" dirty="0" smtClean="0"/>
                      </a:br>
                      <a:r>
                        <a:rPr lang="en-US" altLang="ko-KR" sz="1100" dirty="0" smtClean="0"/>
                        <a:t>(</a:t>
                      </a:r>
                      <a:r>
                        <a:rPr lang="en-US" sz="1100" dirty="0" smtClean="0"/>
                        <a:t>ephemeral)</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Local SSD Max Write</a:t>
                      </a:r>
                      <a:br>
                        <a:rPr lang="en-US" altLang="ko-KR" sz="1100" dirty="0" smtClean="0"/>
                      </a:br>
                      <a:r>
                        <a:rPr lang="en-US" altLang="ko-KR" sz="1100" dirty="0" smtClean="0"/>
                        <a:t>(</a:t>
                      </a:r>
                      <a:r>
                        <a:rPr lang="en-US" sz="1100" dirty="0" smtClean="0"/>
                        <a:t>ephemeral)</a:t>
                      </a:r>
                      <a:r>
                        <a:rPr lang="en-US" altLang="ko-KR" sz="1100" dirty="0" smtClean="0"/>
                        <a:t> </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471600">
                <a:tc rowSpan="4">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General</a:t>
                      </a:r>
                      <a:endParaRPr lang="ko-KR" altLang="en-US" sz="1100" dirty="0"/>
                    </a:p>
                  </a:txBody>
                  <a:tcPr anchor="ctr">
                    <a:lnL w="12700" cap="flat" cmpd="sng" algn="ctr">
                      <a:solidFill>
                        <a:schemeClr val="accent5">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D1</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Basic / Standard</a:t>
                      </a:r>
                      <a:endParaRPr lang="ko-KR" altLang="en-US" sz="1100" dirty="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3.5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50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48 MB/s</a:t>
                      </a:r>
                      <a:endParaRPr lang="ko-KR" altLang="en-US" sz="11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24 MB/s</a:t>
                      </a:r>
                      <a:endParaRPr lang="ko-KR" altLang="en-US" sz="1100" smtClean="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D2</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7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96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48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D3</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14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192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96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D4</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28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384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192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rowSpan="4">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Memory Intensive</a:t>
                      </a:r>
                      <a:endParaRPr lang="ko-KR" altLang="en-US" sz="1100" dirty="0"/>
                    </a:p>
                  </a:txBody>
                  <a:tcPr anchor="ctr">
                    <a:lnL w="12700" cap="flat" cmpd="sng" algn="ctr">
                      <a:solidFill>
                        <a:schemeClr val="accent5">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D11</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smtClean="0"/>
                        <a:t>Basic / 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14</a:t>
                      </a:r>
                      <a:r>
                        <a:rPr lang="en-US" altLang="ko-KR" sz="1100" baseline="0" dirty="0" smtClean="0"/>
                        <a:t>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96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48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D12</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28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200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192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96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D13</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Basic / 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56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400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384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192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D14</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Standard</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16</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112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800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678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dirty="0" smtClean="0"/>
                        <a:t>384 MB/s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2879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t>Virtual Machine Size </a:t>
            </a:r>
            <a:r>
              <a:rPr lang="en-US" altLang="ko-KR" dirty="0" smtClean="0"/>
              <a:t>(3)</a:t>
            </a:r>
            <a:endParaRPr lang="ko-KR" altLang="en-US" dirty="0"/>
          </a:p>
        </p:txBody>
      </p:sp>
      <p:sp>
        <p:nvSpPr>
          <p:cNvPr id="3" name="Text Placeholder 2"/>
          <p:cNvSpPr>
            <a:spLocks noGrp="1"/>
          </p:cNvSpPr>
          <p:nvPr>
            <p:ph type="body" sz="quarter" idx="12"/>
          </p:nvPr>
        </p:nvSpPr>
        <p:spPr/>
        <p:txBody>
          <a:bodyPr/>
          <a:lstStyle/>
          <a:p>
            <a:r>
              <a:rPr lang="en-US" altLang="ko-KR" dirty="0"/>
              <a:t>2. Virtual Machine</a:t>
            </a:r>
            <a:endParaRPr lang="ko-KR" altLang="en-US" dirty="0"/>
          </a:p>
        </p:txBody>
      </p:sp>
      <p:sp>
        <p:nvSpPr>
          <p:cNvPr id="8" name="Text Placeholder 7"/>
          <p:cNvSpPr>
            <a:spLocks noGrp="1"/>
          </p:cNvSpPr>
          <p:nvPr>
            <p:ph type="body" sz="quarter" idx="10"/>
          </p:nvPr>
        </p:nvSpPr>
        <p:spPr/>
        <p:txBody>
          <a:bodyPr>
            <a:normAutofit/>
          </a:bodyPr>
          <a:lstStyle/>
          <a:p>
            <a:r>
              <a:rPr lang="en-US" altLang="ko-KR" b="1" dirty="0">
                <a:solidFill>
                  <a:srgbClr val="FC7059"/>
                </a:solidFill>
              </a:rPr>
              <a:t>G </a:t>
            </a:r>
            <a:r>
              <a:rPr lang="en-US" altLang="ko-KR" b="1" dirty="0" smtClean="0">
                <a:solidFill>
                  <a:srgbClr val="FC7059"/>
                </a:solidFill>
              </a:rPr>
              <a:t>Series – Performance optimized compute</a:t>
            </a:r>
            <a:endParaRPr lang="ko-KR" altLang="en-US" b="1" dirty="0">
              <a:solidFill>
                <a:srgbClr val="FC7059"/>
              </a:solidFill>
            </a:endParaRPr>
          </a:p>
        </p:txBody>
      </p:sp>
      <p:graphicFrame>
        <p:nvGraphicFramePr>
          <p:cNvPr id="55" name="Table 154"/>
          <p:cNvGraphicFramePr>
            <a:graphicFrameLocks noGrp="1"/>
          </p:cNvGraphicFramePr>
          <p:nvPr>
            <p:extLst>
              <p:ext uri="{D42A27DB-BD31-4B8C-83A1-F6EECF244321}">
                <p14:modId xmlns:p14="http://schemas.microsoft.com/office/powerpoint/2010/main" val="3885807911"/>
              </p:ext>
            </p:extLst>
          </p:nvPr>
        </p:nvGraphicFramePr>
        <p:xfrm>
          <a:off x="312418" y="1212981"/>
          <a:ext cx="11567159" cy="2829600"/>
        </p:xfrm>
        <a:graphic>
          <a:graphicData uri="http://schemas.openxmlformats.org/drawingml/2006/table">
            <a:tbl>
              <a:tblPr firstRow="1" bandRow="1">
                <a:tableStyleId>{9DCAF9ED-07DC-4A11-8D7F-57B35C25682E}</a:tableStyleId>
              </a:tblPr>
              <a:tblGrid>
                <a:gridCol w="1892955"/>
                <a:gridCol w="963272"/>
                <a:gridCol w="2017762"/>
                <a:gridCol w="1470449"/>
                <a:gridCol w="1482584"/>
                <a:gridCol w="1791882"/>
                <a:gridCol w="1948255"/>
              </a:tblGrid>
              <a:tr h="471600">
                <a:tc gridSpan="2">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VM Size</a:t>
                      </a:r>
                      <a:endParaRPr lang="ko-KR" altLang="en-US" sz="1100" dirty="0"/>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hMerge="1">
                  <a:txBody>
                    <a:bodyPr/>
                    <a:lstStyle/>
                    <a:p>
                      <a:pPr algn="ctr" latinLnBrk="1"/>
                      <a:endParaRPr lang="ko-KR" altLang="en-US" sz="1400" dirty="0"/>
                    </a:p>
                  </a:txBody>
                  <a:tcPr anchor="ct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VM Tier</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CPU</a:t>
                      </a:r>
                      <a:r>
                        <a:rPr lang="en-US" altLang="ko-KR" sz="1100" baseline="0" dirty="0" smtClean="0"/>
                        <a:t> Cores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Memory</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Local SSD Storage (GB)</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lvl1pPr marL="0" algn="l" defTabSz="914400" rtl="0" eaLnBrk="1" latinLnBrk="1" hangingPunct="1">
                        <a:defRPr sz="1800" b="1" kern="1200">
                          <a:solidFill>
                            <a:schemeClr val="lt1"/>
                          </a:solidFill>
                          <a:latin typeface="Segoe UI"/>
                          <a:ea typeface="맑은 고딕"/>
                        </a:defRPr>
                      </a:lvl1pPr>
                      <a:lvl2pPr marL="457200" algn="l" defTabSz="914400" rtl="0" eaLnBrk="1" latinLnBrk="1" hangingPunct="1">
                        <a:defRPr sz="1800" b="1" kern="1200">
                          <a:solidFill>
                            <a:schemeClr val="lt1"/>
                          </a:solidFill>
                          <a:latin typeface="Segoe UI"/>
                          <a:ea typeface="맑은 고딕"/>
                        </a:defRPr>
                      </a:lvl2pPr>
                      <a:lvl3pPr marL="914400" algn="l" defTabSz="914400" rtl="0" eaLnBrk="1" latinLnBrk="1" hangingPunct="1">
                        <a:defRPr sz="1800" b="1" kern="1200">
                          <a:solidFill>
                            <a:schemeClr val="lt1"/>
                          </a:solidFill>
                          <a:latin typeface="Segoe UI"/>
                          <a:ea typeface="맑은 고딕"/>
                        </a:defRPr>
                      </a:lvl3pPr>
                      <a:lvl4pPr marL="1371600" algn="l" defTabSz="914400" rtl="0" eaLnBrk="1" latinLnBrk="1" hangingPunct="1">
                        <a:defRPr sz="1800" b="1" kern="1200">
                          <a:solidFill>
                            <a:schemeClr val="lt1"/>
                          </a:solidFill>
                          <a:latin typeface="Segoe UI"/>
                          <a:ea typeface="맑은 고딕"/>
                        </a:defRPr>
                      </a:lvl4pPr>
                      <a:lvl5pPr marL="1828800" algn="l" defTabSz="914400" rtl="0" eaLnBrk="1" latinLnBrk="1" hangingPunct="1">
                        <a:defRPr sz="1800" b="1" kern="1200">
                          <a:solidFill>
                            <a:schemeClr val="lt1"/>
                          </a:solidFill>
                          <a:latin typeface="Segoe UI"/>
                          <a:ea typeface="맑은 고딕"/>
                        </a:defRPr>
                      </a:lvl5pPr>
                      <a:lvl6pPr marL="2286000" algn="l" defTabSz="914400" rtl="0" eaLnBrk="1" latinLnBrk="1" hangingPunct="1">
                        <a:defRPr sz="1800" b="1" kern="1200">
                          <a:solidFill>
                            <a:schemeClr val="lt1"/>
                          </a:solidFill>
                          <a:latin typeface="Segoe UI"/>
                          <a:ea typeface="맑은 고딕"/>
                        </a:defRPr>
                      </a:lvl6pPr>
                      <a:lvl7pPr marL="2743200" algn="l" defTabSz="914400" rtl="0" eaLnBrk="1" latinLnBrk="1" hangingPunct="1">
                        <a:defRPr sz="1800" b="1" kern="1200">
                          <a:solidFill>
                            <a:schemeClr val="lt1"/>
                          </a:solidFill>
                          <a:latin typeface="Segoe UI"/>
                          <a:ea typeface="맑은 고딕"/>
                        </a:defRPr>
                      </a:lvl7pPr>
                      <a:lvl8pPr marL="3200400" algn="l" defTabSz="914400" rtl="0" eaLnBrk="1" latinLnBrk="1" hangingPunct="1">
                        <a:defRPr sz="1800" b="1" kern="1200">
                          <a:solidFill>
                            <a:schemeClr val="lt1"/>
                          </a:solidFill>
                          <a:latin typeface="Segoe UI"/>
                          <a:ea typeface="맑은 고딕"/>
                        </a:defRPr>
                      </a:lvl8pPr>
                      <a:lvl9pPr marL="3657600" algn="l" defTabSz="914400" rtl="0" eaLnBrk="1" latinLnBrk="1" hangingPunct="1">
                        <a:defRPr sz="1800" b="1" kern="1200">
                          <a:solidFill>
                            <a:schemeClr val="lt1"/>
                          </a:solidFill>
                          <a:latin typeface="Segoe UI"/>
                          <a:ea typeface="맑은 고딕"/>
                        </a:defRPr>
                      </a:lvl9pPr>
                    </a:lstStyle>
                    <a:p>
                      <a:pPr algn="ctr" latinLnBrk="1"/>
                      <a:r>
                        <a:rPr lang="en-US" altLang="ko-KR" sz="1100" dirty="0" smtClean="0"/>
                        <a:t>#Data Disks</a:t>
                      </a:r>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r>
              <a:tr h="471600">
                <a:tc rowSpan="5">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Performance optimized </a:t>
                      </a:r>
                      <a:endParaRPr lang="ko-KR" altLang="en-US" sz="1100" b="0" dirty="0"/>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G1</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0" dirty="0" smtClean="0"/>
                        <a:t>Standard</a:t>
                      </a:r>
                      <a:endParaRPr lang="ko-KR" altLang="en-US" sz="1100" b="0" dirty="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2</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28 GB</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412</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b="0" dirty="0" smtClean="0"/>
                        <a:t>4</a:t>
                      </a:r>
                      <a:endParaRPr lang="ko-KR" altLang="en-US" sz="1100" b="0" dirty="0" smtClean="0"/>
                    </a:p>
                  </a:txBody>
                  <a:tcPr anchor="ctr">
                    <a:lnL w="12700" cap="flat" cmpd="sng" algn="ctr">
                      <a:solidFill>
                        <a:schemeClr val="bg1"/>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G2</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Standard</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4</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56 GB</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824</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8</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G3</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Standard</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8</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112 GB</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1649</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16</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G4</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Standard</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16</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224 GB</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3298</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1" hangingPunct="1">
                        <a:defRPr sz="1800" kern="1200">
                          <a:solidFill>
                            <a:schemeClr val="dk1"/>
                          </a:solidFill>
                          <a:latin typeface="Segoe UI"/>
                          <a:ea typeface="맑은 고딕"/>
                        </a:defRPr>
                      </a:lvl1pPr>
                      <a:lvl2pPr marL="457200" algn="l" defTabSz="914400" rtl="0" eaLnBrk="1" latinLnBrk="1" hangingPunct="1">
                        <a:defRPr sz="1800" kern="1200">
                          <a:solidFill>
                            <a:schemeClr val="dk1"/>
                          </a:solidFill>
                          <a:latin typeface="Segoe UI"/>
                          <a:ea typeface="맑은 고딕"/>
                        </a:defRPr>
                      </a:lvl2pPr>
                      <a:lvl3pPr marL="914400" algn="l" defTabSz="914400" rtl="0" eaLnBrk="1" latinLnBrk="1" hangingPunct="1">
                        <a:defRPr sz="1800" kern="1200">
                          <a:solidFill>
                            <a:schemeClr val="dk1"/>
                          </a:solidFill>
                          <a:latin typeface="Segoe UI"/>
                          <a:ea typeface="맑은 고딕"/>
                        </a:defRPr>
                      </a:lvl3pPr>
                      <a:lvl4pPr marL="1371600" algn="l" defTabSz="914400" rtl="0" eaLnBrk="1" latinLnBrk="1" hangingPunct="1">
                        <a:defRPr sz="1800" kern="1200">
                          <a:solidFill>
                            <a:schemeClr val="dk1"/>
                          </a:solidFill>
                          <a:latin typeface="Segoe UI"/>
                          <a:ea typeface="맑은 고딕"/>
                        </a:defRPr>
                      </a:lvl4pPr>
                      <a:lvl5pPr marL="1828800" algn="l" defTabSz="914400" rtl="0" eaLnBrk="1" latinLnBrk="1" hangingPunct="1">
                        <a:defRPr sz="1800" kern="1200">
                          <a:solidFill>
                            <a:schemeClr val="dk1"/>
                          </a:solidFill>
                          <a:latin typeface="Segoe UI"/>
                          <a:ea typeface="맑은 고딕"/>
                        </a:defRPr>
                      </a:lvl5pPr>
                      <a:lvl6pPr marL="2286000" algn="l" defTabSz="914400" rtl="0" eaLnBrk="1" latinLnBrk="1" hangingPunct="1">
                        <a:defRPr sz="1800" kern="1200">
                          <a:solidFill>
                            <a:schemeClr val="dk1"/>
                          </a:solidFill>
                          <a:latin typeface="Segoe UI"/>
                          <a:ea typeface="맑은 고딕"/>
                        </a:defRPr>
                      </a:lvl6pPr>
                      <a:lvl7pPr marL="2743200" algn="l" defTabSz="914400" rtl="0" eaLnBrk="1" latinLnBrk="1" hangingPunct="1">
                        <a:defRPr sz="1800" kern="1200">
                          <a:solidFill>
                            <a:schemeClr val="dk1"/>
                          </a:solidFill>
                          <a:latin typeface="Segoe UI"/>
                          <a:ea typeface="맑은 고딕"/>
                        </a:defRPr>
                      </a:lvl7pPr>
                      <a:lvl8pPr marL="3200400" algn="l" defTabSz="914400" rtl="0" eaLnBrk="1" latinLnBrk="1" hangingPunct="1">
                        <a:defRPr sz="1800" kern="1200">
                          <a:solidFill>
                            <a:schemeClr val="dk1"/>
                          </a:solidFill>
                          <a:latin typeface="Segoe UI"/>
                          <a:ea typeface="맑은 고딕"/>
                        </a:defRPr>
                      </a:lvl8pPr>
                      <a:lvl9pPr marL="3657600" algn="l" defTabSz="914400" rtl="0" eaLnBrk="1" latinLnBrk="1" hangingPunct="1">
                        <a:defRPr sz="1800" kern="1200">
                          <a:solidFill>
                            <a:schemeClr val="dk1"/>
                          </a:solidFill>
                          <a:latin typeface="Segoe UI"/>
                          <a:ea typeface="맑은 고딕"/>
                        </a:defRPr>
                      </a:lvl9pPr>
                    </a:lstStyle>
                    <a:p>
                      <a:pPr algn="ctr" latinLnBrk="1"/>
                      <a:r>
                        <a:rPr lang="en-US" altLang="ko-KR" sz="1100" b="0" dirty="0" smtClean="0"/>
                        <a:t>32</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71600">
                <a:tc vMerge="1">
                  <a:txBody>
                    <a:bodyPr/>
                    <a:lstStyle/>
                    <a:p>
                      <a:pPr algn="ctr" latinLnBrk="1"/>
                      <a:endParaRPr lang="ko-KR" altLang="en-US" sz="11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algn="ctr" latinLnBrk="1"/>
                      <a:r>
                        <a:rPr lang="en-US" altLang="ko-KR" sz="1100" b="0" dirty="0" smtClean="0"/>
                        <a:t>G5</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latinLnBrk="1"/>
                      <a:r>
                        <a:rPr lang="en-US" altLang="ko-KR" sz="1100" b="0" kern="1200" dirty="0" smtClean="0"/>
                        <a:t>Standard</a:t>
                      </a:r>
                      <a:endParaRPr lang="ko-KR" altLang="en-US" sz="1100" b="0" kern="1200" dirty="0">
                        <a:solidFill>
                          <a:schemeClr val="dk1"/>
                        </a:solidFill>
                        <a:latin typeface="Segoe UI"/>
                        <a:ea typeface="맑은 고딕"/>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latinLnBrk="1"/>
                      <a:r>
                        <a:rPr lang="en-US" altLang="ko-KR" sz="1100" b="0" dirty="0" smtClean="0"/>
                        <a:t>32</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latinLnBrk="1"/>
                      <a:r>
                        <a:rPr lang="en-US" altLang="ko-KR" sz="1100" b="0" dirty="0" smtClean="0"/>
                        <a:t>448 GB</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latinLnBrk="1"/>
                      <a:r>
                        <a:rPr lang="en-US" altLang="ko-KR" sz="1100" b="0" dirty="0" smtClean="0"/>
                        <a:t>6596</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latinLnBrk="1"/>
                      <a:r>
                        <a:rPr lang="en-US" altLang="ko-KR" sz="1100" b="0" dirty="0" smtClean="0"/>
                        <a:t>64</a:t>
                      </a:r>
                      <a:endParaRPr lang="ko-KR" altLang="en-US" sz="1100" b="0" dirty="0"/>
                    </a:p>
                  </a:txBody>
                  <a:tcPr anchor="ctr">
                    <a:lnL w="12700" cap="flat" cmpd="sng" algn="ctr">
                      <a:solidFill>
                        <a:schemeClr val="bg1"/>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119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Manage VM Network</a:t>
            </a:r>
            <a:endParaRPr lang="ko-KR" altLang="en-US" dirty="0"/>
          </a:p>
        </p:txBody>
      </p:sp>
      <p:sp>
        <p:nvSpPr>
          <p:cNvPr id="6" name="Text Placeholder 5"/>
          <p:cNvSpPr>
            <a:spLocks noGrp="1"/>
          </p:cNvSpPr>
          <p:nvPr>
            <p:ph type="body" sz="quarter" idx="12"/>
          </p:nvPr>
        </p:nvSpPr>
        <p:spPr/>
        <p:txBody>
          <a:bodyPr/>
          <a:lstStyle/>
          <a:p>
            <a:r>
              <a:rPr lang="fr-FR" altLang="ko-KR" dirty="0"/>
              <a:t>2. </a:t>
            </a:r>
            <a:r>
              <a:rPr lang="en-US" altLang="ko-KR" dirty="0"/>
              <a:t>Virtual Machine</a:t>
            </a:r>
            <a:endParaRPr lang="ko-KR" altLang="en-US" dirty="0"/>
          </a:p>
        </p:txBody>
      </p:sp>
      <p:sp>
        <p:nvSpPr>
          <p:cNvPr id="5" name="Content Placeholder 4"/>
          <p:cNvSpPr>
            <a:spLocks noGrp="1"/>
          </p:cNvSpPr>
          <p:nvPr>
            <p:ph idx="1"/>
          </p:nvPr>
        </p:nvSpPr>
        <p:spPr/>
        <p:txBody>
          <a:bodyPr/>
          <a:lstStyle/>
          <a:p>
            <a:r>
              <a:rPr lang="en-US" altLang="ko-KR" dirty="0"/>
              <a:t>Firewall configuration is done automatically for ports associated with Remote Desktop and Secure Shell (SSH), and in most cases for Windows PowerShell Remoting. For ports specified for all other endpoints, no configuration is done automatically to the firewall in the guest OS. </a:t>
            </a:r>
          </a:p>
          <a:p>
            <a:r>
              <a:rPr lang="en-US" altLang="ko-KR" dirty="0"/>
              <a:t>You can create access control lists (ACLs) to manage access to the VM endpoints.</a:t>
            </a:r>
          </a:p>
          <a:p>
            <a:r>
              <a:rPr lang="en-US" altLang="ko-KR" dirty="0"/>
              <a:t>You can configure endpoint monitoring (Preview) to monitor the availability of HTTP or HTTPS endpoints from geo-distributed locations</a:t>
            </a:r>
            <a:r>
              <a:rPr lang="en-US" altLang="ko-KR" dirty="0" smtClean="0"/>
              <a:t>.</a:t>
            </a:r>
            <a:endParaRPr lang="en-US" altLang="ko-KR" dirty="0"/>
          </a:p>
        </p:txBody>
      </p:sp>
      <p:sp>
        <p:nvSpPr>
          <p:cNvPr id="4" name="Text Placeholder 3"/>
          <p:cNvSpPr>
            <a:spLocks noGrp="1"/>
          </p:cNvSpPr>
          <p:nvPr>
            <p:ph type="body" sz="quarter" idx="10"/>
          </p:nvPr>
        </p:nvSpPr>
        <p:spPr/>
        <p:txBody>
          <a:bodyPr>
            <a:normAutofit/>
          </a:bodyPr>
          <a:lstStyle/>
          <a:p>
            <a:r>
              <a:rPr lang="en-US" altLang="ko-KR" dirty="0" smtClean="0"/>
              <a:t>Azure Virtual Machine includes capabilities to control network for Virtual Machines</a:t>
            </a:r>
            <a:endParaRPr lang="ko-KR" altLang="en-US" dirty="0"/>
          </a:p>
        </p:txBody>
      </p:sp>
      <p:grpSp>
        <p:nvGrpSpPr>
          <p:cNvPr id="16" name="Group 15"/>
          <p:cNvGrpSpPr/>
          <p:nvPr/>
        </p:nvGrpSpPr>
        <p:grpSpPr>
          <a:xfrm>
            <a:off x="2391644" y="4301776"/>
            <a:ext cx="1106393" cy="1121670"/>
            <a:chOff x="2329293" y="3421411"/>
            <a:chExt cx="1106393" cy="112167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2344" y="3421411"/>
              <a:ext cx="780290" cy="780290"/>
            </a:xfrm>
            <a:prstGeom prst="rect">
              <a:avLst/>
            </a:prstGeom>
          </p:spPr>
        </p:pic>
        <p:sp>
          <p:nvSpPr>
            <p:cNvPr id="10" name="TextBox 9"/>
            <p:cNvSpPr txBox="1"/>
            <p:nvPr/>
          </p:nvSpPr>
          <p:spPr>
            <a:xfrm>
              <a:off x="2329293" y="4142971"/>
              <a:ext cx="1106393" cy="400110"/>
            </a:xfrm>
            <a:prstGeom prst="rect">
              <a:avLst/>
            </a:prstGeom>
            <a:noFill/>
          </p:spPr>
          <p:txBody>
            <a:bodyPr wrap="none" rtlCol="0">
              <a:spAutoFit/>
            </a:bodyPr>
            <a:lstStyle/>
            <a:p>
              <a:pPr algn="ctr"/>
              <a:r>
                <a:rPr lang="en-US" altLang="ko-KR" sz="1000" dirty="0" smtClean="0"/>
                <a:t>Cloud Service</a:t>
              </a:r>
            </a:p>
            <a:p>
              <a:pPr algn="ctr"/>
              <a:r>
                <a:rPr lang="en-US" altLang="ko-KR" sz="1000" dirty="0" smtClean="0"/>
                <a:t>(Domain Name)</a:t>
              </a:r>
              <a:endParaRPr lang="ko-KR" altLang="en-US" sz="1000" dirty="0"/>
            </a:p>
          </p:txBody>
        </p:sp>
      </p:grpSp>
      <p:grpSp>
        <p:nvGrpSpPr>
          <p:cNvPr id="77" name="Group 76"/>
          <p:cNvGrpSpPr/>
          <p:nvPr/>
        </p:nvGrpSpPr>
        <p:grpSpPr>
          <a:xfrm>
            <a:off x="8085190" y="2735701"/>
            <a:ext cx="1886727" cy="1133774"/>
            <a:chOff x="7871440" y="2640701"/>
            <a:chExt cx="1886727" cy="1133774"/>
          </a:xfrm>
        </p:grpSpPr>
        <p:grpSp>
          <p:nvGrpSpPr>
            <p:cNvPr id="13" name="Group 12"/>
            <p:cNvGrpSpPr/>
            <p:nvPr/>
          </p:nvGrpSpPr>
          <p:grpSpPr>
            <a:xfrm>
              <a:off x="7871440" y="2817443"/>
              <a:ext cx="780290" cy="839020"/>
              <a:chOff x="4181212" y="4201701"/>
              <a:chExt cx="780290" cy="83902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212" y="4201701"/>
                <a:ext cx="780290" cy="780290"/>
              </a:xfrm>
              <a:prstGeom prst="rect">
                <a:avLst/>
              </a:prstGeom>
            </p:spPr>
          </p:pic>
          <p:sp>
            <p:nvSpPr>
              <p:cNvPr id="12" name="TextBox 11"/>
              <p:cNvSpPr txBox="1"/>
              <p:nvPr/>
            </p:nvSpPr>
            <p:spPr>
              <a:xfrm>
                <a:off x="4220139" y="4640611"/>
                <a:ext cx="702436" cy="400110"/>
              </a:xfrm>
              <a:prstGeom prst="rect">
                <a:avLst/>
              </a:prstGeom>
              <a:noFill/>
            </p:spPr>
            <p:txBody>
              <a:bodyPr wrap="none" rtlCol="0">
                <a:spAutoFit/>
              </a:bodyPr>
              <a:lstStyle/>
              <a:p>
                <a:pPr algn="ctr"/>
                <a:r>
                  <a:rPr lang="en-US" altLang="ko-KR" sz="1000" dirty="0" err="1" smtClean="0"/>
                  <a:t>EndPoint</a:t>
                </a:r>
                <a:endParaRPr lang="en-US" altLang="ko-KR" sz="1000" dirty="0" smtClean="0"/>
              </a:p>
              <a:p>
                <a:pPr algn="ctr"/>
                <a:r>
                  <a:rPr lang="en-US" altLang="ko-KR" sz="1000" dirty="0" smtClean="0"/>
                  <a:t>TCP 80</a:t>
                </a:r>
                <a:endParaRPr lang="ko-KR" altLang="en-US" sz="1000" dirty="0"/>
              </a:p>
            </p:txBody>
          </p:sp>
        </p:grpSp>
        <p:grpSp>
          <p:nvGrpSpPr>
            <p:cNvPr id="15" name="Group 14"/>
            <p:cNvGrpSpPr/>
            <p:nvPr/>
          </p:nvGrpSpPr>
          <p:grpSpPr>
            <a:xfrm>
              <a:off x="8427190" y="2640701"/>
              <a:ext cx="1330977" cy="1133774"/>
              <a:chOff x="5632974" y="4152936"/>
              <a:chExt cx="1099981" cy="937004"/>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2817" y="4152936"/>
                <a:ext cx="780290" cy="780290"/>
              </a:xfrm>
              <a:prstGeom prst="rect">
                <a:avLst/>
              </a:prstGeom>
            </p:spPr>
          </p:pic>
          <p:sp>
            <p:nvSpPr>
              <p:cNvPr id="14" name="TextBox 13"/>
              <p:cNvSpPr txBox="1"/>
              <p:nvPr/>
            </p:nvSpPr>
            <p:spPr>
              <a:xfrm>
                <a:off x="5632974" y="4843719"/>
                <a:ext cx="1099981" cy="246221"/>
              </a:xfrm>
              <a:prstGeom prst="rect">
                <a:avLst/>
              </a:prstGeom>
              <a:noFill/>
            </p:spPr>
            <p:txBody>
              <a:bodyPr wrap="none" rtlCol="0">
                <a:spAutoFit/>
              </a:bodyPr>
              <a:lstStyle/>
              <a:p>
                <a:pPr algn="ctr"/>
                <a:r>
                  <a:rPr lang="en-US" altLang="ko-KR" sz="1000" dirty="0" smtClean="0"/>
                  <a:t>Virtual Machine</a:t>
                </a:r>
                <a:endParaRPr lang="ko-KR" altLang="en-US" sz="1000" dirty="0"/>
              </a:p>
            </p:txBody>
          </p:sp>
        </p:grpSp>
      </p:grpSp>
      <p:grpSp>
        <p:nvGrpSpPr>
          <p:cNvPr id="78" name="Group 77"/>
          <p:cNvGrpSpPr/>
          <p:nvPr/>
        </p:nvGrpSpPr>
        <p:grpSpPr>
          <a:xfrm>
            <a:off x="8085190" y="4071799"/>
            <a:ext cx="1886727" cy="1133774"/>
            <a:chOff x="7871440" y="3909179"/>
            <a:chExt cx="1886727" cy="1133774"/>
          </a:xfrm>
        </p:grpSpPr>
        <p:grpSp>
          <p:nvGrpSpPr>
            <p:cNvPr id="19" name="Group 18"/>
            <p:cNvGrpSpPr/>
            <p:nvPr/>
          </p:nvGrpSpPr>
          <p:grpSpPr>
            <a:xfrm>
              <a:off x="7871440" y="4085921"/>
              <a:ext cx="780290" cy="839020"/>
              <a:chOff x="4181212" y="4201701"/>
              <a:chExt cx="780290" cy="839020"/>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212" y="4201701"/>
                <a:ext cx="780290" cy="780290"/>
              </a:xfrm>
              <a:prstGeom prst="rect">
                <a:avLst/>
              </a:prstGeom>
            </p:spPr>
          </p:pic>
          <p:sp>
            <p:nvSpPr>
              <p:cNvPr id="21" name="TextBox 20"/>
              <p:cNvSpPr txBox="1"/>
              <p:nvPr/>
            </p:nvSpPr>
            <p:spPr>
              <a:xfrm>
                <a:off x="4220139" y="4640611"/>
                <a:ext cx="702436" cy="400110"/>
              </a:xfrm>
              <a:prstGeom prst="rect">
                <a:avLst/>
              </a:prstGeom>
              <a:noFill/>
            </p:spPr>
            <p:txBody>
              <a:bodyPr wrap="none" rtlCol="0">
                <a:spAutoFit/>
              </a:bodyPr>
              <a:lstStyle/>
              <a:p>
                <a:pPr algn="ctr"/>
                <a:r>
                  <a:rPr lang="en-US" altLang="ko-KR" sz="1000" dirty="0" err="1" smtClean="0"/>
                  <a:t>EndPoint</a:t>
                </a:r>
                <a:endParaRPr lang="en-US" altLang="ko-KR" sz="1000" dirty="0" smtClean="0"/>
              </a:p>
              <a:p>
                <a:pPr algn="ctr"/>
                <a:r>
                  <a:rPr lang="en-US" altLang="ko-KR" sz="1000" dirty="0" smtClean="0"/>
                  <a:t>TCP 80</a:t>
                </a:r>
                <a:endParaRPr lang="ko-KR" altLang="en-US" sz="1000" dirty="0"/>
              </a:p>
            </p:txBody>
          </p:sp>
        </p:grpSp>
        <p:grpSp>
          <p:nvGrpSpPr>
            <p:cNvPr id="22" name="Group 21"/>
            <p:cNvGrpSpPr/>
            <p:nvPr/>
          </p:nvGrpSpPr>
          <p:grpSpPr>
            <a:xfrm>
              <a:off x="8427190" y="3909179"/>
              <a:ext cx="1330977" cy="1133774"/>
              <a:chOff x="5632974" y="4152936"/>
              <a:chExt cx="1099981" cy="937004"/>
            </a:xfrm>
          </p:grpSpPr>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2817" y="4152936"/>
                <a:ext cx="780290" cy="780290"/>
              </a:xfrm>
              <a:prstGeom prst="rect">
                <a:avLst/>
              </a:prstGeom>
            </p:spPr>
          </p:pic>
          <p:sp>
            <p:nvSpPr>
              <p:cNvPr id="24" name="TextBox 23"/>
              <p:cNvSpPr txBox="1"/>
              <p:nvPr/>
            </p:nvSpPr>
            <p:spPr>
              <a:xfrm>
                <a:off x="5632974" y="4843719"/>
                <a:ext cx="1099981" cy="246221"/>
              </a:xfrm>
              <a:prstGeom prst="rect">
                <a:avLst/>
              </a:prstGeom>
              <a:noFill/>
            </p:spPr>
            <p:txBody>
              <a:bodyPr wrap="none" rtlCol="0">
                <a:spAutoFit/>
              </a:bodyPr>
              <a:lstStyle/>
              <a:p>
                <a:pPr algn="ctr"/>
                <a:r>
                  <a:rPr lang="en-US" altLang="ko-KR" sz="1000" dirty="0" smtClean="0"/>
                  <a:t>Virtual Machine</a:t>
                </a:r>
                <a:endParaRPr lang="ko-KR" altLang="en-US" sz="1000" dirty="0"/>
              </a:p>
            </p:txBody>
          </p:sp>
        </p:grpSp>
      </p:grpSp>
      <p:grpSp>
        <p:nvGrpSpPr>
          <p:cNvPr id="17" name="Group 16"/>
          <p:cNvGrpSpPr/>
          <p:nvPr/>
        </p:nvGrpSpPr>
        <p:grpSpPr>
          <a:xfrm>
            <a:off x="6460841" y="3947075"/>
            <a:ext cx="1047082" cy="1089474"/>
            <a:chOff x="3306508" y="4201701"/>
            <a:chExt cx="1047082" cy="1089474"/>
          </a:xfrm>
        </p:grpSpPr>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9904" y="4201701"/>
              <a:ext cx="780290" cy="780290"/>
            </a:xfrm>
            <a:prstGeom prst="rect">
              <a:avLst/>
            </a:prstGeom>
          </p:spPr>
        </p:pic>
        <p:sp>
          <p:nvSpPr>
            <p:cNvPr id="11" name="TextBox 10"/>
            <p:cNvSpPr txBox="1"/>
            <p:nvPr/>
          </p:nvSpPr>
          <p:spPr>
            <a:xfrm>
              <a:off x="3306508" y="4891065"/>
              <a:ext cx="1047082" cy="400110"/>
            </a:xfrm>
            <a:prstGeom prst="rect">
              <a:avLst/>
            </a:prstGeom>
            <a:noFill/>
          </p:spPr>
          <p:txBody>
            <a:bodyPr wrap="none" rtlCol="0">
              <a:spAutoFit/>
            </a:bodyPr>
            <a:lstStyle/>
            <a:p>
              <a:pPr algn="ctr"/>
              <a:r>
                <a:rPr lang="en-US" altLang="ko-KR" sz="1000" dirty="0" smtClean="0"/>
                <a:t>Load Balancer </a:t>
              </a:r>
            </a:p>
            <a:p>
              <a:pPr algn="ctr"/>
              <a:r>
                <a:rPr lang="en-US" altLang="ko-KR" sz="1000" dirty="0" smtClean="0"/>
                <a:t>(L4)</a:t>
              </a:r>
              <a:endParaRPr lang="ko-KR" altLang="en-US" sz="1000" dirty="0"/>
            </a:p>
          </p:txBody>
        </p:sp>
      </p:grpSp>
      <p:grpSp>
        <p:nvGrpSpPr>
          <p:cNvPr id="75" name="Group 74"/>
          <p:cNvGrpSpPr/>
          <p:nvPr/>
        </p:nvGrpSpPr>
        <p:grpSpPr>
          <a:xfrm>
            <a:off x="4715517" y="3106601"/>
            <a:ext cx="961506" cy="3206266"/>
            <a:chOff x="4501767" y="2876818"/>
            <a:chExt cx="961506" cy="3879582"/>
          </a:xfrm>
        </p:grpSpPr>
        <p:sp>
          <p:nvSpPr>
            <p:cNvPr id="18" name="Rectangle 17"/>
            <p:cNvSpPr/>
            <p:nvPr/>
          </p:nvSpPr>
          <p:spPr>
            <a:xfrm>
              <a:off x="4501767" y="2876818"/>
              <a:ext cx="468878" cy="3879582"/>
            </a:xfrm>
            <a:prstGeom prst="rect">
              <a:avLst/>
            </a:prstGeom>
            <a:pattFill prst="wdDnDiag">
              <a:fgClr>
                <a:schemeClr val="bg1">
                  <a:lumMod val="50000"/>
                </a:schemeClr>
              </a:fgClr>
              <a:bgClr>
                <a:schemeClr val="tx1"/>
              </a:bgClr>
            </a:pattFill>
            <a:ln>
              <a:noFill/>
            </a:ln>
          </p:spPr>
          <p:style>
            <a:lnRef idx="3">
              <a:schemeClr val="lt1"/>
            </a:lnRef>
            <a:fillRef idx="1">
              <a:schemeClr val="accent1"/>
            </a:fillRef>
            <a:effectRef idx="1">
              <a:schemeClr val="accent1"/>
            </a:effectRef>
            <a:fontRef idx="minor">
              <a:schemeClr val="lt1"/>
            </a:fontRef>
          </p:style>
          <p:txBody>
            <a:bodyPr vert="vert" rtlCol="0" anchor="ctr"/>
            <a:lstStyle/>
            <a:p>
              <a:pPr algn="ctr"/>
              <a:r>
                <a:rPr lang="en-US" altLang="ko-KR" sz="1400" b="1" dirty="0">
                  <a:effectLst>
                    <a:outerShdw blurRad="38100" dist="38100" dir="2700000" algn="tl">
                      <a:srgbClr val="000000">
                        <a:alpha val="43137"/>
                      </a:srgbClr>
                    </a:outerShdw>
                  </a:effectLst>
                </a:rPr>
                <a:t>Port Forwarding</a:t>
              </a:r>
              <a:endParaRPr lang="ko-KR" altLang="en-US" sz="1400" b="1" dirty="0">
                <a:effectLst>
                  <a:outerShdw blurRad="38100" dist="38100" dir="2700000" algn="tl">
                    <a:srgbClr val="000000">
                      <a:alpha val="43137"/>
                    </a:srgbClr>
                  </a:outerShdw>
                </a:effectLst>
              </a:endParaRPr>
            </a:p>
          </p:txBody>
        </p:sp>
        <p:sp>
          <p:nvSpPr>
            <p:cNvPr id="31" name="Rectangle 30"/>
            <p:cNvSpPr/>
            <p:nvPr/>
          </p:nvSpPr>
          <p:spPr>
            <a:xfrm>
              <a:off x="4994395" y="2876818"/>
              <a:ext cx="468878" cy="3879582"/>
            </a:xfrm>
            <a:prstGeom prst="rect">
              <a:avLst/>
            </a:prstGeom>
            <a:pattFill prst="wdDnDiag">
              <a:fgClr>
                <a:srgbClr val="FF0000"/>
              </a:fgClr>
              <a:bgClr>
                <a:schemeClr val="tx1"/>
              </a:bgClr>
            </a:pattFill>
            <a:ln>
              <a:noFill/>
            </a:ln>
          </p:spPr>
          <p:style>
            <a:lnRef idx="3">
              <a:schemeClr val="lt1"/>
            </a:lnRef>
            <a:fillRef idx="1">
              <a:schemeClr val="accent1"/>
            </a:fillRef>
            <a:effectRef idx="1">
              <a:schemeClr val="accent1"/>
            </a:effectRef>
            <a:fontRef idx="minor">
              <a:schemeClr val="lt1"/>
            </a:fontRef>
          </p:style>
          <p:txBody>
            <a:bodyPr vert="vert" rtlCol="0" anchor="ctr"/>
            <a:lstStyle/>
            <a:p>
              <a:pPr algn="ctr"/>
              <a:r>
                <a:rPr lang="en-US" altLang="ko-KR" sz="1400" b="1" dirty="0" smtClean="0">
                  <a:effectLst>
                    <a:outerShdw blurRad="38100" dist="38100" dir="2700000" algn="tl">
                      <a:srgbClr val="000000">
                        <a:alpha val="43137"/>
                      </a:srgbClr>
                    </a:outerShdw>
                  </a:effectLst>
                </a:rPr>
                <a:t>Access Control</a:t>
              </a:r>
              <a:endParaRPr lang="ko-KR" altLang="en-US" sz="1400" b="1" dirty="0">
                <a:effectLst>
                  <a:outerShdw blurRad="38100" dist="38100" dir="2700000" algn="tl">
                    <a:srgbClr val="000000">
                      <a:alpha val="43137"/>
                    </a:srgbClr>
                  </a:outerShdw>
                </a:effectLst>
              </a:endParaRPr>
            </a:p>
          </p:txBody>
        </p:sp>
      </p:grpSp>
      <p:cxnSp>
        <p:nvCxnSpPr>
          <p:cNvPr id="34" name="Straight Arrow Connector 33"/>
          <p:cNvCxnSpPr>
            <a:stCxn id="32" idx="3"/>
            <a:endCxn id="9" idx="1"/>
          </p:cNvCxnSpPr>
          <p:nvPr/>
        </p:nvCxnSpPr>
        <p:spPr>
          <a:xfrm>
            <a:off x="1684188" y="4690034"/>
            <a:ext cx="870507" cy="1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8085190" y="5407897"/>
            <a:ext cx="1886727" cy="1187541"/>
            <a:chOff x="7871440" y="5443522"/>
            <a:chExt cx="1886727" cy="1187541"/>
          </a:xfrm>
        </p:grpSpPr>
        <p:grpSp>
          <p:nvGrpSpPr>
            <p:cNvPr id="25" name="Group 24"/>
            <p:cNvGrpSpPr/>
            <p:nvPr/>
          </p:nvGrpSpPr>
          <p:grpSpPr>
            <a:xfrm>
              <a:off x="7871440" y="5792043"/>
              <a:ext cx="780290" cy="839020"/>
              <a:chOff x="4181212" y="4201701"/>
              <a:chExt cx="780290" cy="839020"/>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212" y="4201701"/>
                <a:ext cx="780290" cy="780290"/>
              </a:xfrm>
              <a:prstGeom prst="rect">
                <a:avLst/>
              </a:prstGeom>
            </p:spPr>
          </p:pic>
          <p:sp>
            <p:nvSpPr>
              <p:cNvPr id="27" name="TextBox 26"/>
              <p:cNvSpPr txBox="1"/>
              <p:nvPr/>
            </p:nvSpPr>
            <p:spPr>
              <a:xfrm>
                <a:off x="4203308" y="4640611"/>
                <a:ext cx="736099" cy="400110"/>
              </a:xfrm>
              <a:prstGeom prst="rect">
                <a:avLst/>
              </a:prstGeom>
              <a:noFill/>
            </p:spPr>
            <p:txBody>
              <a:bodyPr wrap="none" rtlCol="0">
                <a:spAutoFit/>
              </a:bodyPr>
              <a:lstStyle/>
              <a:p>
                <a:pPr algn="ctr"/>
                <a:r>
                  <a:rPr lang="en-US" altLang="ko-KR" sz="1000" dirty="0" err="1" smtClean="0"/>
                  <a:t>EndPoint</a:t>
                </a:r>
                <a:endParaRPr lang="en-US" altLang="ko-KR" sz="1000" dirty="0" smtClean="0"/>
              </a:p>
              <a:p>
                <a:pPr algn="ctr"/>
                <a:r>
                  <a:rPr lang="en-US" altLang="ko-KR" sz="1000" dirty="0" smtClean="0"/>
                  <a:t>TCP 8080</a:t>
                </a:r>
                <a:endParaRPr lang="ko-KR" altLang="en-US" sz="1000" dirty="0"/>
              </a:p>
            </p:txBody>
          </p:sp>
        </p:grpSp>
        <p:grpSp>
          <p:nvGrpSpPr>
            <p:cNvPr id="28" name="Group 27"/>
            <p:cNvGrpSpPr/>
            <p:nvPr/>
          </p:nvGrpSpPr>
          <p:grpSpPr>
            <a:xfrm>
              <a:off x="8427190" y="5443522"/>
              <a:ext cx="1330977" cy="1133774"/>
              <a:chOff x="5632974" y="4152936"/>
              <a:chExt cx="1099981" cy="937004"/>
            </a:xfrm>
          </p:grpSpPr>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2817" y="4152936"/>
                <a:ext cx="780290" cy="780290"/>
              </a:xfrm>
              <a:prstGeom prst="rect">
                <a:avLst/>
              </a:prstGeom>
            </p:spPr>
          </p:pic>
          <p:sp>
            <p:nvSpPr>
              <p:cNvPr id="30" name="TextBox 29"/>
              <p:cNvSpPr txBox="1"/>
              <p:nvPr/>
            </p:nvSpPr>
            <p:spPr>
              <a:xfrm>
                <a:off x="5632974" y="4843719"/>
                <a:ext cx="1099981" cy="246221"/>
              </a:xfrm>
              <a:prstGeom prst="rect">
                <a:avLst/>
              </a:prstGeom>
              <a:noFill/>
            </p:spPr>
            <p:txBody>
              <a:bodyPr wrap="none" rtlCol="0">
                <a:spAutoFit/>
              </a:bodyPr>
              <a:lstStyle/>
              <a:p>
                <a:pPr algn="ctr"/>
                <a:r>
                  <a:rPr lang="en-US" altLang="ko-KR" sz="1000" dirty="0" smtClean="0"/>
                  <a:t>Virtual Machine</a:t>
                </a:r>
                <a:endParaRPr lang="ko-KR" altLang="en-US" sz="1000" dirty="0"/>
              </a:p>
            </p:txBody>
          </p:sp>
        </p:grpSp>
      </p:grpSp>
      <p:grpSp>
        <p:nvGrpSpPr>
          <p:cNvPr id="64" name="Group 63"/>
          <p:cNvGrpSpPr/>
          <p:nvPr/>
        </p:nvGrpSpPr>
        <p:grpSpPr>
          <a:xfrm>
            <a:off x="903898" y="4299889"/>
            <a:ext cx="780290" cy="1077944"/>
            <a:chOff x="779490" y="4252465"/>
            <a:chExt cx="780290" cy="1077944"/>
          </a:xfrm>
        </p:grpSpPr>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90" y="4252465"/>
              <a:ext cx="780290" cy="780290"/>
            </a:xfrm>
            <a:prstGeom prst="rect">
              <a:avLst/>
            </a:prstGeom>
          </p:spPr>
        </p:pic>
        <p:sp>
          <p:nvSpPr>
            <p:cNvPr id="36" name="TextBox 35"/>
            <p:cNvSpPr txBox="1"/>
            <p:nvPr/>
          </p:nvSpPr>
          <p:spPr>
            <a:xfrm>
              <a:off x="919406" y="5084188"/>
              <a:ext cx="500458" cy="246221"/>
            </a:xfrm>
            <a:prstGeom prst="rect">
              <a:avLst/>
            </a:prstGeom>
            <a:noFill/>
          </p:spPr>
          <p:txBody>
            <a:bodyPr wrap="none" rtlCol="0">
              <a:spAutoFit/>
            </a:bodyPr>
            <a:lstStyle/>
            <a:p>
              <a:pPr algn="ctr"/>
              <a:r>
                <a:rPr lang="en-US" altLang="ko-KR" sz="1000" dirty="0" smtClean="0"/>
                <a:t>Users</a:t>
              </a:r>
              <a:endParaRPr lang="ko-KR" altLang="en-US" sz="1000" dirty="0"/>
            </a:p>
          </p:txBody>
        </p:sp>
      </p:grpSp>
      <p:grpSp>
        <p:nvGrpSpPr>
          <p:cNvPr id="37" name="Group 36"/>
          <p:cNvGrpSpPr/>
          <p:nvPr/>
        </p:nvGrpSpPr>
        <p:grpSpPr>
          <a:xfrm>
            <a:off x="8085190" y="5203795"/>
            <a:ext cx="780290" cy="839020"/>
            <a:chOff x="4181212" y="4201701"/>
            <a:chExt cx="780290" cy="839020"/>
          </a:xfrm>
        </p:grpSpPr>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212" y="4201701"/>
              <a:ext cx="780290" cy="780290"/>
            </a:xfrm>
            <a:prstGeom prst="rect">
              <a:avLst/>
            </a:prstGeom>
          </p:spPr>
        </p:pic>
        <p:sp>
          <p:nvSpPr>
            <p:cNvPr id="39" name="TextBox 38"/>
            <p:cNvSpPr txBox="1"/>
            <p:nvPr/>
          </p:nvSpPr>
          <p:spPr>
            <a:xfrm>
              <a:off x="4220139" y="4640611"/>
              <a:ext cx="702436" cy="400110"/>
            </a:xfrm>
            <a:prstGeom prst="rect">
              <a:avLst/>
            </a:prstGeom>
            <a:noFill/>
          </p:spPr>
          <p:txBody>
            <a:bodyPr wrap="none" rtlCol="0">
              <a:spAutoFit/>
            </a:bodyPr>
            <a:lstStyle/>
            <a:p>
              <a:pPr algn="ctr"/>
              <a:r>
                <a:rPr lang="en-US" altLang="ko-KR" sz="1000" dirty="0" err="1" smtClean="0"/>
                <a:t>EndPoint</a:t>
              </a:r>
              <a:endParaRPr lang="en-US" altLang="ko-KR" sz="1000" dirty="0" smtClean="0"/>
            </a:p>
            <a:p>
              <a:pPr algn="ctr"/>
              <a:r>
                <a:rPr lang="en-US" altLang="ko-KR" sz="1000" dirty="0" smtClean="0"/>
                <a:t>TCP 80</a:t>
              </a:r>
              <a:endParaRPr lang="ko-KR" altLang="en-US" sz="1000" dirty="0"/>
            </a:p>
          </p:txBody>
        </p:sp>
      </p:grpSp>
      <p:cxnSp>
        <p:nvCxnSpPr>
          <p:cNvPr id="41" name="Straight Arrow Connector 40"/>
          <p:cNvCxnSpPr>
            <a:stCxn id="3" idx="3"/>
            <a:endCxn id="7" idx="1"/>
          </p:cNvCxnSpPr>
          <p:nvPr/>
        </p:nvCxnSpPr>
        <p:spPr>
          <a:xfrm flipV="1">
            <a:off x="7374527" y="3302588"/>
            <a:ext cx="710663" cy="1034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 idx="3"/>
            <a:endCxn id="20" idx="1"/>
          </p:cNvCxnSpPr>
          <p:nvPr/>
        </p:nvCxnSpPr>
        <p:spPr>
          <a:xfrm>
            <a:off x="7374527" y="4337220"/>
            <a:ext cx="710663" cy="30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38" idx="1"/>
          </p:cNvCxnSpPr>
          <p:nvPr/>
        </p:nvCxnSpPr>
        <p:spPr>
          <a:xfrm>
            <a:off x="7374527" y="4337220"/>
            <a:ext cx="710663" cy="125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3"/>
            <a:endCxn id="26" idx="1"/>
          </p:cNvCxnSpPr>
          <p:nvPr/>
        </p:nvCxnSpPr>
        <p:spPr>
          <a:xfrm>
            <a:off x="5677023" y="4709734"/>
            <a:ext cx="2408167" cy="143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1" idx="3"/>
            <a:endCxn id="3" idx="1"/>
          </p:cNvCxnSpPr>
          <p:nvPr/>
        </p:nvCxnSpPr>
        <p:spPr>
          <a:xfrm flipV="1">
            <a:off x="5677023" y="4337220"/>
            <a:ext cx="917214" cy="37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3"/>
            <a:endCxn id="82" idx="1"/>
          </p:cNvCxnSpPr>
          <p:nvPr/>
        </p:nvCxnSpPr>
        <p:spPr>
          <a:xfrm>
            <a:off x="3334985" y="4691921"/>
            <a:ext cx="750116" cy="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275667" y="2636322"/>
            <a:ext cx="8269622" cy="4120078"/>
          </a:xfrm>
          <a:prstGeom prst="rect">
            <a:avLst/>
          </a:prstGeom>
          <a:no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4" name="Group 73"/>
          <p:cNvGrpSpPr/>
          <p:nvPr/>
        </p:nvGrpSpPr>
        <p:grpSpPr>
          <a:xfrm>
            <a:off x="2390942" y="2739086"/>
            <a:ext cx="1111202" cy="1023189"/>
            <a:chOff x="2825104" y="2535438"/>
            <a:chExt cx="1111202" cy="1023189"/>
          </a:xfrm>
        </p:grpSpPr>
        <p:pic>
          <p:nvPicPr>
            <p:cNvPr id="72" name="Picture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0560" y="2535438"/>
              <a:ext cx="780290" cy="780290"/>
            </a:xfrm>
            <a:prstGeom prst="rect">
              <a:avLst/>
            </a:prstGeom>
          </p:spPr>
        </p:pic>
        <p:sp>
          <p:nvSpPr>
            <p:cNvPr id="73" name="TextBox 72"/>
            <p:cNvSpPr txBox="1"/>
            <p:nvPr/>
          </p:nvSpPr>
          <p:spPr>
            <a:xfrm>
              <a:off x="2825104" y="3312406"/>
              <a:ext cx="1111202" cy="246221"/>
            </a:xfrm>
            <a:prstGeom prst="rect">
              <a:avLst/>
            </a:prstGeom>
            <a:noFill/>
          </p:spPr>
          <p:txBody>
            <a:bodyPr wrap="none" rtlCol="0">
              <a:spAutoFit/>
            </a:bodyPr>
            <a:lstStyle/>
            <a:p>
              <a:pPr algn="ctr"/>
              <a:r>
                <a:rPr lang="en-US" altLang="ko-KR" sz="1000" dirty="0" smtClean="0"/>
                <a:t>Microsoft Azure</a:t>
              </a:r>
              <a:endParaRPr lang="ko-KR" altLang="en-US" sz="1000" dirty="0"/>
            </a:p>
          </p:txBody>
        </p:sp>
      </p:grpSp>
      <p:sp>
        <p:nvSpPr>
          <p:cNvPr id="82" name="Rectangle 81"/>
          <p:cNvSpPr/>
          <p:nvPr/>
        </p:nvSpPr>
        <p:spPr>
          <a:xfrm>
            <a:off x="4085101" y="2750373"/>
            <a:ext cx="582916" cy="38919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ko-KR" sz="1400" dirty="0" smtClean="0"/>
              <a:t>Network Service Layer</a:t>
            </a:r>
            <a:endParaRPr lang="ko-KR" altLang="en-US" sz="1400" dirty="0"/>
          </a:p>
        </p:txBody>
      </p:sp>
      <p:sp>
        <p:nvSpPr>
          <p:cNvPr id="84" name="Rectangle 83"/>
          <p:cNvSpPr/>
          <p:nvPr/>
        </p:nvSpPr>
        <p:spPr>
          <a:xfrm>
            <a:off x="4085101" y="2750373"/>
            <a:ext cx="6044551" cy="3891977"/>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00617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Manage VM </a:t>
            </a:r>
            <a:r>
              <a:rPr lang="en-US" altLang="ko-KR" dirty="0" smtClean="0"/>
              <a:t>Network &gt; Endpoint (1)</a:t>
            </a:r>
            <a:endParaRPr lang="ko-KR" altLang="en-US" dirty="0"/>
          </a:p>
        </p:txBody>
      </p:sp>
      <p:sp>
        <p:nvSpPr>
          <p:cNvPr id="6" name="Text Placeholder 5"/>
          <p:cNvSpPr>
            <a:spLocks noGrp="1"/>
          </p:cNvSpPr>
          <p:nvPr>
            <p:ph type="body" sz="quarter" idx="12"/>
          </p:nvPr>
        </p:nvSpPr>
        <p:spPr/>
        <p:txBody>
          <a:bodyPr/>
          <a:lstStyle/>
          <a:p>
            <a:r>
              <a:rPr lang="fr-FR" altLang="ko-KR" dirty="0"/>
              <a:t>2. </a:t>
            </a:r>
            <a:r>
              <a:rPr lang="en-US" altLang="ko-KR" dirty="0"/>
              <a:t>Virtual Machine</a:t>
            </a:r>
            <a:endParaRPr lang="ko-KR" altLang="en-US" dirty="0"/>
          </a:p>
        </p:txBody>
      </p:sp>
      <p:sp>
        <p:nvSpPr>
          <p:cNvPr id="5" name="Content Placeholder 4"/>
          <p:cNvSpPr>
            <a:spLocks noGrp="1"/>
          </p:cNvSpPr>
          <p:nvPr>
            <p:ph idx="1"/>
          </p:nvPr>
        </p:nvSpPr>
        <p:spPr/>
        <p:txBody>
          <a:bodyPr/>
          <a:lstStyle/>
          <a:p>
            <a:r>
              <a:rPr lang="en-US" altLang="ko-KR" dirty="0" smtClean="0"/>
              <a:t>Port Forwarding</a:t>
            </a:r>
          </a:p>
          <a:p>
            <a:pPr lvl="1"/>
            <a:r>
              <a:rPr lang="en-US" altLang="ko-KR" dirty="0" smtClean="0"/>
              <a:t>Public Port and Private Port should be mapped  </a:t>
            </a:r>
          </a:p>
          <a:p>
            <a:endParaRPr lang="en-US" altLang="ko-KR" dirty="0" smtClean="0"/>
          </a:p>
          <a:p>
            <a:endParaRPr lang="en-US" altLang="ko-KR" dirty="0"/>
          </a:p>
          <a:p>
            <a:endParaRPr lang="en-US" altLang="ko-KR" dirty="0" smtClean="0"/>
          </a:p>
          <a:p>
            <a:endParaRPr lang="en-US" altLang="ko-KR" dirty="0" smtClean="0"/>
          </a:p>
          <a:p>
            <a:endParaRPr lang="en-US" altLang="ko-KR" dirty="0" smtClean="0"/>
          </a:p>
          <a:p>
            <a:endParaRPr lang="en-US" altLang="ko-KR" dirty="0"/>
          </a:p>
          <a:p>
            <a:pPr lvl="1"/>
            <a:r>
              <a:rPr lang="en-US" altLang="ko-KR" dirty="0" smtClean="0"/>
              <a:t>Access VM can be distinguished by Public Port</a:t>
            </a:r>
            <a:endParaRPr lang="ko-KR" altLang="en-US" dirty="0"/>
          </a:p>
          <a:p>
            <a:endParaRPr lang="en-US" altLang="ko-KR" dirty="0"/>
          </a:p>
        </p:txBody>
      </p:sp>
      <p:sp>
        <p:nvSpPr>
          <p:cNvPr id="4" name="Text Placeholder 3"/>
          <p:cNvSpPr>
            <a:spLocks noGrp="1"/>
          </p:cNvSpPr>
          <p:nvPr>
            <p:ph type="body" sz="quarter" idx="10"/>
          </p:nvPr>
        </p:nvSpPr>
        <p:spPr/>
        <p:txBody>
          <a:bodyPr>
            <a:normAutofit/>
          </a:bodyPr>
          <a:lstStyle/>
          <a:p>
            <a:r>
              <a:rPr lang="en-US" altLang="ko-KR" dirty="0"/>
              <a:t>Communication settings including the protocol, public port, and private port to handle different types of inbound network traffic to the VM</a:t>
            </a:r>
            <a:endParaRPr lang="ko-KR" altLang="en-US" dirty="0"/>
          </a:p>
        </p:txBody>
      </p:sp>
      <p:graphicFrame>
        <p:nvGraphicFramePr>
          <p:cNvPr id="7" name="Table 6"/>
          <p:cNvGraphicFramePr>
            <a:graphicFrameLocks noGrp="1"/>
          </p:cNvGraphicFramePr>
          <p:nvPr>
            <p:extLst>
              <p:ext uri="{D42A27DB-BD31-4B8C-83A1-F6EECF244321}">
                <p14:modId xmlns:p14="http://schemas.microsoft.com/office/powerpoint/2010/main" val="3363567780"/>
              </p:ext>
            </p:extLst>
          </p:nvPr>
        </p:nvGraphicFramePr>
        <p:xfrm>
          <a:off x="830634" y="1777555"/>
          <a:ext cx="10530732" cy="1112520"/>
        </p:xfrm>
        <a:graphic>
          <a:graphicData uri="http://schemas.openxmlformats.org/drawingml/2006/table">
            <a:tbl>
              <a:tblPr firstRow="1" bandRow="1">
                <a:tableStyleId>{5C22544A-7EE6-4342-B048-85BDC9FD1C3A}</a:tableStyleId>
              </a:tblPr>
              <a:tblGrid>
                <a:gridCol w="1597651"/>
                <a:gridCol w="1731210"/>
                <a:gridCol w="981823"/>
                <a:gridCol w="1427095"/>
                <a:gridCol w="1597651"/>
                <a:gridCol w="1597651"/>
                <a:gridCol w="1597651"/>
              </a:tblGrid>
              <a:tr h="370840">
                <a:tc>
                  <a:txBody>
                    <a:bodyPr/>
                    <a:lstStyle/>
                    <a:p>
                      <a:pPr algn="ctr" latinLnBrk="1"/>
                      <a:r>
                        <a:rPr lang="en-US" altLang="ko-KR" sz="1100" dirty="0" smtClean="0"/>
                        <a:t>Cloud Service</a:t>
                      </a:r>
                      <a:endParaRPr lang="ko-KR" altLang="en-US" sz="1100" dirty="0"/>
                    </a:p>
                  </a:txBody>
                  <a:tcPr anchor="ctr"/>
                </a:tc>
                <a:tc>
                  <a:txBody>
                    <a:bodyPr/>
                    <a:lstStyle/>
                    <a:p>
                      <a:pPr algn="ctr" latinLnBrk="1"/>
                      <a:r>
                        <a:rPr lang="en-US" altLang="ko-KR" sz="1100" dirty="0" smtClean="0"/>
                        <a:t>Endpoint Name</a:t>
                      </a:r>
                      <a:endParaRPr lang="ko-KR" altLang="en-US" sz="1100" dirty="0"/>
                    </a:p>
                  </a:txBody>
                  <a:tcPr anchor="ctr"/>
                </a:tc>
                <a:tc>
                  <a:txBody>
                    <a:bodyPr/>
                    <a:lstStyle/>
                    <a:p>
                      <a:pPr algn="ctr" latinLnBrk="1"/>
                      <a:r>
                        <a:rPr lang="en-US" altLang="ko-KR" sz="1100" dirty="0" smtClean="0"/>
                        <a:t>Protocol</a:t>
                      </a:r>
                      <a:endParaRPr lang="ko-KR" altLang="en-US" sz="1100" dirty="0"/>
                    </a:p>
                  </a:txBody>
                  <a:tcPr anchor="ctr"/>
                </a:tc>
                <a:tc>
                  <a:txBody>
                    <a:bodyPr/>
                    <a:lstStyle/>
                    <a:p>
                      <a:pPr algn="ctr" latinLnBrk="1"/>
                      <a:r>
                        <a:rPr lang="en-US" altLang="ko-KR" sz="1100" dirty="0" smtClean="0"/>
                        <a:t>Public Port</a:t>
                      </a:r>
                      <a:endParaRPr lang="ko-KR" altLang="en-US" sz="1100" dirty="0"/>
                    </a:p>
                  </a:txBody>
                  <a:tcPr anchor="ctr"/>
                </a:tc>
                <a:tc>
                  <a:txBody>
                    <a:bodyPr/>
                    <a:lstStyle/>
                    <a:p>
                      <a:pPr algn="ctr" latinLnBrk="1"/>
                      <a:r>
                        <a:rPr lang="en-US" altLang="ko-KR" sz="1100" dirty="0" smtClean="0"/>
                        <a:t>Private Port</a:t>
                      </a:r>
                      <a:endParaRPr lang="ko-KR" altLang="en-US" sz="1100" dirty="0"/>
                    </a:p>
                  </a:txBody>
                  <a:tcPr anchor="ctr"/>
                </a:tc>
                <a:tc>
                  <a:txBody>
                    <a:bodyPr/>
                    <a:lstStyle/>
                    <a:p>
                      <a:pPr algn="ctr" latinLnBrk="1"/>
                      <a:r>
                        <a:rPr lang="en-US" altLang="ko-KR" sz="1100" dirty="0" smtClean="0"/>
                        <a:t>VM</a:t>
                      </a:r>
                      <a:endParaRPr lang="ko-KR" altLang="en-US" sz="1100" dirty="0"/>
                    </a:p>
                  </a:txBody>
                  <a:tcPr anchor="ctr"/>
                </a:tc>
                <a:tc>
                  <a:txBody>
                    <a:bodyPr/>
                    <a:lstStyle/>
                    <a:p>
                      <a:pPr algn="ctr" latinLnBrk="1"/>
                      <a:r>
                        <a:rPr lang="en-US" altLang="ko-KR" sz="1100" dirty="0" smtClean="0"/>
                        <a:t>Load Balance Set</a:t>
                      </a:r>
                      <a:endParaRPr lang="ko-KR" altLang="en-US" sz="1100" dirty="0"/>
                    </a:p>
                  </a:txBody>
                  <a:tcPr anchor="ctr"/>
                </a:tc>
              </a:tr>
              <a:tr h="370840">
                <a:tc rowSpan="2">
                  <a:txBody>
                    <a:bodyPr/>
                    <a:lstStyle/>
                    <a:p>
                      <a:pPr algn="ctr" latinLnBrk="1"/>
                      <a:r>
                        <a:rPr lang="en-US" altLang="ko-KR" sz="1100" dirty="0" smtClean="0"/>
                        <a:t>*.cloudapp.net</a:t>
                      </a:r>
                      <a:endParaRPr lang="ko-KR" altLang="en-US" sz="1100" dirty="0"/>
                    </a:p>
                  </a:txBody>
                  <a:tcPr anchor="ctr"/>
                </a:tc>
                <a:tc>
                  <a:txBody>
                    <a:bodyPr/>
                    <a:lstStyle/>
                    <a:p>
                      <a:pPr algn="ctr" latinLnBrk="1"/>
                      <a:r>
                        <a:rPr lang="en-US" altLang="ko-KR" sz="1100" dirty="0" smtClean="0"/>
                        <a:t>Remote Desktop (VM1)</a:t>
                      </a:r>
                      <a:endParaRPr lang="ko-KR" altLang="en-US" sz="1100" dirty="0"/>
                    </a:p>
                  </a:txBody>
                  <a:tcPr anchor="ctr"/>
                </a:tc>
                <a:tc>
                  <a:txBody>
                    <a:bodyPr/>
                    <a:lstStyle/>
                    <a:p>
                      <a:pPr algn="ctr" latinLnBrk="1"/>
                      <a:r>
                        <a:rPr lang="en-US" altLang="ko-KR" sz="1100" dirty="0" smtClean="0"/>
                        <a:t>TCP</a:t>
                      </a:r>
                      <a:endParaRPr lang="ko-KR" altLang="en-US" sz="1100" dirty="0"/>
                    </a:p>
                  </a:txBody>
                  <a:tcPr anchor="ctr"/>
                </a:tc>
                <a:tc>
                  <a:txBody>
                    <a:bodyPr/>
                    <a:lstStyle/>
                    <a:p>
                      <a:pPr algn="ctr" latinLnBrk="1"/>
                      <a:r>
                        <a:rPr lang="en-US" altLang="ko-KR" sz="1100" dirty="0" smtClean="0"/>
                        <a:t>5586</a:t>
                      </a:r>
                      <a:endParaRPr lang="ko-KR" altLang="en-US" sz="1100" dirty="0"/>
                    </a:p>
                  </a:txBody>
                  <a:tcPr anchor="ctr"/>
                </a:tc>
                <a:tc>
                  <a:txBody>
                    <a:bodyPr/>
                    <a:lstStyle/>
                    <a:p>
                      <a:pPr algn="ctr" latinLnBrk="1"/>
                      <a:r>
                        <a:rPr lang="en-US" altLang="ko-KR" sz="1100" dirty="0" smtClean="0"/>
                        <a:t>3389</a:t>
                      </a:r>
                      <a:endParaRPr lang="ko-KR" altLang="en-US" sz="1100" dirty="0"/>
                    </a:p>
                  </a:txBody>
                  <a:tcPr anchor="ctr"/>
                </a:tc>
                <a:tc>
                  <a:txBody>
                    <a:bodyPr/>
                    <a:lstStyle/>
                    <a:p>
                      <a:pPr algn="ctr" latinLnBrk="1"/>
                      <a:r>
                        <a:rPr lang="en-US" altLang="ko-KR" sz="1100" dirty="0" smtClean="0"/>
                        <a:t>VM1</a:t>
                      </a:r>
                      <a:endParaRPr lang="ko-KR" altLang="en-US" sz="1100" dirty="0"/>
                    </a:p>
                  </a:txBody>
                  <a:tcPr anchor="ctr"/>
                </a:tc>
                <a:tc>
                  <a:txBody>
                    <a:bodyPr/>
                    <a:lstStyle/>
                    <a:p>
                      <a:pPr algn="ctr" latinLnBrk="1"/>
                      <a:r>
                        <a:rPr lang="en-US" altLang="ko-KR" sz="1100" dirty="0" smtClean="0"/>
                        <a:t>No</a:t>
                      </a:r>
                      <a:endParaRPr lang="ko-KR" altLang="en-US" sz="1100" dirty="0"/>
                    </a:p>
                  </a:txBody>
                  <a:tcPr anchor="ctr"/>
                </a:tc>
              </a:tr>
              <a:tr h="370840">
                <a:tc vMerge="1">
                  <a:txBody>
                    <a:bodyPr/>
                    <a:lstStyle/>
                    <a:p>
                      <a:pPr algn="ctr" latinLnBrk="1"/>
                      <a:endParaRPr lang="ko-KR" altLang="en-US" sz="1100" dirty="0"/>
                    </a:p>
                  </a:txBody>
                  <a:tcPr anchor="ctr"/>
                </a:tc>
                <a:tc>
                  <a:txBody>
                    <a:bodyPr/>
                    <a:lstStyle/>
                    <a:p>
                      <a:pPr algn="ctr" latinLnBrk="1"/>
                      <a:r>
                        <a:rPr lang="en-US" altLang="ko-KR" sz="1100" dirty="0" smtClean="0"/>
                        <a:t>Remote Desktop (VM2)</a:t>
                      </a:r>
                      <a:endParaRPr lang="ko-KR" altLang="en-US" sz="1100" dirty="0"/>
                    </a:p>
                  </a:txBody>
                  <a:tcPr anchor="ctr"/>
                </a:tc>
                <a:tc>
                  <a:txBody>
                    <a:bodyPr/>
                    <a:lstStyle/>
                    <a:p>
                      <a:pPr algn="ctr" latinLnBrk="1"/>
                      <a:r>
                        <a:rPr lang="en-US" altLang="ko-KR" sz="1100" dirty="0" smtClean="0"/>
                        <a:t>TCP</a:t>
                      </a:r>
                      <a:endParaRPr lang="ko-KR" altLang="en-US" sz="1100" dirty="0"/>
                    </a:p>
                  </a:txBody>
                  <a:tcPr anchor="ctr"/>
                </a:tc>
                <a:tc>
                  <a:txBody>
                    <a:bodyPr/>
                    <a:lstStyle/>
                    <a:p>
                      <a:pPr algn="ctr" latinLnBrk="1"/>
                      <a:r>
                        <a:rPr lang="en-US" altLang="ko-KR" sz="1100" dirty="0" smtClean="0"/>
                        <a:t>5587</a:t>
                      </a:r>
                      <a:endParaRPr lang="ko-KR" altLang="en-US" sz="1100" dirty="0"/>
                    </a:p>
                  </a:txBody>
                  <a:tcPr anchor="ctr"/>
                </a:tc>
                <a:tc>
                  <a:txBody>
                    <a:bodyPr/>
                    <a:lstStyle/>
                    <a:p>
                      <a:pPr algn="ctr" latinLnBrk="1"/>
                      <a:r>
                        <a:rPr lang="en-US" altLang="ko-KR" sz="1100" dirty="0" smtClean="0"/>
                        <a:t>3389</a:t>
                      </a:r>
                      <a:endParaRPr lang="ko-KR" altLang="en-US" sz="1100" dirty="0"/>
                    </a:p>
                  </a:txBody>
                  <a:tcPr anchor="ctr"/>
                </a:tc>
                <a:tc>
                  <a:txBody>
                    <a:bodyPr/>
                    <a:lstStyle/>
                    <a:p>
                      <a:pPr algn="ctr" latinLnBrk="1"/>
                      <a:r>
                        <a:rPr lang="en-US" altLang="ko-KR" sz="1100" dirty="0" smtClean="0"/>
                        <a:t>VM2</a:t>
                      </a:r>
                      <a:endParaRPr lang="ko-KR" altLang="en-US" sz="1100" dirty="0"/>
                    </a:p>
                  </a:txBody>
                  <a:tcPr anchor="ctr"/>
                </a:tc>
                <a:tc>
                  <a:txBody>
                    <a:bodyPr/>
                    <a:lstStyle/>
                    <a:p>
                      <a:pPr algn="ctr" latinLnBrk="1"/>
                      <a:r>
                        <a:rPr lang="en-US" altLang="ko-KR" sz="1100" dirty="0" smtClean="0"/>
                        <a:t>No</a:t>
                      </a:r>
                      <a:endParaRPr lang="ko-KR" altLang="en-US" sz="1100" dirty="0"/>
                    </a:p>
                  </a:txBody>
                  <a:tcPr anchor="ctr"/>
                </a:tc>
              </a:tr>
            </a:tbl>
          </a:graphicData>
        </a:graphic>
      </p:graphicFrame>
      <p:grpSp>
        <p:nvGrpSpPr>
          <p:cNvPr id="36" name="Group 35"/>
          <p:cNvGrpSpPr/>
          <p:nvPr/>
        </p:nvGrpSpPr>
        <p:grpSpPr>
          <a:xfrm>
            <a:off x="5095873" y="2890075"/>
            <a:ext cx="5697399" cy="3187408"/>
            <a:chOff x="3795375" y="1195604"/>
            <a:chExt cx="7583239" cy="4242440"/>
          </a:xfrm>
        </p:grpSpPr>
        <p:sp>
          <p:nvSpPr>
            <p:cNvPr id="37" name="Rectangle 36"/>
            <p:cNvSpPr/>
            <p:nvPr/>
          </p:nvSpPr>
          <p:spPr bwMode="auto">
            <a:xfrm>
              <a:off x="7041590" y="1763910"/>
              <a:ext cx="4337024" cy="3674134"/>
            </a:xfrm>
            <a:prstGeom prst="rect">
              <a:avLst/>
            </a:prstGeom>
            <a:noFill/>
            <a:ln w="47625">
              <a:solidFill>
                <a:srgbClr val="00188F"/>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txBody>
            <a:bodyPr vert="horz" wrap="square" lIns="45703" tIns="45701" rIns="45703" bIns="45701" numCol="1" rtlCol="0" anchor="t" anchorCtr="0" compatLnSpc="1">
              <a:prstTxWarp prst="textNoShape">
                <a:avLst/>
              </a:prstTxWarp>
            </a:bodyPr>
            <a:lstStyle/>
            <a:p>
              <a:pPr marL="0" marR="0" lvl="0" indent="0" algn="ctr" defTabSz="913765" eaLnBrk="1" fontAlgn="auto" latinLnBrk="0" hangingPunct="1">
                <a:lnSpc>
                  <a:spcPct val="100000"/>
                </a:lnSpc>
                <a:spcBef>
                  <a:spcPts val="0"/>
                </a:spcBef>
                <a:spcAft>
                  <a:spcPts val="0"/>
                </a:spcAft>
                <a:buClrTx/>
                <a:buSzTx/>
                <a:buFontTx/>
                <a:buNone/>
                <a:tabLst/>
                <a:defRPr/>
              </a:pPr>
              <a:endParaRPr kumimoji="0" lang="en-US" sz="2000" b="0" i="0" u="none" strike="noStrike" kern="0" cap="none" spc="-51" normalizeH="0" baseline="0" noProof="0" dirty="0">
                <a:ln>
                  <a:solidFill>
                    <a:srgbClr val="FFFFFF">
                      <a:alpha val="0"/>
                    </a:srgbClr>
                  </a:solidFill>
                </a:ln>
                <a:solidFill>
                  <a:srgbClr val="595959">
                    <a:alpha val="99000"/>
                  </a:srgbClr>
                </a:solidFill>
                <a:effectLst/>
                <a:uLnTx/>
                <a:uFillTx/>
                <a:latin typeface="Segoe UI"/>
              </a:endParaRPr>
            </a:p>
          </p:txBody>
        </p:sp>
        <p:grpSp>
          <p:nvGrpSpPr>
            <p:cNvPr id="38" name="Group 37"/>
            <p:cNvGrpSpPr/>
            <p:nvPr/>
          </p:nvGrpSpPr>
          <p:grpSpPr>
            <a:xfrm>
              <a:off x="8601327" y="4328763"/>
              <a:ext cx="2011680" cy="673017"/>
              <a:chOff x="8515645" y="4889713"/>
              <a:chExt cx="2011680" cy="914400"/>
            </a:xfrm>
            <a:solidFill>
              <a:srgbClr val="00188F"/>
            </a:solidFill>
          </p:grpSpPr>
          <p:sp>
            <p:nvSpPr>
              <p:cNvPr id="56" name="Rectangle 55"/>
              <p:cNvSpPr/>
              <p:nvPr/>
            </p:nvSpPr>
            <p:spPr bwMode="auto">
              <a:xfrm>
                <a:off x="8515645" y="4889713"/>
                <a:ext cx="2011680" cy="914400"/>
              </a:xfrm>
              <a:prstGeom prst="rect">
                <a:avLst/>
              </a:prstGeom>
              <a:grpFill/>
              <a:ln w="9525" cap="flat" cmpd="sng" algn="ctr">
                <a:solidFill>
                  <a:srgbClr val="00D8CC"/>
                </a:solidFill>
                <a:prstDash val="solid"/>
                <a:headEnd type="none" w="med" len="med"/>
                <a:tailEnd type="none" w="med" len="med"/>
              </a:ln>
              <a:effectLst/>
            </p:spPr>
            <p:txBody>
              <a:bodyPr vert="horz" wrap="square" lIns="119942" tIns="59972" rIns="119942" bIns="59972" numCol="1" rtlCol="0" anchor="ctr" anchorCtr="0" compatLnSpc="1">
                <a:prstTxWarp prst="textNoShape">
                  <a:avLst/>
                </a:prstTxWarp>
              </a:bodyPr>
              <a:lstStyle/>
              <a:p>
                <a:pPr marL="0" marR="0" lvl="0" indent="0" algn="ctr" defTabSz="899219"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solidFill>
                      <a:srgbClr val="FFFFFF">
                        <a:alpha val="0"/>
                      </a:srgbClr>
                    </a:solidFill>
                  </a:ln>
                  <a:solidFill>
                    <a:srgbClr val="FFFFFF"/>
                  </a:solidFill>
                  <a:effectLst/>
                  <a:uLnTx/>
                  <a:uFillTx/>
                  <a:latin typeface="Segoe UI"/>
                </a:endParaRPr>
              </a:p>
            </p:txBody>
          </p:sp>
          <p:sp>
            <p:nvSpPr>
              <p:cNvPr id="57" name="Rectangle 56"/>
              <p:cNvSpPr/>
              <p:nvPr/>
            </p:nvSpPr>
            <p:spPr bwMode="auto">
              <a:xfrm>
                <a:off x="8607441" y="5026874"/>
                <a:ext cx="1737360" cy="640080"/>
              </a:xfrm>
              <a:prstGeom prst="rect">
                <a:avLst/>
              </a:prstGeom>
              <a:grpFill/>
              <a:ln w="19050" cap="flat" cmpd="sng" algn="ctr">
                <a:noFill/>
                <a:prstDash val="sysDash"/>
                <a:headEnd type="none" w="med" len="med"/>
                <a:tailEnd type="none" w="med" len="med"/>
              </a:ln>
              <a:effectLst/>
            </p:spPr>
            <p:txBody>
              <a:bodyPr vert="horz" wrap="square" lIns="0" tIns="60941" rIns="0"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solidFill>
                        <a:srgbClr val="FFFFFF">
                          <a:alpha val="0"/>
                        </a:srgbClr>
                      </a:solidFill>
                    </a:ln>
                    <a:solidFill>
                      <a:srgbClr val="FFFFFF">
                        <a:alpha val="99000"/>
                      </a:srgbClr>
                    </a:solidFill>
                    <a:effectLst/>
                    <a:uLnTx/>
                    <a:uFillTx/>
                    <a:latin typeface="Segoe UI"/>
                  </a:rPr>
                  <a:t>VM2</a:t>
                </a:r>
              </a:p>
            </p:txBody>
          </p:sp>
        </p:grpSp>
        <p:sp>
          <p:nvSpPr>
            <p:cNvPr id="39" name="Trapezoid 38"/>
            <p:cNvSpPr/>
            <p:nvPr/>
          </p:nvSpPr>
          <p:spPr bwMode="auto">
            <a:xfrm rot="16200000">
              <a:off x="4208311" y="2960893"/>
              <a:ext cx="3674134" cy="1280160"/>
            </a:xfrm>
            <a:prstGeom prst="trapezoid">
              <a:avLst>
                <a:gd name="adj" fmla="val 37559"/>
              </a:avLst>
            </a:prstGeom>
            <a:solidFill>
              <a:srgbClr val="00188F"/>
            </a:solidFill>
            <a:ln w="9525" cap="flat" cmpd="sng" algn="ctr">
              <a:noFill/>
              <a:prstDash val="solid"/>
              <a:headEnd type="none" w="med" len="med"/>
              <a:tailEnd type="none" w="med" len="med"/>
            </a:ln>
            <a:effectLst/>
          </p:spPr>
          <p:txBody>
            <a:bodyPr vert="vert" wrap="square" lIns="45703" tIns="45701" rIns="45703" bIns="45701" numCol="1" rtlCol="0" anchor="ctr" anchorCtr="0" compatLnSpc="1">
              <a:prstTxWarp prst="textNoShape">
                <a:avLst/>
              </a:prstTxWarp>
            </a:bodyPr>
            <a:lstStyle/>
            <a:p>
              <a:pPr marL="0" marR="0" lvl="0" indent="0" defTabSz="913689" eaLnBrk="1" fontAlgn="base" latinLnBrk="0" hangingPunct="1">
                <a:lnSpc>
                  <a:spcPct val="100000"/>
                </a:lnSpc>
                <a:spcBef>
                  <a:spcPct val="0"/>
                </a:spcBef>
                <a:spcAft>
                  <a:spcPct val="0"/>
                </a:spcAft>
                <a:buClrTx/>
                <a:buSzTx/>
                <a:buFontTx/>
                <a:buNone/>
                <a:tabLst/>
                <a:defRPr/>
              </a:pPr>
              <a:r>
                <a:rPr kumimoji="0" lang="en-US" sz="2400" b="0" i="0" u="none" strike="noStrike" kern="0" cap="none" spc="-51" normalizeH="0" baseline="0" noProof="0" dirty="0">
                  <a:ln>
                    <a:solidFill>
                      <a:srgbClr val="FFFFFF">
                        <a:alpha val="0"/>
                      </a:srgbClr>
                    </a:solidFill>
                  </a:ln>
                  <a:solidFill>
                    <a:srgbClr val="FFFFFF">
                      <a:alpha val="99000"/>
                    </a:srgbClr>
                  </a:solidFill>
                  <a:effectLst/>
                  <a:uLnTx/>
                  <a:uFillTx/>
                  <a:latin typeface="Segoe UI"/>
                </a:rPr>
                <a:t>LB/IP</a:t>
              </a:r>
            </a:p>
          </p:txBody>
        </p:sp>
        <p:grpSp>
          <p:nvGrpSpPr>
            <p:cNvPr id="40" name="Group 39"/>
            <p:cNvGrpSpPr/>
            <p:nvPr/>
          </p:nvGrpSpPr>
          <p:grpSpPr>
            <a:xfrm>
              <a:off x="8555963" y="2304813"/>
              <a:ext cx="2011680" cy="673017"/>
              <a:chOff x="8820127" y="4800893"/>
              <a:chExt cx="2011680" cy="914400"/>
            </a:xfrm>
            <a:solidFill>
              <a:srgbClr val="00188F"/>
            </a:solidFill>
          </p:grpSpPr>
          <p:sp>
            <p:nvSpPr>
              <p:cNvPr id="54" name="Rectangle 53"/>
              <p:cNvSpPr/>
              <p:nvPr/>
            </p:nvSpPr>
            <p:spPr bwMode="auto">
              <a:xfrm>
                <a:off x="8820127" y="4800893"/>
                <a:ext cx="2011680" cy="914400"/>
              </a:xfrm>
              <a:prstGeom prst="rect">
                <a:avLst/>
              </a:prstGeom>
              <a:grpFill/>
              <a:ln w="9525" cap="flat" cmpd="sng" algn="ctr">
                <a:solidFill>
                  <a:srgbClr val="00D8CC"/>
                </a:solidFill>
                <a:prstDash val="solid"/>
                <a:headEnd type="none" w="med" len="med"/>
                <a:tailEnd type="none" w="med" len="med"/>
              </a:ln>
              <a:effectLst/>
            </p:spPr>
            <p:txBody>
              <a:bodyPr vert="horz" wrap="square" lIns="119942" tIns="59972" rIns="119942" bIns="59972" numCol="1" rtlCol="0" anchor="ctr" anchorCtr="0" compatLnSpc="1">
                <a:prstTxWarp prst="textNoShape">
                  <a:avLst/>
                </a:prstTxWarp>
              </a:bodyPr>
              <a:lstStyle/>
              <a:p>
                <a:pPr marL="0" marR="0" lvl="0" indent="0" algn="ctr" defTabSz="899219"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solidFill>
                      <a:srgbClr val="FFFFFF">
                        <a:alpha val="0"/>
                      </a:srgbClr>
                    </a:solidFill>
                  </a:ln>
                  <a:solidFill>
                    <a:srgbClr val="FFFFFF"/>
                  </a:solidFill>
                  <a:effectLst/>
                  <a:uLnTx/>
                  <a:uFillTx/>
                  <a:latin typeface="Segoe UI"/>
                </a:endParaRPr>
              </a:p>
            </p:txBody>
          </p:sp>
          <p:sp>
            <p:nvSpPr>
              <p:cNvPr id="55" name="Rectangle 54"/>
              <p:cNvSpPr/>
              <p:nvPr/>
            </p:nvSpPr>
            <p:spPr bwMode="auto">
              <a:xfrm>
                <a:off x="8957287" y="4939811"/>
                <a:ext cx="1737360" cy="640080"/>
              </a:xfrm>
              <a:prstGeom prst="rect">
                <a:avLst/>
              </a:prstGeom>
              <a:grpFill/>
              <a:ln w="19050" cap="flat" cmpd="sng" algn="ctr">
                <a:noFill/>
                <a:prstDash val="sysDash"/>
                <a:headEnd type="none" w="med" len="med"/>
                <a:tailEnd type="none" w="med" len="med"/>
              </a:ln>
              <a:effectLst/>
            </p:spPr>
            <p:txBody>
              <a:bodyPr vert="horz" wrap="square" lIns="0" tIns="60941" rIns="0"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solidFill>
                        <a:srgbClr val="FFFFFF">
                          <a:alpha val="0"/>
                        </a:srgbClr>
                      </a:solidFill>
                    </a:ln>
                    <a:solidFill>
                      <a:srgbClr val="FFFFFF">
                        <a:alpha val="99000"/>
                      </a:srgbClr>
                    </a:solidFill>
                    <a:effectLst/>
                    <a:uLnTx/>
                    <a:uFillTx/>
                    <a:latin typeface="Segoe UI"/>
                  </a:rPr>
                  <a:t>VM1</a:t>
                </a:r>
              </a:p>
            </p:txBody>
          </p:sp>
        </p:grpSp>
        <p:grpSp>
          <p:nvGrpSpPr>
            <p:cNvPr id="41" name="Group 40"/>
            <p:cNvGrpSpPr/>
            <p:nvPr/>
          </p:nvGrpSpPr>
          <p:grpSpPr>
            <a:xfrm>
              <a:off x="6811323" y="2038214"/>
              <a:ext cx="1636812" cy="792577"/>
              <a:chOff x="768451" y="2579511"/>
              <a:chExt cx="2651440" cy="1599930"/>
            </a:xfrm>
          </p:grpSpPr>
          <p:sp>
            <p:nvSpPr>
              <p:cNvPr id="52" name="Rectangle 51"/>
              <p:cNvSpPr/>
              <p:nvPr/>
            </p:nvSpPr>
            <p:spPr bwMode="auto">
              <a:xfrm>
                <a:off x="997873" y="2579511"/>
                <a:ext cx="2422018" cy="992224"/>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3389</a:t>
                </a:r>
              </a:p>
            </p:txBody>
          </p:sp>
          <p:sp>
            <p:nvSpPr>
              <p:cNvPr id="53" name="Right Arrow 52"/>
              <p:cNvSpPr/>
              <p:nvPr/>
            </p:nvSpPr>
            <p:spPr bwMode="auto">
              <a:xfrm>
                <a:off x="768451" y="3539362"/>
                <a:ext cx="2603925" cy="640079"/>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grpSp>
        <p:grpSp>
          <p:nvGrpSpPr>
            <p:cNvPr id="42" name="Group 41"/>
            <p:cNvGrpSpPr/>
            <p:nvPr/>
          </p:nvGrpSpPr>
          <p:grpSpPr>
            <a:xfrm>
              <a:off x="3795375" y="2059048"/>
              <a:ext cx="1495183" cy="802794"/>
              <a:chOff x="556401" y="2558887"/>
              <a:chExt cx="2422016" cy="1620554"/>
            </a:xfrm>
          </p:grpSpPr>
          <p:sp>
            <p:nvSpPr>
              <p:cNvPr id="50" name="Right Arrow 49"/>
              <p:cNvSpPr/>
              <p:nvPr/>
            </p:nvSpPr>
            <p:spPr bwMode="auto">
              <a:xfrm>
                <a:off x="768452" y="3539361"/>
                <a:ext cx="1920240"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sp>
            <p:nvSpPr>
              <p:cNvPr id="51" name="Rectangle 50"/>
              <p:cNvSpPr/>
              <p:nvPr/>
            </p:nvSpPr>
            <p:spPr bwMode="auto">
              <a:xfrm>
                <a:off x="556401" y="2558887"/>
                <a:ext cx="2422016" cy="992224"/>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5586</a:t>
                </a:r>
              </a:p>
            </p:txBody>
          </p:sp>
        </p:grpSp>
        <p:grpSp>
          <p:nvGrpSpPr>
            <p:cNvPr id="43" name="Group 42"/>
            <p:cNvGrpSpPr/>
            <p:nvPr/>
          </p:nvGrpSpPr>
          <p:grpSpPr>
            <a:xfrm>
              <a:off x="3795375" y="3957896"/>
              <a:ext cx="1495183" cy="802794"/>
              <a:chOff x="489792" y="2558887"/>
              <a:chExt cx="2422016" cy="1620554"/>
            </a:xfrm>
          </p:grpSpPr>
          <p:sp>
            <p:nvSpPr>
              <p:cNvPr id="48" name="Right Arrow 47"/>
              <p:cNvSpPr/>
              <p:nvPr/>
            </p:nvSpPr>
            <p:spPr bwMode="auto">
              <a:xfrm>
                <a:off x="768452" y="3539361"/>
                <a:ext cx="1920240"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sp>
            <p:nvSpPr>
              <p:cNvPr id="49" name="Rectangle 48"/>
              <p:cNvSpPr/>
              <p:nvPr/>
            </p:nvSpPr>
            <p:spPr bwMode="auto">
              <a:xfrm>
                <a:off x="489792" y="2558887"/>
                <a:ext cx="2422016" cy="992224"/>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5587</a:t>
                </a:r>
              </a:p>
            </p:txBody>
          </p:sp>
        </p:grpSp>
        <p:sp>
          <p:nvSpPr>
            <p:cNvPr id="44" name="Rectangle 43"/>
            <p:cNvSpPr/>
            <p:nvPr/>
          </p:nvSpPr>
          <p:spPr bwMode="auto">
            <a:xfrm>
              <a:off x="7479084" y="1195604"/>
              <a:ext cx="3487919" cy="491486"/>
            </a:xfrm>
            <a:prstGeom prst="rect">
              <a:avLst/>
            </a:prstGeom>
            <a:noFill/>
            <a:ln w="9525" cap="flat" cmpd="sng" algn="ctr">
              <a:noFill/>
              <a:prstDash val="solid"/>
              <a:headEnd type="none" w="med" len="med"/>
              <a:tailEnd type="none" w="med" len="med"/>
            </a:ln>
            <a:effectLst/>
          </p:spPr>
          <p:txBody>
            <a:bodyPr vert="horz" wrap="none" lIns="60928" tIns="60925" rIns="60928" bIns="60925"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Cloud App / Hosted Service</a:t>
              </a:r>
            </a:p>
          </p:txBody>
        </p:sp>
        <p:grpSp>
          <p:nvGrpSpPr>
            <p:cNvPr id="45" name="Group 44"/>
            <p:cNvGrpSpPr/>
            <p:nvPr/>
          </p:nvGrpSpPr>
          <p:grpSpPr>
            <a:xfrm>
              <a:off x="6825718" y="4002861"/>
              <a:ext cx="1622416" cy="820952"/>
              <a:chOff x="768453" y="2522231"/>
              <a:chExt cx="2628120" cy="1657211"/>
            </a:xfrm>
          </p:grpSpPr>
          <p:sp>
            <p:nvSpPr>
              <p:cNvPr id="46" name="Right Arrow 45"/>
              <p:cNvSpPr/>
              <p:nvPr/>
            </p:nvSpPr>
            <p:spPr bwMode="auto">
              <a:xfrm>
                <a:off x="768453" y="3539362"/>
                <a:ext cx="2580607"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sp>
            <p:nvSpPr>
              <p:cNvPr id="47" name="Rectangle 46"/>
              <p:cNvSpPr/>
              <p:nvPr/>
            </p:nvSpPr>
            <p:spPr bwMode="auto">
              <a:xfrm>
                <a:off x="974555" y="2522231"/>
                <a:ext cx="2422018" cy="992226"/>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3389</a:t>
                </a:r>
              </a:p>
            </p:txBody>
          </p:sp>
        </p:grpSp>
      </p:grpSp>
      <p:sp>
        <p:nvSpPr>
          <p:cNvPr id="58" name="TextBox 57"/>
          <p:cNvSpPr txBox="1"/>
          <p:nvPr/>
        </p:nvSpPr>
        <p:spPr>
          <a:xfrm>
            <a:off x="5072292" y="6109266"/>
            <a:ext cx="1319207" cy="369332"/>
          </a:xfrm>
          <a:prstGeom prst="rect">
            <a:avLst/>
          </a:prstGeom>
          <a:solidFill>
            <a:schemeClr val="bg1">
              <a:lumMod val="85000"/>
            </a:schemeClr>
          </a:solidFill>
        </p:spPr>
        <p:txBody>
          <a:bodyPr wrap="none" rtlCol="0">
            <a:spAutoFit/>
          </a:bodyPr>
          <a:lstStyle/>
          <a:p>
            <a:r>
              <a:rPr lang="en-US" altLang="ko-KR" dirty="0" smtClean="0">
                <a:solidFill>
                  <a:schemeClr val="bg1">
                    <a:lumMod val="50000"/>
                  </a:schemeClr>
                </a:solidFill>
              </a:rPr>
              <a:t>Public Port</a:t>
            </a:r>
            <a:endParaRPr lang="ko-KR" altLang="en-US" dirty="0">
              <a:solidFill>
                <a:schemeClr val="bg1">
                  <a:lumMod val="50000"/>
                </a:schemeClr>
              </a:solidFill>
            </a:endParaRPr>
          </a:p>
        </p:txBody>
      </p:sp>
      <p:sp>
        <p:nvSpPr>
          <p:cNvPr id="59" name="TextBox 58"/>
          <p:cNvSpPr txBox="1"/>
          <p:nvPr/>
        </p:nvSpPr>
        <p:spPr>
          <a:xfrm>
            <a:off x="7399702" y="6109266"/>
            <a:ext cx="1394549" cy="369332"/>
          </a:xfrm>
          <a:prstGeom prst="rect">
            <a:avLst/>
          </a:prstGeom>
          <a:solidFill>
            <a:schemeClr val="bg1">
              <a:lumMod val="85000"/>
            </a:schemeClr>
          </a:solidFill>
        </p:spPr>
        <p:txBody>
          <a:bodyPr wrap="none" rtlCol="0">
            <a:spAutoFit/>
          </a:bodyPr>
          <a:lstStyle/>
          <a:p>
            <a:r>
              <a:rPr lang="en-US" altLang="ko-KR" dirty="0" smtClean="0">
                <a:solidFill>
                  <a:schemeClr val="bg1">
                    <a:lumMod val="50000"/>
                  </a:schemeClr>
                </a:solidFill>
              </a:rPr>
              <a:t>Private Port</a:t>
            </a:r>
            <a:endParaRPr lang="ko-KR" altLang="en-US" dirty="0">
              <a:solidFill>
                <a:schemeClr val="bg1">
                  <a:lumMod val="50000"/>
                </a:schemeClr>
              </a:solidFill>
            </a:endParaRPr>
          </a:p>
        </p:txBody>
      </p:sp>
      <p:grpSp>
        <p:nvGrpSpPr>
          <p:cNvPr id="60" name="Group 59"/>
          <p:cNvGrpSpPr/>
          <p:nvPr/>
        </p:nvGrpSpPr>
        <p:grpSpPr>
          <a:xfrm>
            <a:off x="3489759" y="4919878"/>
            <a:ext cx="1089153" cy="744599"/>
            <a:chOff x="1380300" y="4525034"/>
            <a:chExt cx="1248236" cy="853357"/>
          </a:xfrm>
        </p:grpSpPr>
        <p:pic>
          <p:nvPicPr>
            <p:cNvPr id="61" name="Picture 60"/>
            <p:cNvPicPr>
              <a:picLocks noChangeAspect="1"/>
            </p:cNvPicPr>
            <p:nvPr/>
          </p:nvPicPr>
          <p:blipFill>
            <a:blip r:embed="rId2"/>
            <a:stretch>
              <a:fillRect/>
            </a:stretch>
          </p:blipFill>
          <p:spPr>
            <a:xfrm>
              <a:off x="1778450" y="4525034"/>
              <a:ext cx="850086" cy="789750"/>
            </a:xfrm>
            <a:prstGeom prst="rect">
              <a:avLst/>
            </a:prstGeom>
          </p:spPr>
        </p:pic>
        <p:pic>
          <p:nvPicPr>
            <p:cNvPr id="62" name="Picture 61"/>
            <p:cNvPicPr>
              <a:picLocks noChangeAspect="1"/>
            </p:cNvPicPr>
            <p:nvPr/>
          </p:nvPicPr>
          <p:blipFill>
            <a:blip r:embed="rId3"/>
            <a:stretch>
              <a:fillRect/>
            </a:stretch>
          </p:blipFill>
          <p:spPr>
            <a:xfrm>
              <a:off x="1380300" y="4898147"/>
              <a:ext cx="454745" cy="480244"/>
            </a:xfrm>
            <a:prstGeom prst="rect">
              <a:avLst/>
            </a:prstGeom>
          </p:spPr>
        </p:pic>
      </p:grpSp>
      <p:grpSp>
        <p:nvGrpSpPr>
          <p:cNvPr id="63" name="Group 62"/>
          <p:cNvGrpSpPr/>
          <p:nvPr/>
        </p:nvGrpSpPr>
        <p:grpSpPr>
          <a:xfrm>
            <a:off x="3489759" y="3801571"/>
            <a:ext cx="1089153" cy="744599"/>
            <a:chOff x="1380300" y="4525034"/>
            <a:chExt cx="1248236" cy="853357"/>
          </a:xfrm>
        </p:grpSpPr>
        <p:pic>
          <p:nvPicPr>
            <p:cNvPr id="64" name="Picture 63"/>
            <p:cNvPicPr>
              <a:picLocks noChangeAspect="1"/>
            </p:cNvPicPr>
            <p:nvPr/>
          </p:nvPicPr>
          <p:blipFill>
            <a:blip r:embed="rId2"/>
            <a:stretch>
              <a:fillRect/>
            </a:stretch>
          </p:blipFill>
          <p:spPr>
            <a:xfrm>
              <a:off x="1778450" y="4525034"/>
              <a:ext cx="850086" cy="789750"/>
            </a:xfrm>
            <a:prstGeom prst="rect">
              <a:avLst/>
            </a:prstGeom>
          </p:spPr>
        </p:pic>
        <p:pic>
          <p:nvPicPr>
            <p:cNvPr id="65" name="Picture 64"/>
            <p:cNvPicPr>
              <a:picLocks noChangeAspect="1"/>
            </p:cNvPicPr>
            <p:nvPr/>
          </p:nvPicPr>
          <p:blipFill>
            <a:blip r:embed="rId3"/>
            <a:stretch>
              <a:fillRect/>
            </a:stretch>
          </p:blipFill>
          <p:spPr>
            <a:xfrm>
              <a:off x="1380300" y="4898147"/>
              <a:ext cx="454745" cy="480244"/>
            </a:xfrm>
            <a:prstGeom prst="rect">
              <a:avLst/>
            </a:prstGeom>
          </p:spPr>
        </p:pic>
      </p:grpSp>
    </p:spTree>
    <p:extLst>
      <p:ext uri="{BB962C8B-B14F-4D97-AF65-F5344CB8AC3E}">
        <p14:creationId xmlns:p14="http://schemas.microsoft.com/office/powerpoint/2010/main" val="856490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Manage VM </a:t>
            </a:r>
            <a:r>
              <a:rPr lang="en-US" altLang="ko-KR" dirty="0" smtClean="0"/>
              <a:t>Network &gt; Endpoint (2)</a:t>
            </a:r>
            <a:endParaRPr lang="ko-KR" altLang="en-US" dirty="0"/>
          </a:p>
        </p:txBody>
      </p:sp>
      <p:sp>
        <p:nvSpPr>
          <p:cNvPr id="6" name="Text Placeholder 5"/>
          <p:cNvSpPr>
            <a:spLocks noGrp="1"/>
          </p:cNvSpPr>
          <p:nvPr>
            <p:ph type="body" sz="quarter" idx="12"/>
          </p:nvPr>
        </p:nvSpPr>
        <p:spPr/>
        <p:txBody>
          <a:bodyPr/>
          <a:lstStyle/>
          <a:p>
            <a:r>
              <a:rPr lang="fr-FR" altLang="ko-KR" dirty="0"/>
              <a:t>2. </a:t>
            </a:r>
            <a:r>
              <a:rPr lang="en-US" altLang="ko-KR" dirty="0"/>
              <a:t>Virtual Machine</a:t>
            </a:r>
            <a:endParaRPr lang="ko-KR" altLang="en-US" dirty="0"/>
          </a:p>
        </p:txBody>
      </p:sp>
      <p:sp>
        <p:nvSpPr>
          <p:cNvPr id="5" name="Content Placeholder 4"/>
          <p:cNvSpPr>
            <a:spLocks noGrp="1"/>
          </p:cNvSpPr>
          <p:nvPr>
            <p:ph idx="1"/>
          </p:nvPr>
        </p:nvSpPr>
        <p:spPr/>
        <p:txBody>
          <a:bodyPr/>
          <a:lstStyle/>
          <a:p>
            <a:r>
              <a:rPr lang="en-US" altLang="ko-KR" dirty="0" smtClean="0"/>
              <a:t>Access Control</a:t>
            </a:r>
          </a:p>
          <a:p>
            <a:pPr lvl="1"/>
            <a:r>
              <a:rPr lang="en-US" altLang="ko-KR" dirty="0" smtClean="0"/>
              <a:t>Public Port and Private Port should be mapped  </a:t>
            </a:r>
          </a:p>
          <a:p>
            <a:endParaRPr lang="en-US" altLang="ko-KR" dirty="0" smtClean="0"/>
          </a:p>
          <a:p>
            <a:endParaRPr lang="en-US" altLang="ko-KR" dirty="0"/>
          </a:p>
          <a:p>
            <a:endParaRPr lang="en-US" altLang="ko-KR" dirty="0" smtClean="0"/>
          </a:p>
          <a:p>
            <a:endParaRPr lang="en-US" altLang="ko-KR" dirty="0" smtClean="0"/>
          </a:p>
          <a:p>
            <a:endParaRPr lang="en-US" altLang="ko-KR" dirty="0"/>
          </a:p>
          <a:p>
            <a:pPr lvl="1"/>
            <a:r>
              <a:rPr lang="en-US" altLang="ko-KR" dirty="0" smtClean="0"/>
              <a:t>Access VM can be distinguished by Public Port</a:t>
            </a:r>
            <a:endParaRPr lang="ko-KR" altLang="en-US" dirty="0"/>
          </a:p>
          <a:p>
            <a:endParaRPr lang="en-US" altLang="ko-KR" dirty="0"/>
          </a:p>
        </p:txBody>
      </p:sp>
      <p:sp>
        <p:nvSpPr>
          <p:cNvPr id="4" name="Text Placeholder 3"/>
          <p:cNvSpPr>
            <a:spLocks noGrp="1"/>
          </p:cNvSpPr>
          <p:nvPr>
            <p:ph type="body" sz="quarter" idx="10"/>
          </p:nvPr>
        </p:nvSpPr>
        <p:spPr/>
        <p:txBody>
          <a:bodyPr>
            <a:normAutofit/>
          </a:bodyPr>
          <a:lstStyle/>
          <a:p>
            <a:r>
              <a:rPr lang="en-US" altLang="ko-KR" dirty="0"/>
              <a:t>Communication settings including the protocol, public port, and private port to handle different types of inbound network traffic to the VM</a:t>
            </a:r>
            <a:endParaRPr lang="ko-KR" altLang="en-US" dirty="0"/>
          </a:p>
        </p:txBody>
      </p:sp>
      <p:grpSp>
        <p:nvGrpSpPr>
          <p:cNvPr id="66" name="Group 65"/>
          <p:cNvGrpSpPr/>
          <p:nvPr/>
        </p:nvGrpSpPr>
        <p:grpSpPr>
          <a:xfrm>
            <a:off x="5085277" y="2890075"/>
            <a:ext cx="5697402" cy="3187408"/>
            <a:chOff x="3795373" y="1195604"/>
            <a:chExt cx="7583241" cy="4242440"/>
          </a:xfrm>
        </p:grpSpPr>
        <p:sp>
          <p:nvSpPr>
            <p:cNvPr id="67" name="Rectangle 66"/>
            <p:cNvSpPr/>
            <p:nvPr/>
          </p:nvSpPr>
          <p:spPr bwMode="auto">
            <a:xfrm>
              <a:off x="7041590" y="1763910"/>
              <a:ext cx="4337024" cy="3674134"/>
            </a:xfrm>
            <a:prstGeom prst="rect">
              <a:avLst/>
            </a:prstGeom>
            <a:noFill/>
            <a:ln w="47625">
              <a:solidFill>
                <a:srgbClr val="00188F"/>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txBody>
            <a:bodyPr vert="horz" wrap="square" lIns="45703" tIns="45701" rIns="45703" bIns="45701" numCol="1" rtlCol="0" anchor="t" anchorCtr="0" compatLnSpc="1">
              <a:prstTxWarp prst="textNoShape">
                <a:avLst/>
              </a:prstTxWarp>
            </a:bodyPr>
            <a:lstStyle/>
            <a:p>
              <a:pPr marL="0" marR="0" lvl="0" indent="0" algn="ctr" defTabSz="913765" eaLnBrk="1" fontAlgn="auto" latinLnBrk="0" hangingPunct="1">
                <a:lnSpc>
                  <a:spcPct val="100000"/>
                </a:lnSpc>
                <a:spcBef>
                  <a:spcPts val="0"/>
                </a:spcBef>
                <a:spcAft>
                  <a:spcPts val="0"/>
                </a:spcAft>
                <a:buClrTx/>
                <a:buSzTx/>
                <a:buFontTx/>
                <a:buNone/>
                <a:tabLst/>
                <a:defRPr/>
              </a:pPr>
              <a:endParaRPr kumimoji="0" lang="en-US" sz="2000" b="0" i="0" u="none" strike="noStrike" kern="0" cap="none" spc="-51" normalizeH="0" baseline="0" noProof="0" dirty="0">
                <a:ln>
                  <a:solidFill>
                    <a:srgbClr val="FFFFFF">
                      <a:alpha val="0"/>
                    </a:srgbClr>
                  </a:solidFill>
                </a:ln>
                <a:solidFill>
                  <a:srgbClr val="595959">
                    <a:alpha val="99000"/>
                  </a:srgbClr>
                </a:solidFill>
                <a:effectLst/>
                <a:uLnTx/>
                <a:uFillTx/>
                <a:latin typeface="Segoe UI"/>
              </a:endParaRPr>
            </a:p>
          </p:txBody>
        </p:sp>
        <p:sp>
          <p:nvSpPr>
            <p:cNvPr id="68" name="Trapezoid 67"/>
            <p:cNvSpPr/>
            <p:nvPr/>
          </p:nvSpPr>
          <p:spPr bwMode="auto">
            <a:xfrm rot="16200000">
              <a:off x="4208311" y="2960893"/>
              <a:ext cx="3674134" cy="1280160"/>
            </a:xfrm>
            <a:prstGeom prst="trapezoid">
              <a:avLst>
                <a:gd name="adj" fmla="val 37559"/>
              </a:avLst>
            </a:prstGeom>
            <a:solidFill>
              <a:srgbClr val="00188F"/>
            </a:solidFill>
            <a:ln w="9525" cap="flat" cmpd="sng" algn="ctr">
              <a:noFill/>
              <a:prstDash val="solid"/>
              <a:headEnd type="none" w="med" len="med"/>
              <a:tailEnd type="none" w="med" len="med"/>
            </a:ln>
            <a:effectLst/>
          </p:spPr>
          <p:txBody>
            <a:bodyPr vert="vert" wrap="square" lIns="45703" tIns="45701" rIns="45703" bIns="45701" numCol="1" rtlCol="0" anchor="ctr" anchorCtr="0" compatLnSpc="1">
              <a:prstTxWarp prst="textNoShape">
                <a:avLst/>
              </a:prstTxWarp>
            </a:bodyPr>
            <a:lstStyle/>
            <a:p>
              <a:pPr marL="0" marR="0" lvl="0" indent="0" defTabSz="913689" eaLnBrk="1" fontAlgn="base" latinLnBrk="0" hangingPunct="1">
                <a:lnSpc>
                  <a:spcPct val="100000"/>
                </a:lnSpc>
                <a:spcBef>
                  <a:spcPct val="0"/>
                </a:spcBef>
                <a:spcAft>
                  <a:spcPct val="0"/>
                </a:spcAft>
                <a:buClrTx/>
                <a:buSzTx/>
                <a:buFontTx/>
                <a:buNone/>
                <a:tabLst/>
                <a:defRPr/>
              </a:pPr>
              <a:r>
                <a:rPr kumimoji="0" lang="en-US" sz="2400" b="0" i="0" u="none" strike="noStrike" kern="0" cap="none" spc="-51" normalizeH="0" baseline="0" noProof="0" dirty="0">
                  <a:ln>
                    <a:solidFill>
                      <a:srgbClr val="FFFFFF">
                        <a:alpha val="0"/>
                      </a:srgbClr>
                    </a:solidFill>
                  </a:ln>
                  <a:solidFill>
                    <a:srgbClr val="FFFFFF">
                      <a:alpha val="99000"/>
                    </a:srgbClr>
                  </a:solidFill>
                  <a:effectLst/>
                  <a:uLnTx/>
                  <a:uFillTx/>
                  <a:latin typeface="Segoe UI"/>
                </a:rPr>
                <a:t>LB/IP</a:t>
              </a:r>
            </a:p>
          </p:txBody>
        </p:sp>
        <p:grpSp>
          <p:nvGrpSpPr>
            <p:cNvPr id="69" name="Group 68"/>
            <p:cNvGrpSpPr/>
            <p:nvPr/>
          </p:nvGrpSpPr>
          <p:grpSpPr>
            <a:xfrm>
              <a:off x="8555963" y="3190977"/>
              <a:ext cx="2011680" cy="673018"/>
              <a:chOff x="8820127" y="6004885"/>
              <a:chExt cx="2011680" cy="914401"/>
            </a:xfrm>
            <a:solidFill>
              <a:srgbClr val="00188F"/>
            </a:solidFill>
          </p:grpSpPr>
          <p:sp>
            <p:nvSpPr>
              <p:cNvPr id="77" name="Rectangle 76"/>
              <p:cNvSpPr/>
              <p:nvPr/>
            </p:nvSpPr>
            <p:spPr bwMode="auto">
              <a:xfrm>
                <a:off x="8820127" y="6004885"/>
                <a:ext cx="2011680" cy="914401"/>
              </a:xfrm>
              <a:prstGeom prst="rect">
                <a:avLst/>
              </a:prstGeom>
              <a:grpFill/>
              <a:ln w="9525" cap="flat" cmpd="sng" algn="ctr">
                <a:solidFill>
                  <a:srgbClr val="00D8CC"/>
                </a:solidFill>
                <a:prstDash val="solid"/>
                <a:headEnd type="none" w="med" len="med"/>
                <a:tailEnd type="none" w="med" len="med"/>
              </a:ln>
              <a:effectLst/>
            </p:spPr>
            <p:txBody>
              <a:bodyPr vert="horz" wrap="square" lIns="119942" tIns="59972" rIns="119942" bIns="59972" numCol="1" rtlCol="0" anchor="ctr" anchorCtr="0" compatLnSpc="1">
                <a:prstTxWarp prst="textNoShape">
                  <a:avLst/>
                </a:prstTxWarp>
              </a:bodyPr>
              <a:lstStyle/>
              <a:p>
                <a:pPr marL="0" marR="0" lvl="0" indent="0" algn="ctr" defTabSz="899219"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solidFill>
                      <a:srgbClr val="FFFFFF">
                        <a:alpha val="0"/>
                      </a:srgbClr>
                    </a:solidFill>
                  </a:ln>
                  <a:solidFill>
                    <a:srgbClr val="FFFFFF"/>
                  </a:solidFill>
                  <a:effectLst/>
                  <a:uLnTx/>
                  <a:uFillTx/>
                  <a:latin typeface="Segoe UI"/>
                </a:endParaRPr>
              </a:p>
            </p:txBody>
          </p:sp>
          <p:sp>
            <p:nvSpPr>
              <p:cNvPr id="78" name="Rectangle 77"/>
              <p:cNvSpPr/>
              <p:nvPr/>
            </p:nvSpPr>
            <p:spPr bwMode="auto">
              <a:xfrm>
                <a:off x="8957287" y="6143803"/>
                <a:ext cx="1737360" cy="640079"/>
              </a:xfrm>
              <a:prstGeom prst="rect">
                <a:avLst/>
              </a:prstGeom>
              <a:grpFill/>
              <a:ln w="19050" cap="flat" cmpd="sng" algn="ctr">
                <a:noFill/>
                <a:prstDash val="sysDash"/>
                <a:headEnd type="none" w="med" len="med"/>
                <a:tailEnd type="none" w="med" len="med"/>
              </a:ln>
              <a:effectLst/>
            </p:spPr>
            <p:txBody>
              <a:bodyPr vert="horz" wrap="square" lIns="0" tIns="60941" rIns="0"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solidFill>
                        <a:srgbClr val="FFFFFF">
                          <a:alpha val="0"/>
                        </a:srgbClr>
                      </a:solidFill>
                    </a:ln>
                    <a:solidFill>
                      <a:srgbClr val="FFFFFF">
                        <a:alpha val="99000"/>
                      </a:srgbClr>
                    </a:solidFill>
                    <a:effectLst/>
                    <a:uLnTx/>
                    <a:uFillTx/>
                    <a:latin typeface="Segoe UI"/>
                  </a:rPr>
                  <a:t>VM1</a:t>
                </a:r>
              </a:p>
            </p:txBody>
          </p:sp>
        </p:grpSp>
        <p:grpSp>
          <p:nvGrpSpPr>
            <p:cNvPr id="70" name="Group 69"/>
            <p:cNvGrpSpPr/>
            <p:nvPr/>
          </p:nvGrpSpPr>
          <p:grpSpPr>
            <a:xfrm>
              <a:off x="6811323" y="2924375"/>
              <a:ext cx="1636811" cy="792576"/>
              <a:chOff x="768451" y="4368357"/>
              <a:chExt cx="2651438" cy="1599929"/>
            </a:xfrm>
          </p:grpSpPr>
          <p:sp>
            <p:nvSpPr>
              <p:cNvPr id="75" name="Rectangle 74"/>
              <p:cNvSpPr/>
              <p:nvPr/>
            </p:nvSpPr>
            <p:spPr bwMode="auto">
              <a:xfrm>
                <a:off x="997873" y="4368357"/>
                <a:ext cx="2422016" cy="992225"/>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a:t>
                </a:r>
                <a:r>
                  <a:rPr kumimoji="0" lang="en-US" sz="1600" b="0" i="0" u="none" strike="noStrike" kern="0" cap="none" spc="0" normalizeH="0" baseline="0" noProof="0" dirty="0" smtClean="0">
                    <a:ln>
                      <a:solidFill>
                        <a:srgbClr val="FFFFFF">
                          <a:alpha val="0"/>
                        </a:srgbClr>
                      </a:solidFill>
                    </a:ln>
                    <a:solidFill>
                      <a:srgbClr val="595959">
                        <a:alpha val="99000"/>
                      </a:srgbClr>
                    </a:solidFill>
                    <a:effectLst/>
                    <a:uLnTx/>
                    <a:uFillTx/>
                    <a:latin typeface="Segoe UI"/>
                  </a:rPr>
                  <a:t>3389</a:t>
                </a:r>
                <a:endPar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ndParaRPr>
              </a:p>
            </p:txBody>
          </p:sp>
          <p:sp>
            <p:nvSpPr>
              <p:cNvPr id="76" name="Right Arrow 75"/>
              <p:cNvSpPr/>
              <p:nvPr/>
            </p:nvSpPr>
            <p:spPr bwMode="auto">
              <a:xfrm>
                <a:off x="768451" y="5328206"/>
                <a:ext cx="2603925"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grpSp>
        <p:grpSp>
          <p:nvGrpSpPr>
            <p:cNvPr id="71" name="Group 70"/>
            <p:cNvGrpSpPr/>
            <p:nvPr/>
          </p:nvGrpSpPr>
          <p:grpSpPr>
            <a:xfrm>
              <a:off x="3795373" y="2960619"/>
              <a:ext cx="1495183" cy="802794"/>
              <a:chOff x="489791" y="2558887"/>
              <a:chExt cx="2422019" cy="1620554"/>
            </a:xfrm>
          </p:grpSpPr>
          <p:sp>
            <p:nvSpPr>
              <p:cNvPr id="73" name="Right Arrow 72"/>
              <p:cNvSpPr/>
              <p:nvPr/>
            </p:nvSpPr>
            <p:spPr bwMode="auto">
              <a:xfrm>
                <a:off x="768452" y="3539361"/>
                <a:ext cx="1920240"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sp>
            <p:nvSpPr>
              <p:cNvPr id="74" name="Rectangle 73"/>
              <p:cNvSpPr/>
              <p:nvPr/>
            </p:nvSpPr>
            <p:spPr bwMode="auto">
              <a:xfrm>
                <a:off x="489791" y="2558887"/>
                <a:ext cx="2422019" cy="992224"/>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a:t>
                </a:r>
                <a:r>
                  <a:rPr kumimoji="0" lang="en-US" sz="1600" b="0" i="0" u="none" strike="noStrike" kern="0" cap="none" spc="0" normalizeH="0" baseline="0" noProof="0" dirty="0" smtClean="0">
                    <a:ln>
                      <a:solidFill>
                        <a:srgbClr val="FFFFFF">
                          <a:alpha val="0"/>
                        </a:srgbClr>
                      </a:solidFill>
                    </a:ln>
                    <a:solidFill>
                      <a:srgbClr val="595959">
                        <a:alpha val="99000"/>
                      </a:srgbClr>
                    </a:solidFill>
                    <a:effectLst/>
                    <a:uLnTx/>
                    <a:uFillTx/>
                    <a:latin typeface="Segoe UI"/>
                  </a:rPr>
                  <a:t>5586</a:t>
                </a:r>
                <a:endPar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ndParaRPr>
              </a:p>
            </p:txBody>
          </p:sp>
        </p:grpSp>
        <p:sp>
          <p:nvSpPr>
            <p:cNvPr id="72" name="Rectangle 71"/>
            <p:cNvSpPr/>
            <p:nvPr/>
          </p:nvSpPr>
          <p:spPr bwMode="auto">
            <a:xfrm>
              <a:off x="7479084" y="1195604"/>
              <a:ext cx="3487918" cy="491486"/>
            </a:xfrm>
            <a:prstGeom prst="rect">
              <a:avLst/>
            </a:prstGeom>
            <a:noFill/>
            <a:ln w="9525" cap="flat" cmpd="sng" algn="ctr">
              <a:noFill/>
              <a:prstDash val="solid"/>
              <a:headEnd type="none" w="med" len="med"/>
              <a:tailEnd type="none" w="med" len="med"/>
            </a:ln>
            <a:effectLst/>
          </p:spPr>
          <p:txBody>
            <a:bodyPr vert="horz" wrap="none" lIns="60928" tIns="60925" rIns="60928" bIns="60925"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Cloud App / Hosted Service</a:t>
              </a:r>
            </a:p>
          </p:txBody>
        </p:sp>
      </p:grpSp>
      <p:grpSp>
        <p:nvGrpSpPr>
          <p:cNvPr id="79" name="Group 78"/>
          <p:cNvGrpSpPr/>
          <p:nvPr/>
        </p:nvGrpSpPr>
        <p:grpSpPr>
          <a:xfrm>
            <a:off x="3489759" y="4919878"/>
            <a:ext cx="1589648" cy="744599"/>
            <a:chOff x="3489759" y="4919878"/>
            <a:chExt cx="1589648" cy="744599"/>
          </a:xfrm>
        </p:grpSpPr>
        <p:grpSp>
          <p:nvGrpSpPr>
            <p:cNvPr id="80" name="Group 79"/>
            <p:cNvGrpSpPr/>
            <p:nvPr/>
          </p:nvGrpSpPr>
          <p:grpSpPr>
            <a:xfrm>
              <a:off x="3489759" y="4919878"/>
              <a:ext cx="1089153" cy="744599"/>
              <a:chOff x="1380300" y="4525034"/>
              <a:chExt cx="1248236" cy="853357"/>
            </a:xfrm>
          </p:grpSpPr>
          <p:pic>
            <p:nvPicPr>
              <p:cNvPr id="83" name="Picture 82"/>
              <p:cNvPicPr>
                <a:picLocks noChangeAspect="1"/>
              </p:cNvPicPr>
              <p:nvPr/>
            </p:nvPicPr>
            <p:blipFill>
              <a:blip r:embed="rId2"/>
              <a:stretch>
                <a:fillRect/>
              </a:stretch>
            </p:blipFill>
            <p:spPr>
              <a:xfrm>
                <a:off x="1778450" y="4525034"/>
                <a:ext cx="850086" cy="789750"/>
              </a:xfrm>
              <a:prstGeom prst="rect">
                <a:avLst/>
              </a:prstGeom>
            </p:spPr>
          </p:pic>
          <p:pic>
            <p:nvPicPr>
              <p:cNvPr id="84" name="Picture 83"/>
              <p:cNvPicPr>
                <a:picLocks noChangeAspect="1"/>
              </p:cNvPicPr>
              <p:nvPr/>
            </p:nvPicPr>
            <p:blipFill>
              <a:blip r:embed="rId3"/>
              <a:stretch>
                <a:fillRect/>
              </a:stretch>
            </p:blipFill>
            <p:spPr>
              <a:xfrm>
                <a:off x="1380300" y="4898147"/>
                <a:ext cx="454745" cy="480244"/>
              </a:xfrm>
              <a:prstGeom prst="rect">
                <a:avLst/>
              </a:prstGeom>
            </p:spPr>
          </p:pic>
        </p:grpSp>
        <p:sp>
          <p:nvSpPr>
            <p:cNvPr id="81" name="Octagon 80"/>
            <p:cNvSpPr/>
            <p:nvPr/>
          </p:nvSpPr>
          <p:spPr>
            <a:xfrm>
              <a:off x="4550770" y="4981120"/>
              <a:ext cx="528637" cy="528637"/>
            </a:xfrm>
            <a:prstGeom prst="oc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sz="2400" b="1" dirty="0"/>
                <a:t>X</a:t>
              </a:r>
              <a:endParaRPr lang="ko-KR" altLang="en-US" sz="2400" b="1"/>
            </a:p>
          </p:txBody>
        </p:sp>
        <p:sp>
          <p:nvSpPr>
            <p:cNvPr id="82" name="TextBox 81"/>
            <p:cNvSpPr txBox="1"/>
            <p:nvPr/>
          </p:nvSpPr>
          <p:spPr>
            <a:xfrm>
              <a:off x="3864681" y="5094046"/>
              <a:ext cx="681597" cy="230832"/>
            </a:xfrm>
            <a:prstGeom prst="rect">
              <a:avLst/>
            </a:prstGeom>
            <a:noFill/>
          </p:spPr>
          <p:txBody>
            <a:bodyPr wrap="none" rtlCol="0" anchor="ctr">
              <a:spAutoFit/>
            </a:bodyPr>
            <a:lstStyle/>
            <a:p>
              <a:pPr algn="ctr"/>
              <a:r>
                <a:rPr lang="en-US" altLang="ko-KR" sz="900" dirty="0" smtClean="0"/>
                <a:t>77.0.0.0/8</a:t>
              </a:r>
              <a:endParaRPr lang="ko-KR" altLang="en-US" sz="900"/>
            </a:p>
          </p:txBody>
        </p:sp>
      </p:grpSp>
      <p:grpSp>
        <p:nvGrpSpPr>
          <p:cNvPr id="85" name="Group 84"/>
          <p:cNvGrpSpPr/>
          <p:nvPr/>
        </p:nvGrpSpPr>
        <p:grpSpPr>
          <a:xfrm>
            <a:off x="3489759" y="3801571"/>
            <a:ext cx="1589648" cy="744599"/>
            <a:chOff x="3489759" y="3801571"/>
            <a:chExt cx="1589648" cy="744599"/>
          </a:xfrm>
        </p:grpSpPr>
        <p:grpSp>
          <p:nvGrpSpPr>
            <p:cNvPr id="86" name="Group 85"/>
            <p:cNvGrpSpPr/>
            <p:nvPr/>
          </p:nvGrpSpPr>
          <p:grpSpPr>
            <a:xfrm>
              <a:off x="3489759" y="3801571"/>
              <a:ext cx="1089153" cy="744599"/>
              <a:chOff x="1380300" y="4525034"/>
              <a:chExt cx="1248236" cy="853357"/>
            </a:xfrm>
          </p:grpSpPr>
          <p:pic>
            <p:nvPicPr>
              <p:cNvPr id="89" name="Picture 88"/>
              <p:cNvPicPr>
                <a:picLocks noChangeAspect="1"/>
              </p:cNvPicPr>
              <p:nvPr/>
            </p:nvPicPr>
            <p:blipFill>
              <a:blip r:embed="rId2"/>
              <a:stretch>
                <a:fillRect/>
              </a:stretch>
            </p:blipFill>
            <p:spPr>
              <a:xfrm>
                <a:off x="1778450" y="4525034"/>
                <a:ext cx="850086" cy="789750"/>
              </a:xfrm>
              <a:prstGeom prst="rect">
                <a:avLst/>
              </a:prstGeom>
            </p:spPr>
          </p:pic>
          <p:pic>
            <p:nvPicPr>
              <p:cNvPr id="90" name="Picture 89"/>
              <p:cNvPicPr>
                <a:picLocks noChangeAspect="1"/>
              </p:cNvPicPr>
              <p:nvPr/>
            </p:nvPicPr>
            <p:blipFill>
              <a:blip r:embed="rId3"/>
              <a:stretch>
                <a:fillRect/>
              </a:stretch>
            </p:blipFill>
            <p:spPr>
              <a:xfrm>
                <a:off x="1380300" y="4898147"/>
                <a:ext cx="454745" cy="480244"/>
              </a:xfrm>
              <a:prstGeom prst="rect">
                <a:avLst/>
              </a:prstGeom>
            </p:spPr>
          </p:pic>
        </p:grpSp>
        <p:sp>
          <p:nvSpPr>
            <p:cNvPr id="87" name="TextBox 86"/>
            <p:cNvSpPr txBox="1"/>
            <p:nvPr/>
          </p:nvSpPr>
          <p:spPr>
            <a:xfrm>
              <a:off x="3864680" y="3940827"/>
              <a:ext cx="681597" cy="230832"/>
            </a:xfrm>
            <a:prstGeom prst="rect">
              <a:avLst/>
            </a:prstGeom>
            <a:noFill/>
          </p:spPr>
          <p:txBody>
            <a:bodyPr wrap="none" rtlCol="0" anchor="ctr">
              <a:spAutoFit/>
            </a:bodyPr>
            <a:lstStyle/>
            <a:p>
              <a:pPr algn="ctr"/>
              <a:r>
                <a:rPr lang="en-US" altLang="ko-KR" sz="900" dirty="0" smtClean="0"/>
                <a:t>65.0.0.0/8</a:t>
              </a:r>
            </a:p>
          </p:txBody>
        </p:sp>
        <p:sp>
          <p:nvSpPr>
            <p:cNvPr id="88" name="Octagon 87"/>
            <p:cNvSpPr/>
            <p:nvPr/>
          </p:nvSpPr>
          <p:spPr>
            <a:xfrm>
              <a:off x="4550770" y="3805308"/>
              <a:ext cx="528637" cy="528637"/>
            </a:xfrm>
            <a:prstGeom prst="oct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2400" b="1" dirty="0"/>
                <a:t>O</a:t>
              </a:r>
              <a:endParaRPr lang="ko-KR" altLang="en-US" sz="2400" b="1"/>
            </a:p>
          </p:txBody>
        </p:sp>
      </p:grpSp>
      <p:sp>
        <p:nvSpPr>
          <p:cNvPr id="91" name="TextBox 90"/>
          <p:cNvSpPr txBox="1"/>
          <p:nvPr/>
        </p:nvSpPr>
        <p:spPr>
          <a:xfrm>
            <a:off x="5072292" y="6109266"/>
            <a:ext cx="1319207" cy="369332"/>
          </a:xfrm>
          <a:prstGeom prst="rect">
            <a:avLst/>
          </a:prstGeom>
          <a:solidFill>
            <a:schemeClr val="bg1">
              <a:lumMod val="85000"/>
            </a:schemeClr>
          </a:solidFill>
        </p:spPr>
        <p:txBody>
          <a:bodyPr wrap="none" rtlCol="0">
            <a:spAutoFit/>
          </a:bodyPr>
          <a:lstStyle/>
          <a:p>
            <a:r>
              <a:rPr lang="en-US" altLang="ko-KR" dirty="0" smtClean="0">
                <a:solidFill>
                  <a:schemeClr val="bg1">
                    <a:lumMod val="50000"/>
                  </a:schemeClr>
                </a:solidFill>
              </a:rPr>
              <a:t>Public Port</a:t>
            </a:r>
            <a:endParaRPr lang="ko-KR" altLang="en-US" dirty="0">
              <a:solidFill>
                <a:schemeClr val="bg1">
                  <a:lumMod val="50000"/>
                </a:schemeClr>
              </a:solidFill>
            </a:endParaRPr>
          </a:p>
        </p:txBody>
      </p:sp>
      <p:sp>
        <p:nvSpPr>
          <p:cNvPr id="92" name="TextBox 91"/>
          <p:cNvSpPr txBox="1"/>
          <p:nvPr/>
        </p:nvSpPr>
        <p:spPr>
          <a:xfrm>
            <a:off x="7399702" y="6109266"/>
            <a:ext cx="1394549" cy="369332"/>
          </a:xfrm>
          <a:prstGeom prst="rect">
            <a:avLst/>
          </a:prstGeom>
          <a:solidFill>
            <a:schemeClr val="bg1">
              <a:lumMod val="85000"/>
            </a:schemeClr>
          </a:solidFill>
        </p:spPr>
        <p:txBody>
          <a:bodyPr wrap="none" rtlCol="0">
            <a:spAutoFit/>
          </a:bodyPr>
          <a:lstStyle/>
          <a:p>
            <a:r>
              <a:rPr lang="en-US" altLang="ko-KR" dirty="0" smtClean="0">
                <a:solidFill>
                  <a:schemeClr val="bg1">
                    <a:lumMod val="50000"/>
                  </a:schemeClr>
                </a:solidFill>
              </a:rPr>
              <a:t>Private Port</a:t>
            </a:r>
            <a:endParaRPr lang="ko-KR" altLang="en-US" dirty="0">
              <a:solidFill>
                <a:schemeClr val="bg1">
                  <a:lumMod val="50000"/>
                </a:schemeClr>
              </a:solidFill>
            </a:endParaRPr>
          </a:p>
        </p:txBody>
      </p:sp>
      <p:graphicFrame>
        <p:nvGraphicFramePr>
          <p:cNvPr id="93" name="Table 92"/>
          <p:cNvGraphicFramePr>
            <a:graphicFrameLocks noGrp="1"/>
          </p:cNvGraphicFramePr>
          <p:nvPr>
            <p:extLst>
              <p:ext uri="{D42A27DB-BD31-4B8C-83A1-F6EECF244321}">
                <p14:modId xmlns:p14="http://schemas.microsoft.com/office/powerpoint/2010/main" val="2316633953"/>
              </p:ext>
            </p:extLst>
          </p:nvPr>
        </p:nvGraphicFramePr>
        <p:xfrm>
          <a:off x="831001" y="1774372"/>
          <a:ext cx="10529999" cy="1112400"/>
        </p:xfrm>
        <a:graphic>
          <a:graphicData uri="http://schemas.openxmlformats.org/drawingml/2006/table">
            <a:tbl>
              <a:tblPr firstRow="1" bandCol="1">
                <a:tableStyleId>{5C22544A-7EE6-4342-B048-85BDC9FD1C3A}</a:tableStyleId>
              </a:tblPr>
              <a:tblGrid>
                <a:gridCol w="1597539"/>
                <a:gridCol w="1731090"/>
                <a:gridCol w="2408751"/>
                <a:gridCol w="1597539"/>
                <a:gridCol w="3195080"/>
              </a:tblGrid>
              <a:tr h="370800">
                <a:tc>
                  <a:txBody>
                    <a:bodyPr/>
                    <a:lstStyle/>
                    <a:p>
                      <a:pPr algn="ctr" latinLnBrk="1"/>
                      <a:r>
                        <a:rPr lang="en-US" altLang="ko-KR" sz="1100" dirty="0" smtClean="0"/>
                        <a:t>Cloud Service</a:t>
                      </a:r>
                      <a:endParaRPr lang="ko-KR" altLang="en-US" sz="1100" dirty="0"/>
                    </a:p>
                  </a:txBody>
                  <a:tcPr anchor="ctr"/>
                </a:tc>
                <a:tc>
                  <a:txBody>
                    <a:bodyPr/>
                    <a:lstStyle/>
                    <a:p>
                      <a:pPr algn="ctr" latinLnBrk="1"/>
                      <a:r>
                        <a:rPr lang="en-US" altLang="ko-KR" sz="1100" dirty="0" smtClean="0"/>
                        <a:t>Rule Priority</a:t>
                      </a:r>
                      <a:endParaRPr lang="ko-KR" altLang="en-US" sz="1100" dirty="0"/>
                    </a:p>
                  </a:txBody>
                  <a:tcPr anchor="ctr"/>
                </a:tc>
                <a:tc>
                  <a:txBody>
                    <a:bodyPr/>
                    <a:lstStyle/>
                    <a:p>
                      <a:pPr algn="ctr" latinLnBrk="1"/>
                      <a:r>
                        <a:rPr lang="en-US" altLang="ko-KR" sz="1100" dirty="0" smtClean="0"/>
                        <a:t>Client</a:t>
                      </a:r>
                      <a:r>
                        <a:rPr lang="en-US" altLang="ko-KR" sz="1100" baseline="0" dirty="0" smtClean="0"/>
                        <a:t> IP Address (CIDR)</a:t>
                      </a:r>
                      <a:endParaRPr lang="ko-KR" altLang="en-US" sz="1100" dirty="0"/>
                    </a:p>
                  </a:txBody>
                  <a:tcPr anchor="ctr"/>
                </a:tc>
                <a:tc>
                  <a:txBody>
                    <a:bodyPr/>
                    <a:lstStyle/>
                    <a:p>
                      <a:pPr algn="ctr" latinLnBrk="1"/>
                      <a:r>
                        <a:rPr lang="en-US" altLang="ko-KR" sz="1100" dirty="0" smtClean="0"/>
                        <a:t>Allow / Deny</a:t>
                      </a:r>
                      <a:endParaRPr lang="ko-KR" altLang="en-US" sz="1100" dirty="0"/>
                    </a:p>
                  </a:txBody>
                  <a:tcPr anchor="ctr"/>
                </a:tc>
                <a:tc>
                  <a:txBody>
                    <a:bodyPr/>
                    <a:lstStyle/>
                    <a:p>
                      <a:pPr algn="ctr" latinLnBrk="1"/>
                      <a:r>
                        <a:rPr lang="en-US" altLang="ko-KR" sz="1100" dirty="0" smtClean="0"/>
                        <a:t>End Point Name</a:t>
                      </a:r>
                      <a:endParaRPr lang="ko-KR" altLang="en-US" sz="1100" dirty="0"/>
                    </a:p>
                  </a:txBody>
                  <a:tcPr anchor="ctr"/>
                </a:tc>
              </a:tr>
              <a:tr h="370800">
                <a:tc rowSpan="2">
                  <a:txBody>
                    <a:bodyPr/>
                    <a:lstStyle/>
                    <a:p>
                      <a:pPr algn="ctr" latinLnBrk="1"/>
                      <a:r>
                        <a:rPr lang="en-US" altLang="ko-KR" sz="1100" dirty="0" smtClean="0"/>
                        <a:t>*.cloudapp.net</a:t>
                      </a:r>
                      <a:endParaRPr lang="ko-KR" altLang="en-US" sz="1100" dirty="0"/>
                    </a:p>
                  </a:txBody>
                  <a:tcPr anchor="ctr"/>
                </a:tc>
                <a:tc>
                  <a:txBody>
                    <a:bodyPr/>
                    <a:lstStyle/>
                    <a:p>
                      <a:pPr algn="ctr" latinLnBrk="1"/>
                      <a:r>
                        <a:rPr lang="en-US" altLang="ko-KR" sz="1100" dirty="0" smtClean="0"/>
                        <a:t>100</a:t>
                      </a:r>
                      <a:endParaRPr lang="ko-KR" altLang="en-US" sz="1100" dirty="0"/>
                    </a:p>
                  </a:txBody>
                  <a:tcPr anchor="ctr"/>
                </a:tc>
                <a:tc>
                  <a:txBody>
                    <a:bodyPr/>
                    <a:lstStyle/>
                    <a:p>
                      <a:pPr algn="ctr" latinLnBrk="1"/>
                      <a:r>
                        <a:rPr lang="en-US" altLang="ko-KR" sz="1100" dirty="0" smtClean="0"/>
                        <a:t>65.0.0.0/8</a:t>
                      </a:r>
                      <a:endParaRPr lang="ko-KR" altLang="en-US" sz="1100" dirty="0"/>
                    </a:p>
                  </a:txBody>
                  <a:tcPr anchor="ctr"/>
                </a:tc>
                <a:tc>
                  <a:txBody>
                    <a:bodyPr/>
                    <a:lstStyle/>
                    <a:p>
                      <a:pPr algn="ctr" latinLnBrk="1"/>
                      <a:r>
                        <a:rPr lang="en-US" altLang="ko-KR" sz="1100" dirty="0" smtClean="0"/>
                        <a:t>Allow</a:t>
                      </a:r>
                      <a:endParaRPr lang="ko-KR" altLang="en-US" sz="1100" dirty="0"/>
                    </a:p>
                  </a:txBody>
                  <a:tcPr anchor="ctr"/>
                </a:tc>
                <a:tc>
                  <a:txBody>
                    <a:bodyPr/>
                    <a:lstStyle/>
                    <a:p>
                      <a:pPr algn="ctr" latinLnBrk="1"/>
                      <a:r>
                        <a:rPr lang="en-US" altLang="ko-KR" sz="1100" dirty="0" smtClean="0"/>
                        <a:t>Remote</a:t>
                      </a:r>
                      <a:r>
                        <a:rPr lang="en-US" altLang="ko-KR" sz="1100" baseline="0" dirty="0" smtClean="0"/>
                        <a:t> Desktop</a:t>
                      </a:r>
                      <a:endParaRPr lang="ko-KR" altLang="en-US" sz="1100" dirty="0"/>
                    </a:p>
                  </a:txBody>
                  <a:tcPr anchor="ctr"/>
                </a:tc>
              </a:tr>
              <a:tr h="370800">
                <a:tc vMerge="1">
                  <a:txBody>
                    <a:bodyPr/>
                    <a:lstStyle/>
                    <a:p>
                      <a:pPr algn="ctr" latinLnBrk="1"/>
                      <a:endParaRPr lang="ko-KR" altLang="en-US" sz="1100" dirty="0"/>
                    </a:p>
                  </a:txBody>
                  <a:tcPr anchor="ctr"/>
                </a:tc>
                <a:tc>
                  <a:txBody>
                    <a:bodyPr/>
                    <a:lstStyle/>
                    <a:p>
                      <a:pPr algn="ctr" latinLnBrk="1"/>
                      <a:r>
                        <a:rPr lang="en-US" altLang="ko-KR" sz="1100" dirty="0" smtClean="0"/>
                        <a:t>200</a:t>
                      </a:r>
                      <a:endParaRPr lang="ko-KR" altLang="en-US" sz="1100" dirty="0"/>
                    </a:p>
                  </a:txBody>
                  <a:tcPr anchor="ctr"/>
                </a:tc>
                <a:tc>
                  <a:txBody>
                    <a:bodyPr/>
                    <a:lstStyle/>
                    <a:p>
                      <a:pPr algn="ctr" latinLnBrk="1"/>
                      <a:r>
                        <a:rPr lang="en-US" altLang="ko-KR" sz="1100" dirty="0" smtClean="0"/>
                        <a:t>159.0.0.0/8</a:t>
                      </a:r>
                      <a:endParaRPr lang="ko-KR" altLang="en-US" sz="1100" dirty="0"/>
                    </a:p>
                  </a:txBody>
                  <a:tcPr anchor="ctr"/>
                </a:tc>
                <a:tc>
                  <a:txBody>
                    <a:bodyPr/>
                    <a:lstStyle/>
                    <a:p>
                      <a:pPr algn="ctr" latinLnBrk="1"/>
                      <a:r>
                        <a:rPr lang="en-US" altLang="ko-KR" sz="1100" dirty="0" smtClean="0"/>
                        <a:t>Allow</a:t>
                      </a:r>
                      <a:endParaRPr lang="ko-KR" altLang="en-US" sz="1100" dirty="0"/>
                    </a:p>
                  </a:txBody>
                  <a:tcPr anchor="ctr"/>
                </a:tc>
                <a:tc>
                  <a:txBody>
                    <a:bodyPr/>
                    <a:lstStyle/>
                    <a:p>
                      <a:pPr algn="ctr" latinLnBrk="1"/>
                      <a:r>
                        <a:rPr lang="en-US" altLang="ko-KR" sz="1100" dirty="0" smtClean="0"/>
                        <a:t>Remote</a:t>
                      </a:r>
                      <a:r>
                        <a:rPr lang="en-US" altLang="ko-KR" sz="1100" baseline="0" dirty="0" smtClean="0"/>
                        <a:t> Desktop</a:t>
                      </a:r>
                      <a:endParaRPr lang="ko-KR" altLang="en-US" sz="1100" dirty="0"/>
                    </a:p>
                  </a:txBody>
                  <a:tcPr anchor="ctr"/>
                </a:tc>
              </a:tr>
            </a:tbl>
          </a:graphicData>
        </a:graphic>
      </p:graphicFrame>
    </p:spTree>
    <p:extLst>
      <p:ext uri="{BB962C8B-B14F-4D97-AF65-F5344CB8AC3E}">
        <p14:creationId xmlns:p14="http://schemas.microsoft.com/office/powerpoint/2010/main" val="3169411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Manage VM </a:t>
            </a:r>
            <a:r>
              <a:rPr lang="en-US" altLang="ko-KR" dirty="0" smtClean="0"/>
              <a:t>Network &gt; Endpoint (3) - SLB (Software Load Balancer)</a:t>
            </a:r>
            <a:endParaRPr lang="ko-KR" altLang="en-US" dirty="0"/>
          </a:p>
        </p:txBody>
      </p:sp>
      <p:sp>
        <p:nvSpPr>
          <p:cNvPr id="6" name="Text Placeholder 5"/>
          <p:cNvSpPr>
            <a:spLocks noGrp="1"/>
          </p:cNvSpPr>
          <p:nvPr>
            <p:ph type="body" sz="quarter" idx="12"/>
          </p:nvPr>
        </p:nvSpPr>
        <p:spPr/>
        <p:txBody>
          <a:bodyPr/>
          <a:lstStyle/>
          <a:p>
            <a:r>
              <a:rPr lang="fr-FR" altLang="ko-KR" dirty="0"/>
              <a:t>2. </a:t>
            </a:r>
            <a:r>
              <a:rPr lang="en-US" altLang="ko-KR" dirty="0"/>
              <a:t>Virtual Machine</a:t>
            </a:r>
            <a:endParaRPr lang="ko-KR" altLang="en-US" dirty="0"/>
          </a:p>
        </p:txBody>
      </p:sp>
      <p:sp>
        <p:nvSpPr>
          <p:cNvPr id="5" name="Content Placeholder 4"/>
          <p:cNvSpPr>
            <a:spLocks noGrp="1"/>
          </p:cNvSpPr>
          <p:nvPr>
            <p:ph idx="1"/>
          </p:nvPr>
        </p:nvSpPr>
        <p:spPr/>
        <p:txBody>
          <a:bodyPr/>
          <a:lstStyle/>
          <a:p>
            <a:r>
              <a:rPr lang="en-US" altLang="ko-KR" dirty="0" smtClean="0"/>
              <a:t>Distribute load to two or more VMs</a:t>
            </a:r>
          </a:p>
          <a:p>
            <a:pPr lvl="1"/>
            <a:r>
              <a:rPr lang="en-US" altLang="ko-KR" dirty="0" smtClean="0"/>
              <a:t>Provides L4 level of network load balance </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r>
              <a:rPr lang="en-US" altLang="ko-KR" dirty="0" smtClean="0"/>
              <a:t>Round-Robin distribution based on following rules:</a:t>
            </a:r>
          </a:p>
          <a:p>
            <a:pPr lvl="2"/>
            <a:r>
              <a:rPr lang="fr-FR" altLang="ko-KR" dirty="0" smtClean="0"/>
              <a:t>5 </a:t>
            </a:r>
            <a:r>
              <a:rPr lang="fr-FR" altLang="ko-KR" dirty="0"/>
              <a:t>tuple (source IP, source port, destination IP, destination port, </a:t>
            </a:r>
            <a:r>
              <a:rPr lang="fr-FR" altLang="ko-KR" dirty="0" smtClean="0"/>
              <a:t>Protocol </a:t>
            </a:r>
            <a:r>
              <a:rPr lang="fr-FR" altLang="ko-KR" dirty="0"/>
              <a:t>type)</a:t>
            </a:r>
          </a:p>
          <a:p>
            <a:pPr lvl="2"/>
            <a:r>
              <a:rPr lang="fr-FR" altLang="ko-KR" dirty="0" smtClean="0"/>
              <a:t>3 </a:t>
            </a:r>
            <a:r>
              <a:rPr lang="fr-FR" altLang="ko-KR" dirty="0"/>
              <a:t>tuple (Source IP, Destination IP, Protocol)</a:t>
            </a:r>
          </a:p>
          <a:p>
            <a:pPr lvl="2"/>
            <a:r>
              <a:rPr lang="fr-FR" altLang="ko-KR" dirty="0" smtClean="0"/>
              <a:t>2 tuple </a:t>
            </a:r>
            <a:r>
              <a:rPr lang="fr-FR" altLang="ko-KR" dirty="0"/>
              <a:t>(Source IP, Destination IP</a:t>
            </a:r>
            <a:r>
              <a:rPr lang="fr-FR" altLang="ko-KR" dirty="0" smtClean="0"/>
              <a:t>)</a:t>
            </a:r>
          </a:p>
          <a:p>
            <a:pPr lvl="2"/>
            <a:endParaRPr lang="fr-FR" altLang="ko-KR" dirty="0" smtClean="0"/>
          </a:p>
        </p:txBody>
      </p:sp>
      <p:sp>
        <p:nvSpPr>
          <p:cNvPr id="4" name="Text Placeholder 3"/>
          <p:cNvSpPr>
            <a:spLocks noGrp="1"/>
          </p:cNvSpPr>
          <p:nvPr>
            <p:ph type="body" sz="quarter" idx="10"/>
          </p:nvPr>
        </p:nvSpPr>
        <p:spPr/>
        <p:txBody>
          <a:bodyPr>
            <a:normAutofit/>
          </a:bodyPr>
          <a:lstStyle/>
          <a:p>
            <a:r>
              <a:rPr lang="en-US" altLang="ko-KR" dirty="0"/>
              <a:t>A configuration of endpoints on 2 or more VMs that randomly distribute a specified type of inbound network traffic across the VMs </a:t>
            </a:r>
            <a:endParaRPr lang="ko-KR" altLang="en-US" dirty="0"/>
          </a:p>
        </p:txBody>
      </p:sp>
      <p:grpSp>
        <p:nvGrpSpPr>
          <p:cNvPr id="7" name="Group 6"/>
          <p:cNvGrpSpPr/>
          <p:nvPr/>
        </p:nvGrpSpPr>
        <p:grpSpPr>
          <a:xfrm>
            <a:off x="5195884" y="2890075"/>
            <a:ext cx="5586794" cy="3187408"/>
            <a:chOff x="3942592" y="1195604"/>
            <a:chExt cx="7436022" cy="4242440"/>
          </a:xfrm>
        </p:grpSpPr>
        <p:sp>
          <p:nvSpPr>
            <p:cNvPr id="8" name="Rectangle 7"/>
            <p:cNvSpPr/>
            <p:nvPr/>
          </p:nvSpPr>
          <p:spPr bwMode="auto">
            <a:xfrm>
              <a:off x="7041590" y="1763910"/>
              <a:ext cx="4337024" cy="3674134"/>
            </a:xfrm>
            <a:prstGeom prst="rect">
              <a:avLst/>
            </a:prstGeom>
            <a:noFill/>
            <a:ln w="47625">
              <a:solidFill>
                <a:srgbClr val="00188F"/>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txBody>
            <a:bodyPr vert="horz" wrap="square" lIns="45703" tIns="45701" rIns="45703" bIns="45701" numCol="1" rtlCol="0" anchor="t" anchorCtr="0" compatLnSpc="1">
              <a:prstTxWarp prst="textNoShape">
                <a:avLst/>
              </a:prstTxWarp>
            </a:bodyPr>
            <a:lstStyle/>
            <a:p>
              <a:pPr marL="0" marR="0" lvl="0" indent="0" algn="ctr" defTabSz="913765" eaLnBrk="1" fontAlgn="auto" latinLnBrk="0" hangingPunct="1">
                <a:lnSpc>
                  <a:spcPct val="100000"/>
                </a:lnSpc>
                <a:spcBef>
                  <a:spcPts val="0"/>
                </a:spcBef>
                <a:spcAft>
                  <a:spcPts val="0"/>
                </a:spcAft>
                <a:buClrTx/>
                <a:buSzTx/>
                <a:buFontTx/>
                <a:buNone/>
                <a:tabLst/>
                <a:defRPr/>
              </a:pPr>
              <a:endParaRPr kumimoji="0" lang="en-US" sz="2000" b="0" i="0" u="none" strike="noStrike" kern="0" cap="none" spc="-51" normalizeH="0" baseline="0" noProof="0" dirty="0">
                <a:ln>
                  <a:solidFill>
                    <a:srgbClr val="FFFFFF">
                      <a:alpha val="0"/>
                    </a:srgbClr>
                  </a:solidFill>
                </a:ln>
                <a:solidFill>
                  <a:srgbClr val="595959">
                    <a:alpha val="99000"/>
                  </a:srgbClr>
                </a:solidFill>
                <a:effectLst/>
                <a:uLnTx/>
                <a:uFillTx/>
                <a:latin typeface="Segoe UI"/>
              </a:endParaRPr>
            </a:p>
          </p:txBody>
        </p:sp>
        <p:grpSp>
          <p:nvGrpSpPr>
            <p:cNvPr id="9" name="Group 8"/>
            <p:cNvGrpSpPr/>
            <p:nvPr/>
          </p:nvGrpSpPr>
          <p:grpSpPr>
            <a:xfrm>
              <a:off x="8601327" y="4328763"/>
              <a:ext cx="2011680" cy="673017"/>
              <a:chOff x="8515645" y="4889713"/>
              <a:chExt cx="2011680" cy="914400"/>
            </a:xfrm>
            <a:solidFill>
              <a:srgbClr val="00188F"/>
            </a:solidFill>
          </p:grpSpPr>
          <p:sp>
            <p:nvSpPr>
              <p:cNvPr id="24" name="Rectangle 23"/>
              <p:cNvSpPr/>
              <p:nvPr/>
            </p:nvSpPr>
            <p:spPr bwMode="auto">
              <a:xfrm>
                <a:off x="8515645" y="4889713"/>
                <a:ext cx="2011680" cy="914400"/>
              </a:xfrm>
              <a:prstGeom prst="rect">
                <a:avLst/>
              </a:prstGeom>
              <a:grpFill/>
              <a:ln w="9525" cap="flat" cmpd="sng" algn="ctr">
                <a:solidFill>
                  <a:srgbClr val="00D8CC"/>
                </a:solidFill>
                <a:prstDash val="solid"/>
                <a:headEnd type="none" w="med" len="med"/>
                <a:tailEnd type="none" w="med" len="med"/>
              </a:ln>
              <a:effectLst/>
            </p:spPr>
            <p:txBody>
              <a:bodyPr vert="horz" wrap="square" lIns="119942" tIns="59972" rIns="119942" bIns="59972" numCol="1" rtlCol="0" anchor="ctr" anchorCtr="0" compatLnSpc="1">
                <a:prstTxWarp prst="textNoShape">
                  <a:avLst/>
                </a:prstTxWarp>
              </a:bodyPr>
              <a:lstStyle/>
              <a:p>
                <a:pPr marL="0" marR="0" lvl="0" indent="0" algn="ctr" defTabSz="899219"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solidFill>
                      <a:srgbClr val="FFFFFF">
                        <a:alpha val="0"/>
                      </a:srgbClr>
                    </a:solidFill>
                  </a:ln>
                  <a:solidFill>
                    <a:srgbClr val="FFFFFF"/>
                  </a:solidFill>
                  <a:effectLst/>
                  <a:uLnTx/>
                  <a:uFillTx/>
                  <a:latin typeface="Segoe UI"/>
                </a:endParaRPr>
              </a:p>
            </p:txBody>
          </p:sp>
          <p:sp>
            <p:nvSpPr>
              <p:cNvPr id="25" name="Rectangle 24"/>
              <p:cNvSpPr/>
              <p:nvPr/>
            </p:nvSpPr>
            <p:spPr bwMode="auto">
              <a:xfrm>
                <a:off x="8607441" y="5026874"/>
                <a:ext cx="1737360" cy="640080"/>
              </a:xfrm>
              <a:prstGeom prst="rect">
                <a:avLst/>
              </a:prstGeom>
              <a:grpFill/>
              <a:ln w="19050" cap="flat" cmpd="sng" algn="ctr">
                <a:noFill/>
                <a:prstDash val="sysDash"/>
                <a:headEnd type="none" w="med" len="med"/>
                <a:tailEnd type="none" w="med" len="med"/>
              </a:ln>
              <a:effectLst/>
            </p:spPr>
            <p:txBody>
              <a:bodyPr vert="horz" wrap="square" lIns="0" tIns="60941" rIns="0"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solidFill>
                        <a:srgbClr val="FFFFFF">
                          <a:alpha val="0"/>
                        </a:srgbClr>
                      </a:solidFill>
                    </a:ln>
                    <a:solidFill>
                      <a:srgbClr val="FFFFFF">
                        <a:alpha val="99000"/>
                      </a:srgbClr>
                    </a:solidFill>
                    <a:effectLst/>
                    <a:uLnTx/>
                    <a:uFillTx/>
                    <a:latin typeface="Segoe UI"/>
                  </a:rPr>
                  <a:t>VM2</a:t>
                </a:r>
              </a:p>
            </p:txBody>
          </p:sp>
        </p:grpSp>
        <p:sp>
          <p:nvSpPr>
            <p:cNvPr id="10" name="Trapezoid 9"/>
            <p:cNvSpPr/>
            <p:nvPr/>
          </p:nvSpPr>
          <p:spPr bwMode="auto">
            <a:xfrm rot="16200000">
              <a:off x="4208311" y="2960893"/>
              <a:ext cx="3674134" cy="1280160"/>
            </a:xfrm>
            <a:prstGeom prst="trapezoid">
              <a:avLst>
                <a:gd name="adj" fmla="val 37559"/>
              </a:avLst>
            </a:prstGeom>
            <a:solidFill>
              <a:srgbClr val="00188F"/>
            </a:solidFill>
            <a:ln w="9525" cap="flat" cmpd="sng" algn="ctr">
              <a:noFill/>
              <a:prstDash val="solid"/>
              <a:headEnd type="none" w="med" len="med"/>
              <a:tailEnd type="none" w="med" len="med"/>
            </a:ln>
            <a:effectLst/>
          </p:spPr>
          <p:txBody>
            <a:bodyPr vert="vert" wrap="square" lIns="45703" tIns="45701" rIns="45703" bIns="45701" numCol="1" rtlCol="0" anchor="ctr" anchorCtr="0" compatLnSpc="1">
              <a:prstTxWarp prst="textNoShape">
                <a:avLst/>
              </a:prstTxWarp>
            </a:bodyPr>
            <a:lstStyle/>
            <a:p>
              <a:pPr marL="0" marR="0" lvl="0" indent="0" defTabSz="913689" eaLnBrk="1" fontAlgn="base" latinLnBrk="0" hangingPunct="1">
                <a:lnSpc>
                  <a:spcPct val="100000"/>
                </a:lnSpc>
                <a:spcBef>
                  <a:spcPct val="0"/>
                </a:spcBef>
                <a:spcAft>
                  <a:spcPct val="0"/>
                </a:spcAft>
                <a:buClrTx/>
                <a:buSzTx/>
                <a:buFontTx/>
                <a:buNone/>
                <a:tabLst/>
                <a:defRPr/>
              </a:pPr>
              <a:r>
                <a:rPr kumimoji="0" lang="en-US" sz="2400" b="0" i="0" u="none" strike="noStrike" kern="0" cap="none" spc="-51" normalizeH="0" baseline="0" noProof="0" dirty="0">
                  <a:ln>
                    <a:solidFill>
                      <a:srgbClr val="FFFFFF">
                        <a:alpha val="0"/>
                      </a:srgbClr>
                    </a:solidFill>
                  </a:ln>
                  <a:solidFill>
                    <a:srgbClr val="FFFFFF">
                      <a:alpha val="99000"/>
                    </a:srgbClr>
                  </a:solidFill>
                  <a:effectLst/>
                  <a:uLnTx/>
                  <a:uFillTx/>
                  <a:latin typeface="Segoe UI"/>
                </a:rPr>
                <a:t>LB/IP</a:t>
              </a:r>
            </a:p>
          </p:txBody>
        </p:sp>
        <p:grpSp>
          <p:nvGrpSpPr>
            <p:cNvPr id="11" name="Group 10"/>
            <p:cNvGrpSpPr/>
            <p:nvPr/>
          </p:nvGrpSpPr>
          <p:grpSpPr>
            <a:xfrm>
              <a:off x="8555963" y="2304813"/>
              <a:ext cx="2011680" cy="673017"/>
              <a:chOff x="8820127" y="4800893"/>
              <a:chExt cx="2011680" cy="914400"/>
            </a:xfrm>
            <a:solidFill>
              <a:srgbClr val="00188F"/>
            </a:solidFill>
          </p:grpSpPr>
          <p:sp>
            <p:nvSpPr>
              <p:cNvPr id="22" name="Rectangle 21"/>
              <p:cNvSpPr/>
              <p:nvPr/>
            </p:nvSpPr>
            <p:spPr bwMode="auto">
              <a:xfrm>
                <a:off x="8820127" y="4800893"/>
                <a:ext cx="2011680" cy="914400"/>
              </a:xfrm>
              <a:prstGeom prst="rect">
                <a:avLst/>
              </a:prstGeom>
              <a:grpFill/>
              <a:ln w="9525" cap="flat" cmpd="sng" algn="ctr">
                <a:solidFill>
                  <a:srgbClr val="00D8CC"/>
                </a:solidFill>
                <a:prstDash val="solid"/>
                <a:headEnd type="none" w="med" len="med"/>
                <a:tailEnd type="none" w="med" len="med"/>
              </a:ln>
              <a:effectLst/>
            </p:spPr>
            <p:txBody>
              <a:bodyPr vert="horz" wrap="square" lIns="119942" tIns="59972" rIns="119942" bIns="59972" numCol="1" rtlCol="0" anchor="ctr" anchorCtr="0" compatLnSpc="1">
                <a:prstTxWarp prst="textNoShape">
                  <a:avLst/>
                </a:prstTxWarp>
              </a:bodyPr>
              <a:lstStyle/>
              <a:p>
                <a:pPr marL="0" marR="0" lvl="0" indent="0" algn="ctr" defTabSz="899219"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solidFill>
                      <a:srgbClr val="FFFFFF">
                        <a:alpha val="0"/>
                      </a:srgbClr>
                    </a:solidFill>
                  </a:ln>
                  <a:solidFill>
                    <a:srgbClr val="FFFFFF"/>
                  </a:solidFill>
                  <a:effectLst/>
                  <a:uLnTx/>
                  <a:uFillTx/>
                  <a:latin typeface="Segoe UI"/>
                </a:endParaRPr>
              </a:p>
            </p:txBody>
          </p:sp>
          <p:sp>
            <p:nvSpPr>
              <p:cNvPr id="23" name="Rectangle 22"/>
              <p:cNvSpPr/>
              <p:nvPr/>
            </p:nvSpPr>
            <p:spPr bwMode="auto">
              <a:xfrm>
                <a:off x="8957287" y="4939811"/>
                <a:ext cx="1737360" cy="640080"/>
              </a:xfrm>
              <a:prstGeom prst="rect">
                <a:avLst/>
              </a:prstGeom>
              <a:grpFill/>
              <a:ln w="19050" cap="flat" cmpd="sng" algn="ctr">
                <a:noFill/>
                <a:prstDash val="sysDash"/>
                <a:headEnd type="none" w="med" len="med"/>
                <a:tailEnd type="none" w="med" len="med"/>
              </a:ln>
              <a:effectLst/>
            </p:spPr>
            <p:txBody>
              <a:bodyPr vert="horz" wrap="square" lIns="0" tIns="60941" rIns="0"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solidFill>
                        <a:srgbClr val="FFFFFF">
                          <a:alpha val="0"/>
                        </a:srgbClr>
                      </a:solidFill>
                    </a:ln>
                    <a:solidFill>
                      <a:srgbClr val="FFFFFF">
                        <a:alpha val="99000"/>
                      </a:srgbClr>
                    </a:solidFill>
                    <a:effectLst/>
                    <a:uLnTx/>
                    <a:uFillTx/>
                    <a:latin typeface="Segoe UI"/>
                  </a:rPr>
                  <a:t>VM1</a:t>
                </a:r>
              </a:p>
            </p:txBody>
          </p:sp>
        </p:grpSp>
        <p:grpSp>
          <p:nvGrpSpPr>
            <p:cNvPr id="12" name="Group 11"/>
            <p:cNvGrpSpPr/>
            <p:nvPr/>
          </p:nvGrpSpPr>
          <p:grpSpPr>
            <a:xfrm>
              <a:off x="6811323" y="2038214"/>
              <a:ext cx="1607480" cy="792577"/>
              <a:chOff x="768451" y="2579511"/>
              <a:chExt cx="2603925" cy="1599930"/>
            </a:xfrm>
          </p:grpSpPr>
          <p:sp>
            <p:nvSpPr>
              <p:cNvPr id="20" name="Rectangle 19"/>
              <p:cNvSpPr/>
              <p:nvPr/>
            </p:nvSpPr>
            <p:spPr bwMode="auto">
              <a:xfrm>
                <a:off x="1236350" y="2579511"/>
                <a:ext cx="1945063" cy="992224"/>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a:t>
                </a:r>
                <a:r>
                  <a:rPr kumimoji="0" lang="en-US" sz="1600" b="0" i="0" u="none" strike="noStrike" kern="0" cap="none" spc="0" normalizeH="0" baseline="0" noProof="0" dirty="0" smtClean="0">
                    <a:ln>
                      <a:solidFill>
                        <a:srgbClr val="FFFFFF">
                          <a:alpha val="0"/>
                        </a:srgbClr>
                      </a:solidFill>
                    </a:ln>
                    <a:solidFill>
                      <a:srgbClr val="595959">
                        <a:alpha val="99000"/>
                      </a:srgbClr>
                    </a:solidFill>
                    <a:effectLst/>
                    <a:uLnTx/>
                    <a:uFillTx/>
                    <a:latin typeface="Segoe UI"/>
                  </a:rPr>
                  <a:t>80</a:t>
                </a:r>
                <a:endPar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ndParaRPr>
              </a:p>
            </p:txBody>
          </p:sp>
          <p:sp>
            <p:nvSpPr>
              <p:cNvPr id="21" name="Right Arrow 20"/>
              <p:cNvSpPr/>
              <p:nvPr/>
            </p:nvSpPr>
            <p:spPr bwMode="auto">
              <a:xfrm>
                <a:off x="768451" y="3539362"/>
                <a:ext cx="2603925" cy="640079"/>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grpSp>
        <p:grpSp>
          <p:nvGrpSpPr>
            <p:cNvPr id="13" name="Group 12"/>
            <p:cNvGrpSpPr/>
            <p:nvPr/>
          </p:nvGrpSpPr>
          <p:grpSpPr>
            <a:xfrm>
              <a:off x="3942592" y="2960619"/>
              <a:ext cx="1210228" cy="802794"/>
              <a:chOff x="728267" y="2558887"/>
              <a:chExt cx="1960425" cy="1620554"/>
            </a:xfrm>
          </p:grpSpPr>
          <p:sp>
            <p:nvSpPr>
              <p:cNvPr id="18" name="Right Arrow 17"/>
              <p:cNvSpPr/>
              <p:nvPr/>
            </p:nvSpPr>
            <p:spPr bwMode="auto">
              <a:xfrm>
                <a:off x="768452" y="3539361"/>
                <a:ext cx="1920240"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sp>
            <p:nvSpPr>
              <p:cNvPr id="19" name="Rectangle 18"/>
              <p:cNvSpPr/>
              <p:nvPr/>
            </p:nvSpPr>
            <p:spPr bwMode="auto">
              <a:xfrm>
                <a:off x="728267" y="2558887"/>
                <a:ext cx="1945065" cy="992224"/>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a:t>
                </a:r>
                <a:r>
                  <a:rPr kumimoji="0" lang="en-US" sz="1600" b="0" i="0" u="none" strike="noStrike" kern="0" cap="none" spc="0" normalizeH="0" baseline="0" noProof="0" dirty="0" smtClean="0">
                    <a:ln>
                      <a:solidFill>
                        <a:srgbClr val="FFFFFF">
                          <a:alpha val="0"/>
                        </a:srgbClr>
                      </a:solidFill>
                    </a:ln>
                    <a:solidFill>
                      <a:srgbClr val="595959">
                        <a:alpha val="99000"/>
                      </a:srgbClr>
                    </a:solidFill>
                    <a:effectLst/>
                    <a:uLnTx/>
                    <a:uFillTx/>
                    <a:latin typeface="Segoe UI"/>
                  </a:rPr>
                  <a:t>80</a:t>
                </a:r>
                <a:endPar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ndParaRPr>
              </a:p>
            </p:txBody>
          </p:sp>
        </p:grpSp>
        <p:sp>
          <p:nvSpPr>
            <p:cNvPr id="14" name="Rectangle 13"/>
            <p:cNvSpPr/>
            <p:nvPr/>
          </p:nvSpPr>
          <p:spPr bwMode="auto">
            <a:xfrm>
              <a:off x="7479084" y="1195604"/>
              <a:ext cx="3487918" cy="491486"/>
            </a:xfrm>
            <a:prstGeom prst="rect">
              <a:avLst/>
            </a:prstGeom>
            <a:noFill/>
            <a:ln w="9525" cap="flat" cmpd="sng" algn="ctr">
              <a:noFill/>
              <a:prstDash val="solid"/>
              <a:headEnd type="none" w="med" len="med"/>
              <a:tailEnd type="none" w="med" len="med"/>
            </a:ln>
            <a:effectLst/>
          </p:spPr>
          <p:txBody>
            <a:bodyPr vert="horz" wrap="none" lIns="60928" tIns="60925" rIns="60928" bIns="60925"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Cloud App / Hosted Service</a:t>
              </a:r>
            </a:p>
          </p:txBody>
        </p:sp>
        <p:grpSp>
          <p:nvGrpSpPr>
            <p:cNvPr id="15" name="Group 14"/>
            <p:cNvGrpSpPr/>
            <p:nvPr/>
          </p:nvGrpSpPr>
          <p:grpSpPr>
            <a:xfrm>
              <a:off x="6825718" y="4002861"/>
              <a:ext cx="1593085" cy="820952"/>
              <a:chOff x="768453" y="2522231"/>
              <a:chExt cx="2580607" cy="1657211"/>
            </a:xfrm>
          </p:grpSpPr>
          <p:sp>
            <p:nvSpPr>
              <p:cNvPr id="16" name="Right Arrow 15"/>
              <p:cNvSpPr/>
              <p:nvPr/>
            </p:nvSpPr>
            <p:spPr bwMode="auto">
              <a:xfrm>
                <a:off x="768453" y="3539362"/>
                <a:ext cx="2580607" cy="640080"/>
              </a:xfrm>
              <a:prstGeom prst="rightArrow">
                <a:avLst/>
              </a:prstGeom>
              <a:solidFill>
                <a:srgbClr val="D2D2D2">
                  <a:lumMod val="75000"/>
                </a:srgbClr>
              </a:soli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marL="0" marR="0" lvl="0" indent="0" algn="ctr" defTabSz="913765"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solidFill>
                      <a:srgbClr val="FFFFFF">
                        <a:alpha val="0"/>
                      </a:srgbClr>
                    </a:solidFill>
                  </a:ln>
                  <a:solidFill>
                    <a:srgbClr val="505050">
                      <a:lumMod val="75000"/>
                      <a:lumOff val="25000"/>
                    </a:srgbClr>
                  </a:solidFill>
                  <a:effectLst/>
                  <a:uLnTx/>
                  <a:uFillTx/>
                  <a:latin typeface="Segoe UI"/>
                </a:endParaRPr>
              </a:p>
            </p:txBody>
          </p:sp>
          <p:sp>
            <p:nvSpPr>
              <p:cNvPr id="17" name="Rectangle 16"/>
              <p:cNvSpPr/>
              <p:nvPr/>
            </p:nvSpPr>
            <p:spPr bwMode="auto">
              <a:xfrm>
                <a:off x="1213035" y="2522231"/>
                <a:ext cx="1945065" cy="992226"/>
              </a:xfrm>
              <a:prstGeom prst="rect">
                <a:avLst/>
              </a:prstGeom>
              <a:noFill/>
              <a:ln w="9525" cap="flat" cmpd="sng" algn="ctr">
                <a:noFill/>
                <a:prstDash val="solid"/>
                <a:headEnd type="none" w="med" len="med"/>
                <a:tailEnd type="none" w="med" len="med"/>
              </a:ln>
              <a:effectLst/>
            </p:spPr>
            <p:txBody>
              <a:bodyPr vert="horz" wrap="none" lIns="60944" tIns="60941" rIns="60944" bIns="60941" numCol="1" rtlCol="0" anchor="ctr" anchorCtr="0" compatLnSpc="1">
                <a:prstTxWarp prst="textNoShape">
                  <a:avLst/>
                </a:prstTxWarp>
                <a:spAutoFit/>
              </a:bodyPr>
              <a:lstStyle/>
              <a:p>
                <a:pPr marL="0" marR="0" lvl="0" indent="0" algn="ctr" defTabSz="913765"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rPr>
                  <a:t>PORT </a:t>
                </a:r>
                <a:r>
                  <a:rPr kumimoji="0" lang="en-US" sz="1600" b="0" i="0" u="none" strike="noStrike" kern="0" cap="none" spc="0" normalizeH="0" baseline="0" noProof="0" dirty="0" smtClean="0">
                    <a:ln>
                      <a:solidFill>
                        <a:srgbClr val="FFFFFF">
                          <a:alpha val="0"/>
                        </a:srgbClr>
                      </a:solidFill>
                    </a:ln>
                    <a:solidFill>
                      <a:srgbClr val="595959">
                        <a:alpha val="99000"/>
                      </a:srgbClr>
                    </a:solidFill>
                    <a:effectLst/>
                    <a:uLnTx/>
                    <a:uFillTx/>
                    <a:latin typeface="Segoe UI"/>
                  </a:rPr>
                  <a:t>80</a:t>
                </a:r>
                <a:endPar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ndParaRPr>
              </a:p>
            </p:txBody>
          </p:sp>
        </p:grpSp>
      </p:grpSp>
      <p:sp>
        <p:nvSpPr>
          <p:cNvPr id="26" name="TextBox 25"/>
          <p:cNvSpPr txBox="1"/>
          <p:nvPr/>
        </p:nvSpPr>
        <p:spPr>
          <a:xfrm>
            <a:off x="5072292" y="6109266"/>
            <a:ext cx="1319207" cy="369332"/>
          </a:xfrm>
          <a:prstGeom prst="rect">
            <a:avLst/>
          </a:prstGeom>
          <a:solidFill>
            <a:schemeClr val="bg1">
              <a:lumMod val="85000"/>
            </a:schemeClr>
          </a:solidFill>
        </p:spPr>
        <p:txBody>
          <a:bodyPr wrap="none" rtlCol="0">
            <a:spAutoFit/>
          </a:bodyPr>
          <a:lstStyle/>
          <a:p>
            <a:r>
              <a:rPr lang="en-US" altLang="ko-KR" dirty="0" smtClean="0">
                <a:solidFill>
                  <a:schemeClr val="bg1">
                    <a:lumMod val="50000"/>
                  </a:schemeClr>
                </a:solidFill>
              </a:rPr>
              <a:t>Public Port</a:t>
            </a:r>
            <a:endParaRPr lang="ko-KR" altLang="en-US" dirty="0">
              <a:solidFill>
                <a:schemeClr val="bg1">
                  <a:lumMod val="50000"/>
                </a:schemeClr>
              </a:solidFill>
            </a:endParaRPr>
          </a:p>
        </p:txBody>
      </p:sp>
      <p:sp>
        <p:nvSpPr>
          <p:cNvPr id="27" name="TextBox 26"/>
          <p:cNvSpPr txBox="1"/>
          <p:nvPr/>
        </p:nvSpPr>
        <p:spPr>
          <a:xfrm>
            <a:off x="7399702" y="6109266"/>
            <a:ext cx="1394549" cy="369332"/>
          </a:xfrm>
          <a:prstGeom prst="rect">
            <a:avLst/>
          </a:prstGeom>
          <a:solidFill>
            <a:schemeClr val="bg1">
              <a:lumMod val="85000"/>
            </a:schemeClr>
          </a:solidFill>
        </p:spPr>
        <p:txBody>
          <a:bodyPr wrap="none" rtlCol="0">
            <a:spAutoFit/>
          </a:bodyPr>
          <a:lstStyle/>
          <a:p>
            <a:r>
              <a:rPr lang="en-US" altLang="ko-KR" dirty="0" smtClean="0">
                <a:solidFill>
                  <a:schemeClr val="bg1">
                    <a:lumMod val="50000"/>
                  </a:schemeClr>
                </a:solidFill>
              </a:rPr>
              <a:t>Private Port</a:t>
            </a:r>
            <a:endParaRPr lang="ko-KR" altLang="en-US" dirty="0">
              <a:solidFill>
                <a:schemeClr val="bg1">
                  <a:lumMod val="50000"/>
                </a:schemeClr>
              </a:solidFill>
            </a:endParaRPr>
          </a:p>
        </p:txBody>
      </p:sp>
      <p:grpSp>
        <p:nvGrpSpPr>
          <p:cNvPr id="28" name="Group 27"/>
          <p:cNvGrpSpPr/>
          <p:nvPr/>
        </p:nvGrpSpPr>
        <p:grpSpPr>
          <a:xfrm>
            <a:off x="3489759" y="4919878"/>
            <a:ext cx="1089153" cy="744599"/>
            <a:chOff x="1380300" y="4525034"/>
            <a:chExt cx="1248236" cy="853357"/>
          </a:xfrm>
        </p:grpSpPr>
        <p:pic>
          <p:nvPicPr>
            <p:cNvPr id="29" name="Picture 28"/>
            <p:cNvPicPr>
              <a:picLocks noChangeAspect="1"/>
            </p:cNvPicPr>
            <p:nvPr/>
          </p:nvPicPr>
          <p:blipFill>
            <a:blip r:embed="rId2"/>
            <a:stretch>
              <a:fillRect/>
            </a:stretch>
          </p:blipFill>
          <p:spPr>
            <a:xfrm>
              <a:off x="1778450" y="4525034"/>
              <a:ext cx="850086" cy="789750"/>
            </a:xfrm>
            <a:prstGeom prst="rect">
              <a:avLst/>
            </a:prstGeom>
          </p:spPr>
        </p:pic>
        <p:pic>
          <p:nvPicPr>
            <p:cNvPr id="30" name="Picture 29"/>
            <p:cNvPicPr>
              <a:picLocks noChangeAspect="1"/>
            </p:cNvPicPr>
            <p:nvPr/>
          </p:nvPicPr>
          <p:blipFill>
            <a:blip r:embed="rId3"/>
            <a:stretch>
              <a:fillRect/>
            </a:stretch>
          </p:blipFill>
          <p:spPr>
            <a:xfrm>
              <a:off x="1380300" y="4898147"/>
              <a:ext cx="454745" cy="480244"/>
            </a:xfrm>
            <a:prstGeom prst="rect">
              <a:avLst/>
            </a:prstGeom>
          </p:spPr>
        </p:pic>
      </p:grpSp>
      <p:grpSp>
        <p:nvGrpSpPr>
          <p:cNvPr id="31" name="Group 30"/>
          <p:cNvGrpSpPr/>
          <p:nvPr/>
        </p:nvGrpSpPr>
        <p:grpSpPr>
          <a:xfrm>
            <a:off x="3489759" y="3801571"/>
            <a:ext cx="1089153" cy="744599"/>
            <a:chOff x="1380300" y="4525034"/>
            <a:chExt cx="1248236" cy="853357"/>
          </a:xfrm>
        </p:grpSpPr>
        <p:pic>
          <p:nvPicPr>
            <p:cNvPr id="32" name="Picture 31"/>
            <p:cNvPicPr>
              <a:picLocks noChangeAspect="1"/>
            </p:cNvPicPr>
            <p:nvPr/>
          </p:nvPicPr>
          <p:blipFill>
            <a:blip r:embed="rId2"/>
            <a:stretch>
              <a:fillRect/>
            </a:stretch>
          </p:blipFill>
          <p:spPr>
            <a:xfrm>
              <a:off x="1778450" y="4525034"/>
              <a:ext cx="850086" cy="789750"/>
            </a:xfrm>
            <a:prstGeom prst="rect">
              <a:avLst/>
            </a:prstGeom>
          </p:spPr>
        </p:pic>
        <p:pic>
          <p:nvPicPr>
            <p:cNvPr id="33" name="Picture 32"/>
            <p:cNvPicPr>
              <a:picLocks noChangeAspect="1"/>
            </p:cNvPicPr>
            <p:nvPr/>
          </p:nvPicPr>
          <p:blipFill>
            <a:blip r:embed="rId3"/>
            <a:stretch>
              <a:fillRect/>
            </a:stretch>
          </p:blipFill>
          <p:spPr>
            <a:xfrm>
              <a:off x="1380300" y="4898147"/>
              <a:ext cx="454745" cy="480244"/>
            </a:xfrm>
            <a:prstGeom prst="rect">
              <a:avLst/>
            </a:prstGeom>
          </p:spPr>
        </p:pic>
      </p:grpSp>
      <p:graphicFrame>
        <p:nvGraphicFramePr>
          <p:cNvPr id="34" name="Table 33"/>
          <p:cNvGraphicFramePr>
            <a:graphicFrameLocks noGrp="1"/>
          </p:cNvGraphicFramePr>
          <p:nvPr>
            <p:extLst>
              <p:ext uri="{D42A27DB-BD31-4B8C-83A1-F6EECF244321}">
                <p14:modId xmlns:p14="http://schemas.microsoft.com/office/powerpoint/2010/main" val="4249666234"/>
              </p:ext>
            </p:extLst>
          </p:nvPr>
        </p:nvGraphicFramePr>
        <p:xfrm>
          <a:off x="831000" y="1777555"/>
          <a:ext cx="10530001" cy="965646"/>
        </p:xfrm>
        <a:graphic>
          <a:graphicData uri="http://schemas.openxmlformats.org/drawingml/2006/table">
            <a:tbl>
              <a:tblPr firstRow="1" bandCol="1">
                <a:tableStyleId>{5C22544A-7EE6-4342-B048-85BDC9FD1C3A}</a:tableStyleId>
              </a:tblPr>
              <a:tblGrid>
                <a:gridCol w="1597540"/>
                <a:gridCol w="1731090"/>
                <a:gridCol w="981755"/>
                <a:gridCol w="1426996"/>
                <a:gridCol w="1597540"/>
                <a:gridCol w="1597540"/>
                <a:gridCol w="1597540"/>
              </a:tblGrid>
              <a:tr h="321882">
                <a:tc>
                  <a:txBody>
                    <a:bodyPr/>
                    <a:lstStyle/>
                    <a:p>
                      <a:pPr algn="ctr" latinLnBrk="1"/>
                      <a:r>
                        <a:rPr lang="en-US" altLang="ko-KR" sz="1100" dirty="0" smtClean="0"/>
                        <a:t>Cloud Service</a:t>
                      </a:r>
                      <a:endParaRPr lang="ko-KR" altLang="en-US" sz="1100" dirty="0"/>
                    </a:p>
                  </a:txBody>
                  <a:tcPr anchor="ctr"/>
                </a:tc>
                <a:tc>
                  <a:txBody>
                    <a:bodyPr/>
                    <a:lstStyle/>
                    <a:p>
                      <a:pPr algn="ctr" latinLnBrk="1"/>
                      <a:r>
                        <a:rPr lang="en-US" altLang="ko-KR" sz="1100" dirty="0" smtClean="0"/>
                        <a:t>Endp</a:t>
                      </a:r>
                      <a:r>
                        <a:rPr lang="en-US" altLang="ko-KR" sz="1100" baseline="0" dirty="0" smtClean="0"/>
                        <a:t>oint Name</a:t>
                      </a:r>
                      <a:endParaRPr lang="ko-KR" altLang="en-US" sz="1100" dirty="0"/>
                    </a:p>
                  </a:txBody>
                  <a:tcPr anchor="ctr"/>
                </a:tc>
                <a:tc>
                  <a:txBody>
                    <a:bodyPr/>
                    <a:lstStyle/>
                    <a:p>
                      <a:pPr algn="ctr" latinLnBrk="1"/>
                      <a:r>
                        <a:rPr lang="en-US" altLang="ko-KR" sz="1100" dirty="0" smtClean="0"/>
                        <a:t>Protocol</a:t>
                      </a:r>
                      <a:endParaRPr lang="ko-KR" altLang="en-US" sz="1100" dirty="0"/>
                    </a:p>
                  </a:txBody>
                  <a:tcPr anchor="ctr"/>
                </a:tc>
                <a:tc>
                  <a:txBody>
                    <a:bodyPr/>
                    <a:lstStyle/>
                    <a:p>
                      <a:pPr algn="ctr" latinLnBrk="1"/>
                      <a:r>
                        <a:rPr lang="en-US" altLang="ko-KR" sz="1100" dirty="0" smtClean="0"/>
                        <a:t>Public Port</a:t>
                      </a:r>
                      <a:endParaRPr lang="ko-KR" altLang="en-US" sz="1100" dirty="0"/>
                    </a:p>
                  </a:txBody>
                  <a:tcPr anchor="ctr"/>
                </a:tc>
                <a:tc>
                  <a:txBody>
                    <a:bodyPr/>
                    <a:lstStyle/>
                    <a:p>
                      <a:pPr algn="ctr" latinLnBrk="1"/>
                      <a:r>
                        <a:rPr lang="en-US" altLang="ko-KR" sz="1100" dirty="0" smtClean="0"/>
                        <a:t>Private</a:t>
                      </a:r>
                      <a:r>
                        <a:rPr lang="en-US" altLang="ko-KR" sz="1100" baseline="0" dirty="0" smtClean="0"/>
                        <a:t> Port</a:t>
                      </a:r>
                      <a:endParaRPr lang="ko-KR" altLang="en-US" sz="1100" dirty="0"/>
                    </a:p>
                  </a:txBody>
                  <a:tcPr anchor="ctr"/>
                </a:tc>
                <a:tc>
                  <a:txBody>
                    <a:bodyPr/>
                    <a:lstStyle/>
                    <a:p>
                      <a:pPr algn="ctr" latinLnBrk="1"/>
                      <a:r>
                        <a:rPr lang="en-US" altLang="ko-KR" sz="1100" dirty="0" smtClean="0"/>
                        <a:t>VM</a:t>
                      </a:r>
                      <a:endParaRPr lang="ko-KR" altLang="en-US" sz="1100" dirty="0"/>
                    </a:p>
                  </a:txBody>
                  <a:tcPr anchor="ctr"/>
                </a:tc>
                <a:tc>
                  <a:txBody>
                    <a:bodyPr/>
                    <a:lstStyle/>
                    <a:p>
                      <a:pPr algn="ctr" latinLnBrk="1"/>
                      <a:r>
                        <a:rPr lang="en-US" altLang="ko-KR" sz="1100" dirty="0" smtClean="0"/>
                        <a:t>Load Balance Set</a:t>
                      </a:r>
                      <a:endParaRPr lang="ko-KR" altLang="en-US" sz="1100" dirty="0"/>
                    </a:p>
                  </a:txBody>
                  <a:tcPr anchor="ctr"/>
                </a:tc>
              </a:tr>
              <a:tr h="321882">
                <a:tc rowSpan="2">
                  <a:txBody>
                    <a:bodyPr/>
                    <a:lstStyle/>
                    <a:p>
                      <a:pPr algn="ctr" latinLnBrk="1"/>
                      <a:r>
                        <a:rPr lang="en-US" altLang="ko-KR" sz="1100" dirty="0" smtClean="0"/>
                        <a:t>*.cloudapp.net</a:t>
                      </a:r>
                      <a:endParaRPr lang="ko-KR" altLang="en-US" sz="1100" dirty="0"/>
                    </a:p>
                  </a:txBody>
                  <a:tcPr anchor="ctr"/>
                </a:tc>
                <a:tc rowSpan="2">
                  <a:txBody>
                    <a:bodyPr/>
                    <a:lstStyle/>
                    <a:p>
                      <a:pPr algn="ctr" latinLnBrk="1"/>
                      <a:r>
                        <a:rPr lang="en-US" altLang="ko-KR" sz="1100" dirty="0" smtClean="0"/>
                        <a:t>HTTP</a:t>
                      </a:r>
                      <a:r>
                        <a:rPr lang="en-US" altLang="ko-KR" sz="1100" baseline="0" dirty="0" smtClean="0"/>
                        <a:t> (80)</a:t>
                      </a:r>
                      <a:endParaRPr lang="ko-KR" altLang="en-US" sz="1100" dirty="0"/>
                    </a:p>
                  </a:txBody>
                  <a:tcPr anchor="ctr"/>
                </a:tc>
                <a:tc rowSpan="2">
                  <a:txBody>
                    <a:bodyPr/>
                    <a:lstStyle/>
                    <a:p>
                      <a:pPr algn="ctr" latinLnBrk="1"/>
                      <a:r>
                        <a:rPr lang="en-US" altLang="ko-KR" sz="1100" dirty="0" smtClean="0"/>
                        <a:t>TCP</a:t>
                      </a:r>
                      <a:endParaRPr lang="ko-KR" altLang="en-US" sz="1100" dirty="0"/>
                    </a:p>
                  </a:txBody>
                  <a:tcPr anchor="ctr"/>
                </a:tc>
                <a:tc rowSpan="2">
                  <a:txBody>
                    <a:bodyPr/>
                    <a:lstStyle/>
                    <a:p>
                      <a:pPr algn="ctr" latinLnBrk="1"/>
                      <a:r>
                        <a:rPr lang="en-US" altLang="ko-KR" sz="1100" dirty="0" smtClean="0"/>
                        <a:t>80</a:t>
                      </a:r>
                      <a:endParaRPr lang="ko-KR" altLang="en-US" sz="1100" dirty="0"/>
                    </a:p>
                  </a:txBody>
                  <a:tcPr anchor="ctr"/>
                </a:tc>
                <a:tc rowSpan="2">
                  <a:txBody>
                    <a:bodyPr/>
                    <a:lstStyle/>
                    <a:p>
                      <a:pPr algn="ctr" latinLnBrk="1"/>
                      <a:r>
                        <a:rPr lang="en-US" altLang="ko-KR" sz="1100" dirty="0" smtClean="0"/>
                        <a:t>80</a:t>
                      </a:r>
                      <a:endParaRPr lang="ko-KR" altLang="en-US" sz="1100" dirty="0"/>
                    </a:p>
                  </a:txBody>
                  <a:tcPr anchor="ctr"/>
                </a:tc>
                <a:tc>
                  <a:txBody>
                    <a:bodyPr/>
                    <a:lstStyle/>
                    <a:p>
                      <a:pPr algn="ctr" latinLnBrk="1"/>
                      <a:r>
                        <a:rPr lang="en-US" altLang="ko-KR" sz="1100" dirty="0" smtClean="0"/>
                        <a:t>VM1</a:t>
                      </a:r>
                      <a:endParaRPr lang="ko-KR" altLang="en-US" sz="1100" dirty="0"/>
                    </a:p>
                  </a:txBody>
                  <a:tcPr anchor="ctr"/>
                </a:tc>
                <a:tc rowSpan="2">
                  <a:txBody>
                    <a:bodyPr/>
                    <a:lstStyle/>
                    <a:p>
                      <a:pPr algn="ctr" latinLnBrk="1"/>
                      <a:r>
                        <a:rPr lang="en-US" altLang="ko-KR" sz="1100" dirty="0" smtClean="0"/>
                        <a:t>YES</a:t>
                      </a:r>
                      <a:endParaRPr lang="ko-KR" altLang="en-US" sz="1100" dirty="0"/>
                    </a:p>
                  </a:txBody>
                  <a:tcPr anchor="ctr"/>
                </a:tc>
              </a:tr>
              <a:tr h="321882">
                <a:tc vMerge="1">
                  <a:txBody>
                    <a:bodyPr/>
                    <a:lstStyle/>
                    <a:p>
                      <a:pPr algn="ctr" latinLnBrk="1"/>
                      <a:endParaRPr lang="ko-KR" altLang="en-US" sz="1100" dirty="0"/>
                    </a:p>
                  </a:txBody>
                  <a:tcPr anchor="ctr"/>
                </a:tc>
                <a:tc vMerge="1">
                  <a:txBody>
                    <a:bodyPr/>
                    <a:lstStyle/>
                    <a:p>
                      <a:pPr algn="ctr" latinLnBrk="1"/>
                      <a:endParaRPr lang="ko-KR" altLang="en-US" sz="1100" dirty="0"/>
                    </a:p>
                  </a:txBody>
                  <a:tcPr anchor="ctr"/>
                </a:tc>
                <a:tc vMerge="1">
                  <a:txBody>
                    <a:bodyPr/>
                    <a:lstStyle/>
                    <a:p>
                      <a:pPr algn="ctr" latinLnBrk="1"/>
                      <a:endParaRPr lang="ko-KR" altLang="en-US" sz="1100" dirty="0"/>
                    </a:p>
                  </a:txBody>
                  <a:tcPr anchor="ctr"/>
                </a:tc>
                <a:tc vMerge="1">
                  <a:txBody>
                    <a:bodyPr/>
                    <a:lstStyle/>
                    <a:p>
                      <a:pPr algn="ctr" latinLnBrk="1"/>
                      <a:endParaRPr lang="ko-KR" altLang="en-US" sz="1100" dirty="0"/>
                    </a:p>
                  </a:txBody>
                  <a:tcPr anchor="ctr"/>
                </a:tc>
                <a:tc vMerge="1">
                  <a:txBody>
                    <a:bodyPr/>
                    <a:lstStyle/>
                    <a:p>
                      <a:pPr algn="ctr" latinLnBrk="1"/>
                      <a:endParaRPr lang="ko-KR" altLang="en-US" sz="1100" dirty="0"/>
                    </a:p>
                  </a:txBody>
                  <a:tcPr anchor="ctr"/>
                </a:tc>
                <a:tc>
                  <a:txBody>
                    <a:bodyPr/>
                    <a:lstStyle/>
                    <a:p>
                      <a:pPr algn="ctr" latinLnBrk="1"/>
                      <a:r>
                        <a:rPr lang="en-US" altLang="ko-KR" sz="1100" dirty="0" smtClean="0"/>
                        <a:t>VM2</a:t>
                      </a:r>
                      <a:endParaRPr lang="ko-KR" altLang="en-US" sz="1100" dirty="0"/>
                    </a:p>
                  </a:txBody>
                  <a:tcPr anchor="ctr"/>
                </a:tc>
                <a:tc vMerge="1">
                  <a:txBody>
                    <a:bodyPr/>
                    <a:lstStyle/>
                    <a:p>
                      <a:pPr algn="ctr" latinLnBrk="1"/>
                      <a:endParaRPr lang="ko-KR" altLang="en-US" sz="1100" dirty="0"/>
                    </a:p>
                  </a:txBody>
                  <a:tcPr anchor="ctr"/>
                </a:tc>
              </a:tr>
            </a:tbl>
          </a:graphicData>
        </a:graphic>
      </p:graphicFrame>
    </p:spTree>
    <p:extLst>
      <p:ext uri="{BB962C8B-B14F-4D97-AF65-F5344CB8AC3E}">
        <p14:creationId xmlns:p14="http://schemas.microsoft.com/office/powerpoint/2010/main" val="4259182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Manage VM Network &gt; Endpoint (3) - SLB (Software Load Balancer)</a:t>
            </a:r>
            <a:endParaRPr lang="ko-KR" altLang="en-US" dirty="0"/>
          </a:p>
        </p:txBody>
      </p:sp>
      <p:sp>
        <p:nvSpPr>
          <p:cNvPr id="3" name="Text Placeholder 2"/>
          <p:cNvSpPr>
            <a:spLocks noGrp="1"/>
          </p:cNvSpPr>
          <p:nvPr>
            <p:ph type="body" sz="quarter" idx="12"/>
          </p:nvPr>
        </p:nvSpPr>
        <p:spPr/>
        <p:txBody>
          <a:bodyPr/>
          <a:lstStyle/>
          <a:p>
            <a:r>
              <a:rPr lang="fr-FR" altLang="ko-KR" dirty="0"/>
              <a:t>2. </a:t>
            </a:r>
            <a:r>
              <a:rPr lang="en-US" altLang="ko-KR" dirty="0"/>
              <a:t>Virtual Machine</a:t>
            </a:r>
            <a:endParaRPr lang="ko-KR" altLang="en-US" dirty="0"/>
          </a:p>
        </p:txBody>
      </p:sp>
      <p:sp>
        <p:nvSpPr>
          <p:cNvPr id="4" name="Content Placeholder 3"/>
          <p:cNvSpPr>
            <a:spLocks noGrp="1"/>
          </p:cNvSpPr>
          <p:nvPr>
            <p:ph idx="1"/>
          </p:nvPr>
        </p:nvSpPr>
        <p:spPr/>
        <p:txBody>
          <a:bodyPr/>
          <a:lstStyle/>
          <a:p>
            <a:r>
              <a:rPr lang="en-US" altLang="ko-KR" dirty="0"/>
              <a:t>LB</a:t>
            </a:r>
            <a:r>
              <a:rPr lang="ko-KR" altLang="en-US" dirty="0"/>
              <a:t>에 대한 사용료가 </a:t>
            </a:r>
            <a:r>
              <a:rPr lang="ko-KR" altLang="en-US" dirty="0" smtClean="0"/>
              <a:t>없음</a:t>
            </a:r>
            <a:endParaRPr lang="en-US" altLang="ko-KR" dirty="0" smtClean="0"/>
          </a:p>
          <a:p>
            <a:endParaRPr lang="en-US" altLang="ko-KR" dirty="0"/>
          </a:p>
          <a:p>
            <a:r>
              <a:rPr lang="en-US" altLang="ko-KR" dirty="0"/>
              <a:t>LB</a:t>
            </a:r>
            <a:r>
              <a:rPr lang="ko-KR" altLang="en-US" dirty="0"/>
              <a:t>는 </a:t>
            </a:r>
            <a:r>
              <a:rPr lang="en-US" altLang="ko-KR" dirty="0"/>
              <a:t>VMs </a:t>
            </a:r>
            <a:r>
              <a:rPr lang="ko-KR" altLang="en-US" dirty="0"/>
              <a:t>앞단에 거대한 클러스터로 구성되어 있음</a:t>
            </a:r>
            <a:endParaRPr lang="en-US" altLang="ko-KR" dirty="0"/>
          </a:p>
          <a:p>
            <a:pPr lvl="1"/>
            <a:r>
              <a:rPr lang="en-US" altLang="ko-KR" dirty="0"/>
              <a:t>Multi-Tenant </a:t>
            </a:r>
            <a:r>
              <a:rPr lang="ko-KR" altLang="en-US" dirty="0"/>
              <a:t>환경에</a:t>
            </a:r>
            <a:r>
              <a:rPr lang="en-US" altLang="ko-KR" dirty="0"/>
              <a:t> </a:t>
            </a:r>
            <a:r>
              <a:rPr lang="ko-KR" altLang="en-US" dirty="0"/>
              <a:t>적합하도록 </a:t>
            </a:r>
            <a:r>
              <a:rPr lang="en-US" altLang="ko-KR" dirty="0"/>
              <a:t>Software </a:t>
            </a:r>
            <a:r>
              <a:rPr lang="ko-KR" altLang="en-US" dirty="0"/>
              <a:t>기반의 </a:t>
            </a:r>
            <a:r>
              <a:rPr lang="en-US" altLang="ko-KR" dirty="0"/>
              <a:t>LB </a:t>
            </a:r>
            <a:r>
              <a:rPr lang="ko-KR" altLang="en-US" dirty="0"/>
              <a:t>구성</a:t>
            </a:r>
            <a:endParaRPr lang="en-US" altLang="ko-KR" dirty="0"/>
          </a:p>
          <a:p>
            <a:pPr lvl="1"/>
            <a:r>
              <a:rPr lang="ko-KR" altLang="en-US" dirty="0"/>
              <a:t>마이크로소프트 데이터센터에서 직접 관리</a:t>
            </a:r>
            <a:endParaRPr lang="en-US" altLang="ko-KR" dirty="0"/>
          </a:p>
          <a:p>
            <a:pPr lvl="1"/>
            <a:r>
              <a:rPr lang="ko-KR" altLang="en-US" dirty="0"/>
              <a:t>클러스터는 </a:t>
            </a:r>
            <a:r>
              <a:rPr lang="en-US" altLang="ko-KR" dirty="0"/>
              <a:t>VM</a:t>
            </a:r>
            <a:r>
              <a:rPr lang="ko-KR" altLang="en-US" dirty="0"/>
              <a:t>과 상관없이 이미 구성되어 관리 됨</a:t>
            </a:r>
            <a:endParaRPr lang="en-US" altLang="ko-KR" dirty="0"/>
          </a:p>
          <a:p>
            <a:pPr lvl="1"/>
            <a:r>
              <a:rPr lang="ko-KR" altLang="en-US" dirty="0"/>
              <a:t>현재도 계속 최적화 작업을 진행 </a:t>
            </a:r>
            <a:r>
              <a:rPr lang="ko-KR" altLang="en-US" dirty="0" smtClean="0"/>
              <a:t>중</a:t>
            </a:r>
            <a:endParaRPr lang="en-US" altLang="ko-KR" dirty="0" smtClean="0"/>
          </a:p>
          <a:p>
            <a:pPr lvl="1"/>
            <a:endParaRPr lang="en-US" altLang="ko-KR" dirty="0"/>
          </a:p>
          <a:p>
            <a:r>
              <a:rPr lang="en-US" altLang="ko-KR" dirty="0"/>
              <a:t>VMs</a:t>
            </a:r>
            <a:r>
              <a:rPr lang="ko-KR" altLang="en-US" dirty="0"/>
              <a:t>의 전체 네트워크 대역 총합보다 배이상 큰 규모의 네트워크를 확보 </a:t>
            </a:r>
            <a:endParaRPr lang="en-US" altLang="ko-KR" dirty="0"/>
          </a:p>
          <a:p>
            <a:pPr lvl="1"/>
            <a:r>
              <a:rPr lang="en-US" altLang="ko-KR" dirty="0"/>
              <a:t>VM</a:t>
            </a:r>
            <a:r>
              <a:rPr lang="ko-KR" altLang="en-US" dirty="0"/>
              <a:t>이 요구하는 네트워크 성능 제공이 보장 되어 있음</a:t>
            </a:r>
            <a:endParaRPr lang="en-US" altLang="ko-KR" dirty="0"/>
          </a:p>
          <a:p>
            <a:pPr lvl="1"/>
            <a:r>
              <a:rPr lang="en-US" altLang="ko-KR" dirty="0"/>
              <a:t>VM</a:t>
            </a:r>
            <a:r>
              <a:rPr lang="ko-KR" altLang="en-US" dirty="0"/>
              <a:t>의 사이즈에 따른 네트워크 대역폭은 보장되어 있음</a:t>
            </a:r>
            <a:endParaRPr lang="en-US" altLang="ko-KR" dirty="0"/>
          </a:p>
          <a:p>
            <a:pPr lvl="1"/>
            <a:endParaRPr lang="en-US" altLang="ko-KR" dirty="0"/>
          </a:p>
          <a:p>
            <a:r>
              <a:rPr lang="ko-KR" altLang="en-US" dirty="0"/>
              <a:t>제한</a:t>
            </a:r>
            <a:endParaRPr lang="en-US" altLang="ko-KR" dirty="0"/>
          </a:p>
          <a:p>
            <a:pPr lvl="1"/>
            <a:r>
              <a:rPr lang="en-US" altLang="ko-KR" dirty="0"/>
              <a:t>SSL termination </a:t>
            </a:r>
            <a:r>
              <a:rPr lang="ko-KR" altLang="en-US" dirty="0"/>
              <a:t>미지원</a:t>
            </a:r>
            <a:endParaRPr lang="en-US" altLang="ko-KR" dirty="0"/>
          </a:p>
          <a:p>
            <a:pPr lvl="1"/>
            <a:r>
              <a:rPr lang="en-US" altLang="ko-KR" dirty="0"/>
              <a:t>Cookie </a:t>
            </a:r>
            <a:r>
              <a:rPr lang="ko-KR" altLang="en-US" dirty="0"/>
              <a:t>기반의 </a:t>
            </a:r>
            <a:r>
              <a:rPr lang="en-US" altLang="ko-KR" dirty="0"/>
              <a:t>Sticky Session </a:t>
            </a:r>
            <a:r>
              <a:rPr lang="ko-KR" altLang="en-US" dirty="0"/>
              <a:t>미지원</a:t>
            </a:r>
            <a:endParaRPr lang="en-US" altLang="ko-KR" dirty="0"/>
          </a:p>
          <a:p>
            <a:pPr lvl="2"/>
            <a:r>
              <a:rPr lang="ko-KR" altLang="en-US" dirty="0"/>
              <a:t>단</a:t>
            </a:r>
            <a:r>
              <a:rPr lang="en-US" altLang="ko-KR" dirty="0"/>
              <a:t>, Tuple </a:t>
            </a:r>
            <a:r>
              <a:rPr lang="ko-KR" altLang="en-US" dirty="0"/>
              <a:t>기반의 </a:t>
            </a:r>
            <a:r>
              <a:rPr lang="en-US" altLang="ko-KR" dirty="0"/>
              <a:t>Session </a:t>
            </a:r>
            <a:r>
              <a:rPr lang="ko-KR" altLang="en-US" dirty="0"/>
              <a:t>유지는 </a:t>
            </a:r>
            <a:r>
              <a:rPr lang="en-US" altLang="ko-KR" dirty="0" smtClean="0"/>
              <a:t>4</a:t>
            </a:r>
            <a:r>
              <a:rPr lang="ko-KR" altLang="en-US" dirty="0" smtClean="0"/>
              <a:t>분으로 관리되어 </a:t>
            </a:r>
            <a:r>
              <a:rPr lang="ko-KR" altLang="en-US" dirty="0"/>
              <a:t>유지 </a:t>
            </a:r>
            <a:r>
              <a:rPr lang="ko-KR" altLang="en-US" dirty="0" smtClean="0"/>
              <a:t>됨</a:t>
            </a:r>
            <a:endParaRPr lang="en-US" altLang="ko-KR" dirty="0" smtClean="0"/>
          </a:p>
          <a:p>
            <a:pPr lvl="1"/>
            <a:r>
              <a:rPr lang="en-US" altLang="ko-KR" b="1" u="sng" dirty="0" smtClean="0">
                <a:solidFill>
                  <a:srgbClr val="FF0000"/>
                </a:solidFill>
              </a:rPr>
              <a:t>SLB</a:t>
            </a:r>
            <a:r>
              <a:rPr lang="ko-KR" altLang="en-US" b="1" u="sng" dirty="0" smtClean="0">
                <a:solidFill>
                  <a:srgbClr val="FF0000"/>
                </a:solidFill>
              </a:rPr>
              <a:t>의 제한은 </a:t>
            </a:r>
            <a:r>
              <a:rPr lang="en-US" altLang="ko-KR" b="1" u="sng" dirty="0" smtClean="0">
                <a:solidFill>
                  <a:srgbClr val="FF0000"/>
                </a:solidFill>
              </a:rPr>
              <a:t>Application Gateway Service </a:t>
            </a:r>
            <a:r>
              <a:rPr lang="ko-KR" altLang="en-US" b="1" u="sng" dirty="0" smtClean="0">
                <a:solidFill>
                  <a:srgbClr val="FF0000"/>
                </a:solidFill>
              </a:rPr>
              <a:t>로 대응</a:t>
            </a:r>
            <a:endParaRPr lang="ko-KR" altLang="en-US" b="1" u="sng" dirty="0">
              <a:solidFill>
                <a:srgbClr val="FF0000"/>
              </a:solidFill>
            </a:endParaRPr>
          </a:p>
          <a:p>
            <a:endParaRPr lang="ko-KR" altLang="en-US" dirty="0"/>
          </a:p>
        </p:txBody>
      </p:sp>
      <p:sp>
        <p:nvSpPr>
          <p:cNvPr id="5" name="Text Placeholder 4"/>
          <p:cNvSpPr>
            <a:spLocks noGrp="1"/>
          </p:cNvSpPr>
          <p:nvPr>
            <p:ph type="body" sz="quarter" idx="10"/>
          </p:nvPr>
        </p:nvSpPr>
        <p:spPr/>
        <p:txBody>
          <a:bodyPr/>
          <a:lstStyle/>
          <a:p>
            <a:r>
              <a:rPr lang="en-US" altLang="ko-KR" dirty="0"/>
              <a:t>A configuration of endpoints on 2 or more VMs that randomly distribute a specified type of inbound network traffic across the VMs </a:t>
            </a:r>
            <a:endParaRPr lang="ko-KR" altLang="en-US" dirty="0"/>
          </a:p>
        </p:txBody>
      </p:sp>
      <p:grpSp>
        <p:nvGrpSpPr>
          <p:cNvPr id="34" name="그룹 15"/>
          <p:cNvGrpSpPr/>
          <p:nvPr/>
        </p:nvGrpSpPr>
        <p:grpSpPr>
          <a:xfrm>
            <a:off x="7543800" y="2276685"/>
            <a:ext cx="4091940" cy="976333"/>
            <a:chOff x="994410" y="2049179"/>
            <a:chExt cx="4091940" cy="976333"/>
          </a:xfrm>
        </p:grpSpPr>
        <p:sp>
          <p:nvSpPr>
            <p:cNvPr id="35" name="이등변 삼각형 4"/>
            <p:cNvSpPr/>
            <p:nvPr/>
          </p:nvSpPr>
          <p:spPr>
            <a:xfrm>
              <a:off x="1463040" y="2280170"/>
              <a:ext cx="1794510" cy="514350"/>
            </a:xfrm>
            <a:prstGeom prst="triangl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Router</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36" name="이등변 삼각형 5"/>
            <p:cNvSpPr/>
            <p:nvPr/>
          </p:nvSpPr>
          <p:spPr>
            <a:xfrm>
              <a:off x="2914650" y="2280170"/>
              <a:ext cx="1794510" cy="514350"/>
            </a:xfrm>
            <a:prstGeom prst="triangl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Router</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37" name="타원 12"/>
            <p:cNvSpPr/>
            <p:nvPr/>
          </p:nvSpPr>
          <p:spPr>
            <a:xfrm>
              <a:off x="994410" y="2049179"/>
              <a:ext cx="4091940" cy="976333"/>
            </a:xfrm>
            <a:prstGeom prst="ellipse">
              <a:avLst/>
            </a:prstGeom>
            <a:solidFill>
              <a:srgbClr val="5B9BD5"/>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grpSp>
      <p:grpSp>
        <p:nvGrpSpPr>
          <p:cNvPr id="38" name="그룹 16"/>
          <p:cNvGrpSpPr/>
          <p:nvPr/>
        </p:nvGrpSpPr>
        <p:grpSpPr>
          <a:xfrm>
            <a:off x="7898886" y="3808958"/>
            <a:ext cx="3381768" cy="976333"/>
            <a:chOff x="1349496" y="3323389"/>
            <a:chExt cx="3381768" cy="976333"/>
          </a:xfrm>
        </p:grpSpPr>
        <p:sp>
          <p:nvSpPr>
            <p:cNvPr id="39" name="직사각형 6"/>
            <p:cNvSpPr/>
            <p:nvPr/>
          </p:nvSpPr>
          <p:spPr>
            <a:xfrm>
              <a:off x="1543050" y="3596951"/>
              <a:ext cx="1497330" cy="42920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Multiplexer</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40" name="직사각형 7"/>
            <p:cNvSpPr/>
            <p:nvPr/>
          </p:nvSpPr>
          <p:spPr>
            <a:xfrm>
              <a:off x="3063240" y="3596951"/>
              <a:ext cx="1497330" cy="42920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Multiplexer</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41" name="타원 13"/>
            <p:cNvSpPr/>
            <p:nvPr/>
          </p:nvSpPr>
          <p:spPr>
            <a:xfrm>
              <a:off x="1349496" y="3323389"/>
              <a:ext cx="3381768" cy="976333"/>
            </a:xfrm>
            <a:prstGeom prst="ellipse">
              <a:avLst/>
            </a:prstGeom>
            <a:solidFill>
              <a:srgbClr val="5B9BD5"/>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grpSp>
      <p:grpSp>
        <p:nvGrpSpPr>
          <p:cNvPr id="42" name="그룹 17"/>
          <p:cNvGrpSpPr/>
          <p:nvPr/>
        </p:nvGrpSpPr>
        <p:grpSpPr>
          <a:xfrm>
            <a:off x="8091048" y="5595219"/>
            <a:ext cx="3018912" cy="976333"/>
            <a:chOff x="1541658" y="4766750"/>
            <a:chExt cx="3018912" cy="976333"/>
          </a:xfrm>
        </p:grpSpPr>
        <p:sp>
          <p:nvSpPr>
            <p:cNvPr id="43" name="순서도: 대체 처리 8"/>
            <p:cNvSpPr/>
            <p:nvPr/>
          </p:nvSpPr>
          <p:spPr>
            <a:xfrm>
              <a:off x="1541658" y="4992026"/>
              <a:ext cx="585714" cy="525780"/>
            </a:xfrm>
            <a:prstGeom prst="flowChartAlternateProcess">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VM</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44" name="순서도: 대체 처리 9"/>
            <p:cNvSpPr/>
            <p:nvPr/>
          </p:nvSpPr>
          <p:spPr>
            <a:xfrm>
              <a:off x="2352724" y="4992026"/>
              <a:ext cx="585714" cy="525780"/>
            </a:xfrm>
            <a:prstGeom prst="flowChartAlternateProcess">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VM</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45" name="순서도: 대체 처리 10"/>
            <p:cNvSpPr/>
            <p:nvPr/>
          </p:nvSpPr>
          <p:spPr>
            <a:xfrm>
              <a:off x="3163790" y="4992026"/>
              <a:ext cx="585714" cy="525780"/>
            </a:xfrm>
            <a:prstGeom prst="flowChartAlternateProcess">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VM</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46" name="순서도: 대체 처리 11"/>
            <p:cNvSpPr/>
            <p:nvPr/>
          </p:nvSpPr>
          <p:spPr>
            <a:xfrm>
              <a:off x="3974856" y="4992026"/>
              <a:ext cx="585714" cy="525780"/>
            </a:xfrm>
            <a:prstGeom prst="flowChartAlternateProcess">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VM</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47" name="타원 14"/>
            <p:cNvSpPr/>
            <p:nvPr/>
          </p:nvSpPr>
          <p:spPr>
            <a:xfrm>
              <a:off x="1769994" y="4766750"/>
              <a:ext cx="2540773" cy="976333"/>
            </a:xfrm>
            <a:prstGeom prst="ellipse">
              <a:avLst/>
            </a:prstGeom>
            <a:solidFill>
              <a:srgbClr val="5B9BD5"/>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grpSp>
      <p:cxnSp>
        <p:nvCxnSpPr>
          <p:cNvPr id="48" name="직선 화살표 연결선 19"/>
          <p:cNvCxnSpPr/>
          <p:nvPr/>
        </p:nvCxnSpPr>
        <p:spPr>
          <a:xfrm flipH="1">
            <a:off x="8909686" y="3012239"/>
            <a:ext cx="21907" cy="1070281"/>
          </a:xfrm>
          <a:prstGeom prst="straightConnector1">
            <a:avLst/>
          </a:prstGeom>
          <a:noFill/>
          <a:ln w="6350" cap="flat" cmpd="sng" algn="ctr">
            <a:solidFill>
              <a:srgbClr val="5B9BD5"/>
            </a:solidFill>
            <a:prstDash val="solid"/>
            <a:miter lim="800000"/>
            <a:tailEnd type="triangle"/>
          </a:ln>
          <a:effectLst/>
        </p:spPr>
      </p:cxnSp>
      <p:cxnSp>
        <p:nvCxnSpPr>
          <p:cNvPr id="49" name="직선 화살표 연결선 21"/>
          <p:cNvCxnSpPr/>
          <p:nvPr/>
        </p:nvCxnSpPr>
        <p:spPr>
          <a:xfrm>
            <a:off x="8954453" y="3022026"/>
            <a:ext cx="1452563" cy="1060494"/>
          </a:xfrm>
          <a:prstGeom prst="straightConnector1">
            <a:avLst/>
          </a:prstGeom>
          <a:noFill/>
          <a:ln w="6350" cap="flat" cmpd="sng" algn="ctr">
            <a:solidFill>
              <a:srgbClr val="5B9BD5"/>
            </a:solidFill>
            <a:prstDash val="solid"/>
            <a:miter lim="800000"/>
            <a:tailEnd type="triangle"/>
          </a:ln>
          <a:effectLst/>
        </p:spPr>
      </p:cxnSp>
      <p:cxnSp>
        <p:nvCxnSpPr>
          <p:cNvPr id="50" name="직선 화살표 연결선 24"/>
          <p:cNvCxnSpPr/>
          <p:nvPr/>
        </p:nvCxnSpPr>
        <p:spPr>
          <a:xfrm flipH="1">
            <a:off x="8931593" y="3022026"/>
            <a:ext cx="1498284" cy="1060494"/>
          </a:xfrm>
          <a:prstGeom prst="straightConnector1">
            <a:avLst/>
          </a:prstGeom>
          <a:noFill/>
          <a:ln w="6350" cap="flat" cmpd="sng" algn="ctr">
            <a:solidFill>
              <a:srgbClr val="5B9BD5"/>
            </a:solidFill>
            <a:prstDash val="solid"/>
            <a:miter lim="800000"/>
            <a:tailEnd type="triangle"/>
          </a:ln>
          <a:effectLst/>
        </p:spPr>
      </p:cxnSp>
      <p:cxnSp>
        <p:nvCxnSpPr>
          <p:cNvPr id="51" name="직선 화살표 연결선 27"/>
          <p:cNvCxnSpPr/>
          <p:nvPr/>
        </p:nvCxnSpPr>
        <p:spPr>
          <a:xfrm flipH="1">
            <a:off x="10407969" y="3043088"/>
            <a:ext cx="21907" cy="1070281"/>
          </a:xfrm>
          <a:prstGeom prst="straightConnector1">
            <a:avLst/>
          </a:prstGeom>
          <a:noFill/>
          <a:ln w="6350" cap="flat" cmpd="sng" algn="ctr">
            <a:solidFill>
              <a:srgbClr val="5B9BD5"/>
            </a:solidFill>
            <a:prstDash val="solid"/>
            <a:miter lim="800000"/>
            <a:tailEnd type="triangle"/>
          </a:ln>
          <a:effectLst/>
        </p:spPr>
      </p:cxnSp>
      <p:cxnSp>
        <p:nvCxnSpPr>
          <p:cNvPr id="52" name="직선 화살표 연결선 28"/>
          <p:cNvCxnSpPr/>
          <p:nvPr/>
        </p:nvCxnSpPr>
        <p:spPr>
          <a:xfrm flipH="1">
            <a:off x="8319598" y="4494088"/>
            <a:ext cx="502921" cy="1326407"/>
          </a:xfrm>
          <a:prstGeom prst="straightConnector1">
            <a:avLst/>
          </a:prstGeom>
          <a:noFill/>
          <a:ln w="6350" cap="flat" cmpd="sng" algn="ctr">
            <a:solidFill>
              <a:srgbClr val="5B9BD5"/>
            </a:solidFill>
            <a:prstDash val="solid"/>
            <a:miter lim="800000"/>
            <a:tailEnd type="triangle"/>
          </a:ln>
          <a:effectLst/>
        </p:spPr>
      </p:cxnSp>
      <p:cxnSp>
        <p:nvCxnSpPr>
          <p:cNvPr id="53" name="직선 화살표 연결선 29"/>
          <p:cNvCxnSpPr/>
          <p:nvPr/>
        </p:nvCxnSpPr>
        <p:spPr>
          <a:xfrm>
            <a:off x="8845378" y="4503875"/>
            <a:ext cx="1197892" cy="1316619"/>
          </a:xfrm>
          <a:prstGeom prst="straightConnector1">
            <a:avLst/>
          </a:prstGeom>
          <a:noFill/>
          <a:ln w="6350" cap="flat" cmpd="sng" algn="ctr">
            <a:solidFill>
              <a:srgbClr val="5B9BD5"/>
            </a:solidFill>
            <a:prstDash val="solid"/>
            <a:miter lim="800000"/>
            <a:tailEnd type="triangle"/>
          </a:ln>
          <a:effectLst/>
        </p:spPr>
      </p:cxnSp>
      <p:cxnSp>
        <p:nvCxnSpPr>
          <p:cNvPr id="54" name="직선 화살표 연결선 30"/>
          <p:cNvCxnSpPr/>
          <p:nvPr/>
        </p:nvCxnSpPr>
        <p:spPr>
          <a:xfrm flipH="1">
            <a:off x="8457003" y="4503875"/>
            <a:ext cx="1863799" cy="1316619"/>
          </a:xfrm>
          <a:prstGeom prst="straightConnector1">
            <a:avLst/>
          </a:prstGeom>
          <a:noFill/>
          <a:ln w="6350" cap="flat" cmpd="sng" algn="ctr">
            <a:solidFill>
              <a:srgbClr val="5B9BD5"/>
            </a:solidFill>
            <a:prstDash val="solid"/>
            <a:miter lim="800000"/>
            <a:tailEnd type="triangle"/>
          </a:ln>
          <a:effectLst/>
        </p:spPr>
      </p:cxnSp>
      <p:cxnSp>
        <p:nvCxnSpPr>
          <p:cNvPr id="55" name="직선 화살표 연결선 31"/>
          <p:cNvCxnSpPr/>
          <p:nvPr/>
        </p:nvCxnSpPr>
        <p:spPr>
          <a:xfrm flipH="1">
            <a:off x="10021239" y="4524937"/>
            <a:ext cx="299563" cy="1295557"/>
          </a:xfrm>
          <a:prstGeom prst="straightConnector1">
            <a:avLst/>
          </a:prstGeom>
          <a:noFill/>
          <a:ln w="6350" cap="flat" cmpd="sng" algn="ctr">
            <a:solidFill>
              <a:srgbClr val="5B9BD5"/>
            </a:solidFill>
            <a:prstDash val="solid"/>
            <a:miter lim="800000"/>
            <a:tailEnd type="triangle"/>
          </a:ln>
          <a:effectLst/>
        </p:spPr>
      </p:cxnSp>
      <p:cxnSp>
        <p:nvCxnSpPr>
          <p:cNvPr id="56" name="직선 화살표 연결선 34"/>
          <p:cNvCxnSpPr/>
          <p:nvPr/>
        </p:nvCxnSpPr>
        <p:spPr>
          <a:xfrm>
            <a:off x="8844425" y="4511728"/>
            <a:ext cx="279315" cy="1308766"/>
          </a:xfrm>
          <a:prstGeom prst="straightConnector1">
            <a:avLst/>
          </a:prstGeom>
          <a:noFill/>
          <a:ln w="6350" cap="flat" cmpd="sng" algn="ctr">
            <a:solidFill>
              <a:srgbClr val="5B9BD5"/>
            </a:solidFill>
            <a:prstDash val="solid"/>
            <a:miter lim="800000"/>
            <a:tailEnd type="triangle"/>
          </a:ln>
          <a:effectLst/>
        </p:spPr>
      </p:cxnSp>
      <p:cxnSp>
        <p:nvCxnSpPr>
          <p:cNvPr id="57" name="직선 화살표 연결선 35"/>
          <p:cNvCxnSpPr/>
          <p:nvPr/>
        </p:nvCxnSpPr>
        <p:spPr>
          <a:xfrm>
            <a:off x="10354138" y="4531148"/>
            <a:ext cx="466737" cy="1287703"/>
          </a:xfrm>
          <a:prstGeom prst="straightConnector1">
            <a:avLst/>
          </a:prstGeom>
          <a:noFill/>
          <a:ln w="6350" cap="flat" cmpd="sng" algn="ctr">
            <a:solidFill>
              <a:srgbClr val="5B9BD5"/>
            </a:solidFill>
            <a:prstDash val="solid"/>
            <a:miter lim="800000"/>
            <a:tailEnd type="triangle"/>
          </a:ln>
          <a:effectLst/>
        </p:spPr>
      </p:cxnSp>
      <p:cxnSp>
        <p:nvCxnSpPr>
          <p:cNvPr id="58" name="직선 화살표 연결선 45"/>
          <p:cNvCxnSpPr/>
          <p:nvPr/>
        </p:nvCxnSpPr>
        <p:spPr>
          <a:xfrm>
            <a:off x="8843713" y="4511727"/>
            <a:ext cx="1930191" cy="1308767"/>
          </a:xfrm>
          <a:prstGeom prst="straightConnector1">
            <a:avLst/>
          </a:prstGeom>
          <a:noFill/>
          <a:ln w="6350" cap="flat" cmpd="sng" algn="ctr">
            <a:solidFill>
              <a:srgbClr val="5B9BD5"/>
            </a:solidFill>
            <a:prstDash val="solid"/>
            <a:miter lim="800000"/>
            <a:tailEnd type="triangle"/>
          </a:ln>
          <a:effectLst/>
        </p:spPr>
      </p:cxnSp>
      <p:cxnSp>
        <p:nvCxnSpPr>
          <p:cNvPr id="59" name="직선 화살표 연결선 48"/>
          <p:cNvCxnSpPr/>
          <p:nvPr/>
        </p:nvCxnSpPr>
        <p:spPr>
          <a:xfrm flipH="1">
            <a:off x="9217804" y="4519580"/>
            <a:ext cx="1099084" cy="1300914"/>
          </a:xfrm>
          <a:prstGeom prst="straightConnector1">
            <a:avLst/>
          </a:prstGeom>
          <a:noFill/>
          <a:ln w="6350" cap="flat" cmpd="sng" algn="ctr">
            <a:solidFill>
              <a:srgbClr val="5B9BD5"/>
            </a:solidFill>
            <a:prstDash val="solid"/>
            <a:miter lim="800000"/>
            <a:tailEnd type="triangle"/>
          </a:ln>
          <a:effectLst/>
        </p:spPr>
      </p:cxnSp>
      <p:sp>
        <p:nvSpPr>
          <p:cNvPr id="60" name="직사각형 18"/>
          <p:cNvSpPr/>
          <p:nvPr/>
        </p:nvSpPr>
        <p:spPr>
          <a:xfrm>
            <a:off x="8194482" y="1212981"/>
            <a:ext cx="2790576" cy="502920"/>
          </a:xfrm>
          <a:prstGeom prst="rect">
            <a:avLst/>
          </a:prstGeom>
          <a:solidFill>
            <a:srgbClr val="70AD47"/>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prstClr val="white"/>
                </a:solidFill>
                <a:effectLst/>
                <a:uLnTx/>
                <a:uFillTx/>
                <a:latin typeface="Segoe UI"/>
                <a:ea typeface="맑은 고딕"/>
                <a:cs typeface="+mn-cs"/>
              </a:rPr>
              <a:t>Internet</a:t>
            </a: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
        <p:nvSpPr>
          <p:cNvPr id="61" name="아래쪽 화살표 20"/>
          <p:cNvSpPr/>
          <p:nvPr/>
        </p:nvSpPr>
        <p:spPr>
          <a:xfrm>
            <a:off x="8906827" y="1640598"/>
            <a:ext cx="1365886" cy="442973"/>
          </a:xfrm>
          <a:prstGeom prst="downArrow">
            <a:avLst/>
          </a:prstGeom>
          <a:solidFill>
            <a:srgbClr val="70AD47"/>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Segoe UI"/>
              <a:ea typeface="맑은 고딕"/>
              <a:cs typeface="+mn-cs"/>
            </a:endParaRPr>
          </a:p>
        </p:txBody>
      </p:sp>
    </p:spTree>
    <p:extLst>
      <p:ext uri="{BB962C8B-B14F-4D97-AF65-F5344CB8AC3E}">
        <p14:creationId xmlns:p14="http://schemas.microsoft.com/office/powerpoint/2010/main" val="2086555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Manage VM </a:t>
            </a:r>
            <a:r>
              <a:rPr lang="en-US" altLang="ko-KR" dirty="0" smtClean="0"/>
              <a:t>Network &gt; Endpoint (4) - Monitoring Service (PREVIEW)</a:t>
            </a:r>
            <a:endParaRPr lang="ko-KR" altLang="en-US" dirty="0"/>
          </a:p>
        </p:txBody>
      </p:sp>
      <p:sp>
        <p:nvSpPr>
          <p:cNvPr id="6" name="Text Placeholder 5"/>
          <p:cNvSpPr>
            <a:spLocks noGrp="1"/>
          </p:cNvSpPr>
          <p:nvPr>
            <p:ph type="body" sz="quarter" idx="12"/>
          </p:nvPr>
        </p:nvSpPr>
        <p:spPr/>
        <p:txBody>
          <a:bodyPr/>
          <a:lstStyle/>
          <a:p>
            <a:r>
              <a:rPr lang="fr-FR" altLang="ko-KR" dirty="0"/>
              <a:t>2. </a:t>
            </a:r>
            <a:r>
              <a:rPr lang="en-US" altLang="ko-KR" dirty="0"/>
              <a:t>Virtual Machine</a:t>
            </a:r>
            <a:endParaRPr lang="ko-KR" altLang="en-US" dirty="0"/>
          </a:p>
        </p:txBody>
      </p:sp>
      <p:sp>
        <p:nvSpPr>
          <p:cNvPr id="5" name="Content Placeholder 4"/>
          <p:cNvSpPr>
            <a:spLocks noGrp="1"/>
          </p:cNvSpPr>
          <p:nvPr>
            <p:ph idx="1"/>
          </p:nvPr>
        </p:nvSpPr>
        <p:spPr/>
        <p:txBody>
          <a:bodyPr/>
          <a:lstStyle/>
          <a:p>
            <a:r>
              <a:rPr lang="en-US" altLang="ko-KR" dirty="0"/>
              <a:t>Endpoint monitoring lets you monitor the availability of HTTP or HTTPS endpoints from geo-distributed locations. You can test an endpoint from up to three geo-distributed locations. A monitoring test fails if the HTTP response code is greater than or equal to 400 or if the response takes more than 30 seconds. An endpoint is considered available if its monitoring tests succeed from all the specified locations</a:t>
            </a:r>
            <a:r>
              <a:rPr lang="en-US" altLang="ko-KR" dirty="0" smtClean="0"/>
              <a:t>.</a:t>
            </a:r>
          </a:p>
          <a:p>
            <a:pPr marL="0" indent="0">
              <a:buNone/>
            </a:pPr>
            <a:endParaRPr lang="en-US" altLang="ko-KR" dirty="0"/>
          </a:p>
        </p:txBody>
      </p:sp>
      <p:sp>
        <p:nvSpPr>
          <p:cNvPr id="4" name="Text Placeholder 3"/>
          <p:cNvSpPr>
            <a:spLocks noGrp="1"/>
          </p:cNvSpPr>
          <p:nvPr>
            <p:ph type="body" sz="quarter" idx="10"/>
          </p:nvPr>
        </p:nvSpPr>
        <p:spPr/>
        <p:txBody>
          <a:bodyPr>
            <a:normAutofit/>
          </a:bodyPr>
          <a:lstStyle/>
          <a:p>
            <a:r>
              <a:rPr lang="en-US" altLang="ko-KR" dirty="0"/>
              <a:t>You can configure endpoint monitoring (Preview) to monitor the availability of HTTP or HTTPS endpoints from geo-distributed locations</a:t>
            </a:r>
            <a:endParaRPr lang="ko-KR" altLang="en-US" dirty="0"/>
          </a:p>
        </p:txBody>
      </p:sp>
      <p:pic>
        <p:nvPicPr>
          <p:cNvPr id="42" name="Picture 41"/>
          <p:cNvPicPr>
            <a:picLocks noChangeAspect="1"/>
          </p:cNvPicPr>
          <p:nvPr/>
        </p:nvPicPr>
        <p:blipFill>
          <a:blip r:embed="rId2"/>
          <a:stretch>
            <a:fillRect/>
          </a:stretch>
        </p:blipFill>
        <p:spPr>
          <a:xfrm>
            <a:off x="1047078" y="2411591"/>
            <a:ext cx="7071061" cy="3917444"/>
          </a:xfrm>
          <a:prstGeom prst="rect">
            <a:avLst/>
          </a:prstGeom>
          <a:ln>
            <a:solidFill>
              <a:schemeClr val="bg1">
                <a:lumMod val="50000"/>
              </a:schemeClr>
            </a:solidFill>
          </a:ln>
          <a:effectLst>
            <a:outerShdw blurRad="292100" dist="139700" dir="2700000" algn="tl" rotWithShape="0">
              <a:srgbClr val="333333">
                <a:alpha val="65000"/>
              </a:srgbClr>
            </a:outerShdw>
          </a:effectLst>
        </p:spPr>
      </p:pic>
      <p:grpSp>
        <p:nvGrpSpPr>
          <p:cNvPr id="44" name="Group 43"/>
          <p:cNvGrpSpPr/>
          <p:nvPr/>
        </p:nvGrpSpPr>
        <p:grpSpPr>
          <a:xfrm>
            <a:off x="9043791" y="2411591"/>
            <a:ext cx="1711395" cy="3917444"/>
            <a:chOff x="8689524" y="2158331"/>
            <a:chExt cx="1882534" cy="4309188"/>
          </a:xfrm>
        </p:grpSpPr>
        <p:sp>
          <p:nvSpPr>
            <p:cNvPr id="43" name="Rectangle 42"/>
            <p:cNvSpPr/>
            <p:nvPr/>
          </p:nvSpPr>
          <p:spPr>
            <a:xfrm>
              <a:off x="8689524" y="2158331"/>
              <a:ext cx="1882534" cy="4309188"/>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1" name="Picture 40"/>
            <p:cNvPicPr>
              <a:picLocks noChangeAspect="1"/>
            </p:cNvPicPr>
            <p:nvPr/>
          </p:nvPicPr>
          <p:blipFill>
            <a:blip r:embed="rId3"/>
            <a:stretch>
              <a:fillRect/>
            </a:stretch>
          </p:blipFill>
          <p:spPr>
            <a:xfrm>
              <a:off x="8749843" y="2215719"/>
              <a:ext cx="1761897" cy="4194412"/>
            </a:xfrm>
            <a:prstGeom prst="rect">
              <a:avLst/>
            </a:prstGeom>
          </p:spPr>
        </p:pic>
      </p:grpSp>
    </p:spTree>
    <p:extLst>
      <p:ext uri="{BB962C8B-B14F-4D97-AF65-F5344CB8AC3E}">
        <p14:creationId xmlns:p14="http://schemas.microsoft.com/office/powerpoint/2010/main" val="4043937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smtClean="0"/>
              <a:t>3. Storage</a:t>
            </a:r>
            <a:endParaRPr lang="ko-KR" altLang="en-US" dirty="0"/>
          </a:p>
        </p:txBody>
      </p:sp>
      <p:sp>
        <p:nvSpPr>
          <p:cNvPr id="3" name="Content Placeholder 2"/>
          <p:cNvSpPr>
            <a:spLocks noGrp="1"/>
          </p:cNvSpPr>
          <p:nvPr>
            <p:ph idx="1"/>
          </p:nvPr>
        </p:nvSpPr>
        <p:spPr/>
        <p:txBody>
          <a:bodyPr/>
          <a:lstStyle/>
          <a:p>
            <a:r>
              <a:rPr lang="en-US" altLang="ko-KR" dirty="0" smtClean="0"/>
              <a:t>Azure Storage </a:t>
            </a:r>
            <a:r>
              <a:rPr lang="ko-KR" altLang="en-US" dirty="0" smtClean="0"/>
              <a:t>기반 </a:t>
            </a:r>
            <a:r>
              <a:rPr lang="en-US" altLang="ko-KR" dirty="0" smtClean="0"/>
              <a:t>Disk </a:t>
            </a:r>
            <a:r>
              <a:rPr lang="ko-KR" altLang="en-US" dirty="0" smtClean="0"/>
              <a:t>구성하여 </a:t>
            </a:r>
            <a:r>
              <a:rPr lang="en-US" altLang="ko-KR" dirty="0" smtClean="0"/>
              <a:t>VM</a:t>
            </a:r>
            <a:r>
              <a:rPr lang="ko-KR" altLang="en-US" dirty="0" smtClean="0"/>
              <a:t>에 </a:t>
            </a:r>
            <a:r>
              <a:rPr lang="en-US" altLang="ko-KR" dirty="0" smtClean="0"/>
              <a:t>OS </a:t>
            </a:r>
            <a:r>
              <a:rPr lang="ko-KR" altLang="en-US" dirty="0" smtClean="0"/>
              <a:t>및 </a:t>
            </a:r>
            <a:r>
              <a:rPr lang="en-US" altLang="ko-KR" dirty="0" smtClean="0"/>
              <a:t>Data Disk</a:t>
            </a:r>
            <a:r>
              <a:rPr lang="ko-KR" altLang="en-US" dirty="0" smtClean="0"/>
              <a:t>로서 동작</a:t>
            </a:r>
            <a:endParaRPr lang="ko-KR" altLang="en-US" dirty="0"/>
          </a:p>
        </p:txBody>
      </p:sp>
      <p:sp>
        <p:nvSpPr>
          <p:cNvPr id="4" name="Text Placeholder 3"/>
          <p:cNvSpPr>
            <a:spLocks noGrp="1"/>
          </p:cNvSpPr>
          <p:nvPr>
            <p:ph type="body" sz="quarter" idx="10"/>
          </p:nvPr>
        </p:nvSpPr>
        <p:spPr/>
        <p:txBody>
          <a:bodyPr/>
          <a:lstStyle/>
          <a:p>
            <a:r>
              <a:rPr lang="en-US" altLang="ko-KR" dirty="0" smtClean="0"/>
              <a:t>Virtual Machine uses Azure Storage Page Blob to store data.</a:t>
            </a:r>
            <a:endParaRPr lang="ko-KR" altLang="en-US" dirty="0"/>
          </a:p>
        </p:txBody>
      </p:sp>
      <p:sp>
        <p:nvSpPr>
          <p:cNvPr id="33" name="Rectangle 32"/>
          <p:cNvSpPr/>
          <p:nvPr/>
        </p:nvSpPr>
        <p:spPr bwMode="auto">
          <a:xfrm>
            <a:off x="798207" y="1511527"/>
            <a:ext cx="4983395" cy="3530390"/>
          </a:xfrm>
          <a:prstGeom prst="rect">
            <a:avLst/>
          </a:prstGeom>
          <a:solidFill>
            <a:srgbClr val="FFFFFF">
              <a:lumMod val="95000"/>
            </a:srgbClr>
          </a:solidFill>
          <a:ln w="25400" cap="flat" cmpd="sng" algn="ctr">
            <a:noFill/>
            <a:prstDash val="solid"/>
            <a:headEnd type="none" w="med" len="med"/>
            <a:tailEnd type="none" w="med" len="med"/>
          </a:ln>
          <a:effectLst/>
        </p:spPr>
        <p:txBody>
          <a:bodyPr vert="horz" wrap="square" lIns="91432" tIns="45716" rIns="91432" bIns="365760" numCol="1" rtlCol="0" anchor="t" anchorCtr="0" compatLnSpc="1">
            <a:prstTxWarp prst="textNoShape">
              <a:avLst/>
            </a:prstTxWarp>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8CC600">
                    <a:alpha val="99000"/>
                  </a:srgbClr>
                </a:solidFill>
                <a:effectLst/>
                <a:uLnTx/>
                <a:uFillTx/>
                <a:latin typeface="Segoe UI"/>
              </a:rPr>
              <a:t>VM</a:t>
            </a: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smtClean="0">
              <a:ln>
                <a:noFill/>
              </a:ln>
              <a:solidFill>
                <a:srgbClr val="595959">
                  <a:alpha val="99000"/>
                </a:srgbClr>
              </a:solidFill>
              <a:effectLst/>
              <a:uLnTx/>
              <a:uFillTx/>
              <a:latin typeface="Segoe UI"/>
            </a:endParaRPr>
          </a:p>
        </p:txBody>
      </p:sp>
      <p:sp>
        <p:nvSpPr>
          <p:cNvPr id="34" name="Freeform 33"/>
          <p:cNvSpPr>
            <a:spLocks noEditPoints="1"/>
          </p:cNvSpPr>
          <p:nvPr/>
        </p:nvSpPr>
        <p:spPr bwMode="auto">
          <a:xfrm>
            <a:off x="5261141" y="4464976"/>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rgbClr val="00AEEF"/>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292929"/>
              </a:solidFill>
              <a:effectLst/>
              <a:uLnTx/>
              <a:uFillTx/>
            </a:endParaRPr>
          </a:p>
        </p:txBody>
      </p:sp>
      <p:sp>
        <p:nvSpPr>
          <p:cNvPr id="35" name="Freeform 6"/>
          <p:cNvSpPr>
            <a:spLocks/>
          </p:cNvSpPr>
          <p:nvPr/>
        </p:nvSpPr>
        <p:spPr bwMode="auto">
          <a:xfrm>
            <a:off x="6094413" y="4132817"/>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t"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solidFill>
                  <a:srgbClr val="FFFFFF">
                    <a:alpha val="0"/>
                  </a:srgbClr>
                </a:solidFill>
              </a:ln>
              <a:solidFill>
                <a:srgbClr val="595959"/>
              </a:solidFill>
              <a:effectLst/>
              <a:uLnTx/>
              <a:uFillTx/>
              <a:latin typeface="Segoe UI Light" pitchFamily="34" charset="0"/>
            </a:endParaRPr>
          </a:p>
        </p:txBody>
      </p:sp>
      <p:sp>
        <p:nvSpPr>
          <p:cNvPr id="36" name="Content Placeholder 2"/>
          <p:cNvSpPr txBox="1">
            <a:spLocks/>
          </p:cNvSpPr>
          <p:nvPr/>
        </p:nvSpPr>
        <p:spPr>
          <a:xfrm>
            <a:off x="5900254" y="1513113"/>
            <a:ext cx="6091349" cy="2266446"/>
          </a:xfrm>
          <a:prstGeom prst="rect">
            <a:avLst/>
          </a:prstGeom>
        </p:spPr>
        <p:txBody>
          <a:bodyPr vert="horz" lIns="91440" tIns="45720" rIns="91440" bIns="45720" rtlCol="0">
            <a:normAutofit/>
          </a:bodyPr>
          <a:lstStyle>
            <a:lvl1pPr marL="269875" indent="-269875">
              <a:lnSpc>
                <a:spcPct val="90000"/>
              </a:lnSpc>
              <a:spcBef>
                <a:spcPct val="30000"/>
              </a:spcBef>
              <a:buFont typeface="Segoe UI" panose="020B0502040204020203" pitchFamily="34" charset="0"/>
              <a:buChar char="●"/>
              <a:defRPr sz="1600"/>
            </a:lvl1pPr>
            <a:lvl2pPr marL="452438" lvl="1" indent="-269875">
              <a:lnSpc>
                <a:spcPct val="100000"/>
              </a:lnSpc>
              <a:spcBef>
                <a:spcPct val="30000"/>
              </a:spcBef>
              <a:buFont typeface="Segoe UI" panose="020B0502040204020203" pitchFamily="34" charset="0"/>
              <a:buChar char="−"/>
              <a:defRPr sz="1400"/>
            </a:lvl2pPr>
            <a:lvl3pPr marL="720725" lvl="2" indent="-268288">
              <a:lnSpc>
                <a:spcPct val="100000"/>
              </a:lnSpc>
              <a:spcBef>
                <a:spcPct val="30000"/>
              </a:spcBef>
              <a:buFont typeface="Arial" panose="020B0604020202020204" pitchFamily="34" charset="0"/>
              <a:buChar char="•"/>
              <a:defRPr sz="1200"/>
            </a:lvl3pPr>
            <a:lvl4pPr marL="989013" indent="-268288">
              <a:lnSpc>
                <a:spcPct val="100000"/>
              </a:lnSpc>
              <a:spcBef>
                <a:spcPct val="30000"/>
              </a:spcBef>
              <a:buFont typeface="Wingdings" panose="05000000000000000000" pitchFamily="2" charset="2"/>
              <a:buChar char="ü"/>
              <a:defRPr sz="1100"/>
            </a:lvl4pPr>
            <a:lvl5pPr marL="1063625" indent="-171450">
              <a:lnSpc>
                <a:spcPct val="100000"/>
              </a:lnSpc>
              <a:spcBef>
                <a:spcPct val="30000"/>
              </a:spcBef>
              <a:buFont typeface="Wingdings" panose="05000000000000000000" pitchFamily="2" charset="2"/>
              <a:buChar char="Ø"/>
              <a:defRPr sz="1100"/>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ko-KR" altLang="en-US" dirty="0"/>
              <a:t>특징</a:t>
            </a:r>
            <a:endParaRPr lang="en-US" altLang="ko-KR" dirty="0"/>
          </a:p>
          <a:p>
            <a:pPr lvl="1"/>
            <a:r>
              <a:rPr lang="en-US" dirty="0" smtClean="0"/>
              <a:t>Storage </a:t>
            </a:r>
            <a:r>
              <a:rPr lang="ko-KR" altLang="en-US" dirty="0" smtClean="0"/>
              <a:t>서비스에 </a:t>
            </a:r>
            <a:r>
              <a:rPr lang="en-US" altLang="ko-KR" dirty="0"/>
              <a:t>page blob</a:t>
            </a:r>
            <a:r>
              <a:rPr lang="ko-KR" altLang="en-US" dirty="0"/>
              <a:t> 형태로 저장 </a:t>
            </a:r>
            <a:endParaRPr lang="en-US" dirty="0"/>
          </a:p>
          <a:p>
            <a:pPr lvl="1"/>
            <a:r>
              <a:rPr lang="en-US" dirty="0" smtClean="0"/>
              <a:t>VHD</a:t>
            </a:r>
            <a:r>
              <a:rPr lang="ko-KR" altLang="en-US" dirty="0" smtClean="0"/>
              <a:t>를 </a:t>
            </a:r>
            <a:r>
              <a:rPr lang="en-US" altLang="ko-KR" dirty="0" smtClean="0"/>
              <a:t>Disk</a:t>
            </a:r>
            <a:r>
              <a:rPr lang="ko-KR" altLang="en-US" dirty="0" smtClean="0"/>
              <a:t>로 등록 사용</a:t>
            </a:r>
            <a:endParaRPr lang="en-US" altLang="ko-KR" dirty="0" smtClean="0"/>
          </a:p>
          <a:p>
            <a:pPr lvl="1"/>
            <a:r>
              <a:rPr lang="en-US" dirty="0" smtClean="0"/>
              <a:t>Disk</a:t>
            </a:r>
            <a:r>
              <a:rPr lang="ko-KR" altLang="en-US" dirty="0" smtClean="0"/>
              <a:t>를 </a:t>
            </a:r>
            <a:r>
              <a:rPr lang="en-US" altLang="ko-KR" dirty="0" smtClean="0"/>
              <a:t>VM</a:t>
            </a:r>
            <a:r>
              <a:rPr lang="ko-KR" altLang="en-US" dirty="0" smtClean="0"/>
              <a:t>에 연결할 때 </a:t>
            </a:r>
            <a:r>
              <a:rPr lang="en-US" altLang="ko-KR" dirty="0" smtClean="0"/>
              <a:t>cache</a:t>
            </a:r>
            <a:r>
              <a:rPr lang="ko-KR" altLang="en-US" dirty="0" smtClean="0"/>
              <a:t>를 명시적으로 정의</a:t>
            </a:r>
            <a:endParaRPr lang="en-US" dirty="0"/>
          </a:p>
          <a:p>
            <a:pPr lvl="1"/>
            <a:r>
              <a:rPr lang="ko-KR" altLang="en-US" dirty="0" smtClean="0"/>
              <a:t>데이터 쓰기</a:t>
            </a:r>
            <a:r>
              <a:rPr lang="en-US" altLang="ko-KR" dirty="0" smtClean="0"/>
              <a:t>: Blob </a:t>
            </a:r>
            <a:r>
              <a:rPr lang="ko-KR" altLang="en-US" dirty="0" smtClean="0"/>
              <a:t>에 데이터 쓰기 완료 후 </a:t>
            </a:r>
            <a:r>
              <a:rPr lang="en-US" altLang="ko-KR" dirty="0" smtClean="0"/>
              <a:t>application</a:t>
            </a:r>
            <a:r>
              <a:rPr lang="ko-KR" altLang="en-US" dirty="0"/>
              <a:t> </a:t>
            </a:r>
            <a:r>
              <a:rPr lang="en-US" altLang="ko-KR" dirty="0" smtClean="0"/>
              <a:t>commit </a:t>
            </a:r>
            <a:r>
              <a:rPr lang="ko-KR" altLang="en-US" dirty="0" smtClean="0"/>
              <a:t>완료 </a:t>
            </a:r>
            <a:endParaRPr lang="en-US" dirty="0"/>
          </a:p>
          <a:p>
            <a:pPr lvl="1"/>
            <a:r>
              <a:rPr lang="ko-KR" altLang="en-US" dirty="0" smtClean="0"/>
              <a:t>데이터 읽기</a:t>
            </a:r>
            <a:r>
              <a:rPr lang="en-US" altLang="ko-KR" dirty="0" smtClean="0"/>
              <a:t>: cache </a:t>
            </a:r>
            <a:r>
              <a:rPr lang="ko-KR" altLang="en-US" dirty="0" smtClean="0"/>
              <a:t>또는 </a:t>
            </a:r>
            <a:r>
              <a:rPr lang="en-US" altLang="ko-KR" dirty="0" smtClean="0"/>
              <a:t>Blob </a:t>
            </a:r>
            <a:r>
              <a:rPr lang="ko-KR" altLang="en-US" dirty="0" smtClean="0"/>
              <a:t>데이터를 읽음</a:t>
            </a:r>
            <a:endParaRPr lang="en-US" dirty="0"/>
          </a:p>
        </p:txBody>
      </p:sp>
      <p:sp>
        <p:nvSpPr>
          <p:cNvPr id="37" name="Rectangle 36"/>
          <p:cNvSpPr/>
          <p:nvPr/>
        </p:nvSpPr>
        <p:spPr bwMode="auto">
          <a:xfrm>
            <a:off x="6905297" y="5425590"/>
            <a:ext cx="2310688" cy="1082565"/>
          </a:xfrm>
          <a:prstGeom prst="rect">
            <a:avLst/>
          </a:prstGeom>
          <a:solidFill>
            <a:srgbClr val="8CC600"/>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91432" tIns="45716" rIns="91432" bIns="45716" numCol="1" rtlCol="0" anchor="ctr" anchorCtr="0" compatLnSpc="1">
            <a:prstTxWarp prst="textNoShape">
              <a:avLst/>
            </a:prstTxWarp>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VHD</a:t>
            </a:r>
          </a:p>
        </p:txBody>
      </p:sp>
      <p:cxnSp>
        <p:nvCxnSpPr>
          <p:cNvPr id="38" name="Straight Connector 37"/>
          <p:cNvCxnSpPr/>
          <p:nvPr/>
        </p:nvCxnSpPr>
        <p:spPr>
          <a:xfrm>
            <a:off x="916859" y="2994631"/>
            <a:ext cx="4702944" cy="0"/>
          </a:xfrm>
          <a:prstGeom prst="line">
            <a:avLst/>
          </a:prstGeom>
          <a:noFill/>
          <a:ln w="12700" cap="flat" cmpd="sng" algn="ctr">
            <a:solidFill>
              <a:srgbClr val="00AEEF"/>
            </a:solidFill>
            <a:prstDash val="solid"/>
          </a:ln>
          <a:effectLst/>
        </p:spPr>
      </p:cxnSp>
      <p:sp>
        <p:nvSpPr>
          <p:cNvPr id="39" name="TextBox 38"/>
          <p:cNvSpPr txBox="1"/>
          <p:nvPr/>
        </p:nvSpPr>
        <p:spPr>
          <a:xfrm>
            <a:off x="5186528" y="3041840"/>
            <a:ext cx="395942" cy="369332"/>
          </a:xfrm>
          <a:prstGeom prst="rect">
            <a:avLst/>
          </a:prstGeom>
          <a:noFill/>
        </p:spPr>
        <p:txBody>
          <a:bodyPr wrap="none" lIns="0" tIns="0" rIns="0" bIns="0"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8CC600">
                    <a:alpha val="99000"/>
                  </a:srgbClr>
                </a:solidFill>
                <a:effectLst/>
                <a:uLnTx/>
                <a:uFillTx/>
              </a:rPr>
              <a:t>OS</a:t>
            </a:r>
          </a:p>
        </p:txBody>
      </p:sp>
      <p:sp>
        <p:nvSpPr>
          <p:cNvPr id="40" name="Rectangle 39"/>
          <p:cNvSpPr/>
          <p:nvPr/>
        </p:nvSpPr>
        <p:spPr bwMode="auto">
          <a:xfrm>
            <a:off x="2254391" y="2055956"/>
            <a:ext cx="2027877" cy="542167"/>
          </a:xfrm>
          <a:prstGeom prst="rect">
            <a:avLst/>
          </a:prstGeom>
          <a:solidFill>
            <a:srgbClr val="8CC600"/>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91432" tIns="45716" rIns="91432" bIns="45716" numCol="1" rtlCol="0" anchor="ctr" anchorCtr="0" compatLnSpc="1">
            <a:prstTxWarp prst="textNoShape">
              <a:avLst/>
            </a:prstTxWarp>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FFFF">
                    <a:alpha val="99000"/>
                  </a:srgbClr>
                </a:solidFill>
                <a:effectLst/>
                <a:uLnTx/>
                <a:uFillTx/>
                <a:latin typeface="Segoe UI"/>
              </a:rPr>
              <a:t>Application</a:t>
            </a:r>
          </a:p>
        </p:txBody>
      </p:sp>
      <p:sp>
        <p:nvSpPr>
          <p:cNvPr id="41" name="Flowchart: Magnetic Disk 40"/>
          <p:cNvSpPr/>
          <p:nvPr/>
        </p:nvSpPr>
        <p:spPr bwMode="auto">
          <a:xfrm>
            <a:off x="2470124" y="2816607"/>
            <a:ext cx="1639560" cy="962952"/>
          </a:xfrm>
          <a:prstGeom prst="flowChartMagneticDisk">
            <a:avLst/>
          </a:prstGeom>
          <a:solidFill>
            <a:srgbClr val="FFFFFF"/>
          </a:solidFill>
          <a:ln w="25400" cap="flat" cmpd="sng" algn="ctr">
            <a:solidFill>
              <a:srgbClr val="00AEEF"/>
            </a:solidFill>
            <a:prstDash val="solid"/>
            <a:headEnd type="none" w="med" len="med"/>
            <a:tailEnd type="none" w="med" len="med"/>
          </a:ln>
          <a:effectLst/>
        </p:spPr>
        <p:txBody>
          <a:bodyPr vert="horz" wrap="square" lIns="91432" tIns="45716" rIns="91432" bIns="45716" numCol="1" rtlCol="0" anchor="ctr" anchorCtr="0" compatLnSpc="1">
            <a:prstTxWarp prst="textNoShape">
              <a:avLst/>
            </a:prstTxWarp>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595959">
                    <a:alpha val="99000"/>
                  </a:srgbClr>
                </a:solidFill>
                <a:effectLst/>
                <a:uLnTx/>
                <a:uFillTx/>
                <a:latin typeface="Segoe UI"/>
              </a:rPr>
              <a:t>Drive X:</a:t>
            </a:r>
            <a:endParaRPr kumimoji="0" lang="en-US" sz="1600" b="0" i="0" u="none" strike="noStrike" kern="0" cap="none" spc="0" normalizeH="0" baseline="0" noProof="0" dirty="0" smtClean="0">
              <a:ln>
                <a:noFill/>
              </a:ln>
              <a:solidFill>
                <a:srgbClr val="595959">
                  <a:alpha val="99000"/>
                </a:srgbClr>
              </a:solidFill>
              <a:effectLst/>
              <a:uLnTx/>
              <a:uFillTx/>
              <a:latin typeface="Segoe UI"/>
            </a:endParaRPr>
          </a:p>
        </p:txBody>
      </p:sp>
      <p:cxnSp>
        <p:nvCxnSpPr>
          <p:cNvPr id="42" name="Straight Arrow Connector 41"/>
          <p:cNvCxnSpPr/>
          <p:nvPr/>
        </p:nvCxnSpPr>
        <p:spPr>
          <a:xfrm flipH="1">
            <a:off x="3107592" y="2598915"/>
            <a:ext cx="1" cy="431055"/>
          </a:xfrm>
          <a:prstGeom prst="straightConnector1">
            <a:avLst/>
          </a:prstGeom>
          <a:noFill/>
          <a:ln w="28575" cap="flat" cmpd="sng" algn="ctr">
            <a:solidFill>
              <a:srgbClr val="DDDDDD">
                <a:lumMod val="50000"/>
              </a:srgbClr>
            </a:solidFill>
            <a:prstDash val="solid"/>
            <a:tailEnd type="triangle"/>
          </a:ln>
          <a:effectLst/>
        </p:spPr>
      </p:cxnSp>
      <p:grpSp>
        <p:nvGrpSpPr>
          <p:cNvPr id="43" name="Group 32"/>
          <p:cNvGrpSpPr/>
          <p:nvPr/>
        </p:nvGrpSpPr>
        <p:grpSpPr>
          <a:xfrm>
            <a:off x="2157317" y="3691383"/>
            <a:ext cx="4611344" cy="2175641"/>
            <a:chOff x="1618410" y="3626068"/>
            <a:chExt cx="3459408" cy="2175641"/>
          </a:xfrm>
          <a:effectLst/>
        </p:grpSpPr>
        <p:cxnSp>
          <p:nvCxnSpPr>
            <p:cNvPr id="44" name="Straight Arrow Connector 43"/>
            <p:cNvCxnSpPr/>
            <p:nvPr/>
          </p:nvCxnSpPr>
          <p:spPr>
            <a:xfrm flipH="1">
              <a:off x="1618410" y="3626068"/>
              <a:ext cx="202983" cy="185283"/>
            </a:xfrm>
            <a:prstGeom prst="straightConnector1">
              <a:avLst/>
            </a:prstGeom>
            <a:noFill/>
            <a:ln w="28575" cap="flat" cmpd="sng" algn="ctr">
              <a:solidFill>
                <a:srgbClr val="8CC600"/>
              </a:solidFill>
              <a:prstDash val="solid"/>
              <a:tailEnd type="triangle"/>
            </a:ln>
            <a:effectLst/>
          </p:spPr>
        </p:cxnSp>
        <p:cxnSp>
          <p:nvCxnSpPr>
            <p:cNvPr id="45" name="Straight Arrow Connector 44"/>
            <p:cNvCxnSpPr/>
            <p:nvPr/>
          </p:nvCxnSpPr>
          <p:spPr>
            <a:xfrm>
              <a:off x="2960069" y="3750468"/>
              <a:ext cx="2117749" cy="2051241"/>
            </a:xfrm>
            <a:prstGeom prst="straightConnector1">
              <a:avLst/>
            </a:prstGeom>
            <a:noFill/>
            <a:ln w="28575" cap="flat" cmpd="sng" algn="ctr">
              <a:solidFill>
                <a:srgbClr val="8CC600"/>
              </a:solidFill>
              <a:prstDash val="solid"/>
              <a:tailEnd type="triangle"/>
            </a:ln>
            <a:effectLst/>
          </p:spPr>
        </p:cxnSp>
      </p:grpSp>
      <p:cxnSp>
        <p:nvCxnSpPr>
          <p:cNvPr id="46" name="Straight Arrow Connector 45"/>
          <p:cNvCxnSpPr/>
          <p:nvPr/>
        </p:nvCxnSpPr>
        <p:spPr>
          <a:xfrm flipH="1">
            <a:off x="2124956" y="3586280"/>
            <a:ext cx="365996" cy="266109"/>
          </a:xfrm>
          <a:prstGeom prst="straightConnector1">
            <a:avLst/>
          </a:prstGeom>
          <a:noFill/>
          <a:ln w="28575" cap="flat" cmpd="sng" algn="ctr">
            <a:solidFill>
              <a:srgbClr val="8CC600"/>
            </a:solidFill>
            <a:prstDash val="sysDash"/>
            <a:tailEnd type="triangle"/>
          </a:ln>
          <a:effectLst/>
        </p:spPr>
      </p:cxnSp>
      <p:sp>
        <p:nvSpPr>
          <p:cNvPr id="47" name="Freeform 46"/>
          <p:cNvSpPr/>
          <p:nvPr/>
        </p:nvSpPr>
        <p:spPr>
          <a:xfrm>
            <a:off x="2024281" y="2606214"/>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noFill/>
          <a:ln w="28575" cap="flat" cmpd="sng" algn="ctr">
            <a:solidFill>
              <a:srgbClr val="DDDDDD">
                <a:lumMod val="50000"/>
              </a:srgbClr>
            </a:solidFill>
            <a:prstDash val="solid"/>
            <a:tailEnd type="triangle"/>
          </a:ln>
          <a:effectLst/>
        </p:spPr>
        <p:txBody>
          <a:bodyPr lIns="91436" tIns="45719" rIns="91436" bIns="45719"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292929"/>
              </a:solidFill>
              <a:effectLst/>
              <a:uLnTx/>
              <a:uFillTx/>
              <a:latin typeface="Segoe UI"/>
            </a:endParaRPr>
          </a:p>
        </p:txBody>
      </p:sp>
      <p:cxnSp>
        <p:nvCxnSpPr>
          <p:cNvPr id="48" name="Straight Arrow Connector 47"/>
          <p:cNvCxnSpPr/>
          <p:nvPr/>
        </p:nvCxnSpPr>
        <p:spPr>
          <a:xfrm>
            <a:off x="3678621" y="3817507"/>
            <a:ext cx="3121572" cy="2312276"/>
          </a:xfrm>
          <a:prstGeom prst="straightConnector1">
            <a:avLst/>
          </a:prstGeom>
          <a:noFill/>
          <a:ln w="28575" cap="flat" cmpd="sng" algn="ctr">
            <a:solidFill>
              <a:srgbClr val="8CC600"/>
            </a:solidFill>
            <a:prstDash val="sysDash"/>
            <a:tailEnd type="triangle"/>
          </a:ln>
          <a:effectLst/>
        </p:spPr>
      </p:cxnSp>
      <p:cxnSp>
        <p:nvCxnSpPr>
          <p:cNvPr id="49" name="Straight Arrow Connector 48"/>
          <p:cNvCxnSpPr/>
          <p:nvPr/>
        </p:nvCxnSpPr>
        <p:spPr>
          <a:xfrm flipH="1">
            <a:off x="3019503" y="2605659"/>
            <a:ext cx="1" cy="457649"/>
          </a:xfrm>
          <a:prstGeom prst="straightConnector1">
            <a:avLst/>
          </a:prstGeom>
          <a:noFill/>
          <a:ln w="28575" cap="flat" cmpd="sng" algn="ctr">
            <a:solidFill>
              <a:srgbClr val="DDDDDD">
                <a:lumMod val="50000"/>
              </a:srgbClr>
            </a:solidFill>
            <a:prstDash val="sysDash"/>
            <a:tailEnd type="triangle"/>
          </a:ln>
          <a:effectLst/>
        </p:spPr>
      </p:cxnSp>
      <p:cxnSp>
        <p:nvCxnSpPr>
          <p:cNvPr id="50" name="Straight Arrow Connector 49"/>
          <p:cNvCxnSpPr/>
          <p:nvPr/>
        </p:nvCxnSpPr>
        <p:spPr>
          <a:xfrm flipH="1" flipV="1">
            <a:off x="3878317" y="3596790"/>
            <a:ext cx="2890346" cy="2028496"/>
          </a:xfrm>
          <a:prstGeom prst="straightConnector1">
            <a:avLst/>
          </a:prstGeom>
          <a:noFill/>
          <a:ln w="28575" cap="flat" cmpd="sng" algn="ctr">
            <a:solidFill>
              <a:srgbClr val="8CC600"/>
            </a:solidFill>
            <a:prstDash val="solid"/>
            <a:tailEnd type="triangle"/>
          </a:ln>
          <a:effectLst/>
        </p:spPr>
      </p:cxnSp>
      <p:cxnSp>
        <p:nvCxnSpPr>
          <p:cNvPr id="51" name="Straight Arrow Connector 50"/>
          <p:cNvCxnSpPr/>
          <p:nvPr/>
        </p:nvCxnSpPr>
        <p:spPr>
          <a:xfrm flipH="1">
            <a:off x="2211247" y="3817507"/>
            <a:ext cx="531953" cy="374749"/>
          </a:xfrm>
          <a:prstGeom prst="straightConnector1">
            <a:avLst/>
          </a:prstGeom>
          <a:noFill/>
          <a:ln w="28575" cap="flat" cmpd="sng" algn="ctr">
            <a:solidFill>
              <a:srgbClr val="8CC600"/>
            </a:solidFill>
            <a:prstDash val="solid"/>
            <a:tailEnd type="triangle"/>
          </a:ln>
          <a:effectLst/>
        </p:spPr>
      </p:cxnSp>
      <p:cxnSp>
        <p:nvCxnSpPr>
          <p:cNvPr id="52" name="Straight Arrow Connector 51"/>
          <p:cNvCxnSpPr/>
          <p:nvPr/>
        </p:nvCxnSpPr>
        <p:spPr>
          <a:xfrm flipH="1" flipV="1">
            <a:off x="3426372" y="2640348"/>
            <a:ext cx="9435" cy="370492"/>
          </a:xfrm>
          <a:prstGeom prst="straightConnector1">
            <a:avLst/>
          </a:prstGeom>
          <a:noFill/>
          <a:ln w="28575" cap="flat" cmpd="sng" algn="ctr">
            <a:solidFill>
              <a:srgbClr val="DDDDDD">
                <a:lumMod val="50000"/>
              </a:srgbClr>
            </a:solidFill>
            <a:prstDash val="solid"/>
            <a:tailEnd type="triangle"/>
          </a:ln>
          <a:effectLst/>
        </p:spPr>
      </p:cxnSp>
      <p:sp>
        <p:nvSpPr>
          <p:cNvPr id="53" name="Rectangle 52"/>
          <p:cNvSpPr/>
          <p:nvPr/>
        </p:nvSpPr>
        <p:spPr>
          <a:xfrm>
            <a:off x="6417154" y="4894790"/>
            <a:ext cx="3333835" cy="400110"/>
          </a:xfrm>
          <a:prstGeom prst="rect">
            <a:avLst/>
          </a:prstGeom>
        </p:spPr>
        <p:txBody>
          <a:bodyPr wrap="square">
            <a:sp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000" b="0" i="0" u="none" strike="noStrike" kern="0" cap="none" spc="-51" normalizeH="0" baseline="0" noProof="0" dirty="0" smtClean="0">
                <a:ln>
                  <a:noFill/>
                </a:ln>
                <a:gradFill>
                  <a:gsLst>
                    <a:gs pos="0">
                      <a:srgbClr val="595959"/>
                    </a:gs>
                    <a:gs pos="86000">
                      <a:srgbClr val="595959"/>
                    </a:gs>
                  </a:gsLst>
                  <a:lin ang="5400000" scaled="0"/>
                </a:gradFill>
                <a:effectLst/>
                <a:uLnTx/>
                <a:uFillTx/>
              </a:rPr>
              <a:t>Microsoft Azure Blob</a:t>
            </a:r>
          </a:p>
        </p:txBody>
      </p:sp>
      <p:grpSp>
        <p:nvGrpSpPr>
          <p:cNvPr id="54" name="Group 53"/>
          <p:cNvGrpSpPr/>
          <p:nvPr/>
        </p:nvGrpSpPr>
        <p:grpSpPr>
          <a:xfrm>
            <a:off x="1263964" y="3840647"/>
            <a:ext cx="1163929" cy="1035665"/>
            <a:chOff x="3996654" y="5236271"/>
            <a:chExt cx="1163929" cy="1035665"/>
          </a:xfrm>
        </p:grpSpPr>
        <p:sp>
          <p:nvSpPr>
            <p:cNvPr id="55" name="TextBox 54"/>
            <p:cNvSpPr txBox="1"/>
            <p:nvPr/>
          </p:nvSpPr>
          <p:spPr>
            <a:xfrm>
              <a:off x="3996654" y="6025715"/>
              <a:ext cx="1163929" cy="246221"/>
            </a:xfrm>
            <a:prstGeom prst="rect">
              <a:avLst/>
            </a:prstGeom>
            <a:noFill/>
          </p:spPr>
          <p:txBody>
            <a:bodyPr wrap="square" lIns="0" tIns="0" rIns="0" bIns="0"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gradFill>
                    <a:gsLst>
                      <a:gs pos="0">
                        <a:srgbClr val="292929"/>
                      </a:gs>
                      <a:gs pos="86000">
                        <a:srgbClr val="292929"/>
                      </a:gs>
                    </a:gsLst>
                    <a:lin ang="5400000" scaled="0"/>
                  </a:gradFill>
                  <a:effectLst/>
                  <a:uLnTx/>
                  <a:uFillTx/>
                </a:rPr>
                <a:t>Local Cache</a:t>
              </a:r>
            </a:p>
          </p:txBody>
        </p:sp>
        <p:sp>
          <p:nvSpPr>
            <p:cNvPr id="56"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8CC600"/>
            </a:solidFill>
            <a:ln>
              <a:noFill/>
              <a:headEnd type="none" w="med" len="med"/>
              <a:tailEnd type="none" w="med" len="med"/>
            </a:ln>
            <a:effectLst/>
            <a:scene3d>
              <a:camera prst="orthographicFront" fov="0">
                <a:rot lat="0" lon="0" rev="0"/>
              </a:camera>
              <a:lightRig rig="soft" dir="tl">
                <a:rot lat="0" lon="0" rev="20000000"/>
              </a:lightRig>
            </a:scene3d>
            <a:sp3d prstMaterial="matte"/>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gradFill>
                  <a:gsLst>
                    <a:gs pos="0">
                      <a:srgbClr val="FFFFFF"/>
                    </a:gs>
                    <a:gs pos="100000">
                      <a:srgbClr val="FFFFFF"/>
                    </a:gs>
                  </a:gsLst>
                  <a:lin ang="5400000" scaled="0"/>
                </a:gradFill>
                <a:effectLst/>
                <a:uLnTx/>
                <a:uFillTx/>
                <a:latin typeface="Segoe UI"/>
              </a:endParaRPr>
            </a:p>
          </p:txBody>
        </p:sp>
      </p:grpSp>
    </p:spTree>
    <p:extLst>
      <p:ext uri="{BB962C8B-B14F-4D97-AF65-F5344CB8AC3E}">
        <p14:creationId xmlns:p14="http://schemas.microsoft.com/office/powerpoint/2010/main" val="1950831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1. Microsoft Azure Infrastructure Services</a:t>
            </a:r>
            <a:endParaRPr lang="ko-KR" altLang="en-US" dirty="0"/>
          </a:p>
        </p:txBody>
      </p:sp>
      <p:sp>
        <p:nvSpPr>
          <p:cNvPr id="3" name="Content Placeholder 2"/>
          <p:cNvSpPr>
            <a:spLocks noGrp="1"/>
          </p:cNvSpPr>
          <p:nvPr>
            <p:ph idx="1"/>
          </p:nvPr>
        </p:nvSpPr>
        <p:spPr/>
        <p:txBody>
          <a:bodyPr/>
          <a:lstStyle/>
          <a:p>
            <a:endParaRPr lang="ko-KR" altLang="en-US" dirty="0"/>
          </a:p>
        </p:txBody>
      </p:sp>
      <p:sp>
        <p:nvSpPr>
          <p:cNvPr id="4" name="Text Placeholder 3"/>
          <p:cNvSpPr>
            <a:spLocks noGrp="1"/>
          </p:cNvSpPr>
          <p:nvPr>
            <p:ph type="body" sz="quarter" idx="10"/>
          </p:nvPr>
        </p:nvSpPr>
        <p:spPr/>
        <p:txBody>
          <a:bodyPr/>
          <a:lstStyle/>
          <a:p>
            <a:r>
              <a:rPr lang="en-US" altLang="ko-KR" dirty="0"/>
              <a:t>Build a multi-tier, resilient, secure application that can deploy in </a:t>
            </a:r>
            <a:r>
              <a:rPr lang="en-US" altLang="ko-KR" dirty="0" smtClean="0"/>
              <a:t>minutes.</a:t>
            </a:r>
            <a:endParaRPr lang="ko-KR"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499" y="1944374"/>
            <a:ext cx="3614738" cy="4191000"/>
          </a:xfrm>
          <a:prstGeom prst="rect">
            <a:avLst/>
          </a:prstGeom>
          <a:ln>
            <a:solidFill>
              <a:schemeClr val="bg1">
                <a:lumMod val="50000"/>
              </a:schemeClr>
            </a:solidFill>
          </a:ln>
        </p:spPr>
      </p:pic>
      <p:grpSp>
        <p:nvGrpSpPr>
          <p:cNvPr id="18" name="Group 17"/>
          <p:cNvGrpSpPr/>
          <p:nvPr/>
        </p:nvGrpSpPr>
        <p:grpSpPr>
          <a:xfrm>
            <a:off x="1819871" y="1944374"/>
            <a:ext cx="2843728" cy="3887991"/>
            <a:chOff x="1027391" y="1778493"/>
            <a:chExt cx="2843728" cy="3887991"/>
          </a:xfrm>
        </p:grpSpPr>
        <p:grpSp>
          <p:nvGrpSpPr>
            <p:cNvPr id="14" name="Group 13"/>
            <p:cNvGrpSpPr/>
            <p:nvPr/>
          </p:nvGrpSpPr>
          <p:grpSpPr>
            <a:xfrm>
              <a:off x="1027391" y="1778493"/>
              <a:ext cx="2843728" cy="780290"/>
              <a:chOff x="675383" y="2668966"/>
              <a:chExt cx="2843728" cy="78029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383" y="2668966"/>
                <a:ext cx="780290" cy="780290"/>
              </a:xfrm>
              <a:prstGeom prst="rect">
                <a:avLst/>
              </a:prstGeom>
            </p:spPr>
          </p:pic>
          <p:sp>
            <p:nvSpPr>
              <p:cNvPr id="11" name="TextBox 10"/>
              <p:cNvSpPr txBox="1"/>
              <p:nvPr/>
            </p:nvSpPr>
            <p:spPr>
              <a:xfrm>
                <a:off x="1685724" y="2874445"/>
                <a:ext cx="1833387" cy="369332"/>
              </a:xfrm>
              <a:prstGeom prst="rect">
                <a:avLst/>
              </a:prstGeom>
              <a:noFill/>
            </p:spPr>
            <p:txBody>
              <a:bodyPr wrap="none" rtlCol="0">
                <a:spAutoFit/>
              </a:bodyPr>
              <a:lstStyle/>
              <a:p>
                <a:r>
                  <a:rPr lang="en-US" altLang="ko-KR" dirty="0" smtClean="0"/>
                  <a:t>Virtual Machine</a:t>
                </a:r>
                <a:endParaRPr lang="ko-KR" altLang="en-US" dirty="0"/>
              </a:p>
            </p:txBody>
          </p:sp>
        </p:grpSp>
        <p:grpSp>
          <p:nvGrpSpPr>
            <p:cNvPr id="15" name="Group 14"/>
            <p:cNvGrpSpPr/>
            <p:nvPr/>
          </p:nvGrpSpPr>
          <p:grpSpPr>
            <a:xfrm>
              <a:off x="1027391" y="3332343"/>
              <a:ext cx="2843022" cy="780290"/>
              <a:chOff x="3749162" y="3402491"/>
              <a:chExt cx="2843022"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9162" y="3402491"/>
                <a:ext cx="780290" cy="780290"/>
              </a:xfrm>
              <a:prstGeom prst="rect">
                <a:avLst/>
              </a:prstGeom>
            </p:spPr>
          </p:pic>
          <p:sp>
            <p:nvSpPr>
              <p:cNvPr id="12" name="TextBox 11"/>
              <p:cNvSpPr txBox="1"/>
              <p:nvPr/>
            </p:nvSpPr>
            <p:spPr>
              <a:xfrm>
                <a:off x="4759503" y="3607970"/>
                <a:ext cx="1832681" cy="369332"/>
              </a:xfrm>
              <a:prstGeom prst="rect">
                <a:avLst/>
              </a:prstGeom>
              <a:noFill/>
            </p:spPr>
            <p:txBody>
              <a:bodyPr wrap="none" rtlCol="0">
                <a:spAutoFit/>
              </a:bodyPr>
              <a:lstStyle/>
              <a:p>
                <a:r>
                  <a:rPr lang="en-US" altLang="ko-KR" dirty="0" smtClean="0"/>
                  <a:t>Virtual Network</a:t>
                </a:r>
                <a:endParaRPr lang="ko-KR" altLang="en-US" dirty="0"/>
              </a:p>
            </p:txBody>
          </p:sp>
        </p:grpSp>
        <p:grpSp>
          <p:nvGrpSpPr>
            <p:cNvPr id="16" name="Group 15"/>
            <p:cNvGrpSpPr/>
            <p:nvPr/>
          </p:nvGrpSpPr>
          <p:grpSpPr>
            <a:xfrm>
              <a:off x="1027391" y="4886194"/>
              <a:ext cx="1992982" cy="780290"/>
              <a:chOff x="6822235" y="3402491"/>
              <a:chExt cx="1992982" cy="780290"/>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2235" y="3402491"/>
                <a:ext cx="780290" cy="780290"/>
              </a:xfrm>
              <a:prstGeom prst="rect">
                <a:avLst/>
              </a:prstGeom>
            </p:spPr>
          </p:pic>
          <p:sp>
            <p:nvSpPr>
              <p:cNvPr id="13" name="TextBox 12"/>
              <p:cNvSpPr txBox="1"/>
              <p:nvPr/>
            </p:nvSpPr>
            <p:spPr>
              <a:xfrm>
                <a:off x="7832576" y="3607970"/>
                <a:ext cx="982641" cy="369332"/>
              </a:xfrm>
              <a:prstGeom prst="rect">
                <a:avLst/>
              </a:prstGeom>
              <a:noFill/>
            </p:spPr>
            <p:txBody>
              <a:bodyPr wrap="none" rtlCol="0">
                <a:spAutoFit/>
              </a:bodyPr>
              <a:lstStyle/>
              <a:p>
                <a:r>
                  <a:rPr lang="en-US" altLang="ko-KR" dirty="0" smtClean="0"/>
                  <a:t>Storage</a:t>
                </a:r>
                <a:endParaRPr lang="ko-KR" altLang="en-US" dirty="0"/>
              </a:p>
            </p:txBody>
          </p:sp>
        </p:grpSp>
      </p:grpSp>
    </p:spTree>
    <p:extLst>
      <p:ext uri="{BB962C8B-B14F-4D97-AF65-F5344CB8AC3E}">
        <p14:creationId xmlns:p14="http://schemas.microsoft.com/office/powerpoint/2010/main" val="10011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Microsoft Azure Storage Basic Concept</a:t>
            </a:r>
            <a:endParaRPr lang="ko-KR" altLang="en-US" dirty="0"/>
          </a:p>
        </p:txBody>
      </p:sp>
      <p:sp>
        <p:nvSpPr>
          <p:cNvPr id="3" name="Text Placeholder 2"/>
          <p:cNvSpPr>
            <a:spLocks noGrp="1"/>
          </p:cNvSpPr>
          <p:nvPr>
            <p:ph type="body" sz="quarter" idx="12"/>
          </p:nvPr>
        </p:nvSpPr>
        <p:spPr/>
        <p:txBody>
          <a:bodyPr/>
          <a:lstStyle/>
          <a:p>
            <a:r>
              <a:rPr lang="en-US" altLang="ko-KR" dirty="0" smtClean="0"/>
              <a:t>3</a:t>
            </a:r>
            <a:r>
              <a:rPr lang="en-US" altLang="ko-KR" dirty="0"/>
              <a:t>. Storage</a:t>
            </a:r>
            <a:endParaRPr lang="ko-KR" altLang="en-US" dirty="0"/>
          </a:p>
        </p:txBody>
      </p:sp>
      <p:sp>
        <p:nvSpPr>
          <p:cNvPr id="5" name="Text Placeholder 4"/>
          <p:cNvSpPr>
            <a:spLocks noGrp="1"/>
          </p:cNvSpPr>
          <p:nvPr>
            <p:ph type="body" sz="quarter" idx="10"/>
          </p:nvPr>
        </p:nvSpPr>
        <p:spPr/>
        <p:txBody>
          <a:bodyPr/>
          <a:lstStyle/>
          <a:p>
            <a:r>
              <a:rPr lang="en-US" altLang="ko-KR" dirty="0"/>
              <a:t>Persistent Virtual Machines </a:t>
            </a:r>
            <a:r>
              <a:rPr lang="en-US" altLang="ko-KR" dirty="0" smtClean="0"/>
              <a:t>Data with Local Redundant Storage.</a:t>
            </a:r>
            <a:endParaRPr lang="ko-KR" altLang="en-US" dirty="0"/>
          </a:p>
        </p:txBody>
      </p:sp>
      <p:sp>
        <p:nvSpPr>
          <p:cNvPr id="53" name="Right Arrow 52"/>
          <p:cNvSpPr/>
          <p:nvPr/>
        </p:nvSpPr>
        <p:spPr bwMode="auto">
          <a:xfrm>
            <a:off x="2746430" y="3035563"/>
            <a:ext cx="2372391" cy="900290"/>
          </a:xfrm>
          <a:prstGeom prst="rightArrow">
            <a:avLst/>
          </a:prstGeom>
          <a:solidFill>
            <a:srgbClr val="7FBA00">
              <a:lumMod val="60000"/>
              <a:lumOff val="40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54" name="Group 53"/>
          <p:cNvGrpSpPr/>
          <p:nvPr/>
        </p:nvGrpSpPr>
        <p:grpSpPr>
          <a:xfrm>
            <a:off x="312418" y="2369706"/>
            <a:ext cx="2607994" cy="2247949"/>
            <a:chOff x="328301" y="3881331"/>
            <a:chExt cx="722921" cy="623207"/>
          </a:xfrm>
          <a:solidFill>
            <a:srgbClr val="00188F"/>
          </a:solidFill>
        </p:grpSpPr>
        <p:sp>
          <p:nvSpPr>
            <p:cNvPr id="55" name="Hexagon 54"/>
            <p:cNvSpPr/>
            <p:nvPr/>
          </p:nvSpPr>
          <p:spPr bwMode="auto">
            <a:xfrm rot="19780699">
              <a:off x="328301" y="3881331"/>
              <a:ext cx="722921" cy="623207"/>
            </a:xfrm>
            <a:prstGeom prst="hexagon">
              <a:avLst>
                <a:gd name="adj" fmla="val 28905"/>
                <a:gd name="vf" fmla="val 115470"/>
              </a:avLst>
            </a:prstGeom>
            <a:grp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a:noFill/>
          </p:spPr>
        </p:pic>
      </p:grpSp>
      <p:grpSp>
        <p:nvGrpSpPr>
          <p:cNvPr id="57" name="Group 56"/>
          <p:cNvGrpSpPr/>
          <p:nvPr/>
        </p:nvGrpSpPr>
        <p:grpSpPr>
          <a:xfrm>
            <a:off x="312418" y="2369706"/>
            <a:ext cx="2607994" cy="2247949"/>
            <a:chOff x="328301" y="3881331"/>
            <a:chExt cx="722921" cy="623207"/>
          </a:xfrm>
        </p:grpSpPr>
        <p:sp>
          <p:nvSpPr>
            <p:cNvPr id="58" name="Hexagon 57"/>
            <p:cNvSpPr/>
            <p:nvPr/>
          </p:nvSpPr>
          <p:spPr bwMode="auto">
            <a:xfrm rot="19780699">
              <a:off x="328301" y="3881331"/>
              <a:ext cx="722921" cy="623207"/>
            </a:xfrm>
            <a:prstGeom prst="hexagon">
              <a:avLst>
                <a:gd name="adj" fmla="val 28905"/>
                <a:gd name="vf" fmla="val 115470"/>
              </a:avLst>
            </a:prstGeom>
            <a:solidFill>
              <a:srgbClr val="7FBA00">
                <a:lumMod val="7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60" name="Freeform 128"/>
          <p:cNvSpPr>
            <a:spLocks noChangeAspect="1"/>
          </p:cNvSpPr>
          <p:nvPr/>
        </p:nvSpPr>
        <p:spPr bwMode="black">
          <a:xfrm>
            <a:off x="5743485" y="1809117"/>
            <a:ext cx="5874903" cy="323509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91440" tIns="45720" rIns="91440" bIns="45720" numCol="1" anchor="t" anchorCtr="0" compatLnSpc="1">
            <a:prstTxWarp prst="textNoShape">
              <a:avLst/>
            </a:prstTxWarp>
          </a:bodyPr>
          <a:lstStyle/>
          <a:p>
            <a:pPr marL="0" marR="0" lvl="0" indent="0" defTabSz="9317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sp>
        <p:nvSpPr>
          <p:cNvPr id="61" name="Rounded Rectangle 60"/>
          <p:cNvSpPr/>
          <p:nvPr/>
        </p:nvSpPr>
        <p:spPr bwMode="auto">
          <a:xfrm>
            <a:off x="7170302" y="2692414"/>
            <a:ext cx="3818926" cy="2125259"/>
          </a:xfrm>
          <a:prstGeom prst="roundRect">
            <a:avLst>
              <a:gd name="adj" fmla="val 8795"/>
            </a:avLst>
          </a:prstGeom>
          <a:pattFill prst="ltUpDiag">
            <a:fgClr>
              <a:srgbClr val="CDCDCD"/>
            </a:fgClr>
            <a:bgClr>
              <a:srgbClr val="FFFFFF"/>
            </a:bgClr>
          </a:pattFill>
          <a:ln w="57150" cap="flat" cmpd="sng" algn="ctr">
            <a:solidFill>
              <a:srgbClr val="7FBA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smtClean="0">
              <a:ln>
                <a:noFill/>
              </a:ln>
              <a:gradFill>
                <a:gsLst>
                  <a:gs pos="36283">
                    <a:srgbClr val="505050"/>
                  </a:gs>
                  <a:gs pos="28000">
                    <a:srgbClr val="505050"/>
                  </a:gs>
                </a:gsLst>
                <a:lin ang="5400000" scaled="0"/>
              </a:gradFill>
              <a:effectLst/>
              <a:uLnTx/>
              <a:uFillTx/>
              <a:latin typeface="Segoe UI"/>
              <a:ea typeface="+mn-ea"/>
              <a:cs typeface="+mn-cs"/>
            </a:endParaRPr>
          </a:p>
        </p:txBody>
      </p:sp>
      <p:grpSp>
        <p:nvGrpSpPr>
          <p:cNvPr id="62" name="Group 61"/>
          <p:cNvGrpSpPr/>
          <p:nvPr/>
        </p:nvGrpSpPr>
        <p:grpSpPr>
          <a:xfrm>
            <a:off x="7370925" y="2760229"/>
            <a:ext cx="1088731" cy="1902208"/>
            <a:chOff x="3857138" y="-151910"/>
            <a:chExt cx="1671976" cy="2950074"/>
          </a:xfrm>
        </p:grpSpPr>
        <p:pic>
          <p:nvPicPr>
            <p:cNvPr id="63" name="Picture 62"/>
            <p:cNvPicPr>
              <a:picLocks noChangeAspect="1"/>
            </p:cNvPicPr>
            <p:nvPr/>
          </p:nvPicPr>
          <p:blipFill rotWithShape="1">
            <a:blip r:embed="rId4"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64" name="Rectangle 63"/>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5" name="Picture 64"/>
            <p:cNvPicPr>
              <a:picLocks noChangeAspect="1"/>
            </p:cNvPicPr>
            <p:nvPr/>
          </p:nvPicPr>
          <p:blipFill rotWithShape="1">
            <a:blip r:embed="rId4"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66" name="Group 65"/>
          <p:cNvGrpSpPr/>
          <p:nvPr/>
        </p:nvGrpSpPr>
        <p:grpSpPr>
          <a:xfrm>
            <a:off x="8535444" y="2760229"/>
            <a:ext cx="1088731" cy="1902208"/>
            <a:chOff x="3857138" y="-151910"/>
            <a:chExt cx="1671976" cy="2950074"/>
          </a:xfrm>
        </p:grpSpPr>
        <p:pic>
          <p:nvPicPr>
            <p:cNvPr id="67" name="Picture 66"/>
            <p:cNvPicPr>
              <a:picLocks noChangeAspect="1"/>
            </p:cNvPicPr>
            <p:nvPr/>
          </p:nvPicPr>
          <p:blipFill rotWithShape="1">
            <a:blip r:embed="rId4"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68" name="Rectangle 67"/>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9" name="Picture 68"/>
            <p:cNvPicPr>
              <a:picLocks noChangeAspect="1"/>
            </p:cNvPicPr>
            <p:nvPr/>
          </p:nvPicPr>
          <p:blipFill rotWithShape="1">
            <a:blip r:embed="rId4"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70" name="Group 69"/>
          <p:cNvGrpSpPr/>
          <p:nvPr/>
        </p:nvGrpSpPr>
        <p:grpSpPr>
          <a:xfrm>
            <a:off x="9699874" y="2760229"/>
            <a:ext cx="1088731" cy="1902208"/>
            <a:chOff x="3857138" y="-151910"/>
            <a:chExt cx="1671976" cy="2950074"/>
          </a:xfrm>
        </p:grpSpPr>
        <p:pic>
          <p:nvPicPr>
            <p:cNvPr id="71" name="Picture 70"/>
            <p:cNvPicPr>
              <a:picLocks noChangeAspect="1"/>
            </p:cNvPicPr>
            <p:nvPr/>
          </p:nvPicPr>
          <p:blipFill rotWithShape="1">
            <a:blip r:embed="rId4"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2" name="Rectangle 71"/>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73" name="Picture 72"/>
            <p:cNvPicPr>
              <a:picLocks noChangeAspect="1"/>
            </p:cNvPicPr>
            <p:nvPr/>
          </p:nvPicPr>
          <p:blipFill rotWithShape="1">
            <a:blip r:embed="rId4"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74" name="TextBox 73"/>
          <p:cNvSpPr txBox="1"/>
          <p:nvPr/>
        </p:nvSpPr>
        <p:spPr>
          <a:xfrm>
            <a:off x="5743485" y="5127567"/>
            <a:ext cx="5861522" cy="923330"/>
          </a:xfrm>
          <a:prstGeom prst="rect">
            <a:avLst/>
          </a:prstGeom>
          <a:noFill/>
          <a:ln w="9525" cap="flat" cmpd="sng" algn="ctr">
            <a:noFill/>
            <a:prstDash val="solid"/>
            <a:headEnd type="none" w="med" len="med"/>
            <a:tailEnd type="none" w="med" len="med"/>
          </a:ln>
          <a:effectLst/>
        </p:spPr>
        <p:txBody>
          <a:bodyPr vert="horz" wrap="square" lIns="731520" tIns="62136" rIns="182880" bIns="62136" numCol="1" rtlCol="0" anchor="ctr" anchorCtr="0" compatLnSpc="1">
            <a:prstTxWarp prst="textNoShape">
              <a:avLst/>
            </a:prstTxWarp>
          </a:bodyPr>
          <a:lstStyle>
            <a:defPPr>
              <a:defRPr lang="en-US"/>
            </a:defPPr>
            <a:lvl1pPr defTabSz="1242387" fontAlgn="base">
              <a:spcBef>
                <a:spcPct val="0"/>
              </a:spcBef>
              <a:spcAft>
                <a:spcPct val="0"/>
              </a:spcAft>
              <a:defRPr sz="3000">
                <a:gradFill>
                  <a:gsLst>
                    <a:gs pos="1250">
                      <a:schemeClr val="bg1"/>
                    </a:gs>
                    <a:gs pos="100000">
                      <a:schemeClr val="bg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1242387"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gradFill>
                  <a:gsLst>
                    <a:gs pos="1250">
                      <a:srgbClr val="00188F"/>
                    </a:gs>
                    <a:gs pos="100000">
                      <a:srgbClr val="00188F"/>
                    </a:gs>
                  </a:gsLst>
                  <a:lin ang="5400000" scaled="0"/>
                </a:gradFill>
                <a:effectLst/>
                <a:uLnTx/>
                <a:uFillTx/>
                <a:latin typeface="Segoe UI Light"/>
                <a:ea typeface="+mn-ea"/>
                <a:cs typeface="+mn-cs"/>
              </a:rPr>
              <a:t>Microsoft </a:t>
            </a:r>
            <a:r>
              <a:rPr kumimoji="0" lang="en-US" sz="3200" b="0" i="0" u="none" strike="noStrike" kern="0" cap="none" spc="0" normalizeH="0" baseline="0" noProof="0" dirty="0">
                <a:ln>
                  <a:noFill/>
                </a:ln>
                <a:gradFill>
                  <a:gsLst>
                    <a:gs pos="1250">
                      <a:srgbClr val="00188F"/>
                    </a:gs>
                    <a:gs pos="100000">
                      <a:srgbClr val="00188F"/>
                    </a:gs>
                  </a:gsLst>
                  <a:lin ang="5400000" scaled="0"/>
                </a:gradFill>
                <a:effectLst/>
                <a:uLnTx/>
                <a:uFillTx/>
                <a:latin typeface="Segoe UI Light"/>
                <a:ea typeface="+mn-ea"/>
                <a:cs typeface="+mn-cs"/>
              </a:rPr>
              <a:t>Azure Storage</a:t>
            </a:r>
          </a:p>
        </p:txBody>
      </p:sp>
      <p:sp>
        <p:nvSpPr>
          <p:cNvPr id="75" name="Right Arrow 74"/>
          <p:cNvSpPr/>
          <p:nvPr/>
        </p:nvSpPr>
        <p:spPr bwMode="auto">
          <a:xfrm>
            <a:off x="2746430" y="3035563"/>
            <a:ext cx="2372391" cy="900290"/>
          </a:xfrm>
          <a:prstGeom prst="rightArrow">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ounded Rectangle 75"/>
          <p:cNvSpPr/>
          <p:nvPr/>
        </p:nvSpPr>
        <p:spPr bwMode="auto">
          <a:xfrm>
            <a:off x="7444893" y="3058751"/>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77" name="Rounded Rectangle 76"/>
          <p:cNvSpPr/>
          <p:nvPr/>
        </p:nvSpPr>
        <p:spPr bwMode="auto">
          <a:xfrm>
            <a:off x="10284186" y="3069071"/>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78" name="Rounded Rectangle 77"/>
          <p:cNvSpPr/>
          <p:nvPr/>
        </p:nvSpPr>
        <p:spPr bwMode="auto">
          <a:xfrm>
            <a:off x="8607081" y="3637080"/>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9" name="Group 78"/>
          <p:cNvGrpSpPr/>
          <p:nvPr/>
        </p:nvGrpSpPr>
        <p:grpSpPr>
          <a:xfrm>
            <a:off x="7444893" y="3055151"/>
            <a:ext cx="929576" cy="1538092"/>
            <a:chOff x="6371150" y="2709450"/>
            <a:chExt cx="1427560" cy="2385378"/>
          </a:xfrm>
        </p:grpSpPr>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3" name="Picture 82"/>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84" name="Picture 83"/>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6" name="Group 85"/>
          <p:cNvGrpSpPr/>
          <p:nvPr/>
        </p:nvGrpSpPr>
        <p:grpSpPr>
          <a:xfrm>
            <a:off x="8609411" y="3055151"/>
            <a:ext cx="929576" cy="1538092"/>
            <a:chOff x="6371150" y="2709450"/>
            <a:chExt cx="1427560" cy="2385378"/>
          </a:xfrm>
        </p:grpSpPr>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8" name="Picture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9" name="Picture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0" name="Picture 89"/>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91" name="Picture 90"/>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92" name="Picture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3" name="Group 92"/>
          <p:cNvGrpSpPr/>
          <p:nvPr/>
        </p:nvGrpSpPr>
        <p:grpSpPr>
          <a:xfrm>
            <a:off x="9773840" y="3055151"/>
            <a:ext cx="929576" cy="1538092"/>
            <a:chOff x="6371150" y="2709450"/>
            <a:chExt cx="1427560" cy="2385378"/>
          </a:xfrm>
        </p:grpSpPr>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5" name="Picture 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6" name="Picture 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7" name="Picture 96"/>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98" name="Picture 97"/>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99" name="Picture 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Tree>
    <p:extLst>
      <p:ext uri="{BB962C8B-B14F-4D97-AF65-F5344CB8AC3E}">
        <p14:creationId xmlns:p14="http://schemas.microsoft.com/office/powerpoint/2010/main" val="351082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750"/>
                                        <p:tgtEl>
                                          <p:spTgt spid="76"/>
                                        </p:tgtEl>
                                      </p:cBhvr>
                                    </p:animEffect>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750"/>
                                        <p:tgtEl>
                                          <p:spTgt spid="77"/>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750"/>
                                        <p:tgtEl>
                                          <p:spTgt spid="78"/>
                                        </p:tgtEl>
                                      </p:cBhvr>
                                    </p:animEffect>
                                  </p:childTnLst>
                                </p:cTn>
                              </p:par>
                            </p:childTnLst>
                          </p:cTn>
                        </p:par>
                        <p:par>
                          <p:cTn id="29" fill="hold">
                            <p:stCondLst>
                              <p:cond delay="2750"/>
                            </p:stCondLst>
                            <p:childTnLst>
                              <p:par>
                                <p:cTn id="30" presetID="10" presetClass="entr" presetSubtype="0"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750"/>
                                        <p:tgtEl>
                                          <p:spTgt spid="57"/>
                                        </p:tgtEl>
                                      </p:cBhvr>
                                    </p:animEffect>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75" grpId="0" animBg="1"/>
      <p:bldP spid="76" grpId="0" animBg="1"/>
      <p:bldP spid="77" grpId="0" animBg="1"/>
      <p:bldP spid="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Microsoft Azure Storage Basic Concept</a:t>
            </a:r>
            <a:endParaRPr lang="ko-KR" altLang="en-US" dirty="0"/>
          </a:p>
        </p:txBody>
      </p:sp>
      <p:sp>
        <p:nvSpPr>
          <p:cNvPr id="3" name="Text Placeholder 2"/>
          <p:cNvSpPr>
            <a:spLocks noGrp="1"/>
          </p:cNvSpPr>
          <p:nvPr>
            <p:ph type="body" sz="quarter" idx="12"/>
          </p:nvPr>
        </p:nvSpPr>
        <p:spPr/>
        <p:txBody>
          <a:bodyPr/>
          <a:lstStyle/>
          <a:p>
            <a:r>
              <a:rPr lang="en-US" altLang="ko-KR" dirty="0" smtClean="0"/>
              <a:t>3</a:t>
            </a:r>
            <a:r>
              <a:rPr lang="en-US" altLang="ko-KR" dirty="0"/>
              <a:t>. Storage</a:t>
            </a:r>
            <a:endParaRPr lang="ko-KR" altLang="en-US" dirty="0"/>
          </a:p>
        </p:txBody>
      </p:sp>
      <p:sp>
        <p:nvSpPr>
          <p:cNvPr id="5" name="Text Placeholder 4"/>
          <p:cNvSpPr>
            <a:spLocks noGrp="1"/>
          </p:cNvSpPr>
          <p:nvPr>
            <p:ph type="body" sz="quarter" idx="10"/>
          </p:nvPr>
        </p:nvSpPr>
        <p:spPr/>
        <p:txBody>
          <a:bodyPr/>
          <a:lstStyle/>
          <a:p>
            <a:r>
              <a:rPr lang="en-US" altLang="ko-KR" dirty="0"/>
              <a:t>Persistent Virtual Machines </a:t>
            </a:r>
            <a:r>
              <a:rPr lang="en-US" altLang="ko-KR" dirty="0" smtClean="0"/>
              <a:t>Data with Local Redundant Storage.</a:t>
            </a:r>
            <a:endParaRPr lang="ko-KR" altLang="en-US" dirty="0"/>
          </a:p>
        </p:txBody>
      </p:sp>
      <p:grpSp>
        <p:nvGrpSpPr>
          <p:cNvPr id="147" name="Group 146"/>
          <p:cNvGrpSpPr/>
          <p:nvPr/>
        </p:nvGrpSpPr>
        <p:grpSpPr>
          <a:xfrm>
            <a:off x="312418" y="2371448"/>
            <a:ext cx="2607994" cy="2247949"/>
            <a:chOff x="328301" y="3881331"/>
            <a:chExt cx="722921" cy="623207"/>
          </a:xfrm>
        </p:grpSpPr>
        <p:sp>
          <p:nvSpPr>
            <p:cNvPr id="148" name="Hexagon 147"/>
            <p:cNvSpPr/>
            <p:nvPr/>
          </p:nvSpPr>
          <p:spPr bwMode="auto">
            <a:xfrm rot="19780699">
              <a:off x="328301" y="3881331"/>
              <a:ext cx="722921" cy="623207"/>
            </a:xfrm>
            <a:prstGeom prst="hexagon">
              <a:avLst>
                <a:gd name="adj" fmla="val 28905"/>
                <a:gd name="vf" fmla="val 115470"/>
              </a:avLst>
            </a:prstGeom>
            <a:solidFill>
              <a:srgbClr val="7FBA00">
                <a:lumMod val="75000"/>
              </a:srgbClr>
            </a:soli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49" name="Picture 1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150" name="Freeform 128"/>
          <p:cNvSpPr>
            <a:spLocks noChangeAspect="1"/>
          </p:cNvSpPr>
          <p:nvPr/>
        </p:nvSpPr>
        <p:spPr bwMode="black">
          <a:xfrm>
            <a:off x="5744716" y="1809117"/>
            <a:ext cx="5874903" cy="323509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91440" tIns="45720" rIns="91440" bIns="45720" numCol="1" anchor="t" anchorCtr="0" compatLnSpc="1">
            <a:prstTxWarp prst="textNoShape">
              <a:avLst/>
            </a:prstTxWarp>
          </a:bodyPr>
          <a:lstStyle/>
          <a:p>
            <a:pPr marL="0" marR="0" lvl="0" indent="0" defTabSz="9317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sp>
        <p:nvSpPr>
          <p:cNvPr id="151" name="Rounded Rectangle 150"/>
          <p:cNvSpPr/>
          <p:nvPr/>
        </p:nvSpPr>
        <p:spPr bwMode="auto">
          <a:xfrm>
            <a:off x="7171533" y="2692414"/>
            <a:ext cx="3818926" cy="2125259"/>
          </a:xfrm>
          <a:prstGeom prst="roundRect">
            <a:avLst>
              <a:gd name="adj" fmla="val 8795"/>
            </a:avLst>
          </a:prstGeom>
          <a:pattFill prst="ltUpDiag">
            <a:fgClr>
              <a:srgbClr val="CDCDCD"/>
            </a:fgClr>
            <a:bgClr>
              <a:srgbClr val="FFFFFF"/>
            </a:bgClr>
          </a:pattFill>
          <a:ln w="57150" cap="flat" cmpd="sng" algn="ctr">
            <a:solidFill>
              <a:srgbClr val="7FBA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smtClean="0">
              <a:ln>
                <a:noFill/>
              </a:ln>
              <a:gradFill>
                <a:gsLst>
                  <a:gs pos="36283">
                    <a:srgbClr val="505050"/>
                  </a:gs>
                  <a:gs pos="28000">
                    <a:srgbClr val="505050"/>
                  </a:gs>
                </a:gsLst>
                <a:lin ang="5400000" scaled="0"/>
              </a:gradFill>
              <a:effectLst/>
              <a:uLnTx/>
              <a:uFillTx/>
              <a:latin typeface="Segoe UI"/>
              <a:ea typeface="+mn-ea"/>
              <a:cs typeface="+mn-cs"/>
            </a:endParaRPr>
          </a:p>
        </p:txBody>
      </p:sp>
      <p:grpSp>
        <p:nvGrpSpPr>
          <p:cNvPr id="152" name="Group 151"/>
          <p:cNvGrpSpPr/>
          <p:nvPr/>
        </p:nvGrpSpPr>
        <p:grpSpPr>
          <a:xfrm>
            <a:off x="7372156" y="2760229"/>
            <a:ext cx="1088731" cy="1902208"/>
            <a:chOff x="3857138" y="-151910"/>
            <a:chExt cx="1671976" cy="2950074"/>
          </a:xfrm>
        </p:grpSpPr>
        <p:pic>
          <p:nvPicPr>
            <p:cNvPr id="153" name="Picture 152"/>
            <p:cNvPicPr>
              <a:picLocks noChangeAspect="1"/>
            </p:cNvPicPr>
            <p:nvPr/>
          </p:nvPicPr>
          <p:blipFill rotWithShape="1">
            <a:blip r:embed="rId3"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54" name="Rectangle 153"/>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55" name="Picture 154"/>
            <p:cNvPicPr>
              <a:picLocks noChangeAspect="1"/>
            </p:cNvPicPr>
            <p:nvPr/>
          </p:nvPicPr>
          <p:blipFill rotWithShape="1">
            <a:blip r:embed="rId3"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56" name="Group 155"/>
          <p:cNvGrpSpPr/>
          <p:nvPr/>
        </p:nvGrpSpPr>
        <p:grpSpPr>
          <a:xfrm>
            <a:off x="8536675" y="2760229"/>
            <a:ext cx="1088731" cy="1902208"/>
            <a:chOff x="3857138" y="-151910"/>
            <a:chExt cx="1671976" cy="2950074"/>
          </a:xfrm>
        </p:grpSpPr>
        <p:pic>
          <p:nvPicPr>
            <p:cNvPr id="157" name="Picture 156"/>
            <p:cNvPicPr>
              <a:picLocks noChangeAspect="1"/>
            </p:cNvPicPr>
            <p:nvPr/>
          </p:nvPicPr>
          <p:blipFill rotWithShape="1">
            <a:blip r:embed="rId3"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58" name="Rectangle 157"/>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59" name="Picture 158"/>
            <p:cNvPicPr>
              <a:picLocks noChangeAspect="1"/>
            </p:cNvPicPr>
            <p:nvPr/>
          </p:nvPicPr>
          <p:blipFill rotWithShape="1">
            <a:blip r:embed="rId3"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60" name="Group 159"/>
          <p:cNvGrpSpPr/>
          <p:nvPr/>
        </p:nvGrpSpPr>
        <p:grpSpPr>
          <a:xfrm>
            <a:off x="9701105" y="2760229"/>
            <a:ext cx="1088731" cy="1902208"/>
            <a:chOff x="3857138" y="-151910"/>
            <a:chExt cx="1671976" cy="2950074"/>
          </a:xfrm>
        </p:grpSpPr>
        <p:pic>
          <p:nvPicPr>
            <p:cNvPr id="161" name="Picture 160"/>
            <p:cNvPicPr>
              <a:picLocks noChangeAspect="1"/>
            </p:cNvPicPr>
            <p:nvPr/>
          </p:nvPicPr>
          <p:blipFill rotWithShape="1">
            <a:blip r:embed="rId3"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62" name="Rectangle 161"/>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63" name="Picture 162"/>
            <p:cNvPicPr>
              <a:picLocks noChangeAspect="1"/>
            </p:cNvPicPr>
            <p:nvPr/>
          </p:nvPicPr>
          <p:blipFill rotWithShape="1">
            <a:blip r:embed="rId3"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64" name="TextBox 163"/>
          <p:cNvSpPr txBox="1"/>
          <p:nvPr/>
        </p:nvSpPr>
        <p:spPr>
          <a:xfrm>
            <a:off x="5744716" y="5127567"/>
            <a:ext cx="5861522" cy="923330"/>
          </a:xfrm>
          <a:prstGeom prst="rect">
            <a:avLst/>
          </a:prstGeom>
          <a:noFill/>
          <a:ln w="9525" cap="flat" cmpd="sng" algn="ctr">
            <a:noFill/>
            <a:prstDash val="solid"/>
            <a:headEnd type="none" w="med" len="med"/>
            <a:tailEnd type="none" w="med" len="med"/>
          </a:ln>
          <a:effectLst/>
        </p:spPr>
        <p:txBody>
          <a:bodyPr vert="horz" wrap="square" lIns="731520" tIns="62136" rIns="182880" bIns="62136" numCol="1" rtlCol="0" anchor="ctr" anchorCtr="0" compatLnSpc="1">
            <a:prstTxWarp prst="textNoShape">
              <a:avLst/>
            </a:prstTxWarp>
          </a:bodyPr>
          <a:lstStyle>
            <a:defPPr>
              <a:defRPr lang="en-US"/>
            </a:defPPr>
            <a:lvl1pPr defTabSz="1242387" fontAlgn="base">
              <a:spcBef>
                <a:spcPct val="0"/>
              </a:spcBef>
              <a:spcAft>
                <a:spcPct val="0"/>
              </a:spcAft>
              <a:defRPr sz="3000">
                <a:gradFill>
                  <a:gsLst>
                    <a:gs pos="1250">
                      <a:schemeClr val="bg1"/>
                    </a:gs>
                    <a:gs pos="100000">
                      <a:schemeClr val="bg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1242387"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gradFill>
                  <a:gsLst>
                    <a:gs pos="1250">
                      <a:srgbClr val="00188F"/>
                    </a:gs>
                    <a:gs pos="100000">
                      <a:srgbClr val="00188F"/>
                    </a:gs>
                  </a:gsLst>
                  <a:lin ang="5400000" scaled="0"/>
                </a:gradFill>
                <a:effectLst/>
                <a:uLnTx/>
                <a:uFillTx/>
                <a:latin typeface="Segoe UI Light"/>
                <a:ea typeface="+mn-ea"/>
                <a:cs typeface="+mn-cs"/>
              </a:rPr>
              <a:t>Microsoft </a:t>
            </a:r>
            <a:r>
              <a:rPr kumimoji="0" lang="en-US" sz="3200" b="0" i="0" u="none" strike="noStrike" kern="0" cap="none" spc="0" normalizeH="0" baseline="0" noProof="0" dirty="0">
                <a:ln>
                  <a:noFill/>
                </a:ln>
                <a:gradFill>
                  <a:gsLst>
                    <a:gs pos="1250">
                      <a:srgbClr val="00188F"/>
                    </a:gs>
                    <a:gs pos="100000">
                      <a:srgbClr val="00188F"/>
                    </a:gs>
                  </a:gsLst>
                  <a:lin ang="5400000" scaled="0"/>
                </a:gradFill>
                <a:effectLst/>
                <a:uLnTx/>
                <a:uFillTx/>
                <a:latin typeface="Segoe UI Light"/>
                <a:ea typeface="+mn-ea"/>
                <a:cs typeface="+mn-cs"/>
              </a:rPr>
              <a:t>Azure Storage</a:t>
            </a:r>
          </a:p>
        </p:txBody>
      </p:sp>
      <p:sp>
        <p:nvSpPr>
          <p:cNvPr id="165" name="Rounded Rectangle 164"/>
          <p:cNvSpPr/>
          <p:nvPr/>
        </p:nvSpPr>
        <p:spPr bwMode="auto">
          <a:xfrm>
            <a:off x="7446124" y="3058751"/>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6" name="Rounded Rectangle 165"/>
          <p:cNvSpPr/>
          <p:nvPr/>
        </p:nvSpPr>
        <p:spPr bwMode="auto">
          <a:xfrm>
            <a:off x="10285417" y="3069071"/>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Rounded Rectangle 166"/>
          <p:cNvSpPr/>
          <p:nvPr/>
        </p:nvSpPr>
        <p:spPr bwMode="auto">
          <a:xfrm>
            <a:off x="8608312" y="3637080"/>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68" name="Group 167"/>
          <p:cNvGrpSpPr/>
          <p:nvPr/>
        </p:nvGrpSpPr>
        <p:grpSpPr>
          <a:xfrm>
            <a:off x="7446124" y="3055151"/>
            <a:ext cx="929576" cy="1538092"/>
            <a:chOff x="6371150" y="2709450"/>
            <a:chExt cx="1427560" cy="2385378"/>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70" name="Picture 1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71" name="Picture 1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73" name="Picture 172"/>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74" name="Picture 1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75" name="Group 174"/>
          <p:cNvGrpSpPr/>
          <p:nvPr/>
        </p:nvGrpSpPr>
        <p:grpSpPr>
          <a:xfrm>
            <a:off x="9775071" y="3055151"/>
            <a:ext cx="929576" cy="1538092"/>
            <a:chOff x="6371150" y="2709450"/>
            <a:chExt cx="1427560" cy="2385378"/>
          </a:xfrm>
        </p:grpSpPr>
        <p:pic>
          <p:nvPicPr>
            <p:cNvPr id="176" name="Picture 1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78" name="Picture 1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79" name="Picture 178"/>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80" name="Picture 179"/>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81" name="Picture 1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182" name="Right Arrow 181"/>
          <p:cNvSpPr/>
          <p:nvPr/>
        </p:nvSpPr>
        <p:spPr bwMode="auto">
          <a:xfrm>
            <a:off x="2747661" y="3035563"/>
            <a:ext cx="2372391" cy="900290"/>
          </a:xfrm>
          <a:prstGeom prst="rightArrow">
            <a:avLst/>
          </a:prstGeom>
          <a:solidFill>
            <a:srgbClr val="7FBA00">
              <a:lumMod val="60000"/>
              <a:lumOff val="40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3" name="Rounded Rectangle 182"/>
          <p:cNvSpPr/>
          <p:nvPr/>
        </p:nvSpPr>
        <p:spPr bwMode="auto">
          <a:xfrm>
            <a:off x="9123257" y="3624196"/>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84" name="Group 183"/>
          <p:cNvGrpSpPr/>
          <p:nvPr/>
        </p:nvGrpSpPr>
        <p:grpSpPr>
          <a:xfrm>
            <a:off x="8610642" y="3055151"/>
            <a:ext cx="929576" cy="1538092"/>
            <a:chOff x="6371150" y="2709450"/>
            <a:chExt cx="1427560" cy="2385378"/>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86" name="Picture 1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88" name="Picture 187"/>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89" name="Picture 188"/>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90" name="Picture 1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91" name="Group 190"/>
          <p:cNvGrpSpPr/>
          <p:nvPr/>
        </p:nvGrpSpPr>
        <p:grpSpPr>
          <a:xfrm>
            <a:off x="8638774" y="3629915"/>
            <a:ext cx="375501" cy="487540"/>
            <a:chOff x="8173259" y="3602456"/>
            <a:chExt cx="600626" cy="752080"/>
          </a:xfrm>
        </p:grpSpPr>
        <p:sp>
          <p:nvSpPr>
            <p:cNvPr id="192" name="Rounded Rectangle 191"/>
            <p:cNvSpPr/>
            <p:nvPr/>
          </p:nvSpPr>
          <p:spPr bwMode="auto">
            <a:xfrm>
              <a:off x="8173259" y="3602456"/>
              <a:ext cx="600626" cy="752080"/>
            </a:xfrm>
            <a:prstGeom prst="roundRect">
              <a:avLst>
                <a:gd name="adj" fmla="val 10276"/>
              </a:avLst>
            </a:prstGeom>
            <a:solidFill>
              <a:srgbClr val="ED1E79"/>
            </a:solidFill>
            <a:ln w="28575" cap="flat" cmpd="sng" algn="ctr">
              <a:solidFill>
                <a:srgbClr val="EFEFEF"/>
              </a:solid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93" name="Picture 192"/>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Tree>
    <p:extLst>
      <p:ext uri="{BB962C8B-B14F-4D97-AF65-F5344CB8AC3E}">
        <p14:creationId xmlns:p14="http://schemas.microsoft.com/office/powerpoint/2010/main" val="9676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83"/>
                                        </p:tgtEl>
                                        <p:attrNameLst>
                                          <p:attrName>style.visibility</p:attrName>
                                        </p:attrNameLst>
                                      </p:cBhvr>
                                      <p:to>
                                        <p:strVal val="visible"/>
                                      </p:to>
                                    </p:set>
                                    <p:animEffect transition="in" filter="fade">
                                      <p:cBhvr>
                                        <p:cTn id="11" dur="75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Microsoft Azure Storage Basic Concept</a:t>
            </a:r>
            <a:endParaRPr lang="ko-KR" altLang="en-US" dirty="0"/>
          </a:p>
        </p:txBody>
      </p:sp>
      <p:sp>
        <p:nvSpPr>
          <p:cNvPr id="3" name="Text Placeholder 2"/>
          <p:cNvSpPr>
            <a:spLocks noGrp="1"/>
          </p:cNvSpPr>
          <p:nvPr>
            <p:ph type="body" sz="quarter" idx="12"/>
          </p:nvPr>
        </p:nvSpPr>
        <p:spPr/>
        <p:txBody>
          <a:bodyPr/>
          <a:lstStyle/>
          <a:p>
            <a:r>
              <a:rPr lang="en-US" altLang="ko-KR" dirty="0" smtClean="0"/>
              <a:t>3</a:t>
            </a:r>
            <a:r>
              <a:rPr lang="en-US" altLang="ko-KR" dirty="0"/>
              <a:t>. Storage</a:t>
            </a:r>
            <a:endParaRPr lang="ko-KR" altLang="en-US" dirty="0"/>
          </a:p>
        </p:txBody>
      </p:sp>
      <p:sp>
        <p:nvSpPr>
          <p:cNvPr id="5" name="Text Placeholder 4"/>
          <p:cNvSpPr>
            <a:spLocks noGrp="1"/>
          </p:cNvSpPr>
          <p:nvPr>
            <p:ph type="body" sz="quarter" idx="10"/>
          </p:nvPr>
        </p:nvSpPr>
        <p:spPr/>
        <p:txBody>
          <a:bodyPr/>
          <a:lstStyle/>
          <a:p>
            <a:r>
              <a:rPr lang="en-US" altLang="ko-KR" dirty="0"/>
              <a:t>Persistent Virtual Machines </a:t>
            </a:r>
            <a:r>
              <a:rPr lang="en-US" altLang="ko-KR" dirty="0" smtClean="0"/>
              <a:t>Data with Geo Redundant Storage.</a:t>
            </a:r>
            <a:endParaRPr lang="ko-KR" altLang="en-US" dirty="0"/>
          </a:p>
        </p:txBody>
      </p:sp>
      <p:sp>
        <p:nvSpPr>
          <p:cNvPr id="167" name="Freeform 128"/>
          <p:cNvSpPr>
            <a:spLocks noChangeAspect="1"/>
          </p:cNvSpPr>
          <p:nvPr/>
        </p:nvSpPr>
        <p:spPr bwMode="black">
          <a:xfrm>
            <a:off x="5735514" y="1809117"/>
            <a:ext cx="5874903" cy="323509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91440" tIns="45720" rIns="91440" bIns="45720" numCol="1" anchor="t" anchorCtr="0" compatLnSpc="1">
            <a:prstTxWarp prst="textNoShape">
              <a:avLst/>
            </a:prstTxWarp>
          </a:bodyPr>
          <a:lstStyle/>
          <a:p>
            <a:pPr marL="0" marR="0" lvl="0" indent="0" defTabSz="9317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sp>
        <p:nvSpPr>
          <p:cNvPr id="168" name="Rounded Rectangle 167"/>
          <p:cNvSpPr/>
          <p:nvPr/>
        </p:nvSpPr>
        <p:spPr bwMode="auto">
          <a:xfrm>
            <a:off x="7162331" y="2692414"/>
            <a:ext cx="3818926" cy="2125259"/>
          </a:xfrm>
          <a:prstGeom prst="roundRect">
            <a:avLst>
              <a:gd name="adj" fmla="val 8795"/>
            </a:avLst>
          </a:prstGeom>
          <a:pattFill prst="ltUpDiag">
            <a:fgClr>
              <a:srgbClr val="CDCDCD"/>
            </a:fgClr>
            <a:bgClr>
              <a:srgbClr val="FFFFFF"/>
            </a:bgClr>
          </a:pattFill>
          <a:ln w="57150" cap="flat" cmpd="sng" algn="ctr">
            <a:solidFill>
              <a:srgbClr val="7FBA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smtClean="0">
              <a:ln>
                <a:noFill/>
              </a:ln>
              <a:gradFill>
                <a:gsLst>
                  <a:gs pos="36283">
                    <a:srgbClr val="505050"/>
                  </a:gs>
                  <a:gs pos="28000">
                    <a:srgbClr val="505050"/>
                  </a:gs>
                </a:gsLst>
                <a:lin ang="5400000" scaled="0"/>
              </a:gradFill>
              <a:effectLst/>
              <a:uLnTx/>
              <a:uFillTx/>
              <a:latin typeface="Segoe UI"/>
              <a:ea typeface="+mn-ea"/>
              <a:cs typeface="+mn-cs"/>
            </a:endParaRPr>
          </a:p>
        </p:txBody>
      </p:sp>
      <p:grpSp>
        <p:nvGrpSpPr>
          <p:cNvPr id="169" name="Group 168"/>
          <p:cNvGrpSpPr/>
          <p:nvPr/>
        </p:nvGrpSpPr>
        <p:grpSpPr>
          <a:xfrm>
            <a:off x="7362954" y="2760229"/>
            <a:ext cx="1088731" cy="1902208"/>
            <a:chOff x="3857138" y="-151910"/>
            <a:chExt cx="1671976" cy="2950074"/>
          </a:xfrm>
        </p:grpSpPr>
        <p:pic>
          <p:nvPicPr>
            <p:cNvPr id="170" name="Picture 169"/>
            <p:cNvPicPr>
              <a:picLocks noChangeAspect="1"/>
            </p:cNvPicPr>
            <p:nvPr/>
          </p:nvPicPr>
          <p:blipFill rotWithShape="1">
            <a:blip r:embed="rId2"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71" name="Rectangle 170"/>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72" name="Picture 171"/>
            <p:cNvPicPr>
              <a:picLocks noChangeAspect="1"/>
            </p:cNvPicPr>
            <p:nvPr/>
          </p:nvPicPr>
          <p:blipFill rotWithShape="1">
            <a:blip r:embed="rId2"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73" name="Group 172"/>
          <p:cNvGrpSpPr/>
          <p:nvPr/>
        </p:nvGrpSpPr>
        <p:grpSpPr>
          <a:xfrm>
            <a:off x="8527473" y="2760229"/>
            <a:ext cx="1088731" cy="1902208"/>
            <a:chOff x="3857138" y="-151910"/>
            <a:chExt cx="1671976" cy="2950074"/>
          </a:xfrm>
        </p:grpSpPr>
        <p:pic>
          <p:nvPicPr>
            <p:cNvPr id="174" name="Picture 173"/>
            <p:cNvPicPr>
              <a:picLocks noChangeAspect="1"/>
            </p:cNvPicPr>
            <p:nvPr/>
          </p:nvPicPr>
          <p:blipFill rotWithShape="1">
            <a:blip r:embed="rId2"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75" name="Rectangle 174"/>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76" name="Picture 175"/>
            <p:cNvPicPr>
              <a:picLocks noChangeAspect="1"/>
            </p:cNvPicPr>
            <p:nvPr/>
          </p:nvPicPr>
          <p:blipFill rotWithShape="1">
            <a:blip r:embed="rId2"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77" name="Group 176"/>
          <p:cNvGrpSpPr/>
          <p:nvPr/>
        </p:nvGrpSpPr>
        <p:grpSpPr>
          <a:xfrm>
            <a:off x="9691903" y="2760229"/>
            <a:ext cx="1088731" cy="1902208"/>
            <a:chOff x="3857138" y="-151910"/>
            <a:chExt cx="1671976" cy="2950074"/>
          </a:xfrm>
        </p:grpSpPr>
        <p:pic>
          <p:nvPicPr>
            <p:cNvPr id="178" name="Picture 177"/>
            <p:cNvPicPr>
              <a:picLocks noChangeAspect="1"/>
            </p:cNvPicPr>
            <p:nvPr/>
          </p:nvPicPr>
          <p:blipFill rotWithShape="1">
            <a:blip r:embed="rId2" cstate="print">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79" name="Rectangle 178"/>
            <p:cNvSpPr/>
            <p:nvPr/>
          </p:nvSpPr>
          <p:spPr bwMode="auto">
            <a:xfrm>
              <a:off x="3857138" y="151910"/>
              <a:ext cx="1671975" cy="2541479"/>
            </a:xfrm>
            <a:prstGeom prst="rect">
              <a:avLst/>
            </a:prstGeom>
            <a:gradFill>
              <a:gsLst>
                <a:gs pos="0">
                  <a:srgbClr val="969696">
                    <a:lumMod val="16000"/>
                  </a:srgbClr>
                </a:gs>
                <a:gs pos="100000">
                  <a:srgbClr val="969696">
                    <a:lumMod val="19000"/>
                  </a:srgbClr>
                </a:gs>
                <a:gs pos="86000">
                  <a:srgbClr val="434343"/>
                </a:gs>
                <a:gs pos="18000">
                  <a:srgbClr val="969696">
                    <a:lumMod val="27000"/>
                  </a:srgbClr>
                </a:gs>
              </a:gsLst>
              <a:lin ang="5400000" scaled="0"/>
            </a:gradFill>
            <a:ln w="952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80" name="Picture 179"/>
            <p:cNvPicPr>
              <a:picLocks noChangeAspect="1"/>
            </p:cNvPicPr>
            <p:nvPr/>
          </p:nvPicPr>
          <p:blipFill rotWithShape="1">
            <a:blip r:embed="rId2" cstate="print">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81" name="TextBox 180"/>
          <p:cNvSpPr txBox="1"/>
          <p:nvPr/>
        </p:nvSpPr>
        <p:spPr>
          <a:xfrm>
            <a:off x="5735514" y="5127567"/>
            <a:ext cx="5861522" cy="923330"/>
          </a:xfrm>
          <a:prstGeom prst="rect">
            <a:avLst/>
          </a:prstGeom>
          <a:noFill/>
          <a:ln w="9525" cap="flat" cmpd="sng" algn="ctr">
            <a:noFill/>
            <a:prstDash val="solid"/>
            <a:headEnd type="none" w="med" len="med"/>
            <a:tailEnd type="none" w="med" len="med"/>
          </a:ln>
          <a:effectLst/>
        </p:spPr>
        <p:txBody>
          <a:bodyPr vert="horz" wrap="square" lIns="731520" tIns="62136" rIns="182880" bIns="62136" numCol="1" rtlCol="0" anchor="ctr" anchorCtr="0" compatLnSpc="1">
            <a:prstTxWarp prst="textNoShape">
              <a:avLst/>
            </a:prstTxWarp>
          </a:bodyPr>
          <a:lstStyle>
            <a:defPPr>
              <a:defRPr lang="en-US"/>
            </a:defPPr>
            <a:lvl1pPr defTabSz="1242387" fontAlgn="base">
              <a:spcBef>
                <a:spcPct val="0"/>
              </a:spcBef>
              <a:spcAft>
                <a:spcPct val="0"/>
              </a:spcAft>
              <a:defRPr sz="3000">
                <a:gradFill>
                  <a:gsLst>
                    <a:gs pos="1250">
                      <a:schemeClr val="bg1"/>
                    </a:gs>
                    <a:gs pos="100000">
                      <a:schemeClr val="bg1"/>
                    </a:gs>
                  </a:gsLst>
                  <a:lin ang="5400000" scaled="0"/>
                </a:gra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1242387"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gradFill>
                  <a:gsLst>
                    <a:gs pos="1250">
                      <a:srgbClr val="00188F"/>
                    </a:gs>
                    <a:gs pos="100000">
                      <a:srgbClr val="00188F"/>
                    </a:gs>
                  </a:gsLst>
                  <a:lin ang="5400000" scaled="0"/>
                </a:gradFill>
                <a:effectLst/>
                <a:uLnTx/>
                <a:uFillTx/>
                <a:latin typeface="Segoe UI Light"/>
                <a:ea typeface="+mn-ea"/>
                <a:cs typeface="+mn-cs"/>
              </a:rPr>
              <a:t>Microsoft </a:t>
            </a:r>
            <a:r>
              <a:rPr kumimoji="0" lang="en-US" sz="3200" b="0" i="0" u="none" strike="noStrike" kern="0" cap="none" spc="0" normalizeH="0" baseline="0" noProof="0" dirty="0">
                <a:ln>
                  <a:noFill/>
                </a:ln>
                <a:gradFill>
                  <a:gsLst>
                    <a:gs pos="1250">
                      <a:srgbClr val="00188F"/>
                    </a:gs>
                    <a:gs pos="100000">
                      <a:srgbClr val="00188F"/>
                    </a:gs>
                  </a:gsLst>
                  <a:lin ang="5400000" scaled="0"/>
                </a:gradFill>
                <a:effectLst/>
                <a:uLnTx/>
                <a:uFillTx/>
                <a:latin typeface="Segoe UI Light"/>
                <a:ea typeface="+mn-ea"/>
                <a:cs typeface="+mn-cs"/>
              </a:rPr>
              <a:t>Azure Storage</a:t>
            </a:r>
          </a:p>
        </p:txBody>
      </p:sp>
      <p:sp>
        <p:nvSpPr>
          <p:cNvPr id="182" name="Rounded Rectangle 181"/>
          <p:cNvSpPr/>
          <p:nvPr/>
        </p:nvSpPr>
        <p:spPr bwMode="auto">
          <a:xfrm>
            <a:off x="7436922" y="3058751"/>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3" name="Rounded Rectangle 182"/>
          <p:cNvSpPr/>
          <p:nvPr/>
        </p:nvSpPr>
        <p:spPr bwMode="auto">
          <a:xfrm>
            <a:off x="10276215" y="3069071"/>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4" name="Rounded Rectangle 183"/>
          <p:cNvSpPr/>
          <p:nvPr/>
        </p:nvSpPr>
        <p:spPr bwMode="auto">
          <a:xfrm>
            <a:off x="8599110" y="3637080"/>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85" name="Group 184"/>
          <p:cNvGrpSpPr/>
          <p:nvPr/>
        </p:nvGrpSpPr>
        <p:grpSpPr>
          <a:xfrm>
            <a:off x="7436922" y="3055151"/>
            <a:ext cx="929576" cy="1538092"/>
            <a:chOff x="6371150" y="2709450"/>
            <a:chExt cx="1427560" cy="2385378"/>
          </a:xfrm>
        </p:grpSpPr>
        <p:pic>
          <p:nvPicPr>
            <p:cNvPr id="186" name="Picture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87" name="Picture 1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88" name="Picture 1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89" name="Picture 188"/>
            <p:cNvPicPr>
              <a:picLocks noChangeAspect="1"/>
            </p:cNvPicPr>
            <p:nvPr/>
          </p:nvPicPr>
          <p:blipFill rotWithShape="1">
            <a:blip r:embed="rId3"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90" name="Picture 189"/>
            <p:cNvPicPr>
              <a:picLocks noChangeAspect="1"/>
            </p:cNvPicPr>
            <p:nvPr/>
          </p:nvPicPr>
          <p:blipFill rotWithShape="1">
            <a:blip r:embed="rId3"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91" name="Picture 1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92" name="Group 191"/>
          <p:cNvGrpSpPr/>
          <p:nvPr/>
        </p:nvGrpSpPr>
        <p:grpSpPr>
          <a:xfrm>
            <a:off x="9765869" y="3055151"/>
            <a:ext cx="929576" cy="1538092"/>
            <a:chOff x="6371150" y="2709450"/>
            <a:chExt cx="1427560" cy="2385378"/>
          </a:xfrm>
        </p:grpSpPr>
        <p:pic>
          <p:nvPicPr>
            <p:cNvPr id="193" name="Picture 1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94" name="Picture 1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95" name="Picture 1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96" name="Picture 195"/>
            <p:cNvPicPr>
              <a:picLocks noChangeAspect="1"/>
            </p:cNvPicPr>
            <p:nvPr/>
          </p:nvPicPr>
          <p:blipFill rotWithShape="1">
            <a:blip r:embed="rId3"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97" name="Picture 196"/>
            <p:cNvPicPr>
              <a:picLocks noChangeAspect="1"/>
            </p:cNvPicPr>
            <p:nvPr/>
          </p:nvPicPr>
          <p:blipFill rotWithShape="1">
            <a:blip r:embed="rId3"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98" name="Picture 1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199" name="Rounded Rectangle 198"/>
          <p:cNvSpPr/>
          <p:nvPr/>
        </p:nvSpPr>
        <p:spPr bwMode="auto">
          <a:xfrm>
            <a:off x="9114055" y="3624196"/>
            <a:ext cx="414631" cy="491822"/>
          </a:xfrm>
          <a:prstGeom prst="roundRect">
            <a:avLst>
              <a:gd name="adj" fmla="val 8915"/>
            </a:avLst>
          </a:prstGeom>
          <a:solidFill>
            <a:srgbClr val="7FBA00">
              <a:lumMod val="75000"/>
            </a:srgbClr>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200" name="Group 199"/>
          <p:cNvGrpSpPr/>
          <p:nvPr/>
        </p:nvGrpSpPr>
        <p:grpSpPr>
          <a:xfrm>
            <a:off x="8601440" y="3055151"/>
            <a:ext cx="929576" cy="1538092"/>
            <a:chOff x="6371150" y="2709450"/>
            <a:chExt cx="1427560" cy="2385378"/>
          </a:xfrm>
        </p:grpSpPr>
        <p:pic>
          <p:nvPicPr>
            <p:cNvPr id="201" name="Picture 2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202" name="Picture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203" name="Picture 2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204" name="Picture 203"/>
            <p:cNvPicPr>
              <a:picLocks noChangeAspect="1"/>
            </p:cNvPicPr>
            <p:nvPr/>
          </p:nvPicPr>
          <p:blipFill rotWithShape="1">
            <a:blip r:embed="rId3"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205" name="Picture 204"/>
            <p:cNvPicPr>
              <a:picLocks noChangeAspect="1"/>
            </p:cNvPicPr>
            <p:nvPr/>
          </p:nvPicPr>
          <p:blipFill rotWithShape="1">
            <a:blip r:embed="rId3"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206" name="Picture 2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07" name="Group 206"/>
          <p:cNvGrpSpPr/>
          <p:nvPr/>
        </p:nvGrpSpPr>
        <p:grpSpPr>
          <a:xfrm>
            <a:off x="8629572" y="3629915"/>
            <a:ext cx="375501" cy="487540"/>
            <a:chOff x="8173259" y="3602456"/>
            <a:chExt cx="600626" cy="752080"/>
          </a:xfrm>
        </p:grpSpPr>
        <p:sp>
          <p:nvSpPr>
            <p:cNvPr id="208" name="Rounded Rectangle 207"/>
            <p:cNvSpPr/>
            <p:nvPr/>
          </p:nvSpPr>
          <p:spPr bwMode="auto">
            <a:xfrm>
              <a:off x="8173259" y="3602456"/>
              <a:ext cx="600626" cy="752080"/>
            </a:xfrm>
            <a:prstGeom prst="roundRect">
              <a:avLst>
                <a:gd name="adj" fmla="val 10276"/>
              </a:avLst>
            </a:prstGeom>
            <a:solidFill>
              <a:srgbClr val="ED1E79"/>
            </a:solidFill>
            <a:ln w="28575" cap="flat" cmpd="sng" algn="ctr">
              <a:solidFill>
                <a:srgbClr val="EFEFEF"/>
              </a:solid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09" name="Picture 208"/>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210" name="Rounded Rectangle 209"/>
          <p:cNvSpPr/>
          <p:nvPr/>
        </p:nvSpPr>
        <p:spPr bwMode="auto">
          <a:xfrm>
            <a:off x="8599110" y="3609633"/>
            <a:ext cx="429757" cy="525554"/>
          </a:xfrm>
          <a:prstGeom prst="roundRect">
            <a:avLst>
              <a:gd name="adj" fmla="val 8320"/>
            </a:avLst>
          </a:prstGeom>
          <a:solidFill>
            <a:srgbClr val="595959"/>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1" name="Oval 210"/>
          <p:cNvSpPr/>
          <p:nvPr/>
        </p:nvSpPr>
        <p:spPr bwMode="auto">
          <a:xfrm>
            <a:off x="875710" y="4271755"/>
            <a:ext cx="509943" cy="509871"/>
          </a:xfrm>
          <a:prstGeom prst="ellipse">
            <a:avLst/>
          </a:prstGeom>
          <a:solidFill>
            <a:srgbClr val="92D050">
              <a:alpha val="50196"/>
            </a:srgbClr>
          </a:solidFill>
          <a:ln w="38100"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212" name="Oval 211"/>
          <p:cNvSpPr/>
          <p:nvPr/>
        </p:nvSpPr>
        <p:spPr bwMode="auto">
          <a:xfrm>
            <a:off x="4585956" y="4271755"/>
            <a:ext cx="509943" cy="509871"/>
          </a:xfrm>
          <a:prstGeom prst="ellipse">
            <a:avLst/>
          </a:prstGeom>
          <a:solidFill>
            <a:srgbClr val="92D050">
              <a:alpha val="50196"/>
            </a:srgbClr>
          </a:solidFill>
          <a:ln w="38100"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solidFill>
                <a:srgbClr val="505050"/>
              </a:solidFill>
              <a:effectLst/>
              <a:uLnTx/>
              <a:uFillTx/>
              <a:latin typeface="Segoe UI"/>
              <a:ea typeface="+mn-ea"/>
              <a:cs typeface="+mn-cs"/>
            </a:endParaRPr>
          </a:p>
        </p:txBody>
      </p:sp>
      <p:grpSp>
        <p:nvGrpSpPr>
          <p:cNvPr id="213" name="Group 212"/>
          <p:cNvGrpSpPr/>
          <p:nvPr/>
        </p:nvGrpSpPr>
        <p:grpSpPr>
          <a:xfrm>
            <a:off x="495420" y="2235599"/>
            <a:ext cx="4970931" cy="2804226"/>
            <a:chOff x="484093" y="1352838"/>
            <a:chExt cx="4873213" cy="2749491"/>
          </a:xfrm>
        </p:grpSpPr>
        <p:cxnSp>
          <p:nvCxnSpPr>
            <p:cNvPr id="214" name="Straight Connector 213"/>
            <p:cNvCxnSpPr/>
            <p:nvPr/>
          </p:nvCxnSpPr>
          <p:spPr>
            <a:xfrm rot="5400000">
              <a:off x="2920700" y="-1083769"/>
              <a:ext cx="0" cy="4873213"/>
            </a:xfrm>
            <a:prstGeom prst="line">
              <a:avLst/>
            </a:prstGeom>
            <a:noFill/>
            <a:ln w="9525" cap="flat" cmpd="sng" algn="ctr">
              <a:solidFill>
                <a:srgbClr val="A6A6A6"/>
              </a:solidFill>
              <a:prstDash val="sysDash"/>
            </a:ln>
            <a:effectLst/>
          </p:spPr>
        </p:cxnSp>
        <p:cxnSp>
          <p:nvCxnSpPr>
            <p:cNvPr id="215" name="Straight Connector 214"/>
            <p:cNvCxnSpPr/>
            <p:nvPr/>
          </p:nvCxnSpPr>
          <p:spPr>
            <a:xfrm rot="5400000">
              <a:off x="2920700" y="-167272"/>
              <a:ext cx="0" cy="4873213"/>
            </a:xfrm>
            <a:prstGeom prst="line">
              <a:avLst/>
            </a:prstGeom>
            <a:noFill/>
            <a:ln w="9525" cap="flat" cmpd="sng" algn="ctr">
              <a:solidFill>
                <a:srgbClr val="A6A6A6"/>
              </a:solidFill>
              <a:prstDash val="sysDash"/>
            </a:ln>
            <a:effectLst/>
          </p:spPr>
        </p:cxnSp>
        <p:cxnSp>
          <p:nvCxnSpPr>
            <p:cNvPr id="216" name="Straight Connector 215"/>
            <p:cNvCxnSpPr/>
            <p:nvPr/>
          </p:nvCxnSpPr>
          <p:spPr>
            <a:xfrm rot="5400000">
              <a:off x="2920700" y="749226"/>
              <a:ext cx="0" cy="4873213"/>
            </a:xfrm>
            <a:prstGeom prst="line">
              <a:avLst/>
            </a:prstGeom>
            <a:noFill/>
            <a:ln w="9525" cap="flat" cmpd="sng" algn="ctr">
              <a:solidFill>
                <a:srgbClr val="A6A6A6"/>
              </a:solidFill>
              <a:prstDash val="sysDash"/>
            </a:ln>
            <a:effectLst/>
          </p:spPr>
        </p:cxnSp>
        <p:cxnSp>
          <p:nvCxnSpPr>
            <p:cNvPr id="217" name="Straight Connector 216"/>
            <p:cNvCxnSpPr/>
            <p:nvPr/>
          </p:nvCxnSpPr>
          <p:spPr>
            <a:xfrm rot="5400000">
              <a:off x="2920700" y="1665722"/>
              <a:ext cx="0" cy="4873213"/>
            </a:xfrm>
            <a:prstGeom prst="line">
              <a:avLst/>
            </a:prstGeom>
            <a:noFill/>
            <a:ln w="9525" cap="flat" cmpd="sng" algn="ctr">
              <a:solidFill>
                <a:srgbClr val="A6A6A6"/>
              </a:solidFill>
              <a:prstDash val="sysDash"/>
            </a:ln>
            <a:effectLst/>
          </p:spPr>
        </p:cxnSp>
      </p:grpSp>
      <p:sp>
        <p:nvSpPr>
          <p:cNvPr id="218" name="Title 3"/>
          <p:cNvSpPr txBox="1">
            <a:spLocks/>
          </p:cNvSpPr>
          <p:nvPr/>
        </p:nvSpPr>
        <p:spPr>
          <a:xfrm>
            <a:off x="642227" y="5262952"/>
            <a:ext cx="4678031" cy="8863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gradFill>
                  <a:gsLst>
                    <a:gs pos="0">
                      <a:srgbClr val="505050">
                        <a:lumMod val="50000"/>
                      </a:srgbClr>
                    </a:gs>
                    <a:gs pos="100000">
                      <a:srgbClr val="505050">
                        <a:lumMod val="50000"/>
                      </a:srgbClr>
                    </a:gs>
                  </a:gsLst>
                  <a:lin ang="5400000" scaled="1"/>
                </a:gradFill>
                <a:effectLst/>
                <a:uLnTx/>
                <a:uFillTx/>
                <a:latin typeface="Segoe UI Light" pitchFamily="34" charset="0"/>
                <a:ea typeface="+mn-ea"/>
                <a:cs typeface="Arial" charset="0"/>
              </a:rPr>
              <a:t>continuous storage </a:t>
            </a:r>
            <a:br>
              <a:rPr kumimoji="0" lang="en-US" sz="3200" b="0" i="0" u="none" strike="noStrike" kern="1200" cap="none" spc="-100" normalizeH="0" baseline="0" noProof="0" dirty="0">
                <a:ln w="3175">
                  <a:noFill/>
                </a:ln>
                <a:gradFill>
                  <a:gsLst>
                    <a:gs pos="0">
                      <a:srgbClr val="505050">
                        <a:lumMod val="50000"/>
                      </a:srgbClr>
                    </a:gs>
                    <a:gs pos="100000">
                      <a:srgbClr val="505050">
                        <a:lumMod val="50000"/>
                      </a:srgbClr>
                    </a:gs>
                  </a:gsLst>
                  <a:lin ang="5400000" scaled="1"/>
                </a:gradFill>
                <a:effectLst/>
                <a:uLnTx/>
                <a:uFillTx/>
                <a:latin typeface="Segoe UI Light" pitchFamily="34" charset="0"/>
                <a:ea typeface="+mn-ea"/>
                <a:cs typeface="Arial" charset="0"/>
              </a:rPr>
            </a:br>
            <a:r>
              <a:rPr kumimoji="0" lang="en-US" sz="3200" b="0" i="0" u="none" strike="noStrike" kern="1200" cap="none" spc="-100" normalizeH="0" baseline="0" noProof="0" dirty="0">
                <a:ln w="3175">
                  <a:noFill/>
                </a:ln>
                <a:gradFill>
                  <a:gsLst>
                    <a:gs pos="0">
                      <a:srgbClr val="505050">
                        <a:lumMod val="50000"/>
                      </a:srgbClr>
                    </a:gs>
                    <a:gs pos="100000">
                      <a:srgbClr val="505050">
                        <a:lumMod val="50000"/>
                      </a:srgbClr>
                    </a:gs>
                  </a:gsLst>
                  <a:lin ang="5400000" scaled="1"/>
                </a:gradFill>
                <a:effectLst/>
                <a:uLnTx/>
                <a:uFillTx/>
                <a:latin typeface="Segoe UI Light" pitchFamily="34" charset="0"/>
                <a:ea typeface="+mn-ea"/>
                <a:cs typeface="Arial" charset="0"/>
              </a:rPr>
              <a:t>geo-replication</a:t>
            </a:r>
          </a:p>
        </p:txBody>
      </p:sp>
      <p:sp>
        <p:nvSpPr>
          <p:cNvPr id="219" name="Oval 536"/>
          <p:cNvSpPr>
            <a:spLocks noChangeAspect="1" noChangeArrowheads="1"/>
          </p:cNvSpPr>
          <p:nvPr/>
        </p:nvSpPr>
        <p:spPr bwMode="auto">
          <a:xfrm>
            <a:off x="1076667" y="4478338"/>
            <a:ext cx="108018" cy="108003"/>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4309" tIns="62155" rIns="124309" bIns="62155" anchor="ctr"/>
          <a:lstStyle/>
          <a:p>
            <a:pPr defTabSz="931786" latinLnBrk="0"/>
            <a:endParaRPr lang="en-US">
              <a:solidFill>
                <a:srgbClr val="505050"/>
              </a:solidFill>
              <a:latin typeface="Segoe UI"/>
            </a:endParaRPr>
          </a:p>
        </p:txBody>
      </p:sp>
      <p:grpSp>
        <p:nvGrpSpPr>
          <p:cNvPr id="220" name="Group 219"/>
          <p:cNvGrpSpPr/>
          <p:nvPr/>
        </p:nvGrpSpPr>
        <p:grpSpPr>
          <a:xfrm>
            <a:off x="642227" y="2099300"/>
            <a:ext cx="4674375" cy="3000440"/>
            <a:chOff x="628009" y="1463040"/>
            <a:chExt cx="4582487" cy="2460962"/>
          </a:xfrm>
        </p:grpSpPr>
        <p:cxnSp>
          <p:nvCxnSpPr>
            <p:cNvPr id="221" name="Straight Connector 220"/>
            <p:cNvCxnSpPr/>
            <p:nvPr/>
          </p:nvCxnSpPr>
          <p:spPr>
            <a:xfrm>
              <a:off x="628009" y="1463040"/>
              <a:ext cx="0" cy="2460962"/>
            </a:xfrm>
            <a:prstGeom prst="line">
              <a:avLst/>
            </a:prstGeom>
            <a:noFill/>
            <a:ln w="9525" cap="flat" cmpd="sng" algn="ctr">
              <a:solidFill>
                <a:srgbClr val="A6A6A6"/>
              </a:solidFill>
              <a:prstDash val="sysDash"/>
            </a:ln>
            <a:effectLst/>
          </p:spPr>
        </p:cxnSp>
        <p:cxnSp>
          <p:nvCxnSpPr>
            <p:cNvPr id="222" name="Straight Connector 221"/>
            <p:cNvCxnSpPr/>
            <p:nvPr/>
          </p:nvCxnSpPr>
          <p:spPr>
            <a:xfrm>
              <a:off x="1544506" y="1463040"/>
              <a:ext cx="0" cy="2460962"/>
            </a:xfrm>
            <a:prstGeom prst="line">
              <a:avLst/>
            </a:prstGeom>
            <a:noFill/>
            <a:ln w="9525" cap="flat" cmpd="sng" algn="ctr">
              <a:solidFill>
                <a:srgbClr val="A6A6A6"/>
              </a:solidFill>
              <a:prstDash val="sysDash"/>
            </a:ln>
            <a:effectLst/>
          </p:spPr>
        </p:cxnSp>
        <p:cxnSp>
          <p:nvCxnSpPr>
            <p:cNvPr id="223" name="Straight Connector 222"/>
            <p:cNvCxnSpPr/>
            <p:nvPr/>
          </p:nvCxnSpPr>
          <p:spPr>
            <a:xfrm>
              <a:off x="2461003" y="1463040"/>
              <a:ext cx="0" cy="2460962"/>
            </a:xfrm>
            <a:prstGeom prst="line">
              <a:avLst/>
            </a:prstGeom>
            <a:noFill/>
            <a:ln w="9525" cap="flat" cmpd="sng" algn="ctr">
              <a:solidFill>
                <a:srgbClr val="A6A6A6"/>
              </a:solidFill>
              <a:prstDash val="sysDash"/>
            </a:ln>
            <a:effectLst/>
          </p:spPr>
        </p:cxnSp>
        <p:cxnSp>
          <p:nvCxnSpPr>
            <p:cNvPr id="224" name="Straight Connector 223"/>
            <p:cNvCxnSpPr/>
            <p:nvPr/>
          </p:nvCxnSpPr>
          <p:spPr>
            <a:xfrm>
              <a:off x="3377500" y="1463040"/>
              <a:ext cx="0" cy="2460962"/>
            </a:xfrm>
            <a:prstGeom prst="line">
              <a:avLst/>
            </a:prstGeom>
            <a:noFill/>
            <a:ln w="9525" cap="flat" cmpd="sng" algn="ctr">
              <a:solidFill>
                <a:srgbClr val="A6A6A6"/>
              </a:solidFill>
              <a:prstDash val="sysDash"/>
            </a:ln>
            <a:effectLst/>
          </p:spPr>
        </p:cxnSp>
        <p:cxnSp>
          <p:nvCxnSpPr>
            <p:cNvPr id="225" name="Straight Connector 224"/>
            <p:cNvCxnSpPr/>
            <p:nvPr/>
          </p:nvCxnSpPr>
          <p:spPr>
            <a:xfrm>
              <a:off x="4293997" y="1463040"/>
              <a:ext cx="0" cy="2460962"/>
            </a:xfrm>
            <a:prstGeom prst="line">
              <a:avLst/>
            </a:prstGeom>
            <a:noFill/>
            <a:ln w="9525" cap="flat" cmpd="sng" algn="ctr">
              <a:solidFill>
                <a:srgbClr val="A6A6A6"/>
              </a:solidFill>
              <a:prstDash val="sysDash"/>
            </a:ln>
            <a:effectLst/>
          </p:spPr>
        </p:cxnSp>
        <p:cxnSp>
          <p:nvCxnSpPr>
            <p:cNvPr id="226" name="Straight Connector 225"/>
            <p:cNvCxnSpPr/>
            <p:nvPr/>
          </p:nvCxnSpPr>
          <p:spPr>
            <a:xfrm>
              <a:off x="5210496" y="1463040"/>
              <a:ext cx="0" cy="2460962"/>
            </a:xfrm>
            <a:prstGeom prst="line">
              <a:avLst/>
            </a:prstGeom>
            <a:noFill/>
            <a:ln w="9525" cap="flat" cmpd="sng" algn="ctr">
              <a:solidFill>
                <a:srgbClr val="A6A6A6"/>
              </a:solidFill>
              <a:prstDash val="sysDash"/>
            </a:ln>
            <a:effectLst/>
          </p:spPr>
        </p:cxnSp>
      </p:grpSp>
      <p:sp>
        <p:nvSpPr>
          <p:cNvPr id="227" name="Pentagon 226"/>
          <p:cNvSpPr/>
          <p:nvPr/>
        </p:nvSpPr>
        <p:spPr bwMode="auto">
          <a:xfrm rot="5400000">
            <a:off x="398620" y="2861915"/>
            <a:ext cx="1464121" cy="798951"/>
          </a:xfrm>
          <a:prstGeom prst="homePlate">
            <a:avLst/>
          </a:prstGeom>
          <a:solidFill>
            <a:srgbClr val="92D050"/>
          </a:solidFill>
          <a:ln w="9525" cap="flat" cmpd="sng" algn="ctr">
            <a:noFill/>
            <a:prstDash val="solid"/>
            <a:headEnd type="none" w="med" len="med"/>
            <a:tailEnd type="none" w="med" len="med"/>
          </a:ln>
          <a:effectLst/>
        </p:spPr>
        <p:txBody>
          <a:bodyPr vert="vert270"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gradFill>
                  <a:gsLst>
                    <a:gs pos="0">
                      <a:srgbClr val="505050">
                        <a:lumMod val="50000"/>
                      </a:srgbClr>
                    </a:gs>
                    <a:gs pos="100000">
                      <a:srgbClr val="505050">
                        <a:lumMod val="50000"/>
                      </a:srgbClr>
                    </a:gs>
                  </a:gsLst>
                  <a:lin ang="5400000" scaled="1"/>
                </a:gradFill>
                <a:effectLst/>
                <a:uLnTx/>
                <a:uFillTx/>
                <a:latin typeface="Segoe UI Light"/>
                <a:ea typeface="+mn-ea"/>
                <a:cs typeface="+mn-cs"/>
              </a:rPr>
              <a:t>WEST</a:t>
            </a:r>
          </a:p>
          <a:p>
            <a:pPr marL="0" marR="0" lvl="0" indent="0" algn="ctr" defTabSz="932024"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gradFill>
                  <a:gsLst>
                    <a:gs pos="0">
                      <a:srgbClr val="505050">
                        <a:lumMod val="50000"/>
                      </a:srgbClr>
                    </a:gs>
                    <a:gs pos="100000">
                      <a:srgbClr val="505050">
                        <a:lumMod val="50000"/>
                      </a:srgbClr>
                    </a:gs>
                  </a:gsLst>
                  <a:lin ang="5400000" scaled="1"/>
                </a:gradFill>
                <a:effectLst/>
                <a:uLnTx/>
                <a:uFillTx/>
                <a:latin typeface="Segoe UI Light"/>
                <a:ea typeface="+mn-ea"/>
                <a:cs typeface="+mn-cs"/>
              </a:rPr>
              <a:t>DC</a:t>
            </a:r>
          </a:p>
        </p:txBody>
      </p:sp>
      <p:sp>
        <p:nvSpPr>
          <p:cNvPr id="228" name="Pentagon 227"/>
          <p:cNvSpPr/>
          <p:nvPr/>
        </p:nvSpPr>
        <p:spPr bwMode="auto">
          <a:xfrm rot="5400000">
            <a:off x="4120773" y="2861915"/>
            <a:ext cx="1464121" cy="798951"/>
          </a:xfrm>
          <a:prstGeom prst="homePlate">
            <a:avLst/>
          </a:prstGeom>
          <a:solidFill>
            <a:srgbClr val="92D050"/>
          </a:solidFill>
          <a:ln w="9525" cap="flat" cmpd="sng" algn="ctr">
            <a:noFill/>
            <a:prstDash val="solid"/>
            <a:headEnd type="none" w="med" len="med"/>
            <a:tailEnd type="none" w="med" len="med"/>
          </a:ln>
          <a:effectLst/>
        </p:spPr>
        <p:txBody>
          <a:bodyPr vert="vert270"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gradFill>
                  <a:gsLst>
                    <a:gs pos="0">
                      <a:srgbClr val="505050">
                        <a:lumMod val="50000"/>
                      </a:srgbClr>
                    </a:gs>
                    <a:gs pos="100000">
                      <a:srgbClr val="505050">
                        <a:lumMod val="50000"/>
                      </a:srgbClr>
                    </a:gs>
                  </a:gsLst>
                  <a:lin ang="5400000" scaled="1"/>
                </a:gradFill>
                <a:effectLst/>
                <a:uLnTx/>
                <a:uFillTx/>
                <a:latin typeface="Segoe UI Light"/>
                <a:ea typeface="+mn-ea"/>
                <a:cs typeface="+mn-cs"/>
              </a:rPr>
              <a:t>EAST</a:t>
            </a:r>
          </a:p>
          <a:p>
            <a:pPr marL="0" marR="0" lvl="0" indent="0" algn="ctr" defTabSz="932024"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gradFill>
                  <a:gsLst>
                    <a:gs pos="0">
                      <a:srgbClr val="505050">
                        <a:lumMod val="50000"/>
                      </a:srgbClr>
                    </a:gs>
                    <a:gs pos="100000">
                      <a:srgbClr val="505050">
                        <a:lumMod val="50000"/>
                      </a:srgbClr>
                    </a:gs>
                  </a:gsLst>
                  <a:lin ang="5400000" scaled="1"/>
                </a:gradFill>
                <a:effectLst/>
                <a:uLnTx/>
                <a:uFillTx/>
                <a:latin typeface="Segoe UI Light"/>
                <a:ea typeface="+mn-ea"/>
                <a:cs typeface="+mn-cs"/>
              </a:rPr>
              <a:t>DC</a:t>
            </a:r>
          </a:p>
        </p:txBody>
      </p:sp>
      <p:sp>
        <p:nvSpPr>
          <p:cNvPr id="229" name="Oval 536"/>
          <p:cNvSpPr>
            <a:spLocks noChangeAspect="1" noChangeArrowheads="1"/>
          </p:cNvSpPr>
          <p:nvPr/>
        </p:nvSpPr>
        <p:spPr bwMode="auto">
          <a:xfrm>
            <a:off x="4786913" y="4478338"/>
            <a:ext cx="108018" cy="108003"/>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4309" tIns="62155" rIns="124309" bIns="62155" anchor="ctr"/>
          <a:lstStyle/>
          <a:p>
            <a:pPr defTabSz="931786" latinLnBrk="0"/>
            <a:endParaRPr lang="en-US">
              <a:solidFill>
                <a:srgbClr val="505050"/>
              </a:solidFill>
              <a:latin typeface="Segoe UI"/>
            </a:endParaRPr>
          </a:p>
        </p:txBody>
      </p:sp>
      <p:sp>
        <p:nvSpPr>
          <p:cNvPr id="230" name="TextBox 229"/>
          <p:cNvSpPr txBox="1"/>
          <p:nvPr/>
        </p:nvSpPr>
        <p:spPr>
          <a:xfrm>
            <a:off x="2294153" y="4685150"/>
            <a:ext cx="1927194" cy="249299"/>
          </a:xfrm>
          <a:prstGeom prst="rect">
            <a:avLst/>
          </a:prstGeom>
          <a:noFill/>
        </p:spPr>
        <p:txBody>
          <a:bodyPr wrap="none" lIns="0" tIns="0" rIns="0" bIns="0" rtlCol="0">
            <a:spAutoFit/>
          </a:bodyPr>
          <a:lstStyle/>
          <a:p>
            <a:pPr defTabSz="931786" latinLnBrk="0">
              <a:lnSpc>
                <a:spcPct val="90000"/>
              </a:lnSpc>
              <a:spcBef>
                <a:spcPct val="20000"/>
              </a:spcBef>
              <a:buSzPct val="80000"/>
            </a:pPr>
            <a:r>
              <a:rPr lang="en-US" i="1" dirty="0">
                <a:gradFill>
                  <a:gsLst>
                    <a:gs pos="0">
                      <a:srgbClr val="505050">
                        <a:lumMod val="50000"/>
                      </a:srgbClr>
                    </a:gs>
                    <a:gs pos="100000">
                      <a:srgbClr val="505050">
                        <a:lumMod val="50000"/>
                      </a:srgbClr>
                    </a:gs>
                  </a:gsLst>
                  <a:lin ang="5400000" scaled="1"/>
                </a:gradFill>
                <a:latin typeface="Segoe UI Light"/>
              </a:rPr>
              <a:t>&gt; h</a:t>
            </a:r>
            <a:r>
              <a:rPr lang="en-US" i="1" dirty="0" smtClean="0">
                <a:gradFill>
                  <a:gsLst>
                    <a:gs pos="0">
                      <a:srgbClr val="505050">
                        <a:lumMod val="50000"/>
                      </a:srgbClr>
                    </a:gs>
                    <a:gs pos="100000">
                      <a:srgbClr val="505050">
                        <a:lumMod val="50000"/>
                      </a:srgbClr>
                    </a:gs>
                  </a:gsLst>
                  <a:lin ang="5400000" scaled="1"/>
                </a:gradFill>
                <a:latin typeface="Segoe UI Light"/>
              </a:rPr>
              <a:t>undreds of miles</a:t>
            </a:r>
            <a:endParaRPr lang="en-US" i="1" dirty="0">
              <a:gradFill>
                <a:gsLst>
                  <a:gs pos="0">
                    <a:srgbClr val="505050">
                      <a:lumMod val="50000"/>
                    </a:srgbClr>
                  </a:gs>
                  <a:gs pos="100000">
                    <a:srgbClr val="505050">
                      <a:lumMod val="50000"/>
                    </a:srgbClr>
                  </a:gs>
                </a:gsLst>
                <a:lin ang="5400000" scaled="1"/>
              </a:gradFill>
              <a:latin typeface="Segoe UI Light"/>
            </a:endParaRPr>
          </a:p>
        </p:txBody>
      </p:sp>
      <p:cxnSp>
        <p:nvCxnSpPr>
          <p:cNvPr id="231" name="Straight Connector 230"/>
          <p:cNvCxnSpPr/>
          <p:nvPr/>
        </p:nvCxnSpPr>
        <p:spPr>
          <a:xfrm>
            <a:off x="1130676" y="4532335"/>
            <a:ext cx="3656237" cy="0"/>
          </a:xfrm>
          <a:prstGeom prst="line">
            <a:avLst/>
          </a:prstGeom>
          <a:noFill/>
          <a:ln w="28575" cap="flat" cmpd="sng" algn="ctr">
            <a:solidFill>
              <a:srgbClr val="92D050"/>
            </a:solidFill>
            <a:prstDash val="sysDash"/>
          </a:ln>
          <a:effectLst/>
        </p:spPr>
      </p:cxnSp>
      <p:sp>
        <p:nvSpPr>
          <p:cNvPr id="232" name="Oval 231"/>
          <p:cNvSpPr/>
          <p:nvPr/>
        </p:nvSpPr>
        <p:spPr bwMode="auto">
          <a:xfrm>
            <a:off x="1038631" y="4439089"/>
            <a:ext cx="184092" cy="184066"/>
          </a:xfrm>
          <a:prstGeom prst="ellipse">
            <a:avLst/>
          </a:prstGeom>
          <a:solidFill>
            <a:srgbClr val="92D050"/>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smtClean="0">
                <a:ln>
                  <a:noFill/>
                </a:ln>
                <a:solidFill>
                  <a:srgbClr val="505050"/>
                </a:solidFill>
                <a:effectLst/>
                <a:uLnTx/>
                <a:uFillTx/>
                <a:latin typeface="Segoe UI"/>
                <a:ea typeface="+mn-ea"/>
                <a:cs typeface="+mn-cs"/>
              </a:rPr>
              <a:t> </a:t>
            </a:r>
          </a:p>
        </p:txBody>
      </p:sp>
      <p:sp>
        <p:nvSpPr>
          <p:cNvPr id="233" name="Oval 232"/>
          <p:cNvSpPr/>
          <p:nvPr/>
        </p:nvSpPr>
        <p:spPr bwMode="auto">
          <a:xfrm>
            <a:off x="1036889" y="4437343"/>
            <a:ext cx="184092" cy="184066"/>
          </a:xfrm>
          <a:prstGeom prst="ellipse">
            <a:avLst/>
          </a:prstGeom>
          <a:solidFill>
            <a:srgbClr val="92D050"/>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smtClean="0">
                <a:ln>
                  <a:noFill/>
                </a:ln>
                <a:solidFill>
                  <a:srgbClr val="505050"/>
                </a:solidFill>
                <a:effectLst/>
                <a:uLnTx/>
                <a:uFillTx/>
                <a:latin typeface="Segoe UI"/>
                <a:ea typeface="+mn-ea"/>
                <a:cs typeface="+mn-cs"/>
              </a:rPr>
              <a:t> </a:t>
            </a:r>
          </a:p>
        </p:txBody>
      </p:sp>
      <p:sp>
        <p:nvSpPr>
          <p:cNvPr id="4" name="TextBox 3"/>
          <p:cNvSpPr txBox="1"/>
          <p:nvPr/>
        </p:nvSpPr>
        <p:spPr>
          <a:xfrm>
            <a:off x="384512" y="6332690"/>
            <a:ext cx="4645246" cy="323165"/>
          </a:xfrm>
          <a:prstGeom prst="rect">
            <a:avLst/>
          </a:prstGeom>
          <a:noFill/>
        </p:spPr>
        <p:txBody>
          <a:bodyPr wrap="none" rtlCol="0">
            <a:spAutoFit/>
          </a:bodyPr>
          <a:lstStyle/>
          <a:p>
            <a:r>
              <a:rPr lang="en-US" altLang="ko-KR" sz="1500" b="1" dirty="0" smtClean="0">
                <a:solidFill>
                  <a:srgbClr val="FF0000"/>
                </a:solidFill>
              </a:rPr>
              <a:t>* Avoid use of striped disks with geo-replication</a:t>
            </a:r>
            <a:endParaRPr lang="ko-KR" altLang="en-US" sz="1500" b="1" dirty="0">
              <a:solidFill>
                <a:srgbClr val="FF0000"/>
              </a:solidFill>
            </a:endParaRPr>
          </a:p>
        </p:txBody>
      </p:sp>
    </p:spTree>
    <p:extLst>
      <p:ext uri="{BB962C8B-B14F-4D97-AF65-F5344CB8AC3E}">
        <p14:creationId xmlns:p14="http://schemas.microsoft.com/office/powerpoint/2010/main" val="181771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0"/>
                                        </p:tgtEl>
                                        <p:attrNameLst>
                                          <p:attrName>style.visibility</p:attrName>
                                        </p:attrNameLst>
                                      </p:cBhvr>
                                      <p:to>
                                        <p:strVal val="visible"/>
                                      </p:to>
                                    </p:set>
                                    <p:animEffect transition="in" filter="wipe(up)">
                                      <p:cBhvr>
                                        <p:cTn id="11" dur="1000"/>
                                        <p:tgtEl>
                                          <p:spTgt spid="220"/>
                                        </p:tgtEl>
                                      </p:cBhvr>
                                    </p:animEffect>
                                  </p:childTnLst>
                                </p:cTn>
                              </p:par>
                              <p:par>
                                <p:cTn id="12" presetID="22" presetClass="entr" presetSubtype="8" fill="hold" nodeType="withEffect">
                                  <p:stCondLst>
                                    <p:cond delay="0"/>
                                  </p:stCondLst>
                                  <p:childTnLst>
                                    <p:set>
                                      <p:cBhvr>
                                        <p:cTn id="13" dur="1" fill="hold">
                                          <p:stCondLst>
                                            <p:cond delay="0"/>
                                          </p:stCondLst>
                                        </p:cTn>
                                        <p:tgtEl>
                                          <p:spTgt spid="213"/>
                                        </p:tgtEl>
                                        <p:attrNameLst>
                                          <p:attrName>style.visibility</p:attrName>
                                        </p:attrNameLst>
                                      </p:cBhvr>
                                      <p:to>
                                        <p:strVal val="visible"/>
                                      </p:to>
                                    </p:set>
                                    <p:animEffect transition="in" filter="wipe(left)">
                                      <p:cBhvr>
                                        <p:cTn id="14" dur="1000"/>
                                        <p:tgtEl>
                                          <p:spTgt spid="213"/>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218"/>
                                        </p:tgtEl>
                                        <p:attrNameLst>
                                          <p:attrName>style.visibility</p:attrName>
                                        </p:attrNameLst>
                                      </p:cBhvr>
                                      <p:to>
                                        <p:strVal val="visible"/>
                                      </p:to>
                                    </p:set>
                                    <p:animEffect transition="in" filter="fade">
                                      <p:cBhvr>
                                        <p:cTn id="18" dur="500"/>
                                        <p:tgtEl>
                                          <p:spTgt spid="218"/>
                                        </p:tgtEl>
                                      </p:cBhvr>
                                    </p:animEffect>
                                  </p:childTnLst>
                                </p:cTn>
                              </p:par>
                            </p:childTnLst>
                          </p:cTn>
                        </p:par>
                        <p:par>
                          <p:cTn id="19" fill="hold">
                            <p:stCondLst>
                              <p:cond delay="2500"/>
                            </p:stCondLst>
                            <p:childTnLst>
                              <p:par>
                                <p:cTn id="20" presetID="22" presetClass="entr" presetSubtype="4" fill="hold" grpId="0" nodeType="after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wipe(down)">
                                      <p:cBhvr>
                                        <p:cTn id="22" dur="1000"/>
                                        <p:tgtEl>
                                          <p:spTgt spid="227"/>
                                        </p:tgtEl>
                                      </p:cBhvr>
                                    </p:animEffect>
                                  </p:childTnLst>
                                </p:cTn>
                              </p:par>
                            </p:childTnLst>
                          </p:cTn>
                        </p:par>
                        <p:par>
                          <p:cTn id="23" fill="hold">
                            <p:stCondLst>
                              <p:cond delay="3500"/>
                            </p:stCondLst>
                            <p:childTnLst>
                              <p:par>
                                <p:cTn id="24" presetID="10" presetClass="entr" presetSubtype="0" fill="hold" grpId="0" nodeType="afterEffect">
                                  <p:stCondLst>
                                    <p:cond delay="0"/>
                                  </p:stCondLst>
                                  <p:childTnLst>
                                    <p:set>
                                      <p:cBhvr>
                                        <p:cTn id="25" dur="1" fill="hold">
                                          <p:stCondLst>
                                            <p:cond delay="0"/>
                                          </p:stCondLst>
                                        </p:cTn>
                                        <p:tgtEl>
                                          <p:spTgt spid="219"/>
                                        </p:tgtEl>
                                        <p:attrNameLst>
                                          <p:attrName>style.visibility</p:attrName>
                                        </p:attrNameLst>
                                      </p:cBhvr>
                                      <p:to>
                                        <p:strVal val="visible"/>
                                      </p:to>
                                    </p:set>
                                    <p:animEffect transition="in" filter="fade">
                                      <p:cBhvr>
                                        <p:cTn id="26" dur="500"/>
                                        <p:tgtEl>
                                          <p:spTgt spid="219"/>
                                        </p:tgtEl>
                                      </p:cBhvr>
                                    </p:animEffect>
                                  </p:childTnLst>
                                </p:cTn>
                              </p:par>
                            </p:childTnLst>
                          </p:cTn>
                        </p:par>
                        <p:par>
                          <p:cTn id="27" fill="hold">
                            <p:stCondLst>
                              <p:cond delay="4000"/>
                            </p:stCondLst>
                            <p:childTnLst>
                              <p:par>
                                <p:cTn id="28" presetID="22" presetClass="entr" presetSubtype="4" fill="hold" grpId="0" nodeType="afterEffect">
                                  <p:stCondLst>
                                    <p:cond delay="0"/>
                                  </p:stCondLst>
                                  <p:childTnLst>
                                    <p:set>
                                      <p:cBhvr>
                                        <p:cTn id="29" dur="1" fill="hold">
                                          <p:stCondLst>
                                            <p:cond delay="0"/>
                                          </p:stCondLst>
                                        </p:cTn>
                                        <p:tgtEl>
                                          <p:spTgt spid="228"/>
                                        </p:tgtEl>
                                        <p:attrNameLst>
                                          <p:attrName>style.visibility</p:attrName>
                                        </p:attrNameLst>
                                      </p:cBhvr>
                                      <p:to>
                                        <p:strVal val="visible"/>
                                      </p:to>
                                    </p:set>
                                    <p:animEffect transition="in" filter="wipe(down)">
                                      <p:cBhvr>
                                        <p:cTn id="30" dur="1000"/>
                                        <p:tgtEl>
                                          <p:spTgt spid="228"/>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229"/>
                                        </p:tgtEl>
                                        <p:attrNameLst>
                                          <p:attrName>style.visibility</p:attrName>
                                        </p:attrNameLst>
                                      </p:cBhvr>
                                      <p:to>
                                        <p:strVal val="visible"/>
                                      </p:to>
                                    </p:set>
                                    <p:animEffect transition="in" filter="fade">
                                      <p:cBhvr>
                                        <p:cTn id="34" dur="500"/>
                                        <p:tgtEl>
                                          <p:spTgt spid="229"/>
                                        </p:tgtEl>
                                      </p:cBhvr>
                                    </p:animEffect>
                                  </p:childTnLst>
                                </p:cTn>
                              </p:par>
                            </p:childTnLst>
                          </p:cTn>
                        </p:par>
                        <p:par>
                          <p:cTn id="35" fill="hold">
                            <p:stCondLst>
                              <p:cond delay="5500"/>
                            </p:stCondLst>
                            <p:childTnLst>
                              <p:par>
                                <p:cTn id="36" presetID="10" presetClass="entr" presetSubtype="0" fill="hold" grpId="0" nodeType="afterEffect">
                                  <p:stCondLst>
                                    <p:cond delay="1000"/>
                                  </p:stCondLst>
                                  <p:childTnLst>
                                    <p:set>
                                      <p:cBhvr>
                                        <p:cTn id="37" dur="1" fill="hold">
                                          <p:stCondLst>
                                            <p:cond delay="0"/>
                                          </p:stCondLst>
                                        </p:cTn>
                                        <p:tgtEl>
                                          <p:spTgt spid="211"/>
                                        </p:tgtEl>
                                        <p:attrNameLst>
                                          <p:attrName>style.visibility</p:attrName>
                                        </p:attrNameLst>
                                      </p:cBhvr>
                                      <p:to>
                                        <p:strVal val="visible"/>
                                      </p:to>
                                    </p:set>
                                    <p:animEffect transition="in" filter="fade">
                                      <p:cBhvr>
                                        <p:cTn id="38" dur="250"/>
                                        <p:tgtEl>
                                          <p:spTgt spid="211"/>
                                        </p:tgtEl>
                                      </p:cBhvr>
                                    </p:animEffect>
                                  </p:childTnLst>
                                </p:cTn>
                              </p:par>
                              <p:par>
                                <p:cTn id="39" presetID="22" presetClass="entr" presetSubtype="8" fill="hold" nodeType="withEffect">
                                  <p:stCondLst>
                                    <p:cond delay="1000"/>
                                  </p:stCondLst>
                                  <p:childTnLst>
                                    <p:set>
                                      <p:cBhvr>
                                        <p:cTn id="40" dur="1" fill="hold">
                                          <p:stCondLst>
                                            <p:cond delay="0"/>
                                          </p:stCondLst>
                                        </p:cTn>
                                        <p:tgtEl>
                                          <p:spTgt spid="231"/>
                                        </p:tgtEl>
                                        <p:attrNameLst>
                                          <p:attrName>style.visibility</p:attrName>
                                        </p:attrNameLst>
                                      </p:cBhvr>
                                      <p:to>
                                        <p:strVal val="visible"/>
                                      </p:to>
                                    </p:set>
                                    <p:animEffect transition="in" filter="wipe(left)">
                                      <p:cBhvr>
                                        <p:cTn id="41" dur="1000"/>
                                        <p:tgtEl>
                                          <p:spTgt spid="231"/>
                                        </p:tgtEl>
                                      </p:cBhvr>
                                    </p:animEffect>
                                  </p:childTnLst>
                                </p:cTn>
                              </p:par>
                            </p:childTnLst>
                          </p:cTn>
                        </p:par>
                        <p:par>
                          <p:cTn id="42" fill="hold">
                            <p:stCondLst>
                              <p:cond delay="7500"/>
                            </p:stCondLst>
                            <p:childTnLst>
                              <p:par>
                                <p:cTn id="43" presetID="10" presetClass="entr" presetSubtype="0" fill="hold" grpId="0" nodeType="afterEffect">
                                  <p:stCondLst>
                                    <p:cond delay="0"/>
                                  </p:stCondLst>
                                  <p:childTnLst>
                                    <p:set>
                                      <p:cBhvr>
                                        <p:cTn id="44" dur="1" fill="hold">
                                          <p:stCondLst>
                                            <p:cond delay="0"/>
                                          </p:stCondLst>
                                        </p:cTn>
                                        <p:tgtEl>
                                          <p:spTgt spid="212"/>
                                        </p:tgtEl>
                                        <p:attrNameLst>
                                          <p:attrName>style.visibility</p:attrName>
                                        </p:attrNameLst>
                                      </p:cBhvr>
                                      <p:to>
                                        <p:strVal val="visible"/>
                                      </p:to>
                                    </p:set>
                                    <p:animEffect transition="in" filter="fade">
                                      <p:cBhvr>
                                        <p:cTn id="45" dur="250"/>
                                        <p:tgtEl>
                                          <p:spTgt spid="212"/>
                                        </p:tgtEl>
                                      </p:cBhvr>
                                    </p:animEffect>
                                  </p:childTnLst>
                                </p:cTn>
                              </p:par>
                            </p:childTnLst>
                          </p:cTn>
                        </p:par>
                        <p:par>
                          <p:cTn id="46" fill="hold">
                            <p:stCondLst>
                              <p:cond delay="7750"/>
                            </p:stCondLst>
                            <p:childTnLst>
                              <p:par>
                                <p:cTn id="47" presetID="10" presetClass="entr" presetSubtype="0" fill="hold" grpId="0" nodeType="afterEffect">
                                  <p:stCondLst>
                                    <p:cond delay="0"/>
                                  </p:stCondLst>
                                  <p:childTnLst>
                                    <p:set>
                                      <p:cBhvr>
                                        <p:cTn id="48" dur="1" fill="hold">
                                          <p:stCondLst>
                                            <p:cond delay="0"/>
                                          </p:stCondLst>
                                        </p:cTn>
                                        <p:tgtEl>
                                          <p:spTgt spid="232"/>
                                        </p:tgtEl>
                                        <p:attrNameLst>
                                          <p:attrName>style.visibility</p:attrName>
                                        </p:attrNameLst>
                                      </p:cBhvr>
                                      <p:to>
                                        <p:strVal val="visible"/>
                                      </p:to>
                                    </p:set>
                                    <p:animEffect transition="in" filter="fade">
                                      <p:cBhvr>
                                        <p:cTn id="49" dur="500"/>
                                        <p:tgtEl>
                                          <p:spTgt spid="232"/>
                                        </p:tgtEl>
                                      </p:cBhvr>
                                    </p:animEffect>
                                  </p:childTnLst>
                                </p:cTn>
                              </p:par>
                              <p:par>
                                <p:cTn id="50"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51" dur="2000" fill="hold"/>
                                        <p:tgtEl>
                                          <p:spTgt spid="232"/>
                                        </p:tgtEl>
                                        <p:attrNameLst>
                                          <p:attrName>ppt_x</p:attrName>
                                          <p:attrName>ppt_y</p:attrName>
                                        </p:attrNameLst>
                                      </p:cBhvr>
                                      <p:rCtr x="14943" y="0"/>
                                    </p:animMotion>
                                  </p:childTnLst>
                                </p:cTn>
                              </p:par>
                              <p:par>
                                <p:cTn id="52" presetID="10" presetClass="entr" presetSubtype="0" fill="hold" grpId="0" nodeType="withEffect">
                                  <p:stCondLst>
                                    <p:cond delay="500"/>
                                  </p:stCondLst>
                                  <p:childTnLst>
                                    <p:set>
                                      <p:cBhvr>
                                        <p:cTn id="53" dur="1" fill="hold">
                                          <p:stCondLst>
                                            <p:cond delay="0"/>
                                          </p:stCondLst>
                                        </p:cTn>
                                        <p:tgtEl>
                                          <p:spTgt spid="233"/>
                                        </p:tgtEl>
                                        <p:attrNameLst>
                                          <p:attrName>style.visibility</p:attrName>
                                        </p:attrNameLst>
                                      </p:cBhvr>
                                      <p:to>
                                        <p:strVal val="visible"/>
                                      </p:to>
                                    </p:set>
                                    <p:animEffect transition="in" filter="fade">
                                      <p:cBhvr>
                                        <p:cTn id="54" dur="500"/>
                                        <p:tgtEl>
                                          <p:spTgt spid="233"/>
                                        </p:tgtEl>
                                      </p:cBhvr>
                                    </p:animEffect>
                                  </p:childTnLst>
                                </p:cTn>
                              </p:par>
                              <p:par>
                                <p:cTn id="55"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6" dur="2000" fill="hold"/>
                                        <p:tgtEl>
                                          <p:spTgt spid="233"/>
                                        </p:tgtEl>
                                        <p:attrNameLst>
                                          <p:attrName>ppt_x</p:attrName>
                                          <p:attrName>ppt_y</p:attrName>
                                        </p:attrNameLst>
                                      </p:cBhvr>
                                      <p:rCtr x="14943" y="0"/>
                                    </p:animMotion>
                                  </p:childTnLst>
                                </p:cTn>
                              </p:par>
                            </p:childTnLst>
                          </p:cTn>
                        </p:par>
                        <p:par>
                          <p:cTn id="57" fill="hold">
                            <p:stCondLst>
                              <p:cond delay="10250"/>
                            </p:stCondLst>
                            <p:childTnLst>
                              <p:par>
                                <p:cTn id="58" presetID="10" presetClass="entr" presetSubtype="0" fill="hold" grpId="0" nodeType="afterEffect">
                                  <p:stCondLst>
                                    <p:cond delay="0"/>
                                  </p:stCondLst>
                                  <p:childTnLst>
                                    <p:set>
                                      <p:cBhvr>
                                        <p:cTn id="59" dur="1" fill="hold">
                                          <p:stCondLst>
                                            <p:cond delay="0"/>
                                          </p:stCondLst>
                                        </p:cTn>
                                        <p:tgtEl>
                                          <p:spTgt spid="230"/>
                                        </p:tgtEl>
                                        <p:attrNameLst>
                                          <p:attrName>style.visibility</p:attrName>
                                        </p:attrNameLst>
                                      </p:cBhvr>
                                      <p:to>
                                        <p:strVal val="visible"/>
                                      </p:to>
                                    </p:set>
                                    <p:animEffect transition="in" filter="fade">
                                      <p:cBhvr>
                                        <p:cTn id="60"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1" grpId="0" animBg="1"/>
      <p:bldP spid="212" grpId="0" animBg="1"/>
      <p:bldP spid="218" grpId="0"/>
      <p:bldP spid="219" grpId="0" animBg="1"/>
      <p:bldP spid="227" grpId="0" animBg="1"/>
      <p:bldP spid="228" grpId="0" animBg="1"/>
      <p:bldP spid="229" grpId="0" animBg="1"/>
      <p:bldP spid="230" grpId="0"/>
      <p:bldP spid="232" grpId="0" animBg="1"/>
      <p:bldP spid="232" grpId="1" animBg="1"/>
      <p:bldP spid="233" grpId="0" animBg="1"/>
      <p:bldP spid="23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Virtual Machine Disk (Azure Storage Page Blobs &amp; Disks types)</a:t>
            </a:r>
            <a:endParaRPr lang="ko-KR" altLang="en-US" dirty="0"/>
          </a:p>
        </p:txBody>
      </p:sp>
      <p:sp>
        <p:nvSpPr>
          <p:cNvPr id="6" name="Text Placeholder 5"/>
          <p:cNvSpPr>
            <a:spLocks noGrp="1"/>
          </p:cNvSpPr>
          <p:nvPr>
            <p:ph type="body" sz="quarter" idx="12"/>
          </p:nvPr>
        </p:nvSpPr>
        <p:spPr/>
        <p:txBody>
          <a:bodyPr/>
          <a:lstStyle/>
          <a:p>
            <a:r>
              <a:rPr lang="en-US" altLang="ko-KR" dirty="0" smtClean="0"/>
              <a:t>3. Storage</a:t>
            </a:r>
            <a:endParaRPr lang="ko-KR" altLang="en-US" dirty="0"/>
          </a:p>
        </p:txBody>
      </p:sp>
      <p:sp>
        <p:nvSpPr>
          <p:cNvPr id="11" name="Content Placeholder 10"/>
          <p:cNvSpPr>
            <a:spLocks noGrp="1"/>
          </p:cNvSpPr>
          <p:nvPr>
            <p:ph idx="1"/>
          </p:nvPr>
        </p:nvSpPr>
        <p:spPr/>
        <p:txBody>
          <a:bodyPr/>
          <a:lstStyle/>
          <a:p>
            <a:r>
              <a:rPr lang="en-US" altLang="ko-KR" dirty="0"/>
              <a:t>Azure Storage Blob </a:t>
            </a:r>
            <a:r>
              <a:rPr lang="ko-KR" altLang="en-US" dirty="0"/>
              <a:t>저장소 사용</a:t>
            </a:r>
            <a:endParaRPr lang="en-US" altLang="ko-KR" dirty="0"/>
          </a:p>
          <a:p>
            <a:pPr lvl="1"/>
            <a:r>
              <a:rPr lang="en-US" altLang="ko-KR" dirty="0"/>
              <a:t>Data </a:t>
            </a:r>
            <a:r>
              <a:rPr lang="ko-KR" altLang="en-US" dirty="0"/>
              <a:t>보호를 위한 원본 데이터 포함 </a:t>
            </a:r>
            <a:r>
              <a:rPr lang="en-US" altLang="ko-KR" dirty="0"/>
              <a:t>3</a:t>
            </a:r>
            <a:r>
              <a:rPr lang="ko-KR" altLang="en-US" dirty="0"/>
              <a:t>벌의 데이터 저장</a:t>
            </a:r>
            <a:endParaRPr lang="en-US" altLang="ko-KR" dirty="0"/>
          </a:p>
          <a:p>
            <a:pPr lvl="1"/>
            <a:r>
              <a:rPr lang="ko-KR" altLang="en-US" dirty="0"/>
              <a:t>데이터 쓰기 작업 시 원본과 복제본은 오차 없이 동기화되어 저장</a:t>
            </a:r>
            <a:endParaRPr lang="en-US" altLang="ko-KR" dirty="0"/>
          </a:p>
          <a:p>
            <a:pPr lvl="1"/>
            <a:r>
              <a:rPr lang="ko-KR" altLang="en-US" dirty="0"/>
              <a:t>저장소의 디스크</a:t>
            </a:r>
            <a:r>
              <a:rPr lang="en-US" altLang="ko-KR" dirty="0"/>
              <a:t>, </a:t>
            </a:r>
            <a:r>
              <a:rPr lang="ko-KR" altLang="en-US" dirty="0"/>
              <a:t>노드 또는 </a:t>
            </a:r>
            <a:r>
              <a:rPr lang="en-US" altLang="ko-KR" dirty="0"/>
              <a:t>Rack</a:t>
            </a:r>
            <a:r>
              <a:rPr lang="ko-KR" altLang="en-US" dirty="0"/>
              <a:t>의 장애로부터 안전하게 데이터 보호</a:t>
            </a:r>
          </a:p>
          <a:p>
            <a:pPr lvl="1"/>
            <a:r>
              <a:rPr lang="ko-KR" altLang="en-US" dirty="0"/>
              <a:t>실제 데이터를 저장하여 사용하는 저장소 공간에 대한 비용만 지불</a:t>
            </a:r>
            <a:endParaRPr lang="en-US" altLang="ko-KR" dirty="0"/>
          </a:p>
          <a:p>
            <a:pPr lvl="1"/>
            <a:r>
              <a:rPr lang="ko-KR" altLang="en-US" dirty="0"/>
              <a:t>옵션에 따라 최대 </a:t>
            </a:r>
            <a:r>
              <a:rPr lang="en-US" altLang="ko-KR" dirty="0"/>
              <a:t>6</a:t>
            </a:r>
            <a:r>
              <a:rPr lang="ko-KR" altLang="en-US" dirty="0"/>
              <a:t>벌까지 데이터 복제본 관리 가능</a:t>
            </a:r>
            <a:endParaRPr lang="en-US" altLang="ko-KR" dirty="0"/>
          </a:p>
          <a:p>
            <a:pPr marL="184150" lvl="1" indent="0">
              <a:buNone/>
            </a:pPr>
            <a:endParaRPr lang="en-US" altLang="ko-KR" dirty="0"/>
          </a:p>
          <a:p>
            <a:r>
              <a:rPr lang="ko-KR" altLang="en-US" dirty="0"/>
              <a:t>가상 디스크 </a:t>
            </a:r>
            <a:r>
              <a:rPr lang="en-US" altLang="ko-KR" dirty="0"/>
              <a:t>(VHD – Virtual Hard Disk) </a:t>
            </a:r>
            <a:r>
              <a:rPr lang="ko-KR" altLang="en-US" dirty="0"/>
              <a:t>형식으로 데이터 저장</a:t>
            </a:r>
            <a:endParaRPr lang="en-US" altLang="ko-KR" dirty="0"/>
          </a:p>
          <a:p>
            <a:pPr lvl="1"/>
            <a:r>
              <a:rPr lang="ko-KR" altLang="en-US" dirty="0"/>
              <a:t>일반적으로 잘 알려진 형식으로 다양한 </a:t>
            </a:r>
            <a:r>
              <a:rPr lang="en-US" altLang="ko-KR" dirty="0"/>
              <a:t>Hypervisor</a:t>
            </a:r>
            <a:r>
              <a:rPr lang="ko-KR" altLang="en-US" dirty="0"/>
              <a:t>와 호환 가능</a:t>
            </a:r>
            <a:endParaRPr lang="en-US" altLang="ko-KR" dirty="0"/>
          </a:p>
          <a:p>
            <a:pPr lvl="1"/>
            <a:r>
              <a:rPr lang="en-US" altLang="ko-KR" dirty="0"/>
              <a:t>On-premise</a:t>
            </a:r>
            <a:r>
              <a:rPr lang="ko-KR" altLang="en-US" dirty="0"/>
              <a:t>에 있는 </a:t>
            </a:r>
            <a:r>
              <a:rPr lang="en-US" altLang="ko-KR" dirty="0"/>
              <a:t>VHD</a:t>
            </a:r>
            <a:r>
              <a:rPr lang="ko-KR" altLang="en-US" dirty="0"/>
              <a:t>를 </a:t>
            </a:r>
            <a:r>
              <a:rPr lang="en-US" altLang="ko-KR" dirty="0"/>
              <a:t>Azure</a:t>
            </a:r>
            <a:r>
              <a:rPr lang="ko-KR" altLang="en-US" dirty="0"/>
              <a:t>에 </a:t>
            </a:r>
            <a:r>
              <a:rPr lang="en-US" altLang="ko-KR" dirty="0"/>
              <a:t>upload</a:t>
            </a:r>
            <a:r>
              <a:rPr lang="ko-KR" altLang="en-US" dirty="0"/>
              <a:t>하여 바로 사용 가능</a:t>
            </a:r>
            <a:endParaRPr lang="en-US" altLang="ko-KR" dirty="0"/>
          </a:p>
          <a:p>
            <a:pPr lvl="1"/>
            <a:endParaRPr lang="en-US" altLang="ko-KR" dirty="0"/>
          </a:p>
          <a:p>
            <a:r>
              <a:rPr lang="ko-KR" altLang="en-US" dirty="0" smtClean="0"/>
              <a:t>사이즈 및 성능</a:t>
            </a:r>
            <a:endParaRPr lang="en-US" altLang="ko-KR" dirty="0"/>
          </a:p>
          <a:p>
            <a:pPr lvl="1"/>
            <a:r>
              <a:rPr lang="ko-KR" altLang="en-US" dirty="0"/>
              <a:t>디스크 당 최대 </a:t>
            </a:r>
            <a:r>
              <a:rPr lang="en-US" altLang="ko-KR" dirty="0"/>
              <a:t>0.99 TB </a:t>
            </a:r>
            <a:r>
              <a:rPr lang="ko-KR" altLang="en-US" dirty="0"/>
              <a:t>지원</a:t>
            </a:r>
            <a:endParaRPr lang="en-US" altLang="ko-KR" dirty="0"/>
          </a:p>
          <a:p>
            <a:pPr lvl="1"/>
            <a:r>
              <a:rPr lang="en-US" altLang="ko-KR" dirty="0"/>
              <a:t>500 IOPS </a:t>
            </a:r>
            <a:r>
              <a:rPr lang="ko-KR" altLang="en-US" dirty="0"/>
              <a:t>수준의 성능 제공</a:t>
            </a:r>
            <a:endParaRPr lang="en-US" altLang="ko-KR" dirty="0"/>
          </a:p>
          <a:p>
            <a:pPr lvl="1"/>
            <a:r>
              <a:rPr lang="ko-KR" altLang="en-US" dirty="0"/>
              <a:t>단</a:t>
            </a:r>
            <a:r>
              <a:rPr lang="en-US" altLang="ko-KR" dirty="0"/>
              <a:t>, Premium Storage </a:t>
            </a:r>
            <a:r>
              <a:rPr lang="ko-KR" altLang="en-US" dirty="0"/>
              <a:t>경우</a:t>
            </a:r>
            <a:r>
              <a:rPr lang="en-US" altLang="ko-KR" dirty="0"/>
              <a:t>, </a:t>
            </a:r>
            <a:r>
              <a:rPr lang="ko-KR" altLang="en-US" dirty="0"/>
              <a:t>디스크당 최대 </a:t>
            </a:r>
            <a:r>
              <a:rPr lang="en-US" altLang="ko-KR" dirty="0"/>
              <a:t>5000 Provisioned IOPS</a:t>
            </a:r>
            <a:r>
              <a:rPr lang="ko-KR" altLang="en-US" dirty="0"/>
              <a:t>를 제공</a:t>
            </a:r>
            <a:endParaRPr lang="en-US" altLang="ko-KR" dirty="0"/>
          </a:p>
          <a:p>
            <a:pPr lvl="2"/>
            <a:endParaRPr lang="en-US" altLang="ko-KR" dirty="0"/>
          </a:p>
          <a:p>
            <a:pPr lvl="2"/>
            <a:endParaRPr lang="en-US" altLang="ko-KR" dirty="0"/>
          </a:p>
          <a:p>
            <a:endParaRPr lang="ko-KR" altLang="en-US" dirty="0"/>
          </a:p>
        </p:txBody>
      </p:sp>
      <p:sp>
        <p:nvSpPr>
          <p:cNvPr id="7" name="Text Placeholder 6"/>
          <p:cNvSpPr>
            <a:spLocks noGrp="1"/>
          </p:cNvSpPr>
          <p:nvPr>
            <p:ph type="body" sz="quarter" idx="10"/>
          </p:nvPr>
        </p:nvSpPr>
        <p:spPr/>
        <p:txBody>
          <a:bodyPr/>
          <a:lstStyle/>
          <a:p>
            <a:r>
              <a:rPr lang="en-US" altLang="ko-KR" smtClean="0"/>
              <a:t>Optimized for random read and write operations, page blobs are ideal for VHD images.</a:t>
            </a:r>
            <a:endParaRPr lang="ko-KR" altLang="en-US" dirty="0"/>
          </a:p>
        </p:txBody>
      </p:sp>
      <p:grpSp>
        <p:nvGrpSpPr>
          <p:cNvPr id="43" name="Group 42"/>
          <p:cNvGrpSpPr/>
          <p:nvPr/>
        </p:nvGrpSpPr>
        <p:grpSpPr>
          <a:xfrm>
            <a:off x="6060669" y="1852405"/>
            <a:ext cx="5541818" cy="4204323"/>
            <a:chOff x="2095372" y="1353803"/>
            <a:chExt cx="8036379" cy="5377327"/>
          </a:xfrm>
        </p:grpSpPr>
        <p:sp>
          <p:nvSpPr>
            <p:cNvPr id="44" name="Rectangle 43"/>
            <p:cNvSpPr/>
            <p:nvPr/>
          </p:nvSpPr>
          <p:spPr bwMode="auto">
            <a:xfrm>
              <a:off x="2095372" y="1353803"/>
              <a:ext cx="8036379" cy="1105793"/>
            </a:xfrm>
            <a:prstGeom prst="rect">
              <a:avLst/>
            </a:prstGeom>
            <a:solidFill>
              <a:srgbClr val="7FBA00"/>
            </a:solidFill>
            <a:ln w="17145" cap="flat" cmpd="sng" algn="ctr">
              <a:solidFill>
                <a:srgbClr val="92D050"/>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Segoe UI"/>
                  <a:ea typeface="+mn-ea"/>
                  <a:cs typeface="+mn-cs"/>
                </a:rPr>
                <a:t>Virtual Machine</a:t>
              </a:r>
            </a:p>
          </p:txBody>
        </p:sp>
        <p:sp>
          <p:nvSpPr>
            <p:cNvPr id="45" name="Rectangle 44"/>
            <p:cNvSpPr/>
            <p:nvPr/>
          </p:nvSpPr>
          <p:spPr bwMode="auto">
            <a:xfrm>
              <a:off x="2105311" y="2530513"/>
              <a:ext cx="2613991" cy="716780"/>
            </a:xfrm>
            <a:prstGeom prst="rect">
              <a:avLst/>
            </a:prstGeom>
            <a:solidFill>
              <a:srgbClr val="0072C6">
                <a:lumMod val="40000"/>
                <a:lumOff val="60000"/>
              </a:srgbClr>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Segoe UI"/>
                  <a:ea typeface="+mn-ea"/>
                  <a:cs typeface="+mn-cs"/>
                </a:rPr>
                <a:t>C:\</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000000"/>
                  </a:solidFill>
                  <a:effectLst/>
                  <a:uLnTx/>
                  <a:uFillTx/>
                  <a:latin typeface="Segoe UI"/>
                  <a:ea typeface="+mn-ea"/>
                  <a:cs typeface="+mn-cs"/>
                </a:rPr>
                <a:t>OS Disk</a:t>
              </a:r>
            </a:p>
          </p:txBody>
        </p:sp>
        <p:sp>
          <p:nvSpPr>
            <p:cNvPr id="46" name="Rectangle 45"/>
            <p:cNvSpPr/>
            <p:nvPr/>
          </p:nvSpPr>
          <p:spPr bwMode="auto">
            <a:xfrm>
              <a:off x="7517760" y="2530512"/>
              <a:ext cx="2613991" cy="2240887"/>
            </a:xfrm>
            <a:prstGeom prst="rect">
              <a:avLst/>
            </a:prstGeom>
            <a:solidFill>
              <a:srgbClr val="0072C6">
                <a:lumMod val="40000"/>
                <a:lumOff val="60000"/>
              </a:srgbClr>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Segoe UI"/>
                  <a:ea typeface="+mn-ea"/>
                  <a:cs typeface="+mn-cs"/>
                </a:rPr>
                <a:t>E:\, F:\, etc.</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000000"/>
                  </a:solidFill>
                  <a:effectLst/>
                  <a:uLnTx/>
                  <a:uFillTx/>
                  <a:latin typeface="Segoe UI"/>
                  <a:ea typeface="+mn-ea"/>
                  <a:cs typeface="+mn-cs"/>
                </a:rPr>
                <a:t>Data Disks</a:t>
              </a:r>
            </a:p>
          </p:txBody>
        </p:sp>
        <p:sp>
          <p:nvSpPr>
            <p:cNvPr id="64" name="Rectangle 63"/>
            <p:cNvSpPr/>
            <p:nvPr/>
          </p:nvSpPr>
          <p:spPr bwMode="auto">
            <a:xfrm>
              <a:off x="4818704" y="2536847"/>
              <a:ext cx="2613991" cy="2234552"/>
            </a:xfrm>
            <a:prstGeom prst="rect">
              <a:avLst/>
            </a:prstGeom>
            <a:solidFill>
              <a:srgbClr val="DC3C00"/>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D:\</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Temporary Disk Dynamic VHD</a:t>
              </a:r>
            </a:p>
          </p:txBody>
        </p:sp>
        <p:sp>
          <p:nvSpPr>
            <p:cNvPr id="65" name="Rectangle 64"/>
            <p:cNvSpPr/>
            <p:nvPr/>
          </p:nvSpPr>
          <p:spPr bwMode="auto">
            <a:xfrm>
              <a:off x="2107417" y="3311755"/>
              <a:ext cx="2629534" cy="483862"/>
            </a:xfrm>
            <a:prstGeom prst="rect">
              <a:avLst/>
            </a:prstGeom>
            <a:solidFill>
              <a:srgbClr val="0072C6">
                <a:lumMod val="40000"/>
                <a:lumOff val="6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Segoe UI" pitchFamily="34" charset="0"/>
                  <a:ea typeface="Segoe UI" pitchFamily="34" charset="0"/>
                  <a:cs typeface="Segoe UI" pitchFamily="34" charset="0"/>
                </a:rPr>
                <a:t>RAM Cache</a:t>
              </a:r>
            </a:p>
          </p:txBody>
        </p:sp>
        <p:sp>
          <p:nvSpPr>
            <p:cNvPr id="66" name="Rectangle 65"/>
            <p:cNvSpPr/>
            <p:nvPr/>
          </p:nvSpPr>
          <p:spPr bwMode="auto">
            <a:xfrm>
              <a:off x="2105311" y="3860080"/>
              <a:ext cx="2633746" cy="911320"/>
            </a:xfrm>
            <a:prstGeom prst="rect">
              <a:avLst/>
            </a:prstGeom>
            <a:solidFill>
              <a:srgbClr val="0072C6">
                <a:lumMod val="40000"/>
                <a:lumOff val="6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Segoe UI" pitchFamily="34" charset="0"/>
                  <a:ea typeface="Segoe UI" pitchFamily="34" charset="0"/>
                  <a:cs typeface="Segoe UI" pitchFamily="34" charset="0"/>
                </a:rPr>
                <a:t>Local Disk Cache</a:t>
              </a:r>
            </a:p>
          </p:txBody>
        </p:sp>
        <p:sp>
          <p:nvSpPr>
            <p:cNvPr id="67" name="Oval 66"/>
            <p:cNvSpPr/>
            <p:nvPr/>
          </p:nvSpPr>
          <p:spPr bwMode="auto">
            <a:xfrm>
              <a:off x="7517760" y="5925631"/>
              <a:ext cx="2613991" cy="636263"/>
            </a:xfrm>
            <a:prstGeom prst="ellipse">
              <a:avLst/>
            </a:prstGeom>
            <a:solidFill>
              <a:srgbClr val="DC3C00">
                <a:lumMod val="60000"/>
                <a:lumOff val="4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alpha val="98824"/>
                    </a:srgbClr>
                  </a:solidFill>
                  <a:effectLst/>
                  <a:uLnTx/>
                  <a:uFillTx/>
                  <a:latin typeface="Segoe UI" pitchFamily="34" charset="0"/>
                  <a:ea typeface="Segoe UI" pitchFamily="34" charset="0"/>
                  <a:cs typeface="Segoe UI" pitchFamily="34" charset="0"/>
                </a:rPr>
                <a:t>Blobs</a:t>
              </a:r>
            </a:p>
          </p:txBody>
        </p:sp>
        <p:sp>
          <p:nvSpPr>
            <p:cNvPr id="68" name="Oval 67"/>
            <p:cNvSpPr/>
            <p:nvPr/>
          </p:nvSpPr>
          <p:spPr bwMode="auto">
            <a:xfrm>
              <a:off x="2524622" y="6094868"/>
              <a:ext cx="1567542" cy="636262"/>
            </a:xfrm>
            <a:prstGeom prst="ellipse">
              <a:avLst/>
            </a:prstGeom>
            <a:solidFill>
              <a:srgbClr val="DC3C00">
                <a:lumMod val="60000"/>
                <a:lumOff val="4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alpha val="98824"/>
                    </a:srgbClr>
                  </a:solidFill>
                  <a:effectLst/>
                  <a:uLnTx/>
                  <a:uFillTx/>
                  <a:latin typeface="Segoe UI" pitchFamily="34" charset="0"/>
                  <a:ea typeface="Segoe UI" pitchFamily="34" charset="0"/>
                  <a:cs typeface="Segoe UI" pitchFamily="34" charset="0"/>
                </a:rPr>
                <a:t>Blob</a:t>
              </a:r>
            </a:p>
          </p:txBody>
        </p:sp>
        <p:grpSp>
          <p:nvGrpSpPr>
            <p:cNvPr id="69" name="Group 68"/>
            <p:cNvGrpSpPr/>
            <p:nvPr/>
          </p:nvGrpSpPr>
          <p:grpSpPr>
            <a:xfrm>
              <a:off x="2105311" y="4742590"/>
              <a:ext cx="5327384" cy="1186048"/>
              <a:chOff x="5334875" y="4877121"/>
              <a:chExt cx="6445796" cy="1472361"/>
            </a:xfrm>
          </p:grpSpPr>
          <p:grpSp>
            <p:nvGrpSpPr>
              <p:cNvPr id="72" name="Group 71"/>
              <p:cNvGrpSpPr/>
              <p:nvPr/>
            </p:nvGrpSpPr>
            <p:grpSpPr>
              <a:xfrm>
                <a:off x="5334875" y="4877121"/>
                <a:ext cx="6445796" cy="711018"/>
                <a:chOff x="5334875" y="4877121"/>
                <a:chExt cx="6445796" cy="711018"/>
              </a:xfrm>
            </p:grpSpPr>
            <p:sp>
              <p:nvSpPr>
                <p:cNvPr id="78" name="Rectangle 77"/>
                <p:cNvSpPr/>
                <p:nvPr/>
              </p:nvSpPr>
              <p:spPr bwMode="auto">
                <a:xfrm>
                  <a:off x="5334875" y="5017476"/>
                  <a:ext cx="6445796" cy="35169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TextBox 78"/>
                <p:cNvSpPr txBox="1"/>
                <p:nvPr/>
              </p:nvSpPr>
              <p:spPr>
                <a:xfrm>
                  <a:off x="7312644" y="4877121"/>
                  <a:ext cx="2344006" cy="711018"/>
                </a:xfrm>
                <a:prstGeom prst="rect">
                  <a:avLst/>
                </a:prstGeom>
                <a:noFill/>
              </p:spPr>
              <p:txBody>
                <a:bodyPr wrap="none" lIns="182880" tIns="146304" rIns="182880" bIns="146304" rtlCol="0">
                  <a:spAutoFit/>
                </a:bodyPr>
                <a:lstStyle/>
                <a:p>
                  <a:pPr marL="0" marR="0" lvl="0" indent="0" defTabSz="914363"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smtClean="0">
                      <a:ln>
                        <a:noFill/>
                      </a:ln>
                      <a:gradFill>
                        <a:gsLst>
                          <a:gs pos="2917">
                            <a:srgbClr val="FFFFFF"/>
                          </a:gs>
                          <a:gs pos="30000">
                            <a:srgbClr val="FFFFFF"/>
                          </a:gs>
                        </a:gsLst>
                        <a:lin ang="5400000" scaled="0"/>
                      </a:gradFill>
                      <a:effectLst/>
                      <a:uLnTx/>
                      <a:uFillTx/>
                      <a:latin typeface="Segoe UI"/>
                    </a:rPr>
                    <a:t>Striped Volume</a:t>
                  </a:r>
                </a:p>
              </p:txBody>
            </p:sp>
          </p:grpSp>
          <p:sp>
            <p:nvSpPr>
              <p:cNvPr id="73" name="Can 72"/>
              <p:cNvSpPr/>
              <p:nvPr/>
            </p:nvSpPr>
            <p:spPr bwMode="auto">
              <a:xfrm>
                <a:off x="5586246" y="5495532"/>
                <a:ext cx="1018026" cy="853950"/>
              </a:xfrm>
              <a:prstGeom prst="can">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Can 73"/>
              <p:cNvSpPr/>
              <p:nvPr/>
            </p:nvSpPr>
            <p:spPr bwMode="auto">
              <a:xfrm>
                <a:off x="6877756" y="5491800"/>
                <a:ext cx="1018026" cy="853950"/>
              </a:xfrm>
              <a:prstGeom prst="can">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Can 74"/>
              <p:cNvSpPr/>
              <p:nvPr/>
            </p:nvSpPr>
            <p:spPr bwMode="auto">
              <a:xfrm>
                <a:off x="8107820" y="5482430"/>
                <a:ext cx="1018026" cy="853950"/>
              </a:xfrm>
              <a:prstGeom prst="can">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Can 75"/>
              <p:cNvSpPr/>
              <p:nvPr/>
            </p:nvSpPr>
            <p:spPr bwMode="auto">
              <a:xfrm>
                <a:off x="9320543" y="5473091"/>
                <a:ext cx="1018026" cy="853950"/>
              </a:xfrm>
              <a:prstGeom prst="can">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Can 76"/>
              <p:cNvSpPr/>
              <p:nvPr/>
            </p:nvSpPr>
            <p:spPr bwMode="auto">
              <a:xfrm>
                <a:off x="10471820" y="5473091"/>
                <a:ext cx="1018026" cy="853950"/>
              </a:xfrm>
              <a:prstGeom prst="can">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0" name="Straight Arrow Connector 69"/>
            <p:cNvCxnSpPr/>
            <p:nvPr/>
          </p:nvCxnSpPr>
          <p:spPr>
            <a:xfrm>
              <a:off x="8733693" y="4791449"/>
              <a:ext cx="0" cy="1054907"/>
            </a:xfrm>
            <a:prstGeom prst="straightConnector1">
              <a:avLst/>
            </a:prstGeom>
            <a:noFill/>
            <a:ln w="76200" cap="flat" cmpd="sng" algn="ctr">
              <a:solidFill>
                <a:schemeClr val="tx1"/>
              </a:solidFill>
              <a:prstDash val="solid"/>
              <a:headEnd type="none"/>
              <a:tailEnd type="triangle"/>
            </a:ln>
            <a:effectLst/>
          </p:spPr>
        </p:cxnSp>
        <p:cxnSp>
          <p:nvCxnSpPr>
            <p:cNvPr id="71" name="Straight Arrow Connector 70"/>
            <p:cNvCxnSpPr/>
            <p:nvPr/>
          </p:nvCxnSpPr>
          <p:spPr>
            <a:xfrm>
              <a:off x="3258462" y="5222669"/>
              <a:ext cx="0" cy="816558"/>
            </a:xfrm>
            <a:prstGeom prst="straightConnector1">
              <a:avLst/>
            </a:prstGeom>
            <a:noFill/>
            <a:ln w="76200" cap="flat" cmpd="sng" algn="ctr">
              <a:solidFill>
                <a:schemeClr val="tx1"/>
              </a:solidFill>
              <a:prstDash val="solid"/>
              <a:headEnd type="none"/>
              <a:tailEnd type="triangle"/>
            </a:ln>
            <a:effectLst/>
          </p:spPr>
        </p:cxnSp>
      </p:grpSp>
    </p:spTree>
    <p:extLst>
      <p:ext uri="{BB962C8B-B14F-4D97-AF65-F5344CB8AC3E}">
        <p14:creationId xmlns:p14="http://schemas.microsoft.com/office/powerpoint/2010/main" val="1045911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altLang="ko-KR" dirty="0"/>
              <a:t>Virtual Machine Disk</a:t>
            </a:r>
            <a:endParaRPr lang="ko-KR" altLang="en-US" dirty="0"/>
          </a:p>
        </p:txBody>
      </p:sp>
      <p:sp>
        <p:nvSpPr>
          <p:cNvPr id="20" name="Text Placeholder 19"/>
          <p:cNvSpPr>
            <a:spLocks noGrp="1"/>
          </p:cNvSpPr>
          <p:nvPr>
            <p:ph type="body" sz="quarter" idx="12"/>
          </p:nvPr>
        </p:nvSpPr>
        <p:spPr/>
        <p:txBody>
          <a:bodyPr/>
          <a:lstStyle/>
          <a:p>
            <a:r>
              <a:rPr lang="en-US" altLang="ko-KR" dirty="0"/>
              <a:t>3. Storage</a:t>
            </a:r>
            <a:endParaRPr lang="ko-KR" altLang="en-US" dirty="0"/>
          </a:p>
        </p:txBody>
      </p:sp>
      <p:sp>
        <p:nvSpPr>
          <p:cNvPr id="16" name="Content Placeholder 5"/>
          <p:cNvSpPr>
            <a:spLocks noGrp="1"/>
          </p:cNvSpPr>
          <p:nvPr>
            <p:ph idx="1"/>
          </p:nvPr>
        </p:nvSpPr>
        <p:spPr/>
        <p:txBody>
          <a:bodyPr/>
          <a:lstStyle/>
          <a:p>
            <a:r>
              <a:rPr lang="ko-KR" altLang="en-US" dirty="0" smtClean="0"/>
              <a:t>가상 컴퓨터 </a:t>
            </a:r>
            <a:r>
              <a:rPr lang="en-US" altLang="ko-KR" dirty="0" smtClean="0"/>
              <a:t>Disk </a:t>
            </a:r>
            <a:r>
              <a:rPr lang="ko-KR" altLang="en-US" dirty="0" smtClean="0"/>
              <a:t>종류와 특징</a:t>
            </a:r>
            <a:endParaRPr lang="en-US" altLang="ko-KR" dirty="0" smtClean="0"/>
          </a:p>
          <a:p>
            <a:pPr lvl="1"/>
            <a:endParaRPr lang="ko-KR" altLang="en-US" dirty="0"/>
          </a:p>
        </p:txBody>
      </p:sp>
      <p:sp>
        <p:nvSpPr>
          <p:cNvPr id="5" name="Text Placeholder 4"/>
          <p:cNvSpPr>
            <a:spLocks noGrp="1"/>
          </p:cNvSpPr>
          <p:nvPr>
            <p:ph type="body" sz="quarter" idx="10"/>
          </p:nvPr>
        </p:nvSpPr>
        <p:spPr/>
        <p:txBody>
          <a:bodyPr/>
          <a:lstStyle/>
          <a:p>
            <a:r>
              <a:rPr lang="ko-KR" altLang="en-US" dirty="0" smtClean="0"/>
              <a:t>가상 컴퓨터의 운영체제 및 데이터를 안정하게 저장하기 위한 디스크 </a:t>
            </a:r>
            <a:r>
              <a:rPr lang="en-US" altLang="ko-KR" dirty="0" smtClean="0"/>
              <a:t>(Disk)</a:t>
            </a:r>
            <a:r>
              <a:rPr lang="ko-KR" altLang="en-US" dirty="0" smtClean="0"/>
              <a:t>를 사용합니다</a:t>
            </a:r>
            <a:r>
              <a:rPr lang="en-US" altLang="ko-KR" dirty="0" smtClean="0"/>
              <a:t>.</a:t>
            </a:r>
            <a:endParaRPr lang="ko-KR" altLang="en-US" dirty="0"/>
          </a:p>
        </p:txBody>
      </p:sp>
      <p:sp>
        <p:nvSpPr>
          <p:cNvPr id="6" name="Content Placeholder 2"/>
          <p:cNvSpPr txBox="1">
            <a:spLocks/>
          </p:cNvSpPr>
          <p:nvPr/>
        </p:nvSpPr>
        <p:spPr>
          <a:xfrm>
            <a:off x="312420" y="1567399"/>
            <a:ext cx="5319240" cy="2477143"/>
          </a:xfrm>
          <a:prstGeom prst="rect">
            <a:avLst/>
          </a:prstGeom>
        </p:spPr>
        <p:txBody>
          <a:bodyPr vert="horz" lIns="91440" tIns="4572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altLang="ko-KR" b="1" dirty="0" smtClean="0"/>
              <a:t>1. OS Disk (persistent)</a:t>
            </a:r>
          </a:p>
          <a:p>
            <a:pPr lvl="1"/>
            <a:r>
              <a:rPr lang="ko-KR" altLang="en-US" dirty="0" smtClean="0"/>
              <a:t>운영체제를 포함하는 디스크</a:t>
            </a:r>
            <a:endParaRPr lang="en-US" altLang="ko-KR" dirty="0" smtClean="0"/>
          </a:p>
          <a:p>
            <a:pPr lvl="1"/>
            <a:r>
              <a:rPr lang="ko-KR" altLang="en-US" dirty="0" smtClean="0"/>
              <a:t>최대 사이즈</a:t>
            </a:r>
            <a:r>
              <a:rPr lang="en-US" altLang="ko-KR" dirty="0" smtClean="0"/>
              <a:t>: 127GB </a:t>
            </a:r>
          </a:p>
          <a:p>
            <a:pPr lvl="1"/>
            <a:r>
              <a:rPr lang="ko-KR" altLang="en-US" b="1" u="sng" dirty="0" smtClean="0"/>
              <a:t>호스트</a:t>
            </a:r>
            <a:r>
              <a:rPr lang="en-US" altLang="ko-KR" b="1" u="sng" dirty="0" smtClean="0"/>
              <a:t> </a:t>
            </a:r>
            <a:r>
              <a:rPr lang="ko-KR" altLang="en-US" b="1" u="sng" dirty="0" smtClean="0"/>
              <a:t>캐시</a:t>
            </a:r>
            <a:r>
              <a:rPr lang="en-US" altLang="ko-KR" b="1" u="sng" dirty="0" smtClean="0"/>
              <a:t>: </a:t>
            </a:r>
            <a:r>
              <a:rPr lang="ko-KR" altLang="en-US" b="1" u="sng" dirty="0" smtClean="0"/>
              <a:t>읽기</a:t>
            </a:r>
            <a:r>
              <a:rPr lang="en-US" altLang="ko-KR" b="1" u="sng" dirty="0" smtClean="0"/>
              <a:t>/</a:t>
            </a:r>
            <a:r>
              <a:rPr lang="ko-KR" altLang="en-US" b="1" u="sng" dirty="0" smtClean="0"/>
              <a:t>쓰기</a:t>
            </a:r>
            <a:endParaRPr lang="en-US" altLang="ko-KR" b="1" u="sng" dirty="0" smtClean="0"/>
          </a:p>
          <a:p>
            <a:pPr lvl="1"/>
            <a:r>
              <a:rPr lang="ko-KR" altLang="en-US" dirty="0" smtClean="0"/>
              <a:t>데이터 손실 없음</a:t>
            </a:r>
            <a:endParaRPr lang="en-US" altLang="ko-KR" dirty="0" smtClean="0"/>
          </a:p>
          <a:p>
            <a:pPr lvl="1"/>
            <a:r>
              <a:rPr lang="en-US" altLang="ko-KR" dirty="0" smtClean="0"/>
              <a:t>VHD</a:t>
            </a:r>
            <a:r>
              <a:rPr lang="ko-KR" altLang="en-US" dirty="0" smtClean="0"/>
              <a:t>로서 </a:t>
            </a:r>
            <a:r>
              <a:rPr lang="en-US" altLang="ko-KR" dirty="0" smtClean="0"/>
              <a:t>Blob </a:t>
            </a:r>
            <a:r>
              <a:rPr lang="ko-KR" altLang="en-US" dirty="0" smtClean="0"/>
              <a:t>저장소에 위치</a:t>
            </a:r>
            <a:endParaRPr lang="en-US" altLang="ko-KR" dirty="0" smtClean="0"/>
          </a:p>
          <a:p>
            <a:pPr lvl="1"/>
            <a:r>
              <a:rPr lang="ko-KR" altLang="en-US" dirty="0" smtClean="0"/>
              <a:t>읽기 작업에 대한 낮은 지연성</a:t>
            </a:r>
            <a:endParaRPr lang="en-US" altLang="ko-KR" dirty="0" smtClean="0"/>
          </a:p>
        </p:txBody>
      </p:sp>
      <p:sp>
        <p:nvSpPr>
          <p:cNvPr id="7" name="Content Placeholder 2"/>
          <p:cNvSpPr txBox="1">
            <a:spLocks/>
          </p:cNvSpPr>
          <p:nvPr/>
        </p:nvSpPr>
        <p:spPr>
          <a:xfrm>
            <a:off x="3436379" y="1567399"/>
            <a:ext cx="5319240" cy="2477143"/>
          </a:xfrm>
          <a:prstGeom prst="rect">
            <a:avLst/>
          </a:prstGeom>
        </p:spPr>
        <p:txBody>
          <a:bodyPr vert="horz" lIns="91440" tIns="4572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6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4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2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10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10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smtClean="0"/>
              <a:t>2. Data Disk (persistent)</a:t>
            </a:r>
          </a:p>
          <a:p>
            <a:pPr lvl="1"/>
            <a:r>
              <a:rPr lang="ko-KR" altLang="en-US" dirty="0" smtClean="0"/>
              <a:t>데이터 저장을 위한 디스크</a:t>
            </a:r>
            <a:endParaRPr lang="en-US" altLang="ko-KR" dirty="0" smtClean="0"/>
          </a:p>
          <a:p>
            <a:pPr lvl="1"/>
            <a:r>
              <a:rPr lang="ko-KR" altLang="en-US" dirty="0" smtClean="0"/>
              <a:t>최대 사이즈</a:t>
            </a:r>
            <a:r>
              <a:rPr lang="en-US" altLang="ko-KR" dirty="0" smtClean="0"/>
              <a:t>: 1023 GB (0.99 TB)</a:t>
            </a:r>
          </a:p>
          <a:p>
            <a:pPr lvl="1"/>
            <a:r>
              <a:rPr lang="ko-KR" altLang="en-US" dirty="0" smtClean="0"/>
              <a:t>호스트 캐시</a:t>
            </a:r>
            <a:r>
              <a:rPr lang="en-US" altLang="ko-KR" dirty="0" smtClean="0"/>
              <a:t>: </a:t>
            </a:r>
            <a:r>
              <a:rPr lang="ko-KR" altLang="en-US" smtClean="0"/>
              <a:t>없음 </a:t>
            </a:r>
            <a:r>
              <a:rPr lang="en-US" altLang="ko-KR" dirty="0" smtClean="0"/>
              <a:t>(</a:t>
            </a:r>
            <a:r>
              <a:rPr lang="ko-KR" altLang="en-US" smtClean="0"/>
              <a:t>권장</a:t>
            </a:r>
            <a:r>
              <a:rPr lang="en-US" altLang="ko-KR" dirty="0" smtClean="0"/>
              <a:t>)</a:t>
            </a:r>
          </a:p>
          <a:p>
            <a:pPr lvl="1"/>
            <a:r>
              <a:rPr lang="ko-KR" altLang="en-US" dirty="0" smtClean="0"/>
              <a:t>데이터 손실 없음</a:t>
            </a:r>
            <a:endParaRPr lang="en-US" altLang="ko-KR" dirty="0"/>
          </a:p>
          <a:p>
            <a:pPr lvl="1"/>
            <a:r>
              <a:rPr lang="en-US" altLang="ko-KR" dirty="0" smtClean="0"/>
              <a:t>VHD</a:t>
            </a:r>
            <a:r>
              <a:rPr lang="ko-KR" altLang="en-US" smtClean="0"/>
              <a:t>로서 </a:t>
            </a:r>
            <a:r>
              <a:rPr lang="en-US" altLang="ko-KR" dirty="0" smtClean="0"/>
              <a:t>Blob </a:t>
            </a:r>
            <a:r>
              <a:rPr lang="ko-KR" altLang="en-US" smtClean="0"/>
              <a:t>저장소에 위치</a:t>
            </a:r>
            <a:endParaRPr lang="en-US" altLang="ko-KR" dirty="0" smtClean="0"/>
          </a:p>
          <a:p>
            <a:pPr lvl="1"/>
            <a:r>
              <a:rPr lang="ko-KR" altLang="en-US" b="1" u="sng" dirty="0"/>
              <a:t>최대 성능</a:t>
            </a:r>
            <a:r>
              <a:rPr lang="en-US" altLang="ko-KR" b="1" u="sng" dirty="0"/>
              <a:t>: 500 IOPS / </a:t>
            </a:r>
            <a:r>
              <a:rPr lang="en-US" altLang="ko-KR" b="1" u="sng" dirty="0" smtClean="0"/>
              <a:t>Disk</a:t>
            </a:r>
          </a:p>
        </p:txBody>
      </p:sp>
      <p:sp>
        <p:nvSpPr>
          <p:cNvPr id="8" name="Content Placeholder 2"/>
          <p:cNvSpPr txBox="1">
            <a:spLocks/>
          </p:cNvSpPr>
          <p:nvPr/>
        </p:nvSpPr>
        <p:spPr>
          <a:xfrm>
            <a:off x="6560338" y="1567399"/>
            <a:ext cx="5319240" cy="2477143"/>
          </a:xfrm>
          <a:prstGeom prst="rect">
            <a:avLst/>
          </a:prstGeom>
        </p:spPr>
        <p:txBody>
          <a:bodyPr vert="horz" lIns="91440" tIns="4572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6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4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2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10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10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smtClean="0"/>
              <a:t>3. Temporary Local Disk (non-persistent)</a:t>
            </a:r>
          </a:p>
          <a:p>
            <a:pPr lvl="1"/>
            <a:r>
              <a:rPr lang="en-US" altLang="ko-KR" dirty="0" smtClean="0"/>
              <a:t>VM OS</a:t>
            </a:r>
            <a:r>
              <a:rPr lang="ko-KR" altLang="en-US" smtClean="0"/>
              <a:t>의 성능 최적화</a:t>
            </a:r>
            <a:r>
              <a:rPr lang="en-US" altLang="ko-KR" dirty="0" smtClean="0"/>
              <a:t>, </a:t>
            </a:r>
            <a:r>
              <a:rPr lang="ko-KR" altLang="en-US" smtClean="0"/>
              <a:t>페이징을 목적으로하는 임의 저장소</a:t>
            </a:r>
            <a:endParaRPr lang="en-US" altLang="ko-KR" dirty="0" smtClean="0"/>
          </a:p>
          <a:p>
            <a:pPr lvl="1"/>
            <a:r>
              <a:rPr lang="ko-KR" altLang="en-US" dirty="0" smtClean="0"/>
              <a:t>최대 사이즈</a:t>
            </a:r>
            <a:r>
              <a:rPr lang="en-US" altLang="ko-KR" dirty="0" smtClean="0"/>
              <a:t>: 605 GB</a:t>
            </a:r>
          </a:p>
          <a:p>
            <a:pPr lvl="1"/>
            <a:r>
              <a:rPr lang="ko-KR" altLang="en-US" dirty="0" smtClean="0"/>
              <a:t>호스트 캐시</a:t>
            </a:r>
            <a:r>
              <a:rPr lang="en-US" altLang="ko-KR" dirty="0" smtClean="0"/>
              <a:t>: </a:t>
            </a:r>
            <a:r>
              <a:rPr lang="ko-KR" altLang="en-US" smtClean="0"/>
              <a:t>적용 불가</a:t>
            </a:r>
            <a:endParaRPr lang="en-US" altLang="ko-KR" dirty="0" smtClean="0"/>
          </a:p>
          <a:p>
            <a:pPr lvl="1"/>
            <a:r>
              <a:rPr lang="ko-KR" altLang="en-US" b="1" u="sng" dirty="0" err="1" smtClean="0"/>
              <a:t>재부팅</a:t>
            </a:r>
            <a:r>
              <a:rPr lang="ko-KR" altLang="en-US" b="1" u="sng" dirty="0" smtClean="0"/>
              <a:t> 등으로 인한 데이터 손실 있음</a:t>
            </a:r>
            <a:endParaRPr lang="en-US" altLang="ko-KR" b="1" u="sng" dirty="0" smtClean="0"/>
          </a:p>
          <a:p>
            <a:pPr lvl="1"/>
            <a:r>
              <a:rPr lang="ko-KR" altLang="en-US" dirty="0" smtClean="0"/>
              <a:t>호스트의 </a:t>
            </a:r>
            <a:r>
              <a:rPr lang="en-US" altLang="ko-KR" dirty="0"/>
              <a:t>Disk</a:t>
            </a:r>
            <a:r>
              <a:rPr lang="ko-KR" altLang="en-US"/>
              <a:t>에 일부 공간을 임의로 할당 </a:t>
            </a:r>
            <a:endParaRPr lang="en-US" altLang="ko-KR" dirty="0"/>
          </a:p>
          <a:p>
            <a:pPr lvl="1"/>
            <a:r>
              <a:rPr lang="ko-KR" altLang="en-US" dirty="0" smtClean="0"/>
              <a:t>저장소 </a:t>
            </a:r>
            <a:r>
              <a:rPr lang="en-US" altLang="ko-KR" dirty="0" smtClean="0"/>
              <a:t>Transaction </a:t>
            </a:r>
            <a:r>
              <a:rPr lang="ko-KR" altLang="en-US" smtClean="0"/>
              <a:t>등 </a:t>
            </a:r>
            <a:r>
              <a:rPr lang="ko-KR" altLang="en-US"/>
              <a:t>비용 </a:t>
            </a:r>
            <a:r>
              <a:rPr lang="ko-KR" altLang="en-US" smtClean="0"/>
              <a:t>무료</a:t>
            </a:r>
            <a:endParaRPr lang="en-US" altLang="ko-KR" dirty="0" smtClean="0"/>
          </a:p>
          <a:p>
            <a:pPr lvl="1"/>
            <a:r>
              <a:rPr lang="ko-KR" altLang="en-US" dirty="0" smtClean="0"/>
              <a:t>비교적 낮은 </a:t>
            </a:r>
            <a:r>
              <a:rPr lang="ko-KR" altLang="en-US" dirty="0" err="1" smtClean="0"/>
              <a:t>지연성</a:t>
            </a:r>
            <a:endParaRPr lang="en-US" altLang="ko-KR" dirty="0"/>
          </a:p>
          <a:p>
            <a:pPr lvl="2"/>
            <a:endParaRPr lang="en-US" altLang="ko-KR" dirty="0" smtClean="0"/>
          </a:p>
          <a:p>
            <a:pPr lvl="1"/>
            <a:endParaRPr lang="ko-KR" altLang="en-US" dirty="0"/>
          </a:p>
        </p:txBody>
      </p:sp>
      <p:grpSp>
        <p:nvGrpSpPr>
          <p:cNvPr id="9" name="Group 8"/>
          <p:cNvGrpSpPr/>
          <p:nvPr/>
        </p:nvGrpSpPr>
        <p:grpSpPr>
          <a:xfrm>
            <a:off x="3436379" y="4162282"/>
            <a:ext cx="7982107" cy="2613471"/>
            <a:chOff x="1266825" y="3248872"/>
            <a:chExt cx="9658350" cy="3162300"/>
          </a:xfrm>
        </p:grpSpPr>
        <p:pic>
          <p:nvPicPr>
            <p:cNvPr id="10" name="Picture 9"/>
            <p:cNvPicPr>
              <a:picLocks noChangeAspect="1"/>
            </p:cNvPicPr>
            <p:nvPr/>
          </p:nvPicPr>
          <p:blipFill>
            <a:blip r:embed="rId2">
              <a:duotone>
                <a:prstClr val="black"/>
                <a:schemeClr val="tx2">
                  <a:tint val="45000"/>
                  <a:satMod val="400000"/>
                </a:schemeClr>
              </a:duotone>
            </a:blip>
            <a:stretch>
              <a:fillRect/>
            </a:stretch>
          </p:blipFill>
          <p:spPr>
            <a:xfrm>
              <a:off x="1266825" y="3248872"/>
              <a:ext cx="9658350" cy="3162300"/>
            </a:xfrm>
            <a:prstGeom prst="rect">
              <a:avLst/>
            </a:prstGeom>
          </p:spPr>
        </p:pic>
        <p:pic>
          <p:nvPicPr>
            <p:cNvPr id="11" name="Picture 10"/>
            <p:cNvPicPr>
              <a:picLocks noChangeAspect="1"/>
            </p:cNvPicPr>
            <p:nvPr/>
          </p:nvPicPr>
          <p:blipFill rotWithShape="1">
            <a:blip r:embed="rId2"/>
            <a:srcRect l="42846" t="39633" r="6630" b="16443"/>
            <a:stretch/>
          </p:blipFill>
          <p:spPr>
            <a:xfrm>
              <a:off x="5404918" y="4502150"/>
              <a:ext cx="4879819" cy="1389063"/>
            </a:xfrm>
            <a:prstGeom prst="rect">
              <a:avLst/>
            </a:prstGeom>
          </p:spPr>
        </p:pic>
        <p:sp>
          <p:nvSpPr>
            <p:cNvPr id="12" name="Rectangle 11"/>
            <p:cNvSpPr/>
            <p:nvPr/>
          </p:nvSpPr>
          <p:spPr>
            <a:xfrm>
              <a:off x="5359651" y="4474678"/>
              <a:ext cx="2441563" cy="7486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050" b="1" dirty="0" smtClean="0">
                  <a:solidFill>
                    <a:schemeClr val="tx1"/>
                  </a:solidFill>
                </a:rPr>
                <a:t>1. OS Disk</a:t>
              </a:r>
              <a:endParaRPr lang="ko-KR" altLang="en-US" sz="1050" b="1">
                <a:solidFill>
                  <a:schemeClr val="tx1"/>
                </a:solidFill>
              </a:endParaRPr>
            </a:p>
          </p:txBody>
        </p:sp>
        <p:sp>
          <p:nvSpPr>
            <p:cNvPr id="13" name="Rectangle 12"/>
            <p:cNvSpPr/>
            <p:nvPr/>
          </p:nvSpPr>
          <p:spPr>
            <a:xfrm>
              <a:off x="7876035" y="4474678"/>
              <a:ext cx="2441563" cy="7486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050" b="1" dirty="0" smtClean="0">
                  <a:solidFill>
                    <a:schemeClr val="tx1"/>
                  </a:solidFill>
                </a:rPr>
                <a:t>3. Temporary Local Disk</a:t>
              </a:r>
              <a:endParaRPr lang="ko-KR" altLang="en-US" sz="1050" b="1">
                <a:solidFill>
                  <a:schemeClr val="tx1"/>
                </a:solidFill>
              </a:endParaRPr>
            </a:p>
          </p:txBody>
        </p:sp>
        <p:sp>
          <p:nvSpPr>
            <p:cNvPr id="14" name="Rectangle 13"/>
            <p:cNvSpPr/>
            <p:nvPr/>
          </p:nvSpPr>
          <p:spPr>
            <a:xfrm>
              <a:off x="5359651" y="5268558"/>
              <a:ext cx="4957947" cy="65979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50" b="1" dirty="0" smtClean="0">
                  <a:solidFill>
                    <a:schemeClr val="tx1"/>
                  </a:solidFill>
                </a:rPr>
                <a:t>2. Data Disk</a:t>
              </a:r>
              <a:endParaRPr lang="ko-KR" altLang="en-US" sz="1050" b="1">
                <a:solidFill>
                  <a:schemeClr val="tx1"/>
                </a:solidFill>
              </a:endParaRPr>
            </a:p>
          </p:txBody>
        </p:sp>
      </p:grpSp>
      <p:pic>
        <p:nvPicPr>
          <p:cNvPr id="15" name="Picture 14"/>
          <p:cNvPicPr>
            <a:picLocks noChangeAspect="1"/>
          </p:cNvPicPr>
          <p:nvPr/>
        </p:nvPicPr>
        <p:blipFill>
          <a:blip r:embed="rId3"/>
          <a:stretch>
            <a:fillRect/>
          </a:stretch>
        </p:blipFill>
        <p:spPr>
          <a:xfrm>
            <a:off x="914081" y="4044543"/>
            <a:ext cx="5402670" cy="1727499"/>
          </a:xfrm>
          <a:prstGeom prst="rect">
            <a:avLst/>
          </a:prstGeom>
          <a:ln>
            <a:solidFill>
              <a:srgbClr val="00B05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522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Virtual Machine Disk</a:t>
            </a:r>
            <a:endParaRPr lang="ko-KR" altLang="en-US" dirty="0"/>
          </a:p>
        </p:txBody>
      </p:sp>
      <p:sp>
        <p:nvSpPr>
          <p:cNvPr id="3" name="Text Placeholder 2"/>
          <p:cNvSpPr>
            <a:spLocks noGrp="1"/>
          </p:cNvSpPr>
          <p:nvPr>
            <p:ph type="body" sz="quarter" idx="12"/>
          </p:nvPr>
        </p:nvSpPr>
        <p:spPr/>
        <p:txBody>
          <a:bodyPr/>
          <a:lstStyle/>
          <a:p>
            <a:r>
              <a:rPr lang="en-US" altLang="ko-KR" dirty="0" smtClean="0"/>
              <a:t>3. Storage</a:t>
            </a:r>
            <a:endParaRPr lang="ko-KR" altLang="en-US" dirty="0"/>
          </a:p>
        </p:txBody>
      </p:sp>
      <p:sp>
        <p:nvSpPr>
          <p:cNvPr id="4" name="Content Placeholder 3"/>
          <p:cNvSpPr>
            <a:spLocks noGrp="1"/>
          </p:cNvSpPr>
          <p:nvPr>
            <p:ph idx="1"/>
          </p:nvPr>
        </p:nvSpPr>
        <p:spPr/>
        <p:txBody>
          <a:bodyPr/>
          <a:lstStyle/>
          <a:p>
            <a:r>
              <a:rPr lang="it-IT" altLang="ko-KR" dirty="0" smtClean="0"/>
              <a:t>C</a:t>
            </a:r>
            <a:r>
              <a:rPr lang="it-IT" altLang="ko-KR" dirty="0"/>
              <a:t>:\ = OS Disk</a:t>
            </a:r>
          </a:p>
          <a:p>
            <a:r>
              <a:rPr lang="it-IT" altLang="ko-KR" dirty="0"/>
              <a:t>D:\ = Non-Persistent Cache Disk</a:t>
            </a:r>
          </a:p>
          <a:p>
            <a:r>
              <a:rPr lang="it-IT" altLang="ko-KR" dirty="0"/>
              <a:t>E:\, F:\. G:\ ... Data Disks</a:t>
            </a:r>
          </a:p>
          <a:p>
            <a:endParaRPr lang="ko-KR" altLang="en-US" dirty="0"/>
          </a:p>
        </p:txBody>
      </p:sp>
      <p:sp>
        <p:nvSpPr>
          <p:cNvPr id="5" name="Text Placeholder 4"/>
          <p:cNvSpPr>
            <a:spLocks noGrp="1"/>
          </p:cNvSpPr>
          <p:nvPr>
            <p:ph type="body" sz="quarter" idx="10"/>
          </p:nvPr>
        </p:nvSpPr>
        <p:spPr/>
        <p:txBody>
          <a:bodyPr/>
          <a:lstStyle/>
          <a:p>
            <a:r>
              <a:rPr lang="en-US" altLang="ko-KR" dirty="0"/>
              <a:t>Persistent Disk Management</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550838900"/>
              </p:ext>
            </p:extLst>
          </p:nvPr>
        </p:nvGraphicFramePr>
        <p:xfrm>
          <a:off x="519112" y="2283000"/>
          <a:ext cx="11302775" cy="2528484"/>
        </p:xfrm>
        <a:graphic>
          <a:graphicData uri="http://schemas.openxmlformats.org/drawingml/2006/table">
            <a:tbl>
              <a:tblPr firstRow="1" bandRow="1">
                <a:tableStyleId>{7DF18680-E054-41AD-8BC1-D1AEF772440D}</a:tableStyleId>
              </a:tblPr>
              <a:tblGrid>
                <a:gridCol w="1642363"/>
                <a:gridCol w="4830206"/>
                <a:gridCol w="4830206"/>
              </a:tblGrid>
              <a:tr h="421414">
                <a:tc>
                  <a:txBody>
                    <a:bodyPr/>
                    <a:lstStyle/>
                    <a:p>
                      <a:pPr algn="ctr"/>
                      <a:r>
                        <a:rPr lang="en-US" sz="1200" dirty="0" smtClean="0"/>
                        <a:t>Capability</a:t>
                      </a:r>
                      <a:endParaRPr lang="en-US" sz="1200" dirty="0"/>
                    </a:p>
                  </a:txBody>
                  <a:tcPr marL="121888" marR="121888" marT="60944" marB="60944" anchor="ctr"/>
                </a:tc>
                <a:tc>
                  <a:txBody>
                    <a:bodyPr/>
                    <a:lstStyle/>
                    <a:p>
                      <a:pPr marL="0" marR="0" indent="0" algn="ctr" defTabSz="685864" rtl="0" eaLnBrk="1" fontAlgn="auto" latinLnBrk="0" hangingPunct="1">
                        <a:lnSpc>
                          <a:spcPct val="100000"/>
                        </a:lnSpc>
                        <a:spcBef>
                          <a:spcPts val="0"/>
                        </a:spcBef>
                        <a:spcAft>
                          <a:spcPts val="0"/>
                        </a:spcAft>
                        <a:buClrTx/>
                        <a:buSzTx/>
                        <a:buFontTx/>
                        <a:buNone/>
                        <a:tabLst/>
                        <a:defRPr/>
                      </a:pPr>
                      <a:r>
                        <a:rPr lang="en-US" sz="1200" dirty="0" smtClean="0"/>
                        <a:t>OS</a:t>
                      </a:r>
                      <a:r>
                        <a:rPr lang="en-US" sz="1200" baseline="0" dirty="0" smtClean="0"/>
                        <a:t> Disk</a:t>
                      </a:r>
                      <a:endParaRPr lang="en-US" sz="1200" dirty="0" smtClean="0"/>
                    </a:p>
                  </a:txBody>
                  <a:tcPr marL="121888" marR="121888" marT="60944" marB="60944" anchor="ctr"/>
                </a:tc>
                <a:tc>
                  <a:txBody>
                    <a:bodyPr/>
                    <a:lstStyle/>
                    <a:p>
                      <a:pPr marL="0" marR="0" indent="0" algn="ctr" defTabSz="685864" rtl="0" eaLnBrk="1" fontAlgn="auto" latinLnBrk="0" hangingPunct="1">
                        <a:lnSpc>
                          <a:spcPct val="100000"/>
                        </a:lnSpc>
                        <a:spcBef>
                          <a:spcPts val="0"/>
                        </a:spcBef>
                        <a:spcAft>
                          <a:spcPts val="0"/>
                        </a:spcAft>
                        <a:buClrTx/>
                        <a:buSzTx/>
                        <a:buFontTx/>
                        <a:buNone/>
                        <a:tabLst/>
                        <a:defRPr/>
                      </a:pPr>
                      <a:r>
                        <a:rPr lang="en-US" sz="1200" dirty="0" smtClean="0"/>
                        <a:t>Data Disk </a:t>
                      </a:r>
                      <a:endParaRPr lang="en-US" sz="1200" dirty="0"/>
                    </a:p>
                  </a:txBody>
                  <a:tcPr marL="121888" marR="121888" marT="60944" marB="60944" anchor="ctr"/>
                </a:tc>
              </a:tr>
              <a:tr h="421414">
                <a:tc>
                  <a:txBody>
                    <a:bodyPr/>
                    <a:lstStyle/>
                    <a:p>
                      <a:pPr algn="ctr"/>
                      <a:r>
                        <a:rPr lang="en-US" sz="1200" dirty="0" smtClean="0"/>
                        <a:t>Disk Cache</a:t>
                      </a:r>
                      <a:r>
                        <a:rPr lang="en-US" sz="1200" baseline="0" dirty="0" smtClean="0"/>
                        <a:t> Default</a:t>
                      </a:r>
                      <a:endParaRPr lang="en-US" sz="1200" dirty="0"/>
                    </a:p>
                  </a:txBody>
                  <a:tcPr marL="121888" marR="121888" marT="60944" marB="60944" anchor="ctr"/>
                </a:tc>
                <a:tc>
                  <a:txBody>
                    <a:bodyPr/>
                    <a:lstStyle/>
                    <a:p>
                      <a:pPr algn="ctr"/>
                      <a:r>
                        <a:rPr lang="en-US" sz="1200" dirty="0" smtClean="0"/>
                        <a:t>ReadWrite</a:t>
                      </a:r>
                      <a:endParaRPr lang="en-US" sz="1200" b="1" dirty="0"/>
                    </a:p>
                  </a:txBody>
                  <a:tcPr marL="121888" marR="121888" marT="60944" marB="60944" anchor="ctr"/>
                </a:tc>
                <a:tc>
                  <a:txBody>
                    <a:bodyPr/>
                    <a:lstStyle/>
                    <a:p>
                      <a:pPr algn="ctr"/>
                      <a:r>
                        <a:rPr lang="en-US" sz="1200" dirty="0" smtClean="0"/>
                        <a:t>None</a:t>
                      </a:r>
                      <a:endParaRPr lang="en-US" sz="1200" b="1" dirty="0"/>
                    </a:p>
                  </a:txBody>
                  <a:tcPr marL="121888" marR="121888" marT="60944" marB="60944" anchor="ctr"/>
                </a:tc>
              </a:tr>
              <a:tr h="421414">
                <a:tc>
                  <a:txBody>
                    <a:bodyPr/>
                    <a:lstStyle/>
                    <a:p>
                      <a:pPr algn="ctr"/>
                      <a:r>
                        <a:rPr lang="en-US" sz="1200" dirty="0" smtClean="0"/>
                        <a:t>Disk Cache Options</a:t>
                      </a:r>
                      <a:endParaRPr lang="en-US" sz="1200" dirty="0"/>
                    </a:p>
                  </a:txBody>
                  <a:tcPr marL="121888" marR="121888" marT="60944" marB="60944" anchor="ctr"/>
                </a:tc>
                <a:tc>
                  <a:txBody>
                    <a:bodyPr/>
                    <a:lstStyle/>
                    <a:p>
                      <a:pPr algn="ctr"/>
                      <a:r>
                        <a:rPr lang="en-US" sz="1200" b="0" dirty="0" smtClean="0"/>
                        <a:t>Read-only and ReadWrite</a:t>
                      </a:r>
                    </a:p>
                  </a:txBody>
                  <a:tcPr marL="121888" marR="121888" marT="60944" marB="60944" anchor="ctr"/>
                </a:tc>
                <a:tc>
                  <a:txBody>
                    <a:bodyPr/>
                    <a:lstStyle/>
                    <a:p>
                      <a:pPr algn="ctr"/>
                      <a:r>
                        <a:rPr lang="en-US" sz="1200" b="0" dirty="0" smtClean="0"/>
                        <a:t>None, Read-only and ReadWrite</a:t>
                      </a:r>
                    </a:p>
                  </a:txBody>
                  <a:tcPr marL="121888" marR="121888" marT="60944" marB="60944" anchor="ctr"/>
                </a:tc>
              </a:tr>
              <a:tr h="421414">
                <a:tc>
                  <a:txBody>
                    <a:bodyPr/>
                    <a:lstStyle/>
                    <a:p>
                      <a:pPr algn="ctr"/>
                      <a:r>
                        <a:rPr lang="en-US" sz="1200" dirty="0" smtClean="0"/>
                        <a:t>Max Capacity</a:t>
                      </a:r>
                      <a:endParaRPr lang="en-US" sz="1200" dirty="0"/>
                    </a:p>
                  </a:txBody>
                  <a:tcPr marL="121888" marR="121888" marT="60944" marB="60944" anchor="ctr"/>
                </a:tc>
                <a:tc>
                  <a:txBody>
                    <a:bodyPr/>
                    <a:lstStyle/>
                    <a:p>
                      <a:pPr algn="ctr"/>
                      <a:r>
                        <a:rPr lang="en-US" sz="1200" b="0" dirty="0" smtClean="0"/>
                        <a:t>1023</a:t>
                      </a:r>
                      <a:r>
                        <a:rPr lang="en-US" sz="1200" b="0" baseline="0" dirty="0" smtClean="0"/>
                        <a:t> GB</a:t>
                      </a:r>
                      <a:endParaRPr lang="en-US" sz="1200" b="0" dirty="0"/>
                    </a:p>
                  </a:txBody>
                  <a:tcPr marL="121888" marR="121888" marT="60944" marB="60944" anchor="ctr"/>
                </a:tc>
                <a:tc>
                  <a:txBody>
                    <a:bodyPr/>
                    <a:lstStyle/>
                    <a:p>
                      <a:pPr algn="ctr"/>
                      <a:r>
                        <a:rPr lang="en-US" sz="1200" b="0" dirty="0" smtClean="0"/>
                        <a:t>1024 GB</a:t>
                      </a:r>
                      <a:endParaRPr lang="en-US" sz="1200" b="0" dirty="0"/>
                    </a:p>
                  </a:txBody>
                  <a:tcPr marL="121888" marR="121888" marT="60944" marB="60944" anchor="ctr"/>
                </a:tc>
              </a:tr>
              <a:tr h="421414">
                <a:tc>
                  <a:txBody>
                    <a:bodyPr/>
                    <a:lstStyle/>
                    <a:p>
                      <a:pPr algn="ctr"/>
                      <a:r>
                        <a:rPr lang="en-US" sz="1200" dirty="0" smtClean="0"/>
                        <a:t>Imaging</a:t>
                      </a:r>
                      <a:r>
                        <a:rPr lang="en-US" sz="1200" baseline="0" dirty="0" smtClean="0"/>
                        <a:t> Capable</a:t>
                      </a:r>
                      <a:endParaRPr lang="en-US" sz="1200" dirty="0"/>
                    </a:p>
                  </a:txBody>
                  <a:tcPr marL="121888" marR="121888" marT="60944" marB="60944" anchor="ctr"/>
                </a:tc>
                <a:tc>
                  <a:txBody>
                    <a:bodyPr/>
                    <a:lstStyle/>
                    <a:p>
                      <a:pPr algn="ctr"/>
                      <a:r>
                        <a:rPr lang="en-US" sz="1200" dirty="0" smtClean="0"/>
                        <a:t>Yes</a:t>
                      </a:r>
                      <a:endParaRPr lang="en-US" sz="1200" b="1" dirty="0"/>
                    </a:p>
                  </a:txBody>
                  <a:tcPr marL="121888" marR="121888" marT="60944" marB="60944" anchor="ctr"/>
                </a:tc>
                <a:tc>
                  <a:txBody>
                    <a:bodyPr/>
                    <a:lstStyle/>
                    <a:p>
                      <a:pPr algn="ctr"/>
                      <a:r>
                        <a:rPr lang="en-US" sz="1200" dirty="0" smtClean="0"/>
                        <a:t>Yes</a:t>
                      </a:r>
                      <a:endParaRPr lang="en-US" sz="1200" b="1" dirty="0"/>
                    </a:p>
                  </a:txBody>
                  <a:tcPr marL="121888" marR="121888" marT="60944" marB="60944" anchor="ctr"/>
                </a:tc>
              </a:tr>
              <a:tr h="421414">
                <a:tc>
                  <a:txBody>
                    <a:bodyPr/>
                    <a:lstStyle/>
                    <a:p>
                      <a:pPr algn="ctr"/>
                      <a:r>
                        <a:rPr lang="en-US" sz="1200" dirty="0" smtClean="0"/>
                        <a:t>Hot Update</a:t>
                      </a:r>
                      <a:endParaRPr lang="en-US" sz="1200" dirty="0"/>
                    </a:p>
                  </a:txBody>
                  <a:tcPr marL="121888" marR="121888" marT="60944" marB="60944" anchor="ctr"/>
                </a:tc>
                <a:tc>
                  <a:txBody>
                    <a:bodyPr/>
                    <a:lstStyle/>
                    <a:p>
                      <a:pPr algn="ctr"/>
                      <a:r>
                        <a:rPr lang="en-US" sz="1200" dirty="0" smtClean="0"/>
                        <a:t>Cache</a:t>
                      </a:r>
                      <a:r>
                        <a:rPr lang="en-US" sz="1200" baseline="0" dirty="0" smtClean="0"/>
                        <a:t> Setting Requires Reboot</a:t>
                      </a:r>
                      <a:endParaRPr lang="en-US" sz="1200" dirty="0"/>
                    </a:p>
                  </a:txBody>
                  <a:tcPr marL="121888" marR="121888" marT="60944" marB="60944" anchor="ctr"/>
                </a:tc>
                <a:tc>
                  <a:txBody>
                    <a:bodyPr/>
                    <a:lstStyle/>
                    <a:p>
                      <a:pPr algn="ctr"/>
                      <a:r>
                        <a:rPr lang="en-US" sz="1200" dirty="0" smtClean="0"/>
                        <a:t>Change</a:t>
                      </a:r>
                      <a:r>
                        <a:rPr lang="en-US" sz="1200" baseline="0" dirty="0" smtClean="0"/>
                        <a:t> Cache Without Reboot, Add/Remove without Reboot.</a:t>
                      </a:r>
                      <a:endParaRPr lang="en-US" sz="1200" dirty="0"/>
                    </a:p>
                  </a:txBody>
                  <a:tcPr marL="121888" marR="121888" marT="60944" marB="60944" anchor="ctr"/>
                </a:tc>
              </a:tr>
            </a:tbl>
          </a:graphicData>
        </a:graphic>
      </p:graphicFrame>
    </p:spTree>
    <p:extLst>
      <p:ext uri="{BB962C8B-B14F-4D97-AF65-F5344CB8AC3E}">
        <p14:creationId xmlns:p14="http://schemas.microsoft.com/office/powerpoint/2010/main" val="2437814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Virtual Machine Disk Mobility</a:t>
            </a:r>
            <a:endParaRPr lang="ko-KR" altLang="en-US" dirty="0"/>
          </a:p>
        </p:txBody>
      </p:sp>
      <p:sp>
        <p:nvSpPr>
          <p:cNvPr id="3" name="Text Placeholder 2"/>
          <p:cNvSpPr>
            <a:spLocks noGrp="1"/>
          </p:cNvSpPr>
          <p:nvPr>
            <p:ph type="body" sz="quarter" idx="12"/>
          </p:nvPr>
        </p:nvSpPr>
        <p:spPr/>
        <p:txBody>
          <a:bodyPr/>
          <a:lstStyle/>
          <a:p>
            <a:r>
              <a:rPr lang="en-US" altLang="ko-KR" dirty="0"/>
              <a:t>3. Storage</a:t>
            </a:r>
            <a:endParaRPr lang="ko-KR" altLang="en-US" dirty="0"/>
          </a:p>
        </p:txBody>
      </p:sp>
      <p:sp>
        <p:nvSpPr>
          <p:cNvPr id="5" name="Text Placeholder 4"/>
          <p:cNvSpPr>
            <a:spLocks noGrp="1"/>
          </p:cNvSpPr>
          <p:nvPr>
            <p:ph type="body" sz="quarter" idx="10"/>
          </p:nvPr>
        </p:nvSpPr>
        <p:spPr/>
        <p:txBody>
          <a:bodyPr/>
          <a:lstStyle/>
          <a:p>
            <a:r>
              <a:rPr lang="en-US" altLang="ko-KR" dirty="0" smtClean="0"/>
              <a:t>Custom OS/Data Disk </a:t>
            </a:r>
            <a:endParaRPr lang="ko-KR" altLang="en-US" dirty="0"/>
          </a:p>
        </p:txBody>
      </p:sp>
      <p:sp>
        <p:nvSpPr>
          <p:cNvPr id="6" name="Cloud 5"/>
          <p:cNvSpPr/>
          <p:nvPr/>
        </p:nvSpPr>
        <p:spPr>
          <a:xfrm>
            <a:off x="5644210" y="2790180"/>
            <a:ext cx="5752795" cy="3252401"/>
          </a:xfrm>
          <a:prstGeom prst="clou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Flowchart: Magnetic Disk 6"/>
          <p:cNvSpPr/>
          <p:nvPr/>
        </p:nvSpPr>
        <p:spPr>
          <a:xfrm>
            <a:off x="1319571" y="3589182"/>
            <a:ext cx="1140643" cy="5897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.VHD</a:t>
            </a:r>
            <a:endParaRPr lang="ko-KR" altLang="en-US"/>
          </a:p>
        </p:txBody>
      </p:sp>
      <p:cxnSp>
        <p:nvCxnSpPr>
          <p:cNvPr id="8" name="Curved Connector 7"/>
          <p:cNvCxnSpPr>
            <a:stCxn id="7" idx="4"/>
            <a:endCxn id="12" idx="2"/>
          </p:cNvCxnSpPr>
          <p:nvPr/>
        </p:nvCxnSpPr>
        <p:spPr>
          <a:xfrm>
            <a:off x="2460214" y="3884038"/>
            <a:ext cx="4153380" cy="915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58026" y="3587633"/>
            <a:ext cx="990977" cy="261610"/>
          </a:xfrm>
          <a:prstGeom prst="rect">
            <a:avLst/>
          </a:prstGeom>
          <a:noFill/>
        </p:spPr>
        <p:txBody>
          <a:bodyPr wrap="none" rtlCol="0" anchor="ctr">
            <a:spAutoFit/>
          </a:bodyPr>
          <a:lstStyle/>
          <a:p>
            <a:r>
              <a:rPr lang="en-US" altLang="ko-KR" sz="1100" i="1" dirty="0" smtClean="0"/>
              <a:t>Upload VHD </a:t>
            </a:r>
            <a:endParaRPr lang="ko-KR" altLang="en-US" sz="1100" i="1"/>
          </a:p>
        </p:txBody>
      </p:sp>
      <p:pic>
        <p:nvPicPr>
          <p:cNvPr id="10" name="Picture 9"/>
          <p:cNvPicPr>
            <a:picLocks noChangeAspect="1"/>
          </p:cNvPicPr>
          <p:nvPr/>
        </p:nvPicPr>
        <p:blipFill>
          <a:blip r:embed="rId2"/>
          <a:stretch>
            <a:fillRect/>
          </a:stretch>
        </p:blipFill>
        <p:spPr>
          <a:xfrm>
            <a:off x="3524333" y="3716537"/>
            <a:ext cx="1444713" cy="808669"/>
          </a:xfrm>
          <a:prstGeom prst="rect">
            <a:avLst/>
          </a:prstGeom>
        </p:spPr>
      </p:pic>
      <p:pic>
        <p:nvPicPr>
          <p:cNvPr id="11" name="Picture 10"/>
          <p:cNvPicPr>
            <a:picLocks noChangeAspect="1"/>
          </p:cNvPicPr>
          <p:nvPr/>
        </p:nvPicPr>
        <p:blipFill>
          <a:blip r:embed="rId3"/>
          <a:stretch>
            <a:fillRect/>
          </a:stretch>
        </p:blipFill>
        <p:spPr>
          <a:xfrm>
            <a:off x="7405755" y="4825596"/>
            <a:ext cx="870774" cy="669581"/>
          </a:xfrm>
          <a:prstGeom prst="rect">
            <a:avLst/>
          </a:prstGeom>
        </p:spPr>
      </p:pic>
      <p:sp>
        <p:nvSpPr>
          <p:cNvPr id="12" name="Flowchart: Magnetic Disk 11"/>
          <p:cNvSpPr/>
          <p:nvPr/>
        </p:nvSpPr>
        <p:spPr>
          <a:xfrm>
            <a:off x="6613594" y="4531207"/>
            <a:ext cx="1140643" cy="536102"/>
          </a:xfrm>
          <a:prstGeom prst="flowChartMagneticDisk">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accent1"/>
                </a:solidFill>
              </a:rPr>
              <a:t>.VHD</a:t>
            </a:r>
            <a:endParaRPr lang="ko-KR" altLang="en-US" b="1">
              <a:solidFill>
                <a:schemeClr val="accent1"/>
              </a:solidFill>
            </a:endParaRPr>
          </a:p>
        </p:txBody>
      </p:sp>
      <p:grpSp>
        <p:nvGrpSpPr>
          <p:cNvPr id="13" name="Group 12"/>
          <p:cNvGrpSpPr/>
          <p:nvPr/>
        </p:nvGrpSpPr>
        <p:grpSpPr>
          <a:xfrm>
            <a:off x="7754237" y="1777153"/>
            <a:ext cx="1160895" cy="1644120"/>
            <a:chOff x="7931916" y="1777153"/>
            <a:chExt cx="1160895" cy="1644120"/>
          </a:xfrm>
        </p:grpSpPr>
        <p:pic>
          <p:nvPicPr>
            <p:cNvPr id="14" name="Picture 13"/>
            <p:cNvPicPr>
              <a:picLocks noChangeAspect="1"/>
            </p:cNvPicPr>
            <p:nvPr/>
          </p:nvPicPr>
          <p:blipFill>
            <a:blip r:embed="rId4"/>
            <a:stretch>
              <a:fillRect/>
            </a:stretch>
          </p:blipFill>
          <p:spPr>
            <a:xfrm>
              <a:off x="7931916" y="1777153"/>
              <a:ext cx="1047467" cy="1473852"/>
            </a:xfrm>
            <a:prstGeom prst="rect">
              <a:avLst/>
            </a:prstGeom>
          </p:spPr>
        </p:pic>
        <p:sp>
          <p:nvSpPr>
            <p:cNvPr id="15" name="TextBox 14"/>
            <p:cNvSpPr txBox="1"/>
            <p:nvPr/>
          </p:nvSpPr>
          <p:spPr>
            <a:xfrm>
              <a:off x="7931916" y="3159663"/>
              <a:ext cx="1160895" cy="261610"/>
            </a:xfrm>
            <a:prstGeom prst="rect">
              <a:avLst/>
            </a:prstGeom>
            <a:noFill/>
          </p:spPr>
          <p:txBody>
            <a:bodyPr wrap="none" rtlCol="0">
              <a:spAutoFit/>
            </a:bodyPr>
            <a:lstStyle/>
            <a:p>
              <a:r>
                <a:rPr lang="en-US" altLang="ko-KR" sz="1100" dirty="0" smtClean="0"/>
                <a:t>Virtual Machine</a:t>
              </a:r>
              <a:endParaRPr lang="ko-KR" altLang="en-US" sz="1100"/>
            </a:p>
          </p:txBody>
        </p:sp>
      </p:grpSp>
      <p:pic>
        <p:nvPicPr>
          <p:cNvPr id="16" name="그림 1"/>
          <p:cNvPicPr>
            <a:picLocks noChangeAspect="1"/>
          </p:cNvPicPr>
          <p:nvPr/>
        </p:nvPicPr>
        <p:blipFill rotWithShape="1">
          <a:blip r:embed="rId5"/>
          <a:srcRect l="29605" t="52252" r="13346" b="17883"/>
          <a:stretch/>
        </p:blipFill>
        <p:spPr>
          <a:xfrm>
            <a:off x="8664270" y="2670233"/>
            <a:ext cx="832612" cy="520632"/>
          </a:xfrm>
          <a:prstGeom prst="rect">
            <a:avLst/>
          </a:prstGeom>
        </p:spPr>
      </p:pic>
      <p:sp>
        <p:nvSpPr>
          <p:cNvPr id="17" name="TextBox 16"/>
          <p:cNvSpPr txBox="1"/>
          <p:nvPr/>
        </p:nvSpPr>
        <p:spPr>
          <a:xfrm>
            <a:off x="2382737" y="1348117"/>
            <a:ext cx="1388713" cy="369332"/>
          </a:xfrm>
          <a:prstGeom prst="rect">
            <a:avLst/>
          </a:prstGeom>
          <a:noFill/>
        </p:spPr>
        <p:txBody>
          <a:bodyPr wrap="none" rtlCol="0">
            <a:spAutoFit/>
          </a:bodyPr>
          <a:lstStyle/>
          <a:p>
            <a:r>
              <a:rPr lang="en-US" altLang="ko-KR" u="sng" dirty="0" smtClean="0"/>
              <a:t>On-premise</a:t>
            </a:r>
            <a:endParaRPr lang="ko-KR" altLang="en-US" u="sng"/>
          </a:p>
        </p:txBody>
      </p:sp>
      <p:sp>
        <p:nvSpPr>
          <p:cNvPr id="18" name="TextBox 17"/>
          <p:cNvSpPr txBox="1"/>
          <p:nvPr/>
        </p:nvSpPr>
        <p:spPr>
          <a:xfrm>
            <a:off x="7620269" y="1348117"/>
            <a:ext cx="1765420" cy="369332"/>
          </a:xfrm>
          <a:prstGeom prst="rect">
            <a:avLst/>
          </a:prstGeom>
          <a:noFill/>
        </p:spPr>
        <p:txBody>
          <a:bodyPr wrap="none" rtlCol="0">
            <a:spAutoFit/>
          </a:bodyPr>
          <a:lstStyle/>
          <a:p>
            <a:r>
              <a:rPr lang="en-US" altLang="ko-KR" u="sng" dirty="0" smtClean="0"/>
              <a:t>Windows Azure</a:t>
            </a:r>
            <a:endParaRPr lang="ko-KR" altLang="en-US" u="sng"/>
          </a:p>
        </p:txBody>
      </p:sp>
      <p:grpSp>
        <p:nvGrpSpPr>
          <p:cNvPr id="19" name="Group 18"/>
          <p:cNvGrpSpPr/>
          <p:nvPr/>
        </p:nvGrpSpPr>
        <p:grpSpPr>
          <a:xfrm>
            <a:off x="1227456" y="2515763"/>
            <a:ext cx="1370479" cy="959426"/>
            <a:chOff x="1446006" y="4072594"/>
            <a:chExt cx="1132627" cy="720831"/>
          </a:xfrm>
        </p:grpSpPr>
        <p:pic>
          <p:nvPicPr>
            <p:cNvPr id="20" name="Picture 19"/>
            <p:cNvPicPr>
              <a:picLocks noChangeAspect="1"/>
            </p:cNvPicPr>
            <p:nvPr/>
          </p:nvPicPr>
          <p:blipFill>
            <a:blip r:embed="rId6"/>
            <a:stretch>
              <a:fillRect/>
            </a:stretch>
          </p:blipFill>
          <p:spPr>
            <a:xfrm>
              <a:off x="1446006" y="4224092"/>
              <a:ext cx="302250" cy="569333"/>
            </a:xfrm>
            <a:prstGeom prst="rect">
              <a:avLst/>
            </a:prstGeom>
          </p:spPr>
        </p:pic>
        <p:pic>
          <p:nvPicPr>
            <p:cNvPr id="21" name="Picture 20"/>
            <p:cNvPicPr>
              <a:picLocks noChangeAspect="1"/>
            </p:cNvPicPr>
            <p:nvPr/>
          </p:nvPicPr>
          <p:blipFill>
            <a:blip r:embed="rId7"/>
            <a:stretch>
              <a:fillRect/>
            </a:stretch>
          </p:blipFill>
          <p:spPr>
            <a:xfrm>
              <a:off x="1748256" y="4072594"/>
              <a:ext cx="830377" cy="697158"/>
            </a:xfrm>
            <a:prstGeom prst="rect">
              <a:avLst/>
            </a:prstGeom>
          </p:spPr>
        </p:pic>
      </p:grpSp>
      <p:cxnSp>
        <p:nvCxnSpPr>
          <p:cNvPr id="22" name="Curved Connector 21"/>
          <p:cNvCxnSpPr>
            <a:stCxn id="12" idx="1"/>
            <a:endCxn id="24" idx="1"/>
          </p:cNvCxnSpPr>
          <p:nvPr/>
        </p:nvCxnSpPr>
        <p:spPr>
          <a:xfrm rot="5400000" flipH="1" flipV="1">
            <a:off x="7180863" y="3775022"/>
            <a:ext cx="759239" cy="7531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937049" y="3357188"/>
            <a:ext cx="2096497" cy="829559"/>
            <a:chOff x="8132797" y="3357188"/>
            <a:chExt cx="2096497" cy="829559"/>
          </a:xfrm>
        </p:grpSpPr>
        <p:pic>
          <p:nvPicPr>
            <p:cNvPr id="24" name="Picture 23"/>
            <p:cNvPicPr>
              <a:picLocks noChangeAspect="1"/>
            </p:cNvPicPr>
            <p:nvPr/>
          </p:nvPicPr>
          <p:blipFill rotWithShape="1">
            <a:blip r:embed="rId8">
              <a:extLst>
                <a:ext uri="{28A0092B-C50C-407E-A947-70E740481C1C}">
                  <a14:useLocalDpi xmlns:a14="http://schemas.microsoft.com/office/drawing/2010/main" val="0"/>
                </a:ext>
              </a:extLst>
            </a:blip>
            <a:srcRect t="22560" b="15537"/>
            <a:stretch/>
          </p:blipFill>
          <p:spPr>
            <a:xfrm>
              <a:off x="8132797" y="3357188"/>
              <a:ext cx="1340079" cy="829559"/>
            </a:xfrm>
            <a:prstGeom prst="rect">
              <a:avLst/>
            </a:prstGeom>
          </p:spPr>
        </p:pic>
        <p:sp>
          <p:nvSpPr>
            <p:cNvPr id="25" name="TextBox 24"/>
            <p:cNvSpPr txBox="1"/>
            <p:nvPr/>
          </p:nvSpPr>
          <p:spPr>
            <a:xfrm>
              <a:off x="9347321" y="3640618"/>
              <a:ext cx="881973" cy="261610"/>
            </a:xfrm>
            <a:prstGeom prst="rect">
              <a:avLst/>
            </a:prstGeom>
            <a:noFill/>
          </p:spPr>
          <p:txBody>
            <a:bodyPr wrap="none" rtlCol="0">
              <a:spAutoFit/>
            </a:bodyPr>
            <a:lstStyle/>
            <a:p>
              <a:r>
                <a:rPr lang="en-US" altLang="ko-KR" sz="1100" i="1" dirty="0" smtClean="0"/>
                <a:t>Attach Disk</a:t>
              </a:r>
              <a:endParaRPr lang="ko-KR" altLang="en-US" sz="1100" i="1"/>
            </a:p>
          </p:txBody>
        </p:sp>
      </p:grpSp>
      <p:sp>
        <p:nvSpPr>
          <p:cNvPr id="26" name="TextBox 25"/>
          <p:cNvSpPr txBox="1"/>
          <p:nvPr/>
        </p:nvSpPr>
        <p:spPr>
          <a:xfrm>
            <a:off x="7603018" y="4178894"/>
            <a:ext cx="885179" cy="261610"/>
          </a:xfrm>
          <a:prstGeom prst="rect">
            <a:avLst/>
          </a:prstGeom>
          <a:noFill/>
        </p:spPr>
        <p:txBody>
          <a:bodyPr wrap="none" rtlCol="0">
            <a:spAutoFit/>
          </a:bodyPr>
          <a:lstStyle/>
          <a:p>
            <a:r>
              <a:rPr lang="en-US" altLang="ko-KR" sz="1100" i="1" dirty="0" smtClean="0"/>
              <a:t>Create Disk</a:t>
            </a:r>
            <a:endParaRPr lang="ko-KR" altLang="en-US" sz="1100" i="1"/>
          </a:p>
        </p:txBody>
      </p:sp>
      <p:sp>
        <p:nvSpPr>
          <p:cNvPr id="27" name="TextBox 26"/>
          <p:cNvSpPr txBox="1"/>
          <p:nvPr/>
        </p:nvSpPr>
        <p:spPr>
          <a:xfrm>
            <a:off x="7055256" y="5399956"/>
            <a:ext cx="1939955" cy="261610"/>
          </a:xfrm>
          <a:prstGeom prst="rect">
            <a:avLst/>
          </a:prstGeom>
          <a:noFill/>
        </p:spPr>
        <p:txBody>
          <a:bodyPr wrap="none" rtlCol="0">
            <a:spAutoFit/>
          </a:bodyPr>
          <a:lstStyle/>
          <a:p>
            <a:r>
              <a:rPr lang="en-US" altLang="ko-KR" sz="1100" i="1" dirty="0" smtClean="0"/>
              <a:t>Windows Azure Blob Storage</a:t>
            </a:r>
            <a:endParaRPr lang="ko-KR" altLang="en-US" sz="1100" i="1"/>
          </a:p>
        </p:txBody>
      </p:sp>
      <p:sp>
        <p:nvSpPr>
          <p:cNvPr id="28" name="Oval 27"/>
          <p:cNvSpPr/>
          <p:nvPr/>
        </p:nvSpPr>
        <p:spPr>
          <a:xfrm>
            <a:off x="2291552" y="3569461"/>
            <a:ext cx="297954" cy="2979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000" b="1" dirty="0" smtClean="0"/>
              <a:t>1</a:t>
            </a:r>
            <a:endParaRPr lang="ko-KR" altLang="en-US" sz="1000" b="1"/>
          </a:p>
        </p:txBody>
      </p:sp>
      <p:sp>
        <p:nvSpPr>
          <p:cNvPr id="29" name="Oval 28"/>
          <p:cNvSpPr/>
          <p:nvPr/>
        </p:nvSpPr>
        <p:spPr>
          <a:xfrm>
            <a:off x="7366587" y="4155760"/>
            <a:ext cx="297954" cy="2979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000" b="1" dirty="0" smtClean="0"/>
              <a:t>2</a:t>
            </a:r>
            <a:endParaRPr lang="ko-KR" altLang="en-US" sz="1000" b="1"/>
          </a:p>
        </p:txBody>
      </p:sp>
      <p:sp>
        <p:nvSpPr>
          <p:cNvPr id="30" name="Oval 29"/>
          <p:cNvSpPr/>
          <p:nvPr/>
        </p:nvSpPr>
        <p:spPr>
          <a:xfrm>
            <a:off x="8915132" y="3623128"/>
            <a:ext cx="297954" cy="2979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000" b="1" dirty="0"/>
              <a:t>3</a:t>
            </a:r>
            <a:endParaRPr lang="ko-KR" altLang="en-US" sz="1000" b="1"/>
          </a:p>
        </p:txBody>
      </p:sp>
    </p:spTree>
    <p:extLst>
      <p:ext uri="{BB962C8B-B14F-4D97-AF65-F5344CB8AC3E}">
        <p14:creationId xmlns:p14="http://schemas.microsoft.com/office/powerpoint/2010/main" val="3806251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mtClean="0"/>
              <a:t>Premium Storage</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9" name="Content Placeholder 8"/>
          <p:cNvSpPr>
            <a:spLocks noGrp="1"/>
          </p:cNvSpPr>
          <p:nvPr>
            <p:ph idx="1"/>
          </p:nvPr>
        </p:nvSpPr>
        <p:spPr/>
        <p:txBody>
          <a:bodyPr>
            <a:normAutofit/>
          </a:bodyPr>
          <a:lstStyle/>
          <a:p>
            <a:pPr lvl="0"/>
            <a:r>
              <a:rPr lang="en-US" altLang="ko-KR" dirty="0"/>
              <a:t>SSD </a:t>
            </a:r>
            <a:r>
              <a:rPr lang="ko-KR" altLang="en-US" dirty="0"/>
              <a:t>기반의 고성능 프리미엄 스토리지를 제공</a:t>
            </a:r>
            <a:endParaRPr lang="en-US" altLang="ko-KR" dirty="0"/>
          </a:p>
          <a:p>
            <a:pPr lvl="1"/>
            <a:r>
              <a:rPr lang="en-US" altLang="ko-KR" dirty="0"/>
              <a:t>SSD </a:t>
            </a:r>
            <a:r>
              <a:rPr lang="ko-KR" altLang="en-US" dirty="0"/>
              <a:t>기반 고성능 스토리지</a:t>
            </a:r>
            <a:endParaRPr lang="en-US" altLang="ko-KR" dirty="0"/>
          </a:p>
          <a:p>
            <a:pPr lvl="2"/>
            <a:r>
              <a:rPr lang="en-US" altLang="ko-KR" dirty="0"/>
              <a:t>SSD </a:t>
            </a:r>
            <a:r>
              <a:rPr lang="ko-KR" altLang="en-US" dirty="0"/>
              <a:t>기반의 예측 가능하고</a:t>
            </a:r>
            <a:r>
              <a:rPr lang="en-US" altLang="ko-KR" dirty="0"/>
              <a:t> </a:t>
            </a:r>
            <a:r>
              <a:rPr lang="ko-KR" altLang="en-US" dirty="0"/>
              <a:t>높은 </a:t>
            </a:r>
            <a:r>
              <a:rPr lang="en-US" altLang="ko-KR" dirty="0"/>
              <a:t>IO </a:t>
            </a:r>
            <a:r>
              <a:rPr lang="ko-KR" altLang="en-US" dirty="0"/>
              <a:t>처리가 가능</a:t>
            </a:r>
            <a:endParaRPr lang="en-US" altLang="ko-KR" dirty="0"/>
          </a:p>
          <a:p>
            <a:pPr lvl="2"/>
            <a:r>
              <a:rPr lang="ko-KR" altLang="en-US" dirty="0"/>
              <a:t>고성능 </a:t>
            </a:r>
            <a:r>
              <a:rPr lang="en-US" altLang="ko-KR" dirty="0"/>
              <a:t>IO </a:t>
            </a:r>
            <a:r>
              <a:rPr lang="ko-KR" altLang="en-US" dirty="0"/>
              <a:t>집중적인 데이터베이스 워크로드 등에 적합</a:t>
            </a:r>
            <a:endParaRPr lang="en-US" altLang="ko-KR" dirty="0"/>
          </a:p>
          <a:p>
            <a:pPr lvl="2"/>
            <a:r>
              <a:rPr lang="en-US" altLang="ko-KR" dirty="0"/>
              <a:t>10 Milliseconds </a:t>
            </a:r>
            <a:r>
              <a:rPr lang="ko-KR" altLang="en-US" dirty="0"/>
              <a:t>이하의 대기시간</a:t>
            </a:r>
            <a:r>
              <a:rPr lang="en-US" altLang="ko-KR" dirty="0"/>
              <a:t>(latency)</a:t>
            </a:r>
          </a:p>
          <a:p>
            <a:pPr lvl="2"/>
            <a:endParaRPr lang="en-US" altLang="ko-KR" dirty="0"/>
          </a:p>
          <a:p>
            <a:pPr lvl="1"/>
            <a:r>
              <a:rPr lang="ko-KR" altLang="en-US" dirty="0"/>
              <a:t>높은 스케일</a:t>
            </a:r>
            <a:endParaRPr lang="en-US" altLang="ko-KR" dirty="0"/>
          </a:p>
          <a:p>
            <a:pPr lvl="2"/>
            <a:r>
              <a:rPr lang="ko-KR" altLang="en-US" dirty="0"/>
              <a:t>최대 </a:t>
            </a:r>
            <a:r>
              <a:rPr lang="en-US" altLang="ko-KR" dirty="0"/>
              <a:t>1 TB</a:t>
            </a:r>
            <a:r>
              <a:rPr lang="ko-KR" altLang="en-US" dirty="0"/>
              <a:t>의 </a:t>
            </a:r>
            <a:r>
              <a:rPr lang="en-US" altLang="ko-KR" dirty="0"/>
              <a:t>blob/disk </a:t>
            </a:r>
            <a:r>
              <a:rPr lang="ko-KR" altLang="en-US" dirty="0"/>
              <a:t>크기 지원</a:t>
            </a:r>
            <a:endParaRPr lang="en-US" altLang="ko-KR" dirty="0"/>
          </a:p>
          <a:p>
            <a:pPr lvl="2"/>
            <a:r>
              <a:rPr lang="ko-KR" altLang="en-US" dirty="0"/>
              <a:t>최대 </a:t>
            </a:r>
            <a:r>
              <a:rPr lang="en-US" altLang="ko-KR" dirty="0"/>
              <a:t>32 </a:t>
            </a:r>
            <a:r>
              <a:rPr lang="ko-KR" altLang="en-US" dirty="0"/>
              <a:t>디스크를 스트라이프하여 총 </a:t>
            </a:r>
            <a:r>
              <a:rPr lang="en-US" altLang="ko-KR" dirty="0"/>
              <a:t>32 TB</a:t>
            </a:r>
            <a:r>
              <a:rPr lang="ko-KR" altLang="en-US" dirty="0"/>
              <a:t>의 스토리지 가능하며</a:t>
            </a:r>
            <a:r>
              <a:rPr lang="en-US" altLang="ko-KR" dirty="0"/>
              <a:t>, 50,000 IOPS </a:t>
            </a:r>
            <a:r>
              <a:rPr lang="ko-KR" altLang="en-US" dirty="0"/>
              <a:t>이상 지원</a:t>
            </a:r>
            <a:endParaRPr lang="en-US" altLang="ko-KR" dirty="0"/>
          </a:p>
          <a:p>
            <a:pPr lvl="2"/>
            <a:endParaRPr lang="en-US" altLang="ko-KR" dirty="0"/>
          </a:p>
          <a:p>
            <a:pPr lvl="1"/>
            <a:r>
              <a:rPr lang="ko-KR" altLang="en-US" dirty="0"/>
              <a:t>프리미엄 스토리지 디스크는 </a:t>
            </a:r>
            <a:r>
              <a:rPr lang="en-US" altLang="ko-KR" dirty="0" smtClean="0"/>
              <a:t>DS </a:t>
            </a:r>
            <a:r>
              <a:rPr lang="ko-KR" altLang="en-US" dirty="0" smtClean="0"/>
              <a:t>시리즈와 </a:t>
            </a:r>
            <a:r>
              <a:rPr lang="ko-KR" altLang="en-US" dirty="0"/>
              <a:t>함께 사용</a:t>
            </a:r>
            <a:endParaRPr lang="en-US" altLang="ko-KR" dirty="0"/>
          </a:p>
          <a:p>
            <a:endParaRPr lang="en-US" altLang="ko-KR" dirty="0"/>
          </a:p>
        </p:txBody>
      </p:sp>
      <p:sp>
        <p:nvSpPr>
          <p:cNvPr id="7" name="Text Placeholder 6"/>
          <p:cNvSpPr>
            <a:spLocks noGrp="1"/>
          </p:cNvSpPr>
          <p:nvPr>
            <p:ph type="body" sz="quarter" idx="10"/>
          </p:nvPr>
        </p:nvSpPr>
        <p:spPr/>
        <p:txBody>
          <a:bodyPr/>
          <a:lstStyle/>
          <a:p>
            <a:r>
              <a:rPr lang="en-US" altLang="ko-KR" dirty="0" smtClean="0"/>
              <a:t>Solid State Drive (SSD) based Storage designed to support I/O intensive workloads with significantly high throughput and low latency.</a:t>
            </a:r>
            <a:endParaRPr lang="ko-KR" altLang="en-US" dirty="0"/>
          </a:p>
        </p:txBody>
      </p:sp>
      <p:sp>
        <p:nvSpPr>
          <p:cNvPr id="2" name="Rectangle 1"/>
          <p:cNvSpPr/>
          <p:nvPr/>
        </p:nvSpPr>
        <p:spPr>
          <a:xfrm>
            <a:off x="312418" y="6435531"/>
            <a:ext cx="7491732" cy="230832"/>
          </a:xfrm>
          <a:prstGeom prst="rect">
            <a:avLst/>
          </a:prstGeom>
          <a:solidFill>
            <a:srgbClr val="FFFF00"/>
          </a:solidFill>
        </p:spPr>
        <p:txBody>
          <a:bodyPr wrap="square">
            <a:spAutoFit/>
          </a:bodyPr>
          <a:lstStyle/>
          <a:p>
            <a:r>
              <a:rPr lang="en-US" altLang="ko-KR" sz="900" b="1" dirty="0" smtClean="0"/>
              <a:t>* Premium </a:t>
            </a:r>
            <a:r>
              <a:rPr lang="en-US" altLang="ko-KR" sz="900" b="1" dirty="0"/>
              <a:t>Storage is only available in West US, East US 2, West Europe, Southeast Asia, Japan West and Australia East regions.</a:t>
            </a:r>
            <a:endParaRPr lang="ko-KR" altLang="en-US" sz="900" b="1"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240" t="3872" r="2444" b="2372"/>
          <a:stretch/>
        </p:blipFill>
        <p:spPr bwMode="auto">
          <a:xfrm>
            <a:off x="7055844" y="3258313"/>
            <a:ext cx="4465515" cy="274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1162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mtClean="0"/>
              <a:t>Premium Storage</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9" name="Content Placeholder 8"/>
          <p:cNvSpPr>
            <a:spLocks noGrp="1"/>
          </p:cNvSpPr>
          <p:nvPr>
            <p:ph idx="1"/>
          </p:nvPr>
        </p:nvSpPr>
        <p:spPr/>
        <p:txBody>
          <a:bodyPr/>
          <a:lstStyle/>
          <a:p>
            <a:r>
              <a:rPr lang="en-US" altLang="ko-KR" dirty="0" smtClean="0"/>
              <a:t>Premium Storage supports only Azure page blobs</a:t>
            </a:r>
          </a:p>
          <a:p>
            <a:pPr lvl="1"/>
            <a:r>
              <a:rPr lang="en-US" altLang="ko-KR" dirty="0" smtClean="0"/>
              <a:t>Persistent disks for Azure Virtual Machines (VMs)</a:t>
            </a:r>
          </a:p>
          <a:p>
            <a:pPr lvl="1"/>
            <a:r>
              <a:rPr lang="en-US" altLang="ko-KR" dirty="0" smtClean="0"/>
              <a:t>locally redundant (LRS) and keeps three copies of the data within a single region</a:t>
            </a:r>
          </a:p>
          <a:p>
            <a:pPr lvl="1"/>
            <a:endParaRPr lang="en-US" altLang="ko-KR" dirty="0" smtClean="0"/>
          </a:p>
          <a:p>
            <a:r>
              <a:rPr lang="en-US" altLang="ko-KR" dirty="0" smtClean="0"/>
              <a:t>To use a Premium Storage account for your VM disks, you need to use the DS-series of VMs. </a:t>
            </a:r>
          </a:p>
          <a:p>
            <a:pPr lvl="1"/>
            <a:r>
              <a:rPr lang="en-US" altLang="ko-KR" dirty="0" smtClean="0"/>
              <a:t>You can use both Standard and Premium storage disks with DS-series of VMs. </a:t>
            </a:r>
          </a:p>
          <a:p>
            <a:pPr lvl="1"/>
            <a:r>
              <a:rPr lang="en-US" altLang="ko-KR" dirty="0" smtClean="0"/>
              <a:t>But you cannot use Premium Storage disks with non-DS-series of VMs. </a:t>
            </a:r>
          </a:p>
          <a:p>
            <a:pPr lvl="1"/>
            <a:endParaRPr lang="en-US" altLang="ko-KR" dirty="0" smtClean="0"/>
          </a:p>
          <a:p>
            <a:r>
              <a:rPr lang="en-US" altLang="ko-KR" dirty="0" smtClean="0"/>
              <a:t>A premium storage account cannot be mapped to a custom domain name.</a:t>
            </a:r>
          </a:p>
          <a:p>
            <a:endParaRPr lang="en-US" altLang="ko-KR" dirty="0" smtClean="0"/>
          </a:p>
          <a:p>
            <a:r>
              <a:rPr lang="en-US" altLang="ko-KR" dirty="0" smtClean="0"/>
              <a:t>Storage analytics is not currently supported for Premium Storage. </a:t>
            </a:r>
          </a:p>
          <a:p>
            <a:pPr lvl="1"/>
            <a:r>
              <a:rPr lang="en-US" altLang="ko-KR" dirty="0" smtClean="0"/>
              <a:t>To analyze the performance metrics of VMs using disks on Premium Storage accounts, use the operating system based tools</a:t>
            </a:r>
          </a:p>
          <a:p>
            <a:pPr lvl="2"/>
            <a:r>
              <a:rPr lang="en-US" altLang="ko-KR" dirty="0" smtClean="0">
                <a:hlinkClick r:id="rId2"/>
              </a:rPr>
              <a:t>Windows Performance Monitor</a:t>
            </a:r>
            <a:r>
              <a:rPr lang="en-US" altLang="ko-KR" dirty="0" smtClean="0"/>
              <a:t> for Windows VMs </a:t>
            </a:r>
          </a:p>
          <a:p>
            <a:pPr lvl="2"/>
            <a:r>
              <a:rPr lang="en-US" altLang="ko-KR" dirty="0" smtClean="0">
                <a:hlinkClick r:id="rId3"/>
              </a:rPr>
              <a:t>IOSTAT</a:t>
            </a:r>
            <a:r>
              <a:rPr lang="en-US" altLang="ko-KR" dirty="0" smtClean="0"/>
              <a:t> for Linux VMs.</a:t>
            </a:r>
          </a:p>
          <a:p>
            <a:endParaRPr lang="ko-KR" altLang="en-US" dirty="0"/>
          </a:p>
        </p:txBody>
      </p:sp>
      <p:sp>
        <p:nvSpPr>
          <p:cNvPr id="7" name="Text Placeholder 6"/>
          <p:cNvSpPr>
            <a:spLocks noGrp="1"/>
          </p:cNvSpPr>
          <p:nvPr>
            <p:ph type="body" sz="quarter" idx="10"/>
          </p:nvPr>
        </p:nvSpPr>
        <p:spPr/>
        <p:txBody>
          <a:bodyPr/>
          <a:lstStyle/>
          <a:p>
            <a:r>
              <a:rPr lang="en-US" altLang="ko-KR" smtClean="0"/>
              <a:t>Solid State Drive (SSD) based Storage designed to support I/O intensive workloads with significantly high throughput and low latency.</a:t>
            </a:r>
            <a:endParaRPr lang="ko-KR" altLang="en-US" dirty="0"/>
          </a:p>
        </p:txBody>
      </p:sp>
      <p:sp>
        <p:nvSpPr>
          <p:cNvPr id="2" name="Rectangle 1"/>
          <p:cNvSpPr/>
          <p:nvPr/>
        </p:nvSpPr>
        <p:spPr>
          <a:xfrm>
            <a:off x="312418" y="6435531"/>
            <a:ext cx="7491732" cy="230832"/>
          </a:xfrm>
          <a:prstGeom prst="rect">
            <a:avLst/>
          </a:prstGeom>
          <a:solidFill>
            <a:srgbClr val="FFFF00"/>
          </a:solidFill>
        </p:spPr>
        <p:txBody>
          <a:bodyPr wrap="square">
            <a:spAutoFit/>
          </a:bodyPr>
          <a:lstStyle/>
          <a:p>
            <a:r>
              <a:rPr lang="en-US" altLang="ko-KR" sz="900" b="1" dirty="0" smtClean="0"/>
              <a:t>* Premium </a:t>
            </a:r>
            <a:r>
              <a:rPr lang="en-US" altLang="ko-KR" sz="900" b="1" dirty="0"/>
              <a:t>Storage is only available in West US, East US 2, West Europe, Southeast Asia, Japan West and Australia East regions.</a:t>
            </a:r>
            <a:endParaRPr lang="ko-KR" altLang="en-US" sz="900" b="1" dirty="0"/>
          </a:p>
        </p:txBody>
      </p:sp>
    </p:spTree>
    <p:extLst>
      <p:ext uri="{BB962C8B-B14F-4D97-AF65-F5344CB8AC3E}">
        <p14:creationId xmlns:p14="http://schemas.microsoft.com/office/powerpoint/2010/main" val="2427089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mtClean="0"/>
              <a:t>Premium Storage</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7" name="Text Placeholder 6"/>
          <p:cNvSpPr>
            <a:spLocks noGrp="1"/>
          </p:cNvSpPr>
          <p:nvPr>
            <p:ph type="body" sz="quarter" idx="10"/>
          </p:nvPr>
        </p:nvSpPr>
        <p:spPr/>
        <p:txBody>
          <a:bodyPr/>
          <a:lstStyle/>
          <a:p>
            <a:r>
              <a:rPr lang="en-US" altLang="ko-KR" dirty="0" smtClean="0"/>
              <a:t>Performances and Maximum Capacity</a:t>
            </a:r>
            <a:endParaRPr lang="ko-KR" altLang="en-US" dirty="0"/>
          </a:p>
        </p:txBody>
      </p:sp>
      <p:sp>
        <p:nvSpPr>
          <p:cNvPr id="2" name="Rectangle 1"/>
          <p:cNvSpPr/>
          <p:nvPr/>
        </p:nvSpPr>
        <p:spPr>
          <a:xfrm>
            <a:off x="312418" y="6435531"/>
            <a:ext cx="7491732" cy="230832"/>
          </a:xfrm>
          <a:prstGeom prst="rect">
            <a:avLst/>
          </a:prstGeom>
          <a:solidFill>
            <a:srgbClr val="FFFF00"/>
          </a:solidFill>
        </p:spPr>
        <p:txBody>
          <a:bodyPr wrap="square">
            <a:spAutoFit/>
          </a:bodyPr>
          <a:lstStyle/>
          <a:p>
            <a:r>
              <a:rPr lang="en-US" altLang="ko-KR" sz="900" b="1" dirty="0" smtClean="0"/>
              <a:t>* Premium </a:t>
            </a:r>
            <a:r>
              <a:rPr lang="en-US" altLang="ko-KR" sz="900" b="1" dirty="0"/>
              <a:t>Storage is only available in West US, East US 2, West Europe, Southeast Asia, Japan West and Australia East regions.</a:t>
            </a:r>
            <a:endParaRPr lang="ko-KR" altLang="en-US" sz="900" b="1" dirty="0"/>
          </a:p>
        </p:txBody>
      </p:sp>
      <p:sp>
        <p:nvSpPr>
          <p:cNvPr id="3" name="Content Placeholder 2"/>
          <p:cNvSpPr>
            <a:spLocks noGrp="1"/>
          </p:cNvSpPr>
          <p:nvPr>
            <p:ph idx="1"/>
          </p:nvPr>
        </p:nvSpPr>
        <p:spPr/>
        <p:txBody>
          <a:bodyPr/>
          <a:lstStyle/>
          <a:p>
            <a:r>
              <a:rPr lang="en-US" altLang="ko-KR" dirty="0" smtClean="0"/>
              <a:t>Performance</a:t>
            </a:r>
          </a:p>
          <a:p>
            <a:pPr lvl="1"/>
            <a:r>
              <a:rPr lang="en-US" altLang="ko-KR" dirty="0" smtClean="0"/>
              <a:t>Consider both Virtual Machine Max. Disk Bandwidth and Premium Storage Throughput per disk</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graphicFrame>
        <p:nvGraphicFramePr>
          <p:cNvPr id="8" name="Table 7"/>
          <p:cNvGraphicFramePr>
            <a:graphicFrameLocks noGrp="1"/>
          </p:cNvGraphicFramePr>
          <p:nvPr>
            <p:extLst>
              <p:ext uri="{D42A27DB-BD31-4B8C-83A1-F6EECF244321}">
                <p14:modId xmlns:p14="http://schemas.microsoft.com/office/powerpoint/2010/main" val="3694833898"/>
              </p:ext>
            </p:extLst>
          </p:nvPr>
        </p:nvGraphicFramePr>
        <p:xfrm>
          <a:off x="1227882" y="4679244"/>
          <a:ext cx="9736236" cy="1483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005364"/>
                <a:gridCol w="2243624"/>
                <a:gridCol w="2243624"/>
                <a:gridCol w="2243624"/>
              </a:tblGrid>
              <a:tr h="370800">
                <a:tc>
                  <a:txBody>
                    <a:bodyPr/>
                    <a:lstStyle/>
                    <a:p>
                      <a:pPr algn="ctr"/>
                      <a:r>
                        <a:rPr lang="en-US" sz="1200" dirty="0"/>
                        <a:t>Premium Storage Disk Type</a:t>
                      </a:r>
                    </a:p>
                  </a:txBody>
                  <a:tcPr marL="47625" marR="47625" marT="47625" marB="47625" anchor="ctr"/>
                </a:tc>
                <a:tc>
                  <a:txBody>
                    <a:bodyPr/>
                    <a:lstStyle/>
                    <a:p>
                      <a:pPr algn="ctr"/>
                      <a:r>
                        <a:rPr lang="en-US" sz="1200" dirty="0"/>
                        <a:t>P10</a:t>
                      </a:r>
                    </a:p>
                  </a:txBody>
                  <a:tcPr marL="47625" marR="47625" marT="47625" marB="47625" anchor="ctr"/>
                </a:tc>
                <a:tc>
                  <a:txBody>
                    <a:bodyPr/>
                    <a:lstStyle/>
                    <a:p>
                      <a:pPr algn="ctr"/>
                      <a:r>
                        <a:rPr lang="en-US" sz="1200"/>
                        <a:t>P20</a:t>
                      </a:r>
                    </a:p>
                  </a:txBody>
                  <a:tcPr marL="47625" marR="47625" marT="47625" marB="47625" anchor="ctr"/>
                </a:tc>
                <a:tc>
                  <a:txBody>
                    <a:bodyPr/>
                    <a:lstStyle/>
                    <a:p>
                      <a:pPr algn="ctr"/>
                      <a:r>
                        <a:rPr lang="en-US" sz="1200"/>
                        <a:t>P30</a:t>
                      </a:r>
                    </a:p>
                  </a:txBody>
                  <a:tcPr marL="47625" marR="47625" marT="47625" marB="47625" anchor="ctr"/>
                </a:tc>
              </a:tr>
              <a:tr h="370800">
                <a:tc>
                  <a:txBody>
                    <a:bodyPr/>
                    <a:lstStyle/>
                    <a:p>
                      <a:pPr algn="ctr"/>
                      <a:r>
                        <a:rPr lang="en-US" sz="1200" dirty="0"/>
                        <a:t>Disk size</a:t>
                      </a:r>
                    </a:p>
                  </a:txBody>
                  <a:tcPr marL="47625" marR="47625" marT="47625" marB="47625" anchor="ctr"/>
                </a:tc>
                <a:tc>
                  <a:txBody>
                    <a:bodyPr/>
                    <a:lstStyle/>
                    <a:p>
                      <a:pPr algn="ctr"/>
                      <a:r>
                        <a:rPr lang="en-US" sz="1200"/>
                        <a:t>128 GiB</a:t>
                      </a:r>
                    </a:p>
                  </a:txBody>
                  <a:tcPr marL="47625" marR="47625" marT="47625" marB="47625" anchor="ctr"/>
                </a:tc>
                <a:tc>
                  <a:txBody>
                    <a:bodyPr/>
                    <a:lstStyle/>
                    <a:p>
                      <a:pPr algn="ctr"/>
                      <a:r>
                        <a:rPr lang="en-US" sz="1200" dirty="0"/>
                        <a:t>512 </a:t>
                      </a:r>
                      <a:r>
                        <a:rPr lang="en-US" sz="1200" dirty="0" err="1"/>
                        <a:t>GiB</a:t>
                      </a:r>
                      <a:endParaRPr lang="en-US" sz="1200" dirty="0"/>
                    </a:p>
                  </a:txBody>
                  <a:tcPr marL="47625" marR="47625" marT="47625" marB="47625" anchor="ctr"/>
                </a:tc>
                <a:tc>
                  <a:txBody>
                    <a:bodyPr/>
                    <a:lstStyle/>
                    <a:p>
                      <a:pPr algn="ctr"/>
                      <a:r>
                        <a:rPr lang="en-US" sz="1200" dirty="0"/>
                        <a:t>1024 </a:t>
                      </a:r>
                      <a:r>
                        <a:rPr lang="en-US" sz="1200" dirty="0" err="1"/>
                        <a:t>GiB</a:t>
                      </a:r>
                      <a:r>
                        <a:rPr lang="en-US" sz="1200" dirty="0"/>
                        <a:t> (1 TB)</a:t>
                      </a:r>
                    </a:p>
                  </a:txBody>
                  <a:tcPr marL="47625" marR="47625" marT="47625" marB="47625" anchor="ctr"/>
                </a:tc>
              </a:tr>
              <a:tr h="370800">
                <a:tc>
                  <a:txBody>
                    <a:bodyPr/>
                    <a:lstStyle/>
                    <a:p>
                      <a:pPr algn="ctr"/>
                      <a:r>
                        <a:rPr lang="en-US" sz="1200"/>
                        <a:t>IOPS per disk</a:t>
                      </a:r>
                    </a:p>
                  </a:txBody>
                  <a:tcPr marL="47625" marR="47625" marT="47625" marB="47625" anchor="ctr"/>
                </a:tc>
                <a:tc>
                  <a:txBody>
                    <a:bodyPr/>
                    <a:lstStyle/>
                    <a:p>
                      <a:pPr algn="ctr"/>
                      <a:r>
                        <a:rPr lang="en-US" altLang="ko-KR" sz="1200"/>
                        <a:t>500</a:t>
                      </a:r>
                    </a:p>
                  </a:txBody>
                  <a:tcPr marL="47625" marR="47625" marT="47625" marB="47625" anchor="ctr"/>
                </a:tc>
                <a:tc>
                  <a:txBody>
                    <a:bodyPr/>
                    <a:lstStyle/>
                    <a:p>
                      <a:pPr algn="ctr"/>
                      <a:r>
                        <a:rPr lang="en-US" altLang="ko-KR" sz="1200"/>
                        <a:t>2300</a:t>
                      </a:r>
                    </a:p>
                  </a:txBody>
                  <a:tcPr marL="47625" marR="47625" marT="47625" marB="47625" anchor="ctr"/>
                </a:tc>
                <a:tc>
                  <a:txBody>
                    <a:bodyPr/>
                    <a:lstStyle/>
                    <a:p>
                      <a:pPr algn="ctr"/>
                      <a:r>
                        <a:rPr lang="en-US" altLang="ko-KR" sz="1200" dirty="0"/>
                        <a:t>5000</a:t>
                      </a:r>
                    </a:p>
                  </a:txBody>
                  <a:tcPr marL="47625" marR="47625" marT="47625" marB="47625" anchor="ctr"/>
                </a:tc>
              </a:tr>
              <a:tr h="370800">
                <a:tc>
                  <a:txBody>
                    <a:bodyPr/>
                    <a:lstStyle/>
                    <a:p>
                      <a:pPr algn="ctr"/>
                      <a:r>
                        <a:rPr lang="en-US" sz="1200"/>
                        <a:t>Throughput per disk</a:t>
                      </a:r>
                    </a:p>
                  </a:txBody>
                  <a:tcPr marL="47625" marR="47625" marT="47625" marB="47625" anchor="ctr"/>
                </a:tc>
                <a:tc>
                  <a:txBody>
                    <a:bodyPr/>
                    <a:lstStyle/>
                    <a:p>
                      <a:pPr algn="ctr"/>
                      <a:r>
                        <a:rPr lang="en-US" sz="1200" dirty="0"/>
                        <a:t>100 MB per second *</a:t>
                      </a:r>
                    </a:p>
                  </a:txBody>
                  <a:tcPr marL="47625" marR="47625" marT="47625" marB="47625" anchor="ctr"/>
                </a:tc>
                <a:tc>
                  <a:txBody>
                    <a:bodyPr/>
                    <a:lstStyle/>
                    <a:p>
                      <a:pPr algn="ctr"/>
                      <a:r>
                        <a:rPr lang="en-US" sz="1200"/>
                        <a:t>150 MB per second *</a:t>
                      </a:r>
                    </a:p>
                  </a:txBody>
                  <a:tcPr marL="47625" marR="47625" marT="47625" marB="47625" anchor="ctr"/>
                </a:tc>
                <a:tc>
                  <a:txBody>
                    <a:bodyPr/>
                    <a:lstStyle/>
                    <a:p>
                      <a:pPr algn="ctr"/>
                      <a:r>
                        <a:rPr lang="en-US" sz="1200" dirty="0"/>
                        <a:t>200 MB per second *</a:t>
                      </a:r>
                    </a:p>
                  </a:txBody>
                  <a:tcPr marL="47625" marR="47625" marT="47625" marB="47625"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42450384"/>
              </p:ext>
            </p:extLst>
          </p:nvPr>
        </p:nvGraphicFramePr>
        <p:xfrm>
          <a:off x="1225484" y="1837326"/>
          <a:ext cx="9737888" cy="2595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434472"/>
                <a:gridCol w="2434472"/>
                <a:gridCol w="2434472"/>
                <a:gridCol w="2434472"/>
              </a:tblGrid>
              <a:tr h="370800">
                <a:tc>
                  <a:txBody>
                    <a:bodyPr/>
                    <a:lstStyle/>
                    <a:p>
                      <a:pPr algn="ctr"/>
                      <a:r>
                        <a:rPr lang="en-US" sz="1200" dirty="0"/>
                        <a:t>VM Size</a:t>
                      </a:r>
                    </a:p>
                  </a:txBody>
                  <a:tcPr marL="47625" marR="47625" marT="47625" marB="47625" anchor="ctr"/>
                </a:tc>
                <a:tc>
                  <a:txBody>
                    <a:bodyPr/>
                    <a:lstStyle/>
                    <a:p>
                      <a:pPr algn="ctr"/>
                      <a:r>
                        <a:rPr lang="en-US" sz="1200" dirty="0"/>
                        <a:t>CPU cores</a:t>
                      </a:r>
                    </a:p>
                  </a:txBody>
                  <a:tcPr marL="47625" marR="47625" marT="47625" marB="47625" anchor="ctr"/>
                </a:tc>
                <a:tc>
                  <a:txBody>
                    <a:bodyPr/>
                    <a:lstStyle/>
                    <a:p>
                      <a:pPr algn="ctr"/>
                      <a:r>
                        <a:rPr lang="en-US" sz="1200"/>
                        <a:t>Max. IOPS</a:t>
                      </a:r>
                    </a:p>
                  </a:txBody>
                  <a:tcPr marL="47625" marR="47625" marT="47625" marB="47625" anchor="ctr"/>
                </a:tc>
                <a:tc>
                  <a:txBody>
                    <a:bodyPr/>
                    <a:lstStyle/>
                    <a:p>
                      <a:pPr algn="ctr"/>
                      <a:r>
                        <a:rPr lang="en-US" sz="1200"/>
                        <a:t>Max. Disk Bandwidth</a:t>
                      </a:r>
                    </a:p>
                  </a:txBody>
                  <a:tcPr marL="47625" marR="47625" marT="47625" marB="47625" anchor="ctr"/>
                </a:tc>
              </a:tr>
              <a:tr h="0">
                <a:tc>
                  <a:txBody>
                    <a:bodyPr/>
                    <a:lstStyle/>
                    <a:p>
                      <a:pPr algn="ctr"/>
                      <a:r>
                        <a:rPr lang="en-US" sz="1200"/>
                        <a:t>STANDARD_DS1</a:t>
                      </a:r>
                    </a:p>
                  </a:txBody>
                  <a:tcPr marL="47625" marR="47625" marT="47625" marB="47625" anchor="ctr"/>
                </a:tc>
                <a:tc>
                  <a:txBody>
                    <a:bodyPr/>
                    <a:lstStyle/>
                    <a:p>
                      <a:pPr algn="ctr"/>
                      <a:r>
                        <a:rPr lang="en-US" altLang="ko-KR" sz="1200"/>
                        <a:t>1</a:t>
                      </a:r>
                    </a:p>
                  </a:txBody>
                  <a:tcPr marL="47625" marR="47625" marT="47625" marB="47625" anchor="ctr"/>
                </a:tc>
                <a:tc>
                  <a:txBody>
                    <a:bodyPr/>
                    <a:lstStyle/>
                    <a:p>
                      <a:pPr algn="ctr"/>
                      <a:r>
                        <a:rPr lang="en-US" altLang="ko-KR" sz="1200"/>
                        <a:t>3,200</a:t>
                      </a:r>
                    </a:p>
                  </a:txBody>
                  <a:tcPr marL="47625" marR="47625" marT="47625" marB="47625" anchor="ctr"/>
                </a:tc>
                <a:tc>
                  <a:txBody>
                    <a:bodyPr/>
                    <a:lstStyle/>
                    <a:p>
                      <a:pPr algn="ctr"/>
                      <a:r>
                        <a:rPr lang="en-US" sz="1200"/>
                        <a:t>32 MB per second</a:t>
                      </a:r>
                    </a:p>
                  </a:txBody>
                  <a:tcPr marL="47625" marR="47625" marT="47625" marB="47625" anchor="ctr"/>
                </a:tc>
              </a:tr>
              <a:tr h="0">
                <a:tc>
                  <a:txBody>
                    <a:bodyPr/>
                    <a:lstStyle/>
                    <a:p>
                      <a:pPr algn="ctr"/>
                      <a:r>
                        <a:rPr lang="en-US" sz="1200"/>
                        <a:t>STANDARD_DS2</a:t>
                      </a:r>
                    </a:p>
                  </a:txBody>
                  <a:tcPr marL="47625" marR="47625" marT="47625" marB="47625" anchor="ctr"/>
                </a:tc>
                <a:tc>
                  <a:txBody>
                    <a:bodyPr/>
                    <a:lstStyle/>
                    <a:p>
                      <a:pPr algn="ctr"/>
                      <a:r>
                        <a:rPr lang="en-US" altLang="ko-KR" sz="1200" dirty="0"/>
                        <a:t>2</a:t>
                      </a:r>
                    </a:p>
                  </a:txBody>
                  <a:tcPr marL="47625" marR="47625" marT="47625" marB="47625" anchor="ctr"/>
                </a:tc>
                <a:tc>
                  <a:txBody>
                    <a:bodyPr/>
                    <a:lstStyle/>
                    <a:p>
                      <a:pPr algn="ctr"/>
                      <a:r>
                        <a:rPr lang="en-US" altLang="ko-KR" sz="1200"/>
                        <a:t>6,400</a:t>
                      </a:r>
                    </a:p>
                  </a:txBody>
                  <a:tcPr marL="47625" marR="47625" marT="47625" marB="47625" anchor="ctr"/>
                </a:tc>
                <a:tc>
                  <a:txBody>
                    <a:bodyPr/>
                    <a:lstStyle/>
                    <a:p>
                      <a:pPr algn="ctr"/>
                      <a:r>
                        <a:rPr lang="en-US" sz="1200"/>
                        <a:t>64 MB per second</a:t>
                      </a:r>
                    </a:p>
                  </a:txBody>
                  <a:tcPr marL="47625" marR="47625" marT="47625" marB="47625" anchor="ctr"/>
                </a:tc>
              </a:tr>
              <a:tr h="0">
                <a:tc>
                  <a:txBody>
                    <a:bodyPr/>
                    <a:lstStyle/>
                    <a:p>
                      <a:pPr algn="ctr"/>
                      <a:r>
                        <a:rPr lang="en-US" sz="1200" dirty="0"/>
                        <a:t>STANDARD_DS3</a:t>
                      </a:r>
                    </a:p>
                  </a:txBody>
                  <a:tcPr marL="47625" marR="47625" marT="47625" marB="47625" anchor="ctr"/>
                </a:tc>
                <a:tc>
                  <a:txBody>
                    <a:bodyPr/>
                    <a:lstStyle/>
                    <a:p>
                      <a:pPr algn="ctr"/>
                      <a:r>
                        <a:rPr lang="en-US" altLang="ko-KR" sz="1200"/>
                        <a:t>4</a:t>
                      </a:r>
                    </a:p>
                  </a:txBody>
                  <a:tcPr marL="47625" marR="47625" marT="47625" marB="47625" anchor="ctr"/>
                </a:tc>
                <a:tc>
                  <a:txBody>
                    <a:bodyPr/>
                    <a:lstStyle/>
                    <a:p>
                      <a:pPr algn="ctr"/>
                      <a:r>
                        <a:rPr lang="en-US" altLang="ko-KR" sz="1200"/>
                        <a:t>12,800</a:t>
                      </a:r>
                    </a:p>
                  </a:txBody>
                  <a:tcPr marL="47625" marR="47625" marT="47625" marB="47625" anchor="ctr"/>
                </a:tc>
                <a:tc>
                  <a:txBody>
                    <a:bodyPr/>
                    <a:lstStyle/>
                    <a:p>
                      <a:pPr algn="ctr"/>
                      <a:r>
                        <a:rPr lang="en-US" sz="1200"/>
                        <a:t>128 MB per second</a:t>
                      </a:r>
                    </a:p>
                  </a:txBody>
                  <a:tcPr marL="47625" marR="47625" marT="47625" marB="47625" anchor="ctr"/>
                </a:tc>
              </a:tr>
              <a:tr h="0">
                <a:tc>
                  <a:txBody>
                    <a:bodyPr/>
                    <a:lstStyle/>
                    <a:p>
                      <a:pPr algn="ctr"/>
                      <a:r>
                        <a:rPr lang="en-US" sz="1200"/>
                        <a:t>STANDARD_DS4</a:t>
                      </a:r>
                    </a:p>
                  </a:txBody>
                  <a:tcPr marL="47625" marR="47625" marT="47625" marB="47625" anchor="ctr"/>
                </a:tc>
                <a:tc>
                  <a:txBody>
                    <a:bodyPr/>
                    <a:lstStyle/>
                    <a:p>
                      <a:pPr algn="ctr"/>
                      <a:r>
                        <a:rPr lang="en-US" altLang="ko-KR" sz="1200"/>
                        <a:t>8</a:t>
                      </a:r>
                    </a:p>
                  </a:txBody>
                  <a:tcPr marL="47625" marR="47625" marT="47625" marB="47625" anchor="ctr"/>
                </a:tc>
                <a:tc>
                  <a:txBody>
                    <a:bodyPr/>
                    <a:lstStyle/>
                    <a:p>
                      <a:pPr algn="ctr"/>
                      <a:r>
                        <a:rPr lang="en-US" altLang="ko-KR" sz="1200"/>
                        <a:t>25,600</a:t>
                      </a:r>
                    </a:p>
                  </a:txBody>
                  <a:tcPr marL="47625" marR="47625" marT="47625" marB="47625" anchor="ctr"/>
                </a:tc>
                <a:tc>
                  <a:txBody>
                    <a:bodyPr/>
                    <a:lstStyle/>
                    <a:p>
                      <a:pPr algn="ctr"/>
                      <a:r>
                        <a:rPr lang="en-US" sz="1200"/>
                        <a:t>256 MB per second</a:t>
                      </a:r>
                    </a:p>
                  </a:txBody>
                  <a:tcPr marL="47625" marR="47625" marT="47625" marB="47625" anchor="ctr"/>
                </a:tc>
              </a:tr>
              <a:tr h="0">
                <a:tc>
                  <a:txBody>
                    <a:bodyPr/>
                    <a:lstStyle/>
                    <a:p>
                      <a:pPr algn="ctr"/>
                      <a:r>
                        <a:rPr lang="en-US" sz="1200"/>
                        <a:t>STANDARD_DS11</a:t>
                      </a:r>
                    </a:p>
                  </a:txBody>
                  <a:tcPr marL="47625" marR="47625" marT="47625" marB="47625" anchor="ctr"/>
                </a:tc>
                <a:tc>
                  <a:txBody>
                    <a:bodyPr/>
                    <a:lstStyle/>
                    <a:p>
                      <a:pPr algn="ctr"/>
                      <a:r>
                        <a:rPr lang="en-US" altLang="ko-KR" sz="1200"/>
                        <a:t>2</a:t>
                      </a:r>
                    </a:p>
                  </a:txBody>
                  <a:tcPr marL="47625" marR="47625" marT="47625" marB="47625" anchor="ctr"/>
                </a:tc>
                <a:tc>
                  <a:txBody>
                    <a:bodyPr/>
                    <a:lstStyle/>
                    <a:p>
                      <a:pPr algn="ctr"/>
                      <a:r>
                        <a:rPr lang="en-US" altLang="ko-KR" sz="1200" dirty="0"/>
                        <a:t>6,400</a:t>
                      </a:r>
                    </a:p>
                  </a:txBody>
                  <a:tcPr marL="47625" marR="47625" marT="47625" marB="47625" anchor="ctr"/>
                </a:tc>
                <a:tc>
                  <a:txBody>
                    <a:bodyPr/>
                    <a:lstStyle/>
                    <a:p>
                      <a:pPr algn="ctr"/>
                      <a:r>
                        <a:rPr lang="en-US" sz="1200"/>
                        <a:t>64 MB per second</a:t>
                      </a:r>
                    </a:p>
                  </a:txBody>
                  <a:tcPr marL="47625" marR="47625" marT="47625" marB="47625" anchor="ctr"/>
                </a:tc>
              </a:tr>
              <a:tr h="0">
                <a:tc>
                  <a:txBody>
                    <a:bodyPr/>
                    <a:lstStyle/>
                    <a:p>
                      <a:pPr algn="ctr"/>
                      <a:r>
                        <a:rPr lang="en-US" sz="1200" dirty="0"/>
                        <a:t>STANDARD_DS12</a:t>
                      </a:r>
                    </a:p>
                  </a:txBody>
                  <a:tcPr marL="47625" marR="47625" marT="47625" marB="47625" anchor="ctr"/>
                </a:tc>
                <a:tc>
                  <a:txBody>
                    <a:bodyPr/>
                    <a:lstStyle/>
                    <a:p>
                      <a:pPr algn="ctr"/>
                      <a:r>
                        <a:rPr lang="en-US" altLang="ko-KR" sz="1200"/>
                        <a:t>4</a:t>
                      </a:r>
                    </a:p>
                  </a:txBody>
                  <a:tcPr marL="47625" marR="47625" marT="47625" marB="47625" anchor="ctr"/>
                </a:tc>
                <a:tc>
                  <a:txBody>
                    <a:bodyPr/>
                    <a:lstStyle/>
                    <a:p>
                      <a:pPr algn="ctr"/>
                      <a:r>
                        <a:rPr lang="en-US" altLang="ko-KR" sz="1200"/>
                        <a:t>12,800</a:t>
                      </a:r>
                    </a:p>
                  </a:txBody>
                  <a:tcPr marL="47625" marR="47625" marT="47625" marB="47625" anchor="ctr"/>
                </a:tc>
                <a:tc>
                  <a:txBody>
                    <a:bodyPr/>
                    <a:lstStyle/>
                    <a:p>
                      <a:pPr algn="ctr"/>
                      <a:r>
                        <a:rPr lang="en-US" sz="1200"/>
                        <a:t>128 MB per second</a:t>
                      </a:r>
                    </a:p>
                  </a:txBody>
                  <a:tcPr marL="47625" marR="47625" marT="47625" marB="47625" anchor="ctr"/>
                </a:tc>
              </a:tr>
              <a:tr h="0">
                <a:tc>
                  <a:txBody>
                    <a:bodyPr/>
                    <a:lstStyle/>
                    <a:p>
                      <a:pPr algn="ctr"/>
                      <a:r>
                        <a:rPr lang="en-US" sz="1200"/>
                        <a:t>STANDARD_DS13</a:t>
                      </a:r>
                    </a:p>
                  </a:txBody>
                  <a:tcPr marL="47625" marR="47625" marT="47625" marB="47625" anchor="ctr"/>
                </a:tc>
                <a:tc>
                  <a:txBody>
                    <a:bodyPr/>
                    <a:lstStyle/>
                    <a:p>
                      <a:pPr algn="ctr"/>
                      <a:r>
                        <a:rPr lang="en-US" altLang="ko-KR" sz="1200"/>
                        <a:t>8</a:t>
                      </a:r>
                    </a:p>
                  </a:txBody>
                  <a:tcPr marL="47625" marR="47625" marT="47625" marB="47625" anchor="ctr"/>
                </a:tc>
                <a:tc>
                  <a:txBody>
                    <a:bodyPr/>
                    <a:lstStyle/>
                    <a:p>
                      <a:pPr algn="ctr"/>
                      <a:r>
                        <a:rPr lang="en-US" altLang="ko-KR" sz="1200"/>
                        <a:t>25,600</a:t>
                      </a:r>
                    </a:p>
                  </a:txBody>
                  <a:tcPr marL="47625" marR="47625" marT="47625" marB="47625" anchor="ctr"/>
                </a:tc>
                <a:tc>
                  <a:txBody>
                    <a:bodyPr/>
                    <a:lstStyle/>
                    <a:p>
                      <a:pPr algn="ctr"/>
                      <a:r>
                        <a:rPr lang="en-US" sz="1200"/>
                        <a:t>256 MB per second</a:t>
                      </a:r>
                    </a:p>
                  </a:txBody>
                  <a:tcPr marL="47625" marR="47625" marT="47625" marB="47625" anchor="ctr"/>
                </a:tc>
              </a:tr>
              <a:tr h="0">
                <a:tc>
                  <a:txBody>
                    <a:bodyPr/>
                    <a:lstStyle/>
                    <a:p>
                      <a:pPr algn="ctr"/>
                      <a:r>
                        <a:rPr lang="en-US" sz="1200"/>
                        <a:t>STANDARD_DS14</a:t>
                      </a:r>
                    </a:p>
                  </a:txBody>
                  <a:tcPr marL="47625" marR="47625" marT="47625" marB="47625" anchor="ctr"/>
                </a:tc>
                <a:tc>
                  <a:txBody>
                    <a:bodyPr/>
                    <a:lstStyle/>
                    <a:p>
                      <a:pPr algn="ctr"/>
                      <a:r>
                        <a:rPr lang="en-US" altLang="ko-KR" sz="1200"/>
                        <a:t>16</a:t>
                      </a:r>
                    </a:p>
                  </a:txBody>
                  <a:tcPr marL="47625" marR="47625" marT="47625" marB="47625" anchor="ctr"/>
                </a:tc>
                <a:tc>
                  <a:txBody>
                    <a:bodyPr/>
                    <a:lstStyle/>
                    <a:p>
                      <a:pPr algn="ctr"/>
                      <a:r>
                        <a:rPr lang="en-US" altLang="ko-KR" sz="1200"/>
                        <a:t>50,000</a:t>
                      </a:r>
                    </a:p>
                  </a:txBody>
                  <a:tcPr marL="47625" marR="47625" marT="47625" marB="47625" anchor="ctr"/>
                </a:tc>
                <a:tc>
                  <a:txBody>
                    <a:bodyPr/>
                    <a:lstStyle/>
                    <a:p>
                      <a:pPr algn="ctr"/>
                      <a:r>
                        <a:rPr lang="en-US" sz="1200" dirty="0"/>
                        <a:t>512 MB per second</a:t>
                      </a:r>
                    </a:p>
                  </a:txBody>
                  <a:tcPr marL="47625" marR="47625" marT="47625" marB="47625" anchor="ctr"/>
                </a:tc>
              </a:tr>
            </a:tbl>
          </a:graphicData>
        </a:graphic>
      </p:graphicFrame>
    </p:spTree>
    <p:extLst>
      <p:ext uri="{BB962C8B-B14F-4D97-AF65-F5344CB8AC3E}">
        <p14:creationId xmlns:p14="http://schemas.microsoft.com/office/powerpoint/2010/main" val="2047442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smtClean="0"/>
              <a:t>2. </a:t>
            </a:r>
            <a:r>
              <a:rPr lang="en-US" altLang="ko-KR" dirty="0" smtClean="0"/>
              <a:t>Virtual Machine</a:t>
            </a:r>
            <a:endParaRPr lang="ko-KR" altLang="en-US" dirty="0"/>
          </a:p>
        </p:txBody>
      </p:sp>
      <p:sp>
        <p:nvSpPr>
          <p:cNvPr id="3" name="Content Placeholder 2"/>
          <p:cNvSpPr>
            <a:spLocks noGrp="1"/>
          </p:cNvSpPr>
          <p:nvPr>
            <p:ph idx="1"/>
          </p:nvPr>
        </p:nvSpPr>
        <p:spPr>
          <a:xfrm>
            <a:off x="312420" y="1212981"/>
            <a:ext cx="6762148" cy="5197150"/>
          </a:xfrm>
        </p:spPr>
        <p:txBody>
          <a:bodyPr/>
          <a:lstStyle/>
          <a:p>
            <a:r>
              <a:rPr lang="en-US" altLang="ko-KR" dirty="0"/>
              <a:t>Customized Windows and Linux VMs with complete control of the OS</a:t>
            </a:r>
          </a:p>
          <a:p>
            <a:r>
              <a:rPr lang="en-US" altLang="ko-KR" dirty="0" smtClean="0"/>
              <a:t>An </a:t>
            </a:r>
            <a:r>
              <a:rPr lang="en-US" altLang="ko-KR" dirty="0"/>
              <a:t>operating system </a:t>
            </a:r>
            <a:r>
              <a:rPr lang="en-US" altLang="ko-KR" b="1" dirty="0"/>
              <a:t>image</a:t>
            </a:r>
            <a:r>
              <a:rPr lang="en-US" altLang="ko-KR" dirty="0"/>
              <a:t> is a set of one or more files to be used as a template to create a new virtual machine. An image acts like a template because it doesn’t have the personalized settings that a configured virtual machine has, such as the computer name and user account settings.</a:t>
            </a:r>
            <a:br>
              <a:rPr lang="en-US" altLang="ko-KR" dirty="0"/>
            </a:br>
            <a:r>
              <a:rPr lang="en-US" altLang="ko-KR" dirty="0"/>
              <a:t/>
            </a:r>
            <a:br>
              <a:rPr lang="en-US" altLang="ko-KR" dirty="0"/>
            </a:br>
            <a:endParaRPr lang="en-US" altLang="ko-KR" dirty="0"/>
          </a:p>
          <a:p>
            <a:r>
              <a:rPr lang="en-US" altLang="ko-KR" dirty="0"/>
              <a:t>A virtual machine </a:t>
            </a:r>
            <a:r>
              <a:rPr lang="en-US" altLang="ko-KR" b="1" dirty="0"/>
              <a:t>OS disk</a:t>
            </a:r>
            <a:r>
              <a:rPr lang="en-US" altLang="ko-KR" dirty="0"/>
              <a:t> is virtual hard disk (in .</a:t>
            </a:r>
            <a:r>
              <a:rPr lang="en-US" altLang="ko-KR" dirty="0" err="1"/>
              <a:t>vhd</a:t>
            </a:r>
            <a:r>
              <a:rPr lang="en-US" altLang="ko-KR" dirty="0"/>
              <a:t> file format) that can be booted and mounted as a running version of an operating system instance. Virtual machines can also use one or more </a:t>
            </a:r>
            <a:r>
              <a:rPr lang="en-US" altLang="ko-KR" b="1" dirty="0"/>
              <a:t>data disks</a:t>
            </a:r>
            <a:r>
              <a:rPr lang="en-US" altLang="ko-KR" dirty="0"/>
              <a:t>, which can be attached to the virtual machine at any time.</a:t>
            </a:r>
            <a:br>
              <a:rPr lang="en-US" altLang="ko-KR" dirty="0"/>
            </a:br>
            <a:r>
              <a:rPr lang="en-US" altLang="ko-KR" dirty="0"/>
              <a:t/>
            </a:r>
            <a:br>
              <a:rPr lang="en-US" altLang="ko-KR" dirty="0"/>
            </a:br>
            <a:endParaRPr lang="en-US" altLang="ko-KR" dirty="0"/>
          </a:p>
          <a:p>
            <a:r>
              <a:rPr lang="en-US" altLang="ko-KR" dirty="0"/>
              <a:t>An Microsoft Azure application can have multiple virtual machines. All virtual machines that you create in Microsoft Azure can automatically communicate using a private network channel with other virtual machines in the same cloud service or virtual network. Microsoft Azure allows you to load-balance traffic between them.</a:t>
            </a:r>
            <a:br>
              <a:rPr lang="en-US" altLang="ko-KR" dirty="0"/>
            </a:br>
            <a:endParaRPr lang="en-US" altLang="ko-KR" dirty="0"/>
          </a:p>
          <a:p>
            <a:endParaRPr lang="ko-KR" altLang="en-US" dirty="0"/>
          </a:p>
        </p:txBody>
      </p:sp>
      <p:sp>
        <p:nvSpPr>
          <p:cNvPr id="4" name="Text Placeholder 3"/>
          <p:cNvSpPr>
            <a:spLocks noGrp="1"/>
          </p:cNvSpPr>
          <p:nvPr>
            <p:ph type="body" sz="quarter" idx="10"/>
          </p:nvPr>
        </p:nvSpPr>
        <p:spPr/>
        <p:txBody>
          <a:bodyPr>
            <a:normAutofit/>
          </a:bodyPr>
          <a:lstStyle/>
          <a:p>
            <a:r>
              <a:rPr lang="en-US" altLang="ko-KR" dirty="0" smtClean="0"/>
              <a:t>Software </a:t>
            </a:r>
            <a:r>
              <a:rPr lang="en-US" altLang="ko-KR" dirty="0"/>
              <a:t>version of a computer that you configure and maintain according to your needs</a:t>
            </a:r>
            <a:r>
              <a:rPr lang="en-US" altLang="ko-KR" dirty="0" smtClean="0"/>
              <a:t>.</a:t>
            </a:r>
            <a:endParaRPr lang="ko-KR" altLang="en-US" dirty="0"/>
          </a:p>
        </p:txBody>
      </p:sp>
      <p:grpSp>
        <p:nvGrpSpPr>
          <p:cNvPr id="29" name="Group 28"/>
          <p:cNvGrpSpPr/>
          <p:nvPr/>
        </p:nvGrpSpPr>
        <p:grpSpPr>
          <a:xfrm>
            <a:off x="7572333" y="1396487"/>
            <a:ext cx="4215406" cy="4830139"/>
            <a:chOff x="7572333" y="1298518"/>
            <a:chExt cx="4215406" cy="4830139"/>
          </a:xfrm>
        </p:grpSpPr>
        <p:sp>
          <p:nvSpPr>
            <p:cNvPr id="19" name="Rectangle 18"/>
            <p:cNvSpPr/>
            <p:nvPr/>
          </p:nvSpPr>
          <p:spPr>
            <a:xfrm>
              <a:off x="7598215" y="1298518"/>
              <a:ext cx="4189524" cy="483013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2644" y="3349271"/>
              <a:ext cx="1382332" cy="138233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623665" y="2744522"/>
              <a:ext cx="780290" cy="78029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6271" y="3932735"/>
              <a:ext cx="644868" cy="64486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6002" y="3932735"/>
              <a:ext cx="644868" cy="644868"/>
            </a:xfrm>
            <a:prstGeom prst="rect">
              <a:avLst/>
            </a:prstGeom>
          </p:spPr>
        </p:pic>
        <p:sp>
          <p:nvSpPr>
            <p:cNvPr id="11" name="Rectangle 10"/>
            <p:cNvSpPr/>
            <p:nvPr/>
          </p:nvSpPr>
          <p:spPr>
            <a:xfrm>
              <a:off x="7863840" y="2564240"/>
              <a:ext cx="3611479" cy="253144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8458860" y="4589893"/>
              <a:ext cx="1151277" cy="246221"/>
            </a:xfrm>
            <a:prstGeom prst="rect">
              <a:avLst/>
            </a:prstGeom>
            <a:noFill/>
          </p:spPr>
          <p:txBody>
            <a:bodyPr wrap="none" rtlCol="0">
              <a:spAutoFit/>
            </a:bodyPr>
            <a:lstStyle/>
            <a:p>
              <a:pPr algn="ctr"/>
              <a:r>
                <a:rPr lang="en-US" altLang="ko-KR" sz="1000" b="1" dirty="0" smtClean="0"/>
                <a:t>Virtual Machine</a:t>
              </a:r>
              <a:endParaRPr lang="ko-KR" altLang="en-US" sz="1000" b="1" dirty="0"/>
            </a:p>
          </p:txBody>
        </p:sp>
        <p:sp>
          <p:nvSpPr>
            <p:cNvPr id="13" name="TextBox 12"/>
            <p:cNvSpPr txBox="1"/>
            <p:nvPr/>
          </p:nvSpPr>
          <p:spPr>
            <a:xfrm>
              <a:off x="9767255" y="4589893"/>
              <a:ext cx="662362" cy="246221"/>
            </a:xfrm>
            <a:prstGeom prst="rect">
              <a:avLst/>
            </a:prstGeom>
            <a:noFill/>
          </p:spPr>
          <p:txBody>
            <a:bodyPr wrap="none" rtlCol="0">
              <a:spAutoFit/>
            </a:bodyPr>
            <a:lstStyle/>
            <a:p>
              <a:pPr algn="ctr"/>
              <a:r>
                <a:rPr lang="en-US" altLang="ko-KR" sz="1000" b="1" dirty="0" smtClean="0"/>
                <a:t>OS Disk</a:t>
              </a:r>
              <a:endParaRPr lang="ko-KR" altLang="en-US" sz="1000" b="1" dirty="0"/>
            </a:p>
          </p:txBody>
        </p:sp>
        <p:sp>
          <p:nvSpPr>
            <p:cNvPr id="14" name="TextBox 13"/>
            <p:cNvSpPr txBox="1"/>
            <p:nvPr/>
          </p:nvSpPr>
          <p:spPr>
            <a:xfrm>
              <a:off x="10431419" y="4589893"/>
              <a:ext cx="774572" cy="246221"/>
            </a:xfrm>
            <a:prstGeom prst="rect">
              <a:avLst/>
            </a:prstGeom>
            <a:noFill/>
          </p:spPr>
          <p:txBody>
            <a:bodyPr wrap="none" rtlCol="0">
              <a:spAutoFit/>
            </a:bodyPr>
            <a:lstStyle/>
            <a:p>
              <a:pPr algn="ctr"/>
              <a:r>
                <a:rPr lang="en-US" altLang="ko-KR" sz="1000" b="1" dirty="0" smtClean="0"/>
                <a:t>Data Disk</a:t>
              </a:r>
              <a:endParaRPr lang="ko-KR" altLang="en-US" sz="1000" b="1" dirty="0"/>
            </a:p>
          </p:txBody>
        </p:sp>
        <p:sp>
          <p:nvSpPr>
            <p:cNvPr id="16" name="TextBox 15"/>
            <p:cNvSpPr txBox="1"/>
            <p:nvPr/>
          </p:nvSpPr>
          <p:spPr>
            <a:xfrm>
              <a:off x="8590456" y="4778313"/>
              <a:ext cx="846707" cy="246221"/>
            </a:xfrm>
            <a:prstGeom prst="rect">
              <a:avLst/>
            </a:prstGeom>
            <a:noFill/>
          </p:spPr>
          <p:txBody>
            <a:bodyPr wrap="none" rtlCol="0">
              <a:spAutoFit/>
            </a:bodyPr>
            <a:lstStyle/>
            <a:p>
              <a:pPr algn="ctr"/>
              <a:r>
                <a:rPr lang="en-US" altLang="ko-KR" sz="1000" i="1" dirty="0" smtClean="0">
                  <a:solidFill>
                    <a:schemeClr val="accent6">
                      <a:lumMod val="75000"/>
                    </a:schemeClr>
                  </a:solidFill>
                </a:rPr>
                <a:t>Host Name</a:t>
              </a:r>
              <a:endParaRPr lang="ko-KR" altLang="en-US" sz="1000" i="1" dirty="0">
                <a:solidFill>
                  <a:schemeClr val="accent6">
                    <a:lumMod val="75000"/>
                  </a:schemeClr>
                </a:solidFill>
              </a:endParaRP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79434" y="1381369"/>
              <a:ext cx="780290" cy="780290"/>
            </a:xfrm>
            <a:prstGeom prst="rect">
              <a:avLst/>
            </a:prstGeom>
          </p:spPr>
        </p:pic>
        <p:sp>
          <p:nvSpPr>
            <p:cNvPr id="15" name="TextBox 14"/>
            <p:cNvSpPr txBox="1"/>
            <p:nvPr/>
          </p:nvSpPr>
          <p:spPr>
            <a:xfrm>
              <a:off x="9162069" y="2102798"/>
              <a:ext cx="1015022" cy="246221"/>
            </a:xfrm>
            <a:prstGeom prst="rect">
              <a:avLst/>
            </a:prstGeom>
            <a:noFill/>
          </p:spPr>
          <p:txBody>
            <a:bodyPr wrap="none" rtlCol="0">
              <a:spAutoFit/>
            </a:bodyPr>
            <a:lstStyle/>
            <a:p>
              <a:pPr algn="ctr"/>
              <a:r>
                <a:rPr lang="en-US" altLang="ko-KR" sz="1000" b="1" dirty="0" smtClean="0"/>
                <a:t>Cloud Service</a:t>
              </a:r>
              <a:endParaRPr lang="ko-KR" altLang="en-US" sz="1000" b="1" dirty="0"/>
            </a:p>
          </p:txBody>
        </p:sp>
        <p:sp>
          <p:nvSpPr>
            <p:cNvPr id="17" name="TextBox 16"/>
            <p:cNvSpPr txBox="1"/>
            <p:nvPr/>
          </p:nvSpPr>
          <p:spPr>
            <a:xfrm>
              <a:off x="9252638" y="2331051"/>
              <a:ext cx="833883" cy="246221"/>
            </a:xfrm>
            <a:prstGeom prst="rect">
              <a:avLst/>
            </a:prstGeom>
            <a:noFill/>
          </p:spPr>
          <p:txBody>
            <a:bodyPr wrap="none" rtlCol="0">
              <a:spAutoFit/>
            </a:bodyPr>
            <a:lstStyle/>
            <a:p>
              <a:pPr algn="ctr"/>
              <a:r>
                <a:rPr lang="en-US" altLang="ko-KR" sz="1000" i="1" dirty="0" smtClean="0">
                  <a:solidFill>
                    <a:schemeClr val="accent6">
                      <a:lumMod val="75000"/>
                    </a:schemeClr>
                  </a:solidFill>
                </a:rPr>
                <a:t>DNS Name</a:t>
              </a:r>
              <a:endParaRPr lang="ko-KR" altLang="en-US" sz="1000" i="1" dirty="0">
                <a:solidFill>
                  <a:schemeClr val="accent6">
                    <a:lumMod val="75000"/>
                  </a:schemeClr>
                </a:solidFill>
              </a:endParaRPr>
            </a:p>
          </p:txBody>
        </p:sp>
        <p:sp>
          <p:nvSpPr>
            <p:cNvPr id="18" name="TextBox 17"/>
            <p:cNvSpPr txBox="1"/>
            <p:nvPr/>
          </p:nvSpPr>
          <p:spPr>
            <a:xfrm>
              <a:off x="9055131" y="3235355"/>
              <a:ext cx="736100" cy="246221"/>
            </a:xfrm>
            <a:prstGeom prst="rect">
              <a:avLst/>
            </a:prstGeom>
            <a:noFill/>
          </p:spPr>
          <p:txBody>
            <a:bodyPr wrap="none" rtlCol="0">
              <a:spAutoFit/>
            </a:bodyPr>
            <a:lstStyle/>
            <a:p>
              <a:pPr algn="ctr"/>
              <a:r>
                <a:rPr lang="en-US" altLang="ko-KR" sz="1000" b="1" dirty="0" smtClean="0"/>
                <a:t>Endpoint</a:t>
              </a:r>
              <a:endParaRPr lang="ko-KR" altLang="en-US" sz="1000" b="1" dirty="0"/>
            </a:p>
          </p:txBody>
        </p:sp>
        <p:sp>
          <p:nvSpPr>
            <p:cNvPr id="20" name="TextBox 19"/>
            <p:cNvSpPr txBox="1"/>
            <p:nvPr/>
          </p:nvSpPr>
          <p:spPr>
            <a:xfrm>
              <a:off x="7572333" y="1306916"/>
              <a:ext cx="1168911" cy="246221"/>
            </a:xfrm>
            <a:prstGeom prst="rect">
              <a:avLst/>
            </a:prstGeom>
            <a:noFill/>
          </p:spPr>
          <p:txBody>
            <a:bodyPr wrap="none" rtlCol="0">
              <a:spAutoFit/>
            </a:bodyPr>
            <a:lstStyle/>
            <a:p>
              <a:pPr algn="ctr"/>
              <a:r>
                <a:rPr lang="en-US" altLang="ko-KR" sz="1000" b="1" u="sng" dirty="0" smtClean="0"/>
                <a:t>Microsoft Azure</a:t>
              </a:r>
              <a:endParaRPr lang="ko-KR" altLang="en-US" sz="1000" b="1" u="sng" dirty="0"/>
            </a:p>
          </p:txBody>
        </p:sp>
        <p:sp>
          <p:nvSpPr>
            <p:cNvPr id="22" name="Rectangle 21"/>
            <p:cNvSpPr/>
            <p:nvPr/>
          </p:nvSpPr>
          <p:spPr>
            <a:xfrm>
              <a:off x="7863840" y="5151517"/>
              <a:ext cx="3611479" cy="8642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2516" y="5197189"/>
              <a:ext cx="780290" cy="780290"/>
            </a:xfrm>
            <a:prstGeom prst="rect">
              <a:avLst/>
            </a:prstGeom>
          </p:spPr>
        </p:pic>
        <p:sp>
          <p:nvSpPr>
            <p:cNvPr id="24" name="TextBox 23"/>
            <p:cNvSpPr txBox="1"/>
            <p:nvPr/>
          </p:nvSpPr>
          <p:spPr>
            <a:xfrm>
              <a:off x="9488460" y="5360741"/>
              <a:ext cx="1051891" cy="246221"/>
            </a:xfrm>
            <a:prstGeom prst="rect">
              <a:avLst/>
            </a:prstGeom>
            <a:noFill/>
          </p:spPr>
          <p:txBody>
            <a:bodyPr wrap="none" rtlCol="0">
              <a:spAutoFit/>
            </a:bodyPr>
            <a:lstStyle/>
            <a:p>
              <a:pPr algn="ctr"/>
              <a:r>
                <a:rPr lang="en-US" altLang="ko-KR" sz="1000" b="1" dirty="0" smtClean="0"/>
                <a:t>Azure Storage</a:t>
              </a:r>
              <a:endParaRPr lang="ko-KR" altLang="en-US" sz="1000" b="1" dirty="0"/>
            </a:p>
          </p:txBody>
        </p:sp>
        <p:sp>
          <p:nvSpPr>
            <p:cNvPr id="30" name="TextBox 29"/>
            <p:cNvSpPr txBox="1"/>
            <p:nvPr/>
          </p:nvSpPr>
          <p:spPr>
            <a:xfrm>
              <a:off x="9509299" y="5556103"/>
              <a:ext cx="1136850" cy="246221"/>
            </a:xfrm>
            <a:prstGeom prst="rect">
              <a:avLst/>
            </a:prstGeom>
            <a:noFill/>
          </p:spPr>
          <p:txBody>
            <a:bodyPr wrap="none" rtlCol="0">
              <a:spAutoFit/>
            </a:bodyPr>
            <a:lstStyle/>
            <a:p>
              <a:pPr algn="ctr"/>
              <a:r>
                <a:rPr lang="en-US" altLang="ko-KR" sz="1000" i="1" dirty="0">
                  <a:solidFill>
                    <a:schemeClr val="accent6">
                      <a:lumMod val="75000"/>
                    </a:schemeClr>
                  </a:solidFill>
                </a:rPr>
                <a:t>Storage account</a:t>
              </a:r>
              <a:endParaRPr lang="ko-KR" altLang="en-US" sz="1000" i="1" dirty="0">
                <a:solidFill>
                  <a:schemeClr val="accent6">
                    <a:lumMod val="75000"/>
                  </a:schemeClr>
                </a:solidFill>
              </a:endParaRPr>
            </a:p>
          </p:txBody>
        </p:sp>
      </p:grpSp>
    </p:spTree>
    <p:extLst>
      <p:ext uri="{BB962C8B-B14F-4D97-AF65-F5344CB8AC3E}">
        <p14:creationId xmlns:p14="http://schemas.microsoft.com/office/powerpoint/2010/main" val="90459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mtClean="0"/>
              <a:t>Premium Storage</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7" name="Text Placeholder 6"/>
          <p:cNvSpPr>
            <a:spLocks noGrp="1"/>
          </p:cNvSpPr>
          <p:nvPr>
            <p:ph type="body" sz="quarter" idx="10"/>
          </p:nvPr>
        </p:nvSpPr>
        <p:spPr/>
        <p:txBody>
          <a:bodyPr/>
          <a:lstStyle/>
          <a:p>
            <a:r>
              <a:rPr lang="en-US" altLang="ko-KR" dirty="0" smtClean="0"/>
              <a:t>Performances and Maximum Capacity</a:t>
            </a:r>
            <a:endParaRPr lang="ko-KR" altLang="en-US" dirty="0"/>
          </a:p>
        </p:txBody>
      </p:sp>
      <p:sp>
        <p:nvSpPr>
          <p:cNvPr id="2" name="Rectangle 1"/>
          <p:cNvSpPr/>
          <p:nvPr/>
        </p:nvSpPr>
        <p:spPr>
          <a:xfrm>
            <a:off x="312418" y="6435531"/>
            <a:ext cx="7491732" cy="230832"/>
          </a:xfrm>
          <a:prstGeom prst="rect">
            <a:avLst/>
          </a:prstGeom>
          <a:solidFill>
            <a:srgbClr val="FFFF00"/>
          </a:solidFill>
        </p:spPr>
        <p:txBody>
          <a:bodyPr wrap="square">
            <a:spAutoFit/>
          </a:bodyPr>
          <a:lstStyle/>
          <a:p>
            <a:r>
              <a:rPr lang="en-US" altLang="ko-KR" sz="900" b="1" dirty="0" smtClean="0"/>
              <a:t>* Premium </a:t>
            </a:r>
            <a:r>
              <a:rPr lang="en-US" altLang="ko-KR" sz="900" b="1" dirty="0"/>
              <a:t>Storage is only available in West US, East US 2, West Europe, Southeast Asia, Japan West and Australia East regions.</a:t>
            </a:r>
            <a:endParaRPr lang="ko-KR" altLang="en-US" sz="900" b="1" dirty="0"/>
          </a:p>
        </p:txBody>
      </p:sp>
      <p:sp>
        <p:nvSpPr>
          <p:cNvPr id="3" name="Content Placeholder 2"/>
          <p:cNvSpPr>
            <a:spLocks noGrp="1"/>
          </p:cNvSpPr>
          <p:nvPr>
            <p:ph idx="1"/>
          </p:nvPr>
        </p:nvSpPr>
        <p:spPr/>
        <p:txBody>
          <a:bodyPr/>
          <a:lstStyle/>
          <a:p>
            <a:r>
              <a:rPr lang="en-US" altLang="ko-KR" dirty="0" smtClean="0"/>
              <a:t>Maximum Capacity per account</a:t>
            </a:r>
          </a:p>
          <a:p>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1503940824"/>
              </p:ext>
            </p:extLst>
          </p:nvPr>
        </p:nvGraphicFramePr>
        <p:xfrm>
          <a:off x="1227883" y="1640555"/>
          <a:ext cx="9736236" cy="108087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8118"/>
                <a:gridCol w="4868118"/>
              </a:tblGrid>
              <a:tr h="441023">
                <a:tc>
                  <a:txBody>
                    <a:bodyPr/>
                    <a:lstStyle/>
                    <a:p>
                      <a:pPr algn="ctr"/>
                      <a:r>
                        <a:rPr lang="en-US" sz="1200" dirty="0"/>
                        <a:t>Total Account Capacity</a:t>
                      </a:r>
                    </a:p>
                  </a:txBody>
                  <a:tcPr marL="47625" marR="47625" marT="47625" marB="47625" anchor="ctr"/>
                </a:tc>
                <a:tc>
                  <a:txBody>
                    <a:bodyPr/>
                    <a:lstStyle/>
                    <a:p>
                      <a:pPr algn="ctr"/>
                      <a:r>
                        <a:rPr lang="en-US" sz="1200" dirty="0" smtClean="0"/>
                        <a:t>Total </a:t>
                      </a:r>
                      <a:r>
                        <a:rPr lang="en-US" sz="1200" dirty="0"/>
                        <a:t>Bandwidth for a Locally Redundant Storage Account</a:t>
                      </a:r>
                    </a:p>
                  </a:txBody>
                  <a:tcPr marL="47625" marR="47625" marT="47625" marB="47625" anchor="ctr"/>
                </a:tc>
              </a:tr>
              <a:tr h="639851">
                <a:tc>
                  <a:txBody>
                    <a:bodyPr/>
                    <a:lstStyle/>
                    <a:p>
                      <a:pPr algn="ctr">
                        <a:buFont typeface="Arial" panose="020B0604020202020204" pitchFamily="34" charset="0"/>
                        <a:buNone/>
                      </a:pPr>
                      <a:r>
                        <a:rPr lang="en-US" sz="1200" dirty="0"/>
                        <a:t>Disk capacity: 35 TB</a:t>
                      </a:r>
                    </a:p>
                    <a:p>
                      <a:pPr algn="ctr">
                        <a:buFont typeface="Arial" panose="020B0604020202020204" pitchFamily="34" charset="0"/>
                        <a:buNone/>
                      </a:pPr>
                      <a:r>
                        <a:rPr lang="en-US" sz="1200" dirty="0"/>
                        <a:t>Snapshot capacity: </a:t>
                      </a:r>
                      <a:r>
                        <a:rPr lang="en-US" sz="1200" kern="1200" dirty="0"/>
                        <a:t>10</a:t>
                      </a:r>
                      <a:r>
                        <a:rPr lang="en-US" sz="1200" dirty="0"/>
                        <a:t> TB</a:t>
                      </a:r>
                    </a:p>
                  </a:txBody>
                  <a:tcPr marL="47625" marR="47625" marT="47625" marB="47625" anchor="ctr"/>
                </a:tc>
                <a:tc>
                  <a:txBody>
                    <a:bodyPr/>
                    <a:lstStyle/>
                    <a:p>
                      <a:pPr algn="ctr"/>
                      <a:r>
                        <a:rPr lang="en-US" sz="1200" dirty="0"/>
                        <a:t>Up to 50 gigabits per second for Inbound + Outbound</a:t>
                      </a:r>
                    </a:p>
                  </a:txBody>
                  <a:tcPr marL="47625" marR="47625" marT="47625" marB="47625" anchor="ctr"/>
                </a:tc>
              </a:tr>
            </a:tbl>
          </a:graphicData>
        </a:graphic>
      </p:graphicFrame>
    </p:spTree>
    <p:extLst>
      <p:ext uri="{BB962C8B-B14F-4D97-AF65-F5344CB8AC3E}">
        <p14:creationId xmlns:p14="http://schemas.microsoft.com/office/powerpoint/2010/main" val="998243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Premium Storage for Linux</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9" name="Content Placeholder 8"/>
          <p:cNvSpPr>
            <a:spLocks noGrp="1"/>
          </p:cNvSpPr>
          <p:nvPr>
            <p:ph idx="1"/>
          </p:nvPr>
        </p:nvSpPr>
        <p:spPr/>
        <p:txBody>
          <a:bodyPr>
            <a:normAutofit/>
          </a:bodyPr>
          <a:lstStyle/>
          <a:p>
            <a:r>
              <a:rPr lang="en-US" altLang="ko-KR" dirty="0" smtClean="0"/>
              <a:t>For </a:t>
            </a:r>
            <a:r>
              <a:rPr lang="en-US" altLang="ko-KR" dirty="0"/>
              <a:t>all Premium Storage disks with cache setting as either “</a:t>
            </a:r>
            <a:r>
              <a:rPr lang="en-US" altLang="ko-KR" dirty="0" err="1"/>
              <a:t>ReadOnly</a:t>
            </a:r>
            <a:r>
              <a:rPr lang="en-US" altLang="ko-KR" dirty="0"/>
              <a:t>” or “None”, you must disable “barriers” while mounting the file system in order to achieve the scalability targets for Premium Storage. You do not need barriers for this scenario because the writes to Premium Storage backed disks are durable for these cache settings. When the write request successfully completes, data has been written to the persistent store. Please use the following methods for disabling “barriers” depending on your file system:</a:t>
            </a:r>
          </a:p>
          <a:p>
            <a:pPr lvl="1"/>
            <a:r>
              <a:rPr lang="en-US" altLang="ko-KR" dirty="0" smtClean="0"/>
              <a:t>If </a:t>
            </a:r>
            <a:r>
              <a:rPr lang="en-US" altLang="ko-KR" dirty="0"/>
              <a:t>you use </a:t>
            </a:r>
            <a:r>
              <a:rPr lang="en-US" altLang="ko-KR" dirty="0" err="1"/>
              <a:t>reiserFS</a:t>
            </a:r>
            <a:r>
              <a:rPr lang="en-US" altLang="ko-KR" dirty="0"/>
              <a:t>, disable barriers using the mount option “barrier=none” (For enabling barriers, use “barrier=flush”)</a:t>
            </a:r>
          </a:p>
          <a:p>
            <a:pPr lvl="1"/>
            <a:r>
              <a:rPr lang="en-US" altLang="ko-KR" dirty="0" smtClean="0"/>
              <a:t>If </a:t>
            </a:r>
            <a:r>
              <a:rPr lang="en-US" altLang="ko-KR" dirty="0"/>
              <a:t>you use ext3/ext4, disable barriers using the mount option “barrier=0” (For enabling barriers, use “barrier=1”)</a:t>
            </a:r>
          </a:p>
          <a:p>
            <a:pPr lvl="1"/>
            <a:r>
              <a:rPr lang="en-US" altLang="ko-KR" dirty="0" smtClean="0"/>
              <a:t>If </a:t>
            </a:r>
            <a:r>
              <a:rPr lang="en-US" altLang="ko-KR" dirty="0"/>
              <a:t>you use XFS, disable barriers using the mount option “</a:t>
            </a:r>
            <a:r>
              <a:rPr lang="en-US" altLang="ko-KR" dirty="0" err="1"/>
              <a:t>nobarrier</a:t>
            </a:r>
            <a:r>
              <a:rPr lang="en-US" altLang="ko-KR" dirty="0"/>
              <a:t>” (For enabling barriers, use the option “barrier”)</a:t>
            </a:r>
          </a:p>
          <a:p>
            <a:r>
              <a:rPr lang="en-US" altLang="ko-KR" dirty="0" smtClean="0"/>
              <a:t>For </a:t>
            </a:r>
            <a:r>
              <a:rPr lang="en-US" altLang="ko-KR" dirty="0"/>
              <a:t>Premium Storage disks with cache setting “</a:t>
            </a:r>
            <a:r>
              <a:rPr lang="en-US" altLang="ko-KR" dirty="0" err="1"/>
              <a:t>ReadWrite</a:t>
            </a:r>
            <a:r>
              <a:rPr lang="en-US" altLang="ko-KR" dirty="0"/>
              <a:t>”, barriers should be enabled for durability of writes.</a:t>
            </a:r>
          </a:p>
          <a:p>
            <a:r>
              <a:rPr lang="en-US" altLang="ko-KR" dirty="0"/>
              <a:t>Linux Distributions that we validated with Premium Storage</a:t>
            </a:r>
          </a:p>
          <a:p>
            <a:endParaRPr lang="ko-KR" altLang="en-US" dirty="0"/>
          </a:p>
        </p:txBody>
      </p:sp>
      <p:sp>
        <p:nvSpPr>
          <p:cNvPr id="7" name="Text Placeholder 6"/>
          <p:cNvSpPr>
            <a:spLocks noGrp="1"/>
          </p:cNvSpPr>
          <p:nvPr>
            <p:ph type="body" sz="quarter" idx="10"/>
          </p:nvPr>
        </p:nvSpPr>
        <p:spPr/>
        <p:txBody>
          <a:bodyPr/>
          <a:lstStyle/>
          <a:p>
            <a:r>
              <a:rPr lang="en-US" altLang="ko-KR" smtClean="0"/>
              <a:t>Solid State Drive (SSD) based Storage designed to support I/O intensive workloads with significantly high throughput and low latency.</a:t>
            </a:r>
            <a:endParaRPr lang="ko-KR" altLang="en-US" dirty="0"/>
          </a:p>
        </p:txBody>
      </p:sp>
      <p:sp>
        <p:nvSpPr>
          <p:cNvPr id="2" name="Rectangle 1"/>
          <p:cNvSpPr/>
          <p:nvPr/>
        </p:nvSpPr>
        <p:spPr>
          <a:xfrm>
            <a:off x="312418" y="6418279"/>
            <a:ext cx="7491732" cy="230832"/>
          </a:xfrm>
          <a:prstGeom prst="rect">
            <a:avLst/>
          </a:prstGeom>
          <a:solidFill>
            <a:srgbClr val="FFFF00"/>
          </a:solidFill>
        </p:spPr>
        <p:txBody>
          <a:bodyPr wrap="square">
            <a:spAutoFit/>
          </a:bodyPr>
          <a:lstStyle/>
          <a:p>
            <a:r>
              <a:rPr lang="en-US" altLang="ko-KR" sz="900" b="1" dirty="0" smtClean="0"/>
              <a:t>* Premium </a:t>
            </a:r>
            <a:r>
              <a:rPr lang="en-US" altLang="ko-KR" sz="900" b="1" dirty="0"/>
              <a:t>Storage is only available in West US, East US 2, West Europe, Southeast Asia, Japan West and Australia East regions.</a:t>
            </a:r>
            <a:endParaRPr lang="ko-KR" altLang="en-US" sz="900" b="1" dirty="0"/>
          </a:p>
        </p:txBody>
      </p:sp>
      <p:sp>
        <p:nvSpPr>
          <p:cNvPr id="8" name="Rectangle 7"/>
          <p:cNvSpPr/>
          <p:nvPr/>
        </p:nvSpPr>
        <p:spPr>
          <a:xfrm>
            <a:off x="312418" y="6609916"/>
            <a:ext cx="7491732" cy="230832"/>
          </a:xfrm>
          <a:prstGeom prst="rect">
            <a:avLst/>
          </a:prstGeom>
        </p:spPr>
        <p:txBody>
          <a:bodyPr wrap="square">
            <a:spAutoFit/>
          </a:bodyPr>
          <a:lstStyle/>
          <a:p>
            <a:r>
              <a:rPr lang="en-US" altLang="ko-KR" sz="900" dirty="0" smtClean="0">
                <a:solidFill>
                  <a:srgbClr val="000000"/>
                </a:solidFill>
                <a:latin typeface="Segoe UI" panose="020B0502040204020203" pitchFamily="34" charset="0"/>
              </a:rPr>
              <a:t>** </a:t>
            </a:r>
            <a:r>
              <a:rPr lang="ko-KR" altLang="en-US" sz="900" dirty="0" smtClean="0">
                <a:solidFill>
                  <a:srgbClr val="000000"/>
                </a:solidFill>
                <a:latin typeface="Segoe UI" panose="020B0502040204020203" pitchFamily="34" charset="0"/>
              </a:rPr>
              <a:t>참고</a:t>
            </a:r>
            <a:r>
              <a:rPr lang="en-US" altLang="ko-KR" sz="900" dirty="0" smtClean="0">
                <a:solidFill>
                  <a:srgbClr val="000000"/>
                </a:solidFill>
                <a:latin typeface="Segoe UI" panose="020B0502040204020203" pitchFamily="34" charset="0"/>
              </a:rPr>
              <a:t>: https</a:t>
            </a:r>
            <a:r>
              <a:rPr lang="en-US" altLang="ko-KR" sz="900" dirty="0">
                <a:solidFill>
                  <a:srgbClr val="000000"/>
                </a:solidFill>
                <a:latin typeface="Segoe UI" panose="020B0502040204020203" pitchFamily="34" charset="0"/>
              </a:rPr>
              <a:t>://</a:t>
            </a:r>
            <a:r>
              <a:rPr lang="en-US" altLang="ko-KR" sz="900" dirty="0" smtClean="0">
                <a:solidFill>
                  <a:srgbClr val="000000"/>
                </a:solidFill>
                <a:latin typeface="Segoe UI" panose="020B0502040204020203" pitchFamily="34" charset="0"/>
              </a:rPr>
              <a:t>azure.microsoft.com/en-us/documentation/articles/storage-premium-storage-preview-portal/</a:t>
            </a:r>
            <a:endParaRPr lang="ko-KR" altLang="en-US" sz="900" dirty="0"/>
          </a:p>
        </p:txBody>
      </p:sp>
      <p:graphicFrame>
        <p:nvGraphicFramePr>
          <p:cNvPr id="10" name="Table 9"/>
          <p:cNvGraphicFramePr>
            <a:graphicFrameLocks noGrp="1"/>
          </p:cNvGraphicFramePr>
          <p:nvPr>
            <p:extLst>
              <p:ext uri="{D42A27DB-BD31-4B8C-83A1-F6EECF244321}">
                <p14:modId xmlns:p14="http://schemas.microsoft.com/office/powerpoint/2010/main" val="1867512876"/>
              </p:ext>
            </p:extLst>
          </p:nvPr>
        </p:nvGraphicFramePr>
        <p:xfrm>
          <a:off x="593890" y="3337152"/>
          <a:ext cx="11285688" cy="3027964"/>
        </p:xfrm>
        <a:graphic>
          <a:graphicData uri="http://schemas.openxmlformats.org/drawingml/2006/table">
            <a:tbl>
              <a:tblPr firstRow="1" bandRow="1">
                <a:tableStyleId>{5C22544A-7EE6-4342-B048-85BDC9FD1C3A}</a:tableStyleId>
              </a:tblPr>
              <a:tblGrid>
                <a:gridCol w="1256084"/>
                <a:gridCol w="1714803"/>
                <a:gridCol w="2653875"/>
                <a:gridCol w="5660926"/>
              </a:tblGrid>
              <a:tr h="0">
                <a:tc>
                  <a:txBody>
                    <a:bodyPr/>
                    <a:lstStyle/>
                    <a:p>
                      <a:pPr algn="ctr"/>
                      <a:r>
                        <a:rPr lang="en-US" sz="1200" dirty="0"/>
                        <a:t>Distribution</a:t>
                      </a:r>
                    </a:p>
                  </a:txBody>
                  <a:tcPr marL="37882" marR="37882" marT="37882" marB="37882" anchor="ctr"/>
                </a:tc>
                <a:tc>
                  <a:txBody>
                    <a:bodyPr/>
                    <a:lstStyle/>
                    <a:p>
                      <a:pPr algn="ctr"/>
                      <a:r>
                        <a:rPr lang="en-US" sz="1200" dirty="0"/>
                        <a:t>Version</a:t>
                      </a:r>
                    </a:p>
                  </a:txBody>
                  <a:tcPr marL="37882" marR="37882" marT="37882" marB="37882" anchor="ctr"/>
                </a:tc>
                <a:tc>
                  <a:txBody>
                    <a:bodyPr/>
                    <a:lstStyle/>
                    <a:p>
                      <a:pPr algn="ctr"/>
                      <a:r>
                        <a:rPr lang="en-US" sz="1200"/>
                        <a:t>Supported Kernel</a:t>
                      </a:r>
                    </a:p>
                  </a:txBody>
                  <a:tcPr marL="37882" marR="37882" marT="37882" marB="37882" anchor="ctr"/>
                </a:tc>
                <a:tc>
                  <a:txBody>
                    <a:bodyPr/>
                    <a:lstStyle/>
                    <a:p>
                      <a:pPr algn="ctr"/>
                      <a:r>
                        <a:rPr lang="en-US" sz="1200" dirty="0"/>
                        <a:t>Supported Image</a:t>
                      </a:r>
                    </a:p>
                  </a:txBody>
                  <a:tcPr marL="37882" marR="37882" marT="37882" marB="37882" anchor="ctr"/>
                </a:tc>
              </a:tr>
              <a:tr h="127171">
                <a:tc rowSpan="4">
                  <a:txBody>
                    <a:bodyPr/>
                    <a:lstStyle/>
                    <a:p>
                      <a:pPr algn="ctr"/>
                      <a:r>
                        <a:rPr lang="en-US" sz="1200" dirty="0"/>
                        <a:t>Ubuntu</a:t>
                      </a:r>
                    </a:p>
                  </a:txBody>
                  <a:tcPr marL="37882" marR="37882" marT="37882" marB="37882" anchor="ctr"/>
                </a:tc>
                <a:tc>
                  <a:txBody>
                    <a:bodyPr/>
                    <a:lstStyle/>
                    <a:p>
                      <a:pPr algn="ctr"/>
                      <a:r>
                        <a:rPr lang="en-US" altLang="ko-KR" sz="1200" dirty="0"/>
                        <a:t>12.04</a:t>
                      </a:r>
                    </a:p>
                  </a:txBody>
                  <a:tcPr marL="37882" marR="37882" marT="37882" marB="37882" anchor="ctr"/>
                </a:tc>
                <a:tc>
                  <a:txBody>
                    <a:bodyPr/>
                    <a:lstStyle/>
                    <a:p>
                      <a:pPr algn="ctr"/>
                      <a:r>
                        <a:rPr lang="en-US" altLang="ko-KR" sz="1200" dirty="0"/>
                        <a:t>3.2.0-75.110</a:t>
                      </a:r>
                    </a:p>
                  </a:txBody>
                  <a:tcPr marL="37882" marR="37882" marT="37882" marB="37882" anchor="ctr"/>
                </a:tc>
                <a:tc>
                  <a:txBody>
                    <a:bodyPr/>
                    <a:lstStyle/>
                    <a:p>
                      <a:pPr algn="ctr"/>
                      <a:r>
                        <a:rPr lang="en-US" sz="1200" dirty="0"/>
                        <a:t>Ubuntu-12_04_5-LTS-amd64-server-20150119-en-us-30GB</a:t>
                      </a:r>
                    </a:p>
                  </a:txBody>
                  <a:tcPr marL="37882" marR="37882" marT="37882" marB="37882" anchor="ctr"/>
                </a:tc>
              </a:tr>
              <a:tr h="127171">
                <a:tc vMerge="1">
                  <a:txBody>
                    <a:bodyPr/>
                    <a:lstStyle/>
                    <a:p>
                      <a:pPr latinLnBrk="1"/>
                      <a:endParaRPr lang="ko-KR" altLang="en-US"/>
                    </a:p>
                  </a:txBody>
                  <a:tcPr/>
                </a:tc>
                <a:tc>
                  <a:txBody>
                    <a:bodyPr/>
                    <a:lstStyle/>
                    <a:p>
                      <a:pPr algn="ctr"/>
                      <a:r>
                        <a:rPr lang="en-US" altLang="ko-KR" sz="1200" dirty="0"/>
                        <a:t>14.04</a:t>
                      </a:r>
                    </a:p>
                  </a:txBody>
                  <a:tcPr marL="37882" marR="37882" marT="37882" marB="37882" anchor="ctr"/>
                </a:tc>
                <a:tc>
                  <a:txBody>
                    <a:bodyPr/>
                    <a:lstStyle/>
                    <a:p>
                      <a:pPr algn="ctr"/>
                      <a:r>
                        <a:rPr lang="en-US" altLang="ko-KR" sz="1200" dirty="0"/>
                        <a:t>3.13.0-44.73</a:t>
                      </a:r>
                    </a:p>
                  </a:txBody>
                  <a:tcPr marL="37882" marR="37882" marT="37882" marB="37882" anchor="ctr"/>
                </a:tc>
                <a:tc>
                  <a:txBody>
                    <a:bodyPr/>
                    <a:lstStyle/>
                    <a:p>
                      <a:pPr algn="ctr"/>
                      <a:r>
                        <a:rPr lang="en-US" sz="1200" dirty="0"/>
                        <a:t>Ubuntu-14_04_1-LTS-amd64-server-20150123-en-us-30GB</a:t>
                      </a:r>
                    </a:p>
                  </a:txBody>
                  <a:tcPr marL="37882" marR="37882" marT="37882" marB="37882" anchor="ctr"/>
                </a:tc>
              </a:tr>
              <a:tr h="0">
                <a:tc vMerge="1">
                  <a:txBody>
                    <a:bodyPr/>
                    <a:lstStyle/>
                    <a:p>
                      <a:pPr latinLnBrk="1"/>
                      <a:endParaRPr lang="ko-KR" altLang="en-US"/>
                    </a:p>
                  </a:txBody>
                  <a:tcPr/>
                </a:tc>
                <a:tc>
                  <a:txBody>
                    <a:bodyPr/>
                    <a:lstStyle/>
                    <a:p>
                      <a:pPr algn="ctr"/>
                      <a:r>
                        <a:rPr lang="en-US" altLang="ko-KR" sz="1200"/>
                        <a:t>14.10</a:t>
                      </a:r>
                    </a:p>
                  </a:txBody>
                  <a:tcPr marL="37882" marR="37882" marT="37882" marB="37882" anchor="ctr"/>
                </a:tc>
                <a:tc>
                  <a:txBody>
                    <a:bodyPr/>
                    <a:lstStyle/>
                    <a:p>
                      <a:pPr algn="ctr"/>
                      <a:r>
                        <a:rPr lang="en-US" altLang="ko-KR" sz="1200" dirty="0"/>
                        <a:t>3.16.0-29.39</a:t>
                      </a:r>
                    </a:p>
                  </a:txBody>
                  <a:tcPr marL="37882" marR="37882" marT="37882" marB="37882" anchor="ctr"/>
                </a:tc>
                <a:tc>
                  <a:txBody>
                    <a:bodyPr/>
                    <a:lstStyle/>
                    <a:p>
                      <a:pPr algn="ctr"/>
                      <a:r>
                        <a:rPr lang="en-US" sz="1200" dirty="0"/>
                        <a:t>Ubuntu-14_10-amd64-server-20150202-en-us-30GB</a:t>
                      </a:r>
                    </a:p>
                  </a:txBody>
                  <a:tcPr marL="37882" marR="37882" marT="37882" marB="37882" anchor="ctr"/>
                </a:tc>
              </a:tr>
              <a:tr h="0">
                <a:tc vMerge="1">
                  <a:txBody>
                    <a:bodyPr/>
                    <a:lstStyle/>
                    <a:p>
                      <a:pPr latinLnBrk="1"/>
                      <a:endParaRPr lang="ko-KR" altLang="en-US"/>
                    </a:p>
                  </a:txBody>
                  <a:tcPr/>
                </a:tc>
                <a:tc>
                  <a:txBody>
                    <a:bodyPr/>
                    <a:lstStyle/>
                    <a:p>
                      <a:pPr algn="ctr"/>
                      <a:r>
                        <a:rPr lang="en-US" altLang="ko-KR" sz="1200" dirty="0"/>
                        <a:t>15.04</a:t>
                      </a:r>
                    </a:p>
                  </a:txBody>
                  <a:tcPr marL="37882" marR="37882" marT="37882" marB="37882" anchor="ctr"/>
                </a:tc>
                <a:tc>
                  <a:txBody>
                    <a:bodyPr/>
                    <a:lstStyle/>
                    <a:p>
                      <a:pPr algn="ctr"/>
                      <a:r>
                        <a:rPr lang="en-US" altLang="ko-KR" sz="1200" dirty="0"/>
                        <a:t>3.19.0-15</a:t>
                      </a:r>
                    </a:p>
                  </a:txBody>
                  <a:tcPr marL="37882" marR="37882" marT="37882" marB="37882" anchor="ctr"/>
                </a:tc>
                <a:tc>
                  <a:txBody>
                    <a:bodyPr/>
                    <a:lstStyle/>
                    <a:p>
                      <a:pPr algn="ctr"/>
                      <a:r>
                        <a:rPr lang="en-US" sz="1200" dirty="0"/>
                        <a:t>Ubuntu-15_04-amd64-server-20150422-en-us-30GB</a:t>
                      </a:r>
                    </a:p>
                  </a:txBody>
                  <a:tcPr marL="37882" marR="37882" marT="37882" marB="37882" anchor="ctr"/>
                </a:tc>
              </a:tr>
              <a:tr h="127171">
                <a:tc>
                  <a:txBody>
                    <a:bodyPr/>
                    <a:lstStyle/>
                    <a:p>
                      <a:pPr algn="ctr"/>
                      <a:r>
                        <a:rPr lang="en-US" sz="1200"/>
                        <a:t>SUSE</a:t>
                      </a:r>
                    </a:p>
                  </a:txBody>
                  <a:tcPr marL="37882" marR="37882" marT="37882" marB="37882" anchor="ctr"/>
                </a:tc>
                <a:tc>
                  <a:txBody>
                    <a:bodyPr/>
                    <a:lstStyle/>
                    <a:p>
                      <a:pPr algn="ctr"/>
                      <a:r>
                        <a:rPr lang="en-US" sz="1200"/>
                        <a:t>SLES 12</a:t>
                      </a:r>
                    </a:p>
                  </a:txBody>
                  <a:tcPr marL="37882" marR="37882" marT="37882" marB="37882" anchor="ctr"/>
                </a:tc>
                <a:tc>
                  <a:txBody>
                    <a:bodyPr/>
                    <a:lstStyle/>
                    <a:p>
                      <a:pPr algn="ctr"/>
                      <a:r>
                        <a:rPr lang="en-US" altLang="ko-KR" sz="1200" dirty="0"/>
                        <a:t>3.12.36-38.1</a:t>
                      </a:r>
                    </a:p>
                  </a:txBody>
                  <a:tcPr marL="37882" marR="37882" marT="37882" marB="37882" anchor="ctr"/>
                </a:tc>
                <a:tc>
                  <a:txBody>
                    <a:bodyPr/>
                    <a:lstStyle/>
                    <a:p>
                      <a:pPr algn="ctr"/>
                      <a:r>
                        <a:rPr lang="en-US" sz="1200" dirty="0"/>
                        <a:t>suse-sles-12-priority-v20150213</a:t>
                      </a:r>
                      <a:br>
                        <a:rPr lang="en-US" sz="1200" dirty="0"/>
                      </a:br>
                      <a:r>
                        <a:rPr lang="en-US" sz="1200" dirty="0"/>
                        <a:t>suse-sles-12-v20150213</a:t>
                      </a:r>
                    </a:p>
                  </a:txBody>
                  <a:tcPr marL="37882" marR="37882" marT="37882" marB="37882" anchor="ctr"/>
                </a:tc>
              </a:tr>
              <a:tr h="0">
                <a:tc>
                  <a:txBody>
                    <a:bodyPr/>
                    <a:lstStyle/>
                    <a:p>
                      <a:pPr algn="ctr"/>
                      <a:r>
                        <a:rPr lang="en-US" sz="1200"/>
                        <a:t>CoreOS</a:t>
                      </a:r>
                    </a:p>
                  </a:txBody>
                  <a:tcPr marL="37882" marR="37882" marT="37882" marB="37882" anchor="ctr"/>
                </a:tc>
                <a:tc>
                  <a:txBody>
                    <a:bodyPr/>
                    <a:lstStyle/>
                    <a:p>
                      <a:pPr algn="ctr"/>
                      <a:r>
                        <a:rPr lang="en-US" altLang="ko-KR" sz="1200"/>
                        <a:t>584.0.0</a:t>
                      </a:r>
                    </a:p>
                  </a:txBody>
                  <a:tcPr marL="37882" marR="37882" marT="37882" marB="37882" anchor="ctr"/>
                </a:tc>
                <a:tc>
                  <a:txBody>
                    <a:bodyPr/>
                    <a:lstStyle/>
                    <a:p>
                      <a:pPr algn="ctr"/>
                      <a:r>
                        <a:rPr lang="en-US" altLang="ko-KR" sz="1200" dirty="0"/>
                        <a:t>3.18.4</a:t>
                      </a:r>
                    </a:p>
                  </a:txBody>
                  <a:tcPr marL="37882" marR="37882" marT="37882" marB="37882" anchor="ctr"/>
                </a:tc>
                <a:tc>
                  <a:txBody>
                    <a:bodyPr/>
                    <a:lstStyle/>
                    <a:p>
                      <a:pPr algn="ctr"/>
                      <a:r>
                        <a:rPr lang="en-US" sz="1200" dirty="0"/>
                        <a:t>CoreOS 584.0.0</a:t>
                      </a:r>
                    </a:p>
                  </a:txBody>
                  <a:tcPr marL="37882" marR="37882" marT="37882" marB="37882" anchor="ctr"/>
                </a:tc>
              </a:tr>
              <a:tr h="0">
                <a:tc rowSpan="2">
                  <a:txBody>
                    <a:bodyPr/>
                    <a:lstStyle/>
                    <a:p>
                      <a:pPr algn="ctr"/>
                      <a:r>
                        <a:rPr lang="en-US" sz="1200"/>
                        <a:t>CentOS</a:t>
                      </a:r>
                    </a:p>
                  </a:txBody>
                  <a:tcPr marL="37882" marR="37882" marT="37882" marB="37882" anchor="ctr"/>
                </a:tc>
                <a:tc>
                  <a:txBody>
                    <a:bodyPr/>
                    <a:lstStyle/>
                    <a:p>
                      <a:pPr algn="ctr"/>
                      <a:r>
                        <a:rPr lang="en-US" altLang="ko-KR" sz="1200"/>
                        <a:t>6.5, 6.6, 7.0</a:t>
                      </a:r>
                    </a:p>
                  </a:txBody>
                  <a:tcPr marL="37882" marR="37882" marT="37882" marB="37882" anchor="ctr"/>
                </a:tc>
                <a:tc>
                  <a:txBody>
                    <a:bodyPr/>
                    <a:lstStyle/>
                    <a:p>
                      <a:pPr algn="ctr"/>
                      <a:endParaRPr lang="ko-KR" altLang="en-US" sz="1200" dirty="0"/>
                    </a:p>
                  </a:txBody>
                  <a:tcPr marL="37882" marR="37882" marT="37882" marB="37882" anchor="ctr"/>
                </a:tc>
                <a:tc>
                  <a:txBody>
                    <a:bodyPr/>
                    <a:lstStyle/>
                    <a:p>
                      <a:pPr algn="ctr"/>
                      <a:r>
                        <a:rPr lang="en-US" sz="1200" dirty="0">
                          <a:hlinkClick r:id="rId2"/>
                        </a:rPr>
                        <a:t>LIS 4.0 Required </a:t>
                      </a:r>
                      <a:endParaRPr lang="en-US" sz="1200" dirty="0"/>
                    </a:p>
                  </a:txBody>
                  <a:tcPr marL="37882" marR="37882" marT="37882" marB="37882" anchor="ctr"/>
                </a:tc>
              </a:tr>
              <a:tr h="0">
                <a:tc vMerge="1">
                  <a:txBody>
                    <a:bodyPr/>
                    <a:lstStyle/>
                    <a:p>
                      <a:pPr latinLnBrk="1"/>
                      <a:endParaRPr lang="ko-KR" altLang="en-US"/>
                    </a:p>
                  </a:txBody>
                  <a:tcPr/>
                </a:tc>
                <a:tc>
                  <a:txBody>
                    <a:bodyPr/>
                    <a:lstStyle/>
                    <a:p>
                      <a:pPr algn="ctr"/>
                      <a:r>
                        <a:rPr lang="en-US" altLang="ko-KR" sz="1200"/>
                        <a:t>7.1</a:t>
                      </a:r>
                    </a:p>
                  </a:txBody>
                  <a:tcPr marL="37882" marR="37882" marT="37882" marB="37882" anchor="ctr"/>
                </a:tc>
                <a:tc>
                  <a:txBody>
                    <a:bodyPr/>
                    <a:lstStyle/>
                    <a:p>
                      <a:pPr algn="ctr"/>
                      <a:r>
                        <a:rPr lang="en-US" sz="1200"/>
                        <a:t>3.10.0-229.1.2.el7</a:t>
                      </a:r>
                    </a:p>
                  </a:txBody>
                  <a:tcPr marL="37882" marR="37882" marT="37882" marB="37882" anchor="ctr"/>
                </a:tc>
                <a:tc>
                  <a:txBody>
                    <a:bodyPr/>
                    <a:lstStyle/>
                    <a:p>
                      <a:pPr algn="ctr"/>
                      <a:r>
                        <a:rPr lang="en-US" sz="1200" dirty="0">
                          <a:hlinkClick r:id="rId2"/>
                        </a:rPr>
                        <a:t>LIS 4.0 Recommended </a:t>
                      </a:r>
                      <a:endParaRPr lang="en-US" sz="1200" dirty="0"/>
                    </a:p>
                  </a:txBody>
                  <a:tcPr marL="37882" marR="37882" marT="37882" marB="37882" anchor="ctr"/>
                </a:tc>
              </a:tr>
              <a:tr h="0">
                <a:tc rowSpan="2">
                  <a:txBody>
                    <a:bodyPr/>
                    <a:lstStyle/>
                    <a:p>
                      <a:pPr algn="ctr"/>
                      <a:r>
                        <a:rPr lang="en-US" sz="1200"/>
                        <a:t>Oracle</a:t>
                      </a:r>
                    </a:p>
                  </a:txBody>
                  <a:tcPr marL="37882" marR="37882" marT="37882" marB="37882" anchor="ctr"/>
                </a:tc>
                <a:tc>
                  <a:txBody>
                    <a:bodyPr/>
                    <a:lstStyle/>
                    <a:p>
                      <a:pPr algn="ctr"/>
                      <a:r>
                        <a:rPr lang="en-US" altLang="ko-KR" sz="1200"/>
                        <a:t>6.4</a:t>
                      </a:r>
                    </a:p>
                  </a:txBody>
                  <a:tcPr marL="37882" marR="37882" marT="37882" marB="37882" anchor="ctr"/>
                </a:tc>
                <a:tc>
                  <a:txBody>
                    <a:bodyPr/>
                    <a:lstStyle/>
                    <a:p>
                      <a:pPr algn="ctr"/>
                      <a:endParaRPr lang="ko-KR" altLang="en-US" sz="1200"/>
                    </a:p>
                  </a:txBody>
                  <a:tcPr marL="37882" marR="37882" marT="37882" marB="37882" anchor="ctr"/>
                </a:tc>
                <a:tc>
                  <a:txBody>
                    <a:bodyPr/>
                    <a:lstStyle/>
                    <a:p>
                      <a:pPr algn="ctr"/>
                      <a:r>
                        <a:rPr lang="en-US" sz="1200" dirty="0">
                          <a:hlinkClick r:id="rId2"/>
                        </a:rPr>
                        <a:t>LIS 4.0 Required </a:t>
                      </a:r>
                      <a:endParaRPr lang="en-US" sz="1200" dirty="0"/>
                    </a:p>
                  </a:txBody>
                  <a:tcPr marL="37882" marR="37882" marT="37882" marB="37882" anchor="ctr"/>
                </a:tc>
              </a:tr>
              <a:tr h="0">
                <a:tc vMerge="1">
                  <a:txBody>
                    <a:bodyPr/>
                    <a:lstStyle/>
                    <a:p>
                      <a:pPr latinLnBrk="1"/>
                      <a:endParaRPr lang="ko-KR" altLang="en-US"/>
                    </a:p>
                  </a:txBody>
                  <a:tcPr/>
                </a:tc>
                <a:tc>
                  <a:txBody>
                    <a:bodyPr/>
                    <a:lstStyle/>
                    <a:p>
                      <a:pPr algn="ctr"/>
                      <a:r>
                        <a:rPr lang="en-US" altLang="ko-KR" sz="1200"/>
                        <a:t>7.0</a:t>
                      </a:r>
                    </a:p>
                  </a:txBody>
                  <a:tcPr marL="37882" marR="37882" marT="37882" marB="37882" anchor="ctr"/>
                </a:tc>
                <a:tc>
                  <a:txBody>
                    <a:bodyPr/>
                    <a:lstStyle/>
                    <a:p>
                      <a:pPr algn="ctr"/>
                      <a:endParaRPr lang="ko-KR" altLang="en-US" sz="1200"/>
                    </a:p>
                  </a:txBody>
                  <a:tcPr marL="37882" marR="37882" marT="37882" marB="37882" anchor="ctr"/>
                </a:tc>
                <a:tc>
                  <a:txBody>
                    <a:bodyPr/>
                    <a:lstStyle/>
                    <a:p>
                      <a:pPr algn="ctr"/>
                      <a:r>
                        <a:rPr lang="en-US" sz="1200" dirty="0"/>
                        <a:t>Contact Support for details</a:t>
                      </a:r>
                    </a:p>
                  </a:txBody>
                  <a:tcPr marL="37882" marR="37882" marT="37882" marB="37882" anchor="ctr"/>
                </a:tc>
              </a:tr>
            </a:tbl>
          </a:graphicData>
        </a:graphic>
      </p:graphicFrame>
    </p:spTree>
    <p:extLst>
      <p:ext uri="{BB962C8B-B14F-4D97-AF65-F5344CB8AC3E}">
        <p14:creationId xmlns:p14="http://schemas.microsoft.com/office/powerpoint/2010/main" val="767121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Files (File Share Service)</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8" name="Content Placeholder 7"/>
          <p:cNvSpPr>
            <a:spLocks noGrp="1"/>
          </p:cNvSpPr>
          <p:nvPr>
            <p:ph idx="1"/>
          </p:nvPr>
        </p:nvSpPr>
        <p:spPr/>
        <p:txBody>
          <a:bodyPr/>
          <a:lstStyle/>
          <a:p>
            <a:r>
              <a:rPr lang="en-US" altLang="ko-KR" dirty="0" smtClean="0"/>
              <a:t>Azure </a:t>
            </a:r>
            <a:r>
              <a:rPr lang="en-US" altLang="ko-KR" dirty="0"/>
              <a:t>File service exposes file shares using the standard SMB 2.1 </a:t>
            </a:r>
            <a:r>
              <a:rPr lang="en-US" altLang="ko-KR" dirty="0" smtClean="0"/>
              <a:t>protocol.</a:t>
            </a:r>
          </a:p>
          <a:p>
            <a:r>
              <a:rPr lang="en-US" altLang="ko-KR" dirty="0" smtClean="0"/>
              <a:t>The </a:t>
            </a:r>
            <a:r>
              <a:rPr lang="en-US" altLang="ko-KR" dirty="0"/>
              <a:t>files can also be accessed at the same time via a REST interface</a:t>
            </a:r>
            <a:endParaRPr lang="ko-KR" altLang="en-US" dirty="0"/>
          </a:p>
        </p:txBody>
      </p:sp>
      <p:sp>
        <p:nvSpPr>
          <p:cNvPr id="7" name="Text Placeholder 6"/>
          <p:cNvSpPr>
            <a:spLocks noGrp="1"/>
          </p:cNvSpPr>
          <p:nvPr>
            <p:ph type="body" sz="quarter" idx="10"/>
          </p:nvPr>
        </p:nvSpPr>
        <p:spPr/>
        <p:txBody>
          <a:bodyPr/>
          <a:lstStyle/>
          <a:p>
            <a:r>
              <a:rPr lang="en-US" altLang="ko-KR" dirty="0" smtClean="0"/>
              <a:t>Share files between applications running in your virtual machines using familiar Windows APIs or file REST API</a:t>
            </a:r>
            <a:endParaRPr lang="ko-KR" altLang="en-US" dirty="0"/>
          </a:p>
        </p:txBody>
      </p:sp>
      <p:graphicFrame>
        <p:nvGraphicFramePr>
          <p:cNvPr id="2" name="Table 1"/>
          <p:cNvGraphicFramePr>
            <a:graphicFrameLocks noGrp="1"/>
          </p:cNvGraphicFramePr>
          <p:nvPr>
            <p:extLst>
              <p:ext uri="{D42A27DB-BD31-4B8C-83A1-F6EECF244321}">
                <p14:modId xmlns:p14="http://schemas.microsoft.com/office/powerpoint/2010/main" val="2573999860"/>
              </p:ext>
            </p:extLst>
          </p:nvPr>
        </p:nvGraphicFramePr>
        <p:xfrm>
          <a:off x="312416" y="1763484"/>
          <a:ext cx="11567162" cy="4792740"/>
        </p:xfrm>
        <a:graphic>
          <a:graphicData uri="http://schemas.openxmlformats.org/drawingml/2006/table">
            <a:tbl>
              <a:tblPr firstRow="1" bandRow="1">
                <a:tableStyleId>{5C22544A-7EE6-4342-B048-85BDC9FD1C3A}</a:tableStyleId>
              </a:tblPr>
              <a:tblGrid>
                <a:gridCol w="2453640"/>
                <a:gridCol w="4556761"/>
                <a:gridCol w="4556761"/>
              </a:tblGrid>
              <a:tr h="370800">
                <a:tc>
                  <a:txBody>
                    <a:bodyPr/>
                    <a:lstStyle/>
                    <a:p>
                      <a:r>
                        <a:rPr lang="en-US" sz="1200" dirty="0"/>
                        <a:t>Description</a:t>
                      </a:r>
                    </a:p>
                  </a:txBody>
                  <a:tcPr marL="76433" marR="76433" marT="38217" marB="38217" anchor="ctr"/>
                </a:tc>
                <a:tc>
                  <a:txBody>
                    <a:bodyPr/>
                    <a:lstStyle/>
                    <a:p>
                      <a:r>
                        <a:rPr lang="en-US" sz="1200" dirty="0"/>
                        <a:t>Azure Blobs</a:t>
                      </a:r>
                    </a:p>
                  </a:txBody>
                  <a:tcPr marL="76433" marR="76433" marT="38217" marB="38217" anchor="ctr"/>
                </a:tc>
                <a:tc>
                  <a:txBody>
                    <a:bodyPr/>
                    <a:lstStyle/>
                    <a:p>
                      <a:r>
                        <a:rPr lang="en-US" sz="1200"/>
                        <a:t>Azure Files</a:t>
                      </a:r>
                    </a:p>
                  </a:txBody>
                  <a:tcPr marL="76433" marR="76433" marT="38217" marB="38217" anchor="ctr"/>
                </a:tc>
              </a:tr>
              <a:tr h="442194">
                <a:tc>
                  <a:txBody>
                    <a:bodyPr/>
                    <a:lstStyle/>
                    <a:p>
                      <a:r>
                        <a:rPr lang="en-US" sz="1200" b="1" dirty="0"/>
                        <a:t>Durability </a:t>
                      </a:r>
                      <a:r>
                        <a:rPr lang="en-US" sz="1200" b="1" dirty="0" smtClean="0"/>
                        <a:t>Options</a:t>
                      </a:r>
                      <a:endParaRPr lang="en-US" sz="1200" b="1" dirty="0"/>
                    </a:p>
                  </a:txBody>
                  <a:tcPr marL="76433" marR="76433" marT="38217" marB="38217" anchor="ctr"/>
                </a:tc>
                <a:tc>
                  <a:txBody>
                    <a:bodyPr/>
                    <a:lstStyle/>
                    <a:p>
                      <a:r>
                        <a:rPr lang="en-US" sz="1200" dirty="0"/>
                        <a:t>LRS, ZRS, </a:t>
                      </a:r>
                      <a:r>
                        <a:rPr lang="en-US" sz="1200" dirty="0" smtClean="0"/>
                        <a:t>GRS</a:t>
                      </a:r>
                      <a:br>
                        <a:rPr lang="en-US" sz="1200" dirty="0" smtClean="0"/>
                      </a:br>
                      <a:r>
                        <a:rPr lang="en-US" sz="1200" dirty="0" smtClean="0"/>
                        <a:t>(</a:t>
                      </a:r>
                      <a:r>
                        <a:rPr lang="en-US" sz="1200" dirty="0"/>
                        <a:t>and RA-GRS for higher availability)</a:t>
                      </a:r>
                    </a:p>
                  </a:txBody>
                  <a:tcPr marL="76433" marR="76433" marT="38217" marB="38217" anchor="ctr"/>
                </a:tc>
                <a:tc>
                  <a:txBody>
                    <a:bodyPr/>
                    <a:lstStyle/>
                    <a:p>
                      <a:r>
                        <a:rPr lang="en-US" sz="1200"/>
                        <a:t>LRS, GRS</a:t>
                      </a:r>
                    </a:p>
                  </a:txBody>
                  <a:tcPr marL="76433" marR="76433" marT="38217" marB="38217" anchor="ctr"/>
                </a:tc>
              </a:tr>
              <a:tr h="442194">
                <a:tc>
                  <a:txBody>
                    <a:bodyPr/>
                    <a:lstStyle/>
                    <a:p>
                      <a:r>
                        <a:rPr lang="en-US" sz="1200" b="1" dirty="0"/>
                        <a:t>Accessibility</a:t>
                      </a:r>
                    </a:p>
                  </a:txBody>
                  <a:tcPr marL="76433" marR="76433" marT="38217" marB="38217" anchor="ctr"/>
                </a:tc>
                <a:tc>
                  <a:txBody>
                    <a:bodyPr/>
                    <a:lstStyle/>
                    <a:p>
                      <a:r>
                        <a:rPr lang="en-US" sz="1200" dirty="0"/>
                        <a:t>REST APIs</a:t>
                      </a:r>
                    </a:p>
                  </a:txBody>
                  <a:tcPr marL="76433" marR="76433" marT="38217" marB="38217" anchor="ctr"/>
                </a:tc>
                <a:tc>
                  <a:txBody>
                    <a:bodyPr/>
                    <a:lstStyle/>
                    <a:p>
                      <a:r>
                        <a:rPr lang="en-US" sz="1200" dirty="0"/>
                        <a:t>SMB 2.1 (standard file system APIs) </a:t>
                      </a:r>
                      <a:br>
                        <a:rPr lang="en-US" sz="1200" dirty="0"/>
                      </a:br>
                      <a:r>
                        <a:rPr lang="en-US" sz="1200" dirty="0"/>
                        <a:t>REST APIs</a:t>
                      </a:r>
                    </a:p>
                  </a:txBody>
                  <a:tcPr marL="76433" marR="76433" marT="38217" marB="38217" anchor="ctr"/>
                </a:tc>
              </a:tr>
              <a:tr h="442194">
                <a:tc>
                  <a:txBody>
                    <a:bodyPr/>
                    <a:lstStyle/>
                    <a:p>
                      <a:r>
                        <a:rPr lang="en-US" sz="1200" b="1" dirty="0"/>
                        <a:t>Connectivity</a:t>
                      </a:r>
                    </a:p>
                  </a:txBody>
                  <a:tcPr marL="76433" marR="76433" marT="38217" marB="38217" anchor="ctr"/>
                </a:tc>
                <a:tc>
                  <a:txBody>
                    <a:bodyPr/>
                    <a:lstStyle/>
                    <a:p>
                      <a:r>
                        <a:rPr lang="en-US" sz="1200" dirty="0"/>
                        <a:t>REST – Worldwide</a:t>
                      </a:r>
                    </a:p>
                  </a:txBody>
                  <a:tcPr marL="76433" marR="76433" marT="38217" marB="38217" anchor="ctr"/>
                </a:tc>
                <a:tc>
                  <a:txBody>
                    <a:bodyPr/>
                    <a:lstStyle/>
                    <a:p>
                      <a:r>
                        <a:rPr lang="en-US" sz="1200" dirty="0"/>
                        <a:t>SMB 2.1 - Within region </a:t>
                      </a:r>
                      <a:br>
                        <a:rPr lang="en-US" sz="1200" dirty="0"/>
                      </a:br>
                      <a:r>
                        <a:rPr lang="en-US" sz="1200" dirty="0"/>
                        <a:t>REST – Worldwide</a:t>
                      </a:r>
                    </a:p>
                  </a:txBody>
                  <a:tcPr marL="76433" marR="76433" marT="38217" marB="38217" anchor="ctr"/>
                </a:tc>
              </a:tr>
              <a:tr h="442194">
                <a:tc>
                  <a:txBody>
                    <a:bodyPr/>
                    <a:lstStyle/>
                    <a:p>
                      <a:r>
                        <a:rPr lang="en-US" sz="1200" b="1"/>
                        <a:t>Endpoints</a:t>
                      </a:r>
                    </a:p>
                  </a:txBody>
                  <a:tcPr marL="76433" marR="76433" marT="38217" marB="38217" anchor="ctr"/>
                </a:tc>
                <a:tc>
                  <a:txBody>
                    <a:bodyPr/>
                    <a:lstStyle/>
                    <a:p>
                      <a:r>
                        <a:rPr lang="en-US" sz="1200" dirty="0"/>
                        <a:t>http://myaccount.blob.core.windows.net/mycontainer/myblob</a:t>
                      </a:r>
                    </a:p>
                  </a:txBody>
                  <a:tcPr marL="76433" marR="76433" marT="38217" marB="38217" anchor="ctr"/>
                </a:tc>
                <a:tc>
                  <a:txBody>
                    <a:bodyPr/>
                    <a:lstStyle/>
                    <a:p>
                      <a:r>
                        <a:rPr lang="en-US" sz="1200" dirty="0"/>
                        <a:t>\\myaccount.file.core.windows.net\myshare\myfile.txt http://myaccount.file.core.windows.net/myshare/myfile.txt</a:t>
                      </a:r>
                    </a:p>
                  </a:txBody>
                  <a:tcPr marL="76433" marR="76433" marT="38217" marB="38217" anchor="ctr"/>
                </a:tc>
              </a:tr>
              <a:tr h="442194">
                <a:tc>
                  <a:txBody>
                    <a:bodyPr/>
                    <a:lstStyle/>
                    <a:p>
                      <a:r>
                        <a:rPr lang="en-US" sz="1200" b="1" dirty="0"/>
                        <a:t>Directories</a:t>
                      </a:r>
                    </a:p>
                  </a:txBody>
                  <a:tcPr marL="76433" marR="76433" marT="38217" marB="38217" anchor="ctr"/>
                </a:tc>
                <a:tc>
                  <a:txBody>
                    <a:bodyPr/>
                    <a:lstStyle/>
                    <a:p>
                      <a:r>
                        <a:rPr lang="en-US" sz="1200" dirty="0"/>
                        <a:t>Flat namespace however prefix listing can simulate virtual directories</a:t>
                      </a:r>
                    </a:p>
                  </a:txBody>
                  <a:tcPr marL="76433" marR="76433" marT="38217" marB="38217" anchor="ctr"/>
                </a:tc>
                <a:tc>
                  <a:txBody>
                    <a:bodyPr/>
                    <a:lstStyle/>
                    <a:p>
                      <a:r>
                        <a:rPr lang="en-US" sz="1200" dirty="0"/>
                        <a:t>True directory objects</a:t>
                      </a:r>
                    </a:p>
                  </a:txBody>
                  <a:tcPr marL="76433" marR="76433" marT="38217" marB="38217" anchor="ctr"/>
                </a:tc>
              </a:tr>
              <a:tr h="442194">
                <a:tc>
                  <a:txBody>
                    <a:bodyPr/>
                    <a:lstStyle/>
                    <a:p>
                      <a:r>
                        <a:rPr lang="en-US" sz="1200" b="1"/>
                        <a:t>Case Sensitivity of Names</a:t>
                      </a:r>
                    </a:p>
                  </a:txBody>
                  <a:tcPr marL="76433" marR="76433" marT="38217" marB="38217" anchor="ctr"/>
                </a:tc>
                <a:tc>
                  <a:txBody>
                    <a:bodyPr/>
                    <a:lstStyle/>
                    <a:p>
                      <a:r>
                        <a:rPr lang="en-US" sz="1200" dirty="0"/>
                        <a:t>Case sensitive</a:t>
                      </a:r>
                    </a:p>
                  </a:txBody>
                  <a:tcPr marL="76433" marR="76433" marT="38217" marB="38217" anchor="ctr"/>
                </a:tc>
                <a:tc>
                  <a:txBody>
                    <a:bodyPr/>
                    <a:lstStyle/>
                    <a:p>
                      <a:r>
                        <a:rPr lang="en-US" sz="1200" dirty="0"/>
                        <a:t>Case insensitive, but case preserving</a:t>
                      </a:r>
                    </a:p>
                  </a:txBody>
                  <a:tcPr marL="76433" marR="76433" marT="38217" marB="38217" anchor="ctr"/>
                </a:tc>
              </a:tr>
              <a:tr h="442194">
                <a:tc>
                  <a:txBody>
                    <a:bodyPr/>
                    <a:lstStyle/>
                    <a:p>
                      <a:r>
                        <a:rPr lang="en-US" sz="1200" b="1" dirty="0"/>
                        <a:t>Capacity</a:t>
                      </a:r>
                    </a:p>
                  </a:txBody>
                  <a:tcPr marL="76433" marR="76433" marT="38217" marB="38217" anchor="ctr"/>
                </a:tc>
                <a:tc>
                  <a:txBody>
                    <a:bodyPr/>
                    <a:lstStyle/>
                    <a:p>
                      <a:r>
                        <a:rPr lang="en-US" sz="1200" dirty="0"/>
                        <a:t>Up to 500TB containers</a:t>
                      </a:r>
                    </a:p>
                  </a:txBody>
                  <a:tcPr marL="76433" marR="76433" marT="38217" marB="38217" anchor="ctr"/>
                </a:tc>
                <a:tc>
                  <a:txBody>
                    <a:bodyPr/>
                    <a:lstStyle/>
                    <a:p>
                      <a:r>
                        <a:rPr lang="en-US" sz="1200" dirty="0"/>
                        <a:t>5TB file shares</a:t>
                      </a:r>
                    </a:p>
                  </a:txBody>
                  <a:tcPr marL="76433" marR="76433" marT="38217" marB="38217" anchor="ctr"/>
                </a:tc>
              </a:tr>
              <a:tr h="442194">
                <a:tc>
                  <a:txBody>
                    <a:bodyPr/>
                    <a:lstStyle/>
                    <a:p>
                      <a:r>
                        <a:rPr lang="en-US" sz="1200" b="1" dirty="0"/>
                        <a:t>Throughput</a:t>
                      </a:r>
                    </a:p>
                  </a:txBody>
                  <a:tcPr marL="76433" marR="76433" marT="38217" marB="38217" anchor="ctr"/>
                </a:tc>
                <a:tc>
                  <a:txBody>
                    <a:bodyPr/>
                    <a:lstStyle/>
                    <a:p>
                      <a:r>
                        <a:rPr lang="en-US" sz="1200"/>
                        <a:t>Up to 60 MB/s per blob</a:t>
                      </a:r>
                    </a:p>
                  </a:txBody>
                  <a:tcPr marL="76433" marR="76433" marT="38217" marB="38217" anchor="ctr"/>
                </a:tc>
                <a:tc>
                  <a:txBody>
                    <a:bodyPr/>
                    <a:lstStyle/>
                    <a:p>
                      <a:r>
                        <a:rPr lang="en-US" sz="1200" dirty="0"/>
                        <a:t>Up to 60 MB/s per share</a:t>
                      </a:r>
                    </a:p>
                  </a:txBody>
                  <a:tcPr marL="76433" marR="76433" marT="38217" marB="38217" anchor="ctr"/>
                </a:tc>
              </a:tr>
              <a:tr h="442194">
                <a:tc>
                  <a:txBody>
                    <a:bodyPr/>
                    <a:lstStyle/>
                    <a:p>
                      <a:r>
                        <a:rPr lang="en-US" sz="1200" b="1" dirty="0"/>
                        <a:t>Object size</a:t>
                      </a:r>
                    </a:p>
                  </a:txBody>
                  <a:tcPr marL="76433" marR="76433" marT="38217" marB="38217" anchor="ctr"/>
                </a:tc>
                <a:tc>
                  <a:txBody>
                    <a:bodyPr/>
                    <a:lstStyle/>
                    <a:p>
                      <a:r>
                        <a:rPr lang="en-US" sz="1200"/>
                        <a:t>Up to 1 TB/blob</a:t>
                      </a:r>
                    </a:p>
                  </a:txBody>
                  <a:tcPr marL="76433" marR="76433" marT="38217" marB="38217" anchor="ctr"/>
                </a:tc>
                <a:tc>
                  <a:txBody>
                    <a:bodyPr/>
                    <a:lstStyle/>
                    <a:p>
                      <a:r>
                        <a:rPr lang="en-US" sz="1200" dirty="0"/>
                        <a:t>Up to 1 TB/file</a:t>
                      </a:r>
                    </a:p>
                  </a:txBody>
                  <a:tcPr marL="76433" marR="76433" marT="38217" marB="38217" anchor="ctr"/>
                </a:tc>
              </a:tr>
              <a:tr h="442194">
                <a:tc>
                  <a:txBody>
                    <a:bodyPr/>
                    <a:lstStyle/>
                    <a:p>
                      <a:r>
                        <a:rPr lang="en-US" sz="1200" b="1" dirty="0"/>
                        <a:t>Billed capacity</a:t>
                      </a:r>
                    </a:p>
                  </a:txBody>
                  <a:tcPr marL="76433" marR="76433" marT="38217" marB="38217" anchor="ctr"/>
                </a:tc>
                <a:tc>
                  <a:txBody>
                    <a:bodyPr/>
                    <a:lstStyle/>
                    <a:p>
                      <a:r>
                        <a:rPr lang="en-US" sz="1200"/>
                        <a:t>Based on bytes written</a:t>
                      </a:r>
                    </a:p>
                  </a:txBody>
                  <a:tcPr marL="76433" marR="76433" marT="38217" marB="38217" anchor="ctr"/>
                </a:tc>
                <a:tc>
                  <a:txBody>
                    <a:bodyPr/>
                    <a:lstStyle/>
                    <a:p>
                      <a:r>
                        <a:rPr lang="en-US" sz="1200" dirty="0"/>
                        <a:t>Based on file size</a:t>
                      </a:r>
                    </a:p>
                  </a:txBody>
                  <a:tcPr marL="76433" marR="76433" marT="38217" marB="38217" anchor="ctr"/>
                </a:tc>
              </a:tr>
            </a:tbl>
          </a:graphicData>
        </a:graphic>
      </p:graphicFrame>
    </p:spTree>
    <p:extLst>
      <p:ext uri="{BB962C8B-B14F-4D97-AF65-F5344CB8AC3E}">
        <p14:creationId xmlns:p14="http://schemas.microsoft.com/office/powerpoint/2010/main" val="4112315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Files (File Share Service)</a:t>
            </a:r>
            <a:endParaRPr lang="ko-KR" altLang="en-US" dirty="0"/>
          </a:p>
        </p:txBody>
      </p:sp>
      <p:sp>
        <p:nvSpPr>
          <p:cNvPr id="6" name="Text Placeholder 5"/>
          <p:cNvSpPr>
            <a:spLocks noGrp="1"/>
          </p:cNvSpPr>
          <p:nvPr>
            <p:ph type="body" sz="quarter" idx="12"/>
          </p:nvPr>
        </p:nvSpPr>
        <p:spPr/>
        <p:txBody>
          <a:bodyPr/>
          <a:lstStyle/>
          <a:p>
            <a:r>
              <a:rPr lang="en-US" altLang="ko-KR" smtClean="0"/>
              <a:t>3. Storage</a:t>
            </a:r>
            <a:endParaRPr lang="ko-KR" altLang="en-US" dirty="0"/>
          </a:p>
        </p:txBody>
      </p:sp>
      <p:sp>
        <p:nvSpPr>
          <p:cNvPr id="8" name="Content Placeholder 7"/>
          <p:cNvSpPr>
            <a:spLocks noGrp="1"/>
          </p:cNvSpPr>
          <p:nvPr>
            <p:ph idx="1"/>
          </p:nvPr>
        </p:nvSpPr>
        <p:spPr/>
        <p:txBody>
          <a:bodyPr/>
          <a:lstStyle/>
          <a:p>
            <a:r>
              <a:rPr lang="en-US" altLang="ko-KR" dirty="0" smtClean="0"/>
              <a:t>Compare Disk and Azure Files</a:t>
            </a:r>
            <a:endParaRPr lang="ko-KR" altLang="en-US" dirty="0"/>
          </a:p>
        </p:txBody>
      </p:sp>
      <p:sp>
        <p:nvSpPr>
          <p:cNvPr id="7" name="Text Placeholder 6"/>
          <p:cNvSpPr>
            <a:spLocks noGrp="1"/>
          </p:cNvSpPr>
          <p:nvPr>
            <p:ph type="body" sz="quarter" idx="10"/>
          </p:nvPr>
        </p:nvSpPr>
        <p:spPr/>
        <p:txBody>
          <a:bodyPr/>
          <a:lstStyle/>
          <a:p>
            <a:r>
              <a:rPr lang="en-US" altLang="ko-KR" dirty="0" smtClean="0"/>
              <a:t>Share files between applications running in your virtual machines using familiar Windows APIs or file REST API</a:t>
            </a:r>
            <a:endParaRPr lang="ko-KR" altLang="en-US" dirty="0"/>
          </a:p>
        </p:txBody>
      </p:sp>
      <p:graphicFrame>
        <p:nvGraphicFramePr>
          <p:cNvPr id="2" name="Table 1"/>
          <p:cNvGraphicFramePr>
            <a:graphicFrameLocks noGrp="1"/>
          </p:cNvGraphicFramePr>
          <p:nvPr>
            <p:extLst>
              <p:ext uri="{D42A27DB-BD31-4B8C-83A1-F6EECF244321}">
                <p14:modId xmlns:p14="http://schemas.microsoft.com/office/powerpoint/2010/main" val="3251341374"/>
              </p:ext>
            </p:extLst>
          </p:nvPr>
        </p:nvGraphicFramePr>
        <p:xfrm>
          <a:off x="312418" y="1567545"/>
          <a:ext cx="11567160" cy="4928710"/>
        </p:xfrm>
        <a:graphic>
          <a:graphicData uri="http://schemas.openxmlformats.org/drawingml/2006/table">
            <a:tbl>
              <a:tblPr firstRow="1" bandRow="1">
                <a:tableStyleId>{5C22544A-7EE6-4342-B048-85BDC9FD1C3A}</a:tableStyleId>
              </a:tblPr>
              <a:tblGrid>
                <a:gridCol w="2242612"/>
                <a:gridCol w="4662274"/>
                <a:gridCol w="4662274"/>
              </a:tblGrid>
              <a:tr h="370800">
                <a:tc>
                  <a:txBody>
                    <a:bodyPr/>
                    <a:lstStyle/>
                    <a:p>
                      <a:r>
                        <a:rPr lang="en-US" sz="1200" dirty="0"/>
                        <a:t>Description</a:t>
                      </a:r>
                    </a:p>
                  </a:txBody>
                  <a:tcPr marL="76433" marR="76433" marT="38217" marB="38217" anchor="ctr"/>
                </a:tc>
                <a:tc>
                  <a:txBody>
                    <a:bodyPr/>
                    <a:lstStyle/>
                    <a:p>
                      <a:r>
                        <a:rPr lang="en-US" sz="1200" dirty="0"/>
                        <a:t>Disk</a:t>
                      </a:r>
                    </a:p>
                  </a:txBody>
                  <a:tcPr marL="76433" marR="76433" marT="38217" marB="38217" anchor="ctr"/>
                </a:tc>
                <a:tc>
                  <a:txBody>
                    <a:bodyPr/>
                    <a:lstStyle/>
                    <a:p>
                      <a:r>
                        <a:rPr lang="en-US" sz="1200"/>
                        <a:t>Azure Files</a:t>
                      </a:r>
                    </a:p>
                  </a:txBody>
                  <a:tcPr marL="76433" marR="76433" marT="38217" marB="38217" anchor="ctr"/>
                </a:tc>
              </a:tr>
              <a:tr h="455791">
                <a:tc>
                  <a:txBody>
                    <a:bodyPr/>
                    <a:lstStyle/>
                    <a:p>
                      <a:r>
                        <a:rPr lang="en-US" sz="1200" b="1" dirty="0" smtClean="0"/>
                        <a:t>Relationship</a:t>
                      </a:r>
                      <a:br>
                        <a:rPr lang="en-US" sz="1200" b="1" dirty="0" smtClean="0"/>
                      </a:br>
                      <a:r>
                        <a:rPr lang="en-US" sz="1200" b="1" dirty="0" smtClean="0"/>
                        <a:t> </a:t>
                      </a:r>
                      <a:r>
                        <a:rPr lang="en-US" sz="1200" b="1" dirty="0"/>
                        <a:t>with Azure VMs</a:t>
                      </a:r>
                    </a:p>
                  </a:txBody>
                  <a:tcPr marL="76433" marR="76433" marT="38217" marB="38217" anchor="ctr"/>
                </a:tc>
                <a:tc>
                  <a:txBody>
                    <a:bodyPr/>
                    <a:lstStyle/>
                    <a:p>
                      <a:r>
                        <a:rPr lang="en-US" sz="1200"/>
                        <a:t>Required for booting (OS Disk)</a:t>
                      </a:r>
                    </a:p>
                  </a:txBody>
                  <a:tcPr marL="76433" marR="76433" marT="38217" marB="38217" anchor="ctr"/>
                </a:tc>
                <a:tc>
                  <a:txBody>
                    <a:bodyPr/>
                    <a:lstStyle/>
                    <a:p>
                      <a:r>
                        <a:rPr lang="ko-KR" altLang="en-US" sz="1200"/>
                        <a:t> </a:t>
                      </a:r>
                    </a:p>
                  </a:txBody>
                  <a:tcPr marL="76433" marR="76433" marT="38217" marB="38217" anchor="ctr"/>
                </a:tc>
              </a:tr>
              <a:tr h="455791">
                <a:tc>
                  <a:txBody>
                    <a:bodyPr/>
                    <a:lstStyle/>
                    <a:p>
                      <a:r>
                        <a:rPr lang="en-US" sz="1200" b="1" dirty="0"/>
                        <a:t>Scope</a:t>
                      </a:r>
                    </a:p>
                  </a:txBody>
                  <a:tcPr marL="76433" marR="76433" marT="38217" marB="38217" anchor="ctr"/>
                </a:tc>
                <a:tc>
                  <a:txBody>
                    <a:bodyPr/>
                    <a:lstStyle/>
                    <a:p>
                      <a:r>
                        <a:rPr lang="en-US" sz="1200"/>
                        <a:t>Exclusive/Isolated to a single VM</a:t>
                      </a:r>
                    </a:p>
                  </a:txBody>
                  <a:tcPr marL="76433" marR="76433" marT="38217" marB="38217" anchor="ctr"/>
                </a:tc>
                <a:tc>
                  <a:txBody>
                    <a:bodyPr/>
                    <a:lstStyle/>
                    <a:p>
                      <a:r>
                        <a:rPr lang="en-US" sz="1200"/>
                        <a:t>Shared access across multiple VMs</a:t>
                      </a:r>
                    </a:p>
                  </a:txBody>
                  <a:tcPr marL="76433" marR="76433" marT="38217" marB="38217" anchor="ctr"/>
                </a:tc>
              </a:tr>
              <a:tr h="455791">
                <a:tc>
                  <a:txBody>
                    <a:bodyPr/>
                    <a:lstStyle/>
                    <a:p>
                      <a:r>
                        <a:rPr lang="en-US" sz="1200" b="1" dirty="0"/>
                        <a:t>Snapshots and Copy</a:t>
                      </a:r>
                    </a:p>
                  </a:txBody>
                  <a:tcPr marL="76433" marR="76433" marT="38217" marB="38217" anchor="ctr"/>
                </a:tc>
                <a:tc>
                  <a:txBody>
                    <a:bodyPr/>
                    <a:lstStyle/>
                    <a:p>
                      <a:r>
                        <a:rPr lang="en-US" sz="1200" dirty="0"/>
                        <a:t>Yes</a:t>
                      </a:r>
                    </a:p>
                  </a:txBody>
                  <a:tcPr marL="76433" marR="76433" marT="38217" marB="38217" anchor="ctr"/>
                </a:tc>
                <a:tc>
                  <a:txBody>
                    <a:bodyPr/>
                    <a:lstStyle/>
                    <a:p>
                      <a:r>
                        <a:rPr lang="en-US" sz="1200"/>
                        <a:t>No</a:t>
                      </a:r>
                    </a:p>
                  </a:txBody>
                  <a:tcPr marL="76433" marR="76433" marT="38217" marB="38217" anchor="ctr"/>
                </a:tc>
              </a:tr>
              <a:tr h="455791">
                <a:tc>
                  <a:txBody>
                    <a:bodyPr/>
                    <a:lstStyle/>
                    <a:p>
                      <a:r>
                        <a:rPr lang="en-US" sz="1200" b="1" dirty="0"/>
                        <a:t>Configuration</a:t>
                      </a:r>
                    </a:p>
                  </a:txBody>
                  <a:tcPr marL="76433" marR="76433" marT="38217" marB="38217" anchor="ctr"/>
                </a:tc>
                <a:tc>
                  <a:txBody>
                    <a:bodyPr/>
                    <a:lstStyle/>
                    <a:p>
                      <a:r>
                        <a:rPr lang="en-US" sz="1200" dirty="0"/>
                        <a:t>Configured via portal/Management APIs and available at boot time</a:t>
                      </a:r>
                    </a:p>
                  </a:txBody>
                  <a:tcPr marL="76433" marR="76433" marT="38217" marB="38217" anchor="ctr"/>
                </a:tc>
                <a:tc>
                  <a:txBody>
                    <a:bodyPr/>
                    <a:lstStyle/>
                    <a:p>
                      <a:r>
                        <a:rPr lang="en-US" sz="1200" dirty="0"/>
                        <a:t>Connect after boot (via net use on windows)</a:t>
                      </a:r>
                    </a:p>
                  </a:txBody>
                  <a:tcPr marL="76433" marR="76433" marT="38217" marB="38217" anchor="ctr"/>
                </a:tc>
              </a:tr>
              <a:tr h="455791">
                <a:tc>
                  <a:txBody>
                    <a:bodyPr/>
                    <a:lstStyle/>
                    <a:p>
                      <a:r>
                        <a:rPr lang="en-US" sz="1200" b="1"/>
                        <a:t>Built-in authentication</a:t>
                      </a:r>
                    </a:p>
                  </a:txBody>
                  <a:tcPr marL="76433" marR="76433" marT="38217" marB="38217" anchor="ctr"/>
                </a:tc>
                <a:tc>
                  <a:txBody>
                    <a:bodyPr/>
                    <a:lstStyle/>
                    <a:p>
                      <a:r>
                        <a:rPr lang="en-US" sz="1200" dirty="0"/>
                        <a:t>Built-in authentication</a:t>
                      </a:r>
                    </a:p>
                  </a:txBody>
                  <a:tcPr marL="76433" marR="76433" marT="38217" marB="38217" anchor="ctr"/>
                </a:tc>
                <a:tc>
                  <a:txBody>
                    <a:bodyPr/>
                    <a:lstStyle/>
                    <a:p>
                      <a:r>
                        <a:rPr lang="en-US" sz="1200" dirty="0"/>
                        <a:t>Set up authentication on net use</a:t>
                      </a:r>
                    </a:p>
                  </a:txBody>
                  <a:tcPr marL="76433" marR="76433" marT="38217" marB="38217" anchor="ctr"/>
                </a:tc>
              </a:tr>
              <a:tr h="455791">
                <a:tc>
                  <a:txBody>
                    <a:bodyPr/>
                    <a:lstStyle/>
                    <a:p>
                      <a:r>
                        <a:rPr lang="en-US" sz="1200" b="1" dirty="0"/>
                        <a:t>Cleanup</a:t>
                      </a:r>
                    </a:p>
                  </a:txBody>
                  <a:tcPr marL="76433" marR="76433" marT="38217" marB="38217" anchor="ctr"/>
                </a:tc>
                <a:tc>
                  <a:txBody>
                    <a:bodyPr/>
                    <a:lstStyle/>
                    <a:p>
                      <a:r>
                        <a:rPr lang="en-US" sz="1200" dirty="0"/>
                        <a:t>Resources can be cleaned up with VM if needed</a:t>
                      </a:r>
                    </a:p>
                  </a:txBody>
                  <a:tcPr marL="76433" marR="76433" marT="38217" marB="38217" anchor="ctr"/>
                </a:tc>
                <a:tc>
                  <a:txBody>
                    <a:bodyPr/>
                    <a:lstStyle/>
                    <a:p>
                      <a:r>
                        <a:rPr lang="en-US" sz="1200" dirty="0"/>
                        <a:t>Manually via standard file APIs or REST APIs</a:t>
                      </a:r>
                    </a:p>
                  </a:txBody>
                  <a:tcPr marL="76433" marR="76433" marT="38217" marB="38217" anchor="ctr"/>
                </a:tc>
              </a:tr>
              <a:tr h="455791">
                <a:tc>
                  <a:txBody>
                    <a:bodyPr/>
                    <a:lstStyle/>
                    <a:p>
                      <a:r>
                        <a:rPr lang="en-US" sz="1200" b="1" dirty="0"/>
                        <a:t>Access via REST</a:t>
                      </a:r>
                    </a:p>
                  </a:txBody>
                  <a:tcPr marL="76433" marR="76433" marT="38217" marB="38217" anchor="ctr"/>
                </a:tc>
                <a:tc>
                  <a:txBody>
                    <a:bodyPr/>
                    <a:lstStyle/>
                    <a:p>
                      <a:r>
                        <a:rPr lang="en-US" sz="1200" dirty="0"/>
                        <a:t>Can only access as fixed formatted VHD (single blob) via REST. Files stored in VHD cannot be accessed via REST.</a:t>
                      </a:r>
                    </a:p>
                  </a:txBody>
                  <a:tcPr marL="76433" marR="76433" marT="38217" marB="38217" anchor="ctr"/>
                </a:tc>
                <a:tc>
                  <a:txBody>
                    <a:bodyPr/>
                    <a:lstStyle/>
                    <a:p>
                      <a:r>
                        <a:rPr lang="en-US" sz="1200" dirty="0"/>
                        <a:t>Individual files stored in share are accessible via REST</a:t>
                      </a:r>
                    </a:p>
                  </a:txBody>
                  <a:tcPr marL="76433" marR="76433" marT="38217" marB="38217" anchor="ctr"/>
                </a:tc>
              </a:tr>
              <a:tr h="455791">
                <a:tc>
                  <a:txBody>
                    <a:bodyPr/>
                    <a:lstStyle/>
                    <a:p>
                      <a:r>
                        <a:rPr lang="en-US" sz="1200" b="1" dirty="0"/>
                        <a:t>Max Size</a:t>
                      </a:r>
                    </a:p>
                  </a:txBody>
                  <a:tcPr marL="76433" marR="76433" marT="38217" marB="38217" anchor="ctr"/>
                </a:tc>
                <a:tc>
                  <a:txBody>
                    <a:bodyPr/>
                    <a:lstStyle/>
                    <a:p>
                      <a:r>
                        <a:rPr lang="en-US" sz="1200" dirty="0"/>
                        <a:t>1TB Disk</a:t>
                      </a:r>
                    </a:p>
                  </a:txBody>
                  <a:tcPr marL="76433" marR="76433" marT="38217" marB="38217" anchor="ctr"/>
                </a:tc>
                <a:tc>
                  <a:txBody>
                    <a:bodyPr/>
                    <a:lstStyle/>
                    <a:p>
                      <a:r>
                        <a:rPr lang="en-US" sz="1200" dirty="0"/>
                        <a:t>5TB File Share 1TB file within share</a:t>
                      </a:r>
                    </a:p>
                  </a:txBody>
                  <a:tcPr marL="76433" marR="76433" marT="38217" marB="38217" anchor="ctr"/>
                </a:tc>
              </a:tr>
              <a:tr h="455791">
                <a:tc>
                  <a:txBody>
                    <a:bodyPr/>
                    <a:lstStyle/>
                    <a:p>
                      <a:r>
                        <a:rPr lang="en-US" sz="1200" b="1" dirty="0"/>
                        <a:t>Max 8KB </a:t>
                      </a:r>
                      <a:r>
                        <a:rPr lang="en-US" sz="1200" b="1" dirty="0" err="1"/>
                        <a:t>IOps</a:t>
                      </a:r>
                      <a:endParaRPr lang="en-US" sz="1200" b="1" dirty="0"/>
                    </a:p>
                  </a:txBody>
                  <a:tcPr marL="76433" marR="76433" marT="38217" marB="38217" anchor="ctr"/>
                </a:tc>
                <a:tc>
                  <a:txBody>
                    <a:bodyPr/>
                    <a:lstStyle/>
                    <a:p>
                      <a:r>
                        <a:rPr lang="en-US" sz="1200" dirty="0"/>
                        <a:t>500 </a:t>
                      </a:r>
                      <a:r>
                        <a:rPr lang="en-US" sz="1200" dirty="0" err="1"/>
                        <a:t>IOps</a:t>
                      </a:r>
                      <a:endParaRPr lang="en-US" sz="1200" dirty="0"/>
                    </a:p>
                  </a:txBody>
                  <a:tcPr marL="76433" marR="76433" marT="38217" marB="38217" anchor="ctr"/>
                </a:tc>
                <a:tc>
                  <a:txBody>
                    <a:bodyPr/>
                    <a:lstStyle/>
                    <a:p>
                      <a:r>
                        <a:rPr lang="en-US" sz="1200" dirty="0"/>
                        <a:t>1000 </a:t>
                      </a:r>
                      <a:r>
                        <a:rPr lang="en-US" sz="1200" dirty="0" err="1"/>
                        <a:t>IOps</a:t>
                      </a:r>
                      <a:endParaRPr lang="en-US" sz="1200" dirty="0"/>
                    </a:p>
                  </a:txBody>
                  <a:tcPr marL="76433" marR="76433" marT="38217" marB="38217" anchor="ctr"/>
                </a:tc>
              </a:tr>
              <a:tr h="455791">
                <a:tc>
                  <a:txBody>
                    <a:bodyPr/>
                    <a:lstStyle/>
                    <a:p>
                      <a:r>
                        <a:rPr lang="en-US" sz="1200" b="1" dirty="0"/>
                        <a:t>Throughput</a:t>
                      </a:r>
                    </a:p>
                  </a:txBody>
                  <a:tcPr marL="76433" marR="76433" marT="38217" marB="38217" anchor="ctr"/>
                </a:tc>
                <a:tc>
                  <a:txBody>
                    <a:bodyPr/>
                    <a:lstStyle/>
                    <a:p>
                      <a:r>
                        <a:rPr lang="en-US" sz="1200" dirty="0"/>
                        <a:t>Up to 60 MB/s per Disk</a:t>
                      </a:r>
                    </a:p>
                  </a:txBody>
                  <a:tcPr marL="76433" marR="76433" marT="38217" marB="38217" anchor="ctr"/>
                </a:tc>
                <a:tc>
                  <a:txBody>
                    <a:bodyPr/>
                    <a:lstStyle/>
                    <a:p>
                      <a:r>
                        <a:rPr lang="en-US" sz="1200" dirty="0"/>
                        <a:t>Up to 60 MB/s per File Share</a:t>
                      </a:r>
                    </a:p>
                  </a:txBody>
                  <a:tcPr marL="76433" marR="76433" marT="38217" marB="38217" anchor="ctr"/>
                </a:tc>
              </a:tr>
            </a:tbl>
          </a:graphicData>
        </a:graphic>
      </p:graphicFrame>
      <p:sp>
        <p:nvSpPr>
          <p:cNvPr id="3" name="Rectangle 2"/>
          <p:cNvSpPr/>
          <p:nvPr/>
        </p:nvSpPr>
        <p:spPr>
          <a:xfrm>
            <a:off x="312418" y="6510536"/>
            <a:ext cx="6096000" cy="230832"/>
          </a:xfrm>
          <a:prstGeom prst="rect">
            <a:avLst/>
          </a:prstGeom>
        </p:spPr>
        <p:txBody>
          <a:bodyPr>
            <a:spAutoFit/>
          </a:bodyPr>
          <a:lstStyle/>
          <a:p>
            <a:r>
              <a:rPr lang="en-US" altLang="ko-KR" sz="900" dirty="0" smtClean="0">
                <a:solidFill>
                  <a:srgbClr val="000000"/>
                </a:solidFill>
                <a:latin typeface="Segoe UI" panose="020B0502040204020203" pitchFamily="34" charset="0"/>
              </a:rPr>
              <a:t>http</a:t>
            </a:r>
            <a:r>
              <a:rPr lang="en-US" altLang="ko-KR" sz="900" dirty="0">
                <a:solidFill>
                  <a:srgbClr val="000000"/>
                </a:solidFill>
                <a:latin typeface="Segoe UI" panose="020B0502040204020203" pitchFamily="34" charset="0"/>
              </a:rPr>
              <a:t>://blogs.msdn.com/b/windowsazurestorage/archive/2014/05/12/introducing-microsoft-azure-file-service.aspx</a:t>
            </a:r>
            <a:endParaRPr lang="ko-KR" altLang="en-US" sz="900" dirty="0"/>
          </a:p>
        </p:txBody>
      </p:sp>
    </p:spTree>
    <p:extLst>
      <p:ext uri="{BB962C8B-B14F-4D97-AF65-F5344CB8AC3E}">
        <p14:creationId xmlns:p14="http://schemas.microsoft.com/office/powerpoint/2010/main" val="2295319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smtClean="0"/>
              <a:t>4. Network</a:t>
            </a:r>
            <a:endParaRPr lang="ko-KR" altLang="en-US" dirty="0"/>
          </a:p>
        </p:txBody>
      </p:sp>
      <p:sp>
        <p:nvSpPr>
          <p:cNvPr id="4" name="Text Placeholder 3"/>
          <p:cNvSpPr>
            <a:spLocks noGrp="1"/>
          </p:cNvSpPr>
          <p:nvPr>
            <p:ph type="body" sz="quarter" idx="10"/>
          </p:nvPr>
        </p:nvSpPr>
        <p:spPr/>
        <p:txBody>
          <a:bodyPr/>
          <a:lstStyle/>
          <a:p>
            <a:r>
              <a:rPr lang="ko-KR" altLang="en-US" dirty="0" smtClean="0"/>
              <a:t>다양한 서비스 요건을 만족하기위한 네트워크 서비스를 제공됩니다</a:t>
            </a:r>
            <a:r>
              <a:rPr lang="en-US" altLang="ko-KR" dirty="0" smtClean="0"/>
              <a:t>. </a:t>
            </a:r>
          </a:p>
        </p:txBody>
      </p:sp>
      <p:pic>
        <p:nvPicPr>
          <p:cNvPr id="6" name="Picture 5"/>
          <p:cNvPicPr>
            <a:picLocks noChangeAspect="1"/>
          </p:cNvPicPr>
          <p:nvPr/>
        </p:nvPicPr>
        <p:blipFill>
          <a:blip r:embed="rId2"/>
          <a:stretch>
            <a:fillRect/>
          </a:stretch>
        </p:blipFill>
        <p:spPr>
          <a:xfrm>
            <a:off x="1087778" y="1212981"/>
            <a:ext cx="10016445" cy="5451606"/>
          </a:xfrm>
          <a:prstGeom prst="rect">
            <a:avLst/>
          </a:prstGeom>
        </p:spPr>
      </p:pic>
    </p:spTree>
    <p:extLst>
      <p:ext uri="{BB962C8B-B14F-4D97-AF65-F5344CB8AC3E}">
        <p14:creationId xmlns:p14="http://schemas.microsoft.com/office/powerpoint/2010/main" val="4143793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IP Address Concept</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en-US" altLang="ko-KR" dirty="0" smtClean="0"/>
              <a:t>VIP (= Public IP Address)</a:t>
            </a:r>
            <a:endParaRPr lang="en-US" altLang="ko-KR" dirty="0"/>
          </a:p>
          <a:p>
            <a:pPr lvl="1"/>
            <a:r>
              <a:rPr lang="ko-KR" altLang="en-US" dirty="0"/>
              <a:t>인터넷을</a:t>
            </a:r>
            <a:r>
              <a:rPr lang="en-US" altLang="ko-KR" dirty="0"/>
              <a:t> </a:t>
            </a:r>
            <a:r>
              <a:rPr lang="ko-KR" altLang="en-US" dirty="0"/>
              <a:t>통해 접속할 수 있는 공인 </a:t>
            </a:r>
            <a:r>
              <a:rPr lang="en-US" altLang="ko-KR" dirty="0"/>
              <a:t>IP </a:t>
            </a:r>
            <a:r>
              <a:rPr lang="ko-KR" altLang="en-US" dirty="0"/>
              <a:t>주소</a:t>
            </a:r>
            <a:r>
              <a:rPr lang="en-US" altLang="ko-KR" dirty="0"/>
              <a:t>, Cloud Service</a:t>
            </a:r>
            <a:r>
              <a:rPr lang="ko-KR" altLang="en-US" dirty="0"/>
              <a:t>에 할당되는 주소</a:t>
            </a:r>
            <a:endParaRPr lang="en-US" altLang="ko-KR" dirty="0"/>
          </a:p>
          <a:p>
            <a:pPr lvl="1"/>
            <a:r>
              <a:rPr lang="en-US" altLang="ko-KR" dirty="0"/>
              <a:t>VIP Reservation</a:t>
            </a:r>
            <a:r>
              <a:rPr lang="ko-KR" altLang="en-US" dirty="0"/>
              <a:t>을 통해 예약</a:t>
            </a:r>
            <a:r>
              <a:rPr lang="en-US" altLang="ko-KR" dirty="0"/>
              <a:t>(</a:t>
            </a:r>
            <a:r>
              <a:rPr lang="ko-KR" altLang="en-US" dirty="0"/>
              <a:t>고정</a:t>
            </a:r>
            <a:r>
              <a:rPr lang="en-US" altLang="ko-KR" dirty="0"/>
              <a:t>) </a:t>
            </a:r>
            <a:r>
              <a:rPr lang="ko-KR" altLang="en-US" dirty="0"/>
              <a:t>가능하며 </a:t>
            </a:r>
            <a:r>
              <a:rPr lang="en-US" altLang="ko-KR" dirty="0"/>
              <a:t>5</a:t>
            </a:r>
            <a:r>
              <a:rPr lang="ko-KR" altLang="en-US" dirty="0"/>
              <a:t>개 </a:t>
            </a:r>
            <a:r>
              <a:rPr lang="en-US" altLang="ko-KR" dirty="0"/>
              <a:t>VIP</a:t>
            </a:r>
            <a:r>
              <a:rPr lang="ko-KR" altLang="en-US" dirty="0"/>
              <a:t>를 예약 무료</a:t>
            </a:r>
            <a:endParaRPr lang="en-US" altLang="ko-KR" dirty="0"/>
          </a:p>
          <a:p>
            <a:r>
              <a:rPr lang="en-US" altLang="ko-KR" dirty="0" smtClean="0"/>
              <a:t>ILIP </a:t>
            </a:r>
            <a:r>
              <a:rPr lang="en-US" altLang="ko-KR" dirty="0" smtClean="0"/>
              <a:t>(= Instance Level Public IP Address)</a:t>
            </a:r>
            <a:endParaRPr lang="en-US" altLang="ko-KR" dirty="0"/>
          </a:p>
          <a:p>
            <a:pPr lvl="1"/>
            <a:r>
              <a:rPr lang="ko-KR" altLang="en-US" dirty="0"/>
              <a:t>인터넷을 통해 접속할 수 있는 공인 </a:t>
            </a:r>
            <a:r>
              <a:rPr lang="en-US" altLang="ko-KR" dirty="0"/>
              <a:t>IP </a:t>
            </a:r>
            <a:r>
              <a:rPr lang="ko-KR" altLang="en-US" dirty="0"/>
              <a:t>주소</a:t>
            </a:r>
            <a:r>
              <a:rPr lang="en-US" altLang="ko-KR" dirty="0"/>
              <a:t>, VM</a:t>
            </a:r>
            <a:r>
              <a:rPr lang="ko-KR" altLang="en-US" dirty="0"/>
              <a:t>에 할당되는 주소</a:t>
            </a:r>
            <a:endParaRPr lang="en-US" altLang="ko-KR" dirty="0"/>
          </a:p>
          <a:p>
            <a:pPr lvl="1"/>
            <a:r>
              <a:rPr lang="en-US" altLang="ko-KR" dirty="0" smtClean="0"/>
              <a:t>PIP</a:t>
            </a:r>
            <a:r>
              <a:rPr lang="ko-KR" altLang="en-US" dirty="0" smtClean="0"/>
              <a:t>에 </a:t>
            </a:r>
            <a:r>
              <a:rPr lang="en-US" altLang="ko-KR" dirty="0" smtClean="0"/>
              <a:t>Domain Name </a:t>
            </a:r>
            <a:r>
              <a:rPr lang="ko-KR" altLang="en-US" dirty="0" smtClean="0"/>
              <a:t>할당 가능</a:t>
            </a:r>
            <a:endParaRPr lang="en-US" altLang="ko-KR" dirty="0" smtClean="0"/>
          </a:p>
          <a:p>
            <a:pPr lvl="1"/>
            <a:r>
              <a:rPr lang="ko-KR" altLang="en-US" dirty="0" smtClean="0"/>
              <a:t>현재 </a:t>
            </a:r>
            <a:r>
              <a:rPr lang="ko-KR" altLang="en-US" dirty="0"/>
              <a:t>예약</a:t>
            </a:r>
            <a:r>
              <a:rPr lang="en-US" altLang="ko-KR" dirty="0"/>
              <a:t>(</a:t>
            </a:r>
            <a:r>
              <a:rPr lang="ko-KR" altLang="en-US" dirty="0"/>
              <a:t>고정</a:t>
            </a:r>
            <a:r>
              <a:rPr lang="en-US" altLang="ko-KR" dirty="0"/>
              <a:t>) </a:t>
            </a:r>
            <a:r>
              <a:rPr lang="ko-KR" altLang="en-US" dirty="0" smtClean="0"/>
              <a:t>미지원</a:t>
            </a:r>
            <a:endParaRPr lang="en-US" altLang="ko-KR" dirty="0"/>
          </a:p>
          <a:p>
            <a:r>
              <a:rPr lang="en-US" altLang="ko-KR" dirty="0" smtClean="0"/>
              <a:t>DIP (= Private IP Address)</a:t>
            </a:r>
            <a:endParaRPr lang="en-US" altLang="ko-KR" dirty="0"/>
          </a:p>
          <a:p>
            <a:pPr lvl="1"/>
            <a:r>
              <a:rPr lang="ko-KR" altLang="en-US" dirty="0" smtClean="0"/>
              <a:t>인터넷을 통한 접근 않됨</a:t>
            </a:r>
            <a:endParaRPr lang="en-US" altLang="ko-KR" dirty="0" smtClean="0"/>
          </a:p>
          <a:p>
            <a:pPr lvl="1"/>
            <a:r>
              <a:rPr lang="en-US" altLang="ko-KR" dirty="0" smtClean="0"/>
              <a:t>Virtual </a:t>
            </a:r>
            <a:r>
              <a:rPr lang="en-US" altLang="ko-KR" dirty="0"/>
              <a:t>Network </a:t>
            </a:r>
            <a:r>
              <a:rPr lang="ko-KR" altLang="en-US" dirty="0"/>
              <a:t>를 사용하는 경우</a:t>
            </a:r>
            <a:r>
              <a:rPr lang="en-US" altLang="ko-KR" dirty="0"/>
              <a:t>, </a:t>
            </a:r>
            <a:r>
              <a:rPr lang="ko-KR" altLang="en-US" dirty="0"/>
              <a:t>고정 </a:t>
            </a:r>
            <a:r>
              <a:rPr lang="en-US" altLang="ko-KR" dirty="0"/>
              <a:t>IP </a:t>
            </a:r>
            <a:r>
              <a:rPr lang="ko-KR" altLang="en-US" dirty="0"/>
              <a:t>사용이 가능함</a:t>
            </a:r>
            <a:endParaRPr lang="en-US" altLang="ko-KR" dirty="0"/>
          </a:p>
          <a:p>
            <a:pPr lvl="1"/>
            <a:r>
              <a:rPr lang="en-US" altLang="ko-KR" dirty="0"/>
              <a:t>Virtual Network </a:t>
            </a:r>
            <a:r>
              <a:rPr lang="ko-KR" altLang="en-US" dirty="0"/>
              <a:t>를 사용하지 안는 경우</a:t>
            </a:r>
            <a:r>
              <a:rPr lang="en-US" altLang="ko-KR" dirty="0"/>
              <a:t>, </a:t>
            </a:r>
            <a:r>
              <a:rPr lang="ko-KR" altLang="en-US" dirty="0"/>
              <a:t>고정 </a:t>
            </a:r>
            <a:r>
              <a:rPr lang="en-US" altLang="ko-KR" dirty="0"/>
              <a:t>IP </a:t>
            </a:r>
            <a:r>
              <a:rPr lang="ko-KR" altLang="en-US" dirty="0"/>
              <a:t>사용 불가능</a:t>
            </a:r>
            <a:endParaRPr lang="en-US" altLang="ko-KR" dirty="0"/>
          </a:p>
          <a:p>
            <a:pPr lvl="1"/>
            <a:endParaRPr lang="en-US" altLang="ko-KR" dirty="0"/>
          </a:p>
          <a:p>
            <a:pPr lvl="1"/>
            <a:endParaRPr lang="ko-KR" altLang="en-US" dirty="0"/>
          </a:p>
        </p:txBody>
      </p:sp>
      <p:sp>
        <p:nvSpPr>
          <p:cNvPr id="4" name="Text Placeholder 3"/>
          <p:cNvSpPr>
            <a:spLocks noGrp="1"/>
          </p:cNvSpPr>
          <p:nvPr>
            <p:ph type="body" sz="quarter" idx="10"/>
          </p:nvPr>
        </p:nvSpPr>
        <p:spPr/>
        <p:txBody>
          <a:bodyPr/>
          <a:lstStyle/>
          <a:p>
            <a:r>
              <a:rPr lang="en-US" altLang="ko-KR" dirty="0" smtClean="0"/>
              <a:t>VM</a:t>
            </a:r>
            <a:r>
              <a:rPr lang="ko-KR" altLang="en-US" dirty="0" smtClean="0"/>
              <a:t>은 유연한 서비스 시나리오 지원과 관리를 위한 다양한 </a:t>
            </a:r>
            <a:r>
              <a:rPr lang="en-US" altLang="ko-KR" dirty="0" smtClean="0"/>
              <a:t>IP </a:t>
            </a:r>
            <a:r>
              <a:rPr lang="ko-KR" altLang="en-US" dirty="0" smtClean="0"/>
              <a:t>주소가 할당 됩니다</a:t>
            </a:r>
            <a:r>
              <a:rPr lang="en-US" altLang="ko-KR" dirty="0" smtClean="0"/>
              <a:t>.</a:t>
            </a:r>
            <a:endParaRPr lang="ko-KR" altLang="en-US" dirty="0"/>
          </a:p>
        </p:txBody>
      </p:sp>
      <p:pic>
        <p:nvPicPr>
          <p:cNvPr id="7"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395" y="4647065"/>
            <a:ext cx="780290" cy="780290"/>
          </a:xfrm>
          <a:prstGeom prst="rect">
            <a:avLst/>
          </a:prstGeom>
        </p:spPr>
      </p:pic>
      <p:sp>
        <p:nvSpPr>
          <p:cNvPr id="8" name="TextBox 7"/>
          <p:cNvSpPr txBox="1"/>
          <p:nvPr/>
        </p:nvSpPr>
        <p:spPr>
          <a:xfrm>
            <a:off x="5586671" y="5435384"/>
            <a:ext cx="543739" cy="369332"/>
          </a:xfrm>
          <a:prstGeom prst="rect">
            <a:avLst/>
          </a:prstGeom>
          <a:noFill/>
        </p:spPr>
        <p:txBody>
          <a:bodyPr wrap="none" rtlCol="0">
            <a:spAutoFit/>
          </a:bodyPr>
          <a:lstStyle/>
          <a:p>
            <a:pPr algn="ctr"/>
            <a:r>
              <a:rPr lang="en-US" altLang="ko-KR" dirty="0" smtClean="0"/>
              <a:t>DIP</a:t>
            </a:r>
            <a:endParaRPr lang="ko-KR" altLang="en-US"/>
          </a:p>
        </p:txBody>
      </p:sp>
      <p:pic>
        <p:nvPicPr>
          <p:cNvPr id="9"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3298" y="4647065"/>
            <a:ext cx="780290" cy="780290"/>
          </a:xfrm>
          <a:prstGeom prst="rect">
            <a:avLst/>
          </a:prstGeom>
        </p:spPr>
      </p:pic>
      <p:sp>
        <p:nvSpPr>
          <p:cNvPr id="10" name="TextBox 9"/>
          <p:cNvSpPr txBox="1"/>
          <p:nvPr/>
        </p:nvSpPr>
        <p:spPr>
          <a:xfrm>
            <a:off x="6621574" y="5435384"/>
            <a:ext cx="543739" cy="369332"/>
          </a:xfrm>
          <a:prstGeom prst="rect">
            <a:avLst/>
          </a:prstGeom>
          <a:noFill/>
        </p:spPr>
        <p:txBody>
          <a:bodyPr wrap="none" rtlCol="0">
            <a:spAutoFit/>
          </a:bodyPr>
          <a:lstStyle/>
          <a:p>
            <a:pPr algn="ctr"/>
            <a:r>
              <a:rPr lang="en-US" altLang="ko-KR" dirty="0" smtClean="0"/>
              <a:t>DIP</a:t>
            </a:r>
            <a:endParaRPr lang="ko-KR" altLang="en-US"/>
          </a:p>
        </p:txBody>
      </p:sp>
      <p:pic>
        <p:nvPicPr>
          <p:cNvPr id="11"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8201" y="4647065"/>
            <a:ext cx="780290" cy="780290"/>
          </a:xfrm>
          <a:prstGeom prst="rect">
            <a:avLst/>
          </a:prstGeom>
        </p:spPr>
      </p:pic>
      <p:sp>
        <p:nvSpPr>
          <p:cNvPr id="12" name="TextBox 11"/>
          <p:cNvSpPr txBox="1"/>
          <p:nvPr/>
        </p:nvSpPr>
        <p:spPr>
          <a:xfrm>
            <a:off x="7656477" y="5435384"/>
            <a:ext cx="543739" cy="369332"/>
          </a:xfrm>
          <a:prstGeom prst="rect">
            <a:avLst/>
          </a:prstGeom>
          <a:noFill/>
        </p:spPr>
        <p:txBody>
          <a:bodyPr wrap="none" rtlCol="0">
            <a:spAutoFit/>
          </a:bodyPr>
          <a:lstStyle/>
          <a:p>
            <a:pPr algn="ctr"/>
            <a:r>
              <a:rPr lang="en-US" altLang="ko-KR" dirty="0" smtClean="0"/>
              <a:t>DIP</a:t>
            </a:r>
            <a:endParaRPr lang="ko-KR" altLang="en-US"/>
          </a:p>
        </p:txBody>
      </p:sp>
      <p:pic>
        <p:nvPicPr>
          <p:cNvPr id="13"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2685" y="4647065"/>
            <a:ext cx="780290" cy="780290"/>
          </a:xfrm>
          <a:prstGeom prst="rect">
            <a:avLst/>
          </a:prstGeom>
        </p:spPr>
      </p:pic>
      <p:sp>
        <p:nvSpPr>
          <p:cNvPr id="14" name="TextBox 13"/>
          <p:cNvSpPr txBox="1"/>
          <p:nvPr/>
        </p:nvSpPr>
        <p:spPr>
          <a:xfrm>
            <a:off x="9860961" y="5435384"/>
            <a:ext cx="543739" cy="369332"/>
          </a:xfrm>
          <a:prstGeom prst="rect">
            <a:avLst/>
          </a:prstGeom>
          <a:noFill/>
        </p:spPr>
        <p:txBody>
          <a:bodyPr wrap="none" rtlCol="0">
            <a:spAutoFit/>
          </a:bodyPr>
          <a:lstStyle/>
          <a:p>
            <a:pPr algn="ctr"/>
            <a:r>
              <a:rPr lang="en-US" altLang="ko-KR" dirty="0" smtClean="0"/>
              <a:t>DIP</a:t>
            </a:r>
            <a:endParaRPr lang="ko-KR" altLang="en-US"/>
          </a:p>
        </p:txBody>
      </p:sp>
      <p:sp>
        <p:nvSpPr>
          <p:cNvPr id="15" name="TextBox 14"/>
          <p:cNvSpPr txBox="1"/>
          <p:nvPr/>
        </p:nvSpPr>
        <p:spPr>
          <a:xfrm>
            <a:off x="8705727" y="5037210"/>
            <a:ext cx="579005" cy="369332"/>
          </a:xfrm>
          <a:prstGeom prst="rect">
            <a:avLst/>
          </a:prstGeom>
          <a:noFill/>
        </p:spPr>
        <p:txBody>
          <a:bodyPr wrap="none" rtlCol="0">
            <a:spAutoFit/>
          </a:bodyPr>
          <a:lstStyle/>
          <a:p>
            <a:r>
              <a:rPr lang="en-US" altLang="ko-KR" dirty="0" smtClean="0"/>
              <a:t>…….</a:t>
            </a:r>
            <a:endParaRPr lang="ko-KR" altLang="en-US"/>
          </a:p>
        </p:txBody>
      </p:sp>
      <p:sp>
        <p:nvSpPr>
          <p:cNvPr id="16" name="Rounded Rectangle 15"/>
          <p:cNvSpPr/>
          <p:nvPr/>
        </p:nvSpPr>
        <p:spPr>
          <a:xfrm>
            <a:off x="4607442" y="4286505"/>
            <a:ext cx="6840279" cy="1606817"/>
          </a:xfrm>
          <a:prstGeom prst="roundRect">
            <a:avLst>
              <a:gd name="adj" fmla="val 66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p:nvSpPr>
        <p:spPr>
          <a:xfrm>
            <a:off x="2311663" y="4286505"/>
            <a:ext cx="2295779" cy="1606817"/>
          </a:xfrm>
          <a:prstGeom prst="roundRect">
            <a:avLst>
              <a:gd name="adj" fmla="val 661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3197301" y="4340885"/>
            <a:ext cx="524503" cy="369332"/>
          </a:xfrm>
          <a:prstGeom prst="rect">
            <a:avLst/>
          </a:prstGeom>
          <a:noFill/>
        </p:spPr>
        <p:txBody>
          <a:bodyPr wrap="none" rtlCol="0">
            <a:spAutoFit/>
          </a:bodyPr>
          <a:lstStyle/>
          <a:p>
            <a:r>
              <a:rPr lang="en-US" altLang="ko-KR" dirty="0" smtClean="0"/>
              <a:t>VIP</a:t>
            </a:r>
            <a:endParaRPr lang="ko-KR" altLang="en-US"/>
          </a:p>
        </p:txBody>
      </p:sp>
      <p:sp>
        <p:nvSpPr>
          <p:cNvPr id="19" name="TextBox 18"/>
          <p:cNvSpPr txBox="1"/>
          <p:nvPr/>
        </p:nvSpPr>
        <p:spPr>
          <a:xfrm>
            <a:off x="5586671" y="4340885"/>
            <a:ext cx="551754" cy="369332"/>
          </a:xfrm>
          <a:prstGeom prst="rect">
            <a:avLst/>
          </a:prstGeom>
          <a:noFill/>
        </p:spPr>
        <p:txBody>
          <a:bodyPr wrap="none" rtlCol="0">
            <a:spAutoFit/>
          </a:bodyPr>
          <a:lstStyle/>
          <a:p>
            <a:r>
              <a:rPr lang="en-US" altLang="ko-KR" dirty="0" smtClean="0"/>
              <a:t>IL</a:t>
            </a:r>
            <a:r>
              <a:rPr lang="en-US" altLang="ko-KR" dirty="0" smtClean="0"/>
              <a:t>IP</a:t>
            </a:r>
            <a:endParaRPr lang="ko-KR" altLang="en-US" dirty="0"/>
          </a:p>
        </p:txBody>
      </p:sp>
      <p:sp>
        <p:nvSpPr>
          <p:cNvPr id="20" name="TextBox 19"/>
          <p:cNvSpPr txBox="1"/>
          <p:nvPr/>
        </p:nvSpPr>
        <p:spPr>
          <a:xfrm>
            <a:off x="6627734" y="4339932"/>
            <a:ext cx="551754" cy="369332"/>
          </a:xfrm>
          <a:prstGeom prst="rect">
            <a:avLst/>
          </a:prstGeom>
          <a:noFill/>
        </p:spPr>
        <p:txBody>
          <a:bodyPr wrap="none" rtlCol="0">
            <a:spAutoFit/>
          </a:bodyPr>
          <a:lstStyle/>
          <a:p>
            <a:r>
              <a:rPr lang="en-US" altLang="ko-KR" dirty="0" smtClean="0"/>
              <a:t>ILIP</a:t>
            </a:r>
            <a:endParaRPr lang="ko-KR" altLang="en-US"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2689" y="4897176"/>
            <a:ext cx="484499" cy="484499"/>
          </a:xfrm>
          <a:prstGeom prst="rect">
            <a:avLst/>
          </a:prstGeom>
        </p:spPr>
      </p:pic>
      <p:cxnSp>
        <p:nvCxnSpPr>
          <p:cNvPr id="22" name="Straight Arrow Connector 21"/>
          <p:cNvCxnSpPr>
            <a:stCxn id="8" idx="3"/>
            <a:endCxn id="10" idx="1"/>
          </p:cNvCxnSpPr>
          <p:nvPr/>
        </p:nvCxnSpPr>
        <p:spPr>
          <a:xfrm>
            <a:off x="6130410" y="5620050"/>
            <a:ext cx="49116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42910" y="5620050"/>
            <a:ext cx="49116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00216" y="5620050"/>
            <a:ext cx="171843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32356" y="4954759"/>
            <a:ext cx="1693092" cy="369332"/>
          </a:xfrm>
          <a:prstGeom prst="rect">
            <a:avLst/>
          </a:prstGeom>
          <a:noFill/>
        </p:spPr>
        <p:txBody>
          <a:bodyPr wrap="none" rtlCol="0">
            <a:spAutoFit/>
          </a:bodyPr>
          <a:lstStyle/>
          <a:p>
            <a:r>
              <a:rPr lang="en-US" altLang="ko-KR" dirty="0" smtClean="0"/>
              <a:t>*.cloudapp.net</a:t>
            </a:r>
            <a:endParaRPr lang="ko-KR" altLang="en-US"/>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227" y="4699768"/>
            <a:ext cx="780290" cy="780290"/>
          </a:xfrm>
          <a:prstGeom prst="rect">
            <a:avLst/>
          </a:prstGeom>
        </p:spPr>
      </p:pic>
      <p:cxnSp>
        <p:nvCxnSpPr>
          <p:cNvPr id="27" name="Straight Arrow Connector 26"/>
          <p:cNvCxnSpPr>
            <a:stCxn id="17" idx="1"/>
            <a:endCxn id="26" idx="3"/>
          </p:cNvCxnSpPr>
          <p:nvPr/>
        </p:nvCxnSpPr>
        <p:spPr>
          <a:xfrm flipH="1" flipV="1">
            <a:off x="1301517" y="5089913"/>
            <a:ext cx="1010146" cy="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6" idx="0"/>
            <a:endCxn id="19" idx="0"/>
          </p:cNvCxnSpPr>
          <p:nvPr/>
        </p:nvCxnSpPr>
        <p:spPr>
          <a:xfrm rot="5400000" flipH="1" flipV="1">
            <a:off x="3207519" y="2044739"/>
            <a:ext cx="358883" cy="4951176"/>
          </a:xfrm>
          <a:prstGeom prst="bentConnector3">
            <a:avLst>
              <a:gd name="adj1" fmla="val 1636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6" idx="0"/>
            <a:endCxn id="20" idx="0"/>
          </p:cNvCxnSpPr>
          <p:nvPr/>
        </p:nvCxnSpPr>
        <p:spPr>
          <a:xfrm rot="5400000" flipH="1" flipV="1">
            <a:off x="3727573" y="1523731"/>
            <a:ext cx="359836" cy="5992239"/>
          </a:xfrm>
          <a:prstGeom prst="bentConnector3">
            <a:avLst>
              <a:gd name="adj1" fmla="val 16352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58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IP Address Concept</a:t>
            </a:r>
            <a:endParaRPr lang="ko-KR" altLang="en-US" dirty="0"/>
          </a:p>
        </p:txBody>
      </p:sp>
      <p:sp>
        <p:nvSpPr>
          <p:cNvPr id="6" name="Text Placeholder 5"/>
          <p:cNvSpPr>
            <a:spLocks noGrp="1"/>
          </p:cNvSpPr>
          <p:nvPr>
            <p:ph type="body" sz="quarter" idx="12"/>
          </p:nvPr>
        </p:nvSpPr>
        <p:spPr/>
        <p:txBody>
          <a:bodyPr/>
          <a:lstStyle/>
          <a:p>
            <a:r>
              <a:rPr lang="fr-FR" altLang="ko-KR" smtClean="0"/>
              <a:t>4. Network</a:t>
            </a:r>
            <a:endParaRPr lang="ko-KR" altLang="en-US" dirty="0"/>
          </a:p>
        </p:txBody>
      </p:sp>
      <p:sp>
        <p:nvSpPr>
          <p:cNvPr id="4" name="Text Placeholder 3"/>
          <p:cNvSpPr>
            <a:spLocks noGrp="1"/>
          </p:cNvSpPr>
          <p:nvPr>
            <p:ph type="body" sz="quarter" idx="10"/>
          </p:nvPr>
        </p:nvSpPr>
        <p:spPr/>
        <p:txBody>
          <a:bodyPr/>
          <a:lstStyle/>
          <a:p>
            <a:r>
              <a:rPr lang="en-US" altLang="ko-KR" smtClean="0"/>
              <a:t>VM</a:t>
            </a:r>
            <a:r>
              <a:rPr lang="ko-KR" altLang="en-US" smtClean="0"/>
              <a:t>은 유연한 서비스 시나리오 지원과 관리를 위한 다양한 </a:t>
            </a:r>
            <a:r>
              <a:rPr lang="en-US" altLang="ko-KR" smtClean="0"/>
              <a:t>IP </a:t>
            </a:r>
            <a:r>
              <a:rPr lang="ko-KR" altLang="en-US" smtClean="0"/>
              <a:t>주소가 할당 됩니다</a:t>
            </a:r>
            <a:r>
              <a:rPr lang="en-US" altLang="ko-KR" smtClean="0"/>
              <a:t>.</a:t>
            </a:r>
            <a:endParaRPr lang="ko-KR" altLang="en-US" dirty="0"/>
          </a:p>
        </p:txBody>
      </p:sp>
      <p:pic>
        <p:nvPicPr>
          <p:cNvPr id="35" name="table"/>
          <p:cNvPicPr>
            <a:picLocks noGrp="1" noChangeAspect="1"/>
          </p:cNvPicPr>
          <p:nvPr>
            <p:ph idx="1"/>
          </p:nvPr>
        </p:nvPicPr>
        <p:blipFill>
          <a:blip r:embed="rId2"/>
          <a:stretch>
            <a:fillRect/>
          </a:stretch>
        </p:blipFill>
        <p:spPr>
          <a:xfrm>
            <a:off x="352217" y="1212850"/>
            <a:ext cx="11487567" cy="5197475"/>
          </a:xfrm>
          <a:prstGeom prst="rect">
            <a:avLst/>
          </a:prstGeom>
        </p:spPr>
      </p:pic>
    </p:spTree>
    <p:extLst>
      <p:ext uri="{BB962C8B-B14F-4D97-AF65-F5344CB8AC3E}">
        <p14:creationId xmlns:p14="http://schemas.microsoft.com/office/powerpoint/2010/main" val="2148149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Virtual Network</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ko-KR" altLang="en-US" dirty="0"/>
              <a:t>가상 사설 네트워크 </a:t>
            </a:r>
            <a:r>
              <a:rPr lang="en-US" altLang="ko-KR" dirty="0"/>
              <a:t>(Private Network)</a:t>
            </a:r>
          </a:p>
          <a:p>
            <a:pPr lvl="1"/>
            <a:r>
              <a:rPr lang="ko-KR" altLang="en-US" dirty="0"/>
              <a:t>클라우드 데이터 센터 내부에 논리적으로 구분된 가상 네트워크 </a:t>
            </a:r>
            <a:r>
              <a:rPr lang="ko-KR" altLang="en-US" dirty="0" smtClean="0"/>
              <a:t>구성 </a:t>
            </a:r>
            <a:r>
              <a:rPr lang="en-US" altLang="ko-KR" dirty="0" smtClean="0"/>
              <a:t>(DIP</a:t>
            </a:r>
            <a:r>
              <a:rPr lang="ko-KR" altLang="en-US" dirty="0" smtClean="0"/>
              <a:t>와 유사</a:t>
            </a:r>
            <a:r>
              <a:rPr lang="en-US" altLang="ko-KR" dirty="0" smtClean="0"/>
              <a:t>)</a:t>
            </a:r>
            <a:endParaRPr lang="ko-KR" altLang="en-US" dirty="0"/>
          </a:p>
          <a:p>
            <a:pPr lvl="1"/>
            <a:r>
              <a:rPr lang="en-US" altLang="ko-KR" dirty="0"/>
              <a:t>IPv4 </a:t>
            </a:r>
            <a:r>
              <a:rPr lang="ko-KR" altLang="en-US" dirty="0"/>
              <a:t>기반 가상 네트워크는 </a:t>
            </a:r>
            <a:r>
              <a:rPr lang="en-US" altLang="ko-KR" dirty="0"/>
              <a:t>DHCP </a:t>
            </a:r>
            <a:r>
              <a:rPr lang="ko-KR" altLang="en-US" dirty="0"/>
              <a:t>자동 구성되어</a:t>
            </a:r>
            <a:r>
              <a:rPr lang="en-US" altLang="ko-KR" dirty="0"/>
              <a:t>, IP </a:t>
            </a:r>
            <a:r>
              <a:rPr lang="ko-KR" altLang="en-US" dirty="0"/>
              <a:t>주소를 별도로 관리 </a:t>
            </a:r>
            <a:r>
              <a:rPr lang="ko-KR" altLang="en-US" dirty="0" smtClean="0"/>
              <a:t>불필요</a:t>
            </a:r>
            <a:r>
              <a:rPr lang="en-US" altLang="ko-KR" dirty="0" smtClean="0"/>
              <a:t>, </a:t>
            </a:r>
            <a:r>
              <a:rPr lang="ko-KR" altLang="en-US" dirty="0" smtClean="0"/>
              <a:t>따라서</a:t>
            </a:r>
            <a:r>
              <a:rPr lang="en-US" altLang="ko-KR" dirty="0" smtClean="0"/>
              <a:t>, </a:t>
            </a:r>
            <a:r>
              <a:rPr lang="ko-KR" altLang="en-US" dirty="0" smtClean="0"/>
              <a:t>가상 컴퓨터의 </a:t>
            </a:r>
            <a:r>
              <a:rPr lang="en-US" altLang="ko-KR" dirty="0" smtClean="0"/>
              <a:t>IP </a:t>
            </a:r>
            <a:r>
              <a:rPr lang="ko-KR" altLang="en-US" dirty="0" smtClean="0"/>
              <a:t>주소를 </a:t>
            </a:r>
            <a:r>
              <a:rPr lang="en-US" altLang="ko-KR" dirty="0" smtClean="0"/>
              <a:t>Static </a:t>
            </a:r>
            <a:r>
              <a:rPr lang="ko-KR" altLang="en-US" dirty="0" smtClean="0"/>
              <a:t>으로 변경은 미지원</a:t>
            </a:r>
            <a:endParaRPr lang="en-US" altLang="ko-KR" dirty="0" smtClean="0"/>
          </a:p>
          <a:p>
            <a:pPr lvl="1"/>
            <a:r>
              <a:rPr lang="ko-KR" altLang="en-US" dirty="0" smtClean="0"/>
              <a:t>각 </a:t>
            </a:r>
            <a:r>
              <a:rPr lang="ko-KR" altLang="en-US" dirty="0"/>
              <a:t>서브넷의 첫 번째 및 마지막 </a:t>
            </a:r>
            <a:r>
              <a:rPr lang="en-US" altLang="ko-KR" dirty="0"/>
              <a:t>IP </a:t>
            </a:r>
            <a:r>
              <a:rPr lang="ko-KR" altLang="en-US" dirty="0"/>
              <a:t>주소는 프로토콜 적합성을 위해 예약되어 </a:t>
            </a:r>
            <a:r>
              <a:rPr lang="ko-KR" altLang="en-US" dirty="0" smtClean="0"/>
              <a:t>사용</a:t>
            </a:r>
            <a:r>
              <a:rPr lang="en-US" altLang="ko-KR" dirty="0"/>
              <a:t> </a:t>
            </a:r>
            <a:r>
              <a:rPr lang="ko-KR" altLang="en-US" dirty="0" smtClean="0"/>
              <a:t>불가</a:t>
            </a:r>
            <a:endParaRPr lang="en-US" altLang="ko-KR" dirty="0"/>
          </a:p>
          <a:p>
            <a:pPr lvl="1"/>
            <a:r>
              <a:rPr lang="en-US" altLang="ko-KR" dirty="0" smtClean="0"/>
              <a:t>VM</a:t>
            </a:r>
            <a:r>
              <a:rPr lang="ko-KR" altLang="en-US" dirty="0"/>
              <a:t>에 </a:t>
            </a:r>
            <a:r>
              <a:rPr lang="en-US" altLang="ko-KR" dirty="0"/>
              <a:t>IP </a:t>
            </a:r>
            <a:r>
              <a:rPr lang="ko-KR" altLang="en-US" dirty="0"/>
              <a:t>주소를 지정하지 않는 </a:t>
            </a:r>
            <a:r>
              <a:rPr lang="ko-KR" altLang="en-US" dirty="0" smtClean="0"/>
              <a:t>경우 </a:t>
            </a:r>
            <a:r>
              <a:rPr lang="en-US" altLang="ko-KR" dirty="0" smtClean="0"/>
              <a:t>(Static IP </a:t>
            </a:r>
            <a:r>
              <a:rPr lang="ko-KR" altLang="en-US" dirty="0" smtClean="0"/>
              <a:t>미지정</a:t>
            </a:r>
            <a:r>
              <a:rPr lang="en-US" altLang="ko-KR" dirty="0"/>
              <a:t> </a:t>
            </a:r>
            <a:r>
              <a:rPr lang="ko-KR" altLang="en-US" dirty="0" smtClean="0"/>
              <a:t>시</a:t>
            </a:r>
            <a:r>
              <a:rPr lang="en-US" altLang="ko-KR" dirty="0" smtClean="0"/>
              <a:t>), </a:t>
            </a:r>
            <a:r>
              <a:rPr lang="en-US" altLang="ko-KR" dirty="0"/>
              <a:t>DHCP</a:t>
            </a:r>
            <a:r>
              <a:rPr lang="ko-KR" altLang="en-US" dirty="0"/>
              <a:t>에서 </a:t>
            </a:r>
            <a:r>
              <a:rPr lang="en-US" altLang="ko-KR" dirty="0"/>
              <a:t>IP</a:t>
            </a:r>
            <a:r>
              <a:rPr lang="ko-KR" altLang="en-US" dirty="0"/>
              <a:t>는 </a:t>
            </a:r>
            <a:r>
              <a:rPr lang="ko-KR" altLang="en-US" dirty="0" smtClean="0"/>
              <a:t>순차적으로 자동 할당</a:t>
            </a:r>
            <a:endParaRPr lang="en-US" altLang="ko-KR" dirty="0" smtClean="0"/>
          </a:p>
          <a:p>
            <a:pPr lvl="1"/>
            <a:endParaRPr lang="en-US" altLang="ko-KR" dirty="0"/>
          </a:p>
          <a:p>
            <a:r>
              <a:rPr lang="ko-KR" altLang="en-US" dirty="0"/>
              <a:t>가상 컴퓨터간의 통신을 위한 논리적 네트워크 구성</a:t>
            </a:r>
          </a:p>
          <a:p>
            <a:pPr lvl="1"/>
            <a:r>
              <a:rPr lang="ko-KR" altLang="en-US" dirty="0"/>
              <a:t>가상 네트워크 상의 가상 컴퓨터 간 통신은 사설 </a:t>
            </a:r>
            <a:r>
              <a:rPr lang="en-US" altLang="ko-KR" dirty="0"/>
              <a:t>IP </a:t>
            </a:r>
            <a:r>
              <a:rPr lang="ko-KR" altLang="en-US" dirty="0"/>
              <a:t>주소로 </a:t>
            </a:r>
            <a:r>
              <a:rPr lang="ko-KR" altLang="en-US" dirty="0" smtClean="0"/>
              <a:t>가능 </a:t>
            </a:r>
            <a:r>
              <a:rPr lang="en-US" altLang="ko-KR" dirty="0" smtClean="0"/>
              <a:t> (</a:t>
            </a:r>
            <a:r>
              <a:rPr lang="ko-KR" altLang="en-US" dirty="0" smtClean="0"/>
              <a:t>외부 인터넷을 통과하지 않음</a:t>
            </a:r>
            <a:r>
              <a:rPr lang="en-US" altLang="ko-KR" dirty="0" smtClean="0"/>
              <a:t>)</a:t>
            </a:r>
            <a:endParaRPr lang="en-US" altLang="ko-KR" dirty="0"/>
          </a:p>
          <a:p>
            <a:pPr lvl="1"/>
            <a:r>
              <a:rPr lang="ko-KR" altLang="en-US" dirty="0"/>
              <a:t>다중 </a:t>
            </a:r>
            <a:r>
              <a:rPr lang="en-US" altLang="ko-KR" dirty="0"/>
              <a:t>subnet</a:t>
            </a:r>
            <a:r>
              <a:rPr lang="ko-KR" altLang="en-US" dirty="0"/>
              <a:t>을 구성하여 서비스 자원들의 </a:t>
            </a:r>
            <a:r>
              <a:rPr lang="ko-KR" altLang="en-US" dirty="0" smtClean="0"/>
              <a:t>구분 </a:t>
            </a:r>
            <a:r>
              <a:rPr lang="en-US" altLang="ko-KR" dirty="0" smtClean="0"/>
              <a:t> </a:t>
            </a:r>
          </a:p>
          <a:p>
            <a:pPr lvl="1"/>
            <a:r>
              <a:rPr lang="en-US" altLang="ko-KR" dirty="0" smtClean="0"/>
              <a:t>Security Group  </a:t>
            </a:r>
            <a:r>
              <a:rPr lang="ko-KR" altLang="en-US" dirty="0" smtClean="0"/>
              <a:t>설정 </a:t>
            </a:r>
            <a:r>
              <a:rPr lang="en-US" altLang="ko-KR" dirty="0" smtClean="0"/>
              <a:t>(Subnet </a:t>
            </a:r>
            <a:r>
              <a:rPr lang="ko-KR" altLang="en-US" dirty="0" smtClean="0"/>
              <a:t>간의 접근 통제 지원 </a:t>
            </a:r>
            <a:r>
              <a:rPr lang="en-US" altLang="ko-KR" dirty="0" smtClean="0"/>
              <a:t>)</a:t>
            </a:r>
            <a:endParaRPr lang="en-US" altLang="ko-KR" dirty="0"/>
          </a:p>
          <a:p>
            <a:pPr lvl="1"/>
            <a:r>
              <a:rPr lang="ko-KR" altLang="en-US" dirty="0" smtClean="0"/>
              <a:t>가상 사설 네트워크상에 </a:t>
            </a:r>
            <a:r>
              <a:rPr lang="en-US" altLang="ko-KR" dirty="0" smtClean="0"/>
              <a:t>DMZ </a:t>
            </a:r>
            <a:r>
              <a:rPr lang="ko-KR" altLang="en-US" dirty="0" smtClean="0"/>
              <a:t>구역을 설정하여 가상 컴퓨터를 외부로부터 보호할 수 있는 구성이 가능</a:t>
            </a:r>
            <a:r>
              <a:rPr lang="en-US" altLang="ko-KR" dirty="0" smtClean="0"/>
              <a:t> </a:t>
            </a:r>
          </a:p>
          <a:p>
            <a:endParaRPr lang="en-US" altLang="ko-KR" dirty="0"/>
          </a:p>
          <a:p>
            <a:r>
              <a:rPr lang="en-US" altLang="ko-KR" dirty="0" smtClean="0"/>
              <a:t>Outbound </a:t>
            </a:r>
            <a:r>
              <a:rPr lang="ko-KR" altLang="en-US" dirty="0" smtClean="0"/>
              <a:t>통신 </a:t>
            </a:r>
            <a:endParaRPr lang="en-US" altLang="ko-KR" dirty="0"/>
          </a:p>
          <a:p>
            <a:pPr lvl="1"/>
            <a:r>
              <a:rPr lang="ko-KR" altLang="en-US" dirty="0" smtClean="0"/>
              <a:t>가상 </a:t>
            </a:r>
            <a:r>
              <a:rPr lang="ko-KR" altLang="en-US" dirty="0"/>
              <a:t>네트워크에 가입되어 있는 가상 </a:t>
            </a:r>
            <a:r>
              <a:rPr lang="ko-KR" altLang="en-US" dirty="0" smtClean="0"/>
              <a:t>컴퓨터는 별도 </a:t>
            </a:r>
            <a:r>
              <a:rPr lang="en-US" altLang="ko-KR" dirty="0" smtClean="0"/>
              <a:t>Gateway</a:t>
            </a:r>
            <a:r>
              <a:rPr lang="ko-KR" altLang="en-US" dirty="0" smtClean="0"/>
              <a:t>없이 </a:t>
            </a:r>
            <a:r>
              <a:rPr lang="en-US" altLang="ko-KR" dirty="0" smtClean="0"/>
              <a:t>Cloud Service IP (VIP)</a:t>
            </a:r>
            <a:r>
              <a:rPr lang="ko-KR" altLang="en-US" dirty="0" smtClean="0"/>
              <a:t>로 </a:t>
            </a:r>
            <a:r>
              <a:rPr lang="en-US" altLang="ko-KR" dirty="0" smtClean="0"/>
              <a:t>Outbound </a:t>
            </a:r>
            <a:r>
              <a:rPr lang="ko-KR" altLang="en-US" dirty="0" smtClean="0"/>
              <a:t>통신 가능</a:t>
            </a:r>
            <a:endParaRPr lang="en-US" altLang="ko-KR" dirty="0" smtClean="0"/>
          </a:p>
          <a:p>
            <a:pPr lvl="1"/>
            <a:r>
              <a:rPr lang="en-US" altLang="ko-KR" dirty="0" smtClean="0"/>
              <a:t>Security Group </a:t>
            </a:r>
            <a:r>
              <a:rPr lang="ko-KR" altLang="en-US" dirty="0" smtClean="0"/>
              <a:t>규칙에 따라 </a:t>
            </a:r>
            <a:r>
              <a:rPr lang="en-US" altLang="ko-KR" dirty="0" smtClean="0"/>
              <a:t>Outbound </a:t>
            </a:r>
            <a:r>
              <a:rPr lang="ko-KR" altLang="en-US" dirty="0" smtClean="0"/>
              <a:t>통신 차단 가능</a:t>
            </a:r>
            <a:endParaRPr lang="en-US" altLang="ko-KR" dirty="0" smtClean="0"/>
          </a:p>
          <a:p>
            <a:endParaRPr lang="en-US" altLang="ko-KR" dirty="0" smtClean="0"/>
          </a:p>
          <a:p>
            <a:r>
              <a:rPr lang="en-US" altLang="ko-KR" dirty="0"/>
              <a:t>Azure DHCP</a:t>
            </a:r>
          </a:p>
          <a:p>
            <a:pPr lvl="1"/>
            <a:r>
              <a:rPr lang="ko-KR" altLang="en-US" dirty="0"/>
              <a:t>모든 </a:t>
            </a:r>
            <a:r>
              <a:rPr lang="en-US" altLang="ko-KR" dirty="0"/>
              <a:t>Azure </a:t>
            </a:r>
            <a:r>
              <a:rPr lang="ko-KR" altLang="en-US" dirty="0"/>
              <a:t>상의 </a:t>
            </a:r>
            <a:r>
              <a:rPr lang="en-US" altLang="ko-KR" dirty="0"/>
              <a:t>VM</a:t>
            </a:r>
            <a:r>
              <a:rPr lang="ko-KR" altLang="en-US" dirty="0"/>
              <a:t>은 </a:t>
            </a:r>
            <a:r>
              <a:rPr lang="en-US" altLang="ko-KR" dirty="0"/>
              <a:t>DHCP </a:t>
            </a:r>
            <a:r>
              <a:rPr lang="ko-KR" altLang="en-US" dirty="0"/>
              <a:t>구성으로 </a:t>
            </a:r>
            <a:r>
              <a:rPr lang="en-US" altLang="ko-KR" dirty="0"/>
              <a:t>NIC</a:t>
            </a:r>
            <a:r>
              <a:rPr lang="ko-KR" altLang="en-US" dirty="0"/>
              <a:t>가 설정 됨</a:t>
            </a:r>
          </a:p>
          <a:p>
            <a:pPr lvl="1"/>
            <a:r>
              <a:rPr lang="en-US" altLang="ko-KR" dirty="0"/>
              <a:t>VM</a:t>
            </a:r>
            <a:r>
              <a:rPr lang="ko-KR" altLang="en-US" dirty="0"/>
              <a:t>내에서 </a:t>
            </a:r>
            <a:r>
              <a:rPr lang="en-US" altLang="ko-KR" dirty="0"/>
              <a:t>static</a:t>
            </a:r>
            <a:r>
              <a:rPr lang="ko-KR" altLang="en-US" dirty="0"/>
              <a:t>으로 구성할 경우</a:t>
            </a:r>
            <a:r>
              <a:rPr lang="en-US" altLang="ko-KR" dirty="0"/>
              <a:t>, </a:t>
            </a:r>
            <a:r>
              <a:rPr lang="ko-KR" altLang="en-US" dirty="0"/>
              <a:t>네트워크 연결이 손실될 수 있음</a:t>
            </a:r>
          </a:p>
          <a:p>
            <a:pPr lvl="1"/>
            <a:r>
              <a:rPr lang="en-US" altLang="ko-KR" dirty="0"/>
              <a:t>DHCP </a:t>
            </a:r>
            <a:r>
              <a:rPr lang="ko-KR" altLang="en-US" dirty="0"/>
              <a:t>기능을 실행하는 </a:t>
            </a:r>
            <a:r>
              <a:rPr lang="en-US" altLang="ko-KR" dirty="0"/>
              <a:t>VM</a:t>
            </a:r>
            <a:r>
              <a:rPr lang="ko-KR" altLang="en-US" dirty="0"/>
              <a:t>을 실행할 수 없음</a:t>
            </a:r>
          </a:p>
          <a:p>
            <a:endParaRPr lang="ko-KR" altLang="en-US" dirty="0"/>
          </a:p>
        </p:txBody>
      </p:sp>
      <p:sp>
        <p:nvSpPr>
          <p:cNvPr id="4" name="Text Placeholder 3"/>
          <p:cNvSpPr>
            <a:spLocks noGrp="1"/>
          </p:cNvSpPr>
          <p:nvPr>
            <p:ph type="body" sz="quarter" idx="10"/>
          </p:nvPr>
        </p:nvSpPr>
        <p:spPr/>
        <p:txBody>
          <a:bodyPr/>
          <a:lstStyle/>
          <a:p>
            <a:r>
              <a:rPr lang="en-US" altLang="ko-KR" dirty="0"/>
              <a:t>Azure</a:t>
            </a:r>
            <a:r>
              <a:rPr lang="ko-KR" altLang="en-US" dirty="0"/>
              <a:t> 데이터센터 내에 논리적인 가상의 네트워크 공간을 생성하고 사설 네트워크 환경을 구성 할 수 있습니다</a:t>
            </a:r>
            <a:r>
              <a:rPr lang="en-US" altLang="ko-KR" dirty="0" smtClean="0"/>
              <a:t>.</a:t>
            </a:r>
            <a:endParaRPr lang="ko-KR" altLang="en-US" dirty="0"/>
          </a:p>
        </p:txBody>
      </p:sp>
    </p:spTree>
    <p:extLst>
      <p:ext uri="{BB962C8B-B14F-4D97-AF65-F5344CB8AC3E}">
        <p14:creationId xmlns:p14="http://schemas.microsoft.com/office/powerpoint/2010/main" val="411995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Virtual Network</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en-US" altLang="ko-KR" dirty="0"/>
              <a:t>Azure DNS</a:t>
            </a:r>
          </a:p>
          <a:p>
            <a:pPr lvl="1"/>
            <a:r>
              <a:rPr lang="en-US" altLang="ko-KR" dirty="0"/>
              <a:t>Azure</a:t>
            </a:r>
            <a:r>
              <a:rPr lang="ko-KR" altLang="en-US" dirty="0"/>
              <a:t>가 제공하는 </a:t>
            </a:r>
            <a:r>
              <a:rPr lang="en-US" altLang="ko-KR" dirty="0"/>
              <a:t>DNS</a:t>
            </a:r>
            <a:r>
              <a:rPr lang="ko-KR" altLang="en-US" dirty="0"/>
              <a:t>를 사용하거나 별도의 </a:t>
            </a:r>
            <a:r>
              <a:rPr lang="en-US" altLang="ko-KR" dirty="0"/>
              <a:t>DNS</a:t>
            </a:r>
            <a:r>
              <a:rPr lang="ko-KR" altLang="en-US" dirty="0"/>
              <a:t>를 사용할 수 있음</a:t>
            </a:r>
          </a:p>
          <a:p>
            <a:pPr lvl="1"/>
            <a:r>
              <a:rPr lang="ko-KR" altLang="en-US" dirty="0"/>
              <a:t>최대 </a:t>
            </a:r>
            <a:r>
              <a:rPr lang="en-US" altLang="ko-KR" dirty="0"/>
              <a:t>12</a:t>
            </a:r>
            <a:r>
              <a:rPr lang="ko-KR" altLang="en-US" dirty="0"/>
              <a:t>개의 </a:t>
            </a:r>
            <a:r>
              <a:rPr lang="en-US" altLang="ko-KR" dirty="0"/>
              <a:t>DNS</a:t>
            </a:r>
            <a:r>
              <a:rPr lang="ko-KR" altLang="en-US" dirty="0"/>
              <a:t>를 설정할 수 있음</a:t>
            </a:r>
            <a:r>
              <a:rPr lang="en-US" altLang="ko-KR" dirty="0"/>
              <a:t>(DNS</a:t>
            </a:r>
            <a:r>
              <a:rPr lang="ko-KR" altLang="en-US" dirty="0"/>
              <a:t>는 순서대로 사용됨</a:t>
            </a:r>
            <a:r>
              <a:rPr lang="en-US" altLang="ko-KR" dirty="0"/>
              <a:t>, no round-robin)</a:t>
            </a:r>
          </a:p>
          <a:p>
            <a:pPr lvl="1"/>
            <a:r>
              <a:rPr lang="en-US" altLang="ko-KR" dirty="0"/>
              <a:t>DNS </a:t>
            </a:r>
            <a:r>
              <a:rPr lang="ko-KR" altLang="en-US" dirty="0"/>
              <a:t>설정을 바꾸면 </a:t>
            </a:r>
            <a:r>
              <a:rPr lang="en-US" altLang="ko-KR" dirty="0"/>
              <a:t>VM</a:t>
            </a:r>
            <a:r>
              <a:rPr lang="ko-KR" altLang="en-US" dirty="0"/>
              <a:t>이 재시작되어야 </a:t>
            </a:r>
            <a:r>
              <a:rPr lang="en-US" altLang="ko-KR" dirty="0"/>
              <a:t>DNS</a:t>
            </a:r>
            <a:r>
              <a:rPr lang="ko-KR" altLang="en-US" dirty="0"/>
              <a:t>설정이 업데이트 됨</a:t>
            </a:r>
          </a:p>
          <a:p>
            <a:pPr lvl="1"/>
            <a:r>
              <a:rPr lang="ko-KR" altLang="en-US" dirty="0"/>
              <a:t>자체 </a:t>
            </a:r>
            <a:r>
              <a:rPr lang="en-US" altLang="ko-KR" dirty="0"/>
              <a:t>Azure DNS</a:t>
            </a:r>
            <a:r>
              <a:rPr lang="ko-KR" altLang="en-US" dirty="0"/>
              <a:t>의 기능</a:t>
            </a:r>
          </a:p>
          <a:p>
            <a:pPr lvl="2"/>
            <a:r>
              <a:rPr lang="ko-KR" altLang="en-US" dirty="0"/>
              <a:t>추가 구성 작업 없음</a:t>
            </a:r>
          </a:p>
          <a:p>
            <a:pPr lvl="2"/>
            <a:r>
              <a:rPr lang="ko-KR" altLang="en-US" dirty="0"/>
              <a:t>동일 </a:t>
            </a:r>
            <a:r>
              <a:rPr lang="en-US" altLang="ko-KR" dirty="0"/>
              <a:t>Virtual Network</a:t>
            </a:r>
            <a:r>
              <a:rPr lang="ko-KR" altLang="en-US" dirty="0"/>
              <a:t>내에 동일 </a:t>
            </a:r>
            <a:r>
              <a:rPr lang="en-US" altLang="ko-KR" dirty="0"/>
              <a:t>Cloud Service</a:t>
            </a:r>
            <a:r>
              <a:rPr lang="ko-KR" altLang="en-US" dirty="0"/>
              <a:t>간의 </a:t>
            </a:r>
            <a:r>
              <a:rPr lang="en-US" altLang="ko-KR" dirty="0"/>
              <a:t>Name Resolution </a:t>
            </a:r>
            <a:r>
              <a:rPr lang="ko-KR" altLang="en-US" dirty="0"/>
              <a:t>지원</a:t>
            </a:r>
          </a:p>
          <a:p>
            <a:pPr lvl="2"/>
            <a:r>
              <a:rPr lang="ko-KR" altLang="en-US" dirty="0"/>
              <a:t>동일 </a:t>
            </a:r>
            <a:r>
              <a:rPr lang="en-US" altLang="ko-KR" dirty="0"/>
              <a:t>Virtual Network</a:t>
            </a:r>
            <a:r>
              <a:rPr lang="ko-KR" altLang="en-US" dirty="0"/>
              <a:t>내에 다른 </a:t>
            </a:r>
            <a:r>
              <a:rPr lang="en-US" altLang="ko-KR" dirty="0"/>
              <a:t>Cloud Service</a:t>
            </a:r>
            <a:r>
              <a:rPr lang="ko-KR" altLang="en-US" dirty="0"/>
              <a:t>간의 </a:t>
            </a:r>
            <a:r>
              <a:rPr lang="en-US" altLang="ko-KR" dirty="0"/>
              <a:t>FQDN</a:t>
            </a:r>
            <a:r>
              <a:rPr lang="ko-KR" altLang="en-US" dirty="0"/>
              <a:t>으로 </a:t>
            </a:r>
            <a:r>
              <a:rPr lang="en-US" altLang="ko-KR" dirty="0"/>
              <a:t>Name Resolution </a:t>
            </a:r>
            <a:r>
              <a:rPr lang="ko-KR" altLang="en-US" dirty="0"/>
              <a:t>지원</a:t>
            </a:r>
          </a:p>
          <a:p>
            <a:pPr lvl="2"/>
            <a:r>
              <a:rPr lang="ko-KR" altLang="en-US" dirty="0"/>
              <a:t>호스트 이름 변경 지원</a:t>
            </a:r>
          </a:p>
          <a:p>
            <a:pPr lvl="2"/>
            <a:r>
              <a:rPr lang="ko-KR" altLang="en-US" dirty="0"/>
              <a:t>동일 </a:t>
            </a:r>
            <a:r>
              <a:rPr lang="en-US" altLang="ko-KR" dirty="0"/>
              <a:t>VM</a:t>
            </a:r>
            <a:r>
              <a:rPr lang="ko-KR" altLang="en-US" dirty="0"/>
              <a:t>에 복수개의 호스트이름 미지원</a:t>
            </a:r>
          </a:p>
          <a:p>
            <a:pPr lvl="2"/>
            <a:r>
              <a:rPr lang="en-US" altLang="ko-KR" dirty="0"/>
              <a:t>Azure</a:t>
            </a:r>
            <a:r>
              <a:rPr lang="ko-KR" altLang="en-US" dirty="0"/>
              <a:t>에서 자동으로 생성한 </a:t>
            </a:r>
            <a:r>
              <a:rPr lang="en-US" altLang="ko-KR" dirty="0"/>
              <a:t>DNS suffix </a:t>
            </a:r>
            <a:r>
              <a:rPr lang="ko-KR" altLang="en-US" dirty="0"/>
              <a:t>변경 미지원</a:t>
            </a:r>
          </a:p>
          <a:p>
            <a:pPr lvl="2"/>
            <a:r>
              <a:rPr lang="ko-KR" altLang="en-US" dirty="0"/>
              <a:t>임의 레코드 생성 불가</a:t>
            </a:r>
          </a:p>
          <a:p>
            <a:pPr lvl="2"/>
            <a:r>
              <a:rPr lang="ko-KR" altLang="en-US" dirty="0"/>
              <a:t>최대 </a:t>
            </a:r>
            <a:r>
              <a:rPr lang="en-US" altLang="ko-KR" dirty="0"/>
              <a:t>100</a:t>
            </a:r>
            <a:r>
              <a:rPr lang="ko-KR" altLang="en-US" dirty="0"/>
              <a:t>개 </a:t>
            </a:r>
            <a:r>
              <a:rPr lang="en-US" altLang="ko-KR" dirty="0"/>
              <a:t>Cloud Service </a:t>
            </a:r>
            <a:r>
              <a:rPr lang="ko-KR" altLang="en-US" dirty="0"/>
              <a:t>지원</a:t>
            </a:r>
          </a:p>
          <a:p>
            <a:endParaRPr lang="ko-KR" altLang="en-US" dirty="0"/>
          </a:p>
        </p:txBody>
      </p:sp>
      <p:sp>
        <p:nvSpPr>
          <p:cNvPr id="4" name="Text Placeholder 3"/>
          <p:cNvSpPr>
            <a:spLocks noGrp="1"/>
          </p:cNvSpPr>
          <p:nvPr>
            <p:ph type="body" sz="quarter" idx="10"/>
          </p:nvPr>
        </p:nvSpPr>
        <p:spPr/>
        <p:txBody>
          <a:bodyPr/>
          <a:lstStyle/>
          <a:p>
            <a:r>
              <a:rPr lang="en-US" altLang="ko-KR" dirty="0"/>
              <a:t>Azure</a:t>
            </a:r>
            <a:r>
              <a:rPr lang="ko-KR" altLang="en-US" dirty="0"/>
              <a:t> 데이터센터 내에 논리적인 가상의 네트워크 공간을 생성하고 사설 네트워크 환경을 구성 할 수 있습니다</a:t>
            </a:r>
            <a:r>
              <a:rPr lang="en-US" altLang="ko-KR" dirty="0" smtClean="0"/>
              <a:t>.</a:t>
            </a:r>
            <a:endParaRPr lang="ko-KR" altLang="en-US" dirty="0"/>
          </a:p>
        </p:txBody>
      </p:sp>
    </p:spTree>
    <p:extLst>
      <p:ext uri="{BB962C8B-B14F-4D97-AF65-F5344CB8AC3E}">
        <p14:creationId xmlns:p14="http://schemas.microsoft.com/office/powerpoint/2010/main" val="159969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Virtual Network &gt; Security Group</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en-US" altLang="ko-KR" dirty="0"/>
              <a:t>Control network traffic based on rules </a:t>
            </a:r>
          </a:p>
          <a:p>
            <a:endParaRPr lang="en-US" altLang="ko-KR" dirty="0"/>
          </a:p>
          <a:p>
            <a:r>
              <a:rPr lang="en-US" altLang="ko-KR" dirty="0"/>
              <a:t>Default </a:t>
            </a:r>
            <a:r>
              <a:rPr lang="en-US" altLang="ko-KR" dirty="0" smtClean="0"/>
              <a:t>Rule</a:t>
            </a:r>
            <a:r>
              <a:rPr lang="en-US" altLang="ko-KR" dirty="0"/>
              <a:t>s</a:t>
            </a:r>
          </a:p>
          <a:p>
            <a:pPr lvl="1"/>
            <a:r>
              <a:rPr lang="en-US" altLang="ko-KR" dirty="0"/>
              <a:t>Inbound</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Outbound</a:t>
            </a:r>
            <a:endParaRPr lang="ko-KR" altLang="en-US" dirty="0"/>
          </a:p>
        </p:txBody>
      </p:sp>
      <p:sp>
        <p:nvSpPr>
          <p:cNvPr id="4" name="Text Placeholder 3"/>
          <p:cNvSpPr>
            <a:spLocks noGrp="1"/>
          </p:cNvSpPr>
          <p:nvPr>
            <p:ph type="body" sz="quarter" idx="10"/>
          </p:nvPr>
        </p:nvSpPr>
        <p:spPr/>
        <p:txBody>
          <a:bodyPr/>
          <a:lstStyle/>
          <a:p>
            <a:r>
              <a:rPr lang="en-US" altLang="ko-KR" dirty="0"/>
              <a:t>Control traffic to one or more virtual machine (VM) instances in your virtual network</a:t>
            </a:r>
            <a:endParaRPr lang="ko-KR" altLang="en-US" dirty="0"/>
          </a:p>
        </p:txBody>
      </p:sp>
      <p:graphicFrame>
        <p:nvGraphicFramePr>
          <p:cNvPr id="7" name="Table 6"/>
          <p:cNvGraphicFramePr>
            <a:graphicFrameLocks noGrp="1"/>
          </p:cNvGraphicFramePr>
          <p:nvPr>
            <p:extLst>
              <p:ext uri="{D42A27DB-BD31-4B8C-83A1-F6EECF244321}">
                <p14:modId xmlns:p14="http://schemas.microsoft.com/office/powerpoint/2010/main" val="4153130014"/>
              </p:ext>
            </p:extLst>
          </p:nvPr>
        </p:nvGraphicFramePr>
        <p:xfrm>
          <a:off x="313050" y="2255120"/>
          <a:ext cx="11566528" cy="975360"/>
        </p:xfrm>
        <a:graphic>
          <a:graphicData uri="http://schemas.openxmlformats.org/drawingml/2006/table">
            <a:tbl>
              <a:tblPr/>
              <a:tblGrid>
                <a:gridCol w="1445816"/>
                <a:gridCol w="1445816"/>
                <a:gridCol w="1445816"/>
                <a:gridCol w="1445816"/>
                <a:gridCol w="1445816"/>
                <a:gridCol w="1445816"/>
                <a:gridCol w="1445816"/>
                <a:gridCol w="1445816"/>
              </a:tblGrid>
              <a:tr h="0">
                <a:tc>
                  <a:txBody>
                    <a:bodyPr/>
                    <a:lstStyle/>
                    <a:p>
                      <a:r>
                        <a:rPr lang="en-US" sz="800" dirty="0"/>
                        <a:t>Name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a:t>Priority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Source IP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Source Port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Destination IP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Destination Port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Protocol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Access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0">
                <a:tc>
                  <a:txBody>
                    <a:bodyPr/>
                    <a:lstStyle/>
                    <a:p>
                      <a:r>
                        <a:rPr lang="en-US" sz="800"/>
                        <a:t>ALLOW VNET INBOUND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altLang="ko-KR" sz="800" dirty="0"/>
                        <a:t>65000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VIRTUAL_NETWORK</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VIRTUAL_NETWORK</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ALLOW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46345">
                <a:tc>
                  <a:txBody>
                    <a:bodyPr/>
                    <a:lstStyle/>
                    <a:p>
                      <a:r>
                        <a:rPr lang="en-US" sz="800" dirty="0"/>
                        <a:t>ALLOW AZURE LOAD BALANCER INBOUND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altLang="ko-KR" sz="800" dirty="0"/>
                        <a:t>65001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AZURE_LOADBALANCER</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ALLOW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0">
                <a:tc>
                  <a:txBody>
                    <a:bodyPr/>
                    <a:lstStyle/>
                    <a:p>
                      <a:r>
                        <a:rPr lang="en-US" sz="800"/>
                        <a:t>DENY ALL INBOUND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altLang="ko-KR" sz="800"/>
                        <a:t>65500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a:t>DENY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11014884"/>
              </p:ext>
            </p:extLst>
          </p:nvPr>
        </p:nvGraphicFramePr>
        <p:xfrm>
          <a:off x="312737" y="3765868"/>
          <a:ext cx="11566528" cy="975360"/>
        </p:xfrm>
        <a:graphic>
          <a:graphicData uri="http://schemas.openxmlformats.org/drawingml/2006/table">
            <a:tbl>
              <a:tblPr/>
              <a:tblGrid>
                <a:gridCol w="1445816"/>
                <a:gridCol w="1445816"/>
                <a:gridCol w="1445816"/>
                <a:gridCol w="1445816"/>
                <a:gridCol w="1445816"/>
                <a:gridCol w="1445816"/>
                <a:gridCol w="1445816"/>
                <a:gridCol w="1445816"/>
              </a:tblGrid>
              <a:tr h="0">
                <a:tc>
                  <a:txBody>
                    <a:bodyPr/>
                    <a:lstStyle/>
                    <a:p>
                      <a:r>
                        <a:rPr lang="en-US" sz="800" dirty="0"/>
                        <a:t>Name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a:t>Priority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Source IP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Source Port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Destination IP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Destination Port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Protocol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Access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0">
                <a:tc>
                  <a:txBody>
                    <a:bodyPr/>
                    <a:lstStyle/>
                    <a:p>
                      <a:r>
                        <a:rPr lang="en-US" sz="800" dirty="0"/>
                        <a:t>ALLOW VNET OUTBOUND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altLang="ko-KR" sz="800" dirty="0"/>
                        <a:t>65000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VIRTUAL_NETWORK</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VIRTUAL_NETWORK</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ALLOW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0">
                <a:tc>
                  <a:txBody>
                    <a:bodyPr/>
                    <a:lstStyle/>
                    <a:p>
                      <a:r>
                        <a:rPr lang="en-US" sz="800" dirty="0"/>
                        <a:t>ALLOW INTERNET OUTBOUND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altLang="ko-KR" sz="800" dirty="0"/>
                        <a:t>65001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dirty="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dirty="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INTERNET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a:t>ALLOW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0">
                <a:tc>
                  <a:txBody>
                    <a:bodyPr/>
                    <a:lstStyle/>
                    <a:p>
                      <a:r>
                        <a:rPr lang="en-US" sz="800" dirty="0"/>
                        <a:t>DENY ALL OUTBOUND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altLang="ko-KR" sz="800"/>
                        <a:t>65500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ko-KR" altLang="en-US" sz="800"/>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800" dirty="0"/>
                        <a:t>DENY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780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Get Start with Azure Virtual Machines</a:t>
            </a:r>
            <a:endParaRPr lang="ko-KR" altLang="en-US" dirty="0"/>
          </a:p>
        </p:txBody>
      </p:sp>
      <p:sp>
        <p:nvSpPr>
          <p:cNvPr id="9" name="Text Placeholder 8"/>
          <p:cNvSpPr>
            <a:spLocks noGrp="1"/>
          </p:cNvSpPr>
          <p:nvPr>
            <p:ph type="body" sz="quarter" idx="12"/>
          </p:nvPr>
        </p:nvSpPr>
        <p:spPr/>
        <p:txBody>
          <a:bodyPr/>
          <a:lstStyle/>
          <a:p>
            <a:r>
              <a:rPr lang="en-US" altLang="ko-KR" dirty="0"/>
              <a:t>2. Virtual Machine</a:t>
            </a:r>
            <a:endParaRPr lang="ko-KR" altLang="en-US" dirty="0"/>
          </a:p>
        </p:txBody>
      </p:sp>
      <p:sp>
        <p:nvSpPr>
          <p:cNvPr id="4" name="Text Placeholder 3"/>
          <p:cNvSpPr>
            <a:spLocks noGrp="1"/>
          </p:cNvSpPr>
          <p:nvPr>
            <p:ph type="body" sz="quarter" idx="10"/>
          </p:nvPr>
        </p:nvSpPr>
        <p:spPr/>
        <p:txBody>
          <a:bodyPr>
            <a:normAutofit/>
          </a:bodyPr>
          <a:lstStyle/>
          <a:p>
            <a:r>
              <a:rPr lang="en-US" altLang="ko-KR" dirty="0" smtClean="0"/>
              <a:t>Azure provides you easy way to manage VMs.</a:t>
            </a:r>
            <a:endParaRPr lang="ko-KR" altLang="en-US" dirty="0"/>
          </a:p>
        </p:txBody>
      </p:sp>
      <p:grpSp>
        <p:nvGrpSpPr>
          <p:cNvPr id="15" name="Group 14"/>
          <p:cNvGrpSpPr/>
          <p:nvPr/>
        </p:nvGrpSpPr>
        <p:grpSpPr>
          <a:xfrm>
            <a:off x="312420" y="1241232"/>
            <a:ext cx="3582888" cy="5168899"/>
            <a:chOff x="507869" y="1241232"/>
            <a:chExt cx="3582888" cy="5168899"/>
          </a:xfrm>
        </p:grpSpPr>
        <p:sp>
          <p:nvSpPr>
            <p:cNvPr id="16" name="Rectangle 47"/>
            <p:cNvSpPr/>
            <p:nvPr/>
          </p:nvSpPr>
          <p:spPr bwMode="auto">
            <a:xfrm>
              <a:off x="507869" y="1241232"/>
              <a:ext cx="3582888" cy="1003299"/>
            </a:xfrm>
            <a:prstGeom prst="rect">
              <a:avLst/>
            </a:prstGeom>
            <a:solidFill>
              <a:srgbClr val="8CC600"/>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marL="0" marR="0" lvl="0" indent="0" algn="ctr" defTabSz="914363" eaLnBrk="1" fontAlgn="auto" latinLnBrk="0" hangingPunct="1">
                <a:lnSpc>
                  <a:spcPct val="90000"/>
                </a:lnSpc>
                <a:spcBef>
                  <a:spcPts val="0"/>
                </a:spcBef>
                <a:spcAft>
                  <a:spcPts val="0"/>
                </a:spcAft>
                <a:buClrTx/>
                <a:buSzPct val="90000"/>
                <a:buFontTx/>
                <a:buNone/>
                <a:tabLst/>
                <a:defRPr/>
              </a:pPr>
              <a:r>
                <a:rPr lang="en-US" altLang="ko-KR" sz="29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Start Easy</a:t>
              </a:r>
              <a:endParaRPr kumimoji="0" lang="en-US" sz="29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17" name="Rectangle 48"/>
            <p:cNvSpPr/>
            <p:nvPr/>
          </p:nvSpPr>
          <p:spPr bwMode="auto">
            <a:xfrm>
              <a:off x="513301" y="2244531"/>
              <a:ext cx="3577456" cy="4165600"/>
            </a:xfrm>
            <a:prstGeom prst="rect">
              <a:avLst/>
            </a:prstGeom>
            <a:solidFill>
              <a:srgbClr val="8CC600">
                <a:lumMod val="20000"/>
                <a:lumOff val="8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1218585" eaLnBrk="1" fontAlgn="base" latinLnBrk="0" hangingPunct="1">
                <a:lnSpc>
                  <a:spcPct val="100000"/>
                </a:lnSpc>
                <a:spcBef>
                  <a:spcPct val="0"/>
                </a:spcBef>
                <a:spcAft>
                  <a:spcPct val="0"/>
                </a:spcAft>
                <a:buClrTx/>
                <a:buSzTx/>
                <a:buFontTx/>
                <a:buNone/>
                <a:tabLst/>
                <a:defRPr/>
              </a:pPr>
              <a:endParaRPr kumimoji="0" lang="en-US" sz="29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18" name="Picture 3"/>
            <p:cNvPicPr>
              <a:picLocks noChangeAspect="1" noChangeArrowheads="1"/>
            </p:cNvPicPr>
            <p:nvPr/>
          </p:nvPicPr>
          <p:blipFill rotWithShape="1">
            <a:blip r:embed="rId6">
              <a:duotone>
                <a:srgbClr val="8CC600">
                  <a:shade val="45000"/>
                  <a:satMod val="135000"/>
                </a:srgbClr>
                <a:prstClr val="white"/>
              </a:duotone>
              <a:extLst>
                <a:ext uri="{28A0092B-C50C-407E-A947-70E740481C1C}">
                  <a14:useLocalDpi xmlns:a14="http://schemas.microsoft.com/office/drawing/2010/main" val="0"/>
                </a:ext>
              </a:extLst>
            </a:blip>
            <a:srcRect/>
            <a:stretch/>
          </p:blipFill>
          <p:spPr bwMode="auto">
            <a:xfrm>
              <a:off x="1893484" y="2369741"/>
              <a:ext cx="817089" cy="68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Freeform 10"/>
            <p:cNvSpPr>
              <a:spLocks noEditPoints="1"/>
            </p:cNvSpPr>
            <p:nvPr/>
          </p:nvSpPr>
          <p:spPr bwMode="black">
            <a:xfrm>
              <a:off x="2051936" y="2506138"/>
              <a:ext cx="500185" cy="299496"/>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92929"/>
                </a:solidFill>
                <a:effectLst/>
                <a:uLnTx/>
                <a:uFillTx/>
              </a:endParaRPr>
            </a:p>
          </p:txBody>
        </p:sp>
        <p:sp>
          <p:nvSpPr>
            <p:cNvPr id="20" name="TextBox 19"/>
            <p:cNvSpPr txBox="1"/>
            <p:nvPr/>
          </p:nvSpPr>
          <p:spPr>
            <a:xfrm>
              <a:off x="626065" y="3070721"/>
              <a:ext cx="3351927" cy="390891"/>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914363" latinLnBrk="0"/>
              <a:r>
                <a:rPr lang="en-US" sz="2100" dirty="0">
                  <a:solidFill>
                    <a:srgbClr val="5F5F5F">
                      <a:alpha val="99000"/>
                    </a:srgbClr>
                  </a:solidFill>
                  <a:latin typeface="Segoe UI"/>
                </a:rPr>
                <a:t>Management Portal</a:t>
              </a:r>
            </a:p>
          </p:txBody>
        </p:sp>
        <p:sp>
          <p:nvSpPr>
            <p:cNvPr id="21" name="Rectangle 54"/>
            <p:cNvSpPr/>
            <p:nvPr/>
          </p:nvSpPr>
          <p:spPr bwMode="auto">
            <a:xfrm>
              <a:off x="2004238" y="3873439"/>
              <a:ext cx="595584" cy="595739"/>
            </a:xfrm>
            <a:prstGeom prst="rect">
              <a:avLst/>
            </a:prstGeom>
            <a:solidFill>
              <a:srgbClr val="8CC600"/>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218585" eaLnBrk="1" fontAlgn="base" latinLnBrk="0" hangingPunct="1">
                <a:lnSpc>
                  <a:spcPct val="100000"/>
                </a:lnSpc>
                <a:spcBef>
                  <a:spcPct val="0"/>
                </a:spcBef>
                <a:spcAft>
                  <a:spcPct val="0"/>
                </a:spcAft>
                <a:buClrTx/>
                <a:buSzTx/>
                <a:buFontTx/>
                <a:buNone/>
                <a:tabLst/>
                <a:defRPr/>
              </a:pPr>
              <a:r>
                <a:rPr kumimoji="0" lang="en-US" sz="3700" b="0" i="0" u="none" strike="noStrike" kern="0" cap="none" spc="0" normalizeH="0" baseline="0" noProof="0" dirty="0" smtClean="0">
                  <a:ln>
                    <a:noFill/>
                  </a:ln>
                  <a:solidFill>
                    <a:srgbClr val="8CC600">
                      <a:lumMod val="20000"/>
                      <a:lumOff val="80000"/>
                    </a:srgbClr>
                  </a:solidFill>
                  <a:effectLst/>
                  <a:uLnTx/>
                  <a:uFillTx/>
                  <a:latin typeface="Segoe UI"/>
                </a:rPr>
                <a:t>&gt;_</a:t>
              </a:r>
            </a:p>
          </p:txBody>
        </p:sp>
        <p:sp>
          <p:nvSpPr>
            <p:cNvPr id="22" name="TextBox 21"/>
            <p:cNvSpPr txBox="1"/>
            <p:nvPr/>
          </p:nvSpPr>
          <p:spPr>
            <a:xfrm>
              <a:off x="648579" y="4578928"/>
              <a:ext cx="3351927" cy="390891"/>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914363" latinLnBrk="0"/>
              <a:r>
                <a:rPr lang="en-US" sz="2100" dirty="0">
                  <a:solidFill>
                    <a:srgbClr val="5F5F5F">
                      <a:alpha val="99000"/>
                    </a:srgbClr>
                  </a:solidFill>
                  <a:latin typeface="Segoe UI"/>
                </a:rPr>
                <a:t>Scripting </a:t>
              </a:r>
            </a:p>
            <a:p>
              <a:pPr algn="ctr" defTabSz="914363" latinLnBrk="0"/>
              <a:r>
                <a:rPr lang="en-US" sz="1600" dirty="0">
                  <a:solidFill>
                    <a:srgbClr val="5F5F5F">
                      <a:alpha val="99000"/>
                    </a:srgbClr>
                  </a:solidFill>
                  <a:latin typeface="Segoe UI"/>
                </a:rPr>
                <a:t>(Windows, Linux and Mac) </a:t>
              </a:r>
            </a:p>
          </p:txBody>
        </p:sp>
        <p:sp>
          <p:nvSpPr>
            <p:cNvPr id="23" name="Freeform 87"/>
            <p:cNvSpPr>
              <a:spLocks noEditPoints="1"/>
            </p:cNvSpPr>
            <p:nvPr/>
          </p:nvSpPr>
          <p:spPr bwMode="black">
            <a:xfrm>
              <a:off x="2009309" y="5381647"/>
              <a:ext cx="640436" cy="521155"/>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92929"/>
                </a:solidFill>
                <a:effectLst/>
                <a:uLnTx/>
                <a:uFillTx/>
              </a:endParaRPr>
            </a:p>
          </p:txBody>
        </p:sp>
        <p:sp>
          <p:nvSpPr>
            <p:cNvPr id="24" name="TextBox 23"/>
            <p:cNvSpPr txBox="1"/>
            <p:nvPr/>
          </p:nvSpPr>
          <p:spPr>
            <a:xfrm>
              <a:off x="653563" y="5955907"/>
              <a:ext cx="3351927" cy="390891"/>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914363" latinLnBrk="0"/>
              <a:r>
                <a:rPr lang="en-US" sz="2100" dirty="0">
                  <a:solidFill>
                    <a:srgbClr val="5F5F5F">
                      <a:alpha val="99000"/>
                    </a:srgbClr>
                  </a:solidFill>
                  <a:latin typeface="Segoe UI"/>
                </a:rPr>
                <a:t>REST API</a:t>
              </a:r>
            </a:p>
          </p:txBody>
        </p:sp>
      </p:grpSp>
      <p:sp>
        <p:nvSpPr>
          <p:cNvPr id="26" name="Rectangle 24"/>
          <p:cNvSpPr/>
          <p:nvPr/>
        </p:nvSpPr>
        <p:spPr bwMode="auto">
          <a:xfrm>
            <a:off x="4304743" y="1241232"/>
            <a:ext cx="3582888" cy="1003299"/>
          </a:xfrm>
          <a:prstGeom prst="rect">
            <a:avLst/>
          </a:prstGeom>
          <a:solidFill>
            <a:srgbClr val="00AEEF"/>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marL="0" marR="0" lvl="0" indent="0" algn="ctr" defTabSz="914363" eaLnBrk="1" fontAlgn="auto" latinLnBrk="0" hangingPunct="1">
              <a:lnSpc>
                <a:spcPct val="90000"/>
              </a:lnSpc>
              <a:spcBef>
                <a:spcPts val="0"/>
              </a:spcBef>
              <a:spcAft>
                <a:spcPts val="0"/>
              </a:spcAft>
              <a:buClrTx/>
              <a:buSzPct val="90000"/>
              <a:buFontTx/>
              <a:buNone/>
              <a:tabLst/>
              <a:defRPr/>
            </a:pPr>
            <a:r>
              <a:rPr lang="en-US" altLang="ko-KR" sz="29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Image Gallery</a:t>
            </a:r>
            <a:endParaRPr kumimoji="0" lang="en-US" sz="29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27" name="Rectangle 65"/>
          <p:cNvSpPr/>
          <p:nvPr/>
        </p:nvSpPr>
        <p:spPr bwMode="auto">
          <a:xfrm>
            <a:off x="4304370" y="2244531"/>
            <a:ext cx="3577456" cy="4165600"/>
          </a:xfrm>
          <a:prstGeom prst="rect">
            <a:avLst/>
          </a:prstGeom>
          <a:solidFill>
            <a:srgbClr val="00AEEF">
              <a:lumMod val="20000"/>
              <a:lumOff val="8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1218585" eaLnBrk="1" fontAlgn="base" latinLnBrk="0" hangingPunct="1">
              <a:lnSpc>
                <a:spcPct val="100000"/>
              </a:lnSpc>
              <a:spcBef>
                <a:spcPct val="0"/>
              </a:spcBef>
              <a:spcAft>
                <a:spcPct val="0"/>
              </a:spcAft>
              <a:buClrTx/>
              <a:buSzTx/>
              <a:buFontTx/>
              <a:buNone/>
              <a:tabLst/>
              <a:defRPr/>
            </a:pPr>
            <a:endParaRPr kumimoji="0" lang="en-US" sz="29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nvGrpSpPr>
          <p:cNvPr id="60" name="Group 59"/>
          <p:cNvGrpSpPr/>
          <p:nvPr/>
        </p:nvGrpSpPr>
        <p:grpSpPr>
          <a:xfrm>
            <a:off x="4433763" y="2414718"/>
            <a:ext cx="3222304" cy="512960"/>
            <a:chOff x="4433763" y="2414718"/>
            <a:chExt cx="3222304" cy="512960"/>
          </a:xfrm>
        </p:grpSpPr>
        <p:pic>
          <p:nvPicPr>
            <p:cNvPr id="28" name="Picture 3"/>
            <p:cNvPicPr>
              <a:picLocks noChangeAspect="1" noChangeArrowheads="1"/>
            </p:cNvPicPr>
            <p:nvPr>
              <p:custDataLst>
                <p:tags r:id="rId4"/>
              </p:custDataLst>
            </p:nvPr>
          </p:nvPicPr>
          <p:blipFill rotWithShape="1">
            <a:blip r:embed="rId7" cstate="print">
              <a:extLst>
                <a:ext uri="{28A0092B-C50C-407E-A947-70E740481C1C}">
                  <a14:useLocalDpi xmlns:a14="http://schemas.microsoft.com/office/drawing/2010/main" val="0"/>
                </a:ext>
              </a:extLst>
            </a:blip>
            <a:srcRect l="-268" r="1352" b="14748"/>
            <a:stretch/>
          </p:blipFill>
          <p:spPr bwMode="auto">
            <a:xfrm>
              <a:off x="5159402" y="2414718"/>
              <a:ext cx="2496665" cy="51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Group 71"/>
            <p:cNvGrpSpPr/>
            <p:nvPr/>
          </p:nvGrpSpPr>
          <p:grpSpPr>
            <a:xfrm>
              <a:off x="4433763" y="2435813"/>
              <a:ext cx="489185" cy="470771"/>
              <a:chOff x="2488368" y="1695452"/>
              <a:chExt cx="980990" cy="980990"/>
            </a:xfrm>
          </p:grpSpPr>
          <p:sp>
            <p:nvSpPr>
              <p:cNvPr id="46" name="Oval 72"/>
              <p:cNvSpPr/>
              <p:nvPr/>
            </p:nvSpPr>
            <p:spPr bwMode="auto">
              <a:xfrm>
                <a:off x="2488368" y="1695452"/>
                <a:ext cx="980990" cy="980990"/>
              </a:xfrm>
              <a:prstGeom prst="ellipse">
                <a:avLst/>
              </a:prstGeom>
              <a:solidFill>
                <a:srgbClr val="FFFFFF">
                  <a:lumMod val="75000"/>
                  <a:alpha val="43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sp>
            <p:nvSpPr>
              <p:cNvPr id="47" name="Oval 73"/>
              <p:cNvSpPr/>
              <p:nvPr/>
            </p:nvSpPr>
            <p:spPr bwMode="auto">
              <a:xfrm>
                <a:off x="2856395" y="2063479"/>
                <a:ext cx="244936" cy="244936"/>
              </a:xfrm>
              <a:prstGeom prst="ellipse">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grpSp>
      </p:grpSp>
      <p:grpSp>
        <p:nvGrpSpPr>
          <p:cNvPr id="61" name="Group 60"/>
          <p:cNvGrpSpPr/>
          <p:nvPr/>
        </p:nvGrpSpPr>
        <p:grpSpPr>
          <a:xfrm>
            <a:off x="4433763" y="3223358"/>
            <a:ext cx="2119561" cy="531157"/>
            <a:chOff x="4433763" y="3165042"/>
            <a:chExt cx="2119561" cy="531157"/>
          </a:xfrm>
        </p:grpSpPr>
        <p:pic>
          <p:nvPicPr>
            <p:cNvPr id="29" name="Picture 9" descr="http://t3.gstatic.com/images?q=tbn:ANd9GcQtFqt1pk-YGmPWhTtB3AsZDmra-Et1fd8-nPSkBdNd8MPUBbvJulvWio_A4A"/>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59402" y="3165042"/>
              <a:ext cx="1393922" cy="531157"/>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77"/>
            <p:cNvGrpSpPr/>
            <p:nvPr/>
          </p:nvGrpSpPr>
          <p:grpSpPr>
            <a:xfrm>
              <a:off x="4433763" y="3202255"/>
              <a:ext cx="489185" cy="470771"/>
              <a:chOff x="2488368" y="1695452"/>
              <a:chExt cx="980990" cy="980990"/>
            </a:xfrm>
          </p:grpSpPr>
          <p:sp>
            <p:nvSpPr>
              <p:cNvPr id="44" name="Oval 78"/>
              <p:cNvSpPr/>
              <p:nvPr/>
            </p:nvSpPr>
            <p:spPr bwMode="auto">
              <a:xfrm>
                <a:off x="2488368" y="1695452"/>
                <a:ext cx="980990" cy="980990"/>
              </a:xfrm>
              <a:prstGeom prst="ellipse">
                <a:avLst/>
              </a:prstGeom>
              <a:solidFill>
                <a:srgbClr val="FFFFFF">
                  <a:lumMod val="75000"/>
                  <a:alpha val="43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sp>
            <p:nvSpPr>
              <p:cNvPr id="45" name="Oval 79"/>
              <p:cNvSpPr/>
              <p:nvPr/>
            </p:nvSpPr>
            <p:spPr bwMode="auto">
              <a:xfrm>
                <a:off x="2856395" y="2063479"/>
                <a:ext cx="244936" cy="244936"/>
              </a:xfrm>
              <a:prstGeom prst="ellipse">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grpSp>
      </p:grpSp>
      <p:grpSp>
        <p:nvGrpSpPr>
          <p:cNvPr id="62" name="Group 61"/>
          <p:cNvGrpSpPr/>
          <p:nvPr/>
        </p:nvGrpSpPr>
        <p:grpSpPr>
          <a:xfrm>
            <a:off x="4433763" y="4050195"/>
            <a:ext cx="1743883" cy="654756"/>
            <a:chOff x="4433763" y="4196971"/>
            <a:chExt cx="1743883" cy="654756"/>
          </a:xfrm>
        </p:grpSpPr>
        <p:pic>
          <p:nvPicPr>
            <p:cNvPr id="31" name="Picture 105" descr="http://t0.gstatic.com/images?q=tbn:ANd9GcQrbLd7LkXlgv-V8XbX4YDBQjR-Ay7-uxppQtQx4M-BKRL8epwumHKvsj_Bj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59402" y="4196971"/>
              <a:ext cx="1018244" cy="654756"/>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80"/>
            <p:cNvGrpSpPr/>
            <p:nvPr/>
          </p:nvGrpSpPr>
          <p:grpSpPr>
            <a:xfrm>
              <a:off x="4433763" y="4300938"/>
              <a:ext cx="489185" cy="470771"/>
              <a:chOff x="2488368" y="1695452"/>
              <a:chExt cx="980990" cy="980990"/>
            </a:xfrm>
          </p:grpSpPr>
          <p:sp>
            <p:nvSpPr>
              <p:cNvPr id="42" name="Oval 81"/>
              <p:cNvSpPr/>
              <p:nvPr/>
            </p:nvSpPr>
            <p:spPr bwMode="auto">
              <a:xfrm>
                <a:off x="2488368" y="1695452"/>
                <a:ext cx="980990" cy="980990"/>
              </a:xfrm>
              <a:prstGeom prst="ellipse">
                <a:avLst/>
              </a:prstGeom>
              <a:solidFill>
                <a:srgbClr val="FFFFFF">
                  <a:lumMod val="75000"/>
                  <a:alpha val="43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sp>
            <p:nvSpPr>
              <p:cNvPr id="43" name="Oval 82"/>
              <p:cNvSpPr/>
              <p:nvPr/>
            </p:nvSpPr>
            <p:spPr bwMode="auto">
              <a:xfrm>
                <a:off x="2856395" y="2063479"/>
                <a:ext cx="244936" cy="244936"/>
              </a:xfrm>
              <a:prstGeom prst="ellipse">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grpSp>
      </p:grpSp>
      <p:grpSp>
        <p:nvGrpSpPr>
          <p:cNvPr id="63" name="Group 62"/>
          <p:cNvGrpSpPr/>
          <p:nvPr/>
        </p:nvGrpSpPr>
        <p:grpSpPr>
          <a:xfrm>
            <a:off x="4433763" y="5000631"/>
            <a:ext cx="2276159" cy="470771"/>
            <a:chOff x="4433763" y="5069430"/>
            <a:chExt cx="2276159" cy="470771"/>
          </a:xfrm>
        </p:grpSpPr>
        <p:pic>
          <p:nvPicPr>
            <p:cNvPr id="30" name="Picture 14" descr="https://wiki.ubuntu.com/Brand?action=AttachFile&amp;do=get&amp;target=blackeubuntulogo.pn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59402" y="5100610"/>
              <a:ext cx="1550520" cy="40841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83"/>
            <p:cNvGrpSpPr/>
            <p:nvPr/>
          </p:nvGrpSpPr>
          <p:grpSpPr>
            <a:xfrm>
              <a:off x="4433763" y="5069430"/>
              <a:ext cx="489185" cy="470771"/>
              <a:chOff x="2488368" y="1695452"/>
              <a:chExt cx="980990" cy="980990"/>
            </a:xfrm>
          </p:grpSpPr>
          <p:sp>
            <p:nvSpPr>
              <p:cNvPr id="40" name="Oval 84"/>
              <p:cNvSpPr/>
              <p:nvPr/>
            </p:nvSpPr>
            <p:spPr bwMode="auto">
              <a:xfrm>
                <a:off x="2488368" y="1695452"/>
                <a:ext cx="980990" cy="980990"/>
              </a:xfrm>
              <a:prstGeom prst="ellipse">
                <a:avLst/>
              </a:prstGeom>
              <a:solidFill>
                <a:srgbClr val="FFFFFF">
                  <a:lumMod val="75000"/>
                  <a:alpha val="43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sp>
            <p:nvSpPr>
              <p:cNvPr id="41" name="Oval 85"/>
              <p:cNvSpPr/>
              <p:nvPr/>
            </p:nvSpPr>
            <p:spPr bwMode="auto">
              <a:xfrm>
                <a:off x="2856395" y="2063479"/>
                <a:ext cx="244936" cy="244936"/>
              </a:xfrm>
              <a:prstGeom prst="ellipse">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grpSp>
      </p:grpSp>
      <p:grpSp>
        <p:nvGrpSpPr>
          <p:cNvPr id="64" name="Group 63"/>
          <p:cNvGrpSpPr/>
          <p:nvPr/>
        </p:nvGrpSpPr>
        <p:grpSpPr>
          <a:xfrm>
            <a:off x="4433763" y="5767081"/>
            <a:ext cx="1850944" cy="482073"/>
            <a:chOff x="4433763" y="5767081"/>
            <a:chExt cx="1850944" cy="482073"/>
          </a:xfrm>
        </p:grpSpPr>
        <p:grpSp>
          <p:nvGrpSpPr>
            <p:cNvPr id="36" name="Group 83"/>
            <p:cNvGrpSpPr/>
            <p:nvPr/>
          </p:nvGrpSpPr>
          <p:grpSpPr>
            <a:xfrm>
              <a:off x="4433763" y="5778383"/>
              <a:ext cx="489185" cy="470771"/>
              <a:chOff x="2488368" y="1695452"/>
              <a:chExt cx="980990" cy="980990"/>
            </a:xfrm>
          </p:grpSpPr>
          <p:sp>
            <p:nvSpPr>
              <p:cNvPr id="38" name="Oval 84"/>
              <p:cNvSpPr/>
              <p:nvPr/>
            </p:nvSpPr>
            <p:spPr bwMode="auto">
              <a:xfrm>
                <a:off x="2488368" y="1695452"/>
                <a:ext cx="980990" cy="980990"/>
              </a:xfrm>
              <a:prstGeom prst="ellipse">
                <a:avLst/>
              </a:prstGeom>
              <a:solidFill>
                <a:srgbClr val="FFFFFF">
                  <a:lumMod val="75000"/>
                  <a:alpha val="43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sp>
            <p:nvSpPr>
              <p:cNvPr id="39" name="Oval 85"/>
              <p:cNvSpPr/>
              <p:nvPr/>
            </p:nvSpPr>
            <p:spPr bwMode="auto">
              <a:xfrm>
                <a:off x="2856395" y="2063479"/>
                <a:ext cx="244936" cy="244936"/>
              </a:xfrm>
              <a:prstGeom prst="ellipse">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61" eaLnBrk="1" fontAlgn="base" latinLnBrk="0" hangingPunct="1">
                  <a:lnSpc>
                    <a:spcPct val="100000"/>
                  </a:lnSpc>
                  <a:spcBef>
                    <a:spcPts val="200"/>
                  </a:spcBef>
                  <a:spcAft>
                    <a:spcPct val="0"/>
                  </a:spcAft>
                  <a:buClrTx/>
                  <a:buSzTx/>
                  <a:buFontTx/>
                  <a:buNone/>
                  <a:tabLst/>
                  <a:defRPr/>
                </a:pPr>
                <a:endParaRPr kumimoji="0" lang="en-US" sz="2800" b="0" i="0" u="none" strike="noStrike" kern="0" cap="none" spc="0" normalizeH="0" baseline="0" noProof="0" dirty="0" smtClean="0">
                  <a:ln>
                    <a:solidFill>
                      <a:srgbClr val="FFFFFF">
                        <a:alpha val="0"/>
                      </a:srgbClr>
                    </a:solidFill>
                  </a:ln>
                  <a:solidFill>
                    <a:srgbClr val="FFFFFF"/>
                  </a:solidFill>
                  <a:effectLst/>
                  <a:uLnTx/>
                  <a:uFillTx/>
                  <a:latin typeface="Segoe UI"/>
                </a:endParaRPr>
              </a:p>
            </p:txBody>
          </p:sp>
        </p:grpSp>
        <p:pic>
          <p:nvPicPr>
            <p:cNvPr id="37" name="Picture 3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59402" y="5767081"/>
              <a:ext cx="1125305" cy="434601"/>
            </a:xfrm>
            <a:prstGeom prst="rect">
              <a:avLst/>
            </a:prstGeom>
          </p:spPr>
        </p:pic>
      </p:grpSp>
      <p:grpSp>
        <p:nvGrpSpPr>
          <p:cNvPr id="48" name="Group 47"/>
          <p:cNvGrpSpPr/>
          <p:nvPr/>
        </p:nvGrpSpPr>
        <p:grpSpPr>
          <a:xfrm>
            <a:off x="8296692" y="1241232"/>
            <a:ext cx="3582888" cy="5168899"/>
            <a:chOff x="8098071" y="1241232"/>
            <a:chExt cx="3582888" cy="5168899"/>
          </a:xfrm>
        </p:grpSpPr>
        <p:sp>
          <p:nvSpPr>
            <p:cNvPr id="49" name="Rectangle 17"/>
            <p:cNvSpPr/>
            <p:nvPr/>
          </p:nvSpPr>
          <p:spPr bwMode="auto">
            <a:xfrm>
              <a:off x="8098071" y="1241232"/>
              <a:ext cx="3582888" cy="1003299"/>
            </a:xfrm>
            <a:prstGeom prst="rect">
              <a:avLst/>
            </a:prstGeom>
            <a:solidFill>
              <a:srgbClr val="FF8A00"/>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gn="ctr" defTabSz="914363" latinLnBrk="0">
                <a:lnSpc>
                  <a:spcPct val="90000"/>
                </a:lnSpc>
                <a:buSzPct val="90000"/>
                <a:defRPr/>
              </a:pPr>
              <a:r>
                <a:rPr lang="en-US" altLang="ko-KR" sz="29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Durable Storage</a:t>
              </a:r>
              <a:endParaRPr kumimoji="0" lang="en-US" sz="29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50" name="Rectangle 18"/>
            <p:cNvSpPr/>
            <p:nvPr/>
          </p:nvSpPr>
          <p:spPr bwMode="auto">
            <a:xfrm>
              <a:off x="8103503" y="2244531"/>
              <a:ext cx="3577456" cy="4165600"/>
            </a:xfrm>
            <a:prstGeom prst="rect">
              <a:avLst/>
            </a:prstGeom>
            <a:solidFill>
              <a:srgbClr val="FF8A00">
                <a:lumMod val="20000"/>
                <a:lumOff val="8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1218585" eaLnBrk="1" fontAlgn="base" latinLnBrk="0" hangingPunct="1">
                <a:lnSpc>
                  <a:spcPct val="100000"/>
                </a:lnSpc>
                <a:spcBef>
                  <a:spcPct val="0"/>
                </a:spcBef>
                <a:spcAft>
                  <a:spcPct val="0"/>
                </a:spcAft>
                <a:buClrTx/>
                <a:buSzTx/>
                <a:buFontTx/>
                <a:buNone/>
                <a:tabLst/>
                <a:defRPr/>
              </a:pPr>
              <a:endParaRPr kumimoji="0" lang="en-US" sz="29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51" name="Freeform 128"/>
            <p:cNvSpPr>
              <a:spLocks noChangeAspect="1"/>
            </p:cNvSpPr>
            <p:nvPr/>
          </p:nvSpPr>
          <p:spPr bwMode="black">
            <a:xfrm>
              <a:off x="8267055" y="3074967"/>
              <a:ext cx="3250353" cy="179600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92929"/>
                </a:solidFill>
                <a:effectLst/>
                <a:uLnTx/>
                <a:uFillTx/>
              </a:endParaRPr>
            </a:p>
          </p:txBody>
        </p:sp>
        <p:sp>
          <p:nvSpPr>
            <p:cNvPr id="52" name="Can 21"/>
            <p:cNvSpPr/>
            <p:nvPr>
              <p:custDataLst>
                <p:tags r:id="rId1"/>
              </p:custDataLst>
            </p:nvPr>
          </p:nvSpPr>
          <p:spPr>
            <a:xfrm>
              <a:off x="9583824" y="4916297"/>
              <a:ext cx="616815" cy="649045"/>
            </a:xfrm>
            <a:prstGeom prst="can">
              <a:avLst/>
            </a:prstGeom>
            <a:solidFill>
              <a:srgbClr val="FF8A00"/>
            </a:solidFill>
            <a:ln w="12700" cap="flat" cmpd="sng" algn="ctr">
              <a:solidFill>
                <a:srgbClr val="FFFFFF"/>
              </a:solidFill>
              <a:prstDash val="solid"/>
            </a:ln>
            <a:effectLst/>
          </p:spPr>
          <p:txBody>
            <a:bodyPr lIns="68589" tIns="34295" rIns="68589" bIns="34295" rtlCol="0" anchor="ctr"/>
            <a:lstStyle/>
            <a:p>
              <a:pPr marL="0" marR="0" lvl="0" indent="0" algn="ctr" defTabSz="914363" eaLnBrk="1" fontAlgn="base" latinLnBrk="0" hangingPunct="1">
                <a:lnSpc>
                  <a:spcPct val="90000"/>
                </a:lnSpc>
                <a:spcBef>
                  <a:spcPct val="0"/>
                </a:spcBef>
                <a:spcAft>
                  <a:spcPct val="0"/>
                </a:spcAft>
                <a:buClrTx/>
                <a:buSzPct val="90000"/>
                <a:buFontTx/>
                <a:buNone/>
                <a:tabLst/>
                <a:defRPr/>
              </a:pPr>
              <a:r>
                <a:rPr lang="en-US" sz="1400" kern="0" dirty="0" smtClean="0">
                  <a:gradFill>
                    <a:gsLst>
                      <a:gs pos="85000">
                        <a:srgbClr val="FFFFFF"/>
                      </a:gs>
                      <a:gs pos="0">
                        <a:srgbClr val="FFFFFF"/>
                      </a:gs>
                    </a:gsLst>
                    <a:lin ang="5400000" scaled="0"/>
                  </a:gradFill>
                  <a:latin typeface="Segoe UI"/>
                  <a:ea typeface="Segoe UI" pitchFamily="34" charset="0"/>
                  <a:cs typeface="Segoe UI" pitchFamily="34" charset="0"/>
                </a:rPr>
                <a:t>VHD</a:t>
              </a:r>
              <a:endParaRPr kumimoji="0" lang="en-US" sz="14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endParaRPr>
            </a:p>
          </p:txBody>
        </p:sp>
        <p:sp>
          <p:nvSpPr>
            <p:cNvPr id="53" name="Freeform 24"/>
            <p:cNvSpPr>
              <a:spLocks noEditPoints="1"/>
            </p:cNvSpPr>
            <p:nvPr/>
          </p:nvSpPr>
          <p:spPr bwMode="black">
            <a:xfrm>
              <a:off x="9384363" y="3383451"/>
              <a:ext cx="1015736" cy="78476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8A00"/>
            </a:solidFill>
            <a:ln>
              <a:noFill/>
            </a:ln>
            <a:extLst/>
          </p:spPr>
          <p:txBody>
            <a:bodyPr vert="horz" wrap="square" lIns="91440" tIns="45720" rIns="91440" bIns="45720" numCol="1" anchor="t" anchorCtr="0" compatLnSpc="1">
              <a:prstTxWarp prst="textNoShape">
                <a:avLst/>
              </a:prstTxWarp>
            </a:bodyP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92929"/>
                </a:solidFill>
                <a:effectLst/>
                <a:uLnTx/>
                <a:uFillTx/>
              </a:endParaRPr>
            </a:p>
          </p:txBody>
        </p:sp>
        <p:sp>
          <p:nvSpPr>
            <p:cNvPr id="54" name="Can 21"/>
            <p:cNvSpPr/>
            <p:nvPr>
              <p:custDataLst>
                <p:tags r:id="rId2"/>
              </p:custDataLst>
            </p:nvPr>
          </p:nvSpPr>
          <p:spPr>
            <a:xfrm>
              <a:off x="8880048" y="5492122"/>
              <a:ext cx="616815" cy="649045"/>
            </a:xfrm>
            <a:prstGeom prst="can">
              <a:avLst/>
            </a:prstGeom>
            <a:solidFill>
              <a:schemeClr val="accent2">
                <a:lumMod val="40000"/>
                <a:lumOff val="60000"/>
              </a:schemeClr>
            </a:solidFill>
            <a:ln w="12700" cap="flat" cmpd="sng" algn="ctr">
              <a:noFill/>
              <a:prstDash val="solid"/>
            </a:ln>
            <a:effectLst>
              <a:glow rad="63500">
                <a:schemeClr val="accent2">
                  <a:satMod val="175000"/>
                  <a:alpha val="40000"/>
                </a:schemeClr>
              </a:glow>
            </a:effectLst>
          </p:spPr>
          <p:txBody>
            <a:bodyPr lIns="68589" tIns="34295" rIns="68589" bIns="34295" rtlCol="0" anchor="ctr"/>
            <a:lstStyle/>
            <a:p>
              <a:pPr marL="0" marR="0" lvl="0" indent="0" algn="ctr" defTabSz="914363" eaLnBrk="1" fontAlgn="base" latinLnBrk="0" hangingPunct="1">
                <a:lnSpc>
                  <a:spcPct val="90000"/>
                </a:lnSpc>
                <a:spcBef>
                  <a:spcPct val="0"/>
                </a:spcBef>
                <a:spcAft>
                  <a:spcPct val="0"/>
                </a:spcAft>
                <a:buClrTx/>
                <a:buSzPct val="90000"/>
                <a:buFontTx/>
                <a:buNone/>
                <a:tabLst/>
                <a:defRPr/>
              </a:pPr>
              <a:r>
                <a:rPr kumimoji="0" lang="en-US" sz="1400"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VHD</a:t>
              </a:r>
              <a:endParaRPr kumimoji="0" lang="en-US" sz="14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endParaRPr>
            </a:p>
          </p:txBody>
        </p:sp>
        <p:sp>
          <p:nvSpPr>
            <p:cNvPr id="55" name="Can 21"/>
            <p:cNvSpPr/>
            <p:nvPr>
              <p:custDataLst>
                <p:tags r:id="rId3"/>
              </p:custDataLst>
            </p:nvPr>
          </p:nvSpPr>
          <p:spPr>
            <a:xfrm>
              <a:off x="10360973" y="5492122"/>
              <a:ext cx="616815" cy="649045"/>
            </a:xfrm>
            <a:prstGeom prst="can">
              <a:avLst/>
            </a:prstGeom>
            <a:solidFill>
              <a:schemeClr val="accent2">
                <a:lumMod val="40000"/>
                <a:lumOff val="60000"/>
              </a:schemeClr>
            </a:solidFill>
            <a:ln w="12700" cap="flat" cmpd="sng" algn="ctr">
              <a:noFill/>
              <a:prstDash val="solid"/>
            </a:ln>
            <a:effectLst>
              <a:glow rad="63500">
                <a:schemeClr val="accent2">
                  <a:satMod val="175000"/>
                  <a:alpha val="40000"/>
                </a:schemeClr>
              </a:glow>
            </a:effectLst>
          </p:spPr>
          <p:txBody>
            <a:bodyPr lIns="68589" tIns="34295" rIns="68589" bIns="34295" rtlCol="0" anchor="ctr"/>
            <a:lstStyle/>
            <a:p>
              <a:pPr marL="0" marR="0" lvl="0" indent="0" algn="ctr" defTabSz="914363" eaLnBrk="1" fontAlgn="base" latinLnBrk="0" hangingPunct="1">
                <a:lnSpc>
                  <a:spcPct val="90000"/>
                </a:lnSpc>
                <a:spcBef>
                  <a:spcPct val="0"/>
                </a:spcBef>
                <a:spcAft>
                  <a:spcPct val="0"/>
                </a:spcAft>
                <a:buClrTx/>
                <a:buSzPct val="90000"/>
                <a:buFontTx/>
                <a:buNone/>
                <a:tabLst/>
                <a:defRPr/>
              </a:pPr>
              <a:r>
                <a:rPr kumimoji="0" lang="en-US" sz="1400"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rPr>
                <a:t>VHD</a:t>
              </a:r>
              <a:endParaRPr kumimoji="0" lang="en-US" sz="1400" b="0" i="0" u="none" strike="noStrike" kern="0" cap="none" spc="0" normalizeH="0" baseline="0" noProof="0" dirty="0">
                <a:ln>
                  <a:noFill/>
                </a:ln>
                <a:gradFill>
                  <a:gsLst>
                    <a:gs pos="85000">
                      <a:srgbClr val="FFFFFF"/>
                    </a:gs>
                    <a:gs pos="0">
                      <a:srgbClr val="FFFFFF"/>
                    </a:gs>
                  </a:gsLst>
                  <a:lin ang="5400000" scaled="0"/>
                </a:gradFill>
                <a:effectLst/>
                <a:uLnTx/>
                <a:uFillTx/>
                <a:latin typeface="Segoe UI"/>
                <a:ea typeface="Segoe UI" pitchFamily="34" charset="0"/>
                <a:cs typeface="Segoe UI" pitchFamily="34" charset="0"/>
              </a:endParaRPr>
            </a:p>
          </p:txBody>
        </p:sp>
        <p:sp>
          <p:nvSpPr>
            <p:cNvPr id="56" name="TextBox 55"/>
            <p:cNvSpPr txBox="1"/>
            <p:nvPr/>
          </p:nvSpPr>
          <p:spPr>
            <a:xfrm>
              <a:off x="9091308" y="4143613"/>
              <a:ext cx="1601847" cy="24271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914363" latinLnBrk="0"/>
              <a:r>
                <a:rPr lang="en-US" sz="1000" dirty="0" smtClean="0">
                  <a:solidFill>
                    <a:srgbClr val="0071BC">
                      <a:alpha val="99000"/>
                    </a:srgbClr>
                  </a:solidFill>
                  <a:latin typeface="Segoe UI"/>
                </a:rPr>
                <a:t>Virtual Machine Instance</a:t>
              </a:r>
              <a:endParaRPr lang="en-US" sz="1000" dirty="0">
                <a:solidFill>
                  <a:srgbClr val="0071BC">
                    <a:alpha val="99000"/>
                  </a:srgbClr>
                </a:solidFill>
                <a:latin typeface="Segoe UI"/>
              </a:endParaRPr>
            </a:p>
          </p:txBody>
        </p:sp>
        <p:cxnSp>
          <p:nvCxnSpPr>
            <p:cNvPr id="57" name="Curved Connector 56"/>
            <p:cNvCxnSpPr>
              <a:stCxn id="52" idx="3"/>
              <a:endCxn id="54" idx="4"/>
            </p:cNvCxnSpPr>
            <p:nvPr/>
          </p:nvCxnSpPr>
          <p:spPr>
            <a:xfrm rot="5400000">
              <a:off x="9568897" y="5493309"/>
              <a:ext cx="251303" cy="395369"/>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Curved Connector 57"/>
            <p:cNvCxnSpPr>
              <a:stCxn id="52" idx="3"/>
              <a:endCxn id="55" idx="2"/>
            </p:cNvCxnSpPr>
            <p:nvPr/>
          </p:nvCxnSpPr>
          <p:spPr>
            <a:xfrm rot="16200000" flipH="1">
              <a:off x="10000951" y="5456622"/>
              <a:ext cx="251303" cy="468741"/>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9" name="Up-Down Arrow 58"/>
            <p:cNvSpPr/>
            <p:nvPr/>
          </p:nvSpPr>
          <p:spPr>
            <a:xfrm>
              <a:off x="9718146" y="4386326"/>
              <a:ext cx="348171" cy="621024"/>
            </a:xfrm>
            <a:prstGeom prst="upDownArrow">
              <a:avLst/>
            </a:prstGeom>
            <a:solidFill>
              <a:srgbClr val="FF8A00">
                <a:lumMod val="20000"/>
                <a:lumOff val="80000"/>
              </a:srgbClr>
            </a:solidFill>
            <a:ln w="9525" cap="flat" cmpd="sng" algn="ctr">
              <a:noFill/>
              <a:prstDash val="solid"/>
              <a:headEnd type="none" w="med" len="med"/>
              <a:tailEnd type="none" w="med" len="med"/>
            </a:ln>
            <a:effectLst/>
          </p:spPr>
          <p:txBody>
            <a:bodyPr vert="horz" wrap="square" lIns="68586" tIns="34293" rIns="68586" bIns="34293" numCol="1" rtlCol="0" anchor="ctr" anchorCtr="0" compatLnSpc="1">
              <a:prstTxWarp prst="textNoShape">
                <a:avLst/>
              </a:prstTxWarp>
            </a:bodyPr>
            <a:lstStyle/>
            <a:p>
              <a:pPr algn="ctr" defTabSz="914061" fontAlgn="base" latinLnBrk="0">
                <a:spcBef>
                  <a:spcPts val="200"/>
                </a:spcBef>
                <a:spcAft>
                  <a:spcPct val="0"/>
                </a:spcAft>
              </a:pPr>
              <a:endParaRPr lang="ko-KR" altLang="en-US" sz="2800" kern="0">
                <a:ln>
                  <a:solidFill>
                    <a:srgbClr val="FFFFFF">
                      <a:alpha val="0"/>
                    </a:srgbClr>
                  </a:solidFill>
                </a:ln>
                <a:solidFill>
                  <a:srgbClr val="FFFFFF"/>
                </a:solidFill>
                <a:latin typeface="Segoe UI"/>
              </a:endParaRPr>
            </a:p>
          </p:txBody>
        </p:sp>
      </p:grpSp>
    </p:spTree>
    <p:extLst>
      <p:ext uri="{BB962C8B-B14F-4D97-AF65-F5344CB8AC3E}">
        <p14:creationId xmlns:p14="http://schemas.microsoft.com/office/powerpoint/2010/main" val="333535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Virtual Network &gt; IP Address</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ko-KR" altLang="en-US" dirty="0"/>
              <a:t>생성</a:t>
            </a:r>
            <a:endParaRPr lang="en-US" altLang="ko-KR" dirty="0"/>
          </a:p>
          <a:p>
            <a:pPr lvl="1"/>
            <a:r>
              <a:rPr lang="ko-KR" altLang="en-US" dirty="0"/>
              <a:t>가상 네트워크 관리를 위한 이름과 주소 대역을 설정하여 생성</a:t>
            </a:r>
            <a:endParaRPr lang="en-US" altLang="ko-KR" dirty="0"/>
          </a:p>
          <a:p>
            <a:pPr lvl="1"/>
            <a:r>
              <a:rPr lang="ko-KR" altLang="en-US" strike="dblStrike" dirty="0"/>
              <a:t>사설망 주소 지원 대역</a:t>
            </a:r>
            <a:endParaRPr lang="en-US" altLang="ko-KR" strike="dblStrike" dirty="0"/>
          </a:p>
          <a:p>
            <a:pPr lvl="2"/>
            <a:r>
              <a:rPr lang="en-US" altLang="ko-KR" strike="dblStrike" dirty="0"/>
              <a:t>10.0.0.0 ~ 10.0.255.255 </a:t>
            </a:r>
          </a:p>
          <a:p>
            <a:pPr lvl="2"/>
            <a:r>
              <a:rPr lang="en-US" altLang="ko-KR" strike="dblStrike" dirty="0"/>
              <a:t>172.16.0.0 ~ 172.16.255.255</a:t>
            </a:r>
          </a:p>
          <a:p>
            <a:pPr lvl="2"/>
            <a:r>
              <a:rPr lang="en-US" altLang="ko-KR" strike="dblStrike" dirty="0"/>
              <a:t>192.168.0.0 ~ 192.168.255.255</a:t>
            </a:r>
          </a:p>
          <a:p>
            <a:pPr lvl="2"/>
            <a:r>
              <a:rPr lang="ko-KR" altLang="en-US" strike="dblStrike" dirty="0"/>
              <a:t>각 대역별 최대 </a:t>
            </a:r>
            <a:r>
              <a:rPr lang="en-US" altLang="ko-KR" strike="dblStrike" dirty="0"/>
              <a:t>65536 </a:t>
            </a:r>
            <a:r>
              <a:rPr lang="ko-KR" altLang="en-US" strike="dblStrike" dirty="0"/>
              <a:t>개의 </a:t>
            </a:r>
            <a:r>
              <a:rPr lang="en-US" altLang="ko-KR" strike="dblStrike" dirty="0"/>
              <a:t>IP </a:t>
            </a:r>
            <a:r>
              <a:rPr lang="ko-KR" altLang="en-US" strike="dblStrike" dirty="0"/>
              <a:t>주소 할당 가능</a:t>
            </a:r>
            <a:endParaRPr lang="en-US" altLang="ko-KR" strike="dblStrike" dirty="0"/>
          </a:p>
          <a:p>
            <a:pPr lvl="1"/>
            <a:r>
              <a:rPr lang="ko-KR" altLang="en-US" strike="dblStrike" dirty="0"/>
              <a:t>네트워크 구성 시 </a:t>
            </a:r>
            <a:r>
              <a:rPr lang="en-US" altLang="ko-KR" strike="dblStrike" dirty="0"/>
              <a:t>Affinity Group</a:t>
            </a:r>
            <a:r>
              <a:rPr lang="ko-KR" altLang="en-US" strike="dblStrike" dirty="0"/>
              <a:t> 사용</a:t>
            </a:r>
            <a:endParaRPr lang="en-US" altLang="ko-KR" strike="dblStrike" dirty="0"/>
          </a:p>
          <a:p>
            <a:pPr lvl="2"/>
            <a:r>
              <a:rPr lang="ko-KR" altLang="en-US" strike="dblStrike" dirty="0"/>
              <a:t>가상 네트워크에 가상 컴퓨터를 추가하는 경우 동일한 </a:t>
            </a:r>
            <a:r>
              <a:rPr lang="en-US" altLang="ko-KR" strike="dblStrike" dirty="0"/>
              <a:t>Affinity Group</a:t>
            </a:r>
            <a:r>
              <a:rPr lang="ko-KR" altLang="en-US" strike="dblStrike" dirty="0"/>
              <a:t>으로 지정해야 합니다</a:t>
            </a:r>
            <a:r>
              <a:rPr lang="en-US" altLang="ko-KR" strike="dblStrike" dirty="0"/>
              <a:t>.</a:t>
            </a:r>
          </a:p>
          <a:p>
            <a:endParaRPr lang="en-US" altLang="ko-KR" dirty="0"/>
          </a:p>
          <a:p>
            <a:endParaRPr lang="en-US" altLang="ko-KR" dirty="0"/>
          </a:p>
          <a:p>
            <a:r>
              <a:rPr lang="ko-KR" altLang="en-US" dirty="0"/>
              <a:t>구성</a:t>
            </a:r>
            <a:r>
              <a:rPr lang="en-US" altLang="ko-KR" dirty="0"/>
              <a:t> </a:t>
            </a:r>
            <a:r>
              <a:rPr lang="ko-KR" altLang="en-US" dirty="0"/>
              <a:t>관리</a:t>
            </a:r>
            <a:endParaRPr lang="en-US" altLang="ko-KR" dirty="0"/>
          </a:p>
          <a:p>
            <a:pPr lvl="1"/>
            <a:r>
              <a:rPr lang="en-US" altLang="ko-KR" dirty="0"/>
              <a:t>Windows Azure  </a:t>
            </a:r>
            <a:r>
              <a:rPr lang="ko-KR" altLang="en-US" dirty="0"/>
              <a:t>포털을 통한 직관적인 가상 네트워크 관리</a:t>
            </a:r>
            <a:endParaRPr lang="en-US" altLang="ko-KR" dirty="0"/>
          </a:p>
          <a:p>
            <a:pPr lvl="2"/>
            <a:r>
              <a:rPr lang="ko-KR" altLang="en-US" dirty="0"/>
              <a:t>이미 설정된 가상 네트워크에 새로운 </a:t>
            </a:r>
            <a:r>
              <a:rPr lang="en-US" altLang="ko-KR" dirty="0"/>
              <a:t>Subnet  (</a:t>
            </a:r>
            <a:r>
              <a:rPr lang="ko-KR" altLang="en-US" dirty="0"/>
              <a:t>네트워크 대역</a:t>
            </a:r>
            <a:r>
              <a:rPr lang="en-US" altLang="ko-KR" dirty="0"/>
              <a:t>)</a:t>
            </a:r>
            <a:r>
              <a:rPr lang="ko-KR" altLang="en-US" dirty="0"/>
              <a:t>추가가 가능합니다</a:t>
            </a:r>
            <a:r>
              <a:rPr lang="en-US" altLang="ko-KR" dirty="0"/>
              <a:t>.</a:t>
            </a:r>
          </a:p>
          <a:p>
            <a:pPr lvl="2"/>
            <a:r>
              <a:rPr lang="en-US" altLang="ko-KR" dirty="0"/>
              <a:t>DNS </a:t>
            </a:r>
            <a:r>
              <a:rPr lang="ko-KR" altLang="en-US" dirty="0"/>
              <a:t>서버와 서버의 </a:t>
            </a:r>
            <a:r>
              <a:rPr lang="en-US" altLang="ko-KR" dirty="0"/>
              <a:t>IP </a:t>
            </a:r>
            <a:r>
              <a:rPr lang="ko-KR" altLang="en-US" dirty="0"/>
              <a:t>주소 관리를 위한 메뉴를 제공합니다</a:t>
            </a:r>
            <a:r>
              <a:rPr lang="en-US" altLang="ko-KR" dirty="0"/>
              <a:t>.</a:t>
            </a:r>
          </a:p>
          <a:p>
            <a:pPr lvl="1"/>
            <a:r>
              <a:rPr lang="ko-KR" altLang="en-US" dirty="0"/>
              <a:t>가상 네트워크 상의 가상 컴퓨터 및 해당 </a:t>
            </a:r>
            <a:r>
              <a:rPr lang="en-US" altLang="ko-KR" dirty="0"/>
              <a:t>IP</a:t>
            </a:r>
            <a:r>
              <a:rPr lang="ko-KR" altLang="en-US" dirty="0"/>
              <a:t>에 정보 확인</a:t>
            </a:r>
            <a:endParaRPr lang="en-US" altLang="ko-KR" dirty="0"/>
          </a:p>
          <a:p>
            <a:pPr lvl="1"/>
            <a:r>
              <a:rPr lang="ko-KR" altLang="en-US" dirty="0"/>
              <a:t>가상 네트워크 구성 정보를 </a:t>
            </a:r>
            <a:r>
              <a:rPr lang="en-US" altLang="ko-KR" dirty="0"/>
              <a:t>XML </a:t>
            </a:r>
            <a:r>
              <a:rPr lang="ko-KR" altLang="en-US" dirty="0"/>
              <a:t>형태로 내보내기 또는 불러오기하여 구성 가능</a:t>
            </a:r>
          </a:p>
          <a:p>
            <a:endParaRPr lang="ko-KR" altLang="en-US" dirty="0"/>
          </a:p>
        </p:txBody>
      </p:sp>
      <p:sp>
        <p:nvSpPr>
          <p:cNvPr id="4" name="Text Placeholder 3"/>
          <p:cNvSpPr>
            <a:spLocks noGrp="1"/>
          </p:cNvSpPr>
          <p:nvPr>
            <p:ph type="body" sz="quarter" idx="10"/>
          </p:nvPr>
        </p:nvSpPr>
        <p:spPr/>
        <p:txBody>
          <a:bodyPr/>
          <a:lstStyle/>
          <a:p>
            <a:r>
              <a:rPr lang="en-US" altLang="ko-KR" dirty="0"/>
              <a:t>Azure</a:t>
            </a:r>
            <a:r>
              <a:rPr lang="ko-KR" altLang="en-US" dirty="0"/>
              <a:t> 데이터센터 내에 논리적인 가상의 네트워크 공간을 생성하고 사설 네트워크 환경을 구성 할 수 있습니다</a:t>
            </a:r>
            <a:r>
              <a:rPr lang="en-US" altLang="ko-KR" dirty="0"/>
              <a:t>.</a:t>
            </a:r>
            <a:endParaRPr lang="ko-KR" altLang="en-US" dirty="0"/>
          </a:p>
        </p:txBody>
      </p:sp>
      <p:sp>
        <p:nvSpPr>
          <p:cNvPr id="7" name="TextBox 6"/>
          <p:cNvSpPr txBox="1"/>
          <p:nvPr/>
        </p:nvSpPr>
        <p:spPr>
          <a:xfrm>
            <a:off x="4408967" y="1752811"/>
            <a:ext cx="739176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ko-KR" altLang="en-US" dirty="0"/>
              <a:t>공용 </a:t>
            </a:r>
            <a:r>
              <a:rPr lang="en-US" altLang="ko-KR" dirty="0"/>
              <a:t>IP </a:t>
            </a:r>
            <a:r>
              <a:rPr lang="ko-KR" altLang="en-US"/>
              <a:t>주소 범위 및 </a:t>
            </a:r>
            <a:r>
              <a:rPr lang="en-US" altLang="ko-KR" dirty="0"/>
              <a:t>RFC1918</a:t>
            </a:r>
            <a:r>
              <a:rPr lang="ko-KR" altLang="en-US"/>
              <a:t>에 정의된 </a:t>
            </a:r>
            <a:r>
              <a:rPr lang="en-US" altLang="ko-KR" dirty="0"/>
              <a:t>IP </a:t>
            </a:r>
            <a:r>
              <a:rPr lang="ko-KR" altLang="en-US"/>
              <a:t>주소 범위를 </a:t>
            </a:r>
            <a:r>
              <a:rPr lang="ko-KR" altLang="en-US" smtClean="0"/>
              <a:t>사용 가능  함</a:t>
            </a:r>
            <a:endParaRPr lang="ko-KR" altLang="en-US"/>
          </a:p>
        </p:txBody>
      </p:sp>
      <p:sp>
        <p:nvSpPr>
          <p:cNvPr id="8" name="TextBox 7"/>
          <p:cNvSpPr txBox="1"/>
          <p:nvPr/>
        </p:nvSpPr>
        <p:spPr>
          <a:xfrm>
            <a:off x="4408967" y="3335530"/>
            <a:ext cx="709546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ltLang="ko-KR" dirty="0" smtClean="0"/>
              <a:t>Regional</a:t>
            </a:r>
            <a:r>
              <a:rPr lang="ko-KR" altLang="en-US" smtClean="0"/>
              <a:t> </a:t>
            </a:r>
            <a:r>
              <a:rPr lang="en-US" altLang="ko-KR" dirty="0" smtClean="0"/>
              <a:t>Network </a:t>
            </a:r>
            <a:r>
              <a:rPr lang="ko-KR" altLang="en-US" smtClean="0"/>
              <a:t>로 확대되면서 </a:t>
            </a:r>
            <a:r>
              <a:rPr lang="en-US" altLang="ko-KR" dirty="0" smtClean="0"/>
              <a:t>Affinity Group </a:t>
            </a:r>
            <a:r>
              <a:rPr lang="ko-KR" altLang="en-US" smtClean="0"/>
              <a:t>더 이상 불필요 함</a:t>
            </a:r>
            <a:endParaRPr lang="ko-KR" altLang="en-US"/>
          </a:p>
        </p:txBody>
      </p:sp>
    </p:spTree>
    <p:extLst>
      <p:ext uri="{BB962C8B-B14F-4D97-AF65-F5344CB8AC3E}">
        <p14:creationId xmlns:p14="http://schemas.microsoft.com/office/powerpoint/2010/main" val="2383039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Virtual Network</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ko-KR" altLang="en-US" dirty="0"/>
              <a:t>가상 </a:t>
            </a:r>
            <a:r>
              <a:rPr lang="ko-KR" altLang="en-US" dirty="0" smtClean="0"/>
              <a:t>네트워크에 구성</a:t>
            </a:r>
            <a:r>
              <a:rPr lang="en-US" altLang="ko-KR" dirty="0" smtClean="0"/>
              <a:t>(</a:t>
            </a:r>
            <a:r>
              <a:rPr lang="ko-KR" altLang="en-US" dirty="0" smtClean="0"/>
              <a:t>할당</a:t>
            </a:r>
            <a:r>
              <a:rPr lang="en-US" altLang="ko-KR" dirty="0" smtClean="0"/>
              <a:t>)</a:t>
            </a:r>
            <a:r>
              <a:rPr lang="ko-KR" altLang="en-US" dirty="0" smtClean="0"/>
              <a:t>이 가능한 </a:t>
            </a:r>
            <a:r>
              <a:rPr lang="en-US" altLang="ko-KR" dirty="0" smtClean="0"/>
              <a:t>Azure </a:t>
            </a:r>
            <a:r>
              <a:rPr lang="ko-KR" altLang="en-US" dirty="0" smtClean="0"/>
              <a:t>서비스</a:t>
            </a:r>
            <a:endParaRPr lang="en-US" altLang="ko-KR" dirty="0"/>
          </a:p>
          <a:p>
            <a:pPr lvl="1"/>
            <a:r>
              <a:rPr lang="ko-KR" altLang="en-US" dirty="0"/>
              <a:t>가상</a:t>
            </a:r>
            <a:r>
              <a:rPr lang="en-US" altLang="ko-KR" dirty="0"/>
              <a:t> </a:t>
            </a:r>
            <a:r>
              <a:rPr lang="ko-KR" altLang="en-US" dirty="0"/>
              <a:t>컴퓨터</a:t>
            </a:r>
            <a:r>
              <a:rPr lang="en-US" altLang="ko-KR" dirty="0"/>
              <a:t>, </a:t>
            </a:r>
            <a:r>
              <a:rPr lang="ko-KR" altLang="en-US" dirty="0"/>
              <a:t>클라우드 서비스 그리고 웹 사이트</a:t>
            </a:r>
            <a:endParaRPr lang="en-US" altLang="ko-KR" dirty="0"/>
          </a:p>
          <a:p>
            <a:pPr lvl="1"/>
            <a:r>
              <a:rPr lang="en-US" altLang="ko-KR" dirty="0" smtClean="0"/>
              <a:t>(Cross Region/Datacenter) </a:t>
            </a:r>
            <a:r>
              <a:rPr lang="ko-KR" altLang="en-US" dirty="0" smtClean="0"/>
              <a:t>가상 </a:t>
            </a:r>
            <a:r>
              <a:rPr lang="ko-KR" altLang="en-US" dirty="0"/>
              <a:t>네트워크 간의 </a:t>
            </a:r>
            <a:r>
              <a:rPr lang="ko-KR" altLang="en-US" dirty="0" smtClean="0"/>
              <a:t>연결 </a:t>
            </a:r>
            <a:r>
              <a:rPr lang="ko-KR" altLang="en-US" dirty="0"/>
              <a:t>지원</a:t>
            </a:r>
          </a:p>
          <a:p>
            <a:endParaRPr lang="ko-KR" altLang="en-US" dirty="0"/>
          </a:p>
        </p:txBody>
      </p:sp>
      <p:sp>
        <p:nvSpPr>
          <p:cNvPr id="4" name="Text Placeholder 3"/>
          <p:cNvSpPr>
            <a:spLocks noGrp="1"/>
          </p:cNvSpPr>
          <p:nvPr>
            <p:ph type="body" sz="quarter" idx="10"/>
          </p:nvPr>
        </p:nvSpPr>
        <p:spPr/>
        <p:txBody>
          <a:bodyPr/>
          <a:lstStyle/>
          <a:p>
            <a:r>
              <a:rPr lang="en-US" altLang="ko-KR" dirty="0"/>
              <a:t>Azure</a:t>
            </a:r>
            <a:r>
              <a:rPr lang="ko-KR" altLang="en-US" dirty="0"/>
              <a:t> 데이터센터 내에 논리적인 가상의 네트워크 공간을 생성하고 사설 네트워크 환경을 구성 할 수 있습니다</a:t>
            </a:r>
            <a:r>
              <a:rPr lang="en-US" altLang="ko-KR" dirty="0"/>
              <a:t>.</a:t>
            </a:r>
            <a:endParaRPr lang="ko-KR" alt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4028" y="2838040"/>
            <a:ext cx="780290" cy="78029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4347" y="2800248"/>
            <a:ext cx="780290" cy="78029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7281" y="3579729"/>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00091" y="2846900"/>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2230" y="2846900"/>
            <a:ext cx="780290" cy="780290"/>
          </a:xfrm>
          <a:prstGeom prst="rect">
            <a:avLst/>
          </a:prstGeom>
        </p:spPr>
      </p:pic>
      <p:cxnSp>
        <p:nvCxnSpPr>
          <p:cNvPr id="14" name="Straight Connector 13"/>
          <p:cNvCxnSpPr>
            <a:stCxn id="11" idx="3"/>
          </p:cNvCxnSpPr>
          <p:nvPr/>
        </p:nvCxnSpPr>
        <p:spPr>
          <a:xfrm flipV="1">
            <a:off x="2137571" y="3936204"/>
            <a:ext cx="8697148" cy="3367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82487" y="2200061"/>
            <a:ext cx="0" cy="1736143"/>
          </a:xfrm>
          <a:prstGeom prst="line">
            <a:avLst/>
          </a:prstGeom>
          <a:ln w="127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412085" y="2720045"/>
            <a:ext cx="2588904" cy="1001350"/>
          </a:xfrm>
          <a:prstGeom prst="roundRect">
            <a:avLst>
              <a:gd name="adj" fmla="val 110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76841" y="2277631"/>
            <a:ext cx="780290" cy="780290"/>
          </a:xfrm>
          <a:prstGeom prst="rect">
            <a:avLst/>
          </a:prstGeom>
        </p:spPr>
      </p:pic>
      <p:cxnSp>
        <p:nvCxnSpPr>
          <p:cNvPr id="18" name="Straight Connector 17"/>
          <p:cNvCxnSpPr>
            <a:stCxn id="16" idx="2"/>
          </p:cNvCxnSpPr>
          <p:nvPr/>
        </p:nvCxnSpPr>
        <p:spPr>
          <a:xfrm flipH="1">
            <a:off x="3668375" y="3721394"/>
            <a:ext cx="0" cy="2376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1" idx="2"/>
          </p:cNvCxnSpPr>
          <p:nvPr/>
        </p:nvCxnSpPr>
        <p:spPr>
          <a:xfrm>
            <a:off x="6204173" y="3721395"/>
            <a:ext cx="0" cy="237599"/>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2"/>
          </p:cNvCxnSpPr>
          <p:nvPr/>
        </p:nvCxnSpPr>
        <p:spPr>
          <a:xfrm>
            <a:off x="8294492" y="3721395"/>
            <a:ext cx="0" cy="237599"/>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00302" y="2720045"/>
            <a:ext cx="1207742" cy="1001350"/>
          </a:xfrm>
          <a:prstGeom prst="roundRect">
            <a:avLst>
              <a:gd name="adj" fmla="val 110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ounded Rectangle 21"/>
          <p:cNvSpPr/>
          <p:nvPr/>
        </p:nvSpPr>
        <p:spPr>
          <a:xfrm>
            <a:off x="7690621" y="2720045"/>
            <a:ext cx="1207742" cy="1001350"/>
          </a:xfrm>
          <a:prstGeom prst="roundRect">
            <a:avLst>
              <a:gd name="adj" fmla="val 110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7281" y="5594777"/>
            <a:ext cx="780290" cy="780290"/>
          </a:xfrm>
          <a:prstGeom prst="rect">
            <a:avLst/>
          </a:prstGeom>
        </p:spPr>
      </p:pic>
      <p:cxnSp>
        <p:nvCxnSpPr>
          <p:cNvPr id="24" name="Straight Connector 23"/>
          <p:cNvCxnSpPr>
            <a:stCxn id="23" idx="3"/>
          </p:cNvCxnSpPr>
          <p:nvPr/>
        </p:nvCxnSpPr>
        <p:spPr>
          <a:xfrm flipV="1">
            <a:off x="2137571" y="5951252"/>
            <a:ext cx="8697148" cy="3367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23" idx="0"/>
          </p:cNvCxnSpPr>
          <p:nvPr/>
        </p:nvCxnSpPr>
        <p:spPr>
          <a:xfrm>
            <a:off x="1747426" y="4360019"/>
            <a:ext cx="0" cy="1234758"/>
          </a:xfrm>
          <a:prstGeom prst="line">
            <a:avLst/>
          </a:prstGeom>
          <a:ln w="127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4028" y="4853088"/>
            <a:ext cx="780290" cy="78029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00091" y="4861948"/>
            <a:ext cx="780290" cy="780290"/>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2230" y="4861948"/>
            <a:ext cx="780290" cy="780290"/>
          </a:xfrm>
          <a:prstGeom prst="rect">
            <a:avLst/>
          </a:prstGeom>
        </p:spPr>
      </p:pic>
      <p:sp>
        <p:nvSpPr>
          <p:cNvPr id="29" name="Rounded Rectangle 28"/>
          <p:cNvSpPr/>
          <p:nvPr/>
        </p:nvSpPr>
        <p:spPr>
          <a:xfrm>
            <a:off x="2412085" y="4735093"/>
            <a:ext cx="2588904" cy="1001350"/>
          </a:xfrm>
          <a:prstGeom prst="roundRect">
            <a:avLst>
              <a:gd name="adj" fmla="val 110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76841" y="4292679"/>
            <a:ext cx="780290" cy="780290"/>
          </a:xfrm>
          <a:prstGeom prst="rect">
            <a:avLst/>
          </a:prstGeom>
        </p:spPr>
      </p:pic>
      <p:cxnSp>
        <p:nvCxnSpPr>
          <p:cNvPr id="31" name="Straight Connector 30"/>
          <p:cNvCxnSpPr>
            <a:stCxn id="29" idx="2"/>
          </p:cNvCxnSpPr>
          <p:nvPr/>
        </p:nvCxnSpPr>
        <p:spPr>
          <a:xfrm flipH="1">
            <a:off x="3668375" y="5736442"/>
            <a:ext cx="0" cy="2376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a:off x="6204173" y="5736443"/>
            <a:ext cx="0" cy="237599"/>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00302" y="4735093"/>
            <a:ext cx="1207742" cy="1001350"/>
          </a:xfrm>
          <a:prstGeom prst="roundRect">
            <a:avLst>
              <a:gd name="adj" fmla="val 110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505842" y="3785208"/>
            <a:ext cx="866327" cy="369332"/>
          </a:xfrm>
          <a:prstGeom prst="rect">
            <a:avLst/>
          </a:prstGeom>
          <a:noFill/>
        </p:spPr>
        <p:txBody>
          <a:bodyPr wrap="none" rtlCol="0">
            <a:spAutoFit/>
          </a:bodyPr>
          <a:lstStyle/>
          <a:p>
            <a:r>
              <a:rPr lang="en-US" altLang="ko-KR" dirty="0" err="1" smtClean="0"/>
              <a:t>Vnet</a:t>
            </a:r>
            <a:r>
              <a:rPr lang="en-US" altLang="ko-KR" dirty="0" smtClean="0"/>
              <a:t> 1</a:t>
            </a:r>
            <a:endParaRPr lang="ko-KR" altLang="en-US"/>
          </a:p>
        </p:txBody>
      </p:sp>
      <p:sp>
        <p:nvSpPr>
          <p:cNvPr id="35" name="TextBox 34"/>
          <p:cNvSpPr txBox="1"/>
          <p:nvPr/>
        </p:nvSpPr>
        <p:spPr>
          <a:xfrm>
            <a:off x="505842" y="5782629"/>
            <a:ext cx="866327" cy="369332"/>
          </a:xfrm>
          <a:prstGeom prst="rect">
            <a:avLst/>
          </a:prstGeom>
          <a:noFill/>
        </p:spPr>
        <p:txBody>
          <a:bodyPr wrap="none" rtlCol="0">
            <a:spAutoFit/>
          </a:bodyPr>
          <a:lstStyle/>
          <a:p>
            <a:r>
              <a:rPr lang="en-US" altLang="ko-KR" dirty="0" err="1" smtClean="0"/>
              <a:t>Vnet</a:t>
            </a:r>
            <a:r>
              <a:rPr lang="en-US" altLang="ko-KR" dirty="0" smtClean="0"/>
              <a:t> 2</a:t>
            </a:r>
            <a:endParaRPr lang="ko-KR" altLang="en-US"/>
          </a:p>
        </p:txBody>
      </p:sp>
      <p:sp>
        <p:nvSpPr>
          <p:cNvPr id="3" name="TextBox 2"/>
          <p:cNvSpPr txBox="1"/>
          <p:nvPr/>
        </p:nvSpPr>
        <p:spPr>
          <a:xfrm>
            <a:off x="3091386" y="3549163"/>
            <a:ext cx="1145122" cy="276999"/>
          </a:xfrm>
          <a:prstGeom prst="rect">
            <a:avLst/>
          </a:prstGeom>
          <a:noFill/>
        </p:spPr>
        <p:txBody>
          <a:bodyPr wrap="none" rtlCol="0">
            <a:spAutoFit/>
          </a:bodyPr>
          <a:lstStyle/>
          <a:p>
            <a:r>
              <a:rPr lang="en-US" altLang="ko-KR" sz="1200" dirty="0" smtClean="0"/>
              <a:t>Cloud Service</a:t>
            </a:r>
            <a:endParaRPr lang="ko-KR" altLang="en-US" sz="1200" dirty="0"/>
          </a:p>
        </p:txBody>
      </p:sp>
      <p:sp>
        <p:nvSpPr>
          <p:cNvPr id="36" name="TextBox 35"/>
          <p:cNvSpPr txBox="1"/>
          <p:nvPr/>
        </p:nvSpPr>
        <p:spPr>
          <a:xfrm>
            <a:off x="5569177" y="3549163"/>
            <a:ext cx="1289135" cy="276999"/>
          </a:xfrm>
          <a:prstGeom prst="rect">
            <a:avLst/>
          </a:prstGeom>
          <a:noFill/>
        </p:spPr>
        <p:txBody>
          <a:bodyPr wrap="none" rtlCol="0">
            <a:spAutoFit/>
          </a:bodyPr>
          <a:lstStyle/>
          <a:p>
            <a:r>
              <a:rPr lang="en-US" altLang="ko-KR" sz="1200" dirty="0" smtClean="0"/>
              <a:t>Virtual Machine</a:t>
            </a:r>
            <a:endParaRPr lang="ko-KR" altLang="en-US" sz="1200" dirty="0"/>
          </a:p>
        </p:txBody>
      </p:sp>
      <p:sp>
        <p:nvSpPr>
          <p:cNvPr id="37" name="TextBox 36"/>
          <p:cNvSpPr txBox="1"/>
          <p:nvPr/>
        </p:nvSpPr>
        <p:spPr>
          <a:xfrm>
            <a:off x="3091386" y="5561107"/>
            <a:ext cx="1145122" cy="276999"/>
          </a:xfrm>
          <a:prstGeom prst="rect">
            <a:avLst/>
          </a:prstGeom>
          <a:noFill/>
        </p:spPr>
        <p:txBody>
          <a:bodyPr wrap="none" rtlCol="0">
            <a:spAutoFit/>
          </a:bodyPr>
          <a:lstStyle/>
          <a:p>
            <a:r>
              <a:rPr lang="en-US" altLang="ko-KR" sz="1200" dirty="0" smtClean="0"/>
              <a:t>Cloud Service</a:t>
            </a:r>
            <a:endParaRPr lang="ko-KR" altLang="en-US" sz="1200" dirty="0"/>
          </a:p>
        </p:txBody>
      </p:sp>
      <p:sp>
        <p:nvSpPr>
          <p:cNvPr id="38" name="TextBox 37"/>
          <p:cNvSpPr txBox="1"/>
          <p:nvPr/>
        </p:nvSpPr>
        <p:spPr>
          <a:xfrm>
            <a:off x="5569177" y="5561107"/>
            <a:ext cx="1289135" cy="276999"/>
          </a:xfrm>
          <a:prstGeom prst="rect">
            <a:avLst/>
          </a:prstGeom>
          <a:noFill/>
        </p:spPr>
        <p:txBody>
          <a:bodyPr wrap="none" rtlCol="0">
            <a:spAutoFit/>
          </a:bodyPr>
          <a:lstStyle/>
          <a:p>
            <a:r>
              <a:rPr lang="en-US" altLang="ko-KR" sz="1200" dirty="0" smtClean="0"/>
              <a:t>Virtual Machine</a:t>
            </a:r>
            <a:endParaRPr lang="ko-KR" altLang="en-US" sz="1200" dirty="0"/>
          </a:p>
        </p:txBody>
      </p:sp>
      <p:sp>
        <p:nvSpPr>
          <p:cNvPr id="39" name="TextBox 38"/>
          <p:cNvSpPr txBox="1"/>
          <p:nvPr/>
        </p:nvSpPr>
        <p:spPr>
          <a:xfrm>
            <a:off x="7890357" y="3579950"/>
            <a:ext cx="844334" cy="276999"/>
          </a:xfrm>
          <a:prstGeom prst="rect">
            <a:avLst/>
          </a:prstGeom>
          <a:noFill/>
        </p:spPr>
        <p:txBody>
          <a:bodyPr wrap="none" rtlCol="0">
            <a:spAutoFit/>
          </a:bodyPr>
          <a:lstStyle/>
          <a:p>
            <a:r>
              <a:rPr lang="en-US" altLang="ko-KR" sz="1200" dirty="0" smtClean="0"/>
              <a:t>Web App</a:t>
            </a:r>
            <a:endParaRPr lang="ko-KR" altLang="en-US" sz="1200" dirty="0"/>
          </a:p>
        </p:txBody>
      </p:sp>
    </p:spTree>
    <p:extLst>
      <p:ext uri="{BB962C8B-B14F-4D97-AF65-F5344CB8AC3E}">
        <p14:creationId xmlns:p14="http://schemas.microsoft.com/office/powerpoint/2010/main" val="1109579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Virtual Network &gt; Point-to-Site VPN</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p:txBody>
          <a:bodyPr/>
          <a:lstStyle/>
          <a:p>
            <a:r>
              <a:rPr lang="en-US" altLang="ko-KR" dirty="0"/>
              <a:t>Windows Azure</a:t>
            </a:r>
            <a:r>
              <a:rPr lang="ko-KR" altLang="en-US" dirty="0"/>
              <a:t>에</a:t>
            </a:r>
            <a:r>
              <a:rPr lang="en-US" altLang="ko-KR" dirty="0"/>
              <a:t> </a:t>
            </a:r>
            <a:r>
              <a:rPr lang="ko-KR" altLang="en-US" dirty="0"/>
              <a:t>논리적으로 구성된 가상 네트워크를 클라이언트로 접속하여 서비스 활용</a:t>
            </a:r>
            <a:endParaRPr lang="en-US" altLang="ko-KR" dirty="0"/>
          </a:p>
          <a:p>
            <a:pPr lvl="1">
              <a:lnSpc>
                <a:spcPct val="150000"/>
              </a:lnSpc>
            </a:pPr>
            <a:r>
              <a:rPr lang="en-US" altLang="ko-KR" dirty="0"/>
              <a:t>VPN </a:t>
            </a:r>
            <a:r>
              <a:rPr lang="ko-KR" altLang="en-US" dirty="0"/>
              <a:t>클라이언트와 관련 인증서를 배포한 데스크탑 및 서버에서 </a:t>
            </a:r>
            <a:r>
              <a:rPr lang="en-US" altLang="ko-KR" dirty="0"/>
              <a:t>Windows Azure </a:t>
            </a:r>
            <a:r>
              <a:rPr lang="ko-KR" altLang="en-US" dirty="0"/>
              <a:t>가상 네트워크의 자원으로 접속</a:t>
            </a:r>
            <a:endParaRPr lang="en-US" altLang="ko-KR" dirty="0"/>
          </a:p>
          <a:p>
            <a:pPr lvl="1">
              <a:lnSpc>
                <a:spcPct val="150000"/>
              </a:lnSpc>
            </a:pPr>
            <a:r>
              <a:rPr lang="ko-KR" altLang="en-US" dirty="0"/>
              <a:t>다중의 클라이언트들이 </a:t>
            </a:r>
            <a:r>
              <a:rPr lang="en-US" altLang="ko-KR" dirty="0"/>
              <a:t>Windows Azure</a:t>
            </a:r>
            <a:r>
              <a:rPr lang="ko-KR" altLang="en-US" dirty="0"/>
              <a:t>에 구성된 가상 네트워크에 접속하여 통신 가능</a:t>
            </a:r>
            <a:endParaRPr lang="en-US" altLang="ko-KR" dirty="0"/>
          </a:p>
          <a:p>
            <a:pPr lvl="1">
              <a:lnSpc>
                <a:spcPct val="150000"/>
              </a:lnSpc>
            </a:pPr>
            <a:r>
              <a:rPr lang="en-US" altLang="ko-KR" dirty="0"/>
              <a:t>TCP/UDP/ICMP </a:t>
            </a:r>
            <a:r>
              <a:rPr lang="ko-KR" altLang="en-US" dirty="0"/>
              <a:t>등 다양한 프로토콜 지원</a:t>
            </a:r>
            <a:endParaRPr lang="en-US" altLang="ko-KR" dirty="0"/>
          </a:p>
          <a:p>
            <a:pPr lvl="2">
              <a:lnSpc>
                <a:spcPct val="150000"/>
              </a:lnSpc>
            </a:pPr>
            <a:r>
              <a:rPr lang="ko-KR" altLang="en-US" dirty="0"/>
              <a:t>단</a:t>
            </a:r>
            <a:r>
              <a:rPr lang="en-US" altLang="ko-KR" dirty="0"/>
              <a:t>, UDP Multicast</a:t>
            </a:r>
            <a:r>
              <a:rPr lang="ko-KR" altLang="en-US" dirty="0"/>
              <a:t>는 미지원</a:t>
            </a:r>
            <a:endParaRPr lang="en-US" altLang="ko-KR" dirty="0"/>
          </a:p>
          <a:p>
            <a:pPr lvl="1">
              <a:lnSpc>
                <a:spcPct val="150000"/>
              </a:lnSpc>
            </a:pPr>
            <a:r>
              <a:rPr lang="ko-KR" altLang="en-US" dirty="0"/>
              <a:t>클라이언트 장치는 사용자가 정의한 범위 내에서 자동으로 </a:t>
            </a:r>
            <a:r>
              <a:rPr lang="en-US" altLang="ko-KR" dirty="0"/>
              <a:t>IP</a:t>
            </a:r>
            <a:r>
              <a:rPr lang="ko-KR" altLang="en-US" dirty="0"/>
              <a:t>를 할당 받음</a:t>
            </a:r>
            <a:endParaRPr lang="en-US" altLang="ko-KR" dirty="0"/>
          </a:p>
          <a:p>
            <a:pPr lvl="1"/>
            <a:endParaRPr lang="en-US" altLang="ko-KR" dirty="0"/>
          </a:p>
          <a:p>
            <a:pPr lvl="1"/>
            <a:endParaRPr lang="ko-KR" altLang="en-US" dirty="0"/>
          </a:p>
        </p:txBody>
      </p:sp>
      <p:sp>
        <p:nvSpPr>
          <p:cNvPr id="4" name="Text Placeholder 3"/>
          <p:cNvSpPr>
            <a:spLocks noGrp="1"/>
          </p:cNvSpPr>
          <p:nvPr>
            <p:ph type="body" sz="quarter" idx="10"/>
          </p:nvPr>
        </p:nvSpPr>
        <p:spPr/>
        <p:txBody>
          <a:bodyPr/>
          <a:lstStyle/>
          <a:p>
            <a:r>
              <a:rPr lang="en-US" altLang="ko-KR" dirty="0"/>
              <a:t>Point-to-Site </a:t>
            </a:r>
            <a:r>
              <a:rPr lang="en-US" altLang="ko-KR" dirty="0" smtClean="0"/>
              <a:t>VPN</a:t>
            </a:r>
            <a:r>
              <a:rPr lang="ko-KR" altLang="en-US" dirty="0" smtClean="0"/>
              <a:t>을 지원하여 클라이언트를 가상 네트워크에 가입</a:t>
            </a:r>
            <a:r>
              <a:rPr lang="en-US" altLang="ko-KR" dirty="0" smtClean="0"/>
              <a:t>(Join) </a:t>
            </a:r>
            <a:r>
              <a:rPr lang="ko-KR" altLang="en-US" dirty="0" smtClean="0"/>
              <a:t>시킬 수 있습니다</a:t>
            </a:r>
            <a:r>
              <a:rPr lang="en-US" altLang="ko-KR" dirty="0" smtClean="0"/>
              <a:t>.</a:t>
            </a:r>
            <a:endParaRPr lang="ko-KR" altLang="en-US" dirty="0"/>
          </a:p>
        </p:txBody>
      </p:sp>
      <p:sp>
        <p:nvSpPr>
          <p:cNvPr id="36" name="Rectangle 35"/>
          <p:cNvSpPr/>
          <p:nvPr/>
        </p:nvSpPr>
        <p:spPr>
          <a:xfrm>
            <a:off x="6280057" y="3342004"/>
            <a:ext cx="5599521" cy="30681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7" name="Picture 36"/>
          <p:cNvPicPr>
            <a:picLocks noChangeAspect="1"/>
          </p:cNvPicPr>
          <p:nvPr/>
        </p:nvPicPr>
        <p:blipFill>
          <a:blip r:embed="rId2"/>
          <a:stretch>
            <a:fillRect/>
          </a:stretch>
        </p:blipFill>
        <p:spPr>
          <a:xfrm>
            <a:off x="6404965" y="3442621"/>
            <a:ext cx="5349704" cy="2866892"/>
          </a:xfrm>
          <a:prstGeom prst="rect">
            <a:avLst/>
          </a:prstGeom>
        </p:spPr>
      </p:pic>
    </p:spTree>
    <p:extLst>
      <p:ext uri="{BB962C8B-B14F-4D97-AF65-F5344CB8AC3E}">
        <p14:creationId xmlns:p14="http://schemas.microsoft.com/office/powerpoint/2010/main" val="3728816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t>Virtual Network &gt; Point-to-Site VPN</a:t>
            </a:r>
            <a:endParaRPr lang="ko-KR" altLang="en-US" dirty="0"/>
          </a:p>
        </p:txBody>
      </p:sp>
      <p:sp>
        <p:nvSpPr>
          <p:cNvPr id="6" name="Text Placeholder 5"/>
          <p:cNvSpPr>
            <a:spLocks noGrp="1"/>
          </p:cNvSpPr>
          <p:nvPr>
            <p:ph type="body" sz="quarter" idx="12"/>
          </p:nvPr>
        </p:nvSpPr>
        <p:spPr/>
        <p:txBody>
          <a:bodyPr/>
          <a:lstStyle/>
          <a:p>
            <a:r>
              <a:rPr lang="fr-FR" altLang="ko-KR" dirty="0"/>
              <a:t>4. Network</a:t>
            </a:r>
            <a:endParaRPr lang="ko-KR" altLang="en-US" dirty="0"/>
          </a:p>
        </p:txBody>
      </p:sp>
      <p:sp>
        <p:nvSpPr>
          <p:cNvPr id="5" name="Content Placeholder 4"/>
          <p:cNvSpPr>
            <a:spLocks noGrp="1"/>
          </p:cNvSpPr>
          <p:nvPr>
            <p:ph idx="1"/>
          </p:nvPr>
        </p:nvSpPr>
        <p:spPr>
          <a:xfrm>
            <a:off x="312420" y="1212981"/>
            <a:ext cx="5166075" cy="5197150"/>
          </a:xfrm>
        </p:spPr>
        <p:txBody>
          <a:bodyPr/>
          <a:lstStyle/>
          <a:p>
            <a:r>
              <a:rPr lang="ko-KR" altLang="en-US" dirty="0"/>
              <a:t>가상 네트워크</a:t>
            </a:r>
            <a:endParaRPr lang="en-US" altLang="ko-KR" dirty="0"/>
          </a:p>
          <a:p>
            <a:pPr lvl="1"/>
            <a:r>
              <a:rPr lang="en-US" altLang="ko-KR" dirty="0"/>
              <a:t>Windows Azure</a:t>
            </a:r>
            <a:r>
              <a:rPr lang="ko-KR" altLang="en-US" dirty="0"/>
              <a:t>에 논리적으로 구성되는 가상의 사설망</a:t>
            </a:r>
            <a:endParaRPr lang="en-US" altLang="ko-KR" dirty="0"/>
          </a:p>
          <a:p>
            <a:endParaRPr lang="en-US" altLang="ko-KR" dirty="0"/>
          </a:p>
          <a:p>
            <a:r>
              <a:rPr lang="ko-KR" altLang="en-US" dirty="0"/>
              <a:t>가상 네트워크 게이트웨이</a:t>
            </a:r>
            <a:endParaRPr lang="en-US" altLang="ko-KR" dirty="0"/>
          </a:p>
          <a:p>
            <a:pPr lvl="1"/>
            <a:r>
              <a:rPr lang="en-US" altLang="ko-KR" dirty="0" smtClean="0"/>
              <a:t>Dynamic routing gateway</a:t>
            </a:r>
            <a:r>
              <a:rPr lang="ko-KR" altLang="en-US" dirty="0" smtClean="0"/>
              <a:t> </a:t>
            </a:r>
            <a:endParaRPr lang="en-US" altLang="ko-KR" dirty="0" smtClean="0"/>
          </a:p>
          <a:p>
            <a:endParaRPr lang="en-US" altLang="ko-KR" dirty="0"/>
          </a:p>
          <a:p>
            <a:r>
              <a:rPr lang="ko-KR" altLang="en-US" dirty="0"/>
              <a:t>인증서</a:t>
            </a:r>
            <a:endParaRPr lang="en-US" altLang="ko-KR" dirty="0"/>
          </a:p>
          <a:p>
            <a:pPr lvl="1"/>
            <a:r>
              <a:rPr lang="ko-KR" altLang="en-US" dirty="0"/>
              <a:t>인증서 </a:t>
            </a:r>
            <a:r>
              <a:rPr lang="en-US" altLang="ko-KR" dirty="0"/>
              <a:t>(X.509 certificate)</a:t>
            </a:r>
            <a:r>
              <a:rPr lang="ko-KR" altLang="en-US" dirty="0"/>
              <a:t> 기반으로 </a:t>
            </a:r>
            <a:r>
              <a:rPr lang="en-US" altLang="ko-KR" dirty="0"/>
              <a:t>Point-to-Site VPN </a:t>
            </a:r>
            <a:r>
              <a:rPr lang="ko-KR" altLang="en-US" dirty="0"/>
              <a:t>접속 인증</a:t>
            </a:r>
            <a:endParaRPr lang="en-US" altLang="ko-KR" dirty="0"/>
          </a:p>
          <a:p>
            <a:pPr lvl="1"/>
            <a:r>
              <a:rPr lang="en-US" altLang="ko-KR" dirty="0"/>
              <a:t>Root </a:t>
            </a:r>
            <a:r>
              <a:rPr lang="ko-KR" altLang="en-US" dirty="0"/>
              <a:t>인증서는 생성 후 </a:t>
            </a:r>
            <a:r>
              <a:rPr lang="en-US" altLang="ko-KR" dirty="0"/>
              <a:t>Windows Azure Portal</a:t>
            </a:r>
            <a:r>
              <a:rPr lang="ko-KR" altLang="en-US" dirty="0"/>
              <a:t>을 통해 </a:t>
            </a:r>
            <a:r>
              <a:rPr lang="en-US" altLang="ko-KR" dirty="0"/>
              <a:t>Azure</a:t>
            </a:r>
            <a:r>
              <a:rPr lang="ko-KR" altLang="en-US" dirty="0"/>
              <a:t>에 저장</a:t>
            </a:r>
            <a:endParaRPr lang="en-US" altLang="ko-KR" dirty="0"/>
          </a:p>
          <a:p>
            <a:pPr lvl="1"/>
            <a:r>
              <a:rPr lang="ko-KR" altLang="en-US" dirty="0"/>
              <a:t>가상 네트워크에 접속이 필요한 모든 장치에 </a:t>
            </a:r>
            <a:r>
              <a:rPr lang="en-US" altLang="ko-KR" dirty="0"/>
              <a:t>Client </a:t>
            </a:r>
            <a:r>
              <a:rPr lang="ko-KR" altLang="en-US" dirty="0"/>
              <a:t>인증서와 클라이언트</a:t>
            </a:r>
            <a:r>
              <a:rPr lang="en-US" altLang="ko-KR" dirty="0"/>
              <a:t> </a:t>
            </a:r>
            <a:r>
              <a:rPr lang="ko-KR" altLang="en-US" dirty="0"/>
              <a:t>배포</a:t>
            </a:r>
            <a:endParaRPr lang="en-US" altLang="ko-KR" dirty="0"/>
          </a:p>
          <a:p>
            <a:pPr lvl="1"/>
            <a:r>
              <a:rPr lang="ko-KR" altLang="en-US" dirty="0"/>
              <a:t>하나의 가상 네트워크에</a:t>
            </a:r>
            <a:r>
              <a:rPr lang="en-US" altLang="ko-KR" dirty="0"/>
              <a:t> </a:t>
            </a:r>
            <a:r>
              <a:rPr lang="ko-KR" altLang="en-US" dirty="0"/>
              <a:t>대해 다중의 인증서가 배포 될 수 있음</a:t>
            </a:r>
            <a:endParaRPr lang="en-US" altLang="ko-KR" dirty="0"/>
          </a:p>
          <a:p>
            <a:pPr lvl="1"/>
            <a:endParaRPr lang="en-US" altLang="ko-KR" dirty="0"/>
          </a:p>
          <a:p>
            <a:r>
              <a:rPr lang="en-US" altLang="ko-KR" dirty="0"/>
              <a:t>VPN </a:t>
            </a:r>
            <a:r>
              <a:rPr lang="ko-KR" altLang="en-US" dirty="0"/>
              <a:t>클라이언트</a:t>
            </a:r>
            <a:endParaRPr lang="en-US" altLang="ko-KR" dirty="0"/>
          </a:p>
          <a:p>
            <a:pPr lvl="1"/>
            <a:r>
              <a:rPr lang="en-US" altLang="ko-KR" dirty="0"/>
              <a:t>Root </a:t>
            </a:r>
            <a:r>
              <a:rPr lang="ko-KR" altLang="en-US" dirty="0"/>
              <a:t>인증서를 </a:t>
            </a:r>
            <a:r>
              <a:rPr lang="en-US" altLang="ko-KR" dirty="0"/>
              <a:t>Windows Azure Portal</a:t>
            </a:r>
            <a:r>
              <a:rPr lang="ko-KR" altLang="en-US" dirty="0"/>
              <a:t>에 등록하면 </a:t>
            </a:r>
            <a:r>
              <a:rPr lang="en-US" altLang="ko-KR" dirty="0"/>
              <a:t>VPN </a:t>
            </a:r>
            <a:r>
              <a:rPr lang="ko-KR" altLang="en-US" dirty="0"/>
              <a:t>클라이언트 다운로드 링크가 활성화 됨</a:t>
            </a:r>
            <a:endParaRPr lang="en-US" altLang="ko-KR" dirty="0"/>
          </a:p>
          <a:p>
            <a:pPr lvl="1"/>
            <a:r>
              <a:rPr lang="ko-KR" altLang="en-US" dirty="0"/>
              <a:t>가상 네트워크 접속을 위한 정보가 자동으로 포함되어 어플리케이션이 생성 됨</a:t>
            </a:r>
            <a:endParaRPr lang="en-US" altLang="ko-KR" dirty="0"/>
          </a:p>
          <a:p>
            <a:pPr lvl="1"/>
            <a:r>
              <a:rPr lang="en-US" altLang="ko-KR" dirty="0"/>
              <a:t>32bit/64bit </a:t>
            </a:r>
            <a:r>
              <a:rPr lang="ko-KR" altLang="en-US" dirty="0"/>
              <a:t>를 위한 별도의 패키지가 생성되며 운영체제 요건에 따라 다운로드하여 설치 </a:t>
            </a:r>
            <a:endParaRPr lang="en-US" altLang="ko-KR" dirty="0"/>
          </a:p>
          <a:p>
            <a:pPr lvl="1"/>
            <a:endParaRPr lang="ko-KR" altLang="en-US" dirty="0"/>
          </a:p>
        </p:txBody>
      </p:sp>
      <p:sp>
        <p:nvSpPr>
          <p:cNvPr id="4" name="Text Placeholder 3"/>
          <p:cNvSpPr>
            <a:spLocks noGrp="1"/>
          </p:cNvSpPr>
          <p:nvPr>
            <p:ph type="body" sz="quarter" idx="10"/>
          </p:nvPr>
        </p:nvSpPr>
        <p:spPr/>
        <p:txBody>
          <a:bodyPr/>
          <a:lstStyle/>
          <a:p>
            <a:endParaRPr lang="ko-KR" altLang="en-US" dirty="0"/>
          </a:p>
        </p:txBody>
      </p:sp>
      <p:pic>
        <p:nvPicPr>
          <p:cNvPr id="3" name="Picture 2"/>
          <p:cNvPicPr>
            <a:picLocks noChangeAspect="1"/>
          </p:cNvPicPr>
          <p:nvPr/>
        </p:nvPicPr>
        <p:blipFill>
          <a:blip r:embed="rId2"/>
          <a:stretch>
            <a:fillRect/>
          </a:stretch>
        </p:blipFill>
        <p:spPr>
          <a:xfrm>
            <a:off x="5478496" y="2785145"/>
            <a:ext cx="6335137" cy="3423972"/>
          </a:xfrm>
          <a:prstGeom prst="rect">
            <a:avLst/>
          </a:prstGeom>
        </p:spPr>
      </p:pic>
      <p:sp>
        <p:nvSpPr>
          <p:cNvPr id="7" name="Rectangle 6"/>
          <p:cNvSpPr/>
          <p:nvPr/>
        </p:nvSpPr>
        <p:spPr>
          <a:xfrm>
            <a:off x="5279471" y="1212981"/>
            <a:ext cx="6096000" cy="1246495"/>
          </a:xfrm>
          <a:prstGeom prst="rect">
            <a:avLst/>
          </a:prstGeom>
        </p:spPr>
        <p:txBody>
          <a:bodyPr vert="horz" lIns="91440" tIns="45720" rIns="91440" bIns="45720" rtlCol="0">
            <a:normAutofit/>
          </a:bodyPr>
          <a:lstStyle/>
          <a:p>
            <a:pPr marL="269875" indent="-269875">
              <a:lnSpc>
                <a:spcPct val="90000"/>
              </a:lnSpc>
              <a:spcBef>
                <a:spcPct val="30000"/>
              </a:spcBef>
              <a:buFont typeface="Segoe UI" panose="020B0502040204020203" pitchFamily="34" charset="0"/>
              <a:buChar char="●"/>
            </a:pPr>
            <a:r>
              <a:rPr lang="ko-KR" altLang="en-US" sz="1400" dirty="0"/>
              <a:t>지원 </a:t>
            </a:r>
            <a:r>
              <a:rPr lang="en-US" altLang="ko-KR" sz="1400" dirty="0" smtClean="0"/>
              <a:t>Client </a:t>
            </a:r>
            <a:r>
              <a:rPr lang="ko-KR" altLang="en-US" sz="1400" dirty="0"/>
              <a:t>운영 체제 </a:t>
            </a:r>
            <a:endParaRPr lang="en-US" altLang="ko-KR" sz="1400" dirty="0"/>
          </a:p>
          <a:p>
            <a:pPr marL="452438" lvl="1" indent="-269875">
              <a:spcBef>
                <a:spcPct val="30000"/>
              </a:spcBef>
              <a:buFont typeface="Segoe UI" panose="020B0502040204020203" pitchFamily="34" charset="0"/>
              <a:buChar char="−"/>
            </a:pPr>
            <a:r>
              <a:rPr lang="en-US" altLang="ko-KR" sz="1200" dirty="0"/>
              <a:t>Windows 7 (32-bit and 64-bit)</a:t>
            </a:r>
          </a:p>
          <a:p>
            <a:pPr marL="452438" lvl="1" indent="-269875">
              <a:spcBef>
                <a:spcPct val="30000"/>
              </a:spcBef>
              <a:buFont typeface="Segoe UI" panose="020B0502040204020203" pitchFamily="34" charset="0"/>
              <a:buChar char="−"/>
            </a:pPr>
            <a:r>
              <a:rPr lang="en-US" altLang="ko-KR" sz="1200" dirty="0"/>
              <a:t>Windows Server 2008 R2 (64-bit only)</a:t>
            </a:r>
          </a:p>
          <a:p>
            <a:pPr marL="452438" lvl="1" indent="-269875">
              <a:spcBef>
                <a:spcPct val="30000"/>
              </a:spcBef>
              <a:buFont typeface="Segoe UI" panose="020B0502040204020203" pitchFamily="34" charset="0"/>
              <a:buChar char="−"/>
            </a:pPr>
            <a:r>
              <a:rPr lang="en-US" altLang="ko-KR" sz="1200" dirty="0"/>
              <a:t>Windows 8 (32-bit and 64-bit)</a:t>
            </a:r>
          </a:p>
          <a:p>
            <a:pPr marL="452438" lvl="1" indent="-269875">
              <a:spcBef>
                <a:spcPct val="30000"/>
              </a:spcBef>
              <a:buFont typeface="Segoe UI" panose="020B0502040204020203" pitchFamily="34" charset="0"/>
              <a:buChar char="−"/>
            </a:pPr>
            <a:r>
              <a:rPr lang="en-US" altLang="ko-KR" sz="1200" dirty="0"/>
              <a:t>Windows Server 2012 (64-bit only)</a:t>
            </a:r>
          </a:p>
        </p:txBody>
      </p:sp>
    </p:spTree>
    <p:extLst>
      <p:ext uri="{BB962C8B-B14F-4D97-AF65-F5344CB8AC3E}">
        <p14:creationId xmlns:p14="http://schemas.microsoft.com/office/powerpoint/2010/main" val="3688907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smtClean="0"/>
              <a:t>5. Manage </a:t>
            </a:r>
            <a:r>
              <a:rPr lang="fr-FR" altLang="ko-KR" dirty="0" err="1" smtClean="0"/>
              <a:t>VMs</a:t>
            </a:r>
            <a:endParaRPr lang="ko-KR" altLang="en-US" dirty="0"/>
          </a:p>
        </p:txBody>
      </p:sp>
      <p:sp>
        <p:nvSpPr>
          <p:cNvPr id="4" name="Text Placeholder 3"/>
          <p:cNvSpPr>
            <a:spLocks noGrp="1"/>
          </p:cNvSpPr>
          <p:nvPr>
            <p:ph type="body" sz="quarter" idx="10"/>
          </p:nvPr>
        </p:nvSpPr>
        <p:spPr/>
        <p:txBody>
          <a:bodyPr/>
          <a:lstStyle/>
          <a:p>
            <a:r>
              <a:rPr lang="en-US" altLang="ko-KR" dirty="0" smtClean="0"/>
              <a:t>Azure Management Portal</a:t>
            </a:r>
            <a:r>
              <a:rPr lang="ko-KR" altLang="en-US" dirty="0" smtClean="0"/>
              <a:t>에서 </a:t>
            </a:r>
            <a:r>
              <a:rPr lang="en-US" altLang="ko-KR" dirty="0" smtClean="0"/>
              <a:t>VM </a:t>
            </a:r>
            <a:r>
              <a:rPr lang="ko-KR" altLang="en-US" dirty="0" smtClean="0"/>
              <a:t>관리를 위한 대시보드 및 서비스를 제공합니다</a:t>
            </a:r>
            <a:r>
              <a:rPr lang="en-US" altLang="ko-KR" dirty="0" smtClean="0"/>
              <a:t>.</a:t>
            </a:r>
          </a:p>
        </p:txBody>
      </p:sp>
      <p:sp>
        <p:nvSpPr>
          <p:cNvPr id="14" name="내용 개체 틀 6"/>
          <p:cNvSpPr>
            <a:spLocks noGrp="1"/>
          </p:cNvSpPr>
          <p:nvPr>
            <p:ph idx="1"/>
          </p:nvPr>
        </p:nvSpPr>
        <p:spPr>
          <a:xfrm>
            <a:off x="312420" y="1212981"/>
            <a:ext cx="11567160" cy="5197150"/>
          </a:xfrm>
        </p:spPr>
        <p:txBody>
          <a:bodyPr/>
          <a:lstStyle/>
          <a:p>
            <a:r>
              <a:rPr lang="ko-KR" altLang="en-US" dirty="0" smtClean="0"/>
              <a:t>다양한</a:t>
            </a:r>
            <a:r>
              <a:rPr lang="en-US" altLang="ko-KR" dirty="0" smtClean="0"/>
              <a:t> </a:t>
            </a:r>
            <a:r>
              <a:rPr lang="ko-KR" altLang="en-US" dirty="0" smtClean="0"/>
              <a:t>관리 방안 제공</a:t>
            </a:r>
            <a:endParaRPr lang="en-US" altLang="ko-KR" dirty="0" smtClean="0"/>
          </a:p>
          <a:p>
            <a:pPr lvl="1"/>
            <a:r>
              <a:rPr lang="en-US" altLang="ko-KR" dirty="0" smtClean="0"/>
              <a:t>Windows Azure Management Portal</a:t>
            </a:r>
          </a:p>
          <a:p>
            <a:pPr lvl="1"/>
            <a:endParaRPr lang="en-US" altLang="ko-KR" dirty="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r>
              <a:rPr lang="en-US" altLang="ko-KR" dirty="0" smtClean="0"/>
              <a:t>PowerShell</a:t>
            </a:r>
            <a:r>
              <a:rPr lang="ko-KR" altLang="en-US" dirty="0" smtClean="0"/>
              <a:t> </a:t>
            </a:r>
            <a:endParaRPr lang="en-US" altLang="ko-KR" dirty="0" smtClean="0"/>
          </a:p>
        </p:txBody>
      </p:sp>
      <p:grpSp>
        <p:nvGrpSpPr>
          <p:cNvPr id="15" name="Group 14"/>
          <p:cNvGrpSpPr/>
          <p:nvPr/>
        </p:nvGrpSpPr>
        <p:grpSpPr>
          <a:xfrm>
            <a:off x="823203" y="4408595"/>
            <a:ext cx="2639959" cy="1759914"/>
            <a:chOff x="6169103" y="1448502"/>
            <a:chExt cx="5394960" cy="3596520"/>
          </a:xfrm>
        </p:grpSpPr>
        <p:pic>
          <p:nvPicPr>
            <p:cNvPr id="16" name="Picture 2" descr="cmdlets2.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69103" y="1448502"/>
              <a:ext cx="5394960" cy="3344117"/>
            </a:xfrm>
            <a:prstGeom prst="rect">
              <a:avLst/>
            </a:prstGeom>
            <a:solidFill>
              <a:schemeClr val="bg1"/>
            </a:solidFill>
            <a:ln>
              <a:solidFill>
                <a:schemeClr val="accent1"/>
              </a:solidFill>
            </a:ln>
            <a:effectLst>
              <a:outerShdw blurRad="50800" dist="25400" dir="2700000" algn="tl" rotWithShape="0">
                <a:prstClr val="black">
                  <a:alpha val="10000"/>
                </a:prstClr>
              </a:outerShdw>
            </a:effectLst>
            <a:extLst/>
          </p:spPr>
        </p:pic>
        <p:pic>
          <p:nvPicPr>
            <p:cNvPr id="17" name="Picture 3" descr="D:\Clipart\DVD_ART36\Logos\Windows PowerShell\PowerShell icon.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651307" y="4565966"/>
              <a:ext cx="640080" cy="479056"/>
            </a:xfrm>
            <a:prstGeom prst="rect">
              <a:avLst/>
            </a:prstGeom>
            <a:noFill/>
            <a:ln>
              <a:noFill/>
            </a:ln>
            <a:effectLst>
              <a:outerShdw blurRad="50800" dist="25400" dir="2700000" algn="tl" rotWithShape="0">
                <a:prstClr val="black">
                  <a:alpha val="10000"/>
                </a:prstClr>
              </a:outerShdw>
            </a:effectLst>
            <a:extLst/>
          </p:spPr>
        </p:pic>
      </p:grpSp>
      <p:pic>
        <p:nvPicPr>
          <p:cNvPr id="18" name="그림 11"/>
          <p:cNvPicPr>
            <a:picLocks noChangeAspect="1"/>
          </p:cNvPicPr>
          <p:nvPr/>
        </p:nvPicPr>
        <p:blipFill rotWithShape="1">
          <a:blip r:embed="rId4"/>
          <a:srcRect l="12970" r="14202"/>
          <a:stretch/>
        </p:blipFill>
        <p:spPr>
          <a:xfrm>
            <a:off x="846062" y="1800930"/>
            <a:ext cx="2617099" cy="1811809"/>
          </a:xfrm>
          <a:prstGeom prst="rect">
            <a:avLst/>
          </a:prstGeom>
          <a:ln>
            <a:solidFill>
              <a:schemeClr val="accent1"/>
            </a:solidFill>
          </a:ln>
        </p:spPr>
      </p:pic>
      <p:sp>
        <p:nvSpPr>
          <p:cNvPr id="19" name="직사각형 12"/>
          <p:cNvSpPr/>
          <p:nvPr/>
        </p:nvSpPr>
        <p:spPr>
          <a:xfrm>
            <a:off x="312418" y="2208236"/>
            <a:ext cx="11567160" cy="997196"/>
          </a:xfrm>
          <a:prstGeom prst="rect">
            <a:avLst/>
          </a:prstGeom>
        </p:spPr>
        <p:txBody>
          <a:bodyPr wrap="square">
            <a:spAutoFit/>
          </a:bodyPr>
          <a:lstStyle/>
          <a:p>
            <a:pPr marL="3406775" lvl="2" indent="-263525">
              <a:spcBef>
                <a:spcPct val="30000"/>
              </a:spcBef>
              <a:buFont typeface="Arial" panose="020B0604020202020204" pitchFamily="34" charset="0"/>
              <a:buChar char="•"/>
            </a:pPr>
            <a:r>
              <a:rPr lang="ko-KR" altLang="en-US" sz="1200" dirty="0">
                <a:solidFill>
                  <a:prstClr val="black"/>
                </a:solidFill>
              </a:rPr>
              <a:t>일반 사용자를 위한 직관적인 인터페이스와 다국어 </a:t>
            </a:r>
            <a:r>
              <a:rPr lang="en-US" altLang="ko-KR" sz="1200" dirty="0">
                <a:solidFill>
                  <a:prstClr val="black"/>
                </a:solidFill>
              </a:rPr>
              <a:t>(</a:t>
            </a:r>
            <a:r>
              <a:rPr lang="ko-KR" altLang="en-US" sz="1200" dirty="0">
                <a:solidFill>
                  <a:prstClr val="black"/>
                </a:solidFill>
              </a:rPr>
              <a:t>한글</a:t>
            </a:r>
            <a:r>
              <a:rPr lang="en-US" altLang="ko-KR" sz="1200" dirty="0">
                <a:solidFill>
                  <a:prstClr val="black"/>
                </a:solidFill>
              </a:rPr>
              <a:t>, </a:t>
            </a:r>
            <a:r>
              <a:rPr lang="ko-KR" altLang="en-US" sz="1200" dirty="0">
                <a:solidFill>
                  <a:prstClr val="black"/>
                </a:solidFill>
              </a:rPr>
              <a:t>영어</a:t>
            </a:r>
            <a:r>
              <a:rPr lang="en-US" altLang="ko-KR" sz="1200" dirty="0">
                <a:solidFill>
                  <a:prstClr val="black"/>
                </a:solidFill>
              </a:rPr>
              <a:t>, </a:t>
            </a:r>
            <a:r>
              <a:rPr lang="ko-KR" altLang="en-US" sz="1200" dirty="0">
                <a:solidFill>
                  <a:prstClr val="black"/>
                </a:solidFill>
              </a:rPr>
              <a:t>중국어</a:t>
            </a:r>
            <a:r>
              <a:rPr lang="en-US" altLang="ko-KR" sz="1200" dirty="0">
                <a:solidFill>
                  <a:prstClr val="black"/>
                </a:solidFill>
              </a:rPr>
              <a:t>, </a:t>
            </a:r>
            <a:r>
              <a:rPr lang="ko-KR" altLang="en-US" sz="1200" dirty="0">
                <a:solidFill>
                  <a:prstClr val="black"/>
                </a:solidFill>
              </a:rPr>
              <a:t>일본어</a:t>
            </a:r>
            <a:r>
              <a:rPr lang="en-US" altLang="ko-KR" sz="1200" dirty="0">
                <a:solidFill>
                  <a:prstClr val="black"/>
                </a:solidFill>
              </a:rPr>
              <a:t>, </a:t>
            </a:r>
            <a:r>
              <a:rPr lang="ko-KR" altLang="en-US" sz="1200" dirty="0">
                <a:solidFill>
                  <a:prstClr val="black"/>
                </a:solidFill>
              </a:rPr>
              <a:t>등 </a:t>
            </a:r>
            <a:r>
              <a:rPr lang="en-US" altLang="ko-KR" sz="1200" dirty="0">
                <a:solidFill>
                  <a:prstClr val="black"/>
                </a:solidFill>
              </a:rPr>
              <a:t>11</a:t>
            </a:r>
            <a:r>
              <a:rPr lang="ko-KR" altLang="en-US" sz="1200" dirty="0">
                <a:solidFill>
                  <a:prstClr val="black"/>
                </a:solidFill>
              </a:rPr>
              <a:t>개 언어</a:t>
            </a:r>
            <a:r>
              <a:rPr lang="en-US" altLang="ko-KR" sz="1200" dirty="0">
                <a:solidFill>
                  <a:prstClr val="black"/>
                </a:solidFill>
              </a:rPr>
              <a:t>) </a:t>
            </a:r>
            <a:r>
              <a:rPr lang="ko-KR" altLang="en-US" sz="1200" dirty="0">
                <a:solidFill>
                  <a:prstClr val="black"/>
                </a:solidFill>
              </a:rPr>
              <a:t>를 지원 합니다</a:t>
            </a:r>
            <a:r>
              <a:rPr lang="en-US" altLang="ko-KR" sz="1200" dirty="0">
                <a:solidFill>
                  <a:prstClr val="black"/>
                </a:solidFill>
              </a:rPr>
              <a:t>.</a:t>
            </a:r>
          </a:p>
          <a:p>
            <a:pPr marL="3406775" lvl="2" indent="-263525">
              <a:spcBef>
                <a:spcPct val="30000"/>
              </a:spcBef>
              <a:buFont typeface="Arial" panose="020B0604020202020204" pitchFamily="34" charset="0"/>
              <a:buChar char="•"/>
            </a:pPr>
            <a:r>
              <a:rPr lang="ko-KR" altLang="en-US" sz="1200" dirty="0">
                <a:solidFill>
                  <a:prstClr val="black"/>
                </a:solidFill>
              </a:rPr>
              <a:t>전체 메뉴에서 세부적인 서비스 별 메뉴까지 터치 또는 마우스 클릭으로 관리 할 수 있는 환경을 제공합니다</a:t>
            </a:r>
            <a:r>
              <a:rPr lang="en-US" altLang="ko-KR" sz="1200" dirty="0">
                <a:solidFill>
                  <a:prstClr val="black"/>
                </a:solidFill>
              </a:rPr>
              <a:t>.</a:t>
            </a:r>
          </a:p>
          <a:p>
            <a:pPr marL="3406775" lvl="2" indent="-263525">
              <a:spcBef>
                <a:spcPct val="30000"/>
              </a:spcBef>
              <a:buFont typeface="Arial" panose="020B0604020202020204" pitchFamily="34" charset="0"/>
              <a:buChar char="•"/>
            </a:pPr>
            <a:r>
              <a:rPr lang="en-US" altLang="ko-KR" sz="1200" dirty="0">
                <a:solidFill>
                  <a:prstClr val="black"/>
                </a:solidFill>
              </a:rPr>
              <a:t>HTML 5 </a:t>
            </a:r>
            <a:r>
              <a:rPr lang="ko-KR" altLang="en-US" sz="1200" dirty="0">
                <a:solidFill>
                  <a:prstClr val="black"/>
                </a:solidFill>
              </a:rPr>
              <a:t>기반으로 </a:t>
            </a:r>
            <a:r>
              <a:rPr lang="en-US" altLang="ko-KR" sz="1200" dirty="0">
                <a:solidFill>
                  <a:prstClr val="black"/>
                </a:solidFill>
              </a:rPr>
              <a:t>PC </a:t>
            </a:r>
            <a:r>
              <a:rPr lang="ko-KR" altLang="en-US" sz="1200" dirty="0">
                <a:solidFill>
                  <a:prstClr val="black"/>
                </a:solidFill>
              </a:rPr>
              <a:t>뿐만 아니라 </a:t>
            </a:r>
            <a:r>
              <a:rPr lang="en-US" altLang="ko-KR" sz="1200" dirty="0">
                <a:solidFill>
                  <a:prstClr val="black"/>
                </a:solidFill>
              </a:rPr>
              <a:t>Mobile </a:t>
            </a:r>
            <a:r>
              <a:rPr lang="ko-KR" altLang="en-US" sz="1200" dirty="0">
                <a:solidFill>
                  <a:prstClr val="black"/>
                </a:solidFill>
              </a:rPr>
              <a:t>및 </a:t>
            </a:r>
            <a:r>
              <a:rPr lang="en-US" altLang="ko-KR" sz="1200" dirty="0">
                <a:solidFill>
                  <a:prstClr val="black"/>
                </a:solidFill>
              </a:rPr>
              <a:t>Device</a:t>
            </a:r>
            <a:r>
              <a:rPr lang="ko-KR" altLang="en-US" sz="1200" dirty="0">
                <a:solidFill>
                  <a:prstClr val="black"/>
                </a:solidFill>
              </a:rPr>
              <a:t>에서 서비스 관리 및 모니터링이 가능합니다</a:t>
            </a:r>
            <a:r>
              <a:rPr lang="en-US" altLang="ko-KR" sz="1200" dirty="0">
                <a:solidFill>
                  <a:prstClr val="black"/>
                </a:solidFill>
              </a:rPr>
              <a:t>.</a:t>
            </a:r>
          </a:p>
          <a:p>
            <a:pPr marL="3406775" lvl="2" indent="-263525">
              <a:spcBef>
                <a:spcPct val="30000"/>
              </a:spcBef>
              <a:buFont typeface="Arial" panose="020B0604020202020204" pitchFamily="34" charset="0"/>
              <a:buChar char="•"/>
            </a:pPr>
            <a:r>
              <a:rPr lang="ko-KR" altLang="en-US" sz="1200" dirty="0">
                <a:solidFill>
                  <a:prstClr val="black"/>
                </a:solidFill>
              </a:rPr>
              <a:t>기본 적인 신규 서비스 생성과 삭제 뿐만 아니라</a:t>
            </a:r>
            <a:r>
              <a:rPr lang="en-US" altLang="ko-KR" sz="1200" dirty="0">
                <a:solidFill>
                  <a:prstClr val="black"/>
                </a:solidFill>
              </a:rPr>
              <a:t>, </a:t>
            </a:r>
            <a:r>
              <a:rPr lang="ko-KR" altLang="en-US" sz="1200" dirty="0">
                <a:solidFill>
                  <a:prstClr val="black"/>
                </a:solidFill>
              </a:rPr>
              <a:t>서비스와 관련된 데이터</a:t>
            </a:r>
            <a:r>
              <a:rPr lang="en-US" altLang="ko-KR" sz="1200" dirty="0">
                <a:solidFill>
                  <a:prstClr val="black"/>
                </a:solidFill>
              </a:rPr>
              <a:t>, BLOB </a:t>
            </a:r>
            <a:r>
              <a:rPr lang="ko-KR" altLang="en-US" sz="1200" dirty="0">
                <a:solidFill>
                  <a:prstClr val="black"/>
                </a:solidFill>
              </a:rPr>
              <a:t>등 세부적인 내용 확인이 가능합니다</a:t>
            </a:r>
            <a:r>
              <a:rPr lang="en-US" altLang="ko-KR" sz="1200" dirty="0">
                <a:solidFill>
                  <a:prstClr val="black"/>
                </a:solidFill>
              </a:rPr>
              <a:t>.</a:t>
            </a:r>
            <a:endParaRPr lang="ko-KR" altLang="en-US" dirty="0"/>
          </a:p>
        </p:txBody>
      </p:sp>
      <p:sp>
        <p:nvSpPr>
          <p:cNvPr id="20" name="직사각형 13"/>
          <p:cNvSpPr/>
          <p:nvPr/>
        </p:nvSpPr>
        <p:spPr>
          <a:xfrm>
            <a:off x="312418" y="4789954"/>
            <a:ext cx="11567160" cy="997196"/>
          </a:xfrm>
          <a:prstGeom prst="rect">
            <a:avLst/>
          </a:prstGeom>
        </p:spPr>
        <p:txBody>
          <a:bodyPr wrap="square">
            <a:spAutoFit/>
          </a:bodyPr>
          <a:lstStyle/>
          <a:p>
            <a:pPr marL="3406775" lvl="2" indent="-263525">
              <a:spcBef>
                <a:spcPct val="30000"/>
              </a:spcBef>
              <a:buFont typeface="Arial" panose="020B0604020202020204" pitchFamily="34" charset="0"/>
              <a:buChar char="•"/>
            </a:pPr>
            <a:r>
              <a:rPr lang="ko-KR" altLang="en-US" sz="1200" dirty="0">
                <a:solidFill>
                  <a:prstClr val="black"/>
                </a:solidFill>
              </a:rPr>
              <a:t>전문가를 위한 </a:t>
            </a:r>
            <a:r>
              <a:rPr lang="en-US" altLang="ko-KR" sz="1200" dirty="0">
                <a:solidFill>
                  <a:prstClr val="black"/>
                </a:solidFill>
              </a:rPr>
              <a:t>Script </a:t>
            </a:r>
            <a:r>
              <a:rPr lang="ko-KR" altLang="en-US" sz="1200" dirty="0">
                <a:solidFill>
                  <a:prstClr val="black"/>
                </a:solidFill>
              </a:rPr>
              <a:t>기반의 관리 환경을 제공합니다</a:t>
            </a:r>
            <a:r>
              <a:rPr lang="en-US" altLang="ko-KR" sz="1200" dirty="0">
                <a:solidFill>
                  <a:prstClr val="black"/>
                </a:solidFill>
              </a:rPr>
              <a:t>.</a:t>
            </a:r>
          </a:p>
          <a:p>
            <a:pPr marL="3406775" lvl="2" indent="-263525">
              <a:spcBef>
                <a:spcPct val="30000"/>
              </a:spcBef>
              <a:buFont typeface="Arial" panose="020B0604020202020204" pitchFamily="34" charset="0"/>
              <a:buChar char="•"/>
            </a:pPr>
            <a:r>
              <a:rPr lang="en-US" altLang="ko-KR" sz="1200" dirty="0">
                <a:solidFill>
                  <a:prstClr val="black"/>
                </a:solidFill>
              </a:rPr>
              <a:t>PowerShell</a:t>
            </a:r>
            <a:r>
              <a:rPr lang="ko-KR" altLang="en-US" sz="1200" dirty="0">
                <a:solidFill>
                  <a:prstClr val="black"/>
                </a:solidFill>
              </a:rPr>
              <a:t>을 통해서 모든 </a:t>
            </a:r>
            <a:r>
              <a:rPr lang="en-US" altLang="ko-KR" sz="1200" dirty="0">
                <a:solidFill>
                  <a:prstClr val="black"/>
                </a:solidFill>
              </a:rPr>
              <a:t>Azure</a:t>
            </a:r>
            <a:r>
              <a:rPr lang="ko-KR" altLang="en-US" sz="1200" dirty="0">
                <a:solidFill>
                  <a:prstClr val="black"/>
                </a:solidFill>
              </a:rPr>
              <a:t>의 서버스 구성이 가능합니다</a:t>
            </a:r>
            <a:r>
              <a:rPr lang="en-US" altLang="ko-KR" sz="1200" dirty="0">
                <a:solidFill>
                  <a:prstClr val="black"/>
                </a:solidFill>
              </a:rPr>
              <a:t>.</a:t>
            </a:r>
          </a:p>
          <a:p>
            <a:pPr marL="3406775" lvl="2" indent="-263525">
              <a:spcBef>
                <a:spcPct val="30000"/>
              </a:spcBef>
              <a:buFont typeface="Arial" panose="020B0604020202020204" pitchFamily="34" charset="0"/>
              <a:buChar char="•"/>
            </a:pPr>
            <a:r>
              <a:rPr lang="ko-KR" altLang="en-US" sz="1200" dirty="0">
                <a:solidFill>
                  <a:prstClr val="black"/>
                </a:solidFill>
              </a:rPr>
              <a:t>서비스 생성과 삭제뿐만 아니라 한 번에 여러 가상 컴퓨터나 관련 서비스를 주기적으로 실행할 때 용이합니다</a:t>
            </a:r>
            <a:r>
              <a:rPr lang="en-US" altLang="ko-KR" sz="1200" dirty="0">
                <a:solidFill>
                  <a:prstClr val="black"/>
                </a:solidFill>
              </a:rPr>
              <a:t>.</a:t>
            </a:r>
          </a:p>
          <a:p>
            <a:pPr marL="3406775" lvl="2" indent="-263525">
              <a:spcBef>
                <a:spcPct val="30000"/>
              </a:spcBef>
              <a:buFont typeface="Arial" panose="020B0604020202020204" pitchFamily="34" charset="0"/>
              <a:buChar char="•"/>
            </a:pPr>
            <a:r>
              <a:rPr lang="ko-KR" altLang="en-US" sz="1200" dirty="0">
                <a:solidFill>
                  <a:prstClr val="black"/>
                </a:solidFill>
              </a:rPr>
              <a:t>자주 사용하는 명령에 대해서는 사전에 </a:t>
            </a:r>
            <a:r>
              <a:rPr lang="en-US" altLang="ko-KR" sz="1200" dirty="0">
                <a:solidFill>
                  <a:prstClr val="black"/>
                </a:solidFill>
              </a:rPr>
              <a:t>Script</a:t>
            </a:r>
            <a:r>
              <a:rPr lang="ko-KR" altLang="en-US" sz="1200" dirty="0">
                <a:solidFill>
                  <a:prstClr val="black"/>
                </a:solidFill>
              </a:rPr>
              <a:t>를 생성해 두고 사용 할 수 있는 높은 재사용성을 제공합니다</a:t>
            </a:r>
            <a:r>
              <a:rPr lang="en-US" altLang="ko-KR" sz="1200" dirty="0">
                <a:solidFill>
                  <a:prstClr val="black"/>
                </a:solidFill>
              </a:rPr>
              <a:t>.</a:t>
            </a:r>
          </a:p>
        </p:txBody>
      </p:sp>
    </p:spTree>
    <p:extLst>
      <p:ext uri="{BB962C8B-B14F-4D97-AF65-F5344CB8AC3E}">
        <p14:creationId xmlns:p14="http://schemas.microsoft.com/office/powerpoint/2010/main" val="3801642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Virtual Machine Dashboard</a:t>
            </a:r>
            <a:endParaRPr lang="ko-KR" altLang="en-US" dirty="0"/>
          </a:p>
        </p:txBody>
      </p:sp>
      <p:sp>
        <p:nvSpPr>
          <p:cNvPr id="29" name="Text Placeholder 28"/>
          <p:cNvSpPr>
            <a:spLocks noGrp="1"/>
          </p:cNvSpPr>
          <p:nvPr>
            <p:ph type="body" sz="quarter" idx="12"/>
          </p:nvPr>
        </p:nvSpPr>
        <p:spPr/>
        <p:txBody>
          <a:bodyPr/>
          <a:lstStyle/>
          <a:p>
            <a:r>
              <a:rPr lang="fr-FR" altLang="ko-KR" dirty="0"/>
              <a:t>5. Manage </a:t>
            </a:r>
            <a:r>
              <a:rPr lang="fr-FR" altLang="ko-KR" dirty="0" err="1"/>
              <a:t>VMs</a:t>
            </a:r>
            <a:endParaRPr lang="ko-KR" altLang="en-US" dirty="0"/>
          </a:p>
        </p:txBody>
      </p:sp>
      <p:sp>
        <p:nvSpPr>
          <p:cNvPr id="4" name="Text Placeholder 3"/>
          <p:cNvSpPr>
            <a:spLocks noGrp="1"/>
          </p:cNvSpPr>
          <p:nvPr>
            <p:ph type="body" sz="quarter" idx="10"/>
          </p:nvPr>
        </p:nvSpPr>
        <p:spPr/>
        <p:txBody>
          <a:bodyPr/>
          <a:lstStyle/>
          <a:p>
            <a:r>
              <a:rPr lang="en-US" altLang="ko-KR" dirty="0" smtClean="0"/>
              <a:t>Virtual Machine Dashboard</a:t>
            </a:r>
          </a:p>
        </p:txBody>
      </p:sp>
      <p:pic>
        <p:nvPicPr>
          <p:cNvPr id="6" name="Content Placeholder 8"/>
          <p:cNvPicPr>
            <a:picLocks noChangeAspect="1"/>
          </p:cNvPicPr>
          <p:nvPr/>
        </p:nvPicPr>
        <p:blipFill>
          <a:blip r:embed="rId2"/>
          <a:stretch>
            <a:fillRect/>
          </a:stretch>
        </p:blipFill>
        <p:spPr>
          <a:xfrm>
            <a:off x="598863" y="1449099"/>
            <a:ext cx="5728935" cy="4724977"/>
          </a:xfrm>
          <a:prstGeom prst="rect">
            <a:avLst/>
          </a:prstGeom>
          <a:ln>
            <a:solidFill>
              <a:schemeClr val="bg1">
                <a:lumMod val="75000"/>
              </a:schemeClr>
            </a:solidFill>
          </a:ln>
        </p:spPr>
      </p:pic>
      <p:sp>
        <p:nvSpPr>
          <p:cNvPr id="8" name="TextBox 7"/>
          <p:cNvSpPr txBox="1"/>
          <p:nvPr/>
        </p:nvSpPr>
        <p:spPr>
          <a:xfrm>
            <a:off x="6747080" y="1444152"/>
            <a:ext cx="1556003" cy="369332"/>
          </a:xfrm>
          <a:prstGeom prst="rect">
            <a:avLst/>
          </a:prstGeom>
          <a:noFill/>
        </p:spPr>
        <p:txBody>
          <a:bodyPr wrap="none" rtlCol="0">
            <a:spAutoFit/>
          </a:bodyPr>
          <a:lstStyle/>
          <a:p>
            <a:r>
              <a:rPr lang="en-US" altLang="ko-KR" b="1" dirty="0" smtClean="0"/>
              <a:t>Subscription</a:t>
            </a:r>
            <a:endParaRPr lang="ko-KR" altLang="en-US" b="1" dirty="0"/>
          </a:p>
        </p:txBody>
      </p:sp>
      <p:grpSp>
        <p:nvGrpSpPr>
          <p:cNvPr id="9" name="Group 8"/>
          <p:cNvGrpSpPr/>
          <p:nvPr/>
        </p:nvGrpSpPr>
        <p:grpSpPr>
          <a:xfrm>
            <a:off x="6813453" y="1878642"/>
            <a:ext cx="4708865" cy="4295434"/>
            <a:chOff x="6578009" y="1449099"/>
            <a:chExt cx="5179752" cy="4724977"/>
          </a:xfrm>
        </p:grpSpPr>
        <p:sp>
          <p:nvSpPr>
            <p:cNvPr id="10" name="Rectangle 9"/>
            <p:cNvSpPr/>
            <p:nvPr/>
          </p:nvSpPr>
          <p:spPr>
            <a:xfrm>
              <a:off x="6578009" y="1449099"/>
              <a:ext cx="5179752" cy="4724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1" name="TextBox 10"/>
            <p:cNvSpPr txBox="1"/>
            <p:nvPr/>
          </p:nvSpPr>
          <p:spPr>
            <a:xfrm>
              <a:off x="6641805" y="1509824"/>
              <a:ext cx="1259634" cy="304699"/>
            </a:xfrm>
            <a:prstGeom prst="rect">
              <a:avLst/>
            </a:prstGeom>
            <a:noFill/>
          </p:spPr>
          <p:txBody>
            <a:bodyPr wrap="none" rtlCol="0">
              <a:spAutoFit/>
            </a:bodyPr>
            <a:lstStyle/>
            <a:p>
              <a:r>
                <a:rPr lang="en-US" altLang="ko-KR" sz="1200" dirty="0" smtClean="0"/>
                <a:t>Cloud Service</a:t>
              </a:r>
              <a:endParaRPr lang="ko-KR" altLang="en-US" sz="1200" dirty="0"/>
            </a:p>
          </p:txBody>
        </p:sp>
        <p:sp>
          <p:nvSpPr>
            <p:cNvPr id="12" name="Rectangle 11"/>
            <p:cNvSpPr/>
            <p:nvPr/>
          </p:nvSpPr>
          <p:spPr>
            <a:xfrm>
              <a:off x="7027491" y="2011517"/>
              <a:ext cx="2201569" cy="3904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TextBox 12"/>
            <p:cNvSpPr txBox="1"/>
            <p:nvPr/>
          </p:nvSpPr>
          <p:spPr>
            <a:xfrm>
              <a:off x="7215963" y="2154866"/>
              <a:ext cx="1418049" cy="304699"/>
            </a:xfrm>
            <a:prstGeom prst="rect">
              <a:avLst/>
            </a:prstGeom>
            <a:noFill/>
          </p:spPr>
          <p:txBody>
            <a:bodyPr wrap="none" rtlCol="0">
              <a:spAutoFit/>
            </a:bodyPr>
            <a:lstStyle/>
            <a:p>
              <a:r>
                <a:rPr lang="en-US" altLang="ko-KR" sz="1200" dirty="0" smtClean="0"/>
                <a:t>Virtual Machine</a:t>
              </a:r>
              <a:endParaRPr lang="ko-KR" altLang="en-US" sz="1200" dirty="0"/>
            </a:p>
          </p:txBody>
        </p:sp>
        <p:sp>
          <p:nvSpPr>
            <p:cNvPr id="14" name="Rectangle 13"/>
            <p:cNvSpPr/>
            <p:nvPr/>
          </p:nvSpPr>
          <p:spPr>
            <a:xfrm>
              <a:off x="9395007" y="2011517"/>
              <a:ext cx="2201569" cy="3904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5" name="TextBox 14"/>
            <p:cNvSpPr txBox="1"/>
            <p:nvPr/>
          </p:nvSpPr>
          <p:spPr>
            <a:xfrm>
              <a:off x="9583479" y="2154866"/>
              <a:ext cx="1476026" cy="304699"/>
            </a:xfrm>
            <a:prstGeom prst="rect">
              <a:avLst/>
            </a:prstGeom>
            <a:noFill/>
          </p:spPr>
          <p:txBody>
            <a:bodyPr wrap="none" rtlCol="0">
              <a:spAutoFit/>
            </a:bodyPr>
            <a:lstStyle/>
            <a:p>
              <a:r>
                <a:rPr lang="en-US" altLang="ko-KR" sz="1200" dirty="0" smtClean="0"/>
                <a:t>Storage Account</a:t>
              </a:r>
              <a:endParaRPr lang="ko-KR" altLang="en-US" sz="1200" dirty="0"/>
            </a:p>
          </p:txBody>
        </p:sp>
        <p:sp>
          <p:nvSpPr>
            <p:cNvPr id="16" name="Rectangle 15"/>
            <p:cNvSpPr/>
            <p:nvPr/>
          </p:nvSpPr>
          <p:spPr>
            <a:xfrm>
              <a:off x="7381910" y="3951005"/>
              <a:ext cx="1443113" cy="1737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7" name="TextBox 16"/>
            <p:cNvSpPr txBox="1"/>
            <p:nvPr/>
          </p:nvSpPr>
          <p:spPr>
            <a:xfrm>
              <a:off x="7531033" y="4043560"/>
              <a:ext cx="853298" cy="304699"/>
            </a:xfrm>
            <a:prstGeom prst="rect">
              <a:avLst/>
            </a:prstGeom>
            <a:noFill/>
          </p:spPr>
          <p:txBody>
            <a:bodyPr wrap="none" rtlCol="0">
              <a:spAutoFit/>
            </a:bodyPr>
            <a:lstStyle/>
            <a:p>
              <a:r>
                <a:rPr lang="en-US" altLang="ko-KR" sz="1200" dirty="0" smtClean="0"/>
                <a:t>Network</a:t>
              </a:r>
              <a:endParaRPr lang="ko-KR" altLang="en-US" sz="1200" dirty="0"/>
            </a:p>
          </p:txBody>
        </p:sp>
        <p:sp>
          <p:nvSpPr>
            <p:cNvPr id="18" name="TextBox 17"/>
            <p:cNvSpPr txBox="1"/>
            <p:nvPr/>
          </p:nvSpPr>
          <p:spPr>
            <a:xfrm>
              <a:off x="7479320" y="4433722"/>
              <a:ext cx="1133131" cy="338554"/>
            </a:xfrm>
            <a:prstGeom prst="rect">
              <a:avLst/>
            </a:prstGeom>
            <a:noFill/>
          </p:spPr>
          <p:txBody>
            <a:bodyPr wrap="none" rtlCol="0">
              <a:spAutoFit/>
            </a:bodyPr>
            <a:lstStyle/>
            <a:p>
              <a:r>
                <a:rPr lang="en-US" altLang="ko-KR" sz="1400" i="1" dirty="0" smtClean="0">
                  <a:solidFill>
                    <a:schemeClr val="accent2"/>
                  </a:solidFill>
                </a:rPr>
                <a:t>Internal IP</a:t>
              </a:r>
              <a:endParaRPr lang="ko-KR" altLang="en-US" sz="1400" i="1" dirty="0">
                <a:solidFill>
                  <a:schemeClr val="accent2"/>
                </a:solidFill>
              </a:endParaRPr>
            </a:p>
          </p:txBody>
        </p:sp>
        <p:sp>
          <p:nvSpPr>
            <p:cNvPr id="19" name="TextBox 18"/>
            <p:cNvSpPr txBox="1"/>
            <p:nvPr/>
          </p:nvSpPr>
          <p:spPr>
            <a:xfrm>
              <a:off x="8433844" y="1482809"/>
              <a:ext cx="1669047" cy="338554"/>
            </a:xfrm>
            <a:prstGeom prst="rect">
              <a:avLst/>
            </a:prstGeom>
            <a:noFill/>
          </p:spPr>
          <p:txBody>
            <a:bodyPr wrap="none" rtlCol="0">
              <a:spAutoFit/>
            </a:bodyPr>
            <a:lstStyle/>
            <a:p>
              <a:r>
                <a:rPr lang="en-US" altLang="ko-KR" sz="1400" i="1" dirty="0" smtClean="0">
                  <a:solidFill>
                    <a:schemeClr val="accent2"/>
                  </a:solidFill>
                </a:rPr>
                <a:t>Public Virtual IP</a:t>
              </a:r>
              <a:endParaRPr lang="ko-KR" altLang="en-US" sz="1400" i="1" dirty="0">
                <a:solidFill>
                  <a:schemeClr val="accent2"/>
                </a:solidFill>
              </a:endParaRPr>
            </a:p>
          </p:txBody>
        </p:sp>
        <p:sp>
          <p:nvSpPr>
            <p:cNvPr id="20" name="TextBox 19"/>
            <p:cNvSpPr txBox="1"/>
            <p:nvPr/>
          </p:nvSpPr>
          <p:spPr>
            <a:xfrm>
              <a:off x="9593692" y="2708924"/>
              <a:ext cx="611065" cy="338554"/>
            </a:xfrm>
            <a:prstGeom prst="rect">
              <a:avLst/>
            </a:prstGeom>
            <a:noFill/>
          </p:spPr>
          <p:txBody>
            <a:bodyPr wrap="none" rtlCol="0">
              <a:spAutoFit/>
            </a:bodyPr>
            <a:lstStyle/>
            <a:p>
              <a:r>
                <a:rPr lang="en-US" altLang="ko-KR" sz="1400" i="1" dirty="0" smtClean="0">
                  <a:solidFill>
                    <a:schemeClr val="accent2"/>
                  </a:solidFill>
                </a:rPr>
                <a:t>VHD</a:t>
              </a:r>
              <a:endParaRPr lang="ko-KR" altLang="en-US" sz="1400" i="1" dirty="0">
                <a:solidFill>
                  <a:schemeClr val="accent2"/>
                </a:solidFill>
              </a:endParaRPr>
            </a:p>
          </p:txBody>
        </p:sp>
        <p:sp>
          <p:nvSpPr>
            <p:cNvPr id="21" name="TextBox 20"/>
            <p:cNvSpPr txBox="1"/>
            <p:nvPr/>
          </p:nvSpPr>
          <p:spPr>
            <a:xfrm>
              <a:off x="7244058" y="2539648"/>
              <a:ext cx="1598515" cy="338554"/>
            </a:xfrm>
            <a:prstGeom prst="rect">
              <a:avLst/>
            </a:prstGeom>
            <a:noFill/>
          </p:spPr>
          <p:txBody>
            <a:bodyPr wrap="none" rtlCol="0">
              <a:spAutoFit/>
            </a:bodyPr>
            <a:lstStyle/>
            <a:p>
              <a:r>
                <a:rPr lang="en-US" altLang="ko-KR" sz="1400" i="1" dirty="0" smtClean="0">
                  <a:solidFill>
                    <a:schemeClr val="accent2"/>
                  </a:solidFill>
                </a:rPr>
                <a:t>Deployment ID</a:t>
              </a:r>
              <a:endParaRPr lang="ko-KR" altLang="en-US" sz="1400" i="1" dirty="0">
                <a:solidFill>
                  <a:schemeClr val="accent2"/>
                </a:solidFill>
              </a:endParaRPr>
            </a:p>
          </p:txBody>
        </p:sp>
        <p:sp>
          <p:nvSpPr>
            <p:cNvPr id="22" name="TextBox 21"/>
            <p:cNvSpPr txBox="1"/>
            <p:nvPr/>
          </p:nvSpPr>
          <p:spPr>
            <a:xfrm>
              <a:off x="7244058" y="2945360"/>
              <a:ext cx="1222322" cy="338555"/>
            </a:xfrm>
            <a:prstGeom prst="rect">
              <a:avLst/>
            </a:prstGeom>
            <a:noFill/>
          </p:spPr>
          <p:txBody>
            <a:bodyPr wrap="none" rtlCol="0">
              <a:spAutoFit/>
            </a:bodyPr>
            <a:lstStyle/>
            <a:p>
              <a:r>
                <a:rPr lang="en-US" altLang="ko-KR" sz="1400" i="1" dirty="0" smtClean="0">
                  <a:solidFill>
                    <a:schemeClr val="accent2"/>
                  </a:solidFill>
                </a:rPr>
                <a:t>Host Name</a:t>
              </a:r>
              <a:endParaRPr lang="ko-KR" altLang="en-US" sz="1400" i="1" dirty="0">
                <a:solidFill>
                  <a:schemeClr val="accent2"/>
                </a:solidFill>
              </a:endParaRPr>
            </a:p>
          </p:txBody>
        </p:sp>
        <p:sp>
          <p:nvSpPr>
            <p:cNvPr id="23" name="TextBox 22"/>
            <p:cNvSpPr txBox="1"/>
            <p:nvPr/>
          </p:nvSpPr>
          <p:spPr>
            <a:xfrm>
              <a:off x="7244058" y="3366168"/>
              <a:ext cx="557557" cy="338555"/>
            </a:xfrm>
            <a:prstGeom prst="rect">
              <a:avLst/>
            </a:prstGeom>
            <a:noFill/>
          </p:spPr>
          <p:txBody>
            <a:bodyPr wrap="none" rtlCol="0">
              <a:spAutoFit/>
            </a:bodyPr>
            <a:lstStyle/>
            <a:p>
              <a:r>
                <a:rPr lang="en-US" altLang="ko-KR" sz="1400" i="1" dirty="0" smtClean="0">
                  <a:solidFill>
                    <a:schemeClr val="accent2"/>
                  </a:solidFill>
                </a:rPr>
                <a:t>Size</a:t>
              </a:r>
              <a:endParaRPr lang="ko-KR" altLang="en-US" sz="1400" i="1" dirty="0">
                <a:solidFill>
                  <a:schemeClr val="accent2"/>
                </a:solidFill>
              </a:endParaRPr>
            </a:p>
          </p:txBody>
        </p:sp>
        <p:sp>
          <p:nvSpPr>
            <p:cNvPr id="24" name="TextBox 23"/>
            <p:cNvSpPr txBox="1"/>
            <p:nvPr/>
          </p:nvSpPr>
          <p:spPr>
            <a:xfrm>
              <a:off x="9593692" y="3157053"/>
              <a:ext cx="611065" cy="338554"/>
            </a:xfrm>
            <a:prstGeom prst="rect">
              <a:avLst/>
            </a:prstGeom>
            <a:noFill/>
          </p:spPr>
          <p:txBody>
            <a:bodyPr wrap="none" rtlCol="0">
              <a:spAutoFit/>
            </a:bodyPr>
            <a:lstStyle/>
            <a:p>
              <a:r>
                <a:rPr lang="en-US" altLang="ko-KR" sz="1400" i="1" dirty="0" smtClean="0">
                  <a:solidFill>
                    <a:schemeClr val="accent2"/>
                  </a:solidFill>
                </a:rPr>
                <a:t>VHD</a:t>
              </a:r>
              <a:endParaRPr lang="ko-KR" altLang="en-US" sz="1400" i="1" dirty="0">
                <a:solidFill>
                  <a:schemeClr val="accent2"/>
                </a:solidFill>
              </a:endParaRPr>
            </a:p>
          </p:txBody>
        </p:sp>
        <p:sp>
          <p:nvSpPr>
            <p:cNvPr id="25" name="TextBox 24"/>
            <p:cNvSpPr txBox="1"/>
            <p:nvPr/>
          </p:nvSpPr>
          <p:spPr>
            <a:xfrm>
              <a:off x="9593692" y="3575338"/>
              <a:ext cx="611065" cy="338554"/>
            </a:xfrm>
            <a:prstGeom prst="rect">
              <a:avLst/>
            </a:prstGeom>
            <a:noFill/>
          </p:spPr>
          <p:txBody>
            <a:bodyPr wrap="none" rtlCol="0">
              <a:spAutoFit/>
            </a:bodyPr>
            <a:lstStyle/>
            <a:p>
              <a:r>
                <a:rPr lang="en-US" altLang="ko-KR" sz="1400" i="1" dirty="0" smtClean="0">
                  <a:solidFill>
                    <a:schemeClr val="accent2"/>
                  </a:solidFill>
                </a:rPr>
                <a:t>VHD</a:t>
              </a:r>
              <a:endParaRPr lang="ko-KR" altLang="en-US" sz="1400" i="1" dirty="0">
                <a:solidFill>
                  <a:schemeClr val="accent2"/>
                </a:solidFill>
              </a:endParaRPr>
            </a:p>
          </p:txBody>
        </p:sp>
        <p:sp>
          <p:nvSpPr>
            <p:cNvPr id="26" name="TextBox 25"/>
            <p:cNvSpPr txBox="1"/>
            <p:nvPr/>
          </p:nvSpPr>
          <p:spPr>
            <a:xfrm>
              <a:off x="9593692" y="4802712"/>
              <a:ext cx="611065" cy="338554"/>
            </a:xfrm>
            <a:prstGeom prst="rect">
              <a:avLst/>
            </a:prstGeom>
            <a:noFill/>
          </p:spPr>
          <p:txBody>
            <a:bodyPr wrap="none" rtlCol="0">
              <a:spAutoFit/>
            </a:bodyPr>
            <a:lstStyle/>
            <a:p>
              <a:r>
                <a:rPr lang="en-US" altLang="ko-KR" sz="1400" i="1" dirty="0" smtClean="0">
                  <a:solidFill>
                    <a:schemeClr val="accent2"/>
                  </a:solidFill>
                </a:rPr>
                <a:t>VHD</a:t>
              </a:r>
              <a:endParaRPr lang="ko-KR" altLang="en-US" sz="1400" i="1" dirty="0">
                <a:solidFill>
                  <a:schemeClr val="accent2"/>
                </a:solidFill>
              </a:endParaRPr>
            </a:p>
          </p:txBody>
        </p:sp>
        <p:sp>
          <p:nvSpPr>
            <p:cNvPr id="27" name="TextBox 26"/>
            <p:cNvSpPr txBox="1"/>
            <p:nvPr/>
          </p:nvSpPr>
          <p:spPr>
            <a:xfrm>
              <a:off x="9803551" y="4007303"/>
              <a:ext cx="247216" cy="812530"/>
            </a:xfrm>
            <a:prstGeom prst="rect">
              <a:avLst/>
            </a:prstGeom>
            <a:noFill/>
          </p:spPr>
          <p:txBody>
            <a:bodyPr wrap="none" rtlCol="0">
              <a:spAutoFit/>
            </a:bodyPr>
            <a:lstStyle/>
            <a:p>
              <a:r>
                <a:rPr lang="en-US" altLang="ko-KR" sz="1400" i="1" dirty="0" smtClean="0">
                  <a:solidFill>
                    <a:schemeClr val="accent2"/>
                  </a:solidFill>
                </a:rPr>
                <a:t>.</a:t>
              </a:r>
            </a:p>
            <a:p>
              <a:r>
                <a:rPr lang="en-US" altLang="ko-KR" sz="1400" i="1" dirty="0" smtClean="0">
                  <a:solidFill>
                    <a:schemeClr val="accent2"/>
                  </a:solidFill>
                </a:rPr>
                <a:t>.</a:t>
              </a:r>
            </a:p>
            <a:p>
              <a:r>
                <a:rPr lang="en-US" altLang="ko-KR" sz="1400" i="1" dirty="0" smtClean="0">
                  <a:solidFill>
                    <a:schemeClr val="accent2"/>
                  </a:solidFill>
                </a:rPr>
                <a:t>.</a:t>
              </a:r>
            </a:p>
          </p:txBody>
        </p:sp>
      </p:grpSp>
    </p:spTree>
    <p:extLst>
      <p:ext uri="{BB962C8B-B14F-4D97-AF65-F5344CB8AC3E}">
        <p14:creationId xmlns:p14="http://schemas.microsoft.com/office/powerpoint/2010/main" val="2299032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Virtual Machine Dashboard</a:t>
            </a:r>
            <a:endParaRPr lang="ko-KR" altLang="en-US" dirty="0"/>
          </a:p>
        </p:txBody>
      </p:sp>
      <p:sp>
        <p:nvSpPr>
          <p:cNvPr id="29" name="Text Placeholder 28"/>
          <p:cNvSpPr>
            <a:spLocks noGrp="1"/>
          </p:cNvSpPr>
          <p:nvPr>
            <p:ph type="body" sz="quarter" idx="12"/>
          </p:nvPr>
        </p:nvSpPr>
        <p:spPr/>
        <p:txBody>
          <a:bodyPr/>
          <a:lstStyle/>
          <a:p>
            <a:r>
              <a:rPr lang="fr-FR" altLang="ko-KR" dirty="0"/>
              <a:t>5. Manage </a:t>
            </a:r>
            <a:r>
              <a:rPr lang="fr-FR" altLang="ko-KR" dirty="0" err="1"/>
              <a:t>VMs</a:t>
            </a:r>
            <a:endParaRPr lang="ko-KR" altLang="en-US" dirty="0"/>
          </a:p>
        </p:txBody>
      </p:sp>
      <p:sp>
        <p:nvSpPr>
          <p:cNvPr id="28" name="Content Placeholder 27"/>
          <p:cNvSpPr>
            <a:spLocks noGrp="1"/>
          </p:cNvSpPr>
          <p:nvPr>
            <p:ph idx="1"/>
          </p:nvPr>
        </p:nvSpPr>
        <p:spPr/>
        <p:txBody>
          <a:bodyPr/>
          <a:lstStyle/>
          <a:p>
            <a:endParaRPr lang="ko-KR" altLang="en-US"/>
          </a:p>
        </p:txBody>
      </p:sp>
      <p:sp>
        <p:nvSpPr>
          <p:cNvPr id="4" name="Text Placeholder 3"/>
          <p:cNvSpPr>
            <a:spLocks noGrp="1"/>
          </p:cNvSpPr>
          <p:nvPr>
            <p:ph type="body" sz="quarter" idx="10"/>
          </p:nvPr>
        </p:nvSpPr>
        <p:spPr/>
        <p:txBody>
          <a:bodyPr/>
          <a:lstStyle/>
          <a:p>
            <a:r>
              <a:rPr lang="en-US" altLang="ko-KR" dirty="0"/>
              <a:t>Azure </a:t>
            </a:r>
            <a:r>
              <a:rPr lang="ko-KR" altLang="en-US" dirty="0"/>
              <a:t>관리자 포털을 이용하여 가상 컴퓨터 상태에 대한 모니터링을 수행 할 수 있습니다</a:t>
            </a:r>
            <a:r>
              <a:rPr lang="en-US" altLang="ko-KR" dirty="0"/>
              <a:t>.</a:t>
            </a:r>
            <a:endParaRPr lang="ko-KR" altLang="en-US" dirty="0"/>
          </a:p>
        </p:txBody>
      </p:sp>
      <p:pic>
        <p:nvPicPr>
          <p:cNvPr id="30" name="Content Placeholder 4"/>
          <p:cNvPicPr>
            <a:picLocks noChangeAspect="1"/>
          </p:cNvPicPr>
          <p:nvPr/>
        </p:nvPicPr>
        <p:blipFill>
          <a:blip r:embed="rId2"/>
          <a:stretch>
            <a:fillRect/>
          </a:stretch>
        </p:blipFill>
        <p:spPr>
          <a:xfrm>
            <a:off x="1219798" y="1212850"/>
            <a:ext cx="9752405" cy="5197475"/>
          </a:xfrm>
          <a:prstGeom prst="rect">
            <a:avLst/>
          </a:prstGeom>
        </p:spPr>
      </p:pic>
      <p:cxnSp>
        <p:nvCxnSpPr>
          <p:cNvPr id="31" name="Straight Connector 30"/>
          <p:cNvCxnSpPr/>
          <p:nvPr/>
        </p:nvCxnSpPr>
        <p:spPr>
          <a:xfrm flipV="1">
            <a:off x="9958341" y="3134874"/>
            <a:ext cx="0" cy="129600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408147" y="3134874"/>
            <a:ext cx="0" cy="129600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410669" y="4436198"/>
            <a:ext cx="1566250" cy="0"/>
          </a:xfrm>
          <a:prstGeom prst="straightConnector1">
            <a:avLst/>
          </a:prstGeom>
          <a:ln>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93750" y="4186282"/>
            <a:ext cx="782587" cy="246221"/>
          </a:xfrm>
          <a:prstGeom prst="rect">
            <a:avLst/>
          </a:prstGeom>
          <a:noFill/>
        </p:spPr>
        <p:txBody>
          <a:bodyPr wrap="none" rtlCol="0">
            <a:spAutoFit/>
          </a:bodyPr>
          <a:lstStyle/>
          <a:p>
            <a:r>
              <a:rPr lang="en-US" altLang="ko-KR" sz="1000" dirty="0" smtClean="0">
                <a:solidFill>
                  <a:srgbClr val="FF0000"/>
                </a:solidFill>
              </a:rPr>
              <a:t>15 ~ 20 </a:t>
            </a:r>
            <a:r>
              <a:rPr lang="ko-KR" altLang="en-US" sz="1000" smtClean="0">
                <a:solidFill>
                  <a:srgbClr val="FF0000"/>
                </a:solidFill>
              </a:rPr>
              <a:t>분</a:t>
            </a:r>
            <a:endParaRPr lang="ko-KR" altLang="en-US" sz="1000">
              <a:solidFill>
                <a:srgbClr val="FF0000"/>
              </a:solidFill>
            </a:endParaRPr>
          </a:p>
        </p:txBody>
      </p:sp>
    </p:spTree>
    <p:extLst>
      <p:ext uri="{BB962C8B-B14F-4D97-AF65-F5344CB8AC3E}">
        <p14:creationId xmlns:p14="http://schemas.microsoft.com/office/powerpoint/2010/main" val="926204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Alert</a:t>
            </a:r>
            <a:endParaRPr lang="ko-KR" altLang="en-US" dirty="0"/>
          </a:p>
        </p:txBody>
      </p:sp>
      <p:sp>
        <p:nvSpPr>
          <p:cNvPr id="29" name="Text Placeholder 28"/>
          <p:cNvSpPr>
            <a:spLocks noGrp="1"/>
          </p:cNvSpPr>
          <p:nvPr>
            <p:ph type="body" sz="quarter" idx="12"/>
          </p:nvPr>
        </p:nvSpPr>
        <p:spPr/>
        <p:txBody>
          <a:bodyPr/>
          <a:lstStyle/>
          <a:p>
            <a:r>
              <a:rPr lang="fr-FR" altLang="ko-KR" dirty="0"/>
              <a:t>5. Manage </a:t>
            </a:r>
            <a:r>
              <a:rPr lang="fr-FR" altLang="ko-KR" dirty="0" err="1"/>
              <a:t>VMs</a:t>
            </a:r>
            <a:endParaRPr lang="ko-KR" altLang="en-US" dirty="0"/>
          </a:p>
        </p:txBody>
      </p:sp>
      <p:sp>
        <p:nvSpPr>
          <p:cNvPr id="28" name="Content Placeholder 27"/>
          <p:cNvSpPr>
            <a:spLocks noGrp="1"/>
          </p:cNvSpPr>
          <p:nvPr>
            <p:ph idx="1"/>
          </p:nvPr>
        </p:nvSpPr>
        <p:spPr/>
        <p:txBody>
          <a:bodyPr/>
          <a:lstStyle/>
          <a:p>
            <a:r>
              <a:rPr lang="ko-KR" altLang="en-US" dirty="0"/>
              <a:t>상태에 대한 경고 및 경고 해지 메일</a:t>
            </a:r>
            <a:endParaRPr lang="en-US" altLang="ko-KR" dirty="0"/>
          </a:p>
          <a:p>
            <a:pPr lvl="1"/>
            <a:r>
              <a:rPr lang="en-US" altLang="ko-KR" dirty="0"/>
              <a:t>CPU, Disk </a:t>
            </a:r>
            <a:r>
              <a:rPr lang="ko-KR" altLang="en-US" dirty="0"/>
              <a:t>그리고 네트워크 사용량에 대한 경고 및 알림 서비스</a:t>
            </a:r>
            <a:endParaRPr lang="en-US" altLang="ko-KR" dirty="0"/>
          </a:p>
          <a:p>
            <a:pPr lvl="1"/>
            <a:r>
              <a:rPr lang="ko-KR" altLang="en-US" dirty="0"/>
              <a:t>경고는 정의된 항복의 평균 값의 변화에 따라 발생하며 경고와 경고 해지 메일 각 </a:t>
            </a:r>
            <a:r>
              <a:rPr lang="en-US" altLang="ko-KR" dirty="0"/>
              <a:t>1</a:t>
            </a:r>
            <a:r>
              <a:rPr lang="ko-KR" altLang="en-US" dirty="0"/>
              <a:t>회 발송 됨</a:t>
            </a:r>
            <a:endParaRPr lang="en-US" altLang="ko-KR" dirty="0"/>
          </a:p>
          <a:p>
            <a:pPr lvl="1"/>
            <a:r>
              <a:rPr lang="en-US" altLang="ko-KR" dirty="0"/>
              <a:t>Azure </a:t>
            </a:r>
            <a:r>
              <a:rPr lang="ko-KR" altLang="en-US" dirty="0"/>
              <a:t>관리자외 추가 </a:t>
            </a:r>
            <a:r>
              <a:rPr lang="en-US" altLang="ko-KR" dirty="0"/>
              <a:t>1</a:t>
            </a:r>
            <a:r>
              <a:rPr lang="ko-KR" altLang="en-US" dirty="0"/>
              <a:t>명의 </a:t>
            </a:r>
            <a:r>
              <a:rPr lang="en-US" altLang="ko-KR" dirty="0"/>
              <a:t>email</a:t>
            </a:r>
            <a:r>
              <a:rPr lang="ko-KR" altLang="en-US" dirty="0"/>
              <a:t>을 추가 할 수 있음</a:t>
            </a:r>
            <a:endParaRPr lang="en-US" altLang="ko-KR" dirty="0"/>
          </a:p>
          <a:p>
            <a:pPr lvl="1"/>
            <a:endParaRPr lang="en-US" altLang="ko-KR" dirty="0"/>
          </a:p>
          <a:p>
            <a:r>
              <a:rPr lang="ko-KR" altLang="en-US" dirty="0"/>
              <a:t>고려 사항</a:t>
            </a:r>
            <a:endParaRPr lang="en-US" altLang="ko-KR" dirty="0"/>
          </a:p>
          <a:p>
            <a:pPr lvl="1"/>
            <a:r>
              <a:rPr lang="ko-KR" altLang="en-US" dirty="0"/>
              <a:t>모니터링 기준</a:t>
            </a:r>
            <a:r>
              <a:rPr lang="en-US" altLang="ko-KR" dirty="0"/>
              <a:t> 5</a:t>
            </a:r>
            <a:r>
              <a:rPr lang="ko-KR" altLang="en-US" dirty="0"/>
              <a:t>분 </a:t>
            </a:r>
            <a:r>
              <a:rPr lang="en-US" altLang="ko-KR" dirty="0"/>
              <a:t>~ 60</a:t>
            </a:r>
            <a:r>
              <a:rPr lang="ko-KR" altLang="en-US" dirty="0"/>
              <a:t>분 평균 </a:t>
            </a:r>
            <a:r>
              <a:rPr lang="en-US" altLang="ko-KR" dirty="0"/>
              <a:t>/ </a:t>
            </a:r>
            <a:r>
              <a:rPr lang="ko-KR" altLang="en-US" dirty="0"/>
              <a:t>합계</a:t>
            </a:r>
            <a:endParaRPr lang="en-US" altLang="ko-KR" dirty="0"/>
          </a:p>
          <a:p>
            <a:pPr lvl="2"/>
            <a:r>
              <a:rPr lang="en-US" altLang="ko-KR" dirty="0"/>
              <a:t>CPU, Disk Read/Write </a:t>
            </a:r>
            <a:r>
              <a:rPr lang="ko-KR" altLang="en-US" dirty="0"/>
              <a:t>평균</a:t>
            </a:r>
            <a:endParaRPr lang="en-US" altLang="ko-KR" dirty="0"/>
          </a:p>
          <a:p>
            <a:pPr lvl="2"/>
            <a:r>
              <a:rPr lang="en-US" altLang="ko-KR" dirty="0"/>
              <a:t>Network IN/OUT </a:t>
            </a:r>
            <a:r>
              <a:rPr lang="ko-KR" altLang="en-US" dirty="0"/>
              <a:t>합계</a:t>
            </a:r>
            <a:endParaRPr lang="en-US" altLang="ko-KR" dirty="0"/>
          </a:p>
          <a:p>
            <a:pPr lvl="1"/>
            <a:r>
              <a:rPr lang="en-US" altLang="ko-KR" dirty="0"/>
              <a:t>Mail </a:t>
            </a:r>
            <a:r>
              <a:rPr lang="ko-KR" altLang="en-US" dirty="0"/>
              <a:t>발송 소요 시간 고려 </a:t>
            </a:r>
            <a:r>
              <a:rPr lang="en-US" altLang="ko-KR" dirty="0"/>
              <a:t>(1~2</a:t>
            </a:r>
            <a:r>
              <a:rPr lang="ko-KR" altLang="en-US" dirty="0"/>
              <a:t>분</a:t>
            </a:r>
            <a:r>
              <a:rPr lang="en-US" altLang="ko-KR" dirty="0"/>
              <a:t>)</a:t>
            </a:r>
          </a:p>
          <a:p>
            <a:pPr lvl="2"/>
            <a:r>
              <a:rPr lang="en-US" altLang="ko-KR" dirty="0"/>
              <a:t>Event </a:t>
            </a:r>
            <a:r>
              <a:rPr lang="ko-KR" altLang="en-US" dirty="0"/>
              <a:t>시간 </a:t>
            </a:r>
            <a:r>
              <a:rPr lang="en-US" altLang="ko-KR" dirty="0"/>
              <a:t>+ 10</a:t>
            </a:r>
            <a:r>
              <a:rPr lang="ko-KR" altLang="en-US" dirty="0"/>
              <a:t>분</a:t>
            </a:r>
            <a:endParaRPr lang="en-US" altLang="ko-KR" dirty="0"/>
          </a:p>
          <a:p>
            <a:endParaRPr lang="ko-KR" altLang="en-US" dirty="0"/>
          </a:p>
        </p:txBody>
      </p:sp>
      <p:sp>
        <p:nvSpPr>
          <p:cNvPr id="4" name="Text Placeholder 3"/>
          <p:cNvSpPr>
            <a:spLocks noGrp="1"/>
          </p:cNvSpPr>
          <p:nvPr>
            <p:ph type="body" sz="quarter" idx="10"/>
          </p:nvPr>
        </p:nvSpPr>
        <p:spPr/>
        <p:txBody>
          <a:bodyPr/>
          <a:lstStyle/>
          <a:p>
            <a:r>
              <a:rPr lang="ko-KR" altLang="en-US" dirty="0"/>
              <a:t>특정 관리 항목을 지정하여 임계값을 설정하고 임계값 이상의 상황이 발생하는 경우 이를 </a:t>
            </a:r>
            <a:r>
              <a:rPr lang="en-US" altLang="ko-KR" dirty="0"/>
              <a:t>Email</a:t>
            </a:r>
            <a:r>
              <a:rPr lang="ko-KR" altLang="en-US" dirty="0"/>
              <a:t>을 발송하여 알려드립니다</a:t>
            </a:r>
            <a:r>
              <a:rPr lang="en-US" altLang="ko-KR" dirty="0" smtClean="0"/>
              <a:t>.	</a:t>
            </a:r>
            <a:endParaRPr lang="ko-KR" altLang="en-US" dirty="0"/>
          </a:p>
        </p:txBody>
      </p:sp>
      <p:cxnSp>
        <p:nvCxnSpPr>
          <p:cNvPr id="30" name="Straight Arrow Connector 29"/>
          <p:cNvCxnSpPr/>
          <p:nvPr/>
        </p:nvCxnSpPr>
        <p:spPr>
          <a:xfrm>
            <a:off x="1204110" y="5787833"/>
            <a:ext cx="3603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15956" y="5738959"/>
            <a:ext cx="88694" cy="8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sp>
        <p:nvSpPr>
          <p:cNvPr id="32" name="Oval 31"/>
          <p:cNvSpPr/>
          <p:nvPr/>
        </p:nvSpPr>
        <p:spPr>
          <a:xfrm>
            <a:off x="2515470" y="5738959"/>
            <a:ext cx="88694" cy="8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sp>
        <p:nvSpPr>
          <p:cNvPr id="33" name="TextBox 32"/>
          <p:cNvSpPr txBox="1"/>
          <p:nvPr/>
        </p:nvSpPr>
        <p:spPr>
          <a:xfrm>
            <a:off x="1351752" y="5917689"/>
            <a:ext cx="417102" cy="246221"/>
          </a:xfrm>
          <a:prstGeom prst="rect">
            <a:avLst/>
          </a:prstGeom>
          <a:noFill/>
        </p:spPr>
        <p:txBody>
          <a:bodyPr wrap="none" rtlCol="0">
            <a:spAutoFit/>
          </a:bodyPr>
          <a:lstStyle/>
          <a:p>
            <a:r>
              <a:rPr lang="en-US" altLang="ko-KR" sz="1000" dirty="0" smtClean="0"/>
              <a:t>0 </a:t>
            </a:r>
            <a:r>
              <a:rPr lang="ko-KR" altLang="en-US" sz="1000" smtClean="0"/>
              <a:t>분</a:t>
            </a:r>
            <a:endParaRPr lang="ko-KR" altLang="en-US" sz="1000"/>
          </a:p>
        </p:txBody>
      </p:sp>
      <p:sp>
        <p:nvSpPr>
          <p:cNvPr id="34" name="TextBox 33"/>
          <p:cNvSpPr txBox="1"/>
          <p:nvPr/>
        </p:nvSpPr>
        <p:spPr>
          <a:xfrm>
            <a:off x="2351266" y="5917689"/>
            <a:ext cx="417102" cy="246221"/>
          </a:xfrm>
          <a:prstGeom prst="rect">
            <a:avLst/>
          </a:prstGeom>
          <a:noFill/>
        </p:spPr>
        <p:txBody>
          <a:bodyPr wrap="none" rtlCol="0">
            <a:spAutoFit/>
          </a:bodyPr>
          <a:lstStyle/>
          <a:p>
            <a:r>
              <a:rPr lang="en-US" altLang="ko-KR" sz="1000" dirty="0" smtClean="0"/>
              <a:t>5 </a:t>
            </a:r>
            <a:r>
              <a:rPr lang="ko-KR" altLang="en-US" sz="1000" smtClean="0"/>
              <a:t>분</a:t>
            </a:r>
            <a:endParaRPr lang="ko-KR" altLang="en-US" sz="1000"/>
          </a:p>
        </p:txBody>
      </p:sp>
      <p:sp>
        <p:nvSpPr>
          <p:cNvPr id="35" name="TextBox 34"/>
          <p:cNvSpPr txBox="1"/>
          <p:nvPr/>
        </p:nvSpPr>
        <p:spPr>
          <a:xfrm>
            <a:off x="3192747" y="5917689"/>
            <a:ext cx="486030" cy="246221"/>
          </a:xfrm>
          <a:prstGeom prst="rect">
            <a:avLst/>
          </a:prstGeom>
          <a:noFill/>
        </p:spPr>
        <p:txBody>
          <a:bodyPr wrap="none" rtlCol="0">
            <a:spAutoFit/>
          </a:bodyPr>
          <a:lstStyle/>
          <a:p>
            <a:r>
              <a:rPr lang="en-US" altLang="ko-KR" sz="1000" dirty="0" smtClean="0"/>
              <a:t>10 </a:t>
            </a:r>
            <a:r>
              <a:rPr lang="ko-KR" altLang="en-US" sz="1000" smtClean="0"/>
              <a:t>분</a:t>
            </a:r>
            <a:endParaRPr lang="ko-KR" altLang="en-US" sz="1000" dirty="0"/>
          </a:p>
        </p:txBody>
      </p:sp>
      <p:sp>
        <p:nvSpPr>
          <p:cNvPr id="36" name="Oval 35"/>
          <p:cNvSpPr/>
          <p:nvPr/>
        </p:nvSpPr>
        <p:spPr>
          <a:xfrm>
            <a:off x="3391415" y="5738959"/>
            <a:ext cx="88694" cy="8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cxnSp>
        <p:nvCxnSpPr>
          <p:cNvPr id="37" name="Straight Connector 36"/>
          <p:cNvCxnSpPr/>
          <p:nvPr/>
        </p:nvCxnSpPr>
        <p:spPr>
          <a:xfrm flipV="1">
            <a:off x="1285592" y="4310783"/>
            <a:ext cx="0" cy="1606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90599" y="4812141"/>
            <a:ext cx="3480984"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0481" y="4689031"/>
            <a:ext cx="569387" cy="246221"/>
          </a:xfrm>
          <a:prstGeom prst="rect">
            <a:avLst/>
          </a:prstGeom>
          <a:noFill/>
        </p:spPr>
        <p:txBody>
          <a:bodyPr wrap="none" rtlCol="0">
            <a:spAutoFit/>
          </a:bodyPr>
          <a:lstStyle/>
          <a:p>
            <a:pPr algn="ctr"/>
            <a:r>
              <a:rPr lang="ko-KR" altLang="en-US" sz="1000" smtClean="0"/>
              <a:t>임계값</a:t>
            </a:r>
            <a:endParaRPr lang="ko-KR" altLang="en-US" sz="1000" dirty="0"/>
          </a:p>
        </p:txBody>
      </p:sp>
      <p:cxnSp>
        <p:nvCxnSpPr>
          <p:cNvPr id="40" name="Straight Connector 39"/>
          <p:cNvCxnSpPr/>
          <p:nvPr/>
        </p:nvCxnSpPr>
        <p:spPr>
          <a:xfrm>
            <a:off x="1533736" y="4591441"/>
            <a:ext cx="961153"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94889" y="4591441"/>
            <a:ext cx="961153"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458486" y="4591913"/>
            <a:ext cx="939264" cy="53415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84752" y="4468330"/>
            <a:ext cx="425116" cy="246221"/>
          </a:xfrm>
          <a:prstGeom prst="rect">
            <a:avLst/>
          </a:prstGeom>
          <a:noFill/>
        </p:spPr>
        <p:txBody>
          <a:bodyPr wrap="none" rtlCol="0">
            <a:spAutoFit/>
          </a:bodyPr>
          <a:lstStyle/>
          <a:p>
            <a:pPr algn="ctr"/>
            <a:r>
              <a:rPr lang="en-US" altLang="ko-KR" sz="1000" dirty="0" smtClean="0"/>
              <a:t>CPU</a:t>
            </a:r>
            <a:endParaRPr lang="ko-KR" altLang="en-US" sz="1000" dirty="0"/>
          </a:p>
        </p:txBody>
      </p:sp>
      <p:sp>
        <p:nvSpPr>
          <p:cNvPr id="44" name="TextBox 43"/>
          <p:cNvSpPr txBox="1"/>
          <p:nvPr/>
        </p:nvSpPr>
        <p:spPr>
          <a:xfrm>
            <a:off x="4108731" y="5917689"/>
            <a:ext cx="486030" cy="246221"/>
          </a:xfrm>
          <a:prstGeom prst="rect">
            <a:avLst/>
          </a:prstGeom>
          <a:noFill/>
        </p:spPr>
        <p:txBody>
          <a:bodyPr wrap="none" rtlCol="0">
            <a:spAutoFit/>
          </a:bodyPr>
          <a:lstStyle/>
          <a:p>
            <a:r>
              <a:rPr lang="en-US" altLang="ko-KR" sz="1000" dirty="0" smtClean="0"/>
              <a:t>15 </a:t>
            </a:r>
            <a:r>
              <a:rPr lang="ko-KR" altLang="en-US" sz="1000" smtClean="0"/>
              <a:t>분</a:t>
            </a:r>
            <a:endParaRPr lang="ko-KR" altLang="en-US" sz="1000" dirty="0"/>
          </a:p>
        </p:txBody>
      </p:sp>
      <p:sp>
        <p:nvSpPr>
          <p:cNvPr id="45" name="Oval 44"/>
          <p:cNvSpPr/>
          <p:nvPr/>
        </p:nvSpPr>
        <p:spPr>
          <a:xfrm>
            <a:off x="4307399" y="5738959"/>
            <a:ext cx="88694" cy="8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grpSp>
        <p:nvGrpSpPr>
          <p:cNvPr id="46" name="Group 45"/>
          <p:cNvGrpSpPr/>
          <p:nvPr/>
        </p:nvGrpSpPr>
        <p:grpSpPr>
          <a:xfrm>
            <a:off x="5838681" y="2996799"/>
            <a:ext cx="6048904" cy="3413332"/>
            <a:chOff x="5838681" y="3243020"/>
            <a:chExt cx="6048904" cy="3413332"/>
          </a:xfrm>
        </p:grpSpPr>
        <p:grpSp>
          <p:nvGrpSpPr>
            <p:cNvPr id="47" name="Group 46"/>
            <p:cNvGrpSpPr/>
            <p:nvPr/>
          </p:nvGrpSpPr>
          <p:grpSpPr>
            <a:xfrm>
              <a:off x="5838681" y="3243020"/>
              <a:ext cx="6048904" cy="3167111"/>
              <a:chOff x="5830674" y="3033452"/>
              <a:chExt cx="6048904" cy="3167111"/>
            </a:xfrm>
          </p:grpSpPr>
          <p:pic>
            <p:nvPicPr>
              <p:cNvPr id="49" name="Picture 48"/>
              <p:cNvPicPr>
                <a:picLocks noChangeAspect="1"/>
              </p:cNvPicPr>
              <p:nvPr/>
            </p:nvPicPr>
            <p:blipFill>
              <a:blip r:embed="rId2"/>
              <a:stretch>
                <a:fillRect/>
              </a:stretch>
            </p:blipFill>
            <p:spPr>
              <a:xfrm>
                <a:off x="5830674" y="3033452"/>
                <a:ext cx="2913560" cy="3156358"/>
              </a:xfrm>
              <a:prstGeom prst="rect">
                <a:avLst/>
              </a:prstGeom>
            </p:spPr>
          </p:pic>
          <p:pic>
            <p:nvPicPr>
              <p:cNvPr id="50" name="Picture 49"/>
              <p:cNvPicPr>
                <a:picLocks noChangeAspect="1"/>
              </p:cNvPicPr>
              <p:nvPr/>
            </p:nvPicPr>
            <p:blipFill>
              <a:blip r:embed="rId3"/>
              <a:stretch>
                <a:fillRect/>
              </a:stretch>
            </p:blipFill>
            <p:spPr>
              <a:xfrm>
                <a:off x="8966018" y="3044205"/>
                <a:ext cx="2913560" cy="3156358"/>
              </a:xfrm>
              <a:prstGeom prst="rect">
                <a:avLst/>
              </a:prstGeom>
            </p:spPr>
          </p:pic>
        </p:grpSp>
        <p:sp>
          <p:nvSpPr>
            <p:cNvPr id="48" name="TextBox 47"/>
            <p:cNvSpPr txBox="1"/>
            <p:nvPr/>
          </p:nvSpPr>
          <p:spPr>
            <a:xfrm>
              <a:off x="8195322" y="6410131"/>
              <a:ext cx="1335622" cy="246221"/>
            </a:xfrm>
            <a:prstGeom prst="rect">
              <a:avLst/>
            </a:prstGeom>
            <a:noFill/>
          </p:spPr>
          <p:txBody>
            <a:bodyPr wrap="none" rtlCol="0">
              <a:spAutoFit/>
            </a:bodyPr>
            <a:lstStyle/>
            <a:p>
              <a:r>
                <a:rPr lang="en-US" altLang="ko-KR" sz="1000" dirty="0" smtClean="0"/>
                <a:t>[ </a:t>
              </a:r>
              <a:r>
                <a:rPr lang="ko-KR" altLang="en-US" sz="1000" smtClean="0"/>
                <a:t>경고 및 해결 안내 </a:t>
              </a:r>
              <a:r>
                <a:rPr lang="en-US" altLang="ko-KR" sz="1000" dirty="0" smtClean="0"/>
                <a:t>]</a:t>
              </a:r>
              <a:endParaRPr lang="ko-KR" altLang="en-US" sz="1000"/>
            </a:p>
          </p:txBody>
        </p:sp>
      </p:grpSp>
      <p:sp>
        <p:nvSpPr>
          <p:cNvPr id="51" name="TextBox 50"/>
          <p:cNvSpPr txBox="1"/>
          <p:nvPr/>
        </p:nvSpPr>
        <p:spPr>
          <a:xfrm>
            <a:off x="2958884" y="6163909"/>
            <a:ext cx="1024639" cy="246221"/>
          </a:xfrm>
          <a:prstGeom prst="rect">
            <a:avLst/>
          </a:prstGeom>
          <a:noFill/>
        </p:spPr>
        <p:txBody>
          <a:bodyPr wrap="none" rtlCol="0">
            <a:spAutoFit/>
          </a:bodyPr>
          <a:lstStyle/>
          <a:p>
            <a:r>
              <a:rPr lang="ko-KR" altLang="en-US" sz="1000" dirty="0" smtClean="0"/>
              <a:t>경고 메일 발송</a:t>
            </a:r>
            <a:endParaRPr lang="ko-KR" altLang="en-US" sz="1000" dirty="0"/>
          </a:p>
        </p:txBody>
      </p:sp>
      <p:cxnSp>
        <p:nvCxnSpPr>
          <p:cNvPr id="52" name="Elbow Connector 51"/>
          <p:cNvCxnSpPr>
            <a:stCxn id="51" idx="1"/>
          </p:cNvCxnSpPr>
          <p:nvPr/>
        </p:nvCxnSpPr>
        <p:spPr>
          <a:xfrm rot="10800000">
            <a:off x="2808186" y="5787832"/>
            <a:ext cx="150698" cy="4991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285592" y="4591832"/>
            <a:ext cx="247883" cy="431018"/>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954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Autoscaling</a:t>
            </a:r>
            <a:endParaRPr lang="ko-KR" altLang="en-US" dirty="0"/>
          </a:p>
        </p:txBody>
      </p:sp>
      <p:sp>
        <p:nvSpPr>
          <p:cNvPr id="3" name="Text Placeholder 2"/>
          <p:cNvSpPr>
            <a:spLocks noGrp="1"/>
          </p:cNvSpPr>
          <p:nvPr>
            <p:ph type="body" sz="quarter" idx="12"/>
          </p:nvPr>
        </p:nvSpPr>
        <p:spPr/>
        <p:txBody>
          <a:bodyPr/>
          <a:lstStyle/>
          <a:p>
            <a:r>
              <a:rPr lang="fr-FR" altLang="ko-KR" dirty="0" smtClean="0"/>
              <a:t>5. Manage </a:t>
            </a:r>
            <a:r>
              <a:rPr lang="fr-FR" altLang="ko-KR" dirty="0" err="1" smtClean="0"/>
              <a:t>VMs</a:t>
            </a:r>
            <a:endParaRPr lang="ko-KR" altLang="en-US" dirty="0"/>
          </a:p>
        </p:txBody>
      </p:sp>
      <p:sp>
        <p:nvSpPr>
          <p:cNvPr id="4" name="Content Placeholder 3"/>
          <p:cNvSpPr>
            <a:spLocks noGrp="1"/>
          </p:cNvSpPr>
          <p:nvPr>
            <p:ph idx="1"/>
          </p:nvPr>
        </p:nvSpPr>
        <p:spPr/>
        <p:txBody>
          <a:bodyPr/>
          <a:lstStyle/>
          <a:p>
            <a:r>
              <a:rPr lang="ko-KR" altLang="en-US" dirty="0" smtClean="0"/>
              <a:t>가용 그룹 가상 컴퓨터 대상</a:t>
            </a:r>
            <a:r>
              <a:rPr lang="en-US" altLang="ko-KR" dirty="0" smtClean="0"/>
              <a:t>, </a:t>
            </a:r>
            <a:r>
              <a:rPr lang="ko-KR" altLang="en-US" dirty="0" smtClean="0"/>
              <a:t>매 </a:t>
            </a:r>
            <a:r>
              <a:rPr lang="en-US" altLang="ko-KR" dirty="0" smtClean="0"/>
              <a:t>1</a:t>
            </a:r>
            <a:r>
              <a:rPr lang="ko-KR" altLang="en-US" dirty="0" smtClean="0"/>
              <a:t>분 마다 </a:t>
            </a:r>
            <a:r>
              <a:rPr lang="en-US" altLang="ko-KR" dirty="0" smtClean="0"/>
              <a:t>CPU </a:t>
            </a:r>
            <a:r>
              <a:rPr lang="ko-KR" altLang="en-US" dirty="0" smtClean="0"/>
              <a:t>평균 사용률 계산 </a:t>
            </a:r>
            <a:r>
              <a:rPr lang="en-US" altLang="ko-KR" dirty="0" smtClean="0"/>
              <a:t>Auto-Scale </a:t>
            </a:r>
            <a:r>
              <a:rPr lang="ko-KR" altLang="en-US" dirty="0" smtClean="0"/>
              <a:t>적용</a:t>
            </a:r>
          </a:p>
          <a:p>
            <a:pPr lvl="1"/>
            <a:r>
              <a:rPr lang="ko-KR" altLang="en-US" dirty="0" smtClean="0"/>
              <a:t>지난 </a:t>
            </a:r>
            <a:r>
              <a:rPr lang="en-US" altLang="ko-KR" dirty="0" smtClean="0"/>
              <a:t>10</a:t>
            </a:r>
            <a:r>
              <a:rPr lang="ko-KR" altLang="en-US" dirty="0" smtClean="0"/>
              <a:t>분간의 </a:t>
            </a:r>
            <a:r>
              <a:rPr lang="en-US" altLang="ko-KR" dirty="0" smtClean="0"/>
              <a:t>CPU </a:t>
            </a:r>
            <a:r>
              <a:rPr lang="ko-KR" altLang="en-US" dirty="0" smtClean="0"/>
              <a:t>평균 사용율</a:t>
            </a:r>
          </a:p>
          <a:p>
            <a:pPr lvl="2"/>
            <a:r>
              <a:rPr lang="en-US" altLang="ko-KR" dirty="0" smtClean="0"/>
              <a:t>20% </a:t>
            </a:r>
            <a:r>
              <a:rPr lang="ko-KR" altLang="en-US" dirty="0" smtClean="0"/>
              <a:t>미만인 경우</a:t>
            </a:r>
          </a:p>
          <a:p>
            <a:pPr lvl="3"/>
            <a:r>
              <a:rPr lang="ko-KR" altLang="en-US" dirty="0" smtClean="0"/>
              <a:t>임의의 </a:t>
            </a:r>
            <a:r>
              <a:rPr lang="en-US" altLang="ko-KR" dirty="0" smtClean="0"/>
              <a:t>1</a:t>
            </a:r>
            <a:r>
              <a:rPr lang="ko-KR" altLang="en-US" dirty="0" smtClean="0"/>
              <a:t>개 가상 컴퓨터를 종료</a:t>
            </a:r>
          </a:p>
          <a:p>
            <a:pPr lvl="1"/>
            <a:endParaRPr lang="ko-KR" altLang="en-US" dirty="0" smtClean="0"/>
          </a:p>
          <a:p>
            <a:pPr lvl="2"/>
            <a:r>
              <a:rPr lang="en-US" altLang="ko-KR" dirty="0" smtClean="0"/>
              <a:t>20% </a:t>
            </a:r>
            <a:r>
              <a:rPr lang="ko-KR" altLang="en-US" dirty="0" smtClean="0"/>
              <a:t>이상 그리고 </a:t>
            </a:r>
            <a:r>
              <a:rPr lang="en-US" altLang="ko-KR" dirty="0" smtClean="0"/>
              <a:t>50%</a:t>
            </a:r>
            <a:r>
              <a:rPr lang="ko-KR" altLang="en-US" dirty="0" smtClean="0"/>
              <a:t>이하 인 경우</a:t>
            </a:r>
          </a:p>
          <a:p>
            <a:pPr lvl="3"/>
            <a:r>
              <a:rPr lang="ko-KR" altLang="en-US" dirty="0" smtClean="0"/>
              <a:t>별도의 </a:t>
            </a:r>
            <a:r>
              <a:rPr lang="en-US" altLang="ko-KR" dirty="0" smtClean="0"/>
              <a:t>Auto Scale </a:t>
            </a:r>
            <a:r>
              <a:rPr lang="ko-KR" altLang="en-US" dirty="0" smtClean="0"/>
              <a:t>작업 없음</a:t>
            </a:r>
          </a:p>
          <a:p>
            <a:pPr lvl="1"/>
            <a:endParaRPr lang="ko-KR" altLang="en-US" dirty="0" smtClean="0"/>
          </a:p>
          <a:p>
            <a:pPr lvl="2"/>
            <a:r>
              <a:rPr lang="en-US" altLang="ko-KR" dirty="0" smtClean="0"/>
              <a:t>50% </a:t>
            </a:r>
            <a:r>
              <a:rPr lang="ko-KR" altLang="en-US" dirty="0" smtClean="0"/>
              <a:t>초과인 경우</a:t>
            </a:r>
          </a:p>
          <a:p>
            <a:pPr lvl="3"/>
            <a:r>
              <a:rPr lang="ko-KR" altLang="en-US" dirty="0" smtClean="0"/>
              <a:t>임의의 </a:t>
            </a:r>
            <a:r>
              <a:rPr lang="en-US" altLang="ko-KR" dirty="0" smtClean="0"/>
              <a:t>1</a:t>
            </a:r>
            <a:r>
              <a:rPr lang="ko-KR" altLang="en-US" dirty="0" smtClean="0"/>
              <a:t>개 가상 컴퓨터를 시작</a:t>
            </a:r>
          </a:p>
          <a:p>
            <a:pPr lvl="1"/>
            <a:endParaRPr lang="ko-KR" altLang="en-US" dirty="0" smtClean="0"/>
          </a:p>
          <a:p>
            <a:pPr lvl="1"/>
            <a:r>
              <a:rPr lang="en-US" altLang="ko-KR" dirty="0" smtClean="0"/>
              <a:t>Auto-</a:t>
            </a:r>
            <a:r>
              <a:rPr lang="en-US" altLang="ko-KR" dirty="0" err="1" smtClean="0"/>
              <a:t>Sacle</a:t>
            </a:r>
            <a:r>
              <a:rPr lang="en-US" altLang="ko-KR" dirty="0" smtClean="0"/>
              <a:t> </a:t>
            </a:r>
            <a:r>
              <a:rPr lang="ko-KR" altLang="en-US" dirty="0" smtClean="0"/>
              <a:t>동작 후 대기시간 설정</a:t>
            </a:r>
            <a:r>
              <a:rPr lang="en-US" altLang="ko-KR" dirty="0" smtClean="0"/>
              <a:t>(Cool time)</a:t>
            </a:r>
          </a:p>
          <a:p>
            <a:pPr lvl="2"/>
            <a:r>
              <a:rPr lang="en-US" altLang="ko-KR" dirty="0" smtClean="0"/>
              <a:t>10</a:t>
            </a:r>
            <a:r>
              <a:rPr lang="ko-KR" altLang="en-US" dirty="0" smtClean="0"/>
              <a:t>분간 추가적인 </a:t>
            </a:r>
            <a:r>
              <a:rPr lang="en-US" altLang="ko-KR" dirty="0" smtClean="0"/>
              <a:t>Auto-Scale </a:t>
            </a:r>
            <a:r>
              <a:rPr lang="ko-KR" altLang="en-US" dirty="0" smtClean="0"/>
              <a:t>동작 없음</a:t>
            </a:r>
          </a:p>
          <a:p>
            <a:endParaRPr lang="ko-KR" altLang="en-US" dirty="0"/>
          </a:p>
        </p:txBody>
      </p:sp>
      <p:sp>
        <p:nvSpPr>
          <p:cNvPr id="5" name="Text Placeholder 4"/>
          <p:cNvSpPr>
            <a:spLocks noGrp="1"/>
          </p:cNvSpPr>
          <p:nvPr>
            <p:ph type="body" sz="quarter" idx="10"/>
          </p:nvPr>
        </p:nvSpPr>
        <p:spPr/>
        <p:txBody>
          <a:bodyPr/>
          <a:lstStyle/>
          <a:p>
            <a:r>
              <a:rPr lang="ko-KR" altLang="en-US" smtClean="0"/>
              <a:t>미리 가상 컴퓨터를 생성하고 </a:t>
            </a:r>
            <a:r>
              <a:rPr lang="en-US" altLang="ko-KR" smtClean="0"/>
              <a:t>CPU </a:t>
            </a:r>
            <a:r>
              <a:rPr lang="ko-KR" altLang="en-US" smtClean="0"/>
              <a:t>평균 사용량에 따라 가상 컴퓨터 인스턴스 수를 자동으로 증감 시킬 수 있습니다</a:t>
            </a:r>
            <a:r>
              <a:rPr lang="en-US" altLang="ko-KR" smtClean="0"/>
              <a:t>.</a:t>
            </a:r>
            <a:endParaRPr lang="ko-KR" altLang="en-US" dirty="0"/>
          </a:p>
        </p:txBody>
      </p:sp>
      <p:grpSp>
        <p:nvGrpSpPr>
          <p:cNvPr id="6" name="Group 5"/>
          <p:cNvGrpSpPr/>
          <p:nvPr/>
        </p:nvGrpSpPr>
        <p:grpSpPr>
          <a:xfrm>
            <a:off x="6095998" y="1708879"/>
            <a:ext cx="5035773" cy="4715123"/>
            <a:chOff x="5907024" y="1708879"/>
            <a:chExt cx="4473872" cy="4189001"/>
          </a:xfrm>
        </p:grpSpPr>
        <p:pic>
          <p:nvPicPr>
            <p:cNvPr id="7" name="Picture 6"/>
            <p:cNvPicPr>
              <a:picLocks noChangeAspect="1"/>
            </p:cNvPicPr>
            <p:nvPr/>
          </p:nvPicPr>
          <p:blipFill>
            <a:blip r:embed="rId2"/>
            <a:stretch>
              <a:fillRect/>
            </a:stretch>
          </p:blipFill>
          <p:spPr>
            <a:xfrm>
              <a:off x="5907024" y="1708879"/>
              <a:ext cx="4473872" cy="4189001"/>
            </a:xfrm>
            <a:prstGeom prst="rect">
              <a:avLst/>
            </a:prstGeom>
            <a:ln>
              <a:solidFill>
                <a:schemeClr val="bg1">
                  <a:lumMod val="75000"/>
                </a:schemeClr>
              </a:solidFill>
            </a:ln>
          </p:spPr>
        </p:pic>
        <p:sp>
          <p:nvSpPr>
            <p:cNvPr id="8" name="Rectangle 7"/>
            <p:cNvSpPr/>
            <p:nvPr/>
          </p:nvSpPr>
          <p:spPr>
            <a:xfrm>
              <a:off x="7199672" y="4214264"/>
              <a:ext cx="216112" cy="292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7516368" y="4214264"/>
              <a:ext cx="420624" cy="292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8235400" y="4214264"/>
              <a:ext cx="420624" cy="292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249744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VM – Custom VM Image</a:t>
            </a:r>
            <a:endParaRPr lang="ko-KR" altLang="en-US" dirty="0"/>
          </a:p>
        </p:txBody>
      </p:sp>
      <p:sp>
        <p:nvSpPr>
          <p:cNvPr id="3" name="Text Placeholder 2"/>
          <p:cNvSpPr>
            <a:spLocks noGrp="1"/>
          </p:cNvSpPr>
          <p:nvPr>
            <p:ph type="body" sz="quarter" idx="12"/>
          </p:nvPr>
        </p:nvSpPr>
        <p:spPr/>
        <p:txBody>
          <a:bodyPr/>
          <a:lstStyle/>
          <a:p>
            <a:r>
              <a:rPr lang="fr-FR" altLang="ko-KR" dirty="0"/>
              <a:t>5. Manage </a:t>
            </a:r>
            <a:r>
              <a:rPr lang="fr-FR" altLang="ko-KR" dirty="0" err="1"/>
              <a:t>VMs</a:t>
            </a:r>
            <a:endParaRPr lang="ko-KR" altLang="en-US" dirty="0"/>
          </a:p>
        </p:txBody>
      </p:sp>
      <p:sp>
        <p:nvSpPr>
          <p:cNvPr id="4" name="Content Placeholder 3"/>
          <p:cNvSpPr>
            <a:spLocks noGrp="1"/>
          </p:cNvSpPr>
          <p:nvPr>
            <p:ph idx="1"/>
          </p:nvPr>
        </p:nvSpPr>
        <p:spPr>
          <a:xfrm>
            <a:off x="312420" y="1212981"/>
            <a:ext cx="5795082" cy="5197150"/>
          </a:xfrm>
        </p:spPr>
        <p:txBody>
          <a:bodyPr/>
          <a:lstStyle/>
          <a:p>
            <a:r>
              <a:rPr lang="en-US" altLang="ko-KR" dirty="0"/>
              <a:t>Image</a:t>
            </a:r>
          </a:p>
          <a:p>
            <a:pPr lvl="1"/>
            <a:r>
              <a:rPr lang="en-US" altLang="ko-KR" dirty="0"/>
              <a:t>can capture a VM you configured on Azure</a:t>
            </a:r>
          </a:p>
          <a:p>
            <a:pPr lvl="1"/>
            <a:r>
              <a:rPr lang="en-US" altLang="ko-KR" dirty="0"/>
              <a:t>VHD is copied when a VM is created</a:t>
            </a:r>
          </a:p>
          <a:p>
            <a:pPr lvl="1"/>
            <a:r>
              <a:rPr lang="en-US" altLang="ko-KR" dirty="0"/>
              <a:t>can contain multiple VHDs</a:t>
            </a:r>
          </a:p>
          <a:p>
            <a:pPr lvl="1"/>
            <a:r>
              <a:rPr lang="en-US" altLang="ko-KR" dirty="0"/>
              <a:t>Generalized or specialized</a:t>
            </a:r>
          </a:p>
          <a:p>
            <a:r>
              <a:rPr lang="en-US" altLang="ko-KR" dirty="0"/>
              <a:t>Disk</a:t>
            </a:r>
          </a:p>
          <a:p>
            <a:pPr lvl="1"/>
            <a:r>
              <a:rPr lang="en-US" altLang="ko-KR" dirty="0"/>
              <a:t>Creating a VM from export and import a VM configuration </a:t>
            </a:r>
          </a:p>
          <a:p>
            <a:pPr lvl="1"/>
            <a:r>
              <a:rPr lang="en-US" altLang="ko-KR" dirty="0"/>
              <a:t>VHD is not copied</a:t>
            </a:r>
          </a:p>
          <a:p>
            <a:r>
              <a:rPr lang="en-US" altLang="ko-KR" dirty="0"/>
              <a:t>Uploading</a:t>
            </a:r>
          </a:p>
          <a:p>
            <a:pPr lvl="1"/>
            <a:r>
              <a:rPr lang="en-US" altLang="ko-KR" dirty="0"/>
              <a:t>You can upload your VHD you configured on a local Hyper-V</a:t>
            </a:r>
          </a:p>
          <a:p>
            <a:pPr lvl="1"/>
            <a:r>
              <a:rPr lang="en-US" altLang="ko-KR" dirty="0"/>
              <a:t>https://azure.microsoft.com/ko-kr/documentation/articles/virtual-machines-linux-create-upload-vhd-ubuntu/ </a:t>
            </a:r>
          </a:p>
          <a:p>
            <a:endParaRPr lang="ko-KR" altLang="en-US" dirty="0"/>
          </a:p>
        </p:txBody>
      </p:sp>
      <p:sp>
        <p:nvSpPr>
          <p:cNvPr id="5" name="Text Placeholder 4"/>
          <p:cNvSpPr>
            <a:spLocks noGrp="1"/>
          </p:cNvSpPr>
          <p:nvPr>
            <p:ph type="body" sz="quarter" idx="10"/>
          </p:nvPr>
        </p:nvSpPr>
        <p:spPr/>
        <p:txBody>
          <a:bodyPr/>
          <a:lstStyle/>
          <a:p>
            <a:r>
              <a:rPr lang="en-US" altLang="ko-KR" dirty="0"/>
              <a:t>Three options in creating your own VM from your customized </a:t>
            </a:r>
          </a:p>
          <a:p>
            <a:endParaRPr lang="ko-KR" altLang="en-US" dirty="0"/>
          </a:p>
        </p:txBody>
      </p:sp>
      <p:pic>
        <p:nvPicPr>
          <p:cNvPr id="6" name="Content Placeholder 5"/>
          <p:cNvPicPr>
            <a:picLocks noChangeAspect="1"/>
          </p:cNvPicPr>
          <p:nvPr/>
        </p:nvPicPr>
        <p:blipFill rotWithShape="1">
          <a:blip r:embed="rId2"/>
          <a:srcRect l="8451" r="6044"/>
          <a:stretch/>
        </p:blipFill>
        <p:spPr>
          <a:xfrm>
            <a:off x="6259881" y="2003431"/>
            <a:ext cx="5561811" cy="3466608"/>
          </a:xfrm>
          <a:prstGeom prst="rect">
            <a:avLst/>
          </a:prstGeom>
        </p:spPr>
      </p:pic>
      <p:sp>
        <p:nvSpPr>
          <p:cNvPr id="7" name="TextBox 6"/>
          <p:cNvSpPr txBox="1">
            <a:spLocks noChangeArrowheads="1"/>
          </p:cNvSpPr>
          <p:nvPr/>
        </p:nvSpPr>
        <p:spPr bwMode="auto">
          <a:xfrm>
            <a:off x="6107502" y="1631626"/>
            <a:ext cx="5714190" cy="38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9259" rIns="23997" bIns="59259" numCol="1" anchor="ctr"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14367" latinLnBrk="0">
              <a:defRPr/>
            </a:pPr>
            <a:r>
              <a:rPr lang="en-US" altLang="ko-KR" sz="1400" u="sng" kern="0" dirty="0">
                <a:solidFill>
                  <a:srgbClr val="000000"/>
                </a:solidFill>
                <a:latin typeface="Arial"/>
                <a:ea typeface="맑은 고딕" panose="020B0503020000020004" pitchFamily="50" charset="-127"/>
              </a:rPr>
              <a:t>VM Capture</a:t>
            </a:r>
            <a:endParaRPr lang="ko-KR" altLang="en-US" sz="1400" u="sng" kern="0" dirty="0">
              <a:solidFill>
                <a:srgbClr val="000000"/>
              </a:solidFill>
              <a:latin typeface="Arial"/>
              <a:ea typeface="맑은 고딕" panose="020B0503020000020004" pitchFamily="50" charset="-127"/>
            </a:endParaRPr>
          </a:p>
        </p:txBody>
      </p:sp>
      <p:sp>
        <p:nvSpPr>
          <p:cNvPr id="8" name="Oval 7"/>
          <p:cNvSpPr/>
          <p:nvPr/>
        </p:nvSpPr>
        <p:spPr>
          <a:xfrm>
            <a:off x="9496398" y="5146095"/>
            <a:ext cx="457135" cy="33899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defTabSz="914367" latinLnBrk="0"/>
            <a:endParaRPr lang="ko-KR" altLang="en-US">
              <a:solidFill>
                <a:srgbClr val="FFFFFF"/>
              </a:solidFill>
            </a:endParaRPr>
          </a:p>
        </p:txBody>
      </p:sp>
      <p:pic>
        <p:nvPicPr>
          <p:cNvPr id="9" name="Picture 8"/>
          <p:cNvPicPr>
            <a:picLocks noChangeAspect="1"/>
          </p:cNvPicPr>
          <p:nvPr/>
        </p:nvPicPr>
        <p:blipFill>
          <a:blip r:embed="rId3"/>
          <a:stretch>
            <a:fillRect/>
          </a:stretch>
        </p:blipFill>
        <p:spPr>
          <a:xfrm>
            <a:off x="9061699" y="2625262"/>
            <a:ext cx="2302857" cy="2395189"/>
          </a:xfrm>
          <a:prstGeom prst="rect">
            <a:avLst/>
          </a:prstGeom>
          <a:effectLst>
            <a:outerShdw blurRad="50800" dist="38100" dir="2700000" algn="tl" rotWithShape="0">
              <a:prstClr val="black">
                <a:alpha val="40000"/>
              </a:prstClr>
            </a:outerShdw>
          </a:effectLst>
        </p:spPr>
      </p:pic>
      <p:sp>
        <p:nvSpPr>
          <p:cNvPr id="10" name="Oval 9"/>
          <p:cNvSpPr/>
          <p:nvPr/>
        </p:nvSpPr>
        <p:spPr>
          <a:xfrm>
            <a:off x="9049509" y="4067794"/>
            <a:ext cx="457135" cy="33899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defTabSz="914367" latinLnBrk="0"/>
            <a:endParaRPr lang="ko-KR" altLang="en-US">
              <a:solidFill>
                <a:srgbClr val="FFFFFF"/>
              </a:solidFill>
            </a:endParaRPr>
          </a:p>
        </p:txBody>
      </p:sp>
      <p:sp>
        <p:nvSpPr>
          <p:cNvPr id="11" name="Oval 10"/>
          <p:cNvSpPr/>
          <p:nvPr/>
        </p:nvSpPr>
        <p:spPr>
          <a:xfrm>
            <a:off x="8012231" y="2680524"/>
            <a:ext cx="457135" cy="33899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defTabSz="914367" latinLnBrk="0"/>
            <a:endParaRPr lang="ko-KR" altLang="en-US">
              <a:solidFill>
                <a:srgbClr val="FFFFFF"/>
              </a:solidFill>
            </a:endParaRPr>
          </a:p>
        </p:txBody>
      </p:sp>
    </p:spTree>
    <p:extLst>
      <p:ext uri="{BB962C8B-B14F-4D97-AF65-F5344CB8AC3E}">
        <p14:creationId xmlns:p14="http://schemas.microsoft.com/office/powerpoint/2010/main" val="326908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Create VM</a:t>
            </a:r>
          </a:p>
        </p:txBody>
      </p:sp>
      <p:sp>
        <p:nvSpPr>
          <p:cNvPr id="9" name="Text Placeholder 8"/>
          <p:cNvSpPr>
            <a:spLocks noGrp="1"/>
          </p:cNvSpPr>
          <p:nvPr>
            <p:ph type="body" sz="quarter" idx="12"/>
          </p:nvPr>
        </p:nvSpPr>
        <p:spPr/>
        <p:txBody>
          <a:bodyPr/>
          <a:lstStyle/>
          <a:p>
            <a:r>
              <a:rPr lang="en-US" altLang="ko-KR" dirty="0"/>
              <a:t>2. Virtual Machine</a:t>
            </a:r>
            <a:endParaRPr lang="ko-KR" altLang="en-US" dirty="0"/>
          </a:p>
        </p:txBody>
      </p:sp>
      <p:sp>
        <p:nvSpPr>
          <p:cNvPr id="4" name="Text Placeholder 3"/>
          <p:cNvSpPr>
            <a:spLocks noGrp="1"/>
          </p:cNvSpPr>
          <p:nvPr>
            <p:ph type="body" sz="quarter" idx="10"/>
          </p:nvPr>
        </p:nvSpPr>
        <p:spPr/>
        <p:txBody>
          <a:bodyPr>
            <a:normAutofit/>
          </a:bodyPr>
          <a:lstStyle/>
          <a:p>
            <a:r>
              <a:rPr lang="en-US" altLang="ko-KR" dirty="0" smtClean="0"/>
              <a:t>Azure Management Portal is easy and fast way to Provision VM.</a:t>
            </a:r>
            <a:endParaRPr lang="ko-KR" altLang="en-US" dirty="0"/>
          </a:p>
        </p:txBody>
      </p:sp>
      <p:sp>
        <p:nvSpPr>
          <p:cNvPr id="14" name="Content Placeholder 13"/>
          <p:cNvSpPr>
            <a:spLocks noGrp="1"/>
          </p:cNvSpPr>
          <p:nvPr>
            <p:ph idx="1"/>
          </p:nvPr>
        </p:nvSpPr>
        <p:spPr/>
        <p:txBody>
          <a:bodyPr/>
          <a:lstStyle/>
          <a:p>
            <a:endParaRPr lang="ko-KR" altLang="en-US" dirty="0"/>
          </a:p>
        </p:txBody>
      </p:sp>
      <p:grpSp>
        <p:nvGrpSpPr>
          <p:cNvPr id="65" name="그룹 2"/>
          <p:cNvGrpSpPr/>
          <p:nvPr/>
        </p:nvGrpSpPr>
        <p:grpSpPr>
          <a:xfrm>
            <a:off x="423198" y="1520813"/>
            <a:ext cx="11342461" cy="2475496"/>
            <a:chOff x="423198" y="1642189"/>
            <a:chExt cx="11342461" cy="2475496"/>
          </a:xfrm>
        </p:grpSpPr>
        <p:pic>
          <p:nvPicPr>
            <p:cNvPr id="66" name="그림 6"/>
            <p:cNvPicPr>
              <a:picLocks noChangeAspect="1"/>
            </p:cNvPicPr>
            <p:nvPr/>
          </p:nvPicPr>
          <p:blipFill>
            <a:blip r:embed="rId2"/>
            <a:stretch>
              <a:fillRect/>
            </a:stretch>
          </p:blipFill>
          <p:spPr>
            <a:xfrm>
              <a:off x="439720" y="2279883"/>
              <a:ext cx="2546033" cy="1828800"/>
            </a:xfrm>
            <a:prstGeom prst="rect">
              <a:avLst/>
            </a:prstGeom>
            <a:ln>
              <a:solidFill>
                <a:schemeClr val="accent1"/>
              </a:solidFill>
            </a:ln>
          </p:spPr>
        </p:pic>
        <p:pic>
          <p:nvPicPr>
            <p:cNvPr id="67" name="그림 12"/>
            <p:cNvPicPr>
              <a:picLocks noChangeAspect="1"/>
            </p:cNvPicPr>
            <p:nvPr/>
          </p:nvPicPr>
          <p:blipFill>
            <a:blip r:embed="rId3"/>
            <a:stretch>
              <a:fillRect/>
            </a:stretch>
          </p:blipFill>
          <p:spPr>
            <a:xfrm>
              <a:off x="3358753" y="2280169"/>
              <a:ext cx="2546033" cy="1834515"/>
            </a:xfrm>
            <a:prstGeom prst="rect">
              <a:avLst/>
            </a:prstGeom>
            <a:ln>
              <a:solidFill>
                <a:schemeClr val="accent1"/>
              </a:solidFill>
            </a:ln>
          </p:spPr>
        </p:pic>
        <p:pic>
          <p:nvPicPr>
            <p:cNvPr id="68" name="그림 13"/>
            <p:cNvPicPr>
              <a:picLocks noChangeAspect="1"/>
            </p:cNvPicPr>
            <p:nvPr/>
          </p:nvPicPr>
          <p:blipFill>
            <a:blip r:embed="rId4"/>
            <a:stretch>
              <a:fillRect/>
            </a:stretch>
          </p:blipFill>
          <p:spPr>
            <a:xfrm>
              <a:off x="6278072" y="2280312"/>
              <a:ext cx="2551747" cy="1837373"/>
            </a:xfrm>
            <a:prstGeom prst="rect">
              <a:avLst/>
            </a:prstGeom>
            <a:ln>
              <a:solidFill>
                <a:schemeClr val="accent1"/>
              </a:solidFill>
            </a:ln>
          </p:spPr>
        </p:pic>
        <p:pic>
          <p:nvPicPr>
            <p:cNvPr id="69" name="그림 14"/>
            <p:cNvPicPr>
              <a:picLocks noChangeAspect="1"/>
            </p:cNvPicPr>
            <p:nvPr/>
          </p:nvPicPr>
          <p:blipFill>
            <a:blip r:embed="rId5"/>
            <a:stretch>
              <a:fillRect/>
            </a:stretch>
          </p:blipFill>
          <p:spPr>
            <a:xfrm>
              <a:off x="9203104" y="2280169"/>
              <a:ext cx="2546033" cy="1834515"/>
            </a:xfrm>
            <a:prstGeom prst="rect">
              <a:avLst/>
            </a:prstGeom>
            <a:ln>
              <a:solidFill>
                <a:schemeClr val="accent1"/>
              </a:solidFill>
            </a:ln>
          </p:spPr>
        </p:pic>
        <p:sp>
          <p:nvSpPr>
            <p:cNvPr id="70" name="모서리가 둥근 직사각형 16"/>
            <p:cNvSpPr/>
            <p:nvPr/>
          </p:nvSpPr>
          <p:spPr>
            <a:xfrm>
              <a:off x="423198" y="1642189"/>
              <a:ext cx="2579077" cy="4806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solidFill>
                    <a:schemeClr val="tx1"/>
                  </a:solidFill>
                  <a:latin typeface="+mn-ea"/>
                </a:rPr>
                <a:t>1. Select OS and Applications</a:t>
              </a:r>
              <a:endParaRPr lang="ko-KR" altLang="en-US" sz="1100" b="1" dirty="0">
                <a:solidFill>
                  <a:schemeClr val="tx1"/>
                </a:solidFill>
                <a:latin typeface="+mn-ea"/>
              </a:endParaRPr>
            </a:p>
          </p:txBody>
        </p:sp>
        <p:sp>
          <p:nvSpPr>
            <p:cNvPr id="71" name="모서리가 둥근 직사각형 17"/>
            <p:cNvSpPr/>
            <p:nvPr/>
          </p:nvSpPr>
          <p:spPr>
            <a:xfrm>
              <a:off x="3342230" y="1642189"/>
              <a:ext cx="2579077" cy="4806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solidFill>
                    <a:schemeClr val="tx1"/>
                  </a:solidFill>
                  <a:latin typeface="+mn-ea"/>
                </a:rPr>
                <a:t>2. Select VM Size</a:t>
              </a:r>
              <a:endParaRPr lang="ko-KR" altLang="en-US" sz="1100" b="1" dirty="0">
                <a:solidFill>
                  <a:schemeClr val="tx1"/>
                </a:solidFill>
                <a:latin typeface="+mn-ea"/>
              </a:endParaRPr>
            </a:p>
          </p:txBody>
        </p:sp>
        <p:sp>
          <p:nvSpPr>
            <p:cNvPr id="72" name="모서리가 둥근 직사각형 18"/>
            <p:cNvSpPr/>
            <p:nvPr/>
          </p:nvSpPr>
          <p:spPr>
            <a:xfrm>
              <a:off x="6264406" y="1642189"/>
              <a:ext cx="2579077" cy="4806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solidFill>
                    <a:schemeClr val="tx1"/>
                  </a:solidFill>
                  <a:latin typeface="+mn-ea"/>
                </a:rPr>
                <a:t>3. Select Datacenter</a:t>
              </a:r>
              <a:endParaRPr lang="ko-KR" altLang="en-US" sz="1100" b="1" dirty="0">
                <a:solidFill>
                  <a:schemeClr val="tx1"/>
                </a:solidFill>
                <a:latin typeface="+mn-ea"/>
              </a:endParaRPr>
            </a:p>
          </p:txBody>
        </p:sp>
        <p:sp>
          <p:nvSpPr>
            <p:cNvPr id="73" name="모서리가 둥근 직사각형 19"/>
            <p:cNvSpPr/>
            <p:nvPr/>
          </p:nvSpPr>
          <p:spPr>
            <a:xfrm>
              <a:off x="9186582" y="1642189"/>
              <a:ext cx="2579077" cy="4806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solidFill>
                    <a:schemeClr val="tx1"/>
                  </a:solidFill>
                  <a:latin typeface="+mn-ea"/>
                </a:rPr>
                <a:t>4. Extension</a:t>
              </a:r>
              <a:endParaRPr lang="ko-KR" altLang="en-US" sz="1100" b="1" dirty="0">
                <a:solidFill>
                  <a:schemeClr val="tx1"/>
                </a:solidFill>
                <a:latin typeface="+mn-ea"/>
              </a:endParaRPr>
            </a:p>
          </p:txBody>
        </p:sp>
        <p:sp>
          <p:nvSpPr>
            <p:cNvPr id="74" name="오른쪽 화살표 21"/>
            <p:cNvSpPr/>
            <p:nvPr/>
          </p:nvSpPr>
          <p:spPr>
            <a:xfrm>
              <a:off x="3056093" y="1706666"/>
              <a:ext cx="229176" cy="35169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5" name="오른쪽 화살표 22"/>
            <p:cNvSpPr/>
            <p:nvPr/>
          </p:nvSpPr>
          <p:spPr>
            <a:xfrm>
              <a:off x="5978268" y="1706666"/>
              <a:ext cx="229176" cy="35169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6" name="오른쪽 화살표 23"/>
            <p:cNvSpPr/>
            <p:nvPr/>
          </p:nvSpPr>
          <p:spPr>
            <a:xfrm>
              <a:off x="8900444" y="1706666"/>
              <a:ext cx="229176" cy="35169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aphicFrame>
        <p:nvGraphicFramePr>
          <p:cNvPr id="77" name="표 25"/>
          <p:cNvGraphicFramePr>
            <a:graphicFrameLocks noGrp="1"/>
          </p:cNvGraphicFramePr>
          <p:nvPr>
            <p:extLst>
              <p:ext uri="{D42A27DB-BD31-4B8C-83A1-F6EECF244321}">
                <p14:modId xmlns:p14="http://schemas.microsoft.com/office/powerpoint/2010/main" val="3023692663"/>
              </p:ext>
            </p:extLst>
          </p:nvPr>
        </p:nvGraphicFramePr>
        <p:xfrm>
          <a:off x="312418" y="4111204"/>
          <a:ext cx="11563059" cy="1854200"/>
        </p:xfrm>
        <a:graphic>
          <a:graphicData uri="http://schemas.openxmlformats.org/drawingml/2006/table">
            <a:tbl>
              <a:tblPr firstRow="1" bandRow="1">
                <a:tableStyleId>{5C22544A-7EE6-4342-B048-85BDC9FD1C3A}</a:tableStyleId>
              </a:tblPr>
              <a:tblGrid>
                <a:gridCol w="582227"/>
                <a:gridCol w="2229733"/>
                <a:gridCol w="8751099"/>
              </a:tblGrid>
              <a:tr h="370840">
                <a:tc gridSpan="2">
                  <a:txBody>
                    <a:bodyPr/>
                    <a:lstStyle/>
                    <a:p>
                      <a:pPr algn="ctr" latinLnBrk="1"/>
                      <a:r>
                        <a:rPr lang="en-US" altLang="ko-KR" sz="1100" dirty="0" smtClean="0">
                          <a:solidFill>
                            <a:schemeClr val="bg1"/>
                          </a:solidFill>
                        </a:rPr>
                        <a:t>Step</a:t>
                      </a:r>
                      <a:endParaRPr lang="ko-KR" altLang="en-US" sz="1100" dirty="0">
                        <a:solidFill>
                          <a:schemeClr val="bg1"/>
                        </a:solidFill>
                      </a:endParaRPr>
                    </a:p>
                  </a:txBody>
                  <a:tcPr anchor="ctr"/>
                </a:tc>
                <a:tc hMerge="1">
                  <a:txBody>
                    <a:bodyPr/>
                    <a:lstStyle/>
                    <a:p>
                      <a:pPr algn="ctr" latinLnBrk="1"/>
                      <a:endParaRPr lang="ko-KR" altLang="en-US" sz="1100" dirty="0">
                        <a:solidFill>
                          <a:schemeClr val="tx1"/>
                        </a:solidFill>
                      </a:endParaRPr>
                    </a:p>
                  </a:txBody>
                  <a:tcPr anchor="ctr"/>
                </a:tc>
                <a:tc>
                  <a:txBody>
                    <a:bodyPr/>
                    <a:lstStyle/>
                    <a:p>
                      <a:pPr algn="ctr" latinLnBrk="1"/>
                      <a:r>
                        <a:rPr lang="en-US" altLang="ko-KR" sz="1100" dirty="0" smtClean="0">
                          <a:solidFill>
                            <a:schemeClr val="bg1"/>
                          </a:solidFill>
                        </a:rPr>
                        <a:t>Detail</a:t>
                      </a:r>
                      <a:endParaRPr lang="ko-KR" altLang="en-US" sz="1100" dirty="0">
                        <a:solidFill>
                          <a:schemeClr val="bg1"/>
                        </a:solidFill>
                      </a:endParaRPr>
                    </a:p>
                  </a:txBody>
                  <a:tcPr anchor="ctr"/>
                </a:tc>
              </a:tr>
              <a:tr h="370840">
                <a:tc>
                  <a:txBody>
                    <a:bodyPr/>
                    <a:lstStyle/>
                    <a:p>
                      <a:pPr algn="ctr" latinLnBrk="1"/>
                      <a:r>
                        <a:rPr lang="en-US" altLang="ko-KR" sz="1100" dirty="0" smtClean="0">
                          <a:solidFill>
                            <a:schemeClr val="tx1"/>
                          </a:solidFill>
                        </a:rPr>
                        <a:t>1</a:t>
                      </a:r>
                      <a:endParaRPr lang="ko-KR" altLang="en-US" sz="1100">
                        <a:solidFill>
                          <a:schemeClr val="tx1"/>
                        </a:solidFill>
                      </a:endParaRPr>
                    </a:p>
                  </a:txBody>
                  <a:tcPr anchor="ctr"/>
                </a:tc>
                <a:tc>
                  <a:txBody>
                    <a:bodyPr/>
                    <a:lstStyle/>
                    <a:p>
                      <a:pPr latinLnBrk="1"/>
                      <a:r>
                        <a:rPr lang="en-US" altLang="ko-KR" sz="1100" dirty="0" smtClean="0">
                          <a:solidFill>
                            <a:schemeClr val="tx1"/>
                          </a:solidFill>
                        </a:rPr>
                        <a:t>Select OS and Applications</a:t>
                      </a:r>
                      <a:endParaRPr lang="ko-KR" altLang="en-US" sz="1100" dirty="0">
                        <a:solidFill>
                          <a:schemeClr val="tx1"/>
                        </a:solidFill>
                      </a:endParaRPr>
                    </a:p>
                  </a:txBody>
                  <a:tcPr anchor="ctr"/>
                </a:tc>
                <a:tc>
                  <a:txBody>
                    <a:bodyPr/>
                    <a:lstStyle/>
                    <a:p>
                      <a:pPr latinLnBrk="1"/>
                      <a:r>
                        <a:rPr lang="en-US" altLang="ko-KR" sz="1100" dirty="0" smtClean="0">
                          <a:solidFill>
                            <a:schemeClr val="tx1"/>
                          </a:solidFill>
                        </a:rPr>
                        <a:t>Windows Azure</a:t>
                      </a:r>
                      <a:r>
                        <a:rPr lang="ko-KR" altLang="en-US" sz="1100" smtClean="0">
                          <a:solidFill>
                            <a:schemeClr val="tx1"/>
                          </a:solidFill>
                        </a:rPr>
                        <a:t>에서</a:t>
                      </a:r>
                      <a:r>
                        <a:rPr lang="ko-KR" altLang="en-US" sz="1100" baseline="0" smtClean="0">
                          <a:solidFill>
                            <a:schemeClr val="tx1"/>
                          </a:solidFill>
                        </a:rPr>
                        <a:t> 제공하는 가상 컴퓨터는 </a:t>
                      </a:r>
                      <a:r>
                        <a:rPr lang="en-US" altLang="ko-KR" sz="1100" baseline="0" dirty="0" smtClean="0">
                          <a:solidFill>
                            <a:schemeClr val="tx1"/>
                          </a:solidFill>
                        </a:rPr>
                        <a:t>Windows </a:t>
                      </a:r>
                      <a:r>
                        <a:rPr lang="ko-KR" altLang="en-US" sz="1100" baseline="0" smtClean="0">
                          <a:solidFill>
                            <a:schemeClr val="tx1"/>
                          </a:solidFill>
                        </a:rPr>
                        <a:t>와 </a:t>
                      </a:r>
                      <a:r>
                        <a:rPr lang="en-US" altLang="ko-KR" sz="1100" baseline="0" dirty="0" smtClean="0">
                          <a:solidFill>
                            <a:schemeClr val="tx1"/>
                          </a:solidFill>
                        </a:rPr>
                        <a:t>Linux</a:t>
                      </a:r>
                      <a:r>
                        <a:rPr lang="ko-KR" altLang="en-US" sz="1100" baseline="0" smtClean="0">
                          <a:solidFill>
                            <a:schemeClr val="tx1"/>
                          </a:solidFill>
                        </a:rPr>
                        <a:t>가 있으며</a:t>
                      </a:r>
                      <a:r>
                        <a:rPr lang="en-US" altLang="ko-KR" sz="1100" baseline="0" dirty="0" smtClean="0">
                          <a:solidFill>
                            <a:schemeClr val="tx1"/>
                          </a:solidFill>
                        </a:rPr>
                        <a:t>, </a:t>
                      </a:r>
                      <a:r>
                        <a:rPr lang="ko-KR" altLang="en-US" sz="1100" baseline="0" smtClean="0">
                          <a:solidFill>
                            <a:schemeClr val="tx1"/>
                          </a:solidFill>
                        </a:rPr>
                        <a:t>선택된 운영 체제에 대한 관리자 권한을 취득합니다</a:t>
                      </a:r>
                      <a:r>
                        <a:rPr lang="en-US" altLang="ko-KR" sz="1100" baseline="0" dirty="0" smtClean="0">
                          <a:solidFill>
                            <a:schemeClr val="tx1"/>
                          </a:solidFill>
                        </a:rPr>
                        <a:t>.</a:t>
                      </a:r>
                      <a:endParaRPr lang="ko-KR" altLang="en-US" sz="1100">
                        <a:solidFill>
                          <a:schemeClr val="tx1"/>
                        </a:solidFill>
                      </a:endParaRPr>
                    </a:p>
                  </a:txBody>
                  <a:tcPr anchor="ctr"/>
                </a:tc>
              </a:tr>
              <a:tr h="370840">
                <a:tc>
                  <a:txBody>
                    <a:bodyPr/>
                    <a:lstStyle/>
                    <a:p>
                      <a:pPr algn="ctr" latinLnBrk="1"/>
                      <a:r>
                        <a:rPr lang="en-US" altLang="ko-KR" sz="1100" dirty="0" smtClean="0">
                          <a:solidFill>
                            <a:schemeClr val="tx1"/>
                          </a:solidFill>
                        </a:rPr>
                        <a:t>2</a:t>
                      </a:r>
                      <a:endParaRPr lang="ko-KR" altLang="en-US" sz="1100">
                        <a:solidFill>
                          <a:schemeClr val="tx1"/>
                        </a:solidFill>
                      </a:endParaRPr>
                    </a:p>
                  </a:txBody>
                  <a:tcPr anchor="ctr"/>
                </a:tc>
                <a:tc>
                  <a:txBody>
                    <a:bodyPr/>
                    <a:lstStyle/>
                    <a:p>
                      <a:pPr latinLnBrk="1"/>
                      <a:r>
                        <a:rPr lang="en-US" altLang="ko-KR" sz="1100" dirty="0" smtClean="0">
                          <a:solidFill>
                            <a:schemeClr val="tx1"/>
                          </a:solidFill>
                        </a:rPr>
                        <a:t>Select VM Size</a:t>
                      </a:r>
                    </a:p>
                  </a:txBody>
                  <a:tcPr anchor="ctr"/>
                </a:tc>
                <a:tc>
                  <a:txBody>
                    <a:bodyPr/>
                    <a:lstStyle/>
                    <a:p>
                      <a:pPr latinLnBrk="1"/>
                      <a:r>
                        <a:rPr lang="ko-KR" altLang="en-US" sz="1100" dirty="0" smtClean="0">
                          <a:solidFill>
                            <a:schemeClr val="tx1"/>
                          </a:solidFill>
                        </a:rPr>
                        <a:t>가상</a:t>
                      </a:r>
                      <a:r>
                        <a:rPr lang="en-US" altLang="ko-KR" sz="1100" dirty="0" smtClean="0">
                          <a:solidFill>
                            <a:schemeClr val="tx1"/>
                          </a:solidFill>
                        </a:rPr>
                        <a:t> </a:t>
                      </a:r>
                      <a:r>
                        <a:rPr lang="ko-KR" altLang="en-US" sz="1100" smtClean="0">
                          <a:solidFill>
                            <a:schemeClr val="tx1"/>
                          </a:solidFill>
                        </a:rPr>
                        <a:t>컴퓨터에 설치된 운영체제의 계정과 비밀번호를 설정하고</a:t>
                      </a:r>
                      <a:r>
                        <a:rPr lang="en-US" altLang="ko-KR" sz="1100" dirty="0" smtClean="0">
                          <a:solidFill>
                            <a:schemeClr val="tx1"/>
                          </a:solidFill>
                        </a:rPr>
                        <a:t>, </a:t>
                      </a:r>
                      <a:r>
                        <a:rPr lang="ko-KR" altLang="en-US" sz="1100" smtClean="0">
                          <a:solidFill>
                            <a:schemeClr val="tx1"/>
                          </a:solidFill>
                        </a:rPr>
                        <a:t>가상 컴퓨터의 </a:t>
                      </a:r>
                      <a:r>
                        <a:rPr lang="en-US" altLang="ko-KR" sz="1100" dirty="0" smtClean="0">
                          <a:solidFill>
                            <a:schemeClr val="tx1"/>
                          </a:solidFill>
                        </a:rPr>
                        <a:t>CPU/Memory </a:t>
                      </a:r>
                      <a:r>
                        <a:rPr lang="ko-KR" altLang="en-US" sz="1100" smtClean="0">
                          <a:solidFill>
                            <a:schemeClr val="tx1"/>
                          </a:solidFill>
                        </a:rPr>
                        <a:t>사이즈를 선택 합니다</a:t>
                      </a:r>
                      <a:r>
                        <a:rPr lang="en-US" altLang="ko-KR" sz="1100" dirty="0" smtClean="0">
                          <a:solidFill>
                            <a:schemeClr val="tx1"/>
                          </a:solidFill>
                        </a:rPr>
                        <a:t>.</a:t>
                      </a:r>
                      <a:endParaRPr lang="ko-KR" altLang="en-US" sz="1100" dirty="0">
                        <a:solidFill>
                          <a:schemeClr val="tx1"/>
                        </a:solidFill>
                      </a:endParaRPr>
                    </a:p>
                  </a:txBody>
                  <a:tcPr anchor="ctr"/>
                </a:tc>
              </a:tr>
              <a:tr h="370840">
                <a:tc>
                  <a:txBody>
                    <a:bodyPr/>
                    <a:lstStyle/>
                    <a:p>
                      <a:pPr algn="ctr" latinLnBrk="1"/>
                      <a:r>
                        <a:rPr lang="en-US" altLang="ko-KR" sz="1100" dirty="0" smtClean="0">
                          <a:solidFill>
                            <a:schemeClr val="tx1"/>
                          </a:solidFill>
                        </a:rPr>
                        <a:t>3</a:t>
                      </a:r>
                      <a:endParaRPr lang="ko-KR" altLang="en-US" sz="1100">
                        <a:solidFill>
                          <a:schemeClr val="tx1"/>
                        </a:solidFill>
                      </a:endParaRPr>
                    </a:p>
                  </a:txBody>
                  <a:tcPr anchor="ctr"/>
                </a:tc>
                <a:tc>
                  <a:txBody>
                    <a:bodyPr/>
                    <a:lstStyle/>
                    <a:p>
                      <a:pPr latinLnBrk="1"/>
                      <a:r>
                        <a:rPr lang="en-US" altLang="ko-KR" sz="1100" dirty="0" smtClean="0">
                          <a:solidFill>
                            <a:schemeClr val="tx1"/>
                          </a:solidFill>
                        </a:rPr>
                        <a:t>Select Datacenter</a:t>
                      </a:r>
                      <a:endParaRPr lang="ko-KR" altLang="en-US" sz="1100" dirty="0">
                        <a:solidFill>
                          <a:schemeClr val="tx1"/>
                        </a:solidFill>
                      </a:endParaRPr>
                    </a:p>
                  </a:txBody>
                  <a:tcPr anchor="ctr"/>
                </a:tc>
                <a:tc>
                  <a:txBody>
                    <a:bodyPr/>
                    <a:lstStyle/>
                    <a:p>
                      <a:pPr latinLnBrk="1"/>
                      <a:r>
                        <a:rPr lang="ko-KR" altLang="en-US" sz="1100" dirty="0" smtClean="0">
                          <a:solidFill>
                            <a:schemeClr val="tx1"/>
                          </a:solidFill>
                        </a:rPr>
                        <a:t>가상 컴퓨터를 인터넷을 통해 접속할 수 있는 </a:t>
                      </a:r>
                      <a:r>
                        <a:rPr lang="en-US" altLang="ko-KR" sz="1100" dirty="0" smtClean="0">
                          <a:solidFill>
                            <a:schemeClr val="tx1"/>
                          </a:solidFill>
                        </a:rPr>
                        <a:t>DNS </a:t>
                      </a:r>
                      <a:r>
                        <a:rPr lang="ko-KR" altLang="en-US" sz="1100" smtClean="0">
                          <a:solidFill>
                            <a:schemeClr val="tx1"/>
                          </a:solidFill>
                        </a:rPr>
                        <a:t>이름과 가상 컴퓨터가 운영될 데이터센터를 선택합니다</a:t>
                      </a:r>
                      <a:r>
                        <a:rPr lang="en-US" altLang="ko-KR" sz="1100" dirty="0" smtClean="0">
                          <a:solidFill>
                            <a:schemeClr val="tx1"/>
                          </a:solidFill>
                        </a:rPr>
                        <a:t>.</a:t>
                      </a:r>
                      <a:endParaRPr lang="ko-KR" altLang="en-US" sz="1100">
                        <a:solidFill>
                          <a:schemeClr val="tx1"/>
                        </a:solidFill>
                      </a:endParaRPr>
                    </a:p>
                  </a:txBody>
                  <a:tcPr anchor="ctr"/>
                </a:tc>
              </a:tr>
              <a:tr h="370840">
                <a:tc>
                  <a:txBody>
                    <a:bodyPr/>
                    <a:lstStyle/>
                    <a:p>
                      <a:pPr algn="ctr" latinLnBrk="1"/>
                      <a:r>
                        <a:rPr lang="en-US" altLang="ko-KR" sz="1100" dirty="0" smtClean="0">
                          <a:solidFill>
                            <a:schemeClr val="tx1"/>
                          </a:solidFill>
                        </a:rPr>
                        <a:t>4</a:t>
                      </a:r>
                      <a:endParaRPr lang="ko-KR" altLang="en-US" sz="1100">
                        <a:solidFill>
                          <a:schemeClr val="tx1"/>
                        </a:solidFill>
                      </a:endParaRPr>
                    </a:p>
                  </a:txBody>
                  <a:tcPr anchor="ctr"/>
                </a:tc>
                <a:tc>
                  <a:txBody>
                    <a:bodyPr/>
                    <a:lstStyle/>
                    <a:p>
                      <a:pPr latinLnBrk="1"/>
                      <a:r>
                        <a:rPr lang="en-US" altLang="ko-KR" sz="1100" dirty="0" smtClean="0">
                          <a:solidFill>
                            <a:schemeClr val="tx1"/>
                          </a:solidFill>
                        </a:rPr>
                        <a:t>Extension</a:t>
                      </a:r>
                    </a:p>
                  </a:txBody>
                  <a:tcPr anchor="ctr"/>
                </a:tc>
                <a:tc>
                  <a:txBody>
                    <a:bodyPr/>
                    <a:lstStyle/>
                    <a:p>
                      <a:pPr latinLnBrk="1"/>
                      <a:r>
                        <a:rPr lang="en-US" altLang="ko-KR" sz="1100" dirty="0" smtClean="0">
                          <a:solidFill>
                            <a:schemeClr val="tx1"/>
                          </a:solidFill>
                        </a:rPr>
                        <a:t>VM</a:t>
                      </a:r>
                      <a:r>
                        <a:rPr lang="en-US" altLang="ko-KR" sz="1100" baseline="0" dirty="0" smtClean="0">
                          <a:solidFill>
                            <a:schemeClr val="tx1"/>
                          </a:solidFill>
                        </a:rPr>
                        <a:t> Agent </a:t>
                      </a:r>
                      <a:r>
                        <a:rPr lang="ko-KR" altLang="en-US" sz="1100" baseline="0" dirty="0" smtClean="0">
                          <a:solidFill>
                            <a:schemeClr val="tx1"/>
                          </a:solidFill>
                        </a:rPr>
                        <a:t>설치 및 </a:t>
                      </a:r>
                      <a:r>
                        <a:rPr lang="en-US" altLang="ko-KR" sz="1100" baseline="0" dirty="0" smtClean="0">
                          <a:solidFill>
                            <a:schemeClr val="tx1"/>
                          </a:solidFill>
                        </a:rPr>
                        <a:t>Extension </a:t>
                      </a:r>
                      <a:r>
                        <a:rPr lang="ko-KR" altLang="en-US" sz="1100" baseline="0" dirty="0" smtClean="0">
                          <a:solidFill>
                            <a:schemeClr val="tx1"/>
                          </a:solidFill>
                        </a:rPr>
                        <a:t>설치에 대한 선택을 하고 가상 컴퓨터 생성을 시작 합니다</a:t>
                      </a:r>
                      <a:r>
                        <a:rPr lang="en-US" altLang="ko-KR" sz="1100" baseline="0" dirty="0" smtClean="0">
                          <a:solidFill>
                            <a:schemeClr val="tx1"/>
                          </a:solidFill>
                        </a:rPr>
                        <a:t>.</a:t>
                      </a:r>
                      <a:endParaRPr lang="ko-KR" altLang="en-US" sz="1100" dirty="0">
                        <a:solidFill>
                          <a:schemeClr val="tx1"/>
                        </a:solidFill>
                      </a:endParaRPr>
                    </a:p>
                  </a:txBody>
                  <a:tcPr anchor="ctr"/>
                </a:tc>
              </a:tr>
            </a:tbl>
          </a:graphicData>
        </a:graphic>
      </p:graphicFrame>
    </p:spTree>
    <p:extLst>
      <p:ext uri="{BB962C8B-B14F-4D97-AF65-F5344CB8AC3E}">
        <p14:creationId xmlns:p14="http://schemas.microsoft.com/office/powerpoint/2010/main" val="36384079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VM – Backup</a:t>
            </a:r>
            <a:endParaRPr lang="ko-KR" altLang="en-US" dirty="0"/>
          </a:p>
        </p:txBody>
      </p:sp>
      <p:sp>
        <p:nvSpPr>
          <p:cNvPr id="3" name="Text Placeholder 2"/>
          <p:cNvSpPr>
            <a:spLocks noGrp="1"/>
          </p:cNvSpPr>
          <p:nvPr>
            <p:ph type="body" sz="quarter" idx="12"/>
          </p:nvPr>
        </p:nvSpPr>
        <p:spPr/>
        <p:txBody>
          <a:bodyPr/>
          <a:lstStyle/>
          <a:p>
            <a:r>
              <a:rPr lang="fr-FR" altLang="ko-KR" dirty="0"/>
              <a:t>5. Manage </a:t>
            </a:r>
            <a:r>
              <a:rPr lang="fr-FR" altLang="ko-KR" dirty="0" err="1"/>
              <a:t>VMs</a:t>
            </a:r>
            <a:endParaRPr lang="ko-KR" altLang="en-US" dirty="0"/>
          </a:p>
        </p:txBody>
      </p:sp>
      <p:sp>
        <p:nvSpPr>
          <p:cNvPr id="4" name="Content Placeholder 3"/>
          <p:cNvSpPr>
            <a:spLocks noGrp="1"/>
          </p:cNvSpPr>
          <p:nvPr>
            <p:ph idx="1"/>
          </p:nvPr>
        </p:nvSpPr>
        <p:spPr>
          <a:xfrm>
            <a:off x="312420" y="1212981"/>
            <a:ext cx="5801028" cy="5197150"/>
          </a:xfrm>
        </p:spPr>
        <p:txBody>
          <a:bodyPr/>
          <a:lstStyle/>
          <a:p>
            <a:r>
              <a:rPr lang="en-US" altLang="ko-KR" dirty="0"/>
              <a:t>Application-consistent backup of virtual machines </a:t>
            </a:r>
          </a:p>
          <a:p>
            <a:pPr lvl="1"/>
            <a:r>
              <a:rPr lang="en-US" altLang="ko-KR" dirty="0"/>
              <a:t>No shut down of VM required</a:t>
            </a:r>
          </a:p>
          <a:p>
            <a:pPr lvl="1"/>
            <a:r>
              <a:rPr lang="en-US" altLang="ko-KR" dirty="0"/>
              <a:t>Application level consistency for Windows OSes</a:t>
            </a:r>
          </a:p>
          <a:p>
            <a:pPr lvl="1"/>
            <a:r>
              <a:rPr lang="en-US" altLang="ko-KR" dirty="0"/>
              <a:t>File system level consistency for Linux OSes</a:t>
            </a:r>
          </a:p>
          <a:p>
            <a:r>
              <a:rPr lang="en-US" altLang="ko-KR" dirty="0"/>
              <a:t>Fabric level backup </a:t>
            </a:r>
          </a:p>
          <a:p>
            <a:pPr lvl="1"/>
            <a:r>
              <a:rPr lang="en-US" altLang="ko-KR" dirty="0"/>
              <a:t>Agentless backup of multiple VMs at the same time</a:t>
            </a:r>
          </a:p>
          <a:p>
            <a:pPr lvl="1"/>
            <a:r>
              <a:rPr lang="en-US" altLang="ko-KR" dirty="0"/>
              <a:t>Single, central management interface through the Azure portal</a:t>
            </a:r>
          </a:p>
          <a:p>
            <a:pPr lvl="1"/>
            <a:r>
              <a:rPr lang="en-US" altLang="ko-KR" dirty="0"/>
              <a:t>Detailed Jobs view for tracking progress and success/failure</a:t>
            </a:r>
          </a:p>
          <a:p>
            <a:r>
              <a:rPr lang="en-US" altLang="ko-KR" dirty="0"/>
              <a:t>Policy-driven backup and retention </a:t>
            </a:r>
          </a:p>
          <a:p>
            <a:pPr lvl="1"/>
            <a:r>
              <a:rPr lang="en-US" altLang="ko-KR" dirty="0"/>
              <a:t>Configuration of scheduled backup</a:t>
            </a:r>
          </a:p>
          <a:p>
            <a:pPr lvl="1"/>
            <a:r>
              <a:rPr lang="en-US" altLang="ko-KR" dirty="0"/>
              <a:t>On-demand backup</a:t>
            </a:r>
          </a:p>
          <a:p>
            <a:pPr lvl="1"/>
            <a:r>
              <a:rPr lang="en-US" altLang="ko-KR" dirty="0"/>
              <a:t>Retain backup data in Azure Backup vault even if the original VM is deleted</a:t>
            </a:r>
          </a:p>
          <a:p>
            <a:pPr lvl="1"/>
            <a:r>
              <a:rPr lang="en-US" altLang="ko-KR" dirty="0"/>
              <a:t>Backup frequency: daily, weekly or manual (for preview)</a:t>
            </a:r>
          </a:p>
          <a:p>
            <a:pPr lvl="1"/>
            <a:r>
              <a:rPr lang="en-US" altLang="ko-KR" dirty="0"/>
              <a:t>Retention range: 4 weeks max (for preview)</a:t>
            </a:r>
          </a:p>
          <a:p>
            <a:r>
              <a:rPr lang="en-US" altLang="ko-KR" dirty="0"/>
              <a:t>Storage</a:t>
            </a:r>
          </a:p>
          <a:p>
            <a:pPr lvl="1"/>
            <a:r>
              <a:rPr lang="en-US" altLang="ko-KR" dirty="0" smtClean="0"/>
              <a:t>Locally </a:t>
            </a:r>
            <a:r>
              <a:rPr lang="en-US" altLang="ko-KR" dirty="0"/>
              <a:t>or geo redundant</a:t>
            </a:r>
          </a:p>
          <a:p>
            <a:pPr lvl="1"/>
            <a:endParaRPr lang="en-US" altLang="ko-KR" dirty="0"/>
          </a:p>
        </p:txBody>
      </p:sp>
      <p:sp>
        <p:nvSpPr>
          <p:cNvPr id="5" name="Text Placeholder 4"/>
          <p:cNvSpPr>
            <a:spLocks noGrp="1"/>
          </p:cNvSpPr>
          <p:nvPr>
            <p:ph type="body" sz="quarter" idx="10"/>
          </p:nvPr>
        </p:nvSpPr>
        <p:spPr/>
        <p:txBody>
          <a:bodyPr/>
          <a:lstStyle/>
          <a:p>
            <a:r>
              <a:rPr lang="en-US" altLang="ko-KR" dirty="0"/>
              <a:t>Azure VM can be backed up and recovered at any point you want </a:t>
            </a:r>
            <a:endParaRPr lang="ko-KR" altLang="en-US" dirty="0"/>
          </a:p>
        </p:txBody>
      </p:sp>
      <p:pic>
        <p:nvPicPr>
          <p:cNvPr id="6" name="Picture 5"/>
          <p:cNvPicPr>
            <a:picLocks noChangeAspect="1"/>
          </p:cNvPicPr>
          <p:nvPr/>
        </p:nvPicPr>
        <p:blipFill>
          <a:blip r:embed="rId2"/>
          <a:stretch>
            <a:fillRect/>
          </a:stretch>
        </p:blipFill>
        <p:spPr>
          <a:xfrm>
            <a:off x="6113449" y="2159599"/>
            <a:ext cx="5766130" cy="4162425"/>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57" y="1202418"/>
            <a:ext cx="5468113" cy="12860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9813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smtClean="0"/>
              <a:t>Hand on Lab</a:t>
            </a:r>
            <a:endParaRPr lang="ko-KR" altLang="en-US" dirty="0"/>
          </a:p>
        </p:txBody>
      </p:sp>
      <p:sp>
        <p:nvSpPr>
          <p:cNvPr id="7" name="Text Placeholder 6"/>
          <p:cNvSpPr>
            <a:spLocks noGrp="1"/>
          </p:cNvSpPr>
          <p:nvPr>
            <p:ph type="body" idx="1"/>
          </p:nvPr>
        </p:nvSpPr>
        <p:spPr/>
        <p:txBody>
          <a:bodyPr/>
          <a:lstStyle/>
          <a:p>
            <a:pPr>
              <a:lnSpc>
                <a:spcPct val="200000"/>
              </a:lnSpc>
            </a:pPr>
            <a:r>
              <a:rPr lang="en-US" altLang="ko-KR" dirty="0"/>
              <a:t>Scenario #1. Deploy </a:t>
            </a:r>
            <a:r>
              <a:rPr lang="en-US" altLang="ko-KR" dirty="0" smtClean="0"/>
              <a:t>Service</a:t>
            </a:r>
          </a:p>
          <a:p>
            <a:pPr>
              <a:lnSpc>
                <a:spcPct val="200000"/>
              </a:lnSpc>
            </a:pPr>
            <a:r>
              <a:rPr lang="en-US" altLang="ko-KR" sz="1800" dirty="0" smtClean="0"/>
              <a:t>http://azuretech.trafficmanager.net/Home/lab01</a:t>
            </a:r>
            <a:endParaRPr lang="ko-KR" altLang="en-US" dirty="0"/>
          </a:p>
        </p:txBody>
      </p:sp>
    </p:spTree>
    <p:extLst>
      <p:ext uri="{BB962C8B-B14F-4D97-AF65-F5344CB8AC3E}">
        <p14:creationId xmlns:p14="http://schemas.microsoft.com/office/powerpoint/2010/main" val="3306407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smtClean="0"/>
              <a:t>Hand on Lab</a:t>
            </a:r>
            <a:endParaRPr lang="ko-KR" altLang="en-US" dirty="0"/>
          </a:p>
        </p:txBody>
      </p:sp>
      <p:sp>
        <p:nvSpPr>
          <p:cNvPr id="7" name="Text Placeholder 6"/>
          <p:cNvSpPr>
            <a:spLocks noGrp="1"/>
          </p:cNvSpPr>
          <p:nvPr>
            <p:ph type="body" idx="1"/>
          </p:nvPr>
        </p:nvSpPr>
        <p:spPr/>
        <p:txBody>
          <a:bodyPr/>
          <a:lstStyle/>
          <a:p>
            <a:pPr>
              <a:lnSpc>
                <a:spcPct val="200000"/>
              </a:lnSpc>
            </a:pPr>
            <a:r>
              <a:rPr lang="en-US" altLang="ko-KR" dirty="0"/>
              <a:t>Scenario #2. Manage </a:t>
            </a:r>
            <a:r>
              <a:rPr lang="en-US" altLang="ko-KR" dirty="0" smtClean="0"/>
              <a:t>VMs</a:t>
            </a:r>
          </a:p>
          <a:p>
            <a:pPr>
              <a:lnSpc>
                <a:spcPct val="200000"/>
              </a:lnSpc>
            </a:pPr>
            <a:r>
              <a:rPr lang="en-US" altLang="ko-KR" sz="1800" dirty="0" smtClean="0"/>
              <a:t>http://azuretech.trafficmanager.net/Home/lab02</a:t>
            </a:r>
            <a:endParaRPr lang="ko-KR" altLang="en-US" dirty="0"/>
          </a:p>
        </p:txBody>
      </p:sp>
    </p:spTree>
    <p:extLst>
      <p:ext uri="{BB962C8B-B14F-4D97-AF65-F5344CB8AC3E}">
        <p14:creationId xmlns:p14="http://schemas.microsoft.com/office/powerpoint/2010/main" val="3039715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smtClean="0"/>
              <a:t>Hand on Lab</a:t>
            </a:r>
            <a:endParaRPr lang="ko-KR" altLang="en-US" dirty="0"/>
          </a:p>
        </p:txBody>
      </p:sp>
      <p:sp>
        <p:nvSpPr>
          <p:cNvPr id="7" name="Text Placeholder 6"/>
          <p:cNvSpPr>
            <a:spLocks noGrp="1"/>
          </p:cNvSpPr>
          <p:nvPr>
            <p:ph type="body" idx="1"/>
          </p:nvPr>
        </p:nvSpPr>
        <p:spPr/>
        <p:txBody>
          <a:bodyPr/>
          <a:lstStyle/>
          <a:p>
            <a:pPr>
              <a:lnSpc>
                <a:spcPct val="200000"/>
              </a:lnSpc>
            </a:pPr>
            <a:r>
              <a:rPr lang="en-US" altLang="ko-KR" dirty="0"/>
              <a:t>Scenario </a:t>
            </a:r>
            <a:r>
              <a:rPr lang="en-US" altLang="ko-KR" dirty="0" smtClean="0"/>
              <a:t>#3. Create Premium Storage</a:t>
            </a:r>
          </a:p>
          <a:p>
            <a:pPr>
              <a:lnSpc>
                <a:spcPct val="200000"/>
              </a:lnSpc>
            </a:pPr>
            <a:r>
              <a:rPr lang="en-US" altLang="ko-KR" sz="1800" dirty="0"/>
              <a:t>http://azuretech.trafficmanager.net/Home/lab04</a:t>
            </a:r>
            <a:endParaRPr lang="ko-KR" altLang="en-US" sz="1800" dirty="0"/>
          </a:p>
        </p:txBody>
      </p:sp>
    </p:spTree>
    <p:extLst>
      <p:ext uri="{BB962C8B-B14F-4D97-AF65-F5344CB8AC3E}">
        <p14:creationId xmlns:p14="http://schemas.microsoft.com/office/powerpoint/2010/main" val="4500468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6. ARM </a:t>
            </a:r>
            <a:r>
              <a:rPr lang="en-US" altLang="ko-KR" dirty="0"/>
              <a:t>(Azure Resource Manager)</a:t>
            </a:r>
            <a:endParaRPr lang="ko-KR" altLang="en-US" dirty="0"/>
          </a:p>
        </p:txBody>
      </p:sp>
      <p:sp>
        <p:nvSpPr>
          <p:cNvPr id="5" name="Content Placeholder 4"/>
          <p:cNvSpPr>
            <a:spLocks noGrp="1"/>
          </p:cNvSpPr>
          <p:nvPr>
            <p:ph idx="1"/>
          </p:nvPr>
        </p:nvSpPr>
        <p:spPr>
          <a:xfrm>
            <a:off x="312420" y="1212981"/>
            <a:ext cx="6575257" cy="5197150"/>
          </a:xfrm>
        </p:spPr>
        <p:txBody>
          <a:bodyPr/>
          <a:lstStyle/>
          <a:p>
            <a:r>
              <a:rPr lang="en-US" altLang="ko-KR" sz="1800" b="1" dirty="0"/>
              <a:t>Resource Groups</a:t>
            </a:r>
          </a:p>
          <a:p>
            <a:pPr lvl="1"/>
            <a:r>
              <a:rPr lang="en-US" altLang="ko-KR" sz="1600" dirty="0"/>
              <a:t>Containers of multiple resource instances</a:t>
            </a:r>
          </a:p>
          <a:p>
            <a:pPr lvl="1"/>
            <a:r>
              <a:rPr lang="en-US" altLang="ko-KR" sz="1600" dirty="0"/>
              <a:t>Each resource instance has a resource type</a:t>
            </a:r>
          </a:p>
          <a:p>
            <a:pPr lvl="1"/>
            <a:r>
              <a:rPr lang="en-US" altLang="ko-KR" sz="1600" dirty="0"/>
              <a:t>Resource types are defined by resource providers</a:t>
            </a:r>
          </a:p>
          <a:p>
            <a:pPr lvl="1"/>
            <a:r>
              <a:rPr lang="en-US" altLang="ko-KR" sz="1600" dirty="0"/>
              <a:t>Every resource must exist in one and only one resource group</a:t>
            </a:r>
          </a:p>
          <a:p>
            <a:pPr lvl="1"/>
            <a:r>
              <a:rPr lang="en-US" altLang="ko-KR" sz="1600" dirty="0"/>
              <a:t>Management Container</a:t>
            </a:r>
          </a:p>
          <a:p>
            <a:pPr lvl="2"/>
            <a:r>
              <a:rPr lang="en-US" altLang="ko-KR" sz="1500" dirty="0"/>
              <a:t>Lifecycle: deployment, update, delete, status</a:t>
            </a:r>
          </a:p>
          <a:p>
            <a:pPr lvl="2"/>
            <a:r>
              <a:rPr lang="en-US" altLang="ko-KR" sz="1500" dirty="0"/>
              <a:t>Grouping: metering, billing, quota, UX (portal, PowerShell, CLI)</a:t>
            </a:r>
          </a:p>
          <a:p>
            <a:pPr lvl="2"/>
            <a:r>
              <a:rPr lang="en-US" altLang="ko-KR" sz="1500" dirty="0"/>
              <a:t>Access Control: scope for RBAC permissions</a:t>
            </a:r>
          </a:p>
          <a:p>
            <a:pPr lvl="2"/>
            <a:r>
              <a:rPr lang="en-US" altLang="ko-KR" sz="1500" dirty="0"/>
              <a:t>Identity: resources can talk to each other</a:t>
            </a:r>
          </a:p>
          <a:p>
            <a:pPr lvl="1"/>
            <a:r>
              <a:rPr lang="en-US" altLang="ko-KR" sz="1600" dirty="0"/>
              <a:t>Templates</a:t>
            </a:r>
          </a:p>
          <a:p>
            <a:pPr lvl="2"/>
            <a:r>
              <a:rPr lang="en-US" altLang="ko-KR" sz="1500" dirty="0"/>
              <a:t>Declarative, model based specification of resources and their configuration, code, and extensions</a:t>
            </a:r>
          </a:p>
          <a:p>
            <a:pPr lvl="2"/>
            <a:r>
              <a:rPr lang="en-US" altLang="ko-KR" sz="1500" dirty="0"/>
              <a:t>Idempotent </a:t>
            </a:r>
          </a:p>
          <a:p>
            <a:pPr lvl="2"/>
            <a:r>
              <a:rPr lang="en-US" altLang="ko-KR" sz="1500" dirty="0"/>
              <a:t>Consistent deployment</a:t>
            </a:r>
          </a:p>
          <a:p>
            <a:pPr lvl="2"/>
            <a:r>
              <a:rPr lang="en-US" altLang="ko-KR" sz="1500" dirty="0"/>
              <a:t>Source file, checked-in</a:t>
            </a:r>
          </a:p>
          <a:p>
            <a:pPr lvl="2"/>
            <a:r>
              <a:rPr lang="en-US" altLang="ko-KR" sz="1500" dirty="0"/>
              <a:t>Parameterized input/output</a:t>
            </a:r>
          </a:p>
          <a:p>
            <a:endParaRPr lang="ko-KR" altLang="en-US" dirty="0"/>
          </a:p>
        </p:txBody>
      </p:sp>
      <p:sp>
        <p:nvSpPr>
          <p:cNvPr id="6" name="Text Placeholder 5"/>
          <p:cNvSpPr>
            <a:spLocks noGrp="1"/>
          </p:cNvSpPr>
          <p:nvPr>
            <p:ph type="body" sz="quarter" idx="10"/>
          </p:nvPr>
        </p:nvSpPr>
        <p:spPr/>
        <p:txBody>
          <a:bodyPr/>
          <a:lstStyle/>
          <a:p>
            <a:r>
              <a:rPr lang="en-US" altLang="ko-KR" dirty="0"/>
              <a:t>Manage Azure Infrastructure More Easy</a:t>
            </a:r>
            <a:endParaRPr lang="ko-KR" altLang="en-US" dirty="0"/>
          </a:p>
        </p:txBody>
      </p:sp>
      <p:grpSp>
        <p:nvGrpSpPr>
          <p:cNvPr id="7" name="Group 6"/>
          <p:cNvGrpSpPr>
            <a:grpSpLocks noChangeAspect="1"/>
          </p:cNvGrpSpPr>
          <p:nvPr/>
        </p:nvGrpSpPr>
        <p:grpSpPr bwMode="auto">
          <a:xfrm>
            <a:off x="6890915" y="1132230"/>
            <a:ext cx="5046030" cy="4819387"/>
            <a:chOff x="405" y="668"/>
            <a:chExt cx="3117" cy="2977"/>
          </a:xfrm>
        </p:grpSpPr>
        <p:sp>
          <p:nvSpPr>
            <p:cNvPr id="8"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2"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3"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4"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5"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6"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7"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8"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9"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0"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1"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2"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3"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4"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5"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6"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7"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8"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9"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0"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1"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2"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3"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4"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5"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6"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7"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8"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9"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0"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1"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2"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3"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4"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5"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6"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7"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8"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9"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0"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1"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2"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3"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4"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5"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6"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7"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8"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9"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0"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1"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2"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3"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4"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5"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6"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7"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8"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9"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0"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1"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2"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3"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4"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5"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6"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7"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8"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9"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0"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1"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2"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3"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4"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5"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6"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7"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8"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9"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0"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1"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2"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3"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4"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5"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6"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RESOU</a:t>
              </a:r>
              <a:endParaRPr lang="en-US" altLang="en-US" sz="1836">
                <a:solidFill>
                  <a:srgbClr val="00B0F0"/>
                </a:solidFill>
              </a:endParaRPr>
            </a:p>
          </p:txBody>
        </p:sp>
        <p:sp>
          <p:nvSpPr>
            <p:cNvPr id="97"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8"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CE G</a:t>
              </a:r>
              <a:endParaRPr lang="en-US" altLang="en-US" sz="1836">
                <a:solidFill>
                  <a:srgbClr val="00B0F0"/>
                </a:solidFill>
              </a:endParaRPr>
            </a:p>
          </p:txBody>
        </p:sp>
        <p:sp>
          <p:nvSpPr>
            <p:cNvPr id="99"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100"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428" b="1">
                  <a:solidFill>
                    <a:srgbClr val="FFFFFF"/>
                  </a:solidFill>
                  <a:latin typeface="Segoe UI Semibold" panose="020B0702040204020203" pitchFamily="34" charset="0"/>
                </a:rPr>
                <a:t>OUP</a:t>
              </a:r>
              <a:endParaRPr lang="en-US" altLang="en-US" sz="1836">
                <a:solidFill>
                  <a:srgbClr val="00B0F0"/>
                </a:solidFill>
              </a:endParaRPr>
            </a:p>
          </p:txBody>
        </p:sp>
        <p:sp>
          <p:nvSpPr>
            <p:cNvPr id="101"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2"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3"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4"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5"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6"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7"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8"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9"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grpSp>
    </p:spTree>
    <p:extLst>
      <p:ext uri="{BB962C8B-B14F-4D97-AF65-F5344CB8AC3E}">
        <p14:creationId xmlns:p14="http://schemas.microsoft.com/office/powerpoint/2010/main" val="1426568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6909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Resources</a:t>
            </a:r>
            <a:endParaRPr lang="ko-KR" altLang="en-US" dirty="0"/>
          </a:p>
        </p:txBody>
      </p:sp>
      <p:sp>
        <p:nvSpPr>
          <p:cNvPr id="5" name="Content Placeholder 4"/>
          <p:cNvSpPr>
            <a:spLocks noGrp="1"/>
          </p:cNvSpPr>
          <p:nvPr>
            <p:ph idx="1"/>
          </p:nvPr>
        </p:nvSpPr>
        <p:spPr/>
        <p:txBody>
          <a:bodyPr/>
          <a:lstStyle/>
          <a:p>
            <a:endParaRPr lang="ko-KR" altLang="en-US" dirty="0"/>
          </a:p>
        </p:txBody>
      </p:sp>
      <p:sp>
        <p:nvSpPr>
          <p:cNvPr id="6" name="Text Placeholder 5"/>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493874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Create VM on your need</a:t>
            </a:r>
            <a:endParaRPr lang="ko-KR" altLang="en-US" dirty="0"/>
          </a:p>
        </p:txBody>
      </p:sp>
      <p:sp>
        <p:nvSpPr>
          <p:cNvPr id="3" name="Text Placeholder 2"/>
          <p:cNvSpPr>
            <a:spLocks noGrp="1"/>
          </p:cNvSpPr>
          <p:nvPr>
            <p:ph type="body" sz="quarter" idx="12"/>
          </p:nvPr>
        </p:nvSpPr>
        <p:spPr/>
        <p:txBody>
          <a:bodyPr/>
          <a:lstStyle/>
          <a:p>
            <a:r>
              <a:rPr lang="en-US" altLang="ko-KR" dirty="0" smtClean="0"/>
              <a:t>2. Virtual Machine</a:t>
            </a:r>
            <a:endParaRPr lang="ko-KR" altLang="en-US" dirty="0"/>
          </a:p>
        </p:txBody>
      </p:sp>
      <p:sp>
        <p:nvSpPr>
          <p:cNvPr id="5" name="Text Placeholder 4"/>
          <p:cNvSpPr>
            <a:spLocks noGrp="1"/>
          </p:cNvSpPr>
          <p:nvPr>
            <p:ph type="body" sz="quarter" idx="10"/>
          </p:nvPr>
        </p:nvSpPr>
        <p:spPr/>
        <p:txBody>
          <a:bodyPr/>
          <a:lstStyle/>
          <a:p>
            <a:pPr marL="285750" indent="-285750">
              <a:buFont typeface="Arial" panose="020B0604020202020204" pitchFamily="34" charset="0"/>
              <a:buChar char="•"/>
            </a:pPr>
            <a:r>
              <a:rPr lang="en-US" altLang="ko-KR" b="1" smtClean="0"/>
              <a:t>Select from Image Gallery</a:t>
            </a:r>
            <a:endParaRPr lang="ko-KR" altLang="en-US" b="1" dirty="0"/>
          </a:p>
        </p:txBody>
      </p:sp>
      <p:grpSp>
        <p:nvGrpSpPr>
          <p:cNvPr id="58" name="Group 57"/>
          <p:cNvGrpSpPr/>
          <p:nvPr/>
        </p:nvGrpSpPr>
        <p:grpSpPr>
          <a:xfrm>
            <a:off x="2361553" y="1260439"/>
            <a:ext cx="7725356" cy="1910445"/>
            <a:chOff x="-5288" y="2034074"/>
            <a:chExt cx="12441763" cy="3722916"/>
          </a:xfrm>
        </p:grpSpPr>
        <p:sp>
          <p:nvSpPr>
            <p:cNvPr id="32" name="Rectangle 31"/>
            <p:cNvSpPr/>
            <p:nvPr/>
          </p:nvSpPr>
          <p:spPr bwMode="auto">
            <a:xfrm>
              <a:off x="-5288" y="2034074"/>
              <a:ext cx="12441763" cy="3722916"/>
            </a:xfrm>
            <a:prstGeom prst="rect">
              <a:avLst/>
            </a:prstGeom>
            <a:pattFill prst="ltUpDiag">
              <a:fgClr>
                <a:srgbClr val="CDCDCD"/>
              </a:fgClr>
              <a:bgClr>
                <a:srgbClr val="FFFFFF"/>
              </a:bgClr>
            </a:pattFill>
            <a:ln w="10795" cap="flat" cmpd="sng" algn="ctr">
              <a:solidFill>
                <a:schemeClr val="bg1">
                  <a:lumMod val="50000"/>
                </a:schemeClr>
              </a:solidFill>
              <a:prstDash val="solid"/>
              <a:headEnd type="none" w="med" len="med"/>
              <a:tailEnd type="none" w="med" len="med"/>
            </a:ln>
            <a:effectLst/>
          </p:spPr>
          <p:txBody>
            <a:bodyPr rot="0" spcFirstLastPara="0" vertOverflow="overflow" horzOverflow="overflow" vert="horz" wrap="square" lIns="1096859" tIns="146248" rIns="0" bIns="146248" numCol="1" spcCol="0" rtlCol="0" fromWordArt="0" anchor="ctr" anchorCtr="0" forceAA="0" compatLnSpc="1">
              <a:prstTxWarp prst="textNoShape">
                <a:avLst/>
              </a:prstTxWarp>
              <a:noAutofit/>
            </a:bodyPr>
            <a:lstStyle/>
            <a:p>
              <a:pPr marL="0" marR="0" lvl="1" indent="0" defTabSz="913749" eaLnBrk="1" fontAlgn="base" latinLnBrk="0" hangingPunct="1">
                <a:lnSpc>
                  <a:spcPct val="90000"/>
                </a:lnSpc>
                <a:spcBef>
                  <a:spcPct val="0"/>
                </a:spcBef>
                <a:spcAft>
                  <a:spcPct val="0"/>
                </a:spcAft>
                <a:buClrTx/>
                <a:buSzTx/>
                <a:buFontTx/>
                <a:buNone/>
                <a:tabLst/>
                <a:defRPr/>
              </a:pPr>
              <a:endParaRPr kumimoji="0" lang="en-US" sz="1400" b="0" i="0" u="none" strike="noStrike" kern="0" cap="none" spc="-50" normalizeH="0" baseline="0" noProof="0" dirty="0" smtClean="0">
                <a:ln>
                  <a:noFill/>
                </a:ln>
                <a:gradFill>
                  <a:gsLst>
                    <a:gs pos="1250">
                      <a:srgbClr val="505050">
                        <a:lumMod val="50000"/>
                      </a:srgbClr>
                    </a:gs>
                    <a:gs pos="100000">
                      <a:srgbClr val="505050">
                        <a:lumMod val="50000"/>
                      </a:srgbClr>
                    </a:gs>
                  </a:gsLst>
                  <a:lin ang="5400000" scaled="0"/>
                </a:gradFill>
                <a:effectLst/>
                <a:uLnTx/>
                <a:uFillTx/>
                <a:latin typeface="Segoe UI"/>
                <a:ea typeface="+mn-ea"/>
                <a:cs typeface="+mn-cs"/>
              </a:endParaRPr>
            </a:p>
          </p:txBody>
        </p:sp>
        <p:sp>
          <p:nvSpPr>
            <p:cNvPr id="33" name="TextBox 32"/>
            <p:cNvSpPr txBox="1"/>
            <p:nvPr/>
          </p:nvSpPr>
          <p:spPr>
            <a:xfrm>
              <a:off x="3270823" y="4614867"/>
              <a:ext cx="2898647" cy="593772"/>
            </a:xfrm>
            <a:prstGeom prst="rect">
              <a:avLst/>
            </a:prstGeom>
            <a:noFill/>
          </p:spPr>
          <p:txBody>
            <a:bodyPr wrap="squar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Create new VM </a:t>
              </a:r>
              <a:r>
                <a:rPr lang="en-US" sz="1100" dirty="0" smtClean="0">
                  <a:gradFill>
                    <a:gsLst>
                      <a:gs pos="0">
                        <a:srgbClr val="505050">
                          <a:lumMod val="50000"/>
                        </a:srgbClr>
                      </a:gs>
                      <a:gs pos="100000">
                        <a:srgbClr val="505050">
                          <a:lumMod val="50000"/>
                        </a:srgbClr>
                      </a:gs>
                    </a:gsLst>
                    <a:lin ang="5400000" scaled="1"/>
                  </a:gradFill>
                  <a:latin typeface="Segoe UI"/>
                </a:rPr>
                <a:t/>
              </a:r>
              <a:br>
                <a:rPr lang="en-US" sz="1100" dirty="0" smtClean="0">
                  <a:gradFill>
                    <a:gsLst>
                      <a:gs pos="0">
                        <a:srgbClr val="505050">
                          <a:lumMod val="50000"/>
                        </a:srgbClr>
                      </a:gs>
                      <a:gs pos="100000">
                        <a:srgbClr val="505050">
                          <a:lumMod val="50000"/>
                        </a:srgbClr>
                      </a:gs>
                    </a:gsLst>
                    <a:lin ang="5400000" scaled="1"/>
                  </a:gradFill>
                  <a:latin typeface="Segoe UI"/>
                </a:rPr>
              </a:br>
              <a:r>
                <a:rPr lang="en-US" sz="1100" dirty="0" smtClean="0">
                  <a:gradFill>
                    <a:gsLst>
                      <a:gs pos="0">
                        <a:srgbClr val="505050">
                          <a:lumMod val="50000"/>
                        </a:srgbClr>
                      </a:gs>
                      <a:gs pos="100000">
                        <a:srgbClr val="505050">
                          <a:lumMod val="50000"/>
                        </a:srgbClr>
                      </a:gs>
                    </a:gsLst>
                    <a:lin ang="5400000" scaled="1"/>
                  </a:gradFill>
                  <a:latin typeface="Segoe UI"/>
                </a:rPr>
                <a:t>from image </a:t>
              </a:r>
              <a:r>
                <a:rPr lang="en-US" sz="1100" dirty="0">
                  <a:gradFill>
                    <a:gsLst>
                      <a:gs pos="0">
                        <a:srgbClr val="505050">
                          <a:lumMod val="50000"/>
                        </a:srgbClr>
                      </a:gs>
                      <a:gs pos="100000">
                        <a:srgbClr val="505050">
                          <a:lumMod val="50000"/>
                        </a:srgbClr>
                      </a:gs>
                    </a:gsLst>
                    <a:lin ang="5400000" scaled="1"/>
                  </a:gradFill>
                  <a:latin typeface="Segoe UI"/>
                </a:rPr>
                <a:t>gallery</a:t>
              </a:r>
            </a:p>
          </p:txBody>
        </p:sp>
        <p:sp>
          <p:nvSpPr>
            <p:cNvPr id="34" name="Up Arrow 33"/>
            <p:cNvSpPr/>
            <p:nvPr/>
          </p:nvSpPr>
          <p:spPr bwMode="auto">
            <a:xfrm rot="5400000">
              <a:off x="2692366" y="3133510"/>
              <a:ext cx="1059381" cy="1047407"/>
            </a:xfrm>
            <a:prstGeom prst="upArrow">
              <a:avLst/>
            </a:prstGeom>
            <a:solidFill>
              <a:srgbClr val="EFEFEF">
                <a:lumMod val="25000"/>
              </a:srgbClr>
            </a:solidFill>
            <a:ln w="9525" cap="flat" cmpd="sng" algn="ctr">
              <a:solidFill>
                <a:srgbClr val="EFEFEF">
                  <a:lumMod val="50000"/>
                </a:srgbClr>
              </a:solid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35" name="Up Arrow 34"/>
            <p:cNvSpPr/>
            <p:nvPr/>
          </p:nvSpPr>
          <p:spPr bwMode="auto">
            <a:xfrm rot="5400000">
              <a:off x="5688551" y="3133510"/>
              <a:ext cx="1059381" cy="1047407"/>
            </a:xfrm>
            <a:prstGeom prst="upArrow">
              <a:avLst/>
            </a:prstGeom>
            <a:solidFill>
              <a:srgbClr val="EFEFEF">
                <a:lumMod val="25000"/>
              </a:srgbClr>
            </a:solidFill>
            <a:ln w="9525" cap="flat" cmpd="sng" algn="ctr">
              <a:solidFill>
                <a:srgbClr val="EFEFEF">
                  <a:lumMod val="50000"/>
                </a:srgbClr>
              </a:solid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36" name="Freeform 79"/>
            <p:cNvSpPr>
              <a:spLocks noEditPoints="1"/>
            </p:cNvSpPr>
            <p:nvPr/>
          </p:nvSpPr>
          <p:spPr bwMode="black">
            <a:xfrm>
              <a:off x="7176443" y="3076746"/>
              <a:ext cx="847973" cy="1146192"/>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188F"/>
            </a:solidFill>
            <a:ln>
              <a:noFill/>
            </a:ln>
          </p:spPr>
          <p:txBody>
            <a:bodyPr vert="horz" wrap="square" lIns="83919" tIns="41960" rIns="83919" bIns="41960" numCol="1" anchor="t" anchorCtr="0" compatLnSpc="1">
              <a:prstTxWarp prst="textNoShape">
                <a:avLst/>
              </a:prstTxWarp>
            </a:bodyPr>
            <a:lstStyle/>
            <a:p>
              <a:pPr marL="0" marR="0" lvl="0" indent="0" defTabSz="931786"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05050"/>
                </a:solidFill>
                <a:effectLst/>
                <a:uLnTx/>
                <a:uFillTx/>
                <a:latin typeface="Segoe UI"/>
              </a:endParaRPr>
            </a:p>
          </p:txBody>
        </p:sp>
        <p:sp>
          <p:nvSpPr>
            <p:cNvPr id="37" name="Up Arrow 36"/>
            <p:cNvSpPr/>
            <p:nvPr/>
          </p:nvSpPr>
          <p:spPr bwMode="auto">
            <a:xfrm rot="5400000">
              <a:off x="8684736" y="3133510"/>
              <a:ext cx="1059381" cy="1047407"/>
            </a:xfrm>
            <a:prstGeom prst="upArrow">
              <a:avLst/>
            </a:prstGeom>
            <a:solidFill>
              <a:srgbClr val="EFEFEF">
                <a:lumMod val="25000"/>
              </a:srgbClr>
            </a:solidFill>
            <a:ln w="9525" cap="flat" cmpd="sng" algn="ctr">
              <a:solidFill>
                <a:srgbClr val="EFEFEF">
                  <a:lumMod val="50000"/>
                </a:srgbClr>
              </a:solid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38" name="TextBox 37"/>
            <p:cNvSpPr txBox="1"/>
            <p:nvPr/>
          </p:nvSpPr>
          <p:spPr>
            <a:xfrm>
              <a:off x="9263191" y="4605632"/>
              <a:ext cx="2898647" cy="890657"/>
            </a:xfrm>
            <a:prstGeom prst="rect">
              <a:avLst/>
            </a:prstGeom>
            <a:noFill/>
          </p:spPr>
          <p:txBody>
            <a:bodyPr wrap="squar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Virtual Machine booted. Changes direct-write</a:t>
              </a:r>
              <a:br>
                <a:rPr lang="en-US" sz="1100" dirty="0">
                  <a:gradFill>
                    <a:gsLst>
                      <a:gs pos="0">
                        <a:srgbClr val="505050">
                          <a:lumMod val="50000"/>
                        </a:srgbClr>
                      </a:gs>
                      <a:gs pos="100000">
                        <a:srgbClr val="505050">
                          <a:lumMod val="50000"/>
                        </a:srgbClr>
                      </a:gs>
                    </a:gsLst>
                    <a:lin ang="5400000" scaled="1"/>
                  </a:gradFill>
                  <a:latin typeface="Segoe UI"/>
                </a:rPr>
              </a:br>
              <a:r>
                <a:rPr lang="en-US" sz="1100" dirty="0">
                  <a:gradFill>
                    <a:gsLst>
                      <a:gs pos="0">
                        <a:srgbClr val="505050">
                          <a:lumMod val="50000"/>
                        </a:srgbClr>
                      </a:gs>
                      <a:gs pos="100000">
                        <a:srgbClr val="505050">
                          <a:lumMod val="50000"/>
                        </a:srgbClr>
                      </a:gs>
                    </a:gsLst>
                    <a:lin ang="5400000" scaled="1"/>
                  </a:gradFill>
                  <a:latin typeface="Segoe UI"/>
                </a:rPr>
                <a:t>to blob storage</a:t>
              </a:r>
            </a:p>
          </p:txBody>
        </p:sp>
        <p:grpSp>
          <p:nvGrpSpPr>
            <p:cNvPr id="39" name="Group 38"/>
            <p:cNvGrpSpPr>
              <a:grpSpLocks noChangeAspect="1"/>
            </p:cNvGrpSpPr>
            <p:nvPr/>
          </p:nvGrpSpPr>
          <p:grpSpPr bwMode="black">
            <a:xfrm>
              <a:off x="579719" y="3099838"/>
              <a:ext cx="1933917" cy="1164436"/>
              <a:chOff x="8843608" y="828600"/>
              <a:chExt cx="925448" cy="557448"/>
            </a:xfrm>
            <a:solidFill>
              <a:srgbClr val="00188F"/>
            </a:solidFill>
          </p:grpSpPr>
          <p:sp>
            <p:nvSpPr>
              <p:cNvPr id="40" name="Rectangle 39"/>
              <p:cNvSpPr/>
              <p:nvPr/>
            </p:nvSpPr>
            <p:spPr bwMode="black">
              <a:xfrm>
                <a:off x="8857595" y="835151"/>
                <a:ext cx="623646" cy="459637"/>
              </a:xfrm>
              <a:prstGeom prst="rect">
                <a:avLst/>
              </a:prstGeom>
              <a:solidFill>
                <a:srgbClr val="00188F">
                  <a:lumMod val="20000"/>
                  <a:lumOff val="80000"/>
                </a:srgbClr>
              </a:solidFill>
              <a:ln w="1079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838915"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smtClean="0">
                  <a:ln>
                    <a:noFill/>
                  </a:ln>
                  <a:solidFill>
                    <a:srgbClr val="505050"/>
                  </a:solidFill>
                  <a:effectLst/>
                  <a:uLnTx/>
                  <a:uFillTx/>
                  <a:latin typeface="Segoe UI"/>
                  <a:ea typeface="+mn-ea"/>
                  <a:cs typeface="+mn-cs"/>
                </a:endParaRPr>
              </a:p>
            </p:txBody>
          </p:sp>
          <p:grpSp>
            <p:nvGrpSpPr>
              <p:cNvPr id="41" name="Group 40"/>
              <p:cNvGrpSpPr/>
              <p:nvPr/>
            </p:nvGrpSpPr>
            <p:grpSpPr bwMode="black">
              <a:xfrm>
                <a:off x="8843608" y="828600"/>
                <a:ext cx="925448" cy="557448"/>
                <a:chOff x="863600" y="2393157"/>
                <a:chExt cx="876300" cy="527844"/>
              </a:xfrm>
              <a:grpFill/>
            </p:grpSpPr>
            <p:sp>
              <p:nvSpPr>
                <p:cNvPr id="42" name="Freeform 41"/>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w="10795" cap="flat" cmpd="sng" algn="ctr">
                  <a:noFill/>
                  <a:prstDash val="solid"/>
                  <a:headEnd type="none" w="med" len="med"/>
                  <a:tailEnd type="none" w="med" len="med"/>
                </a:ln>
                <a:effectLst/>
                <a:extLst/>
              </p:spPr>
              <p:txBody>
                <a:bodyPr vert="horz" wrap="square" lIns="68577" tIns="34289" rIns="68577" bIns="34289" numCol="1" rtlCol="0" anchor="ctr" anchorCtr="0" compatLnSpc="1">
                  <a:prstTxWarp prst="textNoShape">
                    <a:avLst/>
                  </a:prstTxWarp>
                </a:bodyPr>
                <a:lstStyle/>
                <a:p>
                  <a:pPr marL="0" marR="0" lvl="0" indent="0" defTabSz="755265" eaLnBrk="1" fontAlgn="auto" latinLnBrk="0" hangingPunct="1">
                    <a:lnSpc>
                      <a:spcPct val="100000"/>
                    </a:lnSpc>
                    <a:spcBef>
                      <a:spcPts val="0"/>
                    </a:spcBef>
                    <a:spcAft>
                      <a:spcPts val="0"/>
                    </a:spcAft>
                    <a:buClrTx/>
                    <a:buSzTx/>
                    <a:buFontTx/>
                    <a:buNone/>
                    <a:tabLst/>
                    <a:defRPr/>
                  </a:pPr>
                  <a:endParaRPr kumimoji="0" lang="en-US" sz="1100" b="0" i="0" u="none" strike="noStrike" kern="0" cap="none" spc="-125" normalizeH="0" baseline="0" noProof="0" dirty="0" smtClean="0">
                    <a:ln>
                      <a:noFill/>
                    </a:ln>
                    <a:solidFill>
                      <a:srgbClr val="505050"/>
                    </a:solidFill>
                    <a:effectLst/>
                    <a:uLnTx/>
                    <a:uFillTx/>
                    <a:latin typeface="Segoe Light" pitchFamily="34" charset="0"/>
                    <a:ea typeface="+mn-ea"/>
                    <a:cs typeface="+mn-cs"/>
                  </a:endParaRPr>
                </a:p>
              </p:txBody>
            </p:sp>
            <p:sp>
              <p:nvSpPr>
                <p:cNvPr id="43"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w="10795" cap="flat" cmpd="sng" algn="ctr">
                  <a:noFill/>
                  <a:prstDash val="solid"/>
                  <a:headEnd type="none" w="med" len="med"/>
                  <a:tailEnd type="none" w="med" len="med"/>
                </a:ln>
                <a:effectLst/>
                <a:extLst/>
              </p:spPr>
              <p:txBody>
                <a:bodyPr vert="horz" wrap="square" lIns="68577" tIns="34289" rIns="68577" bIns="34289" numCol="1" rtlCol="0" anchor="ctr" anchorCtr="0" compatLnSpc="1">
                  <a:prstTxWarp prst="textNoShape">
                    <a:avLst/>
                  </a:prstTxWarp>
                </a:bodyPr>
                <a:lstStyle/>
                <a:p>
                  <a:pPr marL="0" marR="0" lvl="0" indent="0" defTabSz="755265" eaLnBrk="1" fontAlgn="auto" latinLnBrk="0" hangingPunct="1">
                    <a:lnSpc>
                      <a:spcPct val="100000"/>
                    </a:lnSpc>
                    <a:spcBef>
                      <a:spcPts val="0"/>
                    </a:spcBef>
                    <a:spcAft>
                      <a:spcPts val="0"/>
                    </a:spcAft>
                    <a:buClrTx/>
                    <a:buSzTx/>
                    <a:buFontTx/>
                    <a:buNone/>
                    <a:tabLst/>
                    <a:defRPr/>
                  </a:pPr>
                  <a:endParaRPr kumimoji="0" lang="en-US" sz="1100" b="0" i="0" u="none" strike="noStrike" kern="0" cap="none" spc="-125" normalizeH="0" baseline="0" noProof="0" dirty="0" smtClean="0">
                    <a:ln>
                      <a:noFill/>
                    </a:ln>
                    <a:solidFill>
                      <a:srgbClr val="505050"/>
                    </a:solidFill>
                    <a:effectLst/>
                    <a:uLnTx/>
                    <a:uFillTx/>
                    <a:latin typeface="Segoe Light" pitchFamily="34" charset="0"/>
                    <a:ea typeface="+mn-ea"/>
                    <a:cs typeface="+mn-cs"/>
                  </a:endParaRPr>
                </a:p>
              </p:txBody>
            </p:sp>
          </p:grpSp>
        </p:grpSp>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7139" y="3303019"/>
              <a:ext cx="1640042" cy="708379"/>
            </a:xfrm>
            <a:prstGeom prst="roundRect">
              <a:avLst>
                <a:gd name="adj" fmla="val 11234"/>
              </a:avLst>
            </a:prstGeom>
            <a:solidFill>
              <a:srgbClr val="00188F"/>
            </a:solidFill>
            <a:ln w="63500">
              <a:solidFill>
                <a:srgbClr val="00188F"/>
              </a:solidFill>
            </a:ln>
            <a:effectLst/>
          </p:spPr>
        </p:pic>
        <p:sp>
          <p:nvSpPr>
            <p:cNvPr id="45" name="Freeform 79"/>
            <p:cNvSpPr>
              <a:spLocks noEditPoints="1"/>
            </p:cNvSpPr>
            <p:nvPr/>
          </p:nvSpPr>
          <p:spPr bwMode="black">
            <a:xfrm rot="16200000">
              <a:off x="4268757" y="3093113"/>
              <a:ext cx="902776" cy="112041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00188F"/>
            </a:solidFill>
            <a:ln>
              <a:noFill/>
            </a:ln>
            <a:extLst/>
          </p:spPr>
          <p:txBody>
            <a:bodyPr vert="horz" wrap="square" lIns="83919" tIns="41960" rIns="83919" bIns="41960" numCol="1" anchor="t" anchorCtr="0" compatLnSpc="1">
              <a:prstTxWarp prst="textNoShape">
                <a:avLst/>
              </a:prstTxWarp>
            </a:bodyPr>
            <a:lstStyle/>
            <a:p>
              <a:pPr marL="0" marR="0" lvl="0" indent="0" defTabSz="931786"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505050"/>
                </a:solidFill>
                <a:effectLst/>
                <a:uLnTx/>
                <a:uFillTx/>
                <a:latin typeface="Segoe UI"/>
              </a:endParaRPr>
            </a:p>
          </p:txBody>
        </p:sp>
        <p:sp>
          <p:nvSpPr>
            <p:cNvPr id="46" name="TextBox 45"/>
            <p:cNvSpPr txBox="1"/>
            <p:nvPr/>
          </p:nvSpPr>
          <p:spPr>
            <a:xfrm>
              <a:off x="274636" y="4614863"/>
              <a:ext cx="2898647" cy="1022607"/>
            </a:xfrm>
            <a:prstGeom prst="rect">
              <a:avLst/>
            </a:prstGeom>
            <a:noFill/>
          </p:spPr>
          <p:txBody>
            <a:bodyPr wrap="squar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Log in to</a:t>
              </a:r>
            </a:p>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Windows Azure</a:t>
              </a:r>
            </a:p>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Management Portal</a:t>
              </a:r>
            </a:p>
          </p:txBody>
        </p:sp>
        <p:sp>
          <p:nvSpPr>
            <p:cNvPr id="47" name="TextBox 46"/>
            <p:cNvSpPr txBox="1"/>
            <p:nvPr/>
          </p:nvSpPr>
          <p:spPr>
            <a:xfrm>
              <a:off x="6390653" y="4614867"/>
              <a:ext cx="2651358" cy="659746"/>
            </a:xfrm>
            <a:prstGeom prst="rect">
              <a:avLst/>
            </a:prstGeom>
            <a:noFill/>
          </p:spPr>
          <p:txBody>
            <a:bodyPr wrap="non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The image is copied to</a:t>
              </a:r>
            </a:p>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your blob storage account</a:t>
              </a:r>
            </a:p>
          </p:txBody>
        </p:sp>
        <p:grpSp>
          <p:nvGrpSpPr>
            <p:cNvPr id="48" name="Group 47"/>
            <p:cNvGrpSpPr/>
            <p:nvPr/>
          </p:nvGrpSpPr>
          <p:grpSpPr>
            <a:xfrm>
              <a:off x="4848262" y="3327800"/>
              <a:ext cx="331336" cy="194650"/>
              <a:chOff x="3754314" y="1990170"/>
              <a:chExt cx="432339" cy="230929"/>
            </a:xfrm>
          </p:grpSpPr>
          <p:sp>
            <p:nvSpPr>
              <p:cNvPr id="49" name="Rectangle 48"/>
              <p:cNvSpPr/>
              <p:nvPr/>
            </p:nvSpPr>
            <p:spPr bwMode="auto">
              <a:xfrm>
                <a:off x="3754314" y="1990170"/>
                <a:ext cx="432339" cy="230929"/>
              </a:xfrm>
              <a:prstGeom prst="rect">
                <a:avLst/>
              </a:prstGeom>
              <a:solidFill>
                <a:srgbClr val="7FBA00"/>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0897" y="2057857"/>
                <a:ext cx="188371" cy="163242"/>
              </a:xfrm>
              <a:prstGeom prst="rect">
                <a:avLst/>
              </a:prstGeom>
            </p:spPr>
          </p:pic>
        </p:grpSp>
        <p:grpSp>
          <p:nvGrpSpPr>
            <p:cNvPr id="51" name="Group 50"/>
            <p:cNvGrpSpPr/>
            <p:nvPr/>
          </p:nvGrpSpPr>
          <p:grpSpPr>
            <a:xfrm rot="20728046">
              <a:off x="5115047" y="2626494"/>
              <a:ext cx="409365" cy="410419"/>
              <a:chOff x="4480921" y="4009689"/>
              <a:chExt cx="432339" cy="433513"/>
            </a:xfrm>
          </p:grpSpPr>
          <p:sp>
            <p:nvSpPr>
              <p:cNvPr id="52" name="Rectangle 51"/>
              <p:cNvSpPr/>
              <p:nvPr/>
            </p:nvSpPr>
            <p:spPr bwMode="auto">
              <a:xfrm>
                <a:off x="4480921" y="4009689"/>
                <a:ext cx="432339" cy="433513"/>
              </a:xfrm>
              <a:prstGeom prst="rect">
                <a:avLst/>
              </a:prstGeom>
              <a:solidFill>
                <a:srgbClr val="7FBA00"/>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4" name="Group 53"/>
            <p:cNvGrpSpPr/>
            <p:nvPr/>
          </p:nvGrpSpPr>
          <p:grpSpPr>
            <a:xfrm rot="21317832">
              <a:off x="5860850" y="2189813"/>
              <a:ext cx="544864" cy="546268"/>
              <a:chOff x="4480921" y="4009689"/>
              <a:chExt cx="432339" cy="433513"/>
            </a:xfrm>
          </p:grpSpPr>
          <p:sp>
            <p:nvSpPr>
              <p:cNvPr id="55" name="Rectangle 54"/>
              <p:cNvSpPr/>
              <p:nvPr/>
            </p:nvSpPr>
            <p:spPr bwMode="auto">
              <a:xfrm>
                <a:off x="4480921" y="4009689"/>
                <a:ext cx="432339" cy="433513"/>
              </a:xfrm>
              <a:prstGeom prst="rect">
                <a:avLst/>
              </a:prstGeom>
              <a:solidFill>
                <a:srgbClr val="7FBA00"/>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57" name="Rectangle 56"/>
            <p:cNvSpPr/>
            <p:nvPr/>
          </p:nvSpPr>
          <p:spPr bwMode="auto">
            <a:xfrm>
              <a:off x="4556933" y="3413475"/>
              <a:ext cx="676779" cy="261421"/>
            </a:xfrm>
            <a:prstGeom prst="rect">
              <a:avLst/>
            </a:prstGeom>
            <a:solidFill>
              <a:srgbClr val="00188F"/>
            </a:solidFill>
            <a:ln w="9525" cap="flat" cmpd="sng" algn="ctr">
              <a:no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grpSp>
      <p:sp>
        <p:nvSpPr>
          <p:cNvPr id="59" name="Text Placeholder 4"/>
          <p:cNvSpPr txBox="1">
            <a:spLocks/>
          </p:cNvSpPr>
          <p:nvPr/>
        </p:nvSpPr>
        <p:spPr>
          <a:xfrm>
            <a:off x="312418" y="3806000"/>
            <a:ext cx="11567160" cy="429208"/>
          </a:xfrm>
          <a:prstGeom prst="rect">
            <a:avLst/>
          </a:prstGeom>
        </p:spPr>
        <p:txBody>
          <a:bodyPr vert="horz" lIns="91440" tIns="45720" rIns="91440" bIns="45720" rtlCol="0" anchor="ctr">
            <a:normAutofit/>
          </a:bodyPr>
          <a:lstStyle>
            <a:lvl1pPr marL="0" indent="0" algn="l" defTabSz="914400" rtl="0" eaLnBrk="1" latinLnBrk="1" hangingPunct="1">
              <a:lnSpc>
                <a:spcPct val="90000"/>
              </a:lnSpc>
              <a:spcBef>
                <a:spcPct val="30000"/>
              </a:spcBef>
              <a:buFont typeface="Segoe UI" panose="020B0502040204020203" pitchFamily="34" charset="0"/>
              <a:buNone/>
              <a:defRPr lang="ko-KR" altLang="en-US" sz="1400" b="0" kern="1200" baseline="0" dirty="0">
                <a:solidFill>
                  <a:schemeClr val="tx1"/>
                </a:solidFill>
                <a:latin typeface="+mn-lt"/>
                <a:ea typeface="+mn-ea"/>
                <a:cs typeface="+mj-cs"/>
              </a:defRPr>
            </a:lvl1pPr>
            <a:lvl2pPr marL="541338" indent="-271463" algn="l" defTabSz="914400" rtl="0" eaLnBrk="1" latinLnBrk="1" hangingPunct="1">
              <a:lnSpc>
                <a:spcPct val="100000"/>
              </a:lnSpc>
              <a:spcBef>
                <a:spcPct val="30000"/>
              </a:spcBef>
              <a:buFont typeface="Segoe UI" panose="020B0502040204020203" pitchFamily="34" charset="0"/>
              <a:buChar char="−"/>
              <a:defRPr lang="ko-KR" altLang="en-US" sz="1200" kern="1200" dirty="0" smtClean="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lang="ko-KR" altLang="en-US" sz="1100" kern="1200" dirty="0" smtClean="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lang="ko-KR" altLang="en-US" sz="1050" kern="1200" dirty="0" smtClean="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lang="ko-KR" altLang="en-US" sz="1050" kern="1200" dirty="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ko-KR" b="1" dirty="0"/>
              <a:t>Bring your own custom VHD</a:t>
            </a:r>
            <a:endParaRPr lang="en-US" b="1" dirty="0"/>
          </a:p>
        </p:txBody>
      </p:sp>
      <p:grpSp>
        <p:nvGrpSpPr>
          <p:cNvPr id="153" name="Group 152"/>
          <p:cNvGrpSpPr/>
          <p:nvPr/>
        </p:nvGrpSpPr>
        <p:grpSpPr>
          <a:xfrm>
            <a:off x="2361553" y="4551387"/>
            <a:ext cx="7725356" cy="1910445"/>
            <a:chOff x="-5288" y="2034074"/>
            <a:chExt cx="12441763" cy="3722916"/>
          </a:xfrm>
        </p:grpSpPr>
        <p:sp>
          <p:nvSpPr>
            <p:cNvPr id="120" name="Rectangle 119"/>
            <p:cNvSpPr/>
            <p:nvPr/>
          </p:nvSpPr>
          <p:spPr bwMode="auto">
            <a:xfrm>
              <a:off x="-5288" y="2034074"/>
              <a:ext cx="12441763" cy="3722916"/>
            </a:xfrm>
            <a:prstGeom prst="rect">
              <a:avLst/>
            </a:prstGeom>
            <a:pattFill prst="ltUpDiag">
              <a:fgClr>
                <a:srgbClr val="CDCDCD"/>
              </a:fgClr>
              <a:bgClr>
                <a:srgbClr val="FFFFFF"/>
              </a:bgClr>
            </a:pattFill>
            <a:ln w="10795" cap="flat" cmpd="sng" algn="ctr">
              <a:solidFill>
                <a:schemeClr val="bg1">
                  <a:lumMod val="50000"/>
                </a:schemeClr>
              </a:solidFill>
              <a:prstDash val="solid"/>
              <a:headEnd type="none" w="med" len="med"/>
              <a:tailEnd type="none" w="med" len="med"/>
            </a:ln>
            <a:effectLst/>
          </p:spPr>
          <p:txBody>
            <a:bodyPr rot="0" spcFirstLastPara="0" vertOverflow="overflow" horzOverflow="overflow" vert="horz" wrap="square" lIns="1096859" tIns="146248" rIns="0" bIns="146248" numCol="1" spcCol="0" rtlCol="0" fromWordArt="0" anchor="ctr" anchorCtr="0" forceAA="0" compatLnSpc="1">
              <a:prstTxWarp prst="textNoShape">
                <a:avLst/>
              </a:prstTxWarp>
              <a:noAutofit/>
            </a:bodyPr>
            <a:lstStyle/>
            <a:p>
              <a:pPr marL="0" marR="0" lvl="1" indent="0" defTabSz="913749" eaLnBrk="1" fontAlgn="base" latinLnBrk="0" hangingPunct="1">
                <a:lnSpc>
                  <a:spcPct val="90000"/>
                </a:lnSpc>
                <a:spcBef>
                  <a:spcPct val="0"/>
                </a:spcBef>
                <a:spcAft>
                  <a:spcPct val="0"/>
                </a:spcAft>
                <a:buClrTx/>
                <a:buSzTx/>
                <a:buFontTx/>
                <a:buNone/>
                <a:tabLst/>
                <a:defRPr/>
              </a:pPr>
              <a:endParaRPr kumimoji="0" lang="en-US" sz="1400" b="0" i="0" u="none" strike="noStrike" kern="0" cap="none" spc="-50" normalizeH="0" baseline="0" noProof="0" dirty="0" smtClean="0">
                <a:ln>
                  <a:noFill/>
                </a:ln>
                <a:gradFill>
                  <a:gsLst>
                    <a:gs pos="1250">
                      <a:srgbClr val="505050">
                        <a:lumMod val="50000"/>
                      </a:srgbClr>
                    </a:gs>
                    <a:gs pos="100000">
                      <a:srgbClr val="505050">
                        <a:lumMod val="50000"/>
                      </a:srgbClr>
                    </a:gs>
                  </a:gsLst>
                  <a:lin ang="5400000" scaled="0"/>
                </a:gradFill>
                <a:effectLst/>
                <a:uLnTx/>
                <a:uFillTx/>
                <a:latin typeface="Segoe UI"/>
                <a:ea typeface="+mn-ea"/>
                <a:cs typeface="+mn-cs"/>
              </a:endParaRPr>
            </a:p>
          </p:txBody>
        </p:sp>
        <p:sp>
          <p:nvSpPr>
            <p:cNvPr id="121" name="TextBox 120"/>
            <p:cNvSpPr txBox="1"/>
            <p:nvPr/>
          </p:nvSpPr>
          <p:spPr>
            <a:xfrm>
              <a:off x="3270821" y="4614869"/>
              <a:ext cx="2898647" cy="593772"/>
            </a:xfrm>
            <a:prstGeom prst="rect">
              <a:avLst/>
            </a:prstGeom>
            <a:noFill/>
          </p:spPr>
          <p:txBody>
            <a:bodyPr wrap="squar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Upload image </a:t>
              </a:r>
              <a:r>
                <a:rPr lang="en-US" sz="1100" dirty="0" smtClean="0">
                  <a:gradFill>
                    <a:gsLst>
                      <a:gs pos="0">
                        <a:srgbClr val="505050">
                          <a:lumMod val="50000"/>
                        </a:srgbClr>
                      </a:gs>
                      <a:gs pos="100000">
                        <a:srgbClr val="505050">
                          <a:lumMod val="50000"/>
                        </a:srgbClr>
                      </a:gs>
                    </a:gsLst>
                    <a:lin ang="5400000" scaled="1"/>
                  </a:gradFill>
                  <a:latin typeface="Segoe UI"/>
                </a:rPr>
                <a:t/>
              </a:r>
              <a:br>
                <a:rPr lang="en-US" sz="1100" dirty="0" smtClean="0">
                  <a:gradFill>
                    <a:gsLst>
                      <a:gs pos="0">
                        <a:srgbClr val="505050">
                          <a:lumMod val="50000"/>
                        </a:srgbClr>
                      </a:gs>
                      <a:gs pos="100000">
                        <a:srgbClr val="505050">
                          <a:lumMod val="50000"/>
                        </a:srgbClr>
                      </a:gs>
                    </a:gsLst>
                    <a:lin ang="5400000" scaled="1"/>
                  </a:gradFill>
                  <a:latin typeface="Segoe UI"/>
                </a:rPr>
              </a:br>
              <a:r>
                <a:rPr lang="en-US" sz="1100" dirty="0" smtClean="0">
                  <a:gradFill>
                    <a:gsLst>
                      <a:gs pos="0">
                        <a:srgbClr val="505050">
                          <a:lumMod val="50000"/>
                        </a:srgbClr>
                      </a:gs>
                      <a:gs pos="100000">
                        <a:srgbClr val="505050">
                          <a:lumMod val="50000"/>
                        </a:srgbClr>
                      </a:gs>
                    </a:gsLst>
                    <a:lin ang="5400000" scaled="1"/>
                  </a:gradFill>
                  <a:latin typeface="Segoe UI"/>
                </a:rPr>
                <a:t>to </a:t>
              </a:r>
              <a:r>
                <a:rPr lang="en-US" sz="1100" dirty="0">
                  <a:gradFill>
                    <a:gsLst>
                      <a:gs pos="0">
                        <a:srgbClr val="505050">
                          <a:lumMod val="50000"/>
                        </a:srgbClr>
                      </a:gs>
                      <a:gs pos="100000">
                        <a:srgbClr val="505050">
                          <a:lumMod val="50000"/>
                        </a:srgbClr>
                      </a:gs>
                    </a:gsLst>
                    <a:lin ang="5400000" scaled="1"/>
                  </a:gradFill>
                  <a:latin typeface="Segoe UI"/>
                </a:rPr>
                <a:t>blob storage</a:t>
              </a:r>
            </a:p>
          </p:txBody>
        </p:sp>
        <p:sp>
          <p:nvSpPr>
            <p:cNvPr id="122" name="Up Arrow 121"/>
            <p:cNvSpPr/>
            <p:nvPr/>
          </p:nvSpPr>
          <p:spPr bwMode="auto">
            <a:xfrm rot="5400000">
              <a:off x="2692366" y="3133510"/>
              <a:ext cx="1059381" cy="1047407"/>
            </a:xfrm>
            <a:prstGeom prst="upArrow">
              <a:avLst/>
            </a:prstGeom>
            <a:solidFill>
              <a:srgbClr val="EFEFEF">
                <a:lumMod val="25000"/>
              </a:srgbClr>
            </a:solidFill>
            <a:ln w="9525" cap="flat" cmpd="sng" algn="ctr">
              <a:solidFill>
                <a:srgbClr val="EFEFEF">
                  <a:lumMod val="50000"/>
                </a:srgbClr>
              </a:solid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123" name="Up Arrow 122"/>
            <p:cNvSpPr/>
            <p:nvPr/>
          </p:nvSpPr>
          <p:spPr bwMode="auto">
            <a:xfrm rot="5400000">
              <a:off x="5688551" y="3133510"/>
              <a:ext cx="1059381" cy="1047407"/>
            </a:xfrm>
            <a:prstGeom prst="upArrow">
              <a:avLst/>
            </a:prstGeom>
            <a:solidFill>
              <a:srgbClr val="EFEFEF">
                <a:lumMod val="25000"/>
              </a:srgbClr>
            </a:solidFill>
            <a:ln w="9525" cap="flat" cmpd="sng" algn="ctr">
              <a:solidFill>
                <a:srgbClr val="EFEFEF">
                  <a:lumMod val="50000"/>
                </a:srgbClr>
              </a:solid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124" name="Freeform 79"/>
            <p:cNvSpPr>
              <a:spLocks noEditPoints="1"/>
            </p:cNvSpPr>
            <p:nvPr/>
          </p:nvSpPr>
          <p:spPr bwMode="black">
            <a:xfrm>
              <a:off x="4276064" y="3086341"/>
              <a:ext cx="847973" cy="1146192"/>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188F"/>
            </a:solidFill>
            <a:ln>
              <a:noFill/>
            </a:ln>
          </p:spPr>
          <p:txBody>
            <a:bodyPr vert="horz" wrap="square" lIns="83919" tIns="41960" rIns="83919" bIns="41960" numCol="1" anchor="t" anchorCtr="0" compatLnSpc="1">
              <a:prstTxWarp prst="textNoShape">
                <a:avLst/>
              </a:prstTxWarp>
            </a:bodyPr>
            <a:lstStyle/>
            <a:p>
              <a:pPr marL="0" marR="0" lvl="0" indent="0" defTabSz="931786"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05050"/>
                </a:solidFill>
                <a:effectLst/>
                <a:uLnTx/>
                <a:uFillTx/>
                <a:latin typeface="Segoe UI"/>
              </a:endParaRPr>
            </a:p>
          </p:txBody>
        </p:sp>
        <p:sp>
          <p:nvSpPr>
            <p:cNvPr id="125" name="Up Arrow 124"/>
            <p:cNvSpPr/>
            <p:nvPr/>
          </p:nvSpPr>
          <p:spPr bwMode="auto">
            <a:xfrm rot="5400000">
              <a:off x="8684736" y="3133510"/>
              <a:ext cx="1059381" cy="1047407"/>
            </a:xfrm>
            <a:prstGeom prst="upArrow">
              <a:avLst/>
            </a:prstGeom>
            <a:solidFill>
              <a:srgbClr val="EFEFEF">
                <a:lumMod val="25000"/>
              </a:srgbClr>
            </a:solidFill>
            <a:ln w="9525" cap="flat" cmpd="sng" algn="ctr">
              <a:solidFill>
                <a:srgbClr val="EFEFEF">
                  <a:lumMod val="50000"/>
                </a:srgbClr>
              </a:solidFill>
              <a:prstDash val="solid"/>
              <a:headEnd type="none" w="med" len="med"/>
              <a:tailEnd type="none" w="med" len="med"/>
            </a:ln>
            <a:effectLst/>
          </p:spPr>
          <p:txBody>
            <a:bodyPr vert="horz" wrap="square" lIns="93228" tIns="46615" rIns="93228" bIns="46615" numCol="1" rtlCol="0" anchor="ctr" anchorCtr="0" compatLnSpc="1">
              <a:prstTxWarp prst="textNoShape">
                <a:avLst/>
              </a:prstTxWarp>
            </a:bodyPr>
            <a:lstStyle/>
            <a:p>
              <a:pPr marL="0" marR="0" lvl="0" indent="0" algn="ctr" defTabSz="932024"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rgbClr val="505050"/>
                </a:solidFill>
                <a:effectLst/>
                <a:uLnTx/>
                <a:uFillTx/>
                <a:latin typeface="Segoe UI"/>
                <a:ea typeface="+mn-ea"/>
                <a:cs typeface="+mn-cs"/>
              </a:endParaRPr>
            </a:p>
          </p:txBody>
        </p:sp>
        <p:sp>
          <p:nvSpPr>
            <p:cNvPr id="126" name="TextBox 125"/>
            <p:cNvSpPr txBox="1"/>
            <p:nvPr/>
          </p:nvSpPr>
          <p:spPr>
            <a:xfrm>
              <a:off x="9263191" y="4605632"/>
              <a:ext cx="2898647" cy="890657"/>
            </a:xfrm>
            <a:prstGeom prst="rect">
              <a:avLst/>
            </a:prstGeom>
            <a:noFill/>
          </p:spPr>
          <p:txBody>
            <a:bodyPr wrap="squar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Virtual Machine booted. Changes direct-write to </a:t>
              </a:r>
              <a:br>
                <a:rPr lang="en-US" sz="1100" dirty="0">
                  <a:gradFill>
                    <a:gsLst>
                      <a:gs pos="0">
                        <a:srgbClr val="505050">
                          <a:lumMod val="50000"/>
                        </a:srgbClr>
                      </a:gs>
                      <a:gs pos="100000">
                        <a:srgbClr val="505050">
                          <a:lumMod val="50000"/>
                        </a:srgbClr>
                      </a:gs>
                    </a:gsLst>
                    <a:lin ang="5400000" scaled="1"/>
                  </a:gradFill>
                  <a:latin typeface="Segoe UI"/>
                </a:rPr>
              </a:br>
              <a:r>
                <a:rPr lang="en-US" sz="1100" dirty="0">
                  <a:gradFill>
                    <a:gsLst>
                      <a:gs pos="0">
                        <a:srgbClr val="505050">
                          <a:lumMod val="50000"/>
                        </a:srgbClr>
                      </a:gs>
                      <a:gs pos="100000">
                        <a:srgbClr val="505050">
                          <a:lumMod val="50000"/>
                        </a:srgbClr>
                      </a:gs>
                    </a:gsLst>
                    <a:lin ang="5400000" scaled="1"/>
                  </a:gradFill>
                  <a:latin typeface="Segoe UI"/>
                </a:rPr>
                <a:t>blob storage</a:t>
              </a:r>
            </a:p>
          </p:txBody>
        </p:sp>
        <p:grpSp>
          <p:nvGrpSpPr>
            <p:cNvPr id="127" name="Group 126"/>
            <p:cNvGrpSpPr>
              <a:grpSpLocks noChangeAspect="1"/>
            </p:cNvGrpSpPr>
            <p:nvPr/>
          </p:nvGrpSpPr>
          <p:grpSpPr bwMode="black">
            <a:xfrm>
              <a:off x="579719" y="3099838"/>
              <a:ext cx="1933917" cy="1164436"/>
              <a:chOff x="8843608" y="828600"/>
              <a:chExt cx="925448" cy="557448"/>
            </a:xfrm>
            <a:solidFill>
              <a:srgbClr val="00188F"/>
            </a:solidFill>
          </p:grpSpPr>
          <p:sp>
            <p:nvSpPr>
              <p:cNvPr id="128" name="Rectangle 127"/>
              <p:cNvSpPr/>
              <p:nvPr/>
            </p:nvSpPr>
            <p:spPr bwMode="black">
              <a:xfrm>
                <a:off x="8857595" y="835151"/>
                <a:ext cx="623646" cy="459637"/>
              </a:xfrm>
              <a:prstGeom prst="rect">
                <a:avLst/>
              </a:prstGeom>
              <a:solidFill>
                <a:srgbClr val="00188F">
                  <a:lumMod val="20000"/>
                  <a:lumOff val="80000"/>
                </a:srgbClr>
              </a:solidFill>
              <a:ln w="1079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838915"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smtClean="0">
                  <a:ln>
                    <a:noFill/>
                  </a:ln>
                  <a:solidFill>
                    <a:srgbClr val="505050"/>
                  </a:solidFill>
                  <a:effectLst/>
                  <a:uLnTx/>
                  <a:uFillTx/>
                  <a:latin typeface="Segoe UI"/>
                  <a:ea typeface="+mn-ea"/>
                  <a:cs typeface="+mn-cs"/>
                </a:endParaRPr>
              </a:p>
            </p:txBody>
          </p:sp>
          <p:grpSp>
            <p:nvGrpSpPr>
              <p:cNvPr id="129" name="Group 128"/>
              <p:cNvGrpSpPr/>
              <p:nvPr/>
            </p:nvGrpSpPr>
            <p:grpSpPr bwMode="black">
              <a:xfrm>
                <a:off x="8843608" y="828600"/>
                <a:ext cx="925448" cy="557448"/>
                <a:chOff x="863600" y="2393157"/>
                <a:chExt cx="876300" cy="527844"/>
              </a:xfrm>
              <a:grpFill/>
            </p:grpSpPr>
            <p:sp>
              <p:nvSpPr>
                <p:cNvPr id="130" name="Freeform 129"/>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w="10795" cap="flat" cmpd="sng" algn="ctr">
                  <a:noFill/>
                  <a:prstDash val="solid"/>
                  <a:headEnd type="none" w="med" len="med"/>
                  <a:tailEnd type="none" w="med" len="med"/>
                </a:ln>
                <a:effectLst/>
                <a:extLst/>
              </p:spPr>
              <p:txBody>
                <a:bodyPr vert="horz" wrap="square" lIns="68577" tIns="34289" rIns="68577" bIns="34289" numCol="1" rtlCol="0" anchor="ctr" anchorCtr="0" compatLnSpc="1">
                  <a:prstTxWarp prst="textNoShape">
                    <a:avLst/>
                  </a:prstTxWarp>
                </a:bodyPr>
                <a:lstStyle/>
                <a:p>
                  <a:pPr marL="0" marR="0" lvl="0" indent="0" defTabSz="755265" eaLnBrk="1" fontAlgn="auto" latinLnBrk="0" hangingPunct="1">
                    <a:lnSpc>
                      <a:spcPct val="100000"/>
                    </a:lnSpc>
                    <a:spcBef>
                      <a:spcPts val="0"/>
                    </a:spcBef>
                    <a:spcAft>
                      <a:spcPts val="0"/>
                    </a:spcAft>
                    <a:buClrTx/>
                    <a:buSzTx/>
                    <a:buFontTx/>
                    <a:buNone/>
                    <a:tabLst/>
                    <a:defRPr/>
                  </a:pPr>
                  <a:endParaRPr kumimoji="0" lang="en-US" sz="1100" b="0" i="0" u="none" strike="noStrike" kern="0" cap="none" spc="-125" normalizeH="0" baseline="0" noProof="0" dirty="0" smtClean="0">
                    <a:ln>
                      <a:noFill/>
                    </a:ln>
                    <a:solidFill>
                      <a:srgbClr val="505050"/>
                    </a:solidFill>
                    <a:effectLst/>
                    <a:uLnTx/>
                    <a:uFillTx/>
                    <a:latin typeface="Segoe Light" pitchFamily="34" charset="0"/>
                    <a:ea typeface="+mn-ea"/>
                    <a:cs typeface="+mn-cs"/>
                  </a:endParaRPr>
                </a:p>
              </p:txBody>
            </p:sp>
            <p:sp>
              <p:nvSpPr>
                <p:cNvPr id="131"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w="10795" cap="flat" cmpd="sng" algn="ctr">
                  <a:noFill/>
                  <a:prstDash val="solid"/>
                  <a:headEnd type="none" w="med" len="med"/>
                  <a:tailEnd type="none" w="med" len="med"/>
                </a:ln>
                <a:effectLst/>
                <a:extLst/>
              </p:spPr>
              <p:txBody>
                <a:bodyPr vert="horz" wrap="square" lIns="68577" tIns="34289" rIns="68577" bIns="34289" numCol="1" rtlCol="0" anchor="ctr" anchorCtr="0" compatLnSpc="1">
                  <a:prstTxWarp prst="textNoShape">
                    <a:avLst/>
                  </a:prstTxWarp>
                </a:bodyPr>
                <a:lstStyle/>
                <a:p>
                  <a:pPr marL="0" marR="0" lvl="0" indent="0" defTabSz="755265" eaLnBrk="1" fontAlgn="auto" latinLnBrk="0" hangingPunct="1">
                    <a:lnSpc>
                      <a:spcPct val="100000"/>
                    </a:lnSpc>
                    <a:spcBef>
                      <a:spcPts val="0"/>
                    </a:spcBef>
                    <a:spcAft>
                      <a:spcPts val="0"/>
                    </a:spcAft>
                    <a:buClrTx/>
                    <a:buSzTx/>
                    <a:buFontTx/>
                    <a:buNone/>
                    <a:tabLst/>
                    <a:defRPr/>
                  </a:pPr>
                  <a:endParaRPr kumimoji="0" lang="en-US" sz="1100" b="0" i="0" u="none" strike="noStrike" kern="0" cap="none" spc="-125" normalizeH="0" baseline="0" noProof="0" dirty="0" smtClean="0">
                    <a:ln>
                      <a:noFill/>
                    </a:ln>
                    <a:solidFill>
                      <a:srgbClr val="505050"/>
                    </a:solidFill>
                    <a:effectLst/>
                    <a:uLnTx/>
                    <a:uFillTx/>
                    <a:latin typeface="Segoe Light" pitchFamily="34" charset="0"/>
                    <a:ea typeface="+mn-ea"/>
                    <a:cs typeface="+mn-cs"/>
                  </a:endParaRPr>
                </a:p>
              </p:txBody>
            </p:sp>
          </p:grpSp>
        </p:grpSp>
        <p:pic>
          <p:nvPicPr>
            <p:cNvPr id="132" name="Picture 1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7139" y="3303019"/>
              <a:ext cx="1640042" cy="708379"/>
            </a:xfrm>
            <a:prstGeom prst="roundRect">
              <a:avLst>
                <a:gd name="adj" fmla="val 11234"/>
              </a:avLst>
            </a:prstGeom>
            <a:solidFill>
              <a:srgbClr val="00188F"/>
            </a:solidFill>
            <a:ln w="63500">
              <a:solidFill>
                <a:srgbClr val="00188F"/>
              </a:solidFill>
            </a:ln>
            <a:effectLst/>
          </p:spPr>
        </p:pic>
        <p:sp>
          <p:nvSpPr>
            <p:cNvPr id="133" name="TextBox 132"/>
            <p:cNvSpPr txBox="1"/>
            <p:nvPr/>
          </p:nvSpPr>
          <p:spPr>
            <a:xfrm>
              <a:off x="274636" y="4614869"/>
              <a:ext cx="2898647" cy="593772"/>
            </a:xfrm>
            <a:prstGeom prst="rect">
              <a:avLst/>
            </a:prstGeom>
            <a:noFill/>
          </p:spPr>
          <p:txBody>
            <a:bodyPr wrap="square" lIns="0" tIns="0" rIns="0" bIns="0" rtlCol="0">
              <a:spAutoFit/>
            </a:bodyPr>
            <a:lstStyle/>
            <a:p>
              <a:pPr algn="ctr" defTabSz="931786" latinLnBrk="0">
                <a:lnSpc>
                  <a:spcPct val="90000"/>
                </a:lnSpc>
                <a:spcBef>
                  <a:spcPct val="20000"/>
                </a:spcBef>
                <a:buSzPct val="80000"/>
              </a:pPr>
              <a:r>
                <a:rPr lang="en-US" sz="1100" dirty="0">
                  <a:gradFill>
                    <a:gsLst>
                      <a:gs pos="0">
                        <a:srgbClr val="505050">
                          <a:lumMod val="50000"/>
                        </a:srgbClr>
                      </a:gs>
                      <a:gs pos="100000">
                        <a:srgbClr val="505050">
                          <a:lumMod val="50000"/>
                        </a:srgbClr>
                      </a:gs>
                    </a:gsLst>
                    <a:lin ang="5400000" scaled="1"/>
                  </a:gradFill>
                  <a:latin typeface="Segoe UI"/>
                </a:rPr>
                <a:t>Create your </a:t>
              </a:r>
              <a:r>
                <a:rPr lang="en-US" sz="1100" dirty="0" smtClean="0">
                  <a:gradFill>
                    <a:gsLst>
                      <a:gs pos="0">
                        <a:srgbClr val="505050">
                          <a:lumMod val="50000"/>
                        </a:srgbClr>
                      </a:gs>
                      <a:gs pos="100000">
                        <a:srgbClr val="505050">
                          <a:lumMod val="50000"/>
                        </a:srgbClr>
                      </a:gs>
                    </a:gsLst>
                    <a:lin ang="5400000" scaled="1"/>
                  </a:gradFill>
                  <a:latin typeface="Segoe UI"/>
                </a:rPr>
                <a:t/>
              </a:r>
              <a:br>
                <a:rPr lang="en-US" sz="1100" dirty="0" smtClean="0">
                  <a:gradFill>
                    <a:gsLst>
                      <a:gs pos="0">
                        <a:srgbClr val="505050">
                          <a:lumMod val="50000"/>
                        </a:srgbClr>
                      </a:gs>
                      <a:gs pos="100000">
                        <a:srgbClr val="505050">
                          <a:lumMod val="50000"/>
                        </a:srgbClr>
                      </a:gs>
                    </a:gsLst>
                    <a:lin ang="5400000" scaled="1"/>
                  </a:gradFill>
                  <a:latin typeface="Segoe UI"/>
                </a:rPr>
              </a:br>
              <a:r>
                <a:rPr lang="en-US" sz="1100" dirty="0" smtClean="0">
                  <a:gradFill>
                    <a:gsLst>
                      <a:gs pos="0">
                        <a:srgbClr val="505050">
                          <a:lumMod val="50000"/>
                        </a:srgbClr>
                      </a:gs>
                      <a:gs pos="100000">
                        <a:srgbClr val="505050">
                          <a:lumMod val="50000"/>
                        </a:srgbClr>
                      </a:gs>
                    </a:gsLst>
                    <a:lin ang="5400000" scaled="1"/>
                  </a:gradFill>
                  <a:latin typeface="Segoe UI"/>
                </a:rPr>
                <a:t>own </a:t>
              </a:r>
              <a:r>
                <a:rPr lang="en-US" sz="1100" dirty="0">
                  <a:gradFill>
                    <a:gsLst>
                      <a:gs pos="0">
                        <a:srgbClr val="505050">
                          <a:lumMod val="50000"/>
                        </a:srgbClr>
                      </a:gs>
                      <a:gs pos="100000">
                        <a:srgbClr val="505050">
                          <a:lumMod val="50000"/>
                        </a:srgbClr>
                      </a:gs>
                    </a:gsLst>
                    <a:lin ang="5400000" scaled="1"/>
                  </a:gradFill>
                  <a:latin typeface="Segoe UI"/>
                </a:rPr>
                <a:t>VHD</a:t>
              </a:r>
            </a:p>
          </p:txBody>
        </p:sp>
        <p:sp>
          <p:nvSpPr>
            <p:cNvPr id="134" name="TextBox 133"/>
            <p:cNvSpPr txBox="1"/>
            <p:nvPr/>
          </p:nvSpPr>
          <p:spPr>
            <a:xfrm>
              <a:off x="6267006" y="4614865"/>
              <a:ext cx="2898648" cy="553997"/>
            </a:xfrm>
            <a:prstGeom prst="rect">
              <a:avLst/>
            </a:prstGeom>
            <a:noFill/>
          </p:spPr>
          <p:txBody>
            <a:bodyPr wrap="square" lIns="0" tIns="0" rIns="0" bIns="0" rtlCol="0">
              <a:noAutofit/>
            </a:bodyPr>
            <a:lstStyle/>
            <a:p>
              <a:pPr algn="ctr" defTabSz="931786" latinLnBrk="0">
                <a:lnSpc>
                  <a:spcPct val="90000"/>
                </a:lnSpc>
                <a:spcBef>
                  <a:spcPct val="20000"/>
                </a:spcBef>
                <a:buSzPct val="80000"/>
              </a:pPr>
              <a:r>
                <a:rPr lang="en-US" sz="1100" dirty="0" smtClean="0">
                  <a:gradFill>
                    <a:gsLst>
                      <a:gs pos="0">
                        <a:srgbClr val="505050">
                          <a:lumMod val="50000"/>
                        </a:srgbClr>
                      </a:gs>
                      <a:gs pos="100000">
                        <a:srgbClr val="505050">
                          <a:lumMod val="50000"/>
                        </a:srgbClr>
                      </a:gs>
                    </a:gsLst>
                    <a:lin ang="5400000" scaled="1"/>
                  </a:gradFill>
                  <a:latin typeface="Segoe UI"/>
                </a:rPr>
                <a:t>Create a Virtual Machine by attaching to disk</a:t>
              </a:r>
              <a:endParaRPr lang="en-US" sz="1100" dirty="0">
                <a:gradFill>
                  <a:gsLst>
                    <a:gs pos="0">
                      <a:srgbClr val="505050">
                        <a:lumMod val="50000"/>
                      </a:srgbClr>
                    </a:gs>
                    <a:gs pos="100000">
                      <a:srgbClr val="505050">
                        <a:lumMod val="50000"/>
                      </a:srgbClr>
                    </a:gs>
                  </a:gsLst>
                  <a:lin ang="5400000" scaled="1"/>
                </a:gradFill>
                <a:latin typeface="Segoe UI"/>
              </a:endParaRPr>
            </a:p>
          </p:txBody>
        </p:sp>
        <p:grpSp>
          <p:nvGrpSpPr>
            <p:cNvPr id="135" name="Group 134"/>
            <p:cNvGrpSpPr/>
            <p:nvPr/>
          </p:nvGrpSpPr>
          <p:grpSpPr>
            <a:xfrm>
              <a:off x="1342625" y="3443685"/>
              <a:ext cx="366280" cy="363715"/>
              <a:chOff x="4480921" y="4009689"/>
              <a:chExt cx="432339" cy="433513"/>
            </a:xfrm>
          </p:grpSpPr>
          <p:sp>
            <p:nvSpPr>
              <p:cNvPr id="136" name="Rectangle 135"/>
              <p:cNvSpPr/>
              <p:nvPr/>
            </p:nvSpPr>
            <p:spPr bwMode="auto">
              <a:xfrm>
                <a:off x="4480921" y="4009689"/>
                <a:ext cx="432339" cy="433513"/>
              </a:xfrm>
              <a:prstGeom prst="rect">
                <a:avLst/>
              </a:prstGeom>
              <a:solidFill>
                <a:srgbClr val="7FBA00"/>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137" name="Picture 1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138" name="Group 137"/>
            <p:cNvGrpSpPr/>
            <p:nvPr/>
          </p:nvGrpSpPr>
          <p:grpSpPr>
            <a:xfrm>
              <a:off x="774766" y="3433010"/>
              <a:ext cx="366280" cy="363715"/>
              <a:chOff x="444278" y="2785054"/>
              <a:chExt cx="359080" cy="356616"/>
            </a:xfrm>
          </p:grpSpPr>
          <p:sp>
            <p:nvSpPr>
              <p:cNvPr id="139" name="Rectangle 138"/>
              <p:cNvSpPr/>
              <p:nvPr/>
            </p:nvSpPr>
            <p:spPr bwMode="auto">
              <a:xfrm>
                <a:off x="444278" y="2785054"/>
                <a:ext cx="359080" cy="356616"/>
              </a:xfrm>
              <a:prstGeom prst="rect">
                <a:avLst/>
              </a:prstGeom>
              <a:solidFill>
                <a:srgbClr val="00188F"/>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140" name="Picture 139"/>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494849" y="2811930"/>
                <a:ext cx="257938" cy="302863"/>
              </a:xfrm>
              <a:prstGeom prst="rect">
                <a:avLst/>
              </a:prstGeom>
              <a:ln>
                <a:solidFill>
                  <a:srgbClr val="505050"/>
                </a:solidFill>
              </a:ln>
            </p:spPr>
          </p:pic>
        </p:grpSp>
        <p:grpSp>
          <p:nvGrpSpPr>
            <p:cNvPr id="141" name="Group 140"/>
            <p:cNvGrpSpPr>
              <a:grpSpLocks noChangeAspect="1"/>
            </p:cNvGrpSpPr>
            <p:nvPr/>
          </p:nvGrpSpPr>
          <p:grpSpPr bwMode="black">
            <a:xfrm>
              <a:off x="6891911" y="3173830"/>
              <a:ext cx="1648839" cy="992787"/>
              <a:chOff x="8843608" y="828600"/>
              <a:chExt cx="925448" cy="557448"/>
            </a:xfrm>
            <a:solidFill>
              <a:srgbClr val="00188F"/>
            </a:solidFill>
          </p:grpSpPr>
          <p:sp>
            <p:nvSpPr>
              <p:cNvPr id="142" name="Rectangle 141"/>
              <p:cNvSpPr/>
              <p:nvPr/>
            </p:nvSpPr>
            <p:spPr bwMode="black">
              <a:xfrm>
                <a:off x="8857595" y="835151"/>
                <a:ext cx="623646" cy="459637"/>
              </a:xfrm>
              <a:prstGeom prst="rect">
                <a:avLst/>
              </a:prstGeom>
              <a:solidFill>
                <a:srgbClr val="00188F">
                  <a:lumMod val="20000"/>
                  <a:lumOff val="80000"/>
                </a:srgbClr>
              </a:solidFill>
              <a:ln w="10795" cap="flat" cmpd="sng" algn="ctr">
                <a:no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838915"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smtClean="0">
                  <a:ln>
                    <a:noFill/>
                  </a:ln>
                  <a:solidFill>
                    <a:srgbClr val="505050"/>
                  </a:solidFill>
                  <a:effectLst/>
                  <a:uLnTx/>
                  <a:uFillTx/>
                  <a:latin typeface="Segoe UI"/>
                  <a:ea typeface="+mn-ea"/>
                  <a:cs typeface="+mn-cs"/>
                </a:endParaRPr>
              </a:p>
            </p:txBody>
          </p:sp>
          <p:grpSp>
            <p:nvGrpSpPr>
              <p:cNvPr id="143" name="Group 142"/>
              <p:cNvGrpSpPr/>
              <p:nvPr/>
            </p:nvGrpSpPr>
            <p:grpSpPr bwMode="black">
              <a:xfrm>
                <a:off x="8843608" y="828600"/>
                <a:ext cx="925448" cy="557448"/>
                <a:chOff x="863600" y="2393157"/>
                <a:chExt cx="876300" cy="527844"/>
              </a:xfrm>
              <a:grpFill/>
            </p:grpSpPr>
            <p:sp>
              <p:nvSpPr>
                <p:cNvPr id="144" name="Freeform 143"/>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w="10795" cap="flat" cmpd="sng" algn="ctr">
                  <a:noFill/>
                  <a:prstDash val="solid"/>
                  <a:headEnd type="none" w="med" len="med"/>
                  <a:tailEnd type="none" w="med" len="med"/>
                </a:ln>
                <a:effectLst/>
                <a:extLst/>
              </p:spPr>
              <p:txBody>
                <a:bodyPr vert="horz" wrap="square" lIns="68577" tIns="34289" rIns="68577" bIns="34289" numCol="1" rtlCol="0" anchor="ctr" anchorCtr="0" compatLnSpc="1">
                  <a:prstTxWarp prst="textNoShape">
                    <a:avLst/>
                  </a:prstTxWarp>
                </a:bodyPr>
                <a:lstStyle/>
                <a:p>
                  <a:pPr marL="0" marR="0" lvl="0" indent="0" defTabSz="755265" eaLnBrk="1" fontAlgn="auto" latinLnBrk="0" hangingPunct="1">
                    <a:lnSpc>
                      <a:spcPct val="100000"/>
                    </a:lnSpc>
                    <a:spcBef>
                      <a:spcPts val="0"/>
                    </a:spcBef>
                    <a:spcAft>
                      <a:spcPts val="0"/>
                    </a:spcAft>
                    <a:buClrTx/>
                    <a:buSzTx/>
                    <a:buFontTx/>
                    <a:buNone/>
                    <a:tabLst/>
                    <a:defRPr/>
                  </a:pPr>
                  <a:endParaRPr kumimoji="0" lang="en-US" sz="1100" b="0" i="0" u="none" strike="noStrike" kern="0" cap="none" spc="-125" normalizeH="0" baseline="0" noProof="0" dirty="0" smtClean="0">
                    <a:ln>
                      <a:noFill/>
                    </a:ln>
                    <a:solidFill>
                      <a:srgbClr val="505050"/>
                    </a:solidFill>
                    <a:effectLst/>
                    <a:uLnTx/>
                    <a:uFillTx/>
                    <a:latin typeface="Segoe Light" pitchFamily="34" charset="0"/>
                    <a:ea typeface="+mn-ea"/>
                    <a:cs typeface="+mn-cs"/>
                  </a:endParaRPr>
                </a:p>
              </p:txBody>
            </p:sp>
            <p:sp>
              <p:nvSpPr>
                <p:cNvPr id="145"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w="10795" cap="flat" cmpd="sng" algn="ctr">
                  <a:noFill/>
                  <a:prstDash val="solid"/>
                  <a:headEnd type="none" w="med" len="med"/>
                  <a:tailEnd type="none" w="med" len="med"/>
                </a:ln>
                <a:effectLst/>
                <a:extLst/>
              </p:spPr>
              <p:txBody>
                <a:bodyPr vert="horz" wrap="square" lIns="68577" tIns="34289" rIns="68577" bIns="34289" numCol="1" rtlCol="0" anchor="ctr" anchorCtr="0" compatLnSpc="1">
                  <a:prstTxWarp prst="textNoShape">
                    <a:avLst/>
                  </a:prstTxWarp>
                </a:bodyPr>
                <a:lstStyle/>
                <a:p>
                  <a:pPr marL="0" marR="0" lvl="0" indent="0" defTabSz="755265" eaLnBrk="1" fontAlgn="auto" latinLnBrk="0" hangingPunct="1">
                    <a:lnSpc>
                      <a:spcPct val="100000"/>
                    </a:lnSpc>
                    <a:spcBef>
                      <a:spcPts val="0"/>
                    </a:spcBef>
                    <a:spcAft>
                      <a:spcPts val="0"/>
                    </a:spcAft>
                    <a:buClrTx/>
                    <a:buSzTx/>
                    <a:buFontTx/>
                    <a:buNone/>
                    <a:tabLst/>
                    <a:defRPr/>
                  </a:pPr>
                  <a:endParaRPr kumimoji="0" lang="en-US" sz="1100" b="0" i="0" u="none" strike="noStrike" kern="0" cap="none" spc="-125" normalizeH="0" baseline="0" noProof="0" dirty="0" smtClean="0">
                    <a:ln>
                      <a:noFill/>
                    </a:ln>
                    <a:solidFill>
                      <a:srgbClr val="505050"/>
                    </a:solidFill>
                    <a:effectLst/>
                    <a:uLnTx/>
                    <a:uFillTx/>
                    <a:latin typeface="Segoe Light" pitchFamily="34" charset="0"/>
                    <a:ea typeface="+mn-ea"/>
                    <a:cs typeface="+mn-cs"/>
                  </a:endParaRPr>
                </a:p>
              </p:txBody>
            </p:sp>
          </p:grpSp>
        </p:grpSp>
        <p:sp>
          <p:nvSpPr>
            <p:cNvPr id="146" name="Arc 145"/>
            <p:cNvSpPr/>
            <p:nvPr/>
          </p:nvSpPr>
          <p:spPr>
            <a:xfrm rot="16200000">
              <a:off x="2482155" y="1694454"/>
              <a:ext cx="1090871" cy="2472837"/>
            </a:xfrm>
            <a:prstGeom prst="arc">
              <a:avLst>
                <a:gd name="adj1" fmla="val 16200000"/>
                <a:gd name="adj2" fmla="val 5245117"/>
              </a:avLst>
            </a:prstGeom>
            <a:noFill/>
            <a:ln w="57150" cap="rnd" cmpd="sng" algn="ctr">
              <a:solidFill>
                <a:srgbClr val="EFEFEF">
                  <a:lumMod val="25000"/>
                </a:srgbClr>
              </a:solidFill>
              <a:prstDash val="sysDot"/>
              <a:headEnd type="none" w="lg" len="lg"/>
              <a:tailEnd type="triangle" w="lg" len="med"/>
            </a:ln>
            <a:effectLst/>
          </p:spPr>
          <p:txBody>
            <a:bodyPr lIns="124309" tIns="62155" rIns="124309" bIns="62155" rtlCol="0" anchor="ctr"/>
            <a:lstStyle/>
            <a:p>
              <a:pPr marL="0" marR="0" lvl="0" indent="0" algn="ctr" defTabSz="931786"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srgbClr val="505050"/>
                </a:solidFill>
                <a:effectLst/>
                <a:uLnTx/>
                <a:uFillTx/>
                <a:latin typeface="Segoe UI"/>
                <a:ea typeface="+mn-ea"/>
                <a:cs typeface="+mn-cs"/>
              </a:endParaRPr>
            </a:p>
          </p:txBody>
        </p:sp>
        <p:grpSp>
          <p:nvGrpSpPr>
            <p:cNvPr id="147" name="Group 146"/>
            <p:cNvGrpSpPr/>
            <p:nvPr/>
          </p:nvGrpSpPr>
          <p:grpSpPr>
            <a:xfrm rot="20728046">
              <a:off x="2222361" y="2311438"/>
              <a:ext cx="409365" cy="410419"/>
              <a:chOff x="4480921" y="4009689"/>
              <a:chExt cx="432339" cy="433513"/>
            </a:xfrm>
          </p:grpSpPr>
          <p:sp>
            <p:nvSpPr>
              <p:cNvPr id="148" name="Rectangle 147"/>
              <p:cNvSpPr/>
              <p:nvPr/>
            </p:nvSpPr>
            <p:spPr bwMode="auto">
              <a:xfrm>
                <a:off x="4480921" y="4009689"/>
                <a:ext cx="432339" cy="433513"/>
              </a:xfrm>
              <a:prstGeom prst="rect">
                <a:avLst/>
              </a:prstGeom>
              <a:solidFill>
                <a:srgbClr val="7FBA00"/>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149" name="Picture 1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150" name="Group 149"/>
            <p:cNvGrpSpPr/>
            <p:nvPr/>
          </p:nvGrpSpPr>
          <p:grpSpPr>
            <a:xfrm rot="21317832">
              <a:off x="3177664" y="2219809"/>
              <a:ext cx="544864" cy="546268"/>
              <a:chOff x="4480921" y="4009689"/>
              <a:chExt cx="432339" cy="433513"/>
            </a:xfrm>
          </p:grpSpPr>
          <p:sp>
            <p:nvSpPr>
              <p:cNvPr id="151" name="Rectangle 150"/>
              <p:cNvSpPr/>
              <p:nvPr/>
            </p:nvSpPr>
            <p:spPr bwMode="auto">
              <a:xfrm>
                <a:off x="4480921" y="4009689"/>
                <a:ext cx="432339" cy="433513"/>
              </a:xfrm>
              <a:prstGeom prst="rect">
                <a:avLst/>
              </a:prstGeom>
              <a:solidFill>
                <a:srgbClr val="7FBA00"/>
              </a:solidFill>
              <a:ln w="9525" cap="flat" cmpd="sng" algn="ctr">
                <a:noFill/>
                <a:prstDash val="solid"/>
                <a:headEnd type="none" w="med" len="med"/>
                <a:tailEnd type="none" w="med" len="med"/>
              </a:ln>
              <a:effectLst/>
            </p:spPr>
            <p:txBody>
              <a:bodyPr vert="horz" wrap="square" lIns="68577" tIns="137160" rIns="68577" bIns="34289" numCol="1" rtlCol="0" anchor="t" anchorCtr="0" compatLnSpc="1">
                <a:prstTxWarp prst="textNoShape">
                  <a:avLst/>
                </a:prstTxWarp>
              </a:bodyPr>
              <a:lstStyle/>
              <a:p>
                <a:pPr marL="233082" marR="0" lvl="0" indent="0" defTabSz="931786" eaLnBrk="1" fontAlgn="auto" latinLnBrk="0" hangingPunct="1">
                  <a:lnSpc>
                    <a:spcPct val="100000"/>
                  </a:lnSpc>
                  <a:spcBef>
                    <a:spcPts val="1836"/>
                  </a:spcBef>
                  <a:spcAft>
                    <a:spcPts val="2448"/>
                  </a:spcAft>
                  <a:buClrTx/>
                  <a:buSzTx/>
                  <a:buFontTx/>
                  <a:buNone/>
                  <a:tabLst/>
                  <a:defRPr/>
                </a:pPr>
                <a:endParaRPr kumimoji="0" lang="en-US" sz="2400" b="0" i="0" u="none" strike="noStrike" kern="0" cap="none" spc="0" normalizeH="0" baseline="0" noProof="0" smtClean="0">
                  <a:ln>
                    <a:noFill/>
                  </a:ln>
                  <a:solidFill>
                    <a:srgbClr val="505050"/>
                  </a:solidFill>
                  <a:effectLst/>
                  <a:uLnTx/>
                  <a:uFillTx/>
                  <a:latin typeface="Segoe UI Light" pitchFamily="34" charset="0"/>
                  <a:ea typeface="+mn-ea"/>
                  <a:cs typeface="+mn-cs"/>
                </a:endParaRPr>
              </a:p>
            </p:txBody>
          </p:sp>
          <p:pic>
            <p:nvPicPr>
              <p:cNvPr id="152" name="Picture 1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grpSp>
    </p:spTree>
    <p:extLst>
      <p:ext uri="{BB962C8B-B14F-4D97-AF65-F5344CB8AC3E}">
        <p14:creationId xmlns:p14="http://schemas.microsoft.com/office/powerpoint/2010/main" val="3945194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Images</a:t>
            </a:r>
            <a:endParaRPr lang="ko-KR" altLang="en-US" dirty="0"/>
          </a:p>
        </p:txBody>
      </p:sp>
      <p:sp>
        <p:nvSpPr>
          <p:cNvPr id="3" name="Text Placeholder 2"/>
          <p:cNvSpPr>
            <a:spLocks noGrp="1"/>
          </p:cNvSpPr>
          <p:nvPr>
            <p:ph type="body" sz="quarter" idx="12"/>
          </p:nvPr>
        </p:nvSpPr>
        <p:spPr/>
        <p:txBody>
          <a:bodyPr/>
          <a:lstStyle/>
          <a:p>
            <a:r>
              <a:rPr lang="en-US" altLang="ko-KR" dirty="0"/>
              <a:t>2. Virtual Machine</a:t>
            </a:r>
            <a:endParaRPr lang="ko-KR" altLang="en-US" dirty="0"/>
          </a:p>
        </p:txBody>
      </p:sp>
      <p:sp>
        <p:nvSpPr>
          <p:cNvPr id="5" name="Text Placeholder 4"/>
          <p:cNvSpPr>
            <a:spLocks noGrp="1"/>
          </p:cNvSpPr>
          <p:nvPr>
            <p:ph type="body" sz="quarter" idx="10"/>
          </p:nvPr>
        </p:nvSpPr>
        <p:spPr/>
        <p:txBody>
          <a:bodyPr/>
          <a:lstStyle/>
          <a:p>
            <a:r>
              <a:rPr lang="en-US" altLang="ko-KR" dirty="0" smtClean="0"/>
              <a:t>Choose OS and Application on your need.</a:t>
            </a:r>
            <a:endParaRPr lang="ko-KR" altLang="en-US" dirty="0"/>
          </a:p>
        </p:txBody>
      </p:sp>
      <p:pic>
        <p:nvPicPr>
          <p:cNvPr id="4" name="Picture 3"/>
          <p:cNvPicPr>
            <a:picLocks noChangeAspect="1"/>
          </p:cNvPicPr>
          <p:nvPr/>
        </p:nvPicPr>
        <p:blipFill rotWithShape="1">
          <a:blip r:embed="rId2"/>
          <a:srcRect t="17127" b="9042"/>
          <a:stretch/>
        </p:blipFill>
        <p:spPr>
          <a:xfrm>
            <a:off x="312418" y="1602581"/>
            <a:ext cx="9030415" cy="4648200"/>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rotWithShape="1">
          <a:blip r:embed="rId3"/>
          <a:srcRect l="32323"/>
          <a:stretch/>
        </p:blipFill>
        <p:spPr>
          <a:xfrm>
            <a:off x="5594484" y="1602581"/>
            <a:ext cx="6285094" cy="464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818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Working </a:t>
            </a:r>
            <a:r>
              <a:rPr lang="en-US" altLang="ko-KR" dirty="0" smtClean="0"/>
              <a:t>with Linux </a:t>
            </a:r>
            <a:endParaRPr lang="ko-KR" altLang="en-US" dirty="0"/>
          </a:p>
        </p:txBody>
      </p:sp>
      <p:sp>
        <p:nvSpPr>
          <p:cNvPr id="3" name="Text Placeholder 2"/>
          <p:cNvSpPr>
            <a:spLocks noGrp="1"/>
          </p:cNvSpPr>
          <p:nvPr>
            <p:ph type="body" sz="quarter" idx="12"/>
          </p:nvPr>
        </p:nvSpPr>
        <p:spPr/>
        <p:txBody>
          <a:bodyPr/>
          <a:lstStyle/>
          <a:p>
            <a:r>
              <a:rPr lang="en-US" altLang="ko-KR" dirty="0"/>
              <a:t>2. Virtual Machine</a:t>
            </a:r>
            <a:endParaRPr lang="ko-KR" alt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34786230"/>
              </p:ext>
            </p:extLst>
          </p:nvPr>
        </p:nvGraphicFramePr>
        <p:xfrm>
          <a:off x="312418" y="1212850"/>
          <a:ext cx="11567161" cy="5197475"/>
        </p:xfrm>
        <a:graphic>
          <a:graphicData uri="http://schemas.openxmlformats.org/drawingml/2006/table">
            <a:tbl>
              <a:tblPr firstRow="1" bandRow="1">
                <a:tableStyleId>{5C22544A-7EE6-4342-B048-85BDC9FD1C3A}</a:tableStyleId>
              </a:tblPr>
              <a:tblGrid>
                <a:gridCol w="1947774"/>
                <a:gridCol w="3118098"/>
                <a:gridCol w="2197156"/>
                <a:gridCol w="4304133"/>
              </a:tblGrid>
              <a:tr h="227390">
                <a:tc>
                  <a:txBody>
                    <a:bodyPr/>
                    <a:lstStyle/>
                    <a:p>
                      <a:pPr algn="ctr"/>
                      <a:r>
                        <a:rPr lang="en-US" sz="1200" dirty="0"/>
                        <a:t>Distribution</a:t>
                      </a:r>
                    </a:p>
                  </a:txBody>
                  <a:tcPr marL="32484" marR="32484" marT="16242" marB="16242" anchor="ctr"/>
                </a:tc>
                <a:tc>
                  <a:txBody>
                    <a:bodyPr/>
                    <a:lstStyle/>
                    <a:p>
                      <a:pPr algn="ctr"/>
                      <a:r>
                        <a:rPr lang="en-US" sz="1200"/>
                        <a:t>Version</a:t>
                      </a:r>
                    </a:p>
                  </a:txBody>
                  <a:tcPr marL="32484" marR="32484" marT="16242" marB="16242" anchor="ctr"/>
                </a:tc>
                <a:tc>
                  <a:txBody>
                    <a:bodyPr/>
                    <a:lstStyle/>
                    <a:p>
                      <a:pPr algn="ctr"/>
                      <a:r>
                        <a:rPr lang="en-US" sz="1200"/>
                        <a:t>Drivers</a:t>
                      </a:r>
                    </a:p>
                  </a:txBody>
                  <a:tcPr marL="32484" marR="32484" marT="16242" marB="16242" anchor="ctr"/>
                </a:tc>
                <a:tc>
                  <a:txBody>
                    <a:bodyPr/>
                    <a:lstStyle/>
                    <a:p>
                      <a:pPr algn="ctr"/>
                      <a:r>
                        <a:rPr lang="en-US" sz="1200"/>
                        <a:t>Agent</a:t>
                      </a:r>
                    </a:p>
                  </a:txBody>
                  <a:tcPr marL="32484" marR="32484" marT="16242" marB="16242" anchor="ctr"/>
                </a:tc>
              </a:tr>
              <a:tr h="812105">
                <a:tc>
                  <a:txBody>
                    <a:bodyPr/>
                    <a:lstStyle/>
                    <a:p>
                      <a:pPr algn="ctr"/>
                      <a:r>
                        <a:rPr lang="en-US" sz="1200" b="1" dirty="0"/>
                        <a:t>Canonical Ubuntu </a:t>
                      </a:r>
                    </a:p>
                  </a:txBody>
                  <a:tcPr marL="32484" marR="32484" marT="16242" marB="16242" anchor="ctr"/>
                </a:tc>
                <a:tc>
                  <a:txBody>
                    <a:bodyPr/>
                    <a:lstStyle/>
                    <a:p>
                      <a:pPr algn="ctr"/>
                      <a:r>
                        <a:rPr lang="pl-PL" sz="1200" dirty="0"/>
                        <a:t>Ubuntu 12.04, 14.04, 14.10 and 15.04 </a:t>
                      </a:r>
                    </a:p>
                  </a:txBody>
                  <a:tcPr marL="32484" marR="32484" marT="16242" marB="16242" anchor="ctr"/>
                </a:tc>
                <a:tc>
                  <a:txBody>
                    <a:bodyPr/>
                    <a:lstStyle/>
                    <a:p>
                      <a:pPr algn="ctr"/>
                      <a:r>
                        <a:rPr lang="en-US" sz="1200"/>
                        <a:t>In Kernel</a:t>
                      </a:r>
                    </a:p>
                  </a:txBody>
                  <a:tcPr marL="32484" marR="32484" marT="16242" marB="16242" anchor="ctr"/>
                </a:tc>
                <a:tc>
                  <a:txBody>
                    <a:bodyPr/>
                    <a:lstStyle/>
                    <a:p>
                      <a:pPr algn="l"/>
                      <a:r>
                        <a:rPr lang="en-US" sz="1200" dirty="0"/>
                        <a:t>Package: In repo under "</a:t>
                      </a:r>
                      <a:r>
                        <a:rPr lang="en-US" sz="1200" dirty="0" err="1"/>
                        <a:t>walinuxagent</a:t>
                      </a:r>
                      <a:r>
                        <a:rPr lang="en-US" sz="1200" dirty="0"/>
                        <a:t>" </a:t>
                      </a:r>
                      <a:br>
                        <a:rPr lang="en-US" sz="1200" dirty="0"/>
                      </a:br>
                      <a:r>
                        <a:rPr lang="en-US" sz="1200" dirty="0"/>
                        <a:t>Source: </a:t>
                      </a:r>
                      <a:r>
                        <a:rPr lang="en-US" sz="1200" dirty="0">
                          <a:hlinkClick r:id="rId2"/>
                        </a:rPr>
                        <a:t>GitHub</a:t>
                      </a:r>
                      <a:endParaRPr lang="en-US" sz="1200" dirty="0"/>
                    </a:p>
                  </a:txBody>
                  <a:tcPr marL="32484" marR="32484" marT="16242" marB="16242" anchor="ctr"/>
                </a:tc>
              </a:tr>
              <a:tr h="1007011">
                <a:tc>
                  <a:txBody>
                    <a:bodyPr/>
                    <a:lstStyle/>
                    <a:p>
                      <a:pPr algn="ctr"/>
                      <a:r>
                        <a:rPr lang="en-US" sz="1200" b="1" dirty="0"/>
                        <a:t>CentOS by OpenLogic </a:t>
                      </a:r>
                    </a:p>
                  </a:txBody>
                  <a:tcPr marL="32484" marR="32484" marT="16242" marB="16242" anchor="ctr"/>
                </a:tc>
                <a:tc>
                  <a:txBody>
                    <a:bodyPr/>
                    <a:lstStyle/>
                    <a:p>
                      <a:pPr algn="ctr"/>
                      <a:r>
                        <a:rPr lang="en-US" sz="1200" dirty="0"/>
                        <a:t>CentOS 6.3+, 7.0+</a:t>
                      </a:r>
                    </a:p>
                  </a:txBody>
                  <a:tcPr marL="32484" marR="32484" marT="16242" marB="16242" anchor="ctr"/>
                </a:tc>
                <a:tc>
                  <a:txBody>
                    <a:bodyPr/>
                    <a:lstStyle/>
                    <a:p>
                      <a:pPr algn="ctr"/>
                      <a:r>
                        <a:rPr lang="pt-BR" sz="1200"/>
                        <a:t>CentOS 6.3: </a:t>
                      </a:r>
                      <a:r>
                        <a:rPr lang="pt-BR" sz="1200">
                          <a:hlinkClick r:id="rId3"/>
                        </a:rPr>
                        <a:t>LIS Download</a:t>
                      </a:r>
                      <a:r>
                        <a:rPr lang="pt-BR" sz="1200"/>
                        <a:t/>
                      </a:r>
                      <a:br>
                        <a:rPr lang="pt-BR" sz="1200"/>
                      </a:br>
                      <a:r>
                        <a:rPr lang="pt-BR" sz="1200"/>
                        <a:t>CentOS 6.4+: In Kernel</a:t>
                      </a:r>
                    </a:p>
                  </a:txBody>
                  <a:tcPr marL="32484" marR="32484" marT="16242" marB="16242" anchor="ctr"/>
                </a:tc>
                <a:tc>
                  <a:txBody>
                    <a:bodyPr/>
                    <a:lstStyle/>
                    <a:p>
                      <a:pPr algn="l"/>
                      <a:r>
                        <a:rPr lang="en-US" sz="1200" dirty="0"/>
                        <a:t>Package: In </a:t>
                      </a:r>
                      <a:r>
                        <a:rPr lang="en-US" sz="1200" dirty="0">
                          <a:hlinkClick r:id="rId4"/>
                        </a:rPr>
                        <a:t>OpenLogic repo </a:t>
                      </a:r>
                      <a:r>
                        <a:rPr lang="en-US" sz="1200" dirty="0"/>
                        <a:t>under "</a:t>
                      </a:r>
                      <a:r>
                        <a:rPr lang="en-US" sz="1200" dirty="0" err="1"/>
                        <a:t>WALinuxAgent</a:t>
                      </a:r>
                      <a:r>
                        <a:rPr lang="en-US" sz="1200" dirty="0"/>
                        <a:t>"</a:t>
                      </a:r>
                      <a:br>
                        <a:rPr lang="en-US" sz="1200" dirty="0"/>
                      </a:br>
                      <a:r>
                        <a:rPr lang="en-US" sz="1200" dirty="0"/>
                        <a:t>Source: </a:t>
                      </a:r>
                      <a:r>
                        <a:rPr lang="en-US" sz="1200" dirty="0">
                          <a:hlinkClick r:id="rId2"/>
                        </a:rPr>
                        <a:t>GitHub</a:t>
                      </a:r>
                      <a:endParaRPr lang="en-US" sz="1200" dirty="0"/>
                    </a:p>
                  </a:txBody>
                  <a:tcPr marL="32484" marR="32484" marT="16242" marB="16242" anchor="ctr"/>
                </a:tc>
              </a:tr>
              <a:tr h="227390">
                <a:tc>
                  <a:txBody>
                    <a:bodyPr/>
                    <a:lstStyle/>
                    <a:p>
                      <a:pPr algn="ctr"/>
                      <a:r>
                        <a:rPr lang="en-US" sz="1200" b="1" dirty="0">
                          <a:hlinkClick r:id="rId5"/>
                        </a:rPr>
                        <a:t>CoreOS</a:t>
                      </a:r>
                      <a:r>
                        <a:rPr lang="en-US" sz="1200" b="1" dirty="0"/>
                        <a:t> </a:t>
                      </a:r>
                    </a:p>
                  </a:txBody>
                  <a:tcPr marL="32484" marR="32484" marT="16242" marB="16242" anchor="ctr"/>
                </a:tc>
                <a:tc>
                  <a:txBody>
                    <a:bodyPr/>
                    <a:lstStyle/>
                    <a:p>
                      <a:pPr algn="ctr"/>
                      <a:r>
                        <a:rPr lang="en-US" altLang="ko-KR" sz="1200" dirty="0"/>
                        <a:t>494.4.0+ </a:t>
                      </a:r>
                    </a:p>
                  </a:txBody>
                  <a:tcPr marL="32484" marR="32484" marT="16242" marB="16242" anchor="ctr"/>
                </a:tc>
                <a:tc>
                  <a:txBody>
                    <a:bodyPr/>
                    <a:lstStyle/>
                    <a:p>
                      <a:pPr algn="ctr"/>
                      <a:r>
                        <a:rPr lang="en-US" sz="1200"/>
                        <a:t>In Kernel </a:t>
                      </a:r>
                    </a:p>
                  </a:txBody>
                  <a:tcPr marL="32484" marR="32484" marT="16242" marB="16242" anchor="ctr"/>
                </a:tc>
                <a:tc>
                  <a:txBody>
                    <a:bodyPr/>
                    <a:lstStyle/>
                    <a:p>
                      <a:pPr algn="l"/>
                      <a:r>
                        <a:rPr lang="en-US" sz="1200" dirty="0"/>
                        <a:t>Source: </a:t>
                      </a:r>
                      <a:r>
                        <a:rPr lang="en-US" sz="1200" dirty="0">
                          <a:hlinkClick r:id="rId6"/>
                        </a:rPr>
                        <a:t>GitHub</a:t>
                      </a:r>
                      <a:endParaRPr lang="en-US" sz="1200" dirty="0"/>
                    </a:p>
                  </a:txBody>
                  <a:tcPr marL="32484" marR="32484" marT="16242" marB="16242" anchor="ctr"/>
                </a:tc>
              </a:tr>
              <a:tr h="812105">
                <a:tc>
                  <a:txBody>
                    <a:bodyPr/>
                    <a:lstStyle/>
                    <a:p>
                      <a:pPr algn="ctr"/>
                      <a:r>
                        <a:rPr lang="en-US" sz="1200" b="1" dirty="0"/>
                        <a:t>Oracle Linux </a:t>
                      </a:r>
                    </a:p>
                  </a:txBody>
                  <a:tcPr marL="32484" marR="32484" marT="16242" marB="16242" anchor="ctr"/>
                </a:tc>
                <a:tc>
                  <a:txBody>
                    <a:bodyPr/>
                    <a:lstStyle/>
                    <a:p>
                      <a:pPr algn="ctr"/>
                      <a:r>
                        <a:rPr lang="en-US" altLang="ko-KR" sz="1200" dirty="0"/>
                        <a:t>6.4+, 7.0+ </a:t>
                      </a:r>
                    </a:p>
                  </a:txBody>
                  <a:tcPr marL="32484" marR="32484" marT="16242" marB="16242" anchor="ctr"/>
                </a:tc>
                <a:tc>
                  <a:txBody>
                    <a:bodyPr/>
                    <a:lstStyle/>
                    <a:p>
                      <a:pPr algn="ctr"/>
                      <a:r>
                        <a:rPr lang="en-US" sz="1200" dirty="0"/>
                        <a:t>In Kernel</a:t>
                      </a:r>
                    </a:p>
                  </a:txBody>
                  <a:tcPr marL="32484" marR="32484" marT="16242" marB="16242" anchor="ctr"/>
                </a:tc>
                <a:tc>
                  <a:txBody>
                    <a:bodyPr/>
                    <a:lstStyle/>
                    <a:p>
                      <a:pPr algn="l"/>
                      <a:r>
                        <a:rPr lang="en-US" sz="1200" dirty="0"/>
                        <a:t>Package: In repo under "</a:t>
                      </a:r>
                      <a:r>
                        <a:rPr lang="en-US" sz="1200" dirty="0" err="1"/>
                        <a:t>WALinuxAgent</a:t>
                      </a:r>
                      <a:r>
                        <a:rPr lang="en-US" sz="1200" dirty="0"/>
                        <a:t>"</a:t>
                      </a:r>
                      <a:br>
                        <a:rPr lang="en-US" sz="1200" dirty="0"/>
                      </a:br>
                      <a:r>
                        <a:rPr lang="en-US" sz="1200" dirty="0"/>
                        <a:t>Source: </a:t>
                      </a:r>
                      <a:r>
                        <a:rPr lang="en-US" sz="1200" dirty="0">
                          <a:hlinkClick r:id="rId2"/>
                        </a:rPr>
                        <a:t>GitHub</a:t>
                      </a:r>
                      <a:endParaRPr lang="en-US" sz="1200" dirty="0"/>
                    </a:p>
                  </a:txBody>
                  <a:tcPr marL="32484" marR="32484" marT="16242" marB="16242" anchor="ctr"/>
                </a:tc>
              </a:tr>
              <a:tr h="1007011">
                <a:tc>
                  <a:txBody>
                    <a:bodyPr/>
                    <a:lstStyle/>
                    <a:p>
                      <a:pPr algn="ctr"/>
                      <a:r>
                        <a:rPr lang="en-US" sz="1200" b="1" dirty="0"/>
                        <a:t>SUSE Linux Enterprise </a:t>
                      </a:r>
                    </a:p>
                  </a:txBody>
                  <a:tcPr marL="32484" marR="32484" marT="16242" marB="16242" anchor="ctr"/>
                </a:tc>
                <a:tc>
                  <a:txBody>
                    <a:bodyPr/>
                    <a:lstStyle/>
                    <a:p>
                      <a:pPr algn="ctr"/>
                      <a:r>
                        <a:rPr lang="en-US" sz="1200"/>
                        <a:t>SLES 11 SP3+, SLES 12+ and </a:t>
                      </a:r>
                      <a:br>
                        <a:rPr lang="en-US" sz="1200"/>
                      </a:br>
                      <a:r>
                        <a:rPr lang="en-US" sz="1200"/>
                        <a:t>SLES for SAP 11.3+ </a:t>
                      </a:r>
                    </a:p>
                  </a:txBody>
                  <a:tcPr marL="32484" marR="32484" marT="16242" marB="16242" anchor="ctr"/>
                </a:tc>
                <a:tc>
                  <a:txBody>
                    <a:bodyPr/>
                    <a:lstStyle/>
                    <a:p>
                      <a:pPr algn="ctr"/>
                      <a:r>
                        <a:rPr lang="en-US" sz="1200" dirty="0"/>
                        <a:t>In Kernel</a:t>
                      </a:r>
                    </a:p>
                  </a:txBody>
                  <a:tcPr marL="32484" marR="32484" marT="16242" marB="16242" anchor="ctr"/>
                </a:tc>
                <a:tc>
                  <a:txBody>
                    <a:bodyPr/>
                    <a:lstStyle/>
                    <a:p>
                      <a:pPr algn="l"/>
                      <a:r>
                        <a:rPr lang="en-US" sz="1200" dirty="0"/>
                        <a:t>Package: In </a:t>
                      </a:r>
                      <a:r>
                        <a:rPr lang="en-US" sz="1200" dirty="0" err="1">
                          <a:hlinkClick r:id="rId7"/>
                        </a:rPr>
                        <a:t>Cloud:Tools</a:t>
                      </a:r>
                      <a:r>
                        <a:rPr lang="en-US" sz="1200" dirty="0"/>
                        <a:t> repo under "</a:t>
                      </a:r>
                      <a:r>
                        <a:rPr lang="en-US" sz="1200" dirty="0" err="1"/>
                        <a:t>WALinuxAgent</a:t>
                      </a:r>
                      <a:r>
                        <a:rPr lang="en-US" sz="1200" dirty="0"/>
                        <a:t>"</a:t>
                      </a:r>
                      <a:br>
                        <a:rPr lang="en-US" sz="1200" dirty="0"/>
                      </a:br>
                      <a:r>
                        <a:rPr lang="en-US" sz="1200" dirty="0"/>
                        <a:t>Source: </a:t>
                      </a:r>
                      <a:r>
                        <a:rPr lang="en-US" sz="1200" dirty="0">
                          <a:hlinkClick r:id="rId2"/>
                        </a:rPr>
                        <a:t>GitHub</a:t>
                      </a:r>
                      <a:endParaRPr lang="en-US" sz="1200" dirty="0"/>
                    </a:p>
                  </a:txBody>
                  <a:tcPr marL="32484" marR="32484" marT="16242" marB="16242" anchor="ctr"/>
                </a:tc>
              </a:tr>
              <a:tr h="1104463">
                <a:tc>
                  <a:txBody>
                    <a:bodyPr/>
                    <a:lstStyle/>
                    <a:p>
                      <a:pPr algn="ctr"/>
                      <a:r>
                        <a:rPr lang="en-US" sz="1200" b="1" dirty="0"/>
                        <a:t>openSUSE </a:t>
                      </a:r>
                    </a:p>
                  </a:txBody>
                  <a:tcPr marL="32484" marR="32484" marT="16242" marB="16242" anchor="ctr"/>
                </a:tc>
                <a:tc>
                  <a:txBody>
                    <a:bodyPr/>
                    <a:lstStyle/>
                    <a:p>
                      <a:pPr algn="ctr"/>
                      <a:r>
                        <a:rPr lang="en-US" sz="1200" dirty="0"/>
                        <a:t>openSUSE 13.1+</a:t>
                      </a:r>
                    </a:p>
                  </a:txBody>
                  <a:tcPr marL="32484" marR="32484" marT="16242" marB="16242" anchor="ctr"/>
                </a:tc>
                <a:tc>
                  <a:txBody>
                    <a:bodyPr/>
                    <a:lstStyle/>
                    <a:p>
                      <a:pPr algn="ctr"/>
                      <a:r>
                        <a:rPr lang="en-US" sz="1200" dirty="0"/>
                        <a:t>In Kernel</a:t>
                      </a:r>
                    </a:p>
                  </a:txBody>
                  <a:tcPr marL="32484" marR="32484" marT="16242" marB="16242" anchor="ctr"/>
                </a:tc>
                <a:tc>
                  <a:txBody>
                    <a:bodyPr/>
                    <a:lstStyle/>
                    <a:p>
                      <a:pPr algn="l"/>
                      <a:r>
                        <a:rPr lang="en-US" sz="1200" dirty="0"/>
                        <a:t>Package: In </a:t>
                      </a:r>
                      <a:r>
                        <a:rPr lang="en-US" sz="1200" dirty="0" err="1">
                          <a:hlinkClick r:id="rId7"/>
                        </a:rPr>
                        <a:t>Cloud:Tools</a:t>
                      </a:r>
                      <a:r>
                        <a:rPr lang="en-US" sz="1200" dirty="0"/>
                        <a:t> repo under "</a:t>
                      </a:r>
                      <a:r>
                        <a:rPr lang="en-US" sz="1200" dirty="0" err="1"/>
                        <a:t>WALinuxAgent</a:t>
                      </a:r>
                      <a:r>
                        <a:rPr lang="en-US" sz="1200" dirty="0"/>
                        <a:t>"</a:t>
                      </a:r>
                      <a:br>
                        <a:rPr lang="en-US" sz="1200" dirty="0"/>
                      </a:br>
                      <a:r>
                        <a:rPr lang="en-US" sz="1200" dirty="0"/>
                        <a:t>Source Code: </a:t>
                      </a:r>
                      <a:r>
                        <a:rPr lang="en-US" sz="1200" dirty="0">
                          <a:hlinkClick r:id="rId2"/>
                        </a:rPr>
                        <a:t>GitHub</a:t>
                      </a:r>
                      <a:endParaRPr lang="en-US" sz="1200" dirty="0"/>
                    </a:p>
                  </a:txBody>
                  <a:tcPr marL="32484" marR="32484" marT="16242" marB="16242" anchor="ctr"/>
                </a:tc>
              </a:tr>
            </a:tbl>
          </a:graphicData>
        </a:graphic>
      </p:graphicFrame>
      <p:sp>
        <p:nvSpPr>
          <p:cNvPr id="5" name="Text Placeholder 4"/>
          <p:cNvSpPr>
            <a:spLocks noGrp="1"/>
          </p:cNvSpPr>
          <p:nvPr>
            <p:ph type="body" sz="quarter" idx="10"/>
          </p:nvPr>
        </p:nvSpPr>
        <p:spPr/>
        <p:txBody>
          <a:bodyPr/>
          <a:lstStyle/>
          <a:p>
            <a:r>
              <a:rPr lang="en-US" altLang="ko-KR" dirty="0"/>
              <a:t>Supported Distributions &amp; </a:t>
            </a:r>
            <a:r>
              <a:rPr lang="en-US" altLang="ko-KR" dirty="0" smtClean="0"/>
              <a:t>Versions from Azure Image Gallery</a:t>
            </a:r>
            <a:endParaRPr lang="ko-KR" altLang="en-US" dirty="0"/>
          </a:p>
        </p:txBody>
      </p:sp>
    </p:spTree>
    <p:extLst>
      <p:ext uri="{BB962C8B-B14F-4D97-AF65-F5344CB8AC3E}">
        <p14:creationId xmlns:p14="http://schemas.microsoft.com/office/powerpoint/2010/main" val="290637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ko-KR" dirty="0"/>
              <a:t>Working with Open </a:t>
            </a:r>
            <a:r>
              <a:rPr lang="en-US" altLang="ko-KR" dirty="0" smtClean="0"/>
              <a:t>Source Images</a:t>
            </a:r>
            <a:endParaRPr lang="ko-KR" altLang="en-US" dirty="0"/>
          </a:p>
        </p:txBody>
      </p:sp>
      <p:sp>
        <p:nvSpPr>
          <p:cNvPr id="11" name="Text Placeholder 10"/>
          <p:cNvSpPr>
            <a:spLocks noGrp="1"/>
          </p:cNvSpPr>
          <p:nvPr>
            <p:ph type="body" sz="quarter" idx="12"/>
          </p:nvPr>
        </p:nvSpPr>
        <p:spPr/>
        <p:txBody>
          <a:bodyPr/>
          <a:lstStyle/>
          <a:p>
            <a:r>
              <a:rPr lang="en-US" altLang="ko-KR" dirty="0"/>
              <a:t>2. Virtual Machine</a:t>
            </a:r>
            <a:endParaRPr lang="ko-KR" altLang="en-US" dirty="0"/>
          </a:p>
        </p:txBody>
      </p:sp>
      <p:sp>
        <p:nvSpPr>
          <p:cNvPr id="10" name="Text Placeholder 9"/>
          <p:cNvSpPr>
            <a:spLocks noGrp="1"/>
          </p:cNvSpPr>
          <p:nvPr>
            <p:ph type="body" sz="quarter" idx="10"/>
          </p:nvPr>
        </p:nvSpPr>
        <p:spPr/>
        <p:txBody>
          <a:bodyPr/>
          <a:lstStyle/>
          <a:p>
            <a:r>
              <a:rPr lang="en-US" altLang="ko-KR" dirty="0" smtClean="0"/>
              <a:t>Provision Open Sources via VM Depot (</a:t>
            </a:r>
            <a:r>
              <a:rPr lang="en-US" altLang="ko-KR" dirty="0">
                <a:hlinkClick r:id="rId3"/>
              </a:rPr>
              <a:t>https://</a:t>
            </a:r>
            <a:r>
              <a:rPr lang="en-US" altLang="ko-KR" dirty="0" smtClean="0">
                <a:hlinkClick r:id="rId3"/>
              </a:rPr>
              <a:t>vmdepot.msopentech.com</a:t>
            </a:r>
            <a:r>
              <a:rPr lang="en-US" altLang="ko-KR" dirty="0" smtClean="0"/>
              <a:t>) </a:t>
            </a:r>
            <a:endParaRPr lang="ko-KR" altLang="en-US" dirty="0"/>
          </a:p>
        </p:txBody>
      </p:sp>
      <p:sp>
        <p:nvSpPr>
          <p:cNvPr id="79" name="Rectangle 78"/>
          <p:cNvSpPr/>
          <p:nvPr/>
        </p:nvSpPr>
        <p:spPr bwMode="auto">
          <a:xfrm>
            <a:off x="1" y="1224680"/>
            <a:ext cx="12192000" cy="5582519"/>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endParaRPr lang="en-US" sz="4400" spc="-50" dirty="0">
              <a:gradFill>
                <a:gsLst>
                  <a:gs pos="36283">
                    <a:schemeClr val="tx2"/>
                  </a:gs>
                  <a:gs pos="28000">
                    <a:schemeClr val="tx2"/>
                  </a:gs>
                </a:gsLst>
                <a:lin ang="5400000" scaled="0"/>
              </a:gradFill>
              <a:latin typeface="+mj-lt"/>
            </a:endParaRPr>
          </a:p>
        </p:txBody>
      </p:sp>
      <p:sp>
        <p:nvSpPr>
          <p:cNvPr id="80" name="Rectangle 79"/>
          <p:cNvSpPr/>
          <p:nvPr>
            <p:custDataLst>
              <p:tags r:id="rId1"/>
            </p:custDataLst>
          </p:nvPr>
        </p:nvSpPr>
        <p:spPr bwMode="auto">
          <a:xfrm>
            <a:off x="9337988" y="1348662"/>
            <a:ext cx="2823850" cy="52877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7" tIns="46615" rIns="93197" bIns="46600" numCol="1" spcCol="0" rtlCol="0" anchor="t" anchorCtr="0" compatLnSpc="1">
            <a:prstTxWarp prst="textNoShape">
              <a:avLst/>
            </a:prstTxWarp>
          </a:bodyPr>
          <a:lstStyle/>
          <a:p>
            <a:pPr fontAlgn="base">
              <a:lnSpc>
                <a:spcPct val="90000"/>
              </a:lnSpc>
              <a:spcBef>
                <a:spcPts val="1200"/>
              </a:spcBef>
              <a:spcAft>
                <a:spcPts val="900"/>
              </a:spcAft>
            </a:pPr>
            <a:r>
              <a:rPr lang="en-US" sz="1600" dirty="0" smtClean="0">
                <a:gradFill>
                  <a:gsLst>
                    <a:gs pos="0">
                      <a:schemeClr val="tx1">
                        <a:lumMod val="50000"/>
                      </a:schemeClr>
                    </a:gs>
                    <a:gs pos="100000">
                      <a:schemeClr val="tx1">
                        <a:lumMod val="50000"/>
                      </a:schemeClr>
                    </a:gs>
                  </a:gsLst>
                  <a:lin ang="5400000" scaled="1"/>
                </a:gradFill>
              </a:rPr>
              <a:t>Growing gallery of open source Linux images</a:t>
            </a:r>
          </a:p>
          <a:p>
            <a:pPr fontAlgn="base">
              <a:lnSpc>
                <a:spcPct val="90000"/>
              </a:lnSpc>
              <a:spcBef>
                <a:spcPts val="1200"/>
              </a:spcBef>
              <a:spcAft>
                <a:spcPts val="900"/>
              </a:spcAft>
            </a:pPr>
            <a:r>
              <a:rPr lang="en-US" sz="1600" dirty="0" smtClean="0">
                <a:gradFill>
                  <a:gsLst>
                    <a:gs pos="0">
                      <a:schemeClr val="tx1">
                        <a:lumMod val="50000"/>
                      </a:schemeClr>
                    </a:gs>
                    <a:gs pos="100000">
                      <a:schemeClr val="tx1">
                        <a:lumMod val="50000"/>
                      </a:schemeClr>
                    </a:gs>
                  </a:gsLst>
                  <a:lin ang="5400000" scaled="1"/>
                </a:gradFill>
              </a:rPr>
              <a:t>Licensed &amp; supported by the community</a:t>
            </a:r>
          </a:p>
          <a:p>
            <a:pPr fontAlgn="base">
              <a:lnSpc>
                <a:spcPct val="90000"/>
              </a:lnSpc>
              <a:spcBef>
                <a:spcPts val="1200"/>
              </a:spcBef>
              <a:spcAft>
                <a:spcPts val="900"/>
              </a:spcAft>
            </a:pPr>
            <a:r>
              <a:rPr lang="en-US" sz="1600" dirty="0" smtClean="0">
                <a:gradFill>
                  <a:gsLst>
                    <a:gs pos="0">
                      <a:schemeClr val="tx1">
                        <a:lumMod val="50000"/>
                      </a:schemeClr>
                    </a:gs>
                    <a:gs pos="100000">
                      <a:schemeClr val="tx1">
                        <a:lumMod val="50000"/>
                      </a:schemeClr>
                    </a:gs>
                  </a:gsLst>
                  <a:lin ang="5400000" scaled="1"/>
                </a:gradFill>
              </a:rPr>
              <a:t>Integrated with Microsoft </a:t>
            </a:r>
            <a:br>
              <a:rPr lang="en-US" sz="1600" dirty="0" smtClean="0">
                <a:gradFill>
                  <a:gsLst>
                    <a:gs pos="0">
                      <a:schemeClr val="tx1">
                        <a:lumMod val="50000"/>
                      </a:schemeClr>
                    </a:gs>
                    <a:gs pos="100000">
                      <a:schemeClr val="tx1">
                        <a:lumMod val="50000"/>
                      </a:schemeClr>
                    </a:gs>
                  </a:gsLst>
                  <a:lin ang="5400000" scaled="1"/>
                </a:gradFill>
              </a:rPr>
            </a:br>
            <a:r>
              <a:rPr lang="en-US" sz="1600" dirty="0" smtClean="0">
                <a:gradFill>
                  <a:gsLst>
                    <a:gs pos="0">
                      <a:schemeClr val="tx1">
                        <a:lumMod val="50000"/>
                      </a:schemeClr>
                    </a:gs>
                    <a:gs pos="100000">
                      <a:schemeClr val="tx1">
                        <a:lumMod val="50000"/>
                      </a:schemeClr>
                    </a:gs>
                  </a:gsLst>
                  <a:lin ang="5400000" scaled="1"/>
                </a:gradFill>
              </a:rPr>
              <a:t>Azure Management Portal for easy deployment </a:t>
            </a:r>
          </a:p>
          <a:p>
            <a:pPr fontAlgn="base">
              <a:lnSpc>
                <a:spcPct val="90000"/>
              </a:lnSpc>
              <a:spcBef>
                <a:spcPts val="1200"/>
              </a:spcBef>
              <a:spcAft>
                <a:spcPts val="900"/>
              </a:spcAft>
            </a:pPr>
            <a:endParaRPr lang="en-US" sz="1600" dirty="0">
              <a:gradFill>
                <a:gsLst>
                  <a:gs pos="0">
                    <a:schemeClr val="tx1">
                      <a:lumMod val="50000"/>
                    </a:schemeClr>
                  </a:gs>
                  <a:gs pos="100000">
                    <a:schemeClr val="tx1">
                      <a:lumMod val="50000"/>
                    </a:schemeClr>
                  </a:gs>
                </a:gsLst>
                <a:lin ang="5400000" scaled="1"/>
              </a:gradFill>
            </a:endParaRPr>
          </a:p>
        </p:txBody>
      </p:sp>
      <p:pic>
        <p:nvPicPr>
          <p:cNvPr id="81" name="Picture 1" descr="image002"/>
          <p:cNvPicPr>
            <a:picLocks noChangeAspect="1" noChangeArrowheads="1"/>
          </p:cNvPicPr>
          <p:nvPr/>
        </p:nvPicPr>
        <p:blipFill rotWithShape="1">
          <a:blip r:embed="rId4">
            <a:extLst>
              <a:ext uri="{28A0092B-C50C-407E-A947-70E740481C1C}">
                <a14:useLocalDpi xmlns:a14="http://schemas.microsoft.com/office/drawing/2010/main" val="0"/>
              </a:ext>
            </a:extLst>
          </a:blip>
          <a:srcRect l="352" t="5982" r="255" b="1214"/>
          <a:stretch/>
        </p:blipFill>
        <p:spPr bwMode="auto">
          <a:xfrm>
            <a:off x="294039" y="1348663"/>
            <a:ext cx="9043949" cy="528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rotWithShape="1">
          <a:blip r:embed="rId5"/>
          <a:srcRect t="-1" b="25221"/>
          <a:stretch/>
        </p:blipFill>
        <p:spPr>
          <a:xfrm>
            <a:off x="914109" y="1348662"/>
            <a:ext cx="7803807" cy="5287799"/>
          </a:xfrm>
          <a:prstGeom prst="rect">
            <a:avLst/>
          </a:prstGeom>
        </p:spPr>
      </p:pic>
    </p:spTree>
    <p:extLst>
      <p:ext uri="{BB962C8B-B14F-4D97-AF65-F5344CB8AC3E}">
        <p14:creationId xmlns:p14="http://schemas.microsoft.com/office/powerpoint/2010/main" val="19047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par>
                                <p:cTn id="9" presetID="10"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additive="base">
                                        <p:cTn id="14" dur="500" fill="hold"/>
                                        <p:tgtEl>
                                          <p:spTgt spid="80"/>
                                        </p:tgtEl>
                                        <p:attrNameLst>
                                          <p:attrName>ppt_x</p:attrName>
                                        </p:attrNameLst>
                                      </p:cBhvr>
                                      <p:tavLst>
                                        <p:tav tm="0">
                                          <p:val>
                                            <p:strVal val="1+#ppt_w/2"/>
                                          </p:val>
                                        </p:tav>
                                        <p:tav tm="100000">
                                          <p:val>
                                            <p:strVal val="#ppt_x"/>
                                          </p:val>
                                        </p:tav>
                                      </p:tavLst>
                                    </p:anim>
                                    <p:anim calcmode="lin" valueType="num">
                                      <p:cBhvr additive="base">
                                        <p:cTn id="15"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81"/>
                                        </p:tgtEl>
                                        <p:attrNameLst>
                                          <p:attrName>style.visibility</p:attrName>
                                        </p:attrNameLst>
                                      </p:cBhvr>
                                      <p:to>
                                        <p:strVal val="visible"/>
                                      </p:to>
                                    </p:set>
                                    <p:anim calcmode="lin" valueType="num">
                                      <p:cBhvr additive="base">
                                        <p:cTn id="20" dur="500" fill="hold"/>
                                        <p:tgtEl>
                                          <p:spTgt spid="81"/>
                                        </p:tgtEl>
                                        <p:attrNameLst>
                                          <p:attrName>ppt_x</p:attrName>
                                        </p:attrNameLst>
                                      </p:cBhvr>
                                      <p:tavLst>
                                        <p:tav tm="0">
                                          <p:val>
                                            <p:strVal val="1+#ppt_w/2"/>
                                          </p:val>
                                        </p:tav>
                                        <p:tav tm="100000">
                                          <p:val>
                                            <p:strVal val="#ppt_x"/>
                                          </p:val>
                                        </p:tav>
                                      </p:tavLst>
                                    </p:anim>
                                    <p:anim calcmode="lin" valueType="num">
                                      <p:cBhvr additive="base">
                                        <p:cTn id="21"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URfxmAC06960d2C6oW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1268</TotalTime>
  <Words>5262</Words>
  <Application>Microsoft Office PowerPoint</Application>
  <PresentationFormat>Widescreen</PresentationFormat>
  <Paragraphs>1204</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Segoe Light</vt:lpstr>
      <vt:lpstr>맑은 고딕</vt:lpstr>
      <vt:lpstr>Arial</vt:lpstr>
      <vt:lpstr>Segoe UI</vt:lpstr>
      <vt:lpstr>Segoe UI Light</vt:lpstr>
      <vt:lpstr>Segoe UI Semibold</vt:lpstr>
      <vt:lpstr>Wingdings</vt:lpstr>
      <vt:lpstr>기본1</vt:lpstr>
      <vt:lpstr>Microsoft Azure Training</vt:lpstr>
      <vt:lpstr>1. Microsoft Azure Infrastructure Services</vt:lpstr>
      <vt:lpstr>2. Virtual Machine</vt:lpstr>
      <vt:lpstr>Get Start with Azure Virtual Machines</vt:lpstr>
      <vt:lpstr>Create VM</vt:lpstr>
      <vt:lpstr>Create VM on your need</vt:lpstr>
      <vt:lpstr>Images</vt:lpstr>
      <vt:lpstr>Working with Linux </vt:lpstr>
      <vt:lpstr>Working with Open Source Images</vt:lpstr>
      <vt:lpstr>Virtual Machine Size (1)</vt:lpstr>
      <vt:lpstr>Virtual Machine Size (2)</vt:lpstr>
      <vt:lpstr>Virtual Machine Size (3)</vt:lpstr>
      <vt:lpstr>Manage VM Network</vt:lpstr>
      <vt:lpstr>Manage VM Network &gt; Endpoint (1)</vt:lpstr>
      <vt:lpstr>Manage VM Network &gt; Endpoint (2)</vt:lpstr>
      <vt:lpstr>Manage VM Network &gt; Endpoint (3) - SLB (Software Load Balancer)</vt:lpstr>
      <vt:lpstr>Manage VM Network &gt; Endpoint (3) - SLB (Software Load Balancer)</vt:lpstr>
      <vt:lpstr>Manage VM Network &gt; Endpoint (4) - Monitoring Service (PREVIEW)</vt:lpstr>
      <vt:lpstr>3. Storage</vt:lpstr>
      <vt:lpstr>Microsoft Azure Storage Basic Concept</vt:lpstr>
      <vt:lpstr>Microsoft Azure Storage Basic Concept</vt:lpstr>
      <vt:lpstr>Microsoft Azure Storage Basic Concept</vt:lpstr>
      <vt:lpstr>Virtual Machine Disk (Azure Storage Page Blobs &amp; Disks types)</vt:lpstr>
      <vt:lpstr>Virtual Machine Disk</vt:lpstr>
      <vt:lpstr>Virtual Machine Disk</vt:lpstr>
      <vt:lpstr>Virtual Machine Disk Mobility</vt:lpstr>
      <vt:lpstr>Premium Storage</vt:lpstr>
      <vt:lpstr>Premium Storage</vt:lpstr>
      <vt:lpstr>Premium Storage</vt:lpstr>
      <vt:lpstr>Premium Storage</vt:lpstr>
      <vt:lpstr>Premium Storage for Linux</vt:lpstr>
      <vt:lpstr>Files (File Share Service)</vt:lpstr>
      <vt:lpstr>Files (File Share Service)</vt:lpstr>
      <vt:lpstr>4. Network</vt:lpstr>
      <vt:lpstr>IP Address Concept</vt:lpstr>
      <vt:lpstr>IP Address Concept</vt:lpstr>
      <vt:lpstr>Virtual Network</vt:lpstr>
      <vt:lpstr>Virtual Network</vt:lpstr>
      <vt:lpstr>Virtual Network &gt; Security Group</vt:lpstr>
      <vt:lpstr>Virtual Network &gt; IP Address</vt:lpstr>
      <vt:lpstr>Virtual Network</vt:lpstr>
      <vt:lpstr>Virtual Network &gt; Point-to-Site VPN</vt:lpstr>
      <vt:lpstr>Virtual Network &gt; Point-to-Site VPN</vt:lpstr>
      <vt:lpstr>5. Manage VMs</vt:lpstr>
      <vt:lpstr>Virtual Machine Dashboard</vt:lpstr>
      <vt:lpstr>Virtual Machine Dashboard</vt:lpstr>
      <vt:lpstr>Alert</vt:lpstr>
      <vt:lpstr>Autoscaling</vt:lpstr>
      <vt:lpstr>VM – Custom VM Image</vt:lpstr>
      <vt:lpstr>VM – Backup</vt:lpstr>
      <vt:lpstr>Hand on Lab</vt:lpstr>
      <vt:lpstr>Hand on Lab</vt:lpstr>
      <vt:lpstr>Hand on Lab</vt:lpstr>
      <vt:lpstr>6. ARM (Azure Resource Manager)</vt:lpstr>
      <vt:lpstr>PowerPoint Presentation</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(AZURE TSP)</dc:creator>
  <cp:lastModifiedBy>Hyun Suk Shin (AZURE TSP)</cp:lastModifiedBy>
  <cp:revision>193</cp:revision>
  <dcterms:created xsi:type="dcterms:W3CDTF">2015-07-15T05:17:15Z</dcterms:created>
  <dcterms:modified xsi:type="dcterms:W3CDTF">2015-08-14T05:39:54Z</dcterms:modified>
</cp:coreProperties>
</file>