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6" r:id="rId2"/>
    <p:sldId id="293" r:id="rId3"/>
    <p:sldId id="296" r:id="rId4"/>
    <p:sldId id="291" r:id="rId5"/>
    <p:sldId id="294" r:id="rId6"/>
    <p:sldId id="295" r:id="rId7"/>
    <p:sldId id="257" r:id="rId8"/>
    <p:sldId id="258" r:id="rId9"/>
    <p:sldId id="259" r:id="rId10"/>
    <p:sldId id="283" r:id="rId11"/>
    <p:sldId id="260" r:id="rId12"/>
    <p:sldId id="261" r:id="rId13"/>
    <p:sldId id="262" r:id="rId14"/>
    <p:sldId id="264" r:id="rId15"/>
    <p:sldId id="279" r:id="rId16"/>
    <p:sldId id="280" r:id="rId17"/>
    <p:sldId id="290" r:id="rId18"/>
    <p:sldId id="278" r:id="rId19"/>
    <p:sldId id="288" r:id="rId20"/>
    <p:sldId id="263" r:id="rId21"/>
    <p:sldId id="276" r:id="rId22"/>
    <p:sldId id="277" r:id="rId23"/>
    <p:sldId id="273" r:id="rId24"/>
    <p:sldId id="282" r:id="rId25"/>
    <p:sldId id="265" r:id="rId26"/>
    <p:sldId id="274" r:id="rId27"/>
    <p:sldId id="275" r:id="rId28"/>
    <p:sldId id="285" r:id="rId29"/>
    <p:sldId id="286" r:id="rId30"/>
    <p:sldId id="287" r:id="rId31"/>
    <p:sldId id="284" r:id="rId32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D4E4"/>
    <a:srgbClr val="E5F4FF"/>
    <a:srgbClr val="A1B3CF"/>
    <a:srgbClr val="889EC2"/>
    <a:srgbClr val="6972B3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4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C608D4A5-D495-4846-8DE3-CA6739147EDD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D4FFE9F6-6D38-49BF-9285-6C244C90D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13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544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10486" indent="-273264" defTabSz="924544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93057" indent="-218612" defTabSz="924544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30279" indent="-218612" defTabSz="924544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67502" indent="-218612" defTabSz="924544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04724" indent="-218612" defTabSz="92454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41947" indent="-218612" defTabSz="92454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79169" indent="-218612" defTabSz="92454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16393" indent="-218612" defTabSz="92454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CE7A1AC-670F-482F-8DC7-A0D8AE001415}" type="slidenum">
              <a:rPr lang="en-US" sz="1200"/>
              <a:pPr/>
              <a:t>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248079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544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10486" indent="-273264" defTabSz="924544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93057" indent="-218612" defTabSz="924544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30279" indent="-218612" defTabSz="924544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67502" indent="-218612" defTabSz="924544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04724" indent="-218612" defTabSz="92454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41947" indent="-218612" defTabSz="92454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79169" indent="-218612" defTabSz="92454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16393" indent="-218612" defTabSz="92454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CE7A1AC-670F-482F-8DC7-A0D8AE001415}" type="slidenum">
              <a:rPr lang="en-US" sz="1200"/>
              <a:pPr/>
              <a:t>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29681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544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10486" indent="-273264" defTabSz="924544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93057" indent="-218612" defTabSz="924544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30279" indent="-218612" defTabSz="924544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67502" indent="-218612" defTabSz="924544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04724" indent="-218612" defTabSz="92454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41947" indent="-218612" defTabSz="92454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79169" indent="-218612" defTabSz="92454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16393" indent="-218612" defTabSz="92454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CE7A1AC-670F-482F-8DC7-A0D8AE001415}" type="slidenum">
              <a:rPr lang="en-US" sz="1200"/>
              <a:pPr/>
              <a:t>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79384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>
            <a:normAutofit/>
          </a:bodyPr>
          <a:lstStyle>
            <a:lvl1pPr algn="r"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6BAE-F2E2-4681-BA0B-5848F0B433DC}" type="datetime1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499F-6E0E-4ED1-B4FC-35E6BC0EDBC1}" type="datetime1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C5435357-94B2-47D5-8E91-82A12235A8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654C9CC-2815-4155-9CF2-71D2D8901DAA}" type="datetime1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9B0D-46EC-4728-A9E6-E20B5ABF2BD9}" type="datetime1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516F-E566-401C-997C-4B2027674A4B}" type="datetime1">
              <a:rPr lang="en-US" smtClean="0"/>
              <a:t>8/21/2017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1A90-7D6F-4E7C-9FC6-CE257B227469}" type="datetime1">
              <a:rPr lang="en-US" smtClean="0"/>
              <a:t>8/21/2017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F5EC-5331-4675-8D48-87C93DEC22CF}" type="datetime1">
              <a:rPr lang="en-US" smtClean="0"/>
              <a:t>8/21/2017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8E47-7249-4D95-A515-1784715630D4}" type="datetime1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8CAE-97F6-45E9-955F-50F6A4525E58}" type="datetime1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14117E9-D032-46C4-A275-A2C1CEC6DE59}" type="datetime1">
              <a:rPr lang="en-US" smtClean="0"/>
              <a:t>8/21/2017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JavaScript and jQuery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/>
              <a:t>Session </a:t>
            </a:r>
            <a:r>
              <a:rPr lang="en-US" b="1" dirty="0"/>
              <a:t>01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914400"/>
            <a:ext cx="1447800" cy="1943100"/>
          </a:xfrm>
          <a:prstGeom prst="rect">
            <a:avLst/>
          </a:prstGeom>
          <a:ln w="3175">
            <a:solidFill>
              <a:srgbClr val="CAD4E4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9371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Plain text editor</a:t>
            </a:r>
          </a:p>
          <a:p>
            <a:pPr>
              <a:lnSpc>
                <a:spcPct val="150000"/>
              </a:lnSpc>
            </a:pPr>
            <a:r>
              <a:rPr lang="en-US" dirty="0"/>
              <a:t>HTML Editor – </a:t>
            </a:r>
            <a:r>
              <a:rPr lang="en-US" dirty="0">
                <a:solidFill>
                  <a:srgbClr val="C00000"/>
                </a:solidFill>
              </a:rPr>
              <a:t>Adobe Brackets</a:t>
            </a:r>
          </a:p>
          <a:p>
            <a:pPr>
              <a:lnSpc>
                <a:spcPct val="150000"/>
              </a:lnSpc>
            </a:pPr>
            <a:r>
              <a:rPr lang="en-US" dirty="0"/>
              <a:t>IDE – </a:t>
            </a:r>
            <a:r>
              <a:rPr lang="en-US" dirty="0" err="1">
                <a:solidFill>
                  <a:srgbClr val="C00000"/>
                </a:solidFill>
              </a:rPr>
              <a:t>Aptana</a:t>
            </a:r>
            <a:r>
              <a:rPr lang="en-US" dirty="0">
                <a:solidFill>
                  <a:srgbClr val="C00000"/>
                </a:solidFill>
              </a:rPr>
              <a:t> Studio (not using)</a:t>
            </a:r>
          </a:p>
          <a:p>
            <a:pPr>
              <a:lnSpc>
                <a:spcPct val="150000"/>
              </a:lnSpc>
            </a:pPr>
            <a:r>
              <a:rPr lang="en-US" dirty="0"/>
              <a:t>Online Tools</a:t>
            </a:r>
          </a:p>
          <a:p>
            <a:pPr>
              <a:lnSpc>
                <a:spcPct val="150000"/>
              </a:lnSpc>
            </a:pPr>
            <a:r>
              <a:rPr lang="en-US" dirty="0"/>
              <a:t>Browser Developer Tools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22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05800" cy="4937760"/>
          </a:xfrm>
        </p:spPr>
        <p:txBody>
          <a:bodyPr>
            <a:normAutofit/>
          </a:bodyPr>
          <a:lstStyle/>
          <a:p>
            <a:r>
              <a:rPr lang="en-US" b="1" dirty="0"/>
              <a:t>Graceful degradation </a:t>
            </a:r>
            <a:br>
              <a:rPr lang="en-US"/>
            </a:br>
            <a:r>
              <a:rPr lang="en-US" sz="2400"/>
              <a:t>building </a:t>
            </a:r>
            <a:r>
              <a:rPr lang="en-US" sz="2400" dirty="0"/>
              <a:t>a site with extra features first then writing code for sites that do not support them</a:t>
            </a:r>
            <a:br>
              <a:rPr lang="en-US" sz="2400" dirty="0"/>
            </a:br>
            <a:endParaRPr lang="en-US" sz="2400" dirty="0"/>
          </a:p>
          <a:p>
            <a:r>
              <a:rPr lang="en-US" b="1" dirty="0"/>
              <a:t>Progressive enhancement – </a:t>
            </a:r>
            <a:r>
              <a:rPr lang="en-US" b="1" dirty="0">
                <a:solidFill>
                  <a:srgbClr val="C00000"/>
                </a:solidFill>
              </a:rPr>
              <a:t>usability </a:t>
            </a:r>
            <a:r>
              <a:rPr lang="en-US" b="1">
                <a:solidFill>
                  <a:srgbClr val="C00000"/>
                </a:solidFill>
              </a:rPr>
              <a:t>for all!</a:t>
            </a:r>
            <a:br>
              <a:rPr lang="en-US"/>
            </a:br>
            <a:r>
              <a:rPr lang="en-US" sz="2400"/>
              <a:t>building </a:t>
            </a:r>
            <a:r>
              <a:rPr lang="en-US" sz="2400" dirty="0"/>
              <a:t>a site with the basic features first then adding features </a:t>
            </a:r>
            <a:r>
              <a:rPr lang="en-US" sz="2400"/>
              <a:t>for sites </a:t>
            </a:r>
            <a:r>
              <a:rPr lang="en-US" sz="2400" dirty="0"/>
              <a:t>that support them</a:t>
            </a:r>
            <a:br>
              <a:rPr lang="en-US" sz="2400" dirty="0"/>
            </a:br>
            <a:endParaRPr lang="en-US" sz="2400" dirty="0"/>
          </a:p>
          <a:p>
            <a:r>
              <a:rPr lang="en-US" b="1" dirty="0"/>
              <a:t>Unobtrusive JavaScript </a:t>
            </a:r>
            <a:br>
              <a:rPr lang="en-US"/>
            </a:br>
            <a:r>
              <a:rPr lang="en-US" sz="2400"/>
              <a:t>separation </a:t>
            </a:r>
            <a:r>
              <a:rPr lang="en-US" sz="2400" dirty="0"/>
              <a:t>of the JavaScript from the content</a:t>
            </a:r>
          </a:p>
          <a:p>
            <a:pPr>
              <a:lnSpc>
                <a:spcPct val="150000"/>
              </a:lnSpc>
            </a:pPr>
            <a:endParaRPr lang="en-US" sz="2600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743" y="990600"/>
            <a:ext cx="742857" cy="695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90" y="3124200"/>
            <a:ext cx="723810" cy="71428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97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/>
              <a:t>objects </a:t>
            </a:r>
            <a:r>
              <a:rPr lang="en-US"/>
              <a:t>- what </a:t>
            </a:r>
            <a:r>
              <a:rPr lang="en-US" dirty="0"/>
              <a:t>we work with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properties</a:t>
            </a:r>
            <a:r>
              <a:rPr lang="en-US" dirty="0"/>
              <a:t> - object’s characteristics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methods</a:t>
            </a:r>
            <a:r>
              <a:rPr lang="en-US" dirty="0"/>
              <a:t> - things an object can do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events</a:t>
            </a:r>
            <a:r>
              <a:rPr lang="en-US" dirty="0"/>
              <a:t> - things that happen to an object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23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Object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Browser Object Model or </a:t>
            </a:r>
            <a:r>
              <a:rPr lang="en-US" b="1" dirty="0"/>
              <a:t>BOM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Traditional – built in browser objects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window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document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Math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Date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17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Document Object Model or </a:t>
            </a:r>
            <a:r>
              <a:rPr lang="en-US" b="1" dirty="0"/>
              <a:t>DOM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Standardized by W3C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Hierarchy of the page elements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Not part of JavaScript</a:t>
            </a:r>
          </a:p>
          <a:p>
            <a:pPr marL="274320" lvl="1" indent="0">
              <a:lnSpc>
                <a:spcPct val="150000"/>
              </a:lnSpc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Hard to use – replaced by frameworks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2" descr="C:\Users\teresa\AppData\Local\Microsoft\Windows\Temporary Internet Files\Content.IE5\G4FYD6BD\MC90043800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31473">
            <a:off x="248733" y="5553140"/>
            <a:ext cx="931863" cy="63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30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JavaScript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Embedded – head or body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600"/>
          </a:p>
          <a:p>
            <a:pPr marL="0" indent="0">
              <a:lnSpc>
                <a:spcPct val="150000"/>
              </a:lnSpc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2400">
                <a:latin typeface="Lucida Console" panose="020B0609040504020204" pitchFamily="49" charset="0"/>
              </a:rPr>
              <a:t>&lt;</a:t>
            </a:r>
            <a:r>
              <a:rPr lang="en-US" sz="2400">
                <a:solidFill>
                  <a:srgbClr val="C00000"/>
                </a:solidFill>
                <a:latin typeface="Lucida Console" panose="020B0609040504020204" pitchFamily="49" charset="0"/>
              </a:rPr>
              <a:t>script </a:t>
            </a:r>
            <a:r>
              <a:rPr lang="en-US" sz="2400">
                <a:solidFill>
                  <a:srgbClr val="0070C0"/>
                </a:solidFill>
                <a:latin typeface="Lucida Console" panose="020B0609040504020204" pitchFamily="49" charset="0"/>
              </a:rPr>
              <a:t>type="text/javascript"</a:t>
            </a:r>
            <a:r>
              <a:rPr lang="en-US" sz="2400">
                <a:latin typeface="Lucida Console" panose="020B0609040504020204" pitchFamily="49" charset="0"/>
              </a:rPr>
              <a:t>&gt; </a:t>
            </a: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Lucida Console" panose="020B0609040504020204" pitchFamily="49" charset="0"/>
              </a:rPr>
              <a:t>   </a:t>
            </a:r>
            <a:r>
              <a:rPr lang="en-US" sz="2400" dirty="0">
                <a:latin typeface="Lucida Console" panose="020B0609040504020204" pitchFamily="49" charset="0"/>
              </a:rPr>
              <a:t>JavaScript Goes Here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&lt;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/script</a:t>
            </a:r>
            <a:r>
              <a:rPr lang="en-US" sz="2400" dirty="0">
                <a:latin typeface="Lucida Console" panose="020B0609040504020204" pitchFamily="49" charset="0"/>
              </a:rPr>
              <a:t>&gt;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5029200" y="2133600"/>
            <a:ext cx="2667000" cy="685800"/>
          </a:xfrm>
          <a:prstGeom prst="wedgeRoundRectCallout">
            <a:avLst>
              <a:gd name="adj1" fmla="val -134785"/>
              <a:gd name="adj2" fmla="val 194761"/>
              <a:gd name="adj3" fmla="val 16667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Optional 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HTML attribute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80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JavaScript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95400"/>
            <a:ext cx="8229600" cy="49377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External – head or body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2400">
                <a:latin typeface="Lucida Console" panose="020B0609040504020204" pitchFamily="49" charset="0"/>
              </a:rPr>
              <a:t>&lt;</a:t>
            </a:r>
            <a:r>
              <a:rPr lang="en-US" sz="2400">
                <a:solidFill>
                  <a:srgbClr val="C00000"/>
                </a:solidFill>
                <a:latin typeface="Lucida Console" panose="020B0609040504020204" pitchFamily="49" charset="0"/>
              </a:rPr>
              <a:t>script </a:t>
            </a:r>
            <a:r>
              <a:rPr lang="en-US" sz="2400">
                <a:solidFill>
                  <a:srgbClr val="0070C0"/>
                </a:solidFill>
                <a:latin typeface="Lucida Console" panose="020B0609040504020204" pitchFamily="49" charset="0"/>
              </a:rPr>
              <a:t>type="text/javascript</a:t>
            </a:r>
            <a:r>
              <a:rPr lang="en-US" sz="2400">
                <a:latin typeface="Lucida Console" panose="020B0609040504020204" pitchFamily="49" charset="0"/>
              </a:rPr>
              <a:t>"</a:t>
            </a: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Lucida Console" panose="020B0609040504020204" pitchFamily="49" charset="0"/>
              </a:rPr>
              <a:t>        </a:t>
            </a:r>
            <a:r>
              <a:rPr lang="en-US" sz="2400" b="1">
                <a:solidFill>
                  <a:srgbClr val="C00000"/>
                </a:solidFill>
                <a:latin typeface="Lucida Console" panose="020B0609040504020204" pitchFamily="49" charset="0"/>
              </a:rPr>
              <a:t>src="file.js</a:t>
            </a:r>
            <a:r>
              <a:rPr lang="en-US" sz="2400">
                <a:solidFill>
                  <a:srgbClr val="C00000"/>
                </a:solidFill>
                <a:latin typeface="Lucida Console" panose="020B0609040504020204" pitchFamily="49" charset="0"/>
              </a:rPr>
              <a:t>"</a:t>
            </a:r>
            <a:r>
              <a:rPr lang="en-US" sz="2400">
                <a:latin typeface="Lucida Console" panose="020B0609040504020204" pitchFamily="49" charset="0"/>
              </a:rPr>
              <a:t>&gt; </a:t>
            </a: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&lt;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/script</a:t>
            </a:r>
            <a:r>
              <a:rPr lang="en-US" sz="2400" dirty="0">
                <a:latin typeface="Lucida Console" panose="020B0609040504020204" pitchFamily="49" charset="0"/>
              </a:rPr>
              <a:t>&gt;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4648200" y="4800600"/>
            <a:ext cx="3352800" cy="685800"/>
          </a:xfrm>
          <a:prstGeom prst="wedgeRoundRectCallout">
            <a:avLst>
              <a:gd name="adj1" fmla="val -102429"/>
              <a:gd name="adj2" fmla="val -205633"/>
              <a:gd name="adj3" fmla="val 16667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Indicates external file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HTML </a:t>
            </a:r>
            <a:r>
              <a:rPr lang="en-US" sz="2400" b="1" dirty="0" err="1">
                <a:solidFill>
                  <a:schemeClr val="tx1"/>
                </a:solidFill>
              </a:rPr>
              <a:t>atribute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5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JavaScript Code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47699317"/>
              </p:ext>
            </p:extLst>
          </p:nvPr>
        </p:nvGraphicFramePr>
        <p:xfrm>
          <a:off x="879475" y="1436687"/>
          <a:ext cx="7385050" cy="420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Document" r:id="rId3" imgW="7385331" imgH="4201969" progId="Word.Document.12">
                  <p:embed/>
                </p:oleObj>
              </mc:Choice>
              <mc:Fallback>
                <p:oleObj name="Document" r:id="rId3" imgW="7385331" imgH="4201969" progId="Word.Document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1436687"/>
                        <a:ext cx="7385050" cy="420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5681" y="1317010"/>
            <a:ext cx="8001000" cy="24929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browsers that don’t support JavaScript</a:t>
            </a:r>
            <a:br>
              <a:rPr lang="en-US"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400">
                <a:solidFill>
                  <a:srgbClr val="C00000"/>
                </a:solidFill>
                <a:latin typeface="Lucida Console" panose="020B0609040504020204" pitchFamily="49" charset="0"/>
              </a:rPr>
              <a:t>&lt;</a:t>
            </a:r>
            <a:r>
              <a:rPr lang="en-US" sz="2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noscript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&lt;/</a:t>
            </a:r>
            <a:r>
              <a:rPr lang="en-US" sz="2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noscript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99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 –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320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>
                <a:solidFill>
                  <a:srgbClr val="00B050"/>
                </a:solidFill>
                <a:latin typeface="Lucida Console" panose="020B0609040504020204" pitchFamily="49" charset="0"/>
              </a:rPr>
              <a:t>// </a:t>
            </a:r>
            <a:r>
              <a:rPr lang="en-US" sz="3200" dirty="0">
                <a:solidFill>
                  <a:srgbClr val="00B050"/>
                </a:solidFill>
                <a:latin typeface="Lucida Console" panose="020B0609040504020204" pitchFamily="49" charset="0"/>
              </a:rPr>
              <a:t>single line</a:t>
            </a:r>
          </a:p>
          <a:p>
            <a:pPr marL="0" indent="0">
              <a:spcBef>
                <a:spcPts val="0"/>
              </a:spcBef>
              <a:buNone/>
            </a:pPr>
            <a:endParaRPr lang="en-US" sz="320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B050"/>
                </a:solidFill>
                <a:latin typeface="Lucida Console" panose="020B0609040504020204" pitchFamily="49" charset="0"/>
              </a:rPr>
              <a:t>/*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>
                <a:solidFill>
                  <a:srgbClr val="00B050"/>
                </a:solidFill>
                <a:latin typeface="Lucida Console" panose="020B0609040504020204" pitchFamily="49" charset="0"/>
              </a:rPr>
              <a:t>   multiple line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>
                <a:solidFill>
                  <a:srgbClr val="00B050"/>
                </a:solidFill>
                <a:latin typeface="Lucida Console" panose="020B0609040504020204" pitchFamily="49" charset="0"/>
              </a:rPr>
              <a:t>   comment on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>
                <a:solidFill>
                  <a:srgbClr val="00B050"/>
                </a:solidFill>
                <a:latin typeface="Lucida Console" panose="020B0609040504020204" pitchFamily="49" charset="0"/>
              </a:rPr>
              <a:t>   several lines</a:t>
            </a:r>
            <a:endParaRPr lang="en-US" sz="32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B050"/>
                </a:solidFill>
                <a:latin typeface="Lucida Console" panose="020B0609040504020204" pitchFamily="49" charset="0"/>
              </a:rPr>
              <a:t>*/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31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– Example</a:t>
            </a:r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36221598"/>
              </p:ext>
            </p:extLst>
          </p:nvPr>
        </p:nvGraphicFramePr>
        <p:xfrm>
          <a:off x="879475" y="1274762"/>
          <a:ext cx="7385050" cy="482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Document" r:id="rId3" imgW="7385331" imgH="4826684" progId="Word.Document.12">
                  <p:embed/>
                </p:oleObj>
              </mc:Choice>
              <mc:Fallback>
                <p:oleObj name="Document" r:id="rId3" imgW="7385331" imgH="4826684" progId="Word.Document.1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1274762"/>
                        <a:ext cx="7385050" cy="482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14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/ Server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9" descr="Figure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987" y="2468556"/>
            <a:ext cx="6425213" cy="3475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33400" y="131250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 – Web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Browser</a:t>
            </a:r>
          </a:p>
          <a:p>
            <a:r>
              <a:rPr lang="en-US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 – Web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 </a:t>
            </a:r>
          </a:p>
        </p:txBody>
      </p:sp>
    </p:spTree>
    <p:extLst>
      <p:ext uri="{BB962C8B-B14F-4D97-AF65-F5344CB8AC3E}">
        <p14:creationId xmlns:p14="http://schemas.microsoft.com/office/powerpoint/2010/main" val="4171752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 – How to 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763000" cy="49377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Dot syntax</a:t>
            </a:r>
          </a:p>
          <a:p>
            <a:pPr marL="274320" lvl="1" indent="0">
              <a:buNone/>
            </a:pPr>
            <a:r>
              <a:rPr lang="en-US">
                <a:latin typeface="Lucida Console" panose="020B0609040504020204" pitchFamily="49" charset="0"/>
              </a:rPr>
              <a:t>  </a:t>
            </a:r>
            <a:r>
              <a:rPr lang="en-US">
                <a:solidFill>
                  <a:srgbClr val="C00000"/>
                </a:solidFill>
                <a:latin typeface="Lucida Console" panose="020B0609040504020204" pitchFamily="49" charset="0"/>
              </a:rPr>
              <a:t>window.alert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()</a:t>
            </a:r>
          </a:p>
          <a:p>
            <a:pPr marL="274320" lvl="1" indent="0">
              <a:buNone/>
            </a:pPr>
            <a:endParaRPr lang="en-US" sz="2800" dirty="0"/>
          </a:p>
          <a:p>
            <a:r>
              <a:rPr lang="en-US" dirty="0"/>
              <a:t>Statements end </a:t>
            </a:r>
            <a:r>
              <a:rPr lang="en-US"/>
              <a:t>in semicolon</a:t>
            </a:r>
            <a:endParaRPr lang="en-US" dirty="0"/>
          </a:p>
          <a:p>
            <a:pPr marL="320040" lvl="2" indent="0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sz="2400">
                <a:solidFill>
                  <a:schemeClr val="tx2"/>
                </a:solidFill>
                <a:latin typeface="Lucida Console" panose="020B0609040504020204" pitchFamily="49" charset="0"/>
              </a:rPr>
              <a:t>  alert("Hello World")</a:t>
            </a:r>
            <a:r>
              <a:rPr lang="en-US" sz="2400">
                <a:solidFill>
                  <a:srgbClr val="C00000"/>
                </a:solidFill>
                <a:latin typeface="Lucida Console" panose="020B0609040504020204" pitchFamily="49" charset="0"/>
              </a:rPr>
              <a:t>;</a:t>
            </a:r>
            <a:endParaRPr lang="en-US" sz="2400" b="1" dirty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pPr marL="320040" lvl="2" indent="0">
              <a:spcBef>
                <a:spcPts val="600"/>
              </a:spcBef>
              <a:buClr>
                <a:schemeClr val="accent1"/>
              </a:buClr>
              <a:buNone/>
            </a:pPr>
            <a:endParaRPr lang="en-US" sz="2400" dirty="0"/>
          </a:p>
          <a:p>
            <a:pPr marL="45720" lvl="1" indent="0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sz="2000" dirty="0">
                <a:solidFill>
                  <a:schemeClr val="tx1"/>
                </a:solidFill>
              </a:rPr>
              <a:t>A method is followed by </a:t>
            </a:r>
            <a:r>
              <a:rPr lang="en-US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( )</a:t>
            </a:r>
            <a:r>
              <a:rPr lang="en-US" sz="2000" dirty="0">
                <a:solidFill>
                  <a:schemeClr val="tx1"/>
                </a:solidFill>
              </a:rPr>
              <a:t> and may contain information</a:t>
            </a:r>
          </a:p>
          <a:p>
            <a:pPr lvl="1"/>
            <a:endParaRPr lang="en-US" sz="3300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676400"/>
            <a:ext cx="2305050" cy="14192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26" name="Picture 2" descr="C:\Users\teresa\AppData\Local\Microsoft\Windows\Temporary Internet Files\Content.IE5\G4FYD6BD\MC90043800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31473">
            <a:off x="152400" y="5791200"/>
            <a:ext cx="931863" cy="63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42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 </a:t>
            </a:r>
            <a:r>
              <a:rPr lang="en-US"/>
              <a:t>– How to 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458200" cy="493776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&lt;head&gt;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 panose="020B0609040504020204" pitchFamily="49" charset="0"/>
              </a:rPr>
              <a:t>  &lt;</a:t>
            </a:r>
            <a:r>
              <a:rPr lang="en-US" sz="2000" dirty="0">
                <a:latin typeface="Lucida Console" panose="020B0609040504020204" pitchFamily="49" charset="0"/>
              </a:rPr>
              <a:t>meta charset="utf-8"&gt;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 panose="020B0609040504020204" pitchFamily="49" charset="0"/>
              </a:rPr>
              <a:t>  &lt;title&gt;The </a:t>
            </a:r>
            <a:r>
              <a:rPr lang="en-US" sz="2000" dirty="0">
                <a:latin typeface="Lucida Console" panose="020B0609040504020204" pitchFamily="49" charset="0"/>
              </a:rPr>
              <a:t>alert method of the window object&lt;/title&gt;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  <a:r>
              <a:rPr lang="en-US" sz="2000">
                <a:solidFill>
                  <a:srgbClr val="C00000"/>
                </a:solidFill>
                <a:latin typeface="Lucida Console" panose="020B0609040504020204" pitchFamily="49" charset="0"/>
              </a:rPr>
              <a:t>&lt;</a:t>
            </a:r>
            <a:r>
              <a:rPr lang="en-US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 panose="020B0609040504020204" pitchFamily="49" charset="0"/>
              </a:rPr>
              <a:t>     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alert("Hello World");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 panose="020B0609040504020204" pitchFamily="49" charset="0"/>
              </a:rPr>
              <a:t>  </a:t>
            </a:r>
            <a:r>
              <a:rPr lang="en-US" sz="2000">
                <a:solidFill>
                  <a:srgbClr val="C00000"/>
                </a:solidFill>
                <a:latin typeface="Lucida Console" panose="020B0609040504020204" pitchFamily="49" charset="0"/>
              </a:rPr>
              <a:t>&lt;/</a:t>
            </a:r>
            <a:r>
              <a:rPr lang="en-US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&lt;/head&gt;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581400"/>
            <a:ext cx="2305050" cy="14192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49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Traditional JavaScript </a:t>
            </a:r>
            <a:r>
              <a:rPr lang="en-US" dirty="0"/>
              <a:t>– </a:t>
            </a:r>
            <a:r>
              <a:rPr lang="en-US" b="1" dirty="0">
                <a:solidFill>
                  <a:srgbClr val="C00000"/>
                </a:solidFill>
              </a:rPr>
              <a:t>Don’t Use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  &lt;a </a:t>
            </a:r>
            <a:r>
              <a:rPr lang="en-US" sz="1800" dirty="0" err="1">
                <a:latin typeface="Lucida Console" panose="020B0609040504020204" pitchFamily="49" charset="0"/>
              </a:rPr>
              <a:t>href</a:t>
            </a:r>
            <a:r>
              <a:rPr lang="en-US" sz="1800" dirty="0">
                <a:latin typeface="Lucida Console" panose="020B0609040504020204" pitchFamily="49" charset="0"/>
              </a:rPr>
              <a:t>="#" </a:t>
            </a:r>
          </a:p>
          <a:p>
            <a:pPr marL="0" indent="0">
              <a:buNone/>
            </a:pPr>
            <a:r>
              <a:rPr lang="en-US" sz="1800" b="1">
                <a:solidFill>
                  <a:srgbClr val="FF0000"/>
                </a:solidFill>
                <a:latin typeface="Lucida Console" panose="020B0609040504020204" pitchFamily="49" charset="0"/>
              </a:rPr>
              <a:t>     </a:t>
            </a:r>
            <a:r>
              <a:rPr lang="en-US" sz="1800" b="1">
                <a:solidFill>
                  <a:srgbClr val="C00000"/>
                </a:solidFill>
                <a:latin typeface="Lucida Console" panose="020B0609040504020204" pitchFamily="49" charset="0"/>
              </a:rPr>
              <a:t>onclick</a:t>
            </a:r>
            <a:r>
              <a:rPr lang="en-US" sz="1800" dirty="0">
                <a:latin typeface="Lucida Console" panose="020B0609040504020204" pitchFamily="49" charset="0"/>
              </a:rPr>
              <a:t>="alert('Hello world from within </a:t>
            </a:r>
            <a:r>
              <a:rPr lang="en-US" sz="1800">
                <a:latin typeface="Lucida Console" panose="020B0609040504020204" pitchFamily="49" charset="0"/>
              </a:rPr>
              <a:t>an HTML link</a:t>
            </a:r>
            <a:r>
              <a:rPr lang="en-US" sz="1800" dirty="0">
                <a:latin typeface="Lucida Console" panose="020B0609040504020204" pitchFamily="49" charset="0"/>
              </a:rPr>
              <a:t>!'); </a:t>
            </a:r>
          </a:p>
          <a:p>
            <a:pPr marL="0" indent="0">
              <a:buNone/>
            </a:pPr>
            <a:r>
              <a:rPr lang="en-US" sz="1800">
                <a:latin typeface="Lucida Console" panose="020B0609040504020204" pitchFamily="49" charset="0"/>
              </a:rPr>
              <a:t>     </a:t>
            </a:r>
            <a:r>
              <a:rPr lang="en-US" sz="1800" dirty="0">
                <a:latin typeface="Lucida Console" panose="020B0609040504020204" pitchFamily="49" charset="0"/>
              </a:rPr>
              <a:t>return false;"&gt;Click Here&lt;/a&gt;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&lt;/body&gt;</a:t>
            </a:r>
            <a:endParaRPr lang="en-US" sz="1800" b="1" dirty="0">
              <a:latin typeface="Lucida Console" panose="020B060904050402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191000"/>
            <a:ext cx="4105275" cy="176212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04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Traditional JavaScript </a:t>
            </a:r>
            <a:r>
              <a:rPr lang="en-US" dirty="0"/>
              <a:t>– </a:t>
            </a:r>
            <a:r>
              <a:rPr lang="en-US" b="1" dirty="0">
                <a:solidFill>
                  <a:srgbClr val="C00000"/>
                </a:solidFill>
              </a:rPr>
              <a:t>Don’t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40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Lucida Console" panose="020B0609040504020204" pitchFamily="49" charset="0"/>
              </a:rPr>
              <a:t>&lt;</a:t>
            </a:r>
            <a:r>
              <a:rPr lang="en-US" sz="2400" dirty="0">
                <a:latin typeface="Lucida Console" panose="020B0609040504020204" pitchFamily="49" charset="0"/>
              </a:rPr>
              <a:t>body&gt;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Lucida Console" panose="020B0609040504020204" pitchFamily="49" charset="0"/>
              </a:rPr>
              <a:t>  </a:t>
            </a:r>
            <a:r>
              <a:rPr lang="en-US" sz="2400">
                <a:latin typeface="Lucida Console" panose="020B0609040504020204" pitchFamily="49" charset="0"/>
              </a:rPr>
              <a:t>&lt;</a:t>
            </a:r>
            <a:r>
              <a:rPr lang="en-US" sz="2400" dirty="0">
                <a:latin typeface="Lucida Console" panose="020B0609040504020204" pitchFamily="49" charset="0"/>
              </a:rPr>
              <a:t>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Lucida Console" panose="020B0609040504020204" pitchFamily="49" charset="0"/>
              </a:rPr>
              <a:t>     document.write</a:t>
            </a:r>
            <a:r>
              <a:rPr lang="en-US" sz="2400" dirty="0">
                <a:latin typeface="Lucida Console" panose="020B0609040504020204" pitchFamily="49" charset="0"/>
              </a:rPr>
              <a:t>("Hello World!");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Lucida Console" panose="020B0609040504020204" pitchFamily="49" charset="0"/>
              </a:rPr>
              <a:t>  &lt;/</a:t>
            </a:r>
            <a:r>
              <a:rPr lang="en-US" sz="2400" dirty="0">
                <a:latin typeface="Lucida Console" panose="020B0609040504020204" pitchFamily="49" charset="0"/>
              </a:rPr>
              <a:t>script&gt;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Lucida Console" panose="020B0609040504020204" pitchFamily="49" charset="0"/>
              </a:rPr>
              <a:t>&lt;/</a:t>
            </a:r>
            <a:r>
              <a:rPr lang="en-US" sz="2400" dirty="0">
                <a:latin typeface="Lucida Console" panose="020B0609040504020204" pitchFamily="49" charset="0"/>
              </a:rPr>
              <a:t>body&gt;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/>
              <a:t>The </a:t>
            </a:r>
            <a:r>
              <a:rPr lang="en-US" sz="2400">
                <a:solidFill>
                  <a:srgbClr val="C00000"/>
                </a:solidFill>
                <a:latin typeface="Lucida Console" panose="020B0609040504020204" pitchFamily="49" charset="0"/>
              </a:rPr>
              <a:t>write</a:t>
            </a:r>
            <a:r>
              <a:rPr lang="en-US" sz="2800">
                <a:solidFill>
                  <a:srgbClr val="C00000"/>
                </a:solidFill>
              </a:rPr>
              <a:t> </a:t>
            </a:r>
            <a:r>
              <a:rPr lang="en-US" sz="2800" dirty="0"/>
              <a:t>method of the document object</a:t>
            </a:r>
          </a:p>
        </p:txBody>
      </p:sp>
      <p:pic>
        <p:nvPicPr>
          <p:cNvPr id="4" name="Picture 2" descr="C:\Users\teresa\AppData\Local\Microsoft\Windows\Temporary Internet Files\Content.IE5\G4FYD6BD\MC90043800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31473">
            <a:off x="152399" y="5629340"/>
            <a:ext cx="931863" cy="63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371600"/>
            <a:ext cx="2809875" cy="12192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28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382000" cy="49377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Allows us to write to the </a:t>
            </a:r>
            <a:r>
              <a:rPr lang="en-US"/>
              <a:t>page using</a:t>
            </a:r>
            <a:br>
              <a:rPr lang="en-US"/>
            </a:br>
            <a:r>
              <a:rPr lang="en-US"/>
              <a:t>  “unobtrusive </a:t>
            </a:r>
            <a:r>
              <a:rPr lang="en-US" dirty="0"/>
              <a:t>JavaScript”</a:t>
            </a:r>
            <a:br>
              <a:rPr lang="en-US" dirty="0"/>
            </a:b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Replaces</a:t>
            </a:r>
            <a:r>
              <a:rPr lang="en-US" sz="3600" dirty="0"/>
              <a:t> </a:t>
            </a:r>
            <a:r>
              <a:rPr lang="en-US" sz="2400" dirty="0">
                <a:latin typeface="Lucida Console" panose="020B0609040504020204" pitchFamily="49" charset="0"/>
              </a:rPr>
              <a:t>document.write()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40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382000" cy="493776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schemeClr val="tx2"/>
                </a:solidFill>
                <a:latin typeface="Lucida Console" panose="020B0609040504020204" pitchFamily="49" charset="0"/>
              </a:rPr>
              <a:t>&lt;head&gt;</a:t>
            </a:r>
            <a:br>
              <a:rPr lang="en-US" sz="3200" dirty="0">
                <a:solidFill>
                  <a:schemeClr val="tx2"/>
                </a:solidFill>
                <a:latin typeface="Lucida Console" panose="020B0609040504020204" pitchFamily="49" charset="0"/>
              </a:rPr>
            </a:br>
            <a:r>
              <a:rPr lang="en-US" sz="3200" dirty="0">
                <a:solidFill>
                  <a:schemeClr val="tx2"/>
                </a:solidFill>
                <a:latin typeface="Lucida Console" panose="020B0609040504020204" pitchFamily="49" charset="0"/>
              </a:rPr>
              <a:t>&lt;script&gt;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FF0000"/>
                </a:solidFill>
                <a:latin typeface="Lucida Console" panose="020B0609040504020204" pitchFamily="49" charset="0"/>
              </a:rPr>
              <a:t>   </a:t>
            </a:r>
            <a:r>
              <a:rPr lang="en-US" sz="3200">
                <a:solidFill>
                  <a:srgbClr val="C00000"/>
                </a:solidFill>
                <a:latin typeface="Lucida Console" panose="020B0609040504020204" pitchFamily="49" charset="0"/>
              </a:rPr>
              <a:t>document.getElementById("</a:t>
            </a:r>
            <a:r>
              <a:rPr lang="en-US" sz="3200">
                <a:solidFill>
                  <a:srgbClr val="0000CC"/>
                </a:solidFill>
                <a:latin typeface="Lucida Console" panose="020B0609040504020204" pitchFamily="49" charset="0"/>
              </a:rPr>
              <a:t>xyz</a:t>
            </a:r>
            <a:r>
              <a:rPr lang="en-US" sz="3200">
                <a:solidFill>
                  <a:srgbClr val="C00000"/>
                </a:solidFill>
                <a:latin typeface="Lucida Console" panose="020B0609040504020204" pitchFamily="49" charset="0"/>
              </a:rPr>
              <a:t>")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chemeClr val="tx2"/>
                </a:solidFill>
                <a:latin typeface="Lucida Console" panose="020B0609040504020204" pitchFamily="49" charset="0"/>
              </a:rPr>
              <a:t>&lt;/script&gt;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chemeClr val="tx2"/>
                </a:solidFill>
                <a:latin typeface="Lucida Console" panose="020B0609040504020204" pitchFamily="49" charset="0"/>
              </a:rPr>
              <a:t>&lt;/head&gt;</a:t>
            </a:r>
            <a:endParaRPr lang="en-US" sz="3200" dirty="0">
              <a:solidFill>
                <a:schemeClr val="tx2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chemeClr val="tx2"/>
                </a:solidFill>
                <a:latin typeface="Lucida Console" panose="020B0609040504020204" pitchFamily="49" charset="0"/>
              </a:rPr>
              <a:t>&lt;body&gt;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>
                <a:latin typeface="Lucida Console" panose="020B0609040504020204" pitchFamily="49" charset="0"/>
              </a:rPr>
              <a:t>  </a:t>
            </a:r>
            <a:r>
              <a:rPr lang="en-US" sz="3200" dirty="0">
                <a:latin typeface="Lucida Console" panose="020B0609040504020204" pitchFamily="49" charset="0"/>
              </a:rPr>
              <a:t>&lt;</a:t>
            </a:r>
            <a:r>
              <a:rPr lang="en-US" sz="3200">
                <a:latin typeface="Lucida Console" panose="020B0609040504020204" pitchFamily="49" charset="0"/>
              </a:rPr>
              <a:t>p id="</a:t>
            </a:r>
            <a:r>
              <a:rPr lang="en-US" sz="3200">
                <a:solidFill>
                  <a:srgbClr val="0000CC"/>
                </a:solidFill>
                <a:latin typeface="Lucida Console" panose="020B0609040504020204" pitchFamily="49" charset="0"/>
              </a:rPr>
              <a:t>xyz</a:t>
            </a:r>
            <a:r>
              <a:rPr lang="en-US" sz="3200">
                <a:latin typeface="Lucida Console" panose="020B0609040504020204" pitchFamily="49" charset="0"/>
              </a:rPr>
              <a:t>"&gt; </a:t>
            </a:r>
            <a:r>
              <a:rPr lang="en-US" sz="3200" dirty="0">
                <a:latin typeface="Lucida Console" panose="020B0609040504020204" pitchFamily="49" charset="0"/>
              </a:rPr>
              <a:t>&lt;/p&gt;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048000" y="3200400"/>
            <a:ext cx="3810000" cy="20574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89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 – anonymous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8991600" cy="4937760"/>
          </a:xfrm>
        </p:spPr>
        <p:txBody>
          <a:bodyPr>
            <a:noAutofit/>
          </a:bodyPr>
          <a:lstStyle/>
          <a:p>
            <a:pPr marL="274320" lvl="1" indent="0">
              <a:buNone/>
            </a:pPr>
            <a:r>
              <a:rPr lang="en-US" sz="2000">
                <a:latin typeface="Lucida Console" panose="020B0609040504020204" pitchFamily="49" charset="0"/>
              </a:rPr>
              <a:t>&lt;</a:t>
            </a:r>
            <a:r>
              <a:rPr lang="en-US" sz="2000" dirty="0">
                <a:latin typeface="Lucida Console" panose="020B0609040504020204" pitchFamily="49" charset="0"/>
              </a:rPr>
              <a:t>head&gt;</a:t>
            </a:r>
          </a:p>
          <a:p>
            <a:pPr marL="274320" lvl="1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&lt;script&gt;</a:t>
            </a:r>
          </a:p>
          <a:p>
            <a:pPr marL="274320" lvl="1" indent="0">
              <a:buNone/>
            </a:pPr>
            <a:r>
              <a:rPr lang="en-US" sz="200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window.</a:t>
            </a:r>
            <a:r>
              <a:rPr lang="en-US" sz="20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onload</a:t>
            </a:r>
            <a:r>
              <a:rPr lang="en-US" sz="2000" dirty="0">
                <a:latin typeface="Lucida Console" panose="020B0609040504020204" pitchFamily="49" charset="0"/>
              </a:rPr>
              <a:t> = </a:t>
            </a:r>
            <a:r>
              <a:rPr lang="en-US" sz="2000">
                <a:solidFill>
                  <a:srgbClr val="C00000"/>
                </a:solidFill>
                <a:latin typeface="Lucida Console" panose="020B0609040504020204" pitchFamily="49" charset="0"/>
              </a:rPr>
              <a:t>function() </a:t>
            </a:r>
            <a:r>
              <a:rPr lang="en-US" sz="2000">
                <a:solidFill>
                  <a:srgbClr val="0070C0"/>
                </a:solidFill>
                <a:latin typeface="Lucida Console" panose="020B0609040504020204" pitchFamily="49" charset="0"/>
              </a:rPr>
              <a:t>{</a:t>
            </a:r>
            <a:endParaRPr lang="en-US" sz="20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274320" lvl="1" indent="0">
              <a:buNone/>
            </a:pPr>
            <a:endParaRPr lang="en-US" sz="2000">
              <a:latin typeface="Lucida Console" panose="020B0609040504020204" pitchFamily="49" charset="0"/>
            </a:endParaRPr>
          </a:p>
          <a:p>
            <a:pPr marL="274320" lvl="1" indent="0">
              <a:buNone/>
            </a:pPr>
            <a:r>
              <a:rPr lang="en-US" sz="2000">
                <a:latin typeface="Lucida Console" panose="020B0609040504020204" pitchFamily="49" charset="0"/>
              </a:rPr>
              <a:t>     document.getElementById</a:t>
            </a:r>
            <a:r>
              <a:rPr lang="en-US" sz="2000" dirty="0">
                <a:latin typeface="Lucida Console" panose="020B0609040504020204" pitchFamily="49" charset="0"/>
              </a:rPr>
              <a:t>('</a:t>
            </a:r>
            <a:r>
              <a:rPr lang="en-US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heading1</a:t>
            </a:r>
            <a:r>
              <a:rPr lang="en-US" sz="2000" dirty="0">
                <a:latin typeface="Lucida Console" panose="020B0609040504020204" pitchFamily="49" charset="0"/>
              </a:rPr>
              <a:t>').</a:t>
            </a:r>
            <a:r>
              <a:rPr lang="en-US" sz="2000" err="1">
                <a:solidFill>
                  <a:srgbClr val="C00000"/>
                </a:solidFill>
                <a:latin typeface="Lucida Console" panose="020B0609040504020204" pitchFamily="49" charset="0"/>
              </a:rPr>
              <a:t>innerHTML</a:t>
            </a:r>
            <a:r>
              <a:rPr lang="en-US" sz="2000">
                <a:solidFill>
                  <a:srgbClr val="C00000"/>
                </a:solidFill>
                <a:latin typeface="Lucida Console" panose="020B0609040504020204" pitchFamily="49" charset="0"/>
              </a:rPr>
              <a:t> </a:t>
            </a:r>
            <a:r>
              <a:rPr lang="en-US" sz="2000">
                <a:latin typeface="Lucida Console" panose="020B0609040504020204" pitchFamily="49" charset="0"/>
              </a:rPr>
              <a:t>=</a:t>
            </a:r>
            <a:br>
              <a:rPr lang="en-US" sz="2000">
                <a:latin typeface="Lucida Console" panose="020B0609040504020204" pitchFamily="49" charset="0"/>
              </a:rPr>
            </a:br>
            <a:r>
              <a:rPr lang="en-US" sz="2000">
                <a:latin typeface="Lucida Console" panose="020B0609040504020204" pitchFamily="49" charset="0"/>
              </a:rPr>
              <a:t>      'Hello </a:t>
            </a:r>
            <a:r>
              <a:rPr lang="en-US" sz="2000" dirty="0">
                <a:latin typeface="Lucida Console" panose="020B0609040504020204" pitchFamily="49" charset="0"/>
              </a:rPr>
              <a:t>World!';	</a:t>
            </a:r>
            <a:r>
              <a:rPr lang="en-US" sz="2000">
                <a:latin typeface="Lucida Console" panose="020B0609040504020204" pitchFamily="49" charset="0"/>
              </a:rPr>
              <a:t> </a:t>
            </a:r>
          </a:p>
          <a:p>
            <a:pPr marL="274320" lvl="1" indent="0">
              <a:buNone/>
            </a:pPr>
            <a:r>
              <a:rPr lang="en-US" sz="2000">
                <a:solidFill>
                  <a:srgbClr val="0070C0"/>
                </a:solidFill>
                <a:latin typeface="Lucida Console" panose="020B0609040504020204" pitchFamily="49" charset="0"/>
              </a:rPr>
              <a:t>   }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274320" lvl="1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&lt;/script&gt;</a:t>
            </a:r>
          </a:p>
          <a:p>
            <a:pPr marL="274320" lvl="1" indent="0">
              <a:buNone/>
            </a:pPr>
            <a:r>
              <a:rPr lang="en-US" sz="2000">
                <a:latin typeface="Lucida Console" panose="020B0609040504020204" pitchFamily="49" charset="0"/>
              </a:rPr>
              <a:t>&lt;/head&gt;</a:t>
            </a:r>
          </a:p>
          <a:p>
            <a:pPr marL="274320" lvl="1" indent="0"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274320" lvl="1" indent="0">
              <a:buNone/>
            </a:pPr>
            <a:r>
              <a:rPr lang="en-US" sz="2000">
                <a:latin typeface="Lucida Console" panose="020B0609040504020204" pitchFamily="49" charset="0"/>
              </a:rPr>
              <a:t>&lt;</a:t>
            </a:r>
            <a:r>
              <a:rPr lang="en-US" sz="2000" dirty="0">
                <a:latin typeface="Lucida Console" panose="020B0609040504020204" pitchFamily="49" charset="0"/>
              </a:rPr>
              <a:t>body&gt;</a:t>
            </a:r>
          </a:p>
          <a:p>
            <a:pPr marL="274320" lvl="1" indent="0">
              <a:buNone/>
            </a:pPr>
            <a:r>
              <a:rPr lang="en-US" sz="2000">
                <a:latin typeface="Lucida Console" panose="020B0609040504020204" pitchFamily="49" charset="0"/>
              </a:rPr>
              <a:t>  &lt;</a:t>
            </a:r>
            <a:r>
              <a:rPr lang="en-US" sz="2000" dirty="0">
                <a:latin typeface="Lucida Console" panose="020B0609040504020204" pitchFamily="49" charset="0"/>
              </a:rPr>
              <a:t>h1 id="</a:t>
            </a:r>
            <a:r>
              <a:rPr lang="en-US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heading1</a:t>
            </a:r>
            <a:r>
              <a:rPr lang="en-US" sz="2000" dirty="0">
                <a:latin typeface="Lucida Console" panose="020B0609040504020204" pitchFamily="49" charset="0"/>
              </a:rPr>
              <a:t>"&gt;  &lt;/h1&gt;</a:t>
            </a:r>
          </a:p>
        </p:txBody>
      </p:sp>
      <p:sp>
        <p:nvSpPr>
          <p:cNvPr id="4" name="Left Arrow Callout 3"/>
          <p:cNvSpPr/>
          <p:nvPr/>
        </p:nvSpPr>
        <p:spPr>
          <a:xfrm>
            <a:off x="5105400" y="1066800"/>
            <a:ext cx="3810000" cy="16002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377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Because we are referencing an ID in the body section,  we need to wait until the page has loaded to execute the JavaScript. </a:t>
            </a:r>
          </a:p>
          <a:p>
            <a:r>
              <a:rPr lang="en-US"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sz="160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onload</a:t>
            </a:r>
            <a:r>
              <a:rPr lang="en-US" sz="16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 does </a:t>
            </a:r>
            <a:r>
              <a:rPr lang="en-US"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this. </a:t>
            </a:r>
            <a:r>
              <a:rPr lang="en-US">
                <a:solidFill>
                  <a:schemeClr val="tx1"/>
                </a:solidFill>
              </a:rPr>
              <a:t>  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133600" y="3048000"/>
            <a:ext cx="2819400" cy="2209800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581400" y="3124200"/>
            <a:ext cx="3810000" cy="224790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Up Arrow Callout 7"/>
          <p:cNvSpPr/>
          <p:nvPr/>
        </p:nvSpPr>
        <p:spPr>
          <a:xfrm>
            <a:off x="5753100" y="3406627"/>
            <a:ext cx="3162300" cy="1470173"/>
          </a:xfrm>
          <a:prstGeom prst="upArrowCallout">
            <a:avLst>
              <a:gd name="adj1" fmla="val 16935"/>
              <a:gd name="adj2" fmla="val 25000"/>
              <a:gd name="adj3" fmla="val 15890"/>
              <a:gd name="adj4" fmla="val 8097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innerHTML </a:t>
            </a: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a property of the element with the ID that allows us to write content.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31" r="25755"/>
          <a:stretch/>
        </p:blipFill>
        <p:spPr>
          <a:xfrm>
            <a:off x="4920343" y="5711995"/>
            <a:ext cx="1990725" cy="54634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59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8991600" cy="4937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>
                <a:latin typeface="Lucida Console" panose="020B0609040504020204" pitchFamily="49" charset="0"/>
              </a:rPr>
              <a:t>&lt;</a:t>
            </a:r>
            <a:r>
              <a:rPr lang="en-US" sz="1800" dirty="0">
                <a:latin typeface="Lucida Console" panose="020B0609040504020204" pitchFamily="49" charset="0"/>
              </a:rPr>
              <a:t>head&gt;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US" sz="1800">
                <a:solidFill>
                  <a:srgbClr val="C00000"/>
                </a:solidFill>
                <a:latin typeface="Lucida Console" panose="020B0609040504020204" pitchFamily="49" charset="0"/>
              </a:rPr>
              <a:t> function </a:t>
            </a:r>
            <a:r>
              <a:rPr lang="en-US" sz="1800" b="1" err="1">
                <a:solidFill>
                  <a:srgbClr val="C00000"/>
                </a:solidFill>
                <a:latin typeface="Lucida Console" panose="020B0609040504020204" pitchFamily="49" charset="0"/>
              </a:rPr>
              <a:t>init</a:t>
            </a:r>
            <a:r>
              <a:rPr lang="en-US" sz="1800">
                <a:solidFill>
                  <a:srgbClr val="C00000"/>
                </a:solidFill>
                <a:latin typeface="Lucida Console" panose="020B0609040504020204" pitchFamily="49" charset="0"/>
              </a:rPr>
              <a:t>() </a:t>
            </a:r>
            <a:r>
              <a:rPr lang="en-US" sz="1800">
                <a:solidFill>
                  <a:srgbClr val="0070C0"/>
                </a:solidFill>
                <a:latin typeface="Lucida Console" panose="020B0609040504020204" pitchFamily="49" charset="0"/>
              </a:rPr>
              <a:t>{</a:t>
            </a:r>
            <a:endParaRPr lang="en-US" sz="18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>
                <a:latin typeface="Lucida Console" panose="020B0609040504020204" pitchFamily="49" charset="0"/>
              </a:rPr>
              <a:t>  document.getElementById</a:t>
            </a:r>
            <a:r>
              <a:rPr lang="en-US" sz="1800" dirty="0">
                <a:latin typeface="Lucida Console" panose="020B0609040504020204" pitchFamily="49" charset="0"/>
              </a:rPr>
              <a:t>('</a:t>
            </a:r>
            <a:r>
              <a:rPr lang="en-US" sz="1800" dirty="0">
                <a:solidFill>
                  <a:srgbClr val="00B050"/>
                </a:solidFill>
                <a:latin typeface="Lucida Console" panose="020B0609040504020204" pitchFamily="49" charset="0"/>
              </a:rPr>
              <a:t>heading1</a:t>
            </a:r>
            <a:r>
              <a:rPr lang="en-US" sz="1800">
                <a:latin typeface="Lucida Console" panose="020B0609040504020204" pitchFamily="49" charset="0"/>
              </a:rPr>
              <a:t>').</a:t>
            </a:r>
            <a:r>
              <a:rPr lang="en-US" sz="1800" b="1">
                <a:solidFill>
                  <a:srgbClr val="C00000"/>
                </a:solidFill>
                <a:latin typeface="Lucida Console" panose="020B0609040504020204" pitchFamily="49" charset="0"/>
              </a:rPr>
              <a:t>innerHTML</a:t>
            </a:r>
            <a:r>
              <a:rPr lang="en-US" sz="1800">
                <a:latin typeface="Lucida Console" panose="020B0609040504020204" pitchFamily="49" charset="0"/>
              </a:rPr>
              <a:t>='Hello World!';</a:t>
            </a:r>
          </a:p>
          <a:p>
            <a:pPr marL="0" indent="0">
              <a:buNone/>
            </a:pPr>
            <a:r>
              <a:rPr lang="en-US" sz="1800">
                <a:solidFill>
                  <a:srgbClr val="0070C0"/>
                </a:solidFill>
                <a:latin typeface="Lucida Console" panose="020B0609040504020204" pitchFamily="49" charset="0"/>
              </a:rPr>
              <a:t> }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>
                <a:latin typeface="Lucida Console" panose="020B0609040504020204" pitchFamily="49" charset="0"/>
              </a:rPr>
              <a:t> window.onload </a:t>
            </a:r>
            <a:r>
              <a:rPr lang="en-US" sz="1800" dirty="0">
                <a:latin typeface="Lucida Console" panose="020B0609040504020204" pitchFamily="49" charset="0"/>
              </a:rPr>
              <a:t>= </a:t>
            </a:r>
            <a:r>
              <a:rPr lang="en-US" sz="1800" b="1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init</a:t>
            </a:r>
            <a:r>
              <a:rPr lang="en-US" sz="1800" dirty="0">
                <a:solidFill>
                  <a:srgbClr val="C00000"/>
                </a:solidFill>
                <a:latin typeface="Lucida Console" panose="020B0609040504020204" pitchFamily="49" charset="0"/>
              </a:rPr>
              <a:t>;</a:t>
            </a:r>
            <a:r>
              <a:rPr lang="en-US" sz="1800" dirty="0">
                <a:latin typeface="Lucida Console" panose="020B060904050402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&lt;/script&gt;</a:t>
            </a:r>
          </a:p>
          <a:p>
            <a:pPr marL="0" indent="0">
              <a:buNone/>
            </a:pPr>
            <a:r>
              <a:rPr lang="en-US" sz="1800">
                <a:latin typeface="Lucida Console" panose="020B0609040504020204" pitchFamily="49" charset="0"/>
              </a:rPr>
              <a:t>&lt;/</a:t>
            </a:r>
            <a:r>
              <a:rPr lang="en-US" sz="1800" dirty="0">
                <a:latin typeface="Lucida Console" panose="020B0609040504020204" pitchFamily="49" charset="0"/>
              </a:rPr>
              <a:t>head&gt;</a:t>
            </a:r>
          </a:p>
          <a:p>
            <a:pPr marL="0" indent="0">
              <a:buNone/>
            </a:pPr>
            <a:endParaRPr lang="en-US" sz="180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>
                <a:latin typeface="Lucida Console" panose="020B0609040504020204" pitchFamily="49" charset="0"/>
              </a:rPr>
              <a:t>&lt;</a:t>
            </a:r>
            <a:r>
              <a:rPr lang="en-US" sz="1800" dirty="0">
                <a:latin typeface="Lucida Console" panose="020B0609040504020204" pitchFamily="49" charset="0"/>
              </a:rPr>
              <a:t>body&gt;</a:t>
            </a:r>
          </a:p>
          <a:p>
            <a:pPr marL="0" indent="0">
              <a:buNone/>
            </a:pPr>
            <a:r>
              <a:rPr lang="en-US" sz="1800">
                <a:latin typeface="Lucida Console" panose="020B0609040504020204" pitchFamily="49" charset="0"/>
              </a:rPr>
              <a:t>  &lt;</a:t>
            </a:r>
            <a:r>
              <a:rPr lang="en-US" sz="1800" dirty="0">
                <a:latin typeface="Lucida Console" panose="020B0609040504020204" pitchFamily="49" charset="0"/>
              </a:rPr>
              <a:t>h1 id="</a:t>
            </a:r>
            <a:r>
              <a:rPr lang="en-US" sz="1800" dirty="0">
                <a:solidFill>
                  <a:srgbClr val="00B050"/>
                </a:solidFill>
                <a:latin typeface="Lucida Console" panose="020B0609040504020204" pitchFamily="49" charset="0"/>
              </a:rPr>
              <a:t>heading1</a:t>
            </a:r>
            <a:r>
              <a:rPr lang="en-US" sz="1800" dirty="0">
                <a:latin typeface="Lucida Console" panose="020B0609040504020204" pitchFamily="49" charset="0"/>
              </a:rPr>
              <a:t>"&gt;  &lt;/h1&gt;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 – named function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057400" y="2667000"/>
            <a:ext cx="2057400" cy="2057400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2971800" y="2667000"/>
            <a:ext cx="4191000" cy="220980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85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create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8991600" cy="4937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4820" y="1219200"/>
            <a:ext cx="8610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Identifier</a:t>
            </a:r>
            <a:endParaRPr lang="en-US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The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 we give to </a:t>
            </a:r>
            <a:r>
              <a:rPr lang="en-US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sz="240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</a:t>
            </a:r>
            <a:r>
              <a:rPr lang="en-US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 method,  property,</a:t>
            </a:r>
            <a:br>
              <a:rPr lang="en-US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function, object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Camel casing syntax</a:t>
            </a:r>
          </a:p>
          <a:p>
            <a:r>
              <a:rPr lang="en-US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All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the words, except the first word, </a:t>
            </a:r>
            <a:r>
              <a:rPr lang="en-US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start with</a:t>
            </a:r>
            <a:br>
              <a:rPr lang="en-US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a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capital </a:t>
            </a:r>
            <a:r>
              <a:rPr lang="en-US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letter.</a:t>
            </a: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Example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  </a:t>
            </a:r>
            <a:r>
              <a:rPr lang="en-US" sz="2000" b="1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firstName</a:t>
            </a:r>
            <a:endParaRPr lang="en-US" sz="2000" b="1" dirty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endParaRPr lang="en-US" sz="2400" b="1" dirty="0"/>
          </a:p>
          <a:p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Underscore notation</a:t>
            </a:r>
          </a:p>
          <a:p>
            <a:r>
              <a:rPr lang="en-US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All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the words are joined by </a:t>
            </a:r>
            <a:r>
              <a:rPr lang="en-US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 underscore</a:t>
            </a: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Example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  </a:t>
            </a:r>
            <a:r>
              <a:rPr lang="en-US" sz="2000" b="1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first_name</a:t>
            </a:r>
            <a:endParaRPr lang="en-US" sz="2000" b="1" dirty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endParaRPr lang="en-US" sz="2400" b="1" dirty="0"/>
          </a:p>
          <a:p>
            <a:endParaRPr lang="en-US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66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839200" cy="49377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/>
              <a:t>Rules </a:t>
            </a:r>
            <a:r>
              <a:rPr lang="en-US" b="1" dirty="0"/>
              <a:t>for </a:t>
            </a:r>
            <a:r>
              <a:rPr lang="en-US" b="1"/>
              <a:t>naming  identifiers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sz="2400" dirty="0"/>
              <a:t>Begin with a letter, the </a:t>
            </a:r>
            <a:r>
              <a:rPr lang="en-US" sz="2400" dirty="0">
                <a:latin typeface="Lucida Console" panose="020B0609040504020204" pitchFamily="49" charset="0"/>
              </a:rPr>
              <a:t>$</a:t>
            </a:r>
            <a:r>
              <a:rPr lang="en-US" sz="2400" dirty="0"/>
              <a:t> character</a:t>
            </a:r>
            <a:r>
              <a:rPr lang="en-US" sz="2400"/>
              <a:t>, </a:t>
            </a:r>
            <a:br>
              <a:rPr lang="en-US" sz="2400"/>
            </a:br>
            <a:r>
              <a:rPr lang="en-US" sz="2400"/>
              <a:t>   or </a:t>
            </a:r>
            <a:r>
              <a:rPr lang="en-US" sz="2400" dirty="0"/>
              <a:t>the </a:t>
            </a:r>
            <a:r>
              <a:rPr lang="en-US" sz="2400"/>
              <a:t>underscore (</a:t>
            </a:r>
            <a:r>
              <a:rPr lang="en-US" sz="2400">
                <a:latin typeface="Lucida Console" panose="020B0609040504020204" pitchFamily="49" charset="0"/>
              </a:rPr>
              <a:t>_</a:t>
            </a:r>
            <a:r>
              <a:rPr lang="en-US" sz="2400"/>
              <a:t>)</a:t>
            </a:r>
          </a:p>
          <a:p>
            <a:endParaRPr lang="en-US" sz="2400" dirty="0"/>
          </a:p>
          <a:p>
            <a:r>
              <a:rPr lang="en-US" sz="2400" dirty="0"/>
              <a:t>Cannot begin with a number but </a:t>
            </a:r>
            <a:r>
              <a:rPr lang="en-US" sz="2400"/>
              <a:t>can contain</a:t>
            </a:r>
            <a:br>
              <a:rPr lang="en-US" sz="2400"/>
            </a:br>
            <a:r>
              <a:rPr lang="en-US" sz="2400"/>
              <a:t>   a number</a:t>
            </a:r>
          </a:p>
          <a:p>
            <a:endParaRPr lang="en-US" sz="2400" dirty="0"/>
          </a:p>
          <a:p>
            <a:r>
              <a:rPr lang="en-US" sz="2400" dirty="0"/>
              <a:t>Cannot contain spaces, punctuation</a:t>
            </a:r>
            <a:r>
              <a:rPr lang="en-US" sz="2400"/>
              <a:t>, mathematical</a:t>
            </a:r>
            <a:br>
              <a:rPr lang="en-US" sz="2400"/>
            </a:br>
            <a:r>
              <a:rPr lang="en-US" sz="2400"/>
              <a:t>   or logical operators</a:t>
            </a:r>
          </a:p>
          <a:p>
            <a:endParaRPr lang="en-US" sz="2400" dirty="0"/>
          </a:p>
          <a:p>
            <a:r>
              <a:rPr lang="en-US" sz="2400" dirty="0"/>
              <a:t>Cannot be JavaScript reserved words</a:t>
            </a:r>
            <a:r>
              <a:rPr lang="en-US" sz="2800" dirty="0"/>
              <a:t>	</a:t>
            </a:r>
            <a:r>
              <a:rPr lang="en-US" dirty="0"/>
              <a:t>		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57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4057D-5319-43D2-909D-F9E52A84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Sided Technologies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8FC7AE-602C-4BA4-B31D-2D39015B9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EBB6E-1AE4-482C-864D-EA3980FBAEE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Interpreted in browser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CSS</a:t>
            </a:r>
          </a:p>
          <a:p>
            <a:pPr lvl="1"/>
            <a:r>
              <a:rPr lang="en-US" dirty="0"/>
              <a:t>JavaScript</a:t>
            </a:r>
          </a:p>
          <a:p>
            <a:pPr lvl="1"/>
            <a:endParaRPr lang="en-US" dirty="0"/>
          </a:p>
          <a:p>
            <a:r>
              <a:rPr lang="en-US" dirty="0"/>
              <a:t>Processed on Server</a:t>
            </a:r>
          </a:p>
          <a:p>
            <a:pPr lvl="1"/>
            <a:r>
              <a:rPr lang="en-US" dirty="0"/>
              <a:t>PHP</a:t>
            </a:r>
          </a:p>
          <a:p>
            <a:pPr lvl="1"/>
            <a:r>
              <a:rPr lang="en-US" dirty="0"/>
              <a:t>ASPX</a:t>
            </a:r>
          </a:p>
          <a:p>
            <a:pPr lvl="1"/>
            <a:r>
              <a:rPr lang="en-US" dirty="0"/>
              <a:t>JSP</a:t>
            </a:r>
          </a:p>
        </p:txBody>
      </p:sp>
    </p:spTree>
    <p:extLst>
      <p:ext uri="{BB962C8B-B14F-4D97-AF65-F5344CB8AC3E}">
        <p14:creationId xmlns:p14="http://schemas.microsoft.com/office/powerpoint/2010/main" val="19022716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 – JS Reserved Words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123820"/>
              </p:ext>
            </p:extLst>
          </p:nvPr>
        </p:nvGraphicFramePr>
        <p:xfrm>
          <a:off x="1371600" y="1219200"/>
          <a:ext cx="6858000" cy="556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Lucida Console" panose="020B0609040504020204" pitchFamily="49" charset="0"/>
                        </a:rPr>
                        <a:t>abstract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Lucida Console" panose="020B0609040504020204" pitchFamily="49" charset="0"/>
                        </a:rPr>
                        <a:t>else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Lucida Console" panose="020B0609040504020204" pitchFamily="49" charset="0"/>
                        </a:rPr>
                        <a:t>instanceof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Lucida Console" panose="020B0609040504020204" pitchFamily="49" charset="0"/>
                        </a:rPr>
                        <a:t>switch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Lucida Console" panose="020B0609040504020204" pitchFamily="49" charset="0"/>
                        </a:rPr>
                        <a:t>boolean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Lucida Console" panose="020B0609040504020204" pitchFamily="49" charset="0"/>
                        </a:rPr>
                        <a:t>enum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Lucida Console" panose="020B0609040504020204" pitchFamily="49" charset="0"/>
                        </a:rPr>
                        <a:t>int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Lucida Console" panose="020B0609040504020204" pitchFamily="49" charset="0"/>
                        </a:rPr>
                        <a:t>synchronized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Lucida Console" panose="020B0609040504020204" pitchFamily="49" charset="0"/>
                        </a:rPr>
                        <a:t>break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Lucida Console" panose="020B0609040504020204" pitchFamily="49" charset="0"/>
                        </a:rPr>
                        <a:t>export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Lucida Console" panose="020B0609040504020204" pitchFamily="49" charset="0"/>
                        </a:rPr>
                        <a:t>interface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Lucida Console" panose="020B0609040504020204" pitchFamily="49" charset="0"/>
                        </a:rPr>
                        <a:t>this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Lucida Console" panose="020B0609040504020204" pitchFamily="49" charset="0"/>
                        </a:rPr>
                        <a:t>byte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Lucida Console" panose="020B0609040504020204" pitchFamily="49" charset="0"/>
                        </a:rPr>
                        <a:t>extends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Lucida Console" panose="020B0609040504020204" pitchFamily="49" charset="0"/>
                        </a:rPr>
                        <a:t>long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Lucida Console" panose="020B0609040504020204" pitchFamily="49" charset="0"/>
                        </a:rPr>
                        <a:t>throw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Lucida Console" panose="020B0609040504020204" pitchFamily="49" charset="0"/>
                        </a:rPr>
                        <a:t>case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Lucida Console" panose="020B0609040504020204" pitchFamily="49" charset="0"/>
                        </a:rPr>
                        <a:t>false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Lucida Console" panose="020B0609040504020204" pitchFamily="49" charset="0"/>
                        </a:rPr>
                        <a:t>native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Lucida Console" panose="020B0609040504020204" pitchFamily="49" charset="0"/>
                        </a:rPr>
                        <a:t>throws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Lucida Console" panose="020B0609040504020204" pitchFamily="49" charset="0"/>
                        </a:rPr>
                        <a:t>catch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Lucida Console" panose="020B0609040504020204" pitchFamily="49" charset="0"/>
                        </a:rPr>
                        <a:t>final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Lucida Console" panose="020B0609040504020204" pitchFamily="49" charset="0"/>
                        </a:rPr>
                        <a:t>new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Lucida Console" panose="020B0609040504020204" pitchFamily="49" charset="0"/>
                        </a:rPr>
                        <a:t>transient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Lucida Console" panose="020B0609040504020204" pitchFamily="49" charset="0"/>
                        </a:rPr>
                        <a:t>char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Lucida Console" panose="020B0609040504020204" pitchFamily="49" charset="0"/>
                        </a:rPr>
                        <a:t>finally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Lucida Console" panose="020B0609040504020204" pitchFamily="49" charset="0"/>
                        </a:rPr>
                        <a:t>null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Lucida Console" panose="020B0609040504020204" pitchFamily="49" charset="0"/>
                        </a:rPr>
                        <a:t>true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Lucida Console" panose="020B0609040504020204" pitchFamily="49" charset="0"/>
                        </a:rPr>
                        <a:t>class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Lucida Console" panose="020B0609040504020204" pitchFamily="49" charset="0"/>
                        </a:rPr>
                        <a:t>float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Lucida Console" panose="020B0609040504020204" pitchFamily="49" charset="0"/>
                        </a:rPr>
                        <a:t>package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Lucida Console" panose="020B0609040504020204" pitchFamily="49" charset="0"/>
                        </a:rPr>
                        <a:t>try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Lucida Console" panose="020B0609040504020204" pitchFamily="49" charset="0"/>
                        </a:rPr>
                        <a:t>const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Lucida Console" panose="020B0609040504020204" pitchFamily="49" charset="0"/>
                        </a:rPr>
                        <a:t>for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Lucida Console" panose="020B0609040504020204" pitchFamily="49" charset="0"/>
                        </a:rPr>
                        <a:t>private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Lucida Console" panose="020B0609040504020204" pitchFamily="49" charset="0"/>
                        </a:rPr>
                        <a:t>typeof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Lucida Console" panose="020B0609040504020204" pitchFamily="49" charset="0"/>
                        </a:rPr>
                        <a:t>continue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Lucida Console" panose="020B0609040504020204" pitchFamily="49" charset="0"/>
                        </a:rPr>
                        <a:t>function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Lucida Console" panose="020B0609040504020204" pitchFamily="49" charset="0"/>
                        </a:rPr>
                        <a:t>protected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Lucida Console" panose="020B0609040504020204" pitchFamily="49" charset="0"/>
                        </a:rPr>
                        <a:t>var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Lucida Console" panose="020B0609040504020204" pitchFamily="49" charset="0"/>
                        </a:rPr>
                        <a:t>debugger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Lucida Console" panose="020B0609040504020204" pitchFamily="49" charset="0"/>
                        </a:rPr>
                        <a:t>goto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Lucida Console" panose="020B0609040504020204" pitchFamily="49" charset="0"/>
                        </a:rPr>
                        <a:t>public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Lucida Console" panose="020B0609040504020204" pitchFamily="49" charset="0"/>
                        </a:rPr>
                        <a:t>void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Lucida Console" panose="020B0609040504020204" pitchFamily="49" charset="0"/>
                        </a:rPr>
                        <a:t>default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Lucida Console" panose="020B0609040504020204" pitchFamily="49" charset="0"/>
                        </a:rPr>
                        <a:t>if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Lucida Console" panose="020B0609040504020204" pitchFamily="49" charset="0"/>
                        </a:rPr>
                        <a:t>return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Lucida Console" panose="020B0609040504020204" pitchFamily="49" charset="0"/>
                        </a:rPr>
                        <a:t>volatile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Lucida Console" panose="020B0609040504020204" pitchFamily="49" charset="0"/>
                        </a:rPr>
                        <a:t>delete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Lucida Console" panose="020B0609040504020204" pitchFamily="49" charset="0"/>
                        </a:rPr>
                        <a:t>implements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Lucida Console" panose="020B0609040504020204" pitchFamily="49" charset="0"/>
                        </a:rPr>
                        <a:t>short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Lucida Console" panose="020B0609040504020204" pitchFamily="49" charset="0"/>
                        </a:rPr>
                        <a:t>while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Lucida Console" panose="020B0609040504020204" pitchFamily="49" charset="0"/>
                        </a:rPr>
                        <a:t>do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Lucida Console" panose="020B0609040504020204" pitchFamily="49" charset="0"/>
                        </a:rPr>
                        <a:t>import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Lucida Console" panose="020B0609040504020204" pitchFamily="49" charset="0"/>
                        </a:rPr>
                        <a:t>static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Lucida Console" panose="020B0609040504020204" pitchFamily="49" charset="0"/>
                        </a:rPr>
                        <a:t>with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Lucida Console" panose="020B0609040504020204" pitchFamily="49" charset="0"/>
                        </a:rPr>
                        <a:t>double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Lucida Console" panose="020B0609040504020204" pitchFamily="49" charset="0"/>
                        </a:rPr>
                        <a:t>in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Lucida Console" panose="020B0609040504020204" pitchFamily="49" charset="0"/>
                        </a:rPr>
                        <a:t>super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299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8991600" cy="4937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524000"/>
            <a:ext cx="8610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good way to </a:t>
            </a:r>
            <a:r>
              <a:rPr lang="en-US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and debug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your code is by using an 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alert()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using the Browser tools 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F12 key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Learning how to use an </a:t>
            </a:r>
            <a:r>
              <a:rPr lang="en-US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alert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to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write to the page using the Document Object Model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are the most important concepts to learn this week!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48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067675" cy="56673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3100" dirty="0">
                <a:solidFill>
                  <a:schemeClr val="tx2">
                    <a:satMod val="130000"/>
                  </a:schemeClr>
                </a:solidFill>
              </a:rPr>
              <a:t>Example  HTML5  Web  Page </a:t>
            </a:r>
          </a:p>
        </p:txBody>
      </p:sp>
      <p:sp>
        <p:nvSpPr>
          <p:cNvPr id="34819" name="Rectangle 4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7772400" cy="4648200"/>
          </a:xfrm>
        </p:spPr>
        <p:txBody>
          <a:bodyPr>
            <a:noAutofit/>
          </a:bodyPr>
          <a:lstStyle/>
          <a:p>
            <a:pPr marL="68263" indent="0">
              <a:spcBef>
                <a:spcPts val="0"/>
              </a:spcBef>
              <a:buFont typeface="Wingdings 3" pitchFamily="18" charset="2"/>
              <a:buNone/>
            </a:pPr>
            <a:r>
              <a:rPr lang="en-US" sz="2000" dirty="0">
                <a:latin typeface="Lucida Console" panose="020B0609040504020204" pitchFamily="49" charset="0"/>
                <a:cs typeface="Times New Roman" pitchFamily="18" charset="0"/>
              </a:rPr>
              <a:t>&lt;!DOCTYPE html&gt;</a:t>
            </a:r>
          </a:p>
          <a:p>
            <a:pPr marL="68263" indent="0">
              <a:spcBef>
                <a:spcPts val="0"/>
              </a:spcBef>
              <a:buFont typeface="Wingdings 3" pitchFamily="18" charset="2"/>
              <a:buNone/>
            </a:pPr>
            <a:r>
              <a:rPr lang="en-US" sz="2000" dirty="0">
                <a:latin typeface="Lucida Console" panose="020B0609040504020204" pitchFamily="49" charset="0"/>
                <a:cs typeface="Times New Roman" pitchFamily="18" charset="0"/>
              </a:rPr>
              <a:t>&lt;html&gt;</a:t>
            </a:r>
          </a:p>
          <a:p>
            <a:pPr marL="68263" indent="0">
              <a:spcBef>
                <a:spcPts val="0"/>
              </a:spcBef>
              <a:buFont typeface="Wingdings 3" pitchFamily="18" charset="2"/>
              <a:buNone/>
            </a:pPr>
            <a:r>
              <a:rPr lang="en-US" sz="2000">
                <a:latin typeface="Lucida Console" panose="020B0609040504020204" pitchFamily="49" charset="0"/>
                <a:cs typeface="Times New Roman" pitchFamily="18" charset="0"/>
              </a:rPr>
              <a:t>  &lt;</a:t>
            </a:r>
            <a:r>
              <a:rPr lang="en-US" sz="2000" dirty="0">
                <a:latin typeface="Lucida Console" panose="020B0609040504020204" pitchFamily="49" charset="0"/>
                <a:cs typeface="Times New Roman" pitchFamily="18" charset="0"/>
              </a:rPr>
              <a:t>head&gt;</a:t>
            </a:r>
          </a:p>
          <a:p>
            <a:pPr marL="68263" indent="0">
              <a:spcBef>
                <a:spcPts val="0"/>
              </a:spcBef>
              <a:buNone/>
            </a:pPr>
            <a:r>
              <a:rPr lang="en-US" sz="2000">
                <a:latin typeface="Lucida Console" panose="020B0609040504020204" pitchFamily="49" charset="0"/>
                <a:cs typeface="Times New Roman" pitchFamily="18" charset="0"/>
              </a:rPr>
              <a:t>    &lt;</a:t>
            </a:r>
            <a:r>
              <a:rPr lang="en-US" sz="2000" dirty="0">
                <a:latin typeface="Lucida Console" panose="020B0609040504020204" pitchFamily="49" charset="0"/>
                <a:cs typeface="Times New Roman" pitchFamily="18" charset="0"/>
              </a:rPr>
              <a:t>meta charset="utf-8"&gt;</a:t>
            </a:r>
          </a:p>
          <a:p>
            <a:pPr marL="68263" indent="0">
              <a:spcBef>
                <a:spcPts val="0"/>
              </a:spcBef>
              <a:buFont typeface="Wingdings 3" pitchFamily="18" charset="2"/>
              <a:buNone/>
            </a:pPr>
            <a:r>
              <a:rPr lang="en-US" sz="2000">
                <a:latin typeface="Lucida Console" panose="020B0609040504020204" pitchFamily="49" charset="0"/>
                <a:cs typeface="Times New Roman" pitchFamily="18" charset="0"/>
              </a:rPr>
              <a:t>    &lt;</a:t>
            </a:r>
            <a:r>
              <a:rPr lang="en-US" sz="2000" dirty="0">
                <a:latin typeface="Lucida Console" panose="020B0609040504020204" pitchFamily="49" charset="0"/>
                <a:cs typeface="Times New Roman" pitchFamily="18" charset="0"/>
              </a:rPr>
              <a:t>title&gt;Page Title Goes Here&lt;/title&gt;</a:t>
            </a:r>
          </a:p>
          <a:p>
            <a:pPr marL="68263" indent="0">
              <a:spcBef>
                <a:spcPts val="0"/>
              </a:spcBef>
              <a:buFont typeface="Wingdings 3" pitchFamily="18" charset="2"/>
              <a:buNone/>
            </a:pPr>
            <a:r>
              <a:rPr lang="en-US" sz="2000">
                <a:latin typeface="Lucida Console" panose="020B0609040504020204" pitchFamily="49" charset="0"/>
                <a:cs typeface="Times New Roman" pitchFamily="18" charset="0"/>
              </a:rPr>
              <a:t>  &lt;/</a:t>
            </a:r>
            <a:r>
              <a:rPr lang="en-US" sz="2000" dirty="0">
                <a:latin typeface="Lucida Console" panose="020B0609040504020204" pitchFamily="49" charset="0"/>
                <a:cs typeface="Times New Roman" pitchFamily="18" charset="0"/>
              </a:rPr>
              <a:t>head&gt;</a:t>
            </a:r>
          </a:p>
          <a:p>
            <a:pPr marL="68263" indent="0">
              <a:spcBef>
                <a:spcPts val="0"/>
              </a:spcBef>
              <a:buFont typeface="Wingdings 3" pitchFamily="18" charset="2"/>
              <a:buNone/>
            </a:pPr>
            <a:endParaRPr lang="en-US" sz="2000">
              <a:latin typeface="Lucida Console" panose="020B0609040504020204" pitchFamily="49" charset="0"/>
              <a:cs typeface="Times New Roman" pitchFamily="18" charset="0"/>
            </a:endParaRPr>
          </a:p>
          <a:p>
            <a:pPr marL="68263" indent="0">
              <a:spcBef>
                <a:spcPts val="0"/>
              </a:spcBef>
              <a:buFont typeface="Wingdings 3" pitchFamily="18" charset="2"/>
              <a:buNone/>
            </a:pPr>
            <a:r>
              <a:rPr lang="en-US" sz="2000">
                <a:latin typeface="Lucida Console" panose="020B0609040504020204" pitchFamily="49" charset="0"/>
                <a:cs typeface="Times New Roman" pitchFamily="18" charset="0"/>
              </a:rPr>
              <a:t>  &lt;</a:t>
            </a:r>
            <a:r>
              <a:rPr lang="en-US" sz="2000" dirty="0">
                <a:latin typeface="Lucida Console" panose="020B0609040504020204" pitchFamily="49" charset="0"/>
                <a:cs typeface="Times New Roman" pitchFamily="18" charset="0"/>
              </a:rPr>
              <a:t>body&gt;</a:t>
            </a:r>
          </a:p>
          <a:p>
            <a:pPr marL="68263" indent="0">
              <a:spcBef>
                <a:spcPts val="0"/>
              </a:spcBef>
              <a:buFont typeface="Wingdings 3" pitchFamily="18" charset="2"/>
              <a:buNone/>
            </a:pPr>
            <a:r>
              <a:rPr lang="en-US" sz="2000" i="1">
                <a:latin typeface="Lucida Console" panose="020B0609040504020204" pitchFamily="49" charset="0"/>
                <a:cs typeface="Times New Roman" pitchFamily="18" charset="0"/>
              </a:rPr>
              <a:t>    ... </a:t>
            </a:r>
            <a:r>
              <a:rPr lang="en-US" sz="2000" i="1" dirty="0">
                <a:latin typeface="Lucida Console" panose="020B0609040504020204" pitchFamily="49" charset="0"/>
                <a:cs typeface="Times New Roman" pitchFamily="18" charset="0"/>
              </a:rPr>
              <a:t>body text and more HTML5 tags go here ...</a:t>
            </a:r>
            <a:endParaRPr lang="en-US" sz="2000" dirty="0">
              <a:latin typeface="Lucida Console" panose="020B0609040504020204" pitchFamily="49" charset="0"/>
              <a:cs typeface="Times New Roman" pitchFamily="18" charset="0"/>
            </a:endParaRPr>
          </a:p>
          <a:p>
            <a:pPr marL="68263" indent="0">
              <a:spcBef>
                <a:spcPts val="0"/>
              </a:spcBef>
              <a:buFont typeface="Wingdings 3" pitchFamily="18" charset="2"/>
              <a:buNone/>
            </a:pPr>
            <a:r>
              <a:rPr lang="en-US" sz="2000">
                <a:latin typeface="Lucida Console" panose="020B0609040504020204" pitchFamily="49" charset="0"/>
                <a:cs typeface="Times New Roman" pitchFamily="18" charset="0"/>
              </a:rPr>
              <a:t>  &lt;/</a:t>
            </a:r>
            <a:r>
              <a:rPr lang="en-US" sz="2000" dirty="0">
                <a:latin typeface="Lucida Console" panose="020B0609040504020204" pitchFamily="49" charset="0"/>
                <a:cs typeface="Times New Roman" pitchFamily="18" charset="0"/>
              </a:rPr>
              <a:t>body&gt;</a:t>
            </a:r>
          </a:p>
          <a:p>
            <a:pPr marL="68263" indent="0">
              <a:spcBef>
                <a:spcPts val="0"/>
              </a:spcBef>
              <a:buFont typeface="Wingdings 3" pitchFamily="18" charset="2"/>
              <a:buNone/>
            </a:pPr>
            <a:r>
              <a:rPr lang="en-US" sz="2000" dirty="0">
                <a:latin typeface="Lucida Console" panose="020B0609040504020204" pitchFamily="49" charset="0"/>
                <a:cs typeface="Times New Roman" pitchFamily="18" charset="0"/>
              </a:rPr>
              <a:t>&lt;/html&gt;</a:t>
            </a:r>
          </a:p>
        </p:txBody>
      </p:sp>
      <p:sp>
        <p:nvSpPr>
          <p:cNvPr id="3482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E437CCB-D3AE-423B-8563-16EE2E8AFD88}" type="slidenum">
              <a:rPr lang="en-US" sz="1100">
                <a:solidFill>
                  <a:srgbClr val="4D4D4D"/>
                </a:solidFill>
              </a:rPr>
              <a:pPr/>
              <a:t>4</a:t>
            </a:fld>
            <a:endParaRPr lang="en-US" sz="110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54061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067675" cy="56673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3100" dirty="0">
                <a:solidFill>
                  <a:schemeClr val="tx2">
                    <a:satMod val="130000"/>
                  </a:schemeClr>
                </a:solidFill>
              </a:rPr>
              <a:t>Basic  HTML5  Syntax</a:t>
            </a:r>
          </a:p>
        </p:txBody>
      </p:sp>
      <p:sp>
        <p:nvSpPr>
          <p:cNvPr id="34819" name="Rectangle 4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8077200" cy="3124200"/>
          </a:xfrm>
        </p:spPr>
        <p:txBody>
          <a:bodyPr>
            <a:noAutofit/>
          </a:bodyPr>
          <a:lstStyle/>
          <a:p>
            <a:pPr marL="68263" indent="0">
              <a:buFont typeface="Wingdings 3" pitchFamily="18" charset="2"/>
              <a:buNone/>
            </a:pPr>
            <a:r>
              <a:rPr lang="en-US" sz="2400" dirty="0">
                <a:latin typeface="Lucida Console" panose="020B0609040504020204" pitchFamily="49" charset="0"/>
                <a:cs typeface="Times New Roman" pitchFamily="18" charset="0"/>
              </a:rPr>
              <a:t>&lt;</a:t>
            </a:r>
            <a:r>
              <a:rPr lang="en-US" sz="2400" err="1">
                <a:latin typeface="Lucida Console" panose="020B0609040504020204" pitchFamily="49" charset="0"/>
                <a:cs typeface="Times New Roman" pitchFamily="18" charset="0"/>
              </a:rPr>
              <a:t>img</a:t>
            </a:r>
            <a:r>
              <a:rPr lang="en-US" sz="2400">
                <a:latin typeface="Lucida Console" panose="020B0609040504020204" pitchFamily="49" charset="0"/>
                <a:cs typeface="Times New Roman" pitchFamily="18" charset="0"/>
              </a:rPr>
              <a:t> src="dog.jpg" alt="Photo </a:t>
            </a:r>
            <a:r>
              <a:rPr lang="en-US" sz="2400" dirty="0">
                <a:latin typeface="Lucida Console" panose="020B0609040504020204" pitchFamily="49" charset="0"/>
                <a:cs typeface="Times New Roman" pitchFamily="18" charset="0"/>
              </a:rPr>
              <a:t>of </a:t>
            </a:r>
            <a:r>
              <a:rPr lang="en-US" sz="2400">
                <a:latin typeface="Lucida Console" panose="020B0609040504020204" pitchFamily="49" charset="0"/>
                <a:cs typeface="Times New Roman" pitchFamily="18" charset="0"/>
              </a:rPr>
              <a:t>my dog"&gt;</a:t>
            </a:r>
            <a:endParaRPr lang="en-US" sz="2400" dirty="0"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482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E437CCB-D3AE-423B-8563-16EE2E8AFD88}" type="slidenum">
              <a:rPr lang="en-US" sz="1100">
                <a:solidFill>
                  <a:srgbClr val="4D4D4D"/>
                </a:solidFill>
              </a:rPr>
              <a:pPr/>
              <a:t>5</a:t>
            </a:fld>
            <a:endParaRPr lang="en-US" sz="1100">
              <a:solidFill>
                <a:srgbClr val="4D4D4D"/>
              </a:solidFill>
            </a:endParaRPr>
          </a:p>
        </p:txBody>
      </p:sp>
      <p:sp>
        <p:nvSpPr>
          <p:cNvPr id="2" name="Up Arrow Callout 1"/>
          <p:cNvSpPr/>
          <p:nvPr/>
        </p:nvSpPr>
        <p:spPr>
          <a:xfrm>
            <a:off x="152400" y="2362200"/>
            <a:ext cx="2057400" cy="2133600"/>
          </a:xfrm>
          <a:prstGeom prst="upArrow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element</a:t>
            </a:r>
          </a:p>
        </p:txBody>
      </p:sp>
      <p:sp>
        <p:nvSpPr>
          <p:cNvPr id="6" name="Up Arrow Callout 5"/>
          <p:cNvSpPr/>
          <p:nvPr/>
        </p:nvSpPr>
        <p:spPr>
          <a:xfrm>
            <a:off x="3276600" y="2286000"/>
            <a:ext cx="2362200" cy="2209800"/>
          </a:xfrm>
          <a:prstGeom prst="upArrow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atttribute</a:t>
            </a:r>
            <a:endParaRPr lang="en-US" sz="2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Up Arrow Callout 6"/>
          <p:cNvSpPr/>
          <p:nvPr/>
        </p:nvSpPr>
        <p:spPr>
          <a:xfrm>
            <a:off x="6019800" y="2286000"/>
            <a:ext cx="2057400" cy="2209800"/>
          </a:xfrm>
          <a:prstGeom prst="upArrow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46069647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067675" cy="56673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3100" dirty="0">
                <a:solidFill>
                  <a:schemeClr val="tx2">
                    <a:satMod val="130000"/>
                  </a:schemeClr>
                </a:solidFill>
              </a:rPr>
              <a:t>Basic  CSS  Selectors</a:t>
            </a:r>
          </a:p>
        </p:txBody>
      </p:sp>
      <p:sp>
        <p:nvSpPr>
          <p:cNvPr id="34819" name="Rectangle 4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534400" cy="4572000"/>
          </a:xfrm>
        </p:spPr>
        <p:txBody>
          <a:bodyPr>
            <a:noAutofit/>
          </a:bodyPr>
          <a:lstStyle/>
          <a:p>
            <a:pPr marL="68263" indent="0">
              <a:spcBef>
                <a:spcPts val="0"/>
              </a:spcBef>
              <a:buFont typeface="Wingdings 3" pitchFamily="18" charset="2"/>
              <a:buNone/>
            </a:pPr>
            <a:r>
              <a:rPr lang="en-US" sz="2400" dirty="0">
                <a:latin typeface="Lucida Console" panose="020B0609040504020204" pitchFamily="49" charset="0"/>
                <a:cs typeface="Times New Roman" pitchFamily="18" charset="0"/>
              </a:rPr>
              <a:t>#</a:t>
            </a:r>
            <a:r>
              <a:rPr lang="en-US" sz="2400">
                <a:latin typeface="Lucida Console" panose="020B0609040504020204" pitchFamily="49" charset="0"/>
                <a:cs typeface="Times New Roman" pitchFamily="18" charset="0"/>
              </a:rPr>
              <a:t>one   {</a:t>
            </a:r>
            <a:r>
              <a:rPr lang="en-US" sz="2400" dirty="0">
                <a:latin typeface="Lucida Console" panose="020B0609040504020204" pitchFamily="49" charset="0"/>
                <a:cs typeface="Times New Roman" pitchFamily="18" charset="0"/>
              </a:rPr>
              <a:t>width: 50%;}</a:t>
            </a:r>
          </a:p>
          <a:p>
            <a:pPr marL="68263" indent="0">
              <a:spcBef>
                <a:spcPts val="0"/>
              </a:spcBef>
              <a:buFont typeface="Wingdings 3" pitchFamily="18" charset="2"/>
              <a:buNone/>
            </a:pPr>
            <a:r>
              <a:rPr lang="en-US" sz="2400" dirty="0">
                <a:latin typeface="Lucida Console" panose="020B0609040504020204" pitchFamily="49" charset="0"/>
                <a:cs typeface="Times New Roman" pitchFamily="18" charset="0"/>
              </a:rPr>
              <a:t>.</a:t>
            </a:r>
            <a:r>
              <a:rPr lang="en-US" sz="2400">
                <a:latin typeface="Lucida Console" panose="020B0609040504020204" pitchFamily="49" charset="0"/>
                <a:cs typeface="Times New Roman" pitchFamily="18" charset="0"/>
              </a:rPr>
              <a:t>red   {</a:t>
            </a:r>
            <a:r>
              <a:rPr lang="en-US" sz="2400" dirty="0">
                <a:latin typeface="Lucida Console" panose="020B0609040504020204" pitchFamily="49" charset="0"/>
                <a:cs typeface="Times New Roman" pitchFamily="18" charset="0"/>
              </a:rPr>
              <a:t>color: red;}</a:t>
            </a:r>
          </a:p>
          <a:p>
            <a:pPr marL="68263" indent="0">
              <a:spcBef>
                <a:spcPts val="0"/>
              </a:spcBef>
              <a:buFont typeface="Wingdings 3" pitchFamily="18" charset="2"/>
              <a:buNone/>
            </a:pPr>
            <a:r>
              <a:rPr lang="en-US" sz="2400">
                <a:latin typeface="Lucida Console" panose="020B0609040504020204" pitchFamily="49" charset="0"/>
                <a:cs typeface="Times New Roman" pitchFamily="18" charset="0"/>
              </a:rPr>
              <a:t>p      {</a:t>
            </a:r>
            <a:r>
              <a:rPr lang="en-US" sz="2400" dirty="0">
                <a:latin typeface="Lucida Console" panose="020B0609040504020204" pitchFamily="49" charset="0"/>
                <a:cs typeface="Times New Roman" pitchFamily="18" charset="0"/>
              </a:rPr>
              <a:t>line-height: 1.5em;}</a:t>
            </a:r>
          </a:p>
          <a:p>
            <a:pPr marL="68263" indent="0">
              <a:spcBef>
                <a:spcPts val="0"/>
              </a:spcBef>
              <a:buFont typeface="Wingdings 3" pitchFamily="18" charset="2"/>
              <a:buNone/>
            </a:pPr>
            <a:r>
              <a:rPr lang="en-US" sz="2400" dirty="0">
                <a:latin typeface="Lucida Console" panose="020B0609040504020204" pitchFamily="49" charset="0"/>
                <a:cs typeface="Times New Roman" pitchFamily="18" charset="0"/>
              </a:rPr>
              <a:t>#one b {font-style: italic;}</a:t>
            </a:r>
          </a:p>
          <a:p>
            <a:pPr marL="68263" indent="0">
              <a:spcBef>
                <a:spcPts val="0"/>
              </a:spcBef>
              <a:buFont typeface="Wingdings 3" pitchFamily="18" charset="2"/>
              <a:buNone/>
            </a:pPr>
            <a:endParaRPr lang="en-US" sz="2400">
              <a:latin typeface="Lucida Console" panose="020B0609040504020204" pitchFamily="49" charset="0"/>
              <a:cs typeface="Times New Roman" pitchFamily="18" charset="0"/>
            </a:endParaRPr>
          </a:p>
          <a:p>
            <a:pPr marL="68263" indent="0">
              <a:spcBef>
                <a:spcPts val="0"/>
              </a:spcBef>
              <a:buFont typeface="Wingdings 3" pitchFamily="18" charset="2"/>
              <a:buNone/>
            </a:pPr>
            <a:endParaRPr lang="en-US" sz="2400">
              <a:latin typeface="Lucida Console" panose="020B0609040504020204" pitchFamily="49" charset="0"/>
              <a:cs typeface="Times New Roman" pitchFamily="18" charset="0"/>
            </a:endParaRPr>
          </a:p>
          <a:p>
            <a:pPr marL="68263" indent="0">
              <a:spcBef>
                <a:spcPts val="0"/>
              </a:spcBef>
              <a:buFont typeface="Wingdings 3" pitchFamily="18" charset="2"/>
              <a:buNone/>
            </a:pPr>
            <a:endParaRPr lang="en-US" sz="2400" dirty="0">
              <a:latin typeface="Lucida Console" panose="020B0609040504020204" pitchFamily="49" charset="0"/>
              <a:cs typeface="Times New Roman" pitchFamily="18" charset="0"/>
            </a:endParaRPr>
          </a:p>
          <a:p>
            <a:pPr marL="68263" indent="0">
              <a:spcBef>
                <a:spcPts val="0"/>
              </a:spcBef>
              <a:buFont typeface="Wingdings 3" pitchFamily="18" charset="2"/>
              <a:buNone/>
            </a:pPr>
            <a:r>
              <a:rPr lang="en-US" sz="2400" dirty="0">
                <a:latin typeface="Lucida Console" panose="020B0609040504020204" pitchFamily="49" charset="0"/>
                <a:cs typeface="Times New Roman" pitchFamily="18" charset="0"/>
              </a:rPr>
              <a:t>&lt;</a:t>
            </a:r>
            <a:r>
              <a:rPr lang="en-US" sz="2400">
                <a:latin typeface="Lucida Console" panose="020B0609040504020204" pitchFamily="49" charset="0"/>
                <a:cs typeface="Times New Roman" pitchFamily="18" charset="0"/>
              </a:rPr>
              <a:t>p id="one" class="red"&gt;</a:t>
            </a:r>
            <a:endParaRPr lang="en-US" sz="2400" dirty="0">
              <a:latin typeface="Lucida Console" panose="020B0609040504020204" pitchFamily="49" charset="0"/>
              <a:cs typeface="Times New Roman" pitchFamily="18" charset="0"/>
            </a:endParaRPr>
          </a:p>
          <a:p>
            <a:pPr marL="68263" indent="0">
              <a:spcBef>
                <a:spcPts val="0"/>
              </a:spcBef>
              <a:buFont typeface="Wingdings 3" pitchFamily="18" charset="2"/>
              <a:buNone/>
            </a:pPr>
            <a:r>
              <a:rPr lang="en-US" sz="2400" dirty="0">
                <a:latin typeface="Lucida Console" panose="020B0609040504020204" pitchFamily="49" charset="0"/>
                <a:cs typeface="Times New Roman" pitchFamily="18" charset="0"/>
              </a:rPr>
              <a:t>   My dog is &lt;b&gt;very&lt;/b&gt; big!</a:t>
            </a:r>
          </a:p>
          <a:p>
            <a:pPr marL="68263" indent="0">
              <a:spcBef>
                <a:spcPts val="0"/>
              </a:spcBef>
              <a:buFont typeface="Wingdings 3" pitchFamily="18" charset="2"/>
              <a:buNone/>
            </a:pPr>
            <a:r>
              <a:rPr lang="en-US" sz="2400" dirty="0">
                <a:latin typeface="Lucida Console" panose="020B0609040504020204" pitchFamily="49" charset="0"/>
                <a:cs typeface="Times New Roman" pitchFamily="18" charset="0"/>
              </a:rPr>
              <a:t>&lt;/p&gt; </a:t>
            </a:r>
          </a:p>
        </p:txBody>
      </p:sp>
      <p:sp>
        <p:nvSpPr>
          <p:cNvPr id="3482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E437CCB-D3AE-423B-8563-16EE2E8AFD88}" type="slidenum">
              <a:rPr lang="en-US" sz="1100">
                <a:solidFill>
                  <a:srgbClr val="4D4D4D"/>
                </a:solidFill>
              </a:rPr>
              <a:pPr/>
              <a:t>6</a:t>
            </a:fld>
            <a:endParaRPr lang="en-US" sz="1100">
              <a:solidFill>
                <a:srgbClr val="4D4D4D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04800" y="3429000"/>
            <a:ext cx="84582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5105400"/>
            <a:ext cx="2500001" cy="6571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434673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Scripting language – browser</a:t>
            </a:r>
          </a:p>
          <a:p>
            <a:r>
              <a:rPr lang="en-US" b="1" dirty="0">
                <a:solidFill>
                  <a:srgbClr val="C00000"/>
                </a:solidFill>
              </a:rPr>
              <a:t>Case Sensitive</a:t>
            </a:r>
          </a:p>
          <a:p>
            <a:r>
              <a:rPr lang="en-US" dirty="0"/>
              <a:t>Cross platform</a:t>
            </a:r>
          </a:p>
          <a:p>
            <a:r>
              <a:rPr lang="en-US" dirty="0"/>
              <a:t>Object oriented</a:t>
            </a:r>
          </a:p>
          <a:p>
            <a:r>
              <a:rPr lang="en-US" dirty="0"/>
              <a:t>Loosely typed</a:t>
            </a:r>
          </a:p>
          <a:p>
            <a:r>
              <a:rPr lang="en-US" dirty="0"/>
              <a:t>Standardized by ECMA</a:t>
            </a:r>
          </a:p>
          <a:p>
            <a:r>
              <a:rPr lang="en-US" dirty="0"/>
              <a:t>Not Java</a:t>
            </a:r>
          </a:p>
          <a:p>
            <a:r>
              <a:rPr lang="en-US" b="1" dirty="0">
                <a:solidFill>
                  <a:srgbClr val="C00000"/>
                </a:solidFill>
              </a:rPr>
              <a:t>Client-sided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15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1996 LiveScript – Netscape</a:t>
            </a:r>
          </a:p>
          <a:p>
            <a:pPr>
              <a:lnSpc>
                <a:spcPct val="150000"/>
              </a:lnSpc>
            </a:pPr>
            <a:r>
              <a:rPr lang="en-US" dirty="0"/>
              <a:t>Netscape 2.0 – JavaScript</a:t>
            </a:r>
          </a:p>
          <a:p>
            <a:pPr>
              <a:lnSpc>
                <a:spcPct val="150000"/>
              </a:lnSpc>
            </a:pPr>
            <a:r>
              <a:rPr lang="en-US" dirty="0"/>
              <a:t>2000ish - AJAX</a:t>
            </a:r>
          </a:p>
          <a:p>
            <a:pPr>
              <a:lnSpc>
                <a:spcPct val="150000"/>
              </a:lnSpc>
            </a:pPr>
            <a:r>
              <a:rPr lang="en-US" dirty="0"/>
              <a:t>Today - Frameworks</a:t>
            </a:r>
          </a:p>
          <a:p>
            <a:pPr>
              <a:lnSpc>
                <a:spcPct val="150000"/>
              </a:lnSpc>
            </a:pPr>
            <a:endParaRPr lang="en-US" sz="3600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1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JavaScript Fits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HTML – content layer</a:t>
            </a:r>
          </a:p>
          <a:p>
            <a:pPr>
              <a:lnSpc>
                <a:spcPct val="150000"/>
              </a:lnSpc>
            </a:pPr>
            <a:r>
              <a:rPr lang="en-US" dirty="0"/>
              <a:t>CSS – presentation layer</a:t>
            </a:r>
          </a:p>
          <a:p>
            <a:pPr>
              <a:lnSpc>
                <a:spcPct val="150000"/>
              </a:lnSpc>
            </a:pPr>
            <a:r>
              <a:rPr lang="en-US" dirty="0"/>
              <a:t>JavaScript – behavior layer</a:t>
            </a:r>
          </a:p>
          <a:p>
            <a:pPr>
              <a:lnSpc>
                <a:spcPct val="150000"/>
              </a:lnSpc>
            </a:pPr>
            <a:endParaRPr lang="en-US" sz="3600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67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382</TotalTime>
  <Words>847</Words>
  <Application>Microsoft Office PowerPoint</Application>
  <PresentationFormat>On-screen Show (4:3)</PresentationFormat>
  <Paragraphs>315</Paragraphs>
  <Slides>31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Bookman Old Style</vt:lpstr>
      <vt:lpstr>Calibri</vt:lpstr>
      <vt:lpstr>Gill Sans MT</vt:lpstr>
      <vt:lpstr>Lucida Console</vt:lpstr>
      <vt:lpstr>Times New Roman</vt:lpstr>
      <vt:lpstr>Verdana</vt:lpstr>
      <vt:lpstr>Wingdings</vt:lpstr>
      <vt:lpstr>Wingdings 3</vt:lpstr>
      <vt:lpstr>Origin</vt:lpstr>
      <vt:lpstr>Document</vt:lpstr>
      <vt:lpstr>JavaScript and jQuery Course</vt:lpstr>
      <vt:lpstr>Client / Server Model</vt:lpstr>
      <vt:lpstr>Client Sided Technologies</vt:lpstr>
      <vt:lpstr> Example  HTML5  Web  Page </vt:lpstr>
      <vt:lpstr> Basic  HTML5  Syntax</vt:lpstr>
      <vt:lpstr> Basic  CSS  Selectors</vt:lpstr>
      <vt:lpstr>What is JavaScript?</vt:lpstr>
      <vt:lpstr>History of JavaScript</vt:lpstr>
      <vt:lpstr>How JavaScript Fits In</vt:lpstr>
      <vt:lpstr>Tools</vt:lpstr>
      <vt:lpstr>Terminology</vt:lpstr>
      <vt:lpstr>Object Oriented</vt:lpstr>
      <vt:lpstr>Browser Object Model</vt:lpstr>
      <vt:lpstr>Document Object Model</vt:lpstr>
      <vt:lpstr>Writing JavaScript Code</vt:lpstr>
      <vt:lpstr>Writing JavaScript Code</vt:lpstr>
      <vt:lpstr>Writing JavaScript Code</vt:lpstr>
      <vt:lpstr>JavaScript Syntax – Comments</vt:lpstr>
      <vt:lpstr>Comments – Example</vt:lpstr>
      <vt:lpstr>JavaScript Syntax – How to write</vt:lpstr>
      <vt:lpstr>JavaScript Syntax – How to write</vt:lpstr>
      <vt:lpstr>Traditional JavaScript – Don’t Use</vt:lpstr>
      <vt:lpstr>Traditional JavaScript – Don’t Use</vt:lpstr>
      <vt:lpstr>Document Object Model</vt:lpstr>
      <vt:lpstr>Document Object Model Basics</vt:lpstr>
      <vt:lpstr>DOM – anonymous function</vt:lpstr>
      <vt:lpstr>DOM – named function</vt:lpstr>
      <vt:lpstr>How to create identifiers</vt:lpstr>
      <vt:lpstr>Identifiers continued</vt:lpstr>
      <vt:lpstr>Identifiers – JS Reserved Words</vt:lpstr>
      <vt:lpstr>Conclusion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WEBD 170</dc:title>
  <dc:creator>teresa</dc:creator>
  <cp:lastModifiedBy>tpelkie</cp:lastModifiedBy>
  <cp:revision>49</cp:revision>
  <cp:lastPrinted>2015-08-16T23:06:22Z</cp:lastPrinted>
  <dcterms:created xsi:type="dcterms:W3CDTF">2012-07-06T23:37:50Z</dcterms:created>
  <dcterms:modified xsi:type="dcterms:W3CDTF">2017-08-21T23:43:13Z</dcterms:modified>
</cp:coreProperties>
</file>