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91" r:id="rId2"/>
    <p:sldId id="257" r:id="rId3"/>
    <p:sldId id="292" r:id="rId4"/>
    <p:sldId id="258" r:id="rId5"/>
    <p:sldId id="275" r:id="rId6"/>
    <p:sldId id="293" r:id="rId7"/>
    <p:sldId id="259" r:id="rId8"/>
    <p:sldId id="274" r:id="rId9"/>
    <p:sldId id="260" r:id="rId10"/>
    <p:sldId id="294" r:id="rId11"/>
    <p:sldId id="295" r:id="rId12"/>
    <p:sldId id="261" r:id="rId13"/>
    <p:sldId id="262" r:id="rId14"/>
    <p:sldId id="296" r:id="rId15"/>
    <p:sldId id="263" r:id="rId16"/>
    <p:sldId id="297" r:id="rId17"/>
    <p:sldId id="298" r:id="rId18"/>
    <p:sldId id="299" r:id="rId19"/>
    <p:sldId id="300" r:id="rId20"/>
    <p:sldId id="301" r:id="rId21"/>
    <p:sldId id="302" r:id="rId22"/>
    <p:sldId id="266" r:id="rId23"/>
    <p:sldId id="265" r:id="rId24"/>
    <p:sldId id="267" r:id="rId25"/>
    <p:sldId id="278" r:id="rId26"/>
    <p:sldId id="279" r:id="rId27"/>
    <p:sldId id="280" r:id="rId28"/>
    <p:sldId id="281" r:id="rId29"/>
    <p:sldId id="268" r:id="rId30"/>
    <p:sldId id="269" r:id="rId31"/>
    <p:sldId id="282" r:id="rId32"/>
    <p:sldId id="270" r:id="rId33"/>
    <p:sldId id="283" r:id="rId34"/>
    <p:sldId id="272" r:id="rId35"/>
    <p:sldId id="303" r:id="rId3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624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902" y="1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BF3924FC-BF98-45F6-A820-E708926A92F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44" tIns="43722" rIns="87444" bIns="437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81" y="4416099"/>
            <a:ext cx="5504853" cy="4182457"/>
          </a:xfrm>
          <a:prstGeom prst="rect">
            <a:avLst/>
          </a:prstGeom>
        </p:spPr>
        <p:txBody>
          <a:bodyPr vert="horz" lIns="87444" tIns="43722" rIns="87444" bIns="4372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902" y="8830659"/>
            <a:ext cx="2982418" cy="464205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124B0C73-94FB-46D5-BE93-92832C2E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56E3-6897-47DE-833D-347C4834C9BD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C2C0-FE1E-46C0-8BBF-701B1A83C036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C98185E-3BDF-4F79-B6EF-9D7D303ED32A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3FA9-2BE2-4198-9BFE-4767A4842AA6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0CEA-1BD8-418C-927D-3C0805998348}" type="datetime1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B27-7088-4423-8D8B-DA08BDA0BCAB}" type="datetime1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BDBA-0F08-4533-8049-694B68A5E750}" type="datetime1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34A-49B0-4A8A-BE32-54C71B334910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60E-AA0F-4F52-B9FE-C4C3381512DB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4CBBE5-C1C5-429B-8FC7-D268830A6CC2}" type="datetime1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smtClean="0"/>
              <a:t>Session 02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5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</a:t>
            </a:r>
            <a:r>
              <a:rPr lang="en-US" dirty="0" smtClean="0"/>
              <a:t>and initialize many </a:t>
            </a:r>
            <a:r>
              <a:rPr lang="en-US" dirty="0"/>
              <a:t>at </a:t>
            </a:r>
            <a:r>
              <a:rPr lang="en-US" dirty="0" smtClean="0"/>
              <a:t>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smtClean="0">
                <a:latin typeface="Lucida Console" panose="020B0609040504020204" pitchFamily="49" charset="0"/>
              </a:rPr>
              <a:t>var </a:t>
            </a:r>
            <a:r>
              <a:rPr lang="en-US" sz="2400">
                <a:latin typeface="Lucida Console" panose="020B0609040504020204" pitchFamily="49" charset="0"/>
              </a:rPr>
              <a:t> </a:t>
            </a:r>
            <a:r>
              <a:rPr lang="en-US" sz="2400" smtClean="0">
                <a:latin typeface="Lucida Console" panose="020B0609040504020204" pitchFamily="49" charset="0"/>
              </a:rPr>
              <a:t>myName = "Teresa", myAddr = "2 Main St",</a:t>
            </a:r>
            <a:br>
              <a:rPr lang="en-US" sz="2400" smtClean="0">
                <a:latin typeface="Lucida Console" panose="020B0609040504020204" pitchFamily="49" charset="0"/>
              </a:rPr>
            </a:br>
            <a:r>
              <a:rPr lang="en-US" sz="2400" smtClean="0">
                <a:latin typeface="Lucida Console" panose="020B0609040504020204" pitchFamily="49" charset="0"/>
              </a:rPr>
              <a:t>     myPhone = "760-555-1212"; 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Up Arrow Callout 3"/>
          <p:cNvSpPr/>
          <p:nvPr/>
        </p:nvSpPr>
        <p:spPr>
          <a:xfrm>
            <a:off x="7848600" y="2286000"/>
            <a:ext cx="1153160" cy="80772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</a:t>
            </a:r>
          </a:p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88334"/>
              </p:ext>
            </p:extLst>
          </p:nvPr>
        </p:nvGraphicFramePr>
        <p:xfrm>
          <a:off x="1219200" y="3474720"/>
          <a:ext cx="6553200" cy="208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470"/>
                <a:gridCol w="507873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Pro's</a:t>
                      </a:r>
                      <a:r>
                        <a:rPr lang="en-US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Only have to type </a:t>
                      </a:r>
                      <a:r>
                        <a:rPr lang="en-US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</a:t>
                      </a:r>
                      <a:r>
                        <a:rPr lang="en-US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once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Con's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 be more difficult to find the definition and initialization of a variable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If you use this technique, </a:t>
                      </a:r>
                      <a:r>
                        <a:rPr lang="en-US" sz="2000" b="1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 not </a:t>
                      </a:r>
                      <a:r>
                        <a:rPr lang="en-US" sz="2000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 a list that extends beyond the right-side of the editor!</a:t>
                      </a:r>
                      <a:endParaRPr lang="en-US" sz="2000">
                        <a:solidFill>
                          <a:srgbClr val="C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781513"/>
              </p:ext>
            </p:extLst>
          </p:nvPr>
        </p:nvGraphicFramePr>
        <p:xfrm>
          <a:off x="762000" y="1600200"/>
          <a:ext cx="7385050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Document" r:id="rId3" imgW="7379911" imgH="4002884" progId="Word.Document.12">
                  <p:embed/>
                </p:oleObj>
              </mc:Choice>
              <mc:Fallback>
                <p:oleObj name="Document" r:id="rId3" imgW="7379911" imgH="4002884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385050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smtClean="0"/>
              <a:t>Scope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  </a:t>
            </a:r>
            <a:r>
              <a:rPr lang="en-US" sz="2400" smtClean="0"/>
              <a:t>Variables </a:t>
            </a:r>
            <a:r>
              <a:rPr lang="en-US" sz="2400" dirty="0" smtClean="0"/>
              <a:t>exist where they </a:t>
            </a:r>
            <a:r>
              <a:rPr lang="en-US" sz="2400" smtClean="0"/>
              <a:t>are </a:t>
            </a:r>
            <a:r>
              <a:rPr lang="en-US" sz="2400" smtClean="0"/>
              <a:t>created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	</a:t>
            </a:r>
            <a:r>
              <a:rPr lang="en-US" sz="2400" smtClean="0">
                <a:solidFill>
                  <a:srgbClr val="C00000"/>
                </a:solidFill>
              </a:rPr>
              <a:t>Global Variables </a:t>
            </a:r>
            <a:r>
              <a:rPr lang="en-US" sz="2400" smtClean="0"/>
              <a:t>- declared outside of a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	</a:t>
            </a:r>
            <a:r>
              <a:rPr lang="en-US" sz="2400" smtClean="0"/>
              <a:t>	Can be used inside or outside of functions</a:t>
            </a:r>
            <a:br>
              <a:rPr lang="en-US" sz="2400" smtClean="0"/>
            </a:br>
            <a:endParaRPr lang="en-US" sz="240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	</a:t>
            </a:r>
            <a:r>
              <a:rPr lang="en-US" sz="2400" smtClean="0">
                <a:solidFill>
                  <a:srgbClr val="C00000"/>
                </a:solidFill>
              </a:rPr>
              <a:t>Local Variables </a:t>
            </a:r>
            <a:r>
              <a:rPr lang="en-US" sz="2400" smtClean="0"/>
              <a:t>- declared inside a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	</a:t>
            </a:r>
            <a:r>
              <a:rPr lang="en-US" sz="2400" smtClean="0"/>
              <a:t>	Can only be used in that function</a:t>
            </a:r>
            <a:r>
              <a:rPr lang="en-US" sz="2400" smtClean="0"/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Arithmetic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57120"/>
              </p:ext>
            </p:extLst>
          </p:nvPr>
        </p:nvGraphicFramePr>
        <p:xfrm>
          <a:off x="533400" y="1828800"/>
          <a:ext cx="8153400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3462495"/>
                <a:gridCol w="38527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+</a:t>
                      </a:r>
                      <a:endParaRPr lang="en-US" sz="28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Addition</a:t>
                      </a:r>
                      <a:endParaRPr lang="en-US" sz="2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var a = 2 </a:t>
                      </a:r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+ </a:t>
                      </a:r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4;</a:t>
                      </a:r>
                      <a:endParaRPr lang="en-US" sz="20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-</a:t>
                      </a:r>
                      <a:endParaRPr lang="en-US" sz="28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Subtraction</a:t>
                      </a:r>
                      <a:endParaRPr lang="en-US" sz="2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var s = 6 </a:t>
                      </a:r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- </a:t>
                      </a:r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2;</a:t>
                      </a:r>
                      <a:endParaRPr lang="en-US" sz="20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* </a:t>
                      </a:r>
                      <a:endParaRPr lang="en-US" sz="28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Multiplication</a:t>
                      </a:r>
                      <a:endParaRPr lang="en-US" sz="2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var m = 5 </a:t>
                      </a:r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* </a:t>
                      </a:r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3;</a:t>
                      </a:r>
                      <a:endParaRPr lang="en-US" sz="20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/</a:t>
                      </a:r>
                      <a:endParaRPr lang="en-US" sz="28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Division</a:t>
                      </a:r>
                      <a:endParaRPr lang="en-US" sz="2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var d = 5 </a:t>
                      </a:r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/ </a:t>
                      </a:r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3;</a:t>
                      </a:r>
                      <a:endParaRPr lang="en-US" sz="20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%</a:t>
                      </a:r>
                      <a:endParaRPr lang="en-US" sz="28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Modulus (remainder)</a:t>
                      </a:r>
                      <a:endParaRPr lang="en-US" sz="2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var r = 43 </a:t>
                      </a:r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%</a:t>
                      </a:r>
                      <a:r>
                        <a:rPr lang="en-US" sz="2000" baseline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baseline="0" smtClean="0">
                          <a:latin typeface="Lucida Console" panose="020B0609040504020204" pitchFamily="49" charset="0"/>
                        </a:rPr>
                        <a:t>10;</a:t>
                      </a:r>
                      <a:br>
                        <a:rPr lang="en-US" sz="2000" baseline="0" smtClean="0">
                          <a:latin typeface="Lucida Console" panose="020B0609040504020204" pitchFamily="49" charset="0"/>
                        </a:rPr>
                      </a:br>
                      <a:r>
                        <a:rPr lang="en-US" sz="2000" baseline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20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result: 3)</a:t>
                      </a:r>
                      <a:endParaRPr lang="en-US" sz="20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/>
            </a:r>
            <a:br>
              <a:rPr lang="en-US" sz="2400"/>
            </a:br>
            <a:r>
              <a:rPr lang="en-US" sz="2400"/>
              <a:t>U</a:t>
            </a:r>
            <a:r>
              <a:rPr lang="en-US" sz="2400" smtClean="0"/>
              <a:t>nary operators </a:t>
            </a:r>
            <a:r>
              <a:rPr lang="en-US" sz="2400" smtClean="0"/>
              <a:t>- </a:t>
            </a:r>
            <a:r>
              <a:rPr lang="en-US" sz="2400" smtClean="0"/>
              <a:t>means "only one factor</a:t>
            </a:r>
            <a:r>
              <a:rPr lang="en-US" sz="2400" smtClean="0"/>
              <a:t>"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++</a:t>
            </a:r>
            <a:r>
              <a:rPr lang="en-US" sz="2400" dirty="0" smtClean="0"/>
              <a:t>  </a:t>
            </a:r>
            <a:r>
              <a:rPr lang="en-US" sz="2400"/>
              <a:t>Increment (</a:t>
            </a:r>
            <a:r>
              <a:rPr lang="en-US" sz="2400" smtClean="0"/>
              <a:t>adds </a:t>
            </a:r>
            <a:r>
              <a:rPr lang="en-US" sz="2400" dirty="0"/>
              <a:t>one to </a:t>
            </a:r>
            <a:r>
              <a:rPr lang="en-US" sz="2400"/>
              <a:t>the </a:t>
            </a:r>
            <a:r>
              <a:rPr lang="en-US" sz="2400" smtClean="0"/>
              <a:t>value)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--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 </a:t>
            </a:r>
            <a:r>
              <a:rPr lang="en-US" sz="2400" smtClean="0"/>
              <a:t>Decrement (subtracts </a:t>
            </a:r>
            <a:r>
              <a:rPr lang="en-US" sz="2400"/>
              <a:t>one </a:t>
            </a:r>
            <a:r>
              <a:rPr lang="en-US" sz="2400" smtClean="0"/>
              <a:t>from the value) </a:t>
            </a:r>
            <a:endParaRPr lang="en-US" sz="2400" dirty="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</a:rPr>
              <a:t>Examples</a:t>
            </a:r>
            <a:endParaRPr lang="en-US" sz="2400" smtClean="0"/>
          </a:p>
          <a:p>
            <a:pPr marL="0" indent="0">
              <a:buNone/>
            </a:pPr>
            <a:r>
              <a:rPr lang="en-US" sz="240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++		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   n--</a:t>
            </a:r>
            <a:endParaRPr lang="en-US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Shorthand </a:t>
            </a:r>
            <a:r>
              <a:rPr lang="en-US" dirty="0"/>
              <a:t>Operators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21434"/>
              </p:ext>
            </p:extLst>
          </p:nvPr>
        </p:nvGraphicFramePr>
        <p:xfrm>
          <a:off x="914400" y="1828800"/>
          <a:ext cx="6934200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2743200"/>
                <a:gridCol w="25908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Operator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Example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Equivalent to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=</a:t>
                      </a:r>
                      <a:endParaRPr lang="en-US" sz="24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y</a:t>
                      </a:r>
                      <a:r>
                        <a:rPr lang="en-US" sz="2400" baseline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=</a:t>
                      </a:r>
                      <a:r>
                        <a:rPr lang="en-US" sz="2400" baseline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x + 3;</a:t>
                      </a:r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+=</a:t>
                      </a:r>
                      <a:endParaRPr lang="en-US" sz="24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2400" baseline="0" smtClean="0">
                          <a:latin typeface="Lucida Console" panose="020B0609040504020204" pitchFamily="49" charset="0"/>
                        </a:rPr>
                        <a:t> += 3;</a:t>
                      </a:r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x = x</a:t>
                      </a:r>
                      <a:r>
                        <a:rPr lang="en-US" sz="2400" baseline="0" smtClean="0">
                          <a:latin typeface="Lucida Console" panose="020B0609040504020204" pitchFamily="49" charset="0"/>
                        </a:rPr>
                        <a:t> + 3;</a:t>
                      </a:r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-=</a:t>
                      </a:r>
                      <a:endParaRPr lang="en-US" sz="24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x -= 3;</a:t>
                      </a:r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x = x - 3;</a:t>
                      </a:r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*=</a:t>
                      </a:r>
                      <a:endParaRPr lang="en-US" sz="24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x *= 3;</a:t>
                      </a:r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x = x * 3;</a:t>
                      </a:r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/=</a:t>
                      </a:r>
                      <a:endParaRPr lang="en-US" sz="240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x /= 3;</a:t>
                      </a:r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Lucida Console" panose="020B0609040504020204" pitchFamily="49" charset="0"/>
                        </a:rPr>
                        <a:t>x = x</a:t>
                      </a:r>
                      <a:r>
                        <a:rPr lang="en-US" sz="2400" baseline="0" smtClean="0">
                          <a:latin typeface="Lucida Console" panose="020B0609040504020204" pitchFamily="49" charset="0"/>
                        </a:rPr>
                        <a:t> / 3;</a:t>
                      </a:r>
                      <a:endParaRPr lang="en-US" sz="24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Order of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344371"/>
              </p:ext>
            </p:extLst>
          </p:nvPr>
        </p:nvGraphicFramePr>
        <p:xfrm>
          <a:off x="914400" y="1576388"/>
          <a:ext cx="7451725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Document" r:id="rId3" imgW="7501003" imgH="4383803" progId="Word.Document.12">
                  <p:embed/>
                </p:oleObj>
              </mc:Choice>
              <mc:Fallback>
                <p:oleObj name="Document" r:id="rId3" imgW="7501003" imgH="4383803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76388"/>
                        <a:ext cx="7451725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Concatenation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r>
              <a:rPr lang="en-US" dirty="0"/>
              <a:t>Concatenate = Join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+</a:t>
            </a:r>
            <a:r>
              <a:rPr lang="en-US" dirty="0" smtClean="0"/>
              <a:t> sign   </a:t>
            </a:r>
          </a:p>
          <a:p>
            <a:pPr lvl="1"/>
            <a:r>
              <a:rPr lang="en-US" sz="2800" smtClean="0">
                <a:solidFill>
                  <a:schemeClr val="tx1"/>
                </a:solidFill>
              </a:rPr>
              <a:t>will </a:t>
            </a:r>
            <a:r>
              <a:rPr lang="en-US" sz="2800" i="1" dirty="0" smtClean="0">
                <a:solidFill>
                  <a:schemeClr val="tx1"/>
                </a:solidFill>
              </a:rPr>
              <a:t>add</a:t>
            </a:r>
            <a:r>
              <a:rPr lang="en-US" sz="2800" dirty="0" smtClean="0">
                <a:solidFill>
                  <a:schemeClr val="tx1"/>
                </a:solidFill>
              </a:rPr>
              <a:t> numbers</a:t>
            </a:r>
          </a:p>
          <a:p>
            <a:pPr lvl="1"/>
            <a:r>
              <a:rPr lang="en-US" sz="2800" smtClean="0">
                <a:solidFill>
                  <a:schemeClr val="tx1"/>
                </a:solidFill>
              </a:rPr>
              <a:t>will </a:t>
            </a:r>
            <a:r>
              <a:rPr lang="en-US" sz="2800" i="1" dirty="0" smtClean="0">
                <a:solidFill>
                  <a:schemeClr val="tx1"/>
                </a:solidFill>
              </a:rPr>
              <a:t>concatenate</a:t>
            </a:r>
            <a:r>
              <a:rPr lang="en-US" sz="2800" dirty="0" smtClean="0">
                <a:solidFill>
                  <a:schemeClr val="tx1"/>
                </a:solidFill>
              </a:rPr>
              <a:t> strings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Concatenation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08839"/>
              </p:ext>
            </p:extLst>
          </p:nvPr>
        </p:nvGraphicFramePr>
        <p:xfrm>
          <a:off x="228600" y="1752600"/>
          <a:ext cx="853440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/>
                <a:gridCol w="35052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var n = 1 + 1;</a:t>
                      </a:r>
                      <a:endParaRPr lang="en-US" sz="20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// n is 2</a:t>
                      </a:r>
                      <a:endParaRPr lang="en-US" sz="200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var f = 3</a:t>
                      </a:r>
                      <a:r>
                        <a:rPr lang="en-US" sz="2000" baseline="0" smtClean="0">
                          <a:latin typeface="Lucida Console" panose="020B0609040504020204" pitchFamily="49" charset="0"/>
                        </a:rPr>
                        <a:t> + "fido";</a:t>
                      </a:r>
                      <a:endParaRPr lang="en-US" sz="20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// f is "3fido"</a:t>
                      </a:r>
                      <a:endParaRPr lang="en-US" sz="200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var ff1 = "fire" + "fox";</a:t>
                      </a:r>
                      <a:endParaRPr lang="en-US" sz="20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// ff1 is "firefox"</a:t>
                      </a:r>
                      <a:endParaRPr lang="en-US" sz="200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2000" baseline="0" smtClean="0">
                          <a:latin typeface="Lucida Console" panose="020B0609040504020204" pitchFamily="49" charset="0"/>
                        </a:rPr>
                        <a:t> ff2 = "fire" + " " + "fox";</a:t>
                      </a:r>
                      <a:endParaRPr lang="en-US" sz="20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// ff2 is "fire fox"</a:t>
                      </a:r>
                      <a:endParaRPr lang="en-US" sz="200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6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Type Conversions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parseInt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function </a:t>
            </a:r>
            <a:endParaRPr lang="en-US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400" dirty="0" smtClean="0"/>
              <a:t>parses </a:t>
            </a:r>
            <a:r>
              <a:rPr lang="en-US" sz="2400" dirty="0"/>
              <a:t>a </a:t>
            </a:r>
            <a:r>
              <a:rPr lang="en-US" sz="2400" dirty="0" smtClean="0"/>
              <a:t>string/number </a:t>
            </a:r>
            <a:r>
              <a:rPr lang="en-US" sz="2400" dirty="0"/>
              <a:t>and returns an </a:t>
            </a:r>
            <a:r>
              <a:rPr lang="en-US" sz="2400" dirty="0" smtClean="0">
                <a:solidFill>
                  <a:srgbClr val="C00000"/>
                </a:solidFill>
              </a:rPr>
              <a:t>integer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parseFloat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dirty="0"/>
              <a:t>function </a:t>
            </a:r>
            <a:endParaRPr lang="en-US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400" dirty="0" smtClean="0"/>
              <a:t>parses </a:t>
            </a:r>
            <a:r>
              <a:rPr lang="en-US" sz="2400" dirty="0"/>
              <a:t>a </a:t>
            </a:r>
            <a:r>
              <a:rPr lang="en-US" sz="2400" dirty="0" smtClean="0"/>
              <a:t>string/number </a:t>
            </a:r>
            <a:r>
              <a:rPr lang="en-US" sz="2400" dirty="0"/>
              <a:t>and </a:t>
            </a:r>
            <a:r>
              <a:rPr lang="en-US" sz="2400"/>
              <a:t>returns </a:t>
            </a:r>
            <a:r>
              <a:rPr lang="en-US" sz="2400" smtClean="0"/>
              <a:t>a</a:t>
            </a:r>
            <a:br>
              <a:rPr lang="en-US" sz="2400" smtClean="0"/>
            </a:br>
            <a:r>
              <a:rPr lang="en-US" sz="2400" smtClean="0"/>
              <a:t>            floating point number (</a:t>
            </a:r>
            <a:r>
              <a:rPr lang="en-US" sz="2400" smtClean="0">
                <a:solidFill>
                  <a:srgbClr val="C00000"/>
                </a:solidFill>
              </a:rPr>
              <a:t>decmial)</a:t>
            </a:r>
            <a:r>
              <a:rPr lang="en-US" sz="2800">
                <a:solidFill>
                  <a:srgbClr val="FF0000"/>
                </a:solidFill>
              </a:rPr>
              <a:t/>
            </a:r>
            <a:br>
              <a:rPr lang="en-US" sz="2800">
                <a:solidFill>
                  <a:srgbClr val="FF0000"/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dirty="0"/>
              <a:t>method 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/>
              <a:t>converts a number to a </a:t>
            </a:r>
            <a:r>
              <a:rPr lang="en-US" sz="2400" dirty="0">
                <a:solidFill>
                  <a:srgbClr val="C00000"/>
                </a:solidFill>
              </a:rPr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/>
              <a:t>identifier </a:t>
            </a:r>
            <a:r>
              <a:rPr lang="en-US" smtClean="0"/>
              <a:t>that stores </a:t>
            </a:r>
            <a:r>
              <a:rPr lang="en-US" dirty="0"/>
              <a:t>some kind of </a:t>
            </a:r>
            <a:r>
              <a:rPr lang="en-US" dirty="0" smtClean="0"/>
              <a:t>data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/>
              <a:t> keyword (lowercase)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declares the variable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/>
              <a:t> (assignment operator)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assigns a value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initializes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the variable</a:t>
            </a:r>
            <a:r>
              <a:rPr lang="en-US" dirty="0" smtClean="0"/>
              <a:t>	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Type Conversion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parseInt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dirty="0"/>
              <a:t>function </a:t>
            </a:r>
            <a:endParaRPr lang="en-US" dirty="0" smtClean="0"/>
          </a:p>
          <a:p>
            <a:pPr marL="0" indent="0">
              <a:buNone/>
            </a:pPr>
            <a:r>
              <a:rPr lang="en-US" sz="2400" smtClean="0"/>
              <a:t>  parses </a:t>
            </a:r>
            <a:r>
              <a:rPr lang="en-US" sz="2400" dirty="0" smtClean="0"/>
              <a:t>and </a:t>
            </a:r>
            <a:r>
              <a:rPr lang="en-US" sz="2400" dirty="0"/>
              <a:t>returns an </a:t>
            </a:r>
            <a:r>
              <a:rPr lang="en-US" sz="2400" dirty="0" smtClean="0"/>
              <a:t>integer (whole number)</a:t>
            </a:r>
          </a:p>
          <a:p>
            <a:pPr marL="0" indent="0">
              <a:buNone/>
            </a:pPr>
            <a:endParaRPr lang="en-US" sz="240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</a:rPr>
              <a:t>Example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var </a:t>
            </a:r>
            <a:r>
              <a:rPr lang="pt-BR" sz="2000" dirty="0">
                <a:solidFill>
                  <a:srgbClr val="00206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>
                <a:latin typeface="Lucida Console" panose="020B0609040504020204" pitchFamily="49" charset="0"/>
              </a:rPr>
              <a:t> = </a:t>
            </a:r>
            <a:r>
              <a:rPr lang="pt-BR" sz="2000" dirty="0" smtClean="0">
                <a:latin typeface="Lucida Console" panose="020B0609040504020204" pitchFamily="49" charset="0"/>
              </a:rPr>
              <a:t>123.4567;</a:t>
            </a:r>
            <a:endParaRPr lang="pt-BR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 </a:t>
            </a:r>
            <a:r>
              <a:rPr lang="pt-BR" sz="2000" smtClean="0">
                <a:solidFill>
                  <a:srgbClr val="00206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smtClean="0">
                <a:latin typeface="Lucida Console" panose="020B0609040504020204" pitchFamily="49" charset="0"/>
              </a:rPr>
              <a:t> </a:t>
            </a:r>
            <a:r>
              <a:rPr lang="pt-BR" sz="2000" dirty="0">
                <a:latin typeface="Lucida Console" panose="020B0609040504020204" pitchFamily="49" charset="0"/>
              </a:rPr>
              <a:t>= </a:t>
            </a:r>
            <a:r>
              <a:rPr lang="pt-BR" sz="2000">
                <a:solidFill>
                  <a:srgbClr val="C00000"/>
                </a:solidFill>
                <a:latin typeface="Lucida Console" panose="020B0609040504020204" pitchFamily="49" charset="0"/>
              </a:rPr>
              <a:t>parseInt(</a:t>
            </a:r>
            <a:r>
              <a:rPr lang="pt-BR" sz="2000">
                <a:solidFill>
                  <a:srgbClr val="00206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pt-BR" sz="200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 </a:t>
            </a:r>
            <a:r>
              <a:rPr lang="pt-BR" sz="2000" smtClean="0">
                <a:latin typeface="Lucida Console" panose="020B0609040504020204" pitchFamily="49" charset="0"/>
              </a:rPr>
              <a:t>alert(</a:t>
            </a:r>
            <a:r>
              <a:rPr lang="pt-BR" sz="2000" smtClean="0">
                <a:solidFill>
                  <a:srgbClr val="00206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 smtClean="0">
                <a:latin typeface="Lucida Console" panose="020B0609040504020204" pitchFamily="49" charset="0"/>
              </a:rPr>
              <a:t>);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40" y="4114800"/>
            <a:ext cx="2912921" cy="1747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Type Conversion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sz="280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smtClean="0"/>
              <a:t>method</a:t>
            </a:r>
          </a:p>
          <a:p>
            <a:pPr marL="0" indent="0">
              <a:buNone/>
            </a:pPr>
            <a:r>
              <a:rPr lang="en-US" sz="2400" smtClean="0"/>
              <a:t>  converts </a:t>
            </a:r>
            <a:r>
              <a:rPr lang="en-US" sz="2400" dirty="0"/>
              <a:t>a number to </a:t>
            </a:r>
            <a:r>
              <a:rPr lang="en-US" sz="2400"/>
              <a:t>a </a:t>
            </a:r>
            <a:r>
              <a:rPr lang="en-US" sz="2400" smtClean="0">
                <a:solidFill>
                  <a:srgbClr val="C00000"/>
                </a:solidFill>
              </a:rPr>
              <a:t>string</a:t>
            </a:r>
          </a:p>
          <a:p>
            <a:pPr marL="0" indent="0">
              <a:buNone/>
            </a:pPr>
            <a:endParaRPr lang="en-US" sz="240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var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num1</a:t>
            </a:r>
            <a:r>
              <a:rPr lang="pt-BR" sz="2000" dirty="0">
                <a:latin typeface="Lucida Console" panose="020B060904050402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  num1</a:t>
            </a:r>
            <a:r>
              <a:rPr lang="pt-BR" sz="2000" smtClean="0">
                <a:latin typeface="Lucida Console" panose="020B0609040504020204" pitchFamily="49" charset="0"/>
              </a:rPr>
              <a:t> =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num1</a:t>
            </a:r>
            <a:r>
              <a:rPr lang="pt-BR" sz="2000" dirty="0">
                <a:latin typeface="Lucida Console" panose="020B0609040504020204" pitchFamily="49" charset="0"/>
              </a:rPr>
              <a:t>.</a:t>
            </a:r>
            <a:r>
              <a:rPr lang="pt-BR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toString()</a:t>
            </a:r>
            <a:r>
              <a:rPr lang="pt-BR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smtClean="0">
                <a:latin typeface="Lucida Console" panose="020B0609040504020204" pitchFamily="49" charset="0"/>
              </a:rPr>
              <a:t>  var </a:t>
            </a:r>
            <a:r>
              <a:rPr lang="pt-BR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num2</a:t>
            </a:r>
            <a:r>
              <a:rPr lang="pt-BR" sz="2000" dirty="0">
                <a:latin typeface="Lucida Console" panose="020B0609040504020204" pitchFamily="49" charset="0"/>
              </a:rPr>
              <a:t>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smtClean="0">
                <a:solidFill>
                  <a:srgbClr val="7030A0"/>
                </a:solidFill>
                <a:latin typeface="Lucida Console" panose="020B0609040504020204" pitchFamily="49" charset="0"/>
              </a:rPr>
              <a:t>  num2</a:t>
            </a:r>
            <a:r>
              <a:rPr lang="pt-BR" sz="2000" smtClean="0">
                <a:latin typeface="Lucida Console" panose="020B0609040504020204" pitchFamily="49" charset="0"/>
              </a:rPr>
              <a:t> </a:t>
            </a:r>
            <a:r>
              <a:rPr lang="pt-BR" sz="2000" dirty="0">
                <a:latin typeface="Lucida Console" panose="020B0609040504020204" pitchFamily="49" charset="0"/>
              </a:rPr>
              <a:t>= </a:t>
            </a:r>
            <a:r>
              <a:rPr lang="pt-BR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num2</a:t>
            </a:r>
            <a:r>
              <a:rPr lang="pt-BR" sz="2000" dirty="0">
                <a:latin typeface="Lucida Console" panose="020B0609040504020204" pitchFamily="49" charset="0"/>
              </a:rPr>
              <a:t>.</a:t>
            </a:r>
            <a:r>
              <a:rPr lang="pt-BR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toString()</a:t>
            </a:r>
            <a:r>
              <a:rPr lang="pt-BR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smtClean="0">
                <a:latin typeface="Lucida Console" panose="020B0609040504020204" pitchFamily="49" charset="0"/>
              </a:rPr>
              <a:t>  alert(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num1</a:t>
            </a:r>
            <a:r>
              <a:rPr lang="pt-BR" sz="2000" smtClean="0">
                <a:latin typeface="Lucida Console" panose="020B0609040504020204" pitchFamily="49" charset="0"/>
              </a:rPr>
              <a:t> </a:t>
            </a:r>
            <a:r>
              <a:rPr lang="pt-BR" sz="2000" dirty="0">
                <a:latin typeface="Lucida Console" panose="020B0609040504020204" pitchFamily="49" charset="0"/>
              </a:rPr>
              <a:t>+ </a:t>
            </a:r>
            <a:r>
              <a:rPr lang="pt-BR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num2</a:t>
            </a:r>
            <a:r>
              <a:rPr lang="pt-BR" sz="2000" dirty="0">
                <a:latin typeface="Lucida Console" panose="020B0609040504020204" pitchFamily="49" charset="0"/>
              </a:rPr>
              <a:t>);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40" y="4116029"/>
            <a:ext cx="2912921" cy="17452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Formatting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 fontScale="85000" lnSpcReduction="20000"/>
          </a:bodyPr>
          <a:lstStyle/>
          <a:p>
            <a:endParaRPr lang="en-US" sz="32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toFixed</a:t>
            </a:r>
            <a:r>
              <a:rPr lang="en-US" sz="26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method </a:t>
            </a:r>
            <a:r>
              <a:rPr lang="en-US" sz="2600" dirty="0" smtClean="0"/>
              <a:t>of the </a:t>
            </a:r>
            <a:r>
              <a:rPr lang="en-US" sz="2600" dirty="0" smtClean="0">
                <a:latin typeface="Lucida Console" panose="020B0609040504020204" pitchFamily="49" charset="0"/>
              </a:rPr>
              <a:t>number</a:t>
            </a:r>
            <a:r>
              <a:rPr lang="en-US" sz="2600" dirty="0" smtClean="0"/>
              <a:t> object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number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/>
              <a:t>object is part of the JavaScript language</a:t>
            </a:r>
          </a:p>
          <a:p>
            <a:pPr marL="0" indent="0">
              <a:buNone/>
            </a:pPr>
            <a:endParaRPr lang="en-US" sz="3100" dirty="0" smtClean="0"/>
          </a:p>
          <a:p>
            <a:pPr marL="0" indent="0">
              <a:buNone/>
            </a:pPr>
            <a:r>
              <a:rPr lang="en-US" sz="2400" dirty="0" smtClean="0"/>
              <a:t>Converts a </a:t>
            </a:r>
            <a:r>
              <a:rPr lang="en-US" sz="2400" dirty="0"/>
              <a:t>number into a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/>
              <a:t>, </a:t>
            </a:r>
            <a:r>
              <a:rPr lang="en-US" sz="2400" smtClean="0"/>
              <a:t>keeping the </a:t>
            </a:r>
            <a:r>
              <a:rPr lang="en-US" sz="2400" dirty="0" smtClean="0"/>
              <a:t>number </a:t>
            </a:r>
            <a:r>
              <a:rPr lang="en-US" sz="2400"/>
              <a:t>of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  decimals specified </a:t>
            </a:r>
            <a:r>
              <a:rPr lang="en-US" sz="2400" smtClean="0"/>
              <a:t>in parentheses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/>
              <a:t/>
            </a:r>
            <a:br>
              <a:rPr lang="en-US"/>
            </a:br>
            <a:r>
              <a:rPr lang="en-US" smtClean="0">
                <a:solidFill>
                  <a:srgbClr val="0000CC"/>
                </a:solidFill>
              </a:rPr>
              <a:t>Example</a:t>
            </a:r>
          </a:p>
          <a:p>
            <a:pPr marL="0" indent="0">
              <a:buNone/>
            </a:pPr>
            <a:endParaRPr lang="en-US" sz="240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var 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en-US" sz="2400" dirty="0">
                <a:latin typeface="Lucida Console" panose="020B0609040504020204" pitchFamily="49" charset="0"/>
              </a:rPr>
              <a:t> = 5.56789</a:t>
            </a:r>
            <a:r>
              <a:rPr lang="en-US" sz="24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  num </a:t>
            </a:r>
            <a:r>
              <a:rPr lang="en-US" sz="2400" smtClean="0">
                <a:latin typeface="Lucida Console" panose="020B0609040504020204" pitchFamily="49" charset="0"/>
              </a:rPr>
              <a:t>= 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en-US" sz="2400" smtClean="0">
                <a:latin typeface="Lucida Console" panose="020B0609040504020204" pitchFamily="49" charset="0"/>
              </a:rPr>
              <a:t>.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toFixed(2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Lucida Console" panose="020B0609040504020204" pitchFamily="49" charset="0"/>
              </a:rPr>
              <a:t>  alert(</a:t>
            </a:r>
            <a:r>
              <a:rPr lang="en-US" sz="24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en-US" sz="2400" dirty="0" smtClean="0">
                <a:latin typeface="Lucida Console" panose="020B0609040504020204" pitchFamily="49" charset="0"/>
              </a:rPr>
              <a:t>);    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880953" cy="17023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ounded Rectangular Callout 8"/>
          <p:cNvSpPr/>
          <p:nvPr/>
        </p:nvSpPr>
        <p:spPr>
          <a:xfrm>
            <a:off x="6248400" y="838200"/>
            <a:ext cx="2743200" cy="1295400"/>
          </a:xfrm>
          <a:prstGeom prst="wedgeRound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this last!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formatting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Testing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5448" y="1219200"/>
            <a:ext cx="8531352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Firebug </a:t>
            </a:r>
            <a:r>
              <a:rPr lang="en-US" dirty="0"/>
              <a:t>Add-on </a:t>
            </a:r>
            <a:r>
              <a:rPr lang="en-US"/>
              <a:t>for </a:t>
            </a:r>
            <a:r>
              <a:rPr lang="en-US" smtClean="0"/>
              <a:t>Firefox</a:t>
            </a:r>
            <a:br>
              <a:rPr lang="en-US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  console.log</a:t>
            </a:r>
            <a:r>
              <a:rPr lang="en-US" smtClean="0">
                <a:latin typeface="Lucida Console" panose="020B0609040504020204" pitchFamily="49" charset="0"/>
              </a:rPr>
              <a:t>(variable_or_expression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 smtClean="0"/>
              <a:t>Editor / Browser </a:t>
            </a:r>
            <a:r>
              <a:rPr lang="en-US" dirty="0" smtClean="0">
                <a:solidFill>
                  <a:srgbClr val="0000CC"/>
                </a:solidFill>
              </a:rPr>
              <a:t>– How to </a:t>
            </a:r>
            <a:r>
              <a:rPr lang="en-US" smtClean="0">
                <a:solidFill>
                  <a:srgbClr val="0000CC"/>
                </a:solidFill>
              </a:rPr>
              <a:t>Write </a:t>
            </a:r>
            <a:r>
              <a:rPr lang="en-US" smtClean="0">
                <a:solidFill>
                  <a:srgbClr val="0000CC"/>
                </a:solidFill>
              </a:rPr>
              <a:t>code</a:t>
            </a:r>
            <a:br>
              <a:rPr lang="en-US" smtClean="0">
                <a:solidFill>
                  <a:srgbClr val="0000CC"/>
                </a:solidFill>
              </a:rPr>
            </a:br>
            <a:endParaRPr lang="en-US" dirty="0" smtClean="0">
              <a:solidFill>
                <a:srgbClr val="0000CC"/>
              </a:solidFill>
            </a:endParaRPr>
          </a:p>
          <a:p>
            <a:pPr marL="274320" lvl="1" indent="0">
              <a:buNone/>
            </a:pP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  alert</a:t>
            </a:r>
            <a:r>
              <a:rPr lang="en-US" smtClean="0">
                <a:latin typeface="Lucida Console" panose="020B0609040504020204" pitchFamily="49" charset="0"/>
              </a:rPr>
              <a:t>(variable_or_expression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/>
            </a:r>
            <a:b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</a:br>
            <a:r>
              <a:rPr lang="en-US" smtClean="0">
                <a:solidFill>
                  <a:srgbClr val="C00000"/>
                </a:solidFill>
                <a:latin typeface="Lucida Console" panose="020B0609040504020204" pitchFamily="49" charset="0"/>
              </a:rPr>
              <a:t>  alert</a:t>
            </a:r>
            <a:r>
              <a:rPr lang="en-US" smtClean="0">
                <a:latin typeface="Lucida Console" panose="020B0609040504020204" pitchFamily="49" charset="0"/>
              </a:rPr>
              <a:t>("the </a:t>
            </a:r>
            <a:r>
              <a:rPr lang="en-US" dirty="0">
                <a:latin typeface="Lucida Console" panose="020B0609040504020204" pitchFamily="49" charset="0"/>
              </a:rPr>
              <a:t>result </a:t>
            </a:r>
            <a:r>
              <a:rPr lang="en-US">
                <a:latin typeface="Lucida Console" panose="020B0609040504020204" pitchFamily="49" charset="0"/>
              </a:rPr>
              <a:t>is</a:t>
            </a:r>
            <a:r>
              <a:rPr lang="en-US" smtClean="0">
                <a:latin typeface="Lucida Console" panose="020B0609040504020204" pitchFamily="49" charset="0"/>
              </a:rPr>
              <a:t>: " </a:t>
            </a:r>
            <a:r>
              <a:rPr lang="en-US" b="1" smtClean="0">
                <a:solidFill>
                  <a:srgbClr val="C00000"/>
                </a:solidFill>
                <a:latin typeface="Lucida Console" panose="020B0609040504020204" pitchFamily="49" charset="0"/>
              </a:rPr>
              <a:t>+</a:t>
            </a:r>
            <a:r>
              <a:rPr lang="en-US" smtClean="0">
                <a:latin typeface="Lucida Console" panose="020B0609040504020204" pitchFamily="49" charset="0"/>
              </a:rPr>
              <a:t> variable);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Math </a:t>
            </a:r>
            <a:r>
              <a:rPr lang="en-US" smtClean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Math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smtClean="0"/>
              <a:t>object is part of the </a:t>
            </a:r>
            <a:r>
              <a:rPr lang="en-US" sz="3000" smtClean="0"/>
              <a:t>JavaScript language</a:t>
            </a:r>
            <a:br>
              <a:rPr lang="en-US" sz="3000" smtClean="0"/>
            </a:br>
            <a:r>
              <a:rPr lang="en-US" sz="3000" smtClean="0"/>
              <a:t>   uppercase "</a:t>
            </a:r>
            <a:r>
              <a:rPr lang="en-US" sz="3000" smtClean="0">
                <a:solidFill>
                  <a:srgbClr val="C00000"/>
                </a:solidFill>
                <a:latin typeface="Lucida Console" panose="020B0609040504020204" pitchFamily="49" charset="0"/>
              </a:rPr>
              <a:t>M</a:t>
            </a:r>
            <a:r>
              <a:rPr lang="en-US" sz="3000" smtClean="0"/>
              <a:t>"</a:t>
            </a:r>
            <a:endParaRPr lang="en-US" sz="3000" dirty="0" smtClean="0"/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Math.ceil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sz="2600" smtClean="0"/>
              <a:t>– rounds </a:t>
            </a:r>
            <a:r>
              <a:rPr lang="en-US" sz="2600" dirty="0" smtClean="0"/>
              <a:t>upward </a:t>
            </a:r>
            <a:r>
              <a:rPr lang="en-US" sz="2600" dirty="0"/>
              <a:t>to the nearest integer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0" indent="0">
              <a:buNone/>
            </a:pPr>
            <a:r>
              <a:rPr lang="en-US" sz="2600" smtClean="0">
                <a:solidFill>
                  <a:srgbClr val="0000CC"/>
                </a:solidFill>
              </a:rPr>
              <a:t>Example</a:t>
            </a:r>
            <a:endParaRPr lang="en-US" sz="28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Lucida Console" panose="020B0609040504020204" pitchFamily="49" charset="0"/>
              </a:rPr>
              <a:t> </a:t>
            </a:r>
            <a:r>
              <a:rPr lang="pt-BR" sz="2200" smtClean="0">
                <a:latin typeface="Lucida Console" panose="020B0609040504020204" pitchFamily="49" charset="0"/>
              </a:rPr>
              <a:t> </a:t>
            </a:r>
            <a:r>
              <a:rPr lang="pt-BR" sz="2200" smtClean="0">
                <a:latin typeface="Lucida Console" panose="020B0609040504020204" pitchFamily="49" charset="0"/>
              </a:rPr>
              <a:t>var </a:t>
            </a:r>
            <a:r>
              <a:rPr lang="pt-BR" sz="2200" dirty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200" dirty="0">
                <a:latin typeface="Lucida Console" panose="020B0609040504020204" pitchFamily="49" charset="0"/>
              </a:rPr>
              <a:t> = 5.56789;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Lucida Console" panose="020B0609040504020204" pitchFamily="49" charset="0"/>
              </a:rPr>
              <a:t>  </a:t>
            </a:r>
            <a:r>
              <a:rPr lang="pt-BR" sz="22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 </a:t>
            </a:r>
            <a:r>
              <a:rPr lang="pt-BR" sz="2200" smtClean="0">
                <a:latin typeface="Lucida Console" panose="020B0609040504020204" pitchFamily="49" charset="0"/>
              </a:rPr>
              <a:t>= </a:t>
            </a:r>
            <a:r>
              <a:rPr lang="pt-BR" sz="2200" smtClean="0">
                <a:solidFill>
                  <a:srgbClr val="C00000"/>
                </a:solidFill>
                <a:latin typeface="Lucida Console" panose="020B0609040504020204" pitchFamily="49" charset="0"/>
              </a:rPr>
              <a:t>Math.ceil(</a:t>
            </a:r>
            <a:r>
              <a:rPr lang="pt-BR" sz="22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200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pt-BR" sz="22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Lucida Console" panose="020B0609040504020204" pitchFamily="49" charset="0"/>
              </a:rPr>
              <a:t> </a:t>
            </a:r>
            <a:r>
              <a:rPr lang="pt-BR" sz="2200" smtClean="0">
                <a:latin typeface="Lucida Console" panose="020B0609040504020204" pitchFamily="49" charset="0"/>
              </a:rPr>
              <a:t> alert(</a:t>
            </a:r>
            <a:r>
              <a:rPr lang="pt-BR" sz="22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200" dirty="0">
                <a:latin typeface="Lucida Console" panose="020B0609040504020204" pitchFamily="49" charset="0"/>
              </a:rPr>
              <a:t>); </a:t>
            </a:r>
            <a:endParaRPr lang="en-US" sz="22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880953" cy="17142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Math </a:t>
            </a:r>
            <a:r>
              <a:rPr lang="en-US" smtClean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Math.floor()</a:t>
            </a:r>
          </a:p>
          <a:p>
            <a:pPr marL="0" indent="0">
              <a:buNone/>
            </a:pPr>
            <a:r>
              <a:rPr lang="en-US" sz="2400" smtClean="0"/>
              <a:t>  rounds </a:t>
            </a:r>
            <a:r>
              <a:rPr lang="en-US" sz="2400" dirty="0" smtClean="0"/>
              <a:t>downward </a:t>
            </a:r>
            <a:r>
              <a:rPr lang="en-US" sz="2400" dirty="0"/>
              <a:t>to </a:t>
            </a:r>
            <a:r>
              <a:rPr lang="en-US" sz="2400"/>
              <a:t>the </a:t>
            </a:r>
            <a:r>
              <a:rPr lang="en-US" sz="2400" smtClean="0"/>
              <a:t>nearest integer</a:t>
            </a:r>
            <a:r>
              <a:rPr lang="en-US" sz="2400"/>
              <a:t/>
            </a:r>
            <a:br>
              <a:rPr lang="en-US" sz="2400"/>
            </a:br>
            <a:endParaRPr lang="en-US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</a:rPr>
              <a:t>Example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var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>
                <a:latin typeface="Lucida Console" panose="020B0609040504020204" pitchFamily="49" charset="0"/>
              </a:rPr>
              <a:t> = 5.56789;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 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 </a:t>
            </a:r>
            <a:r>
              <a:rPr lang="pt-BR" sz="2000" smtClean="0">
                <a:latin typeface="Lucida Console" panose="020B0609040504020204" pitchFamily="49" charset="0"/>
              </a:rPr>
              <a:t>= </a:t>
            </a:r>
            <a:r>
              <a:rPr lang="pt-BR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Math.floor(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pt-BR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 alert(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>
                <a:latin typeface="Lucida Console" panose="020B0609040504020204" pitchFamily="49" charset="0"/>
              </a:rPr>
              <a:t>); 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892858" cy="17261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Math </a:t>
            </a:r>
            <a:r>
              <a:rPr lang="en-US" smtClean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Math.round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400" smtClean="0"/>
              <a:t>  rounds </a:t>
            </a:r>
            <a:r>
              <a:rPr lang="en-US" sz="2400" dirty="0" smtClean="0"/>
              <a:t>to </a:t>
            </a:r>
            <a:r>
              <a:rPr lang="en-US" sz="2400" dirty="0"/>
              <a:t>the nearest </a:t>
            </a:r>
            <a:r>
              <a:rPr lang="en-US" sz="2400" dirty="0" smtClean="0"/>
              <a:t>integer </a:t>
            </a:r>
            <a:br>
              <a:rPr lang="en-US" sz="2400" dirty="0" smtClean="0"/>
            </a:br>
            <a:r>
              <a:rPr lang="en-US" sz="2400" smtClean="0"/>
              <a:t>  </a:t>
            </a:r>
            <a:r>
              <a:rPr lang="en-US" sz="2400" smtClean="0"/>
              <a:t>can </a:t>
            </a:r>
            <a:r>
              <a:rPr lang="en-US" sz="2400" dirty="0" smtClean="0"/>
              <a:t>be up or down, whichever is closest</a:t>
            </a:r>
          </a:p>
          <a:p>
            <a:pPr marL="0" indent="0">
              <a:buNone/>
            </a:pPr>
            <a:endParaRPr lang="en-US" sz="240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</a:rPr>
              <a:t>Example</a:t>
            </a:r>
            <a:endParaRPr lang="en-US" sz="280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var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>
                <a:latin typeface="Lucida Console" panose="020B0609040504020204" pitchFamily="49" charset="0"/>
              </a:rPr>
              <a:t> = 5.56789;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smtClean="0">
                <a:latin typeface="Lucida Console" panose="020B0609040504020204" pitchFamily="49" charset="0"/>
              </a:rPr>
              <a:t>  num = </a:t>
            </a:r>
            <a:r>
              <a:rPr lang="pt-BR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Math.round(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pt-BR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smtClean="0">
                <a:latin typeface="Lucida Console" panose="020B0609040504020204" pitchFamily="49" charset="0"/>
              </a:rPr>
              <a:t>  alert(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>
                <a:latin typeface="Lucida Console" panose="020B0609040504020204" pitchFamily="49" charset="0"/>
              </a:rPr>
              <a:t>); 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904763" cy="175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Math </a:t>
            </a:r>
            <a:r>
              <a:rPr lang="en-US" smtClean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Math.random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400" smtClean="0"/>
              <a:t>  generates </a:t>
            </a:r>
            <a:r>
              <a:rPr lang="en-US" sz="2400" dirty="0" smtClean="0"/>
              <a:t>a random decimal number </a:t>
            </a:r>
          </a:p>
          <a:p>
            <a:pPr marL="0" indent="0">
              <a:buNone/>
            </a:pPr>
            <a:r>
              <a:rPr lang="en-US" sz="2400" smtClean="0"/>
              <a:t>  </a:t>
            </a:r>
            <a:r>
              <a:rPr lang="en-US" sz="2400" smtClean="0"/>
              <a:t>between </a:t>
            </a:r>
            <a:r>
              <a:rPr lang="en-US" sz="2400" smtClean="0">
                <a:latin typeface="Lucida Console" panose="020B0609040504020204" pitchFamily="49" charset="0"/>
              </a:rPr>
              <a:t>0</a:t>
            </a:r>
            <a:r>
              <a:rPr lang="en-US" sz="2400" smtClean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Lucida Console" panose="020B0609040504020204" pitchFamily="49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but not including </a:t>
            </a:r>
            <a:r>
              <a:rPr lang="en-US" sz="2400" i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1</a:t>
            </a:r>
            <a:br>
              <a:rPr lang="en-US" sz="2400" i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</a:br>
            <a:endParaRPr lang="en-US" sz="2400" i="1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</a:rPr>
              <a:t>Example</a:t>
            </a:r>
            <a:endParaRPr lang="en-US" sz="28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var 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 </a:t>
            </a:r>
            <a:r>
              <a:rPr lang="pt-BR" sz="2000" smtClean="0">
                <a:latin typeface="Lucida Console" panose="020B0609040504020204" pitchFamily="49" charset="0"/>
              </a:rPr>
              <a:t>= </a:t>
            </a:r>
            <a:r>
              <a:rPr lang="pt-BR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Math.random</a:t>
            </a:r>
            <a:r>
              <a:rPr lang="pt-BR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pt-BR" sz="2000" dirty="0" smtClean="0">
                <a:latin typeface="Lucida Console" panose="020B0609040504020204" pitchFamily="49" charset="0"/>
              </a:rPr>
              <a:t>;</a:t>
            </a:r>
            <a:endParaRPr lang="pt-BR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 </a:t>
            </a:r>
            <a:r>
              <a:rPr lang="pt-BR" sz="2000" smtClean="0">
                <a:latin typeface="Lucida Console" panose="020B0609040504020204" pitchFamily="49" charset="0"/>
              </a:rPr>
              <a:t>alert(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>
                <a:latin typeface="Lucida Console" panose="020B0609040504020204" pitchFamily="49" charset="0"/>
              </a:rPr>
              <a:t>); 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869048" cy="17261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Math </a:t>
            </a:r>
            <a:r>
              <a:rPr lang="en-US" smtClean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Math.floor() </a:t>
            </a:r>
            <a:r>
              <a:rPr lang="en-US" sz="2400" smtClean="0">
                <a:latin typeface="Lucida Console" panose="020B0609040504020204" pitchFamily="49" charset="0"/>
              </a:rPr>
              <a:t>and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 Math.random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400" smtClean="0"/>
              <a:t>    generate </a:t>
            </a:r>
            <a:r>
              <a:rPr lang="en-US" sz="2400" dirty="0" smtClean="0"/>
              <a:t>a whole </a:t>
            </a:r>
            <a:r>
              <a:rPr lang="en-US" sz="2400" smtClean="0"/>
              <a:t>number </a:t>
            </a:r>
            <a:r>
              <a:rPr lang="en-US" sz="2400" smtClean="0">
                <a:solidFill>
                  <a:srgbClr val="0000CC"/>
                </a:solidFill>
              </a:rPr>
              <a:t>within a </a:t>
            </a:r>
            <a:r>
              <a:rPr lang="en-US" sz="2400" dirty="0" smtClean="0">
                <a:solidFill>
                  <a:srgbClr val="0000CC"/>
                </a:solidFill>
              </a:rPr>
              <a:t>range</a:t>
            </a:r>
          </a:p>
          <a:p>
            <a:pPr marL="0" indent="0">
              <a:buNone/>
            </a:pPr>
            <a:endParaRPr lang="en-US" sz="2400" b="1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</a:rPr>
              <a:t>Example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 </a:t>
            </a:r>
            <a:r>
              <a:rPr lang="pt-BR" sz="2000" smtClean="0">
                <a:latin typeface="Lucida Console" panose="020B0609040504020204" pitchFamily="49" charset="0"/>
              </a:rPr>
              <a:t>var 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 </a:t>
            </a:r>
            <a:r>
              <a:rPr lang="pt-BR" sz="2000" smtClean="0">
                <a:latin typeface="Lucida Console" panose="020B0609040504020204" pitchFamily="49" charset="0"/>
              </a:rPr>
              <a:t>= Math.</a:t>
            </a:r>
            <a:r>
              <a:rPr lang="pt-BR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floor(</a:t>
            </a:r>
            <a:r>
              <a:rPr lang="pt-BR" sz="2000" smtClean="0">
                <a:solidFill>
                  <a:srgbClr val="0000CC"/>
                </a:solidFill>
                <a:latin typeface="Lucida Console" panose="020B0609040504020204" pitchFamily="49" charset="0"/>
              </a:rPr>
              <a:t>Math.random() * </a:t>
            </a:r>
            <a:r>
              <a:rPr lang="pt-BR" sz="2000" dirty="0" smtClean="0">
                <a:solidFill>
                  <a:srgbClr val="0000CC"/>
                </a:solidFill>
                <a:latin typeface="Lucida Console" panose="020B0609040504020204" pitchFamily="49" charset="0"/>
              </a:rPr>
              <a:t>11</a:t>
            </a:r>
            <a:r>
              <a:rPr lang="pt-BR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pt-BR" sz="2000" dirty="0">
                <a:latin typeface="Lucida Console" panose="020B0609040504020204" pitchFamily="49" charset="0"/>
              </a:rPr>
              <a:t>;   </a:t>
            </a:r>
            <a:endParaRPr lang="pt-BR" sz="20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smtClean="0">
                <a:latin typeface="Lucida Console" panose="020B0609040504020204" pitchFamily="49" charset="0"/>
              </a:rPr>
              <a:t>  alert(</a:t>
            </a:r>
            <a:r>
              <a:rPr lang="pt-BR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num</a:t>
            </a:r>
            <a:r>
              <a:rPr lang="pt-BR" sz="2000" dirty="0">
                <a:latin typeface="Lucida Console" panose="020B0609040504020204" pitchFamily="49" charset="0"/>
              </a:rPr>
              <a:t>); 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892858" cy="17142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mtClean="0"/>
              <a:t>String </a:t>
            </a:r>
            <a:r>
              <a:rPr lang="en-US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length</a:t>
            </a:r>
            <a:r>
              <a:rPr lang="en-US" sz="2400" smtClean="0">
                <a:solidFill>
                  <a:srgbClr val="C00000"/>
                </a:solidFill>
              </a:rPr>
              <a:t> </a:t>
            </a:r>
            <a:r>
              <a:rPr lang="en-US" sz="2400" smtClean="0"/>
              <a:t>property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smtClean="0"/>
              <a:t>  returns the length of a string</a:t>
            </a:r>
            <a:r>
              <a:rPr lang="en-US" sz="2400"/>
              <a:t/>
            </a:r>
            <a:br>
              <a:rPr lang="en-US" sz="2400"/>
            </a:br>
            <a:endParaRPr lang="en-US" sz="2400" smtClean="0"/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</a:rPr>
              <a:t>Example</a:t>
            </a:r>
            <a:endParaRPr lang="en-US" sz="280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smtClean="0"/>
              <a:t>  </a:t>
            </a:r>
            <a:r>
              <a:rPr lang="en-US" sz="2000" smtClean="0">
                <a:latin typeface="Lucida Console" panose="020B0609040504020204" pitchFamily="49" charset="0"/>
              </a:rPr>
              <a:t>var </a:t>
            </a:r>
            <a:r>
              <a:rPr lang="en-US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2000" dirty="0">
                <a:latin typeface="Lucida Console" panose="020B0609040504020204" pitchFamily="49" charset="0"/>
              </a:rPr>
              <a:t> = "Hello World</a:t>
            </a:r>
            <a:r>
              <a:rPr lang="en-US" sz="2000" dirty="0" smtClean="0">
                <a:latin typeface="Lucida Console" panose="020B0609040504020204" pitchFamily="49" charset="0"/>
              </a:rPr>
              <a:t>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Lucida Console" panose="020B0609040504020204" pitchFamily="49" charset="0"/>
              </a:rPr>
              <a:t>  alert(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2000" smtClean="0">
                <a:latin typeface="Lucida Console" panose="020B0609040504020204" pitchFamily="49" charset="0"/>
              </a:rPr>
              <a:t>.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length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904763" cy="17023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   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  </a:t>
            </a:r>
            <a:r>
              <a:rPr lang="en-US" sz="360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var</a:t>
            </a:r>
            <a:r>
              <a:rPr lang="en-US" sz="360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3600" smtClean="0">
                <a:solidFill>
                  <a:srgbClr val="0000CC"/>
                </a:solidFill>
                <a:latin typeface="Lucida Console" panose="020B0609040504020204" pitchFamily="49" charset="0"/>
              </a:rPr>
              <a:t>myName</a:t>
            </a:r>
            <a:r>
              <a:rPr lang="en-US" sz="360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3600" smtClean="0">
                <a:solidFill>
                  <a:srgbClr val="C00000"/>
                </a:solidFill>
                <a:latin typeface="Lucida Console" panose="020B0609040504020204" pitchFamily="49" charset="0"/>
              </a:rPr>
              <a:t>= "</a:t>
            </a:r>
            <a:r>
              <a:rPr lang="en-US" sz="3600" smtClean="0">
                <a:solidFill>
                  <a:srgbClr val="002060"/>
                </a:solidFill>
                <a:latin typeface="Lucida Console" panose="020B0609040504020204" pitchFamily="49" charset="0"/>
              </a:rPr>
              <a:t>Teresa</a:t>
            </a:r>
            <a:r>
              <a:rPr lang="en-US" sz="3600" smtClean="0">
                <a:solidFill>
                  <a:srgbClr val="C00000"/>
                </a:solidFill>
                <a:latin typeface="Lucida Console" panose="020B0609040504020204" pitchFamily="49" charset="0"/>
              </a:rPr>
              <a:t>";</a:t>
            </a:r>
            <a:endParaRPr lang="en-US" sz="3600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4" name="Up Arrow Callout 3"/>
          <p:cNvSpPr/>
          <p:nvPr/>
        </p:nvSpPr>
        <p:spPr>
          <a:xfrm>
            <a:off x="838200" y="3886200"/>
            <a:ext cx="1828800" cy="914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keyword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Up Arrow Callout 4"/>
          <p:cNvSpPr/>
          <p:nvPr/>
        </p:nvSpPr>
        <p:spPr>
          <a:xfrm>
            <a:off x="2362200" y="3916680"/>
            <a:ext cx="1676400" cy="233172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13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variable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Up Arrow Callout 5"/>
          <p:cNvSpPr/>
          <p:nvPr/>
        </p:nvSpPr>
        <p:spPr>
          <a:xfrm>
            <a:off x="5181600" y="3931920"/>
            <a:ext cx="1524000" cy="914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3581400" y="1955800"/>
            <a:ext cx="1981200" cy="13716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ssignment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6096000" y="2438400"/>
            <a:ext cx="1854200" cy="889000"/>
          </a:xfrm>
          <a:prstGeom prst="downArrowCallout">
            <a:avLst>
              <a:gd name="adj1" fmla="val 25000"/>
              <a:gd name="adj2" fmla="val 27286"/>
              <a:gd name="adj3" fmla="val 25000"/>
              <a:gd name="adj4" fmla="val 6497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quotations</a:t>
            </a:r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Left Arrow Callout 8"/>
          <p:cNvSpPr/>
          <p:nvPr/>
        </p:nvSpPr>
        <p:spPr>
          <a:xfrm rot="3875127">
            <a:off x="6722148" y="4604615"/>
            <a:ext cx="2120900" cy="533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52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semicolon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String </a:t>
            </a:r>
            <a:r>
              <a:rPr lang="en-US" smtClean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indexOf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endParaRPr lang="en-US" sz="2400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/>
              <a:t>  returns </a:t>
            </a:r>
            <a:r>
              <a:rPr lang="en-US" sz="2400" dirty="0"/>
              <a:t>the position of the first </a:t>
            </a:r>
            <a:r>
              <a:rPr lang="en-US" sz="2400" smtClean="0"/>
              <a:t>occurrence </a:t>
            </a:r>
            <a:br>
              <a:rPr lang="en-US" sz="2400" smtClean="0"/>
            </a:br>
            <a:r>
              <a:rPr lang="en-US" sz="2400" smtClean="0"/>
              <a:t>    of a specified </a:t>
            </a:r>
            <a:r>
              <a:rPr lang="en-US" sz="2400" dirty="0"/>
              <a:t>value </a:t>
            </a:r>
            <a:r>
              <a:rPr lang="en-US" sz="2400" dirty="0" smtClean="0"/>
              <a:t>–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begins at 0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var </a:t>
            </a:r>
            <a:r>
              <a:rPr lang="en-US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2000" dirty="0">
                <a:latin typeface="Lucida Console" panose="020B0609040504020204" pitchFamily="49" charset="0"/>
              </a:rPr>
              <a:t> = "Hello World!";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Lucida Console" panose="020B0609040504020204" pitchFamily="49" charset="0"/>
              </a:rPr>
              <a:t>  alert</a:t>
            </a:r>
            <a:r>
              <a:rPr lang="en-US" sz="2000" dirty="0" smtClean="0">
                <a:latin typeface="Lucida Console" panose="020B0609040504020204" pitchFamily="49" charset="0"/>
              </a:rPr>
              <a:t>( </a:t>
            </a:r>
            <a:r>
              <a:rPr 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2000" dirty="0" err="1" smtClean="0">
                <a:latin typeface="Lucida Console" panose="020B0609040504020204" pitchFamily="49" charset="0"/>
              </a:rPr>
              <a:t>.</a:t>
            </a:r>
            <a:r>
              <a:rPr lang="en-US" sz="20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indexOf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("l</a:t>
            </a:r>
            <a:r>
              <a:rPr lang="en-US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")</a:t>
            </a:r>
            <a:r>
              <a:rPr lang="en-US" sz="2000" dirty="0" smtClean="0">
                <a:latin typeface="Lucida Console" panose="020B0609040504020204" pitchFamily="49" charset="0"/>
              </a:rPr>
              <a:t> );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892858" cy="17261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String </a:t>
            </a:r>
            <a:r>
              <a:rPr lang="en-US" smtClean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lastIndexOf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400" smtClean="0"/>
              <a:t>    returns </a:t>
            </a:r>
            <a:r>
              <a:rPr lang="en-US" sz="2400" dirty="0"/>
              <a:t>the position of the last </a:t>
            </a:r>
            <a:r>
              <a:rPr lang="en-US" sz="2400" smtClean="0"/>
              <a:t>occurrence </a:t>
            </a:r>
            <a:br>
              <a:rPr lang="en-US" sz="2400" smtClean="0"/>
            </a:br>
            <a:r>
              <a:rPr lang="en-US" sz="2400" smtClean="0"/>
              <a:t>      of </a:t>
            </a:r>
            <a:r>
              <a:rPr lang="en-US" sz="2400"/>
              <a:t>a </a:t>
            </a:r>
            <a:r>
              <a:rPr lang="en-US" sz="2400" smtClean="0"/>
              <a:t>specified </a:t>
            </a:r>
            <a:r>
              <a:rPr lang="en-US" sz="2400" dirty="0" smtClean="0"/>
              <a:t>value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charAt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endParaRPr lang="en-US" sz="2400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</a:rPr>
              <a:t>    </a:t>
            </a:r>
            <a:r>
              <a:rPr lang="en-US" sz="2400" smtClean="0"/>
              <a:t>returns </a:t>
            </a:r>
            <a:r>
              <a:rPr lang="en-US" sz="2400" dirty="0"/>
              <a:t>the character at </a:t>
            </a:r>
            <a:r>
              <a:rPr lang="en-US" sz="2400"/>
              <a:t>the </a:t>
            </a:r>
            <a:r>
              <a:rPr lang="en-US" sz="2400" smtClean="0"/>
              <a:t>specified index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String </a:t>
            </a:r>
            <a:r>
              <a:rPr lang="en-US" smtClean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toLowerCase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endParaRPr lang="en-US" sz="2400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/>
              <a:t>    converts </a:t>
            </a:r>
            <a:r>
              <a:rPr lang="en-US" sz="2400" dirty="0"/>
              <a:t>a string to lowercase </a:t>
            </a:r>
            <a:r>
              <a:rPr lang="en-US" sz="2400" dirty="0" smtClean="0"/>
              <a:t>letters</a:t>
            </a:r>
          </a:p>
          <a:p>
            <a:pPr mar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en-US" sz="2400" b="1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endParaRPr lang="en-US" sz="2400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smtClean="0"/>
              <a:t>    converts </a:t>
            </a:r>
            <a:r>
              <a:rPr lang="en-US" sz="2400" dirty="0"/>
              <a:t>a string to uppercase </a:t>
            </a:r>
            <a:r>
              <a:rPr lang="en-US" sz="2400" dirty="0" smtClean="0"/>
              <a:t>letters</a:t>
            </a:r>
          </a:p>
          <a:p>
            <a:pPr marL="0" indent="0">
              <a:buNone/>
            </a:pPr>
            <a:endParaRPr lang="en-US" sz="240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</a:rPr>
              <a:t>Example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var </a:t>
            </a:r>
            <a:r>
              <a:rPr lang="en-US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2000" dirty="0">
                <a:latin typeface="Lucida Console" panose="020B0609040504020204" pitchFamily="49" charset="0"/>
              </a:rPr>
              <a:t> = "Hello World!";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Lucida Console" panose="020B0609040504020204" pitchFamily="49" charset="0"/>
              </a:rPr>
              <a:t>  alert</a:t>
            </a:r>
            <a:r>
              <a:rPr lang="en-US" sz="2000" dirty="0" smtClean="0">
                <a:latin typeface="Lucida Console" panose="020B0609040504020204" pitchFamily="49" charset="0"/>
              </a:rPr>
              <a:t>( </a:t>
            </a:r>
            <a:r>
              <a:rPr lang="en-US" sz="200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2000" err="1" smtClean="0">
                <a:latin typeface="Lucida Console" panose="020B0609040504020204" pitchFamily="49" charset="0"/>
              </a:rPr>
              <a:t>.</a:t>
            </a:r>
            <a:r>
              <a:rPr lang="en-US" sz="200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200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892858" cy="17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String </a:t>
            </a:r>
            <a:r>
              <a:rPr lang="en-US" smtClean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slice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400" smtClean="0"/>
              <a:t>  extracts </a:t>
            </a:r>
            <a:r>
              <a:rPr lang="en-US" sz="2400" dirty="0"/>
              <a:t>a part of a string and returns a </a:t>
            </a:r>
            <a:r>
              <a:rPr lang="en-US" sz="2400" dirty="0" smtClean="0"/>
              <a:t>substring</a:t>
            </a:r>
          </a:p>
          <a:p>
            <a:pPr marL="0" indent="0">
              <a:buNone/>
            </a:pPr>
            <a:r>
              <a:rPr lang="en-US" sz="2400" smtClean="0"/>
              <a:t>  takes </a:t>
            </a:r>
            <a:r>
              <a:rPr lang="en-US" sz="2400" dirty="0" smtClean="0"/>
              <a:t>the starting and </a:t>
            </a:r>
            <a:r>
              <a:rPr lang="en-US" sz="2400" smtClean="0"/>
              <a:t>ending position, </a:t>
            </a:r>
            <a:r>
              <a:rPr lang="en-US" sz="2400" dirty="0" smtClean="0"/>
              <a:t>or </a:t>
            </a:r>
            <a:r>
              <a:rPr lang="en-US" sz="2400" smtClean="0"/>
              <a:t>just the</a:t>
            </a:r>
            <a:br>
              <a:rPr lang="en-US" sz="2400" smtClean="0"/>
            </a:br>
            <a:r>
              <a:rPr lang="en-US" sz="2400" smtClean="0"/>
              <a:t>     </a:t>
            </a:r>
            <a:r>
              <a:rPr lang="en-US" sz="2400" dirty="0" smtClean="0"/>
              <a:t>start </a:t>
            </a:r>
            <a:r>
              <a:rPr lang="en-US" sz="2400" smtClean="0"/>
              <a:t>position (will go </a:t>
            </a:r>
            <a:r>
              <a:rPr lang="en-US" sz="2400" dirty="0" smtClean="0"/>
              <a:t>to the end </a:t>
            </a:r>
            <a:r>
              <a:rPr lang="en-US" sz="2400" smtClean="0"/>
              <a:t>of string)</a:t>
            </a:r>
            <a:endParaRPr lang="en-US" sz="2400" dirty="0" smtClean="0"/>
          </a:p>
          <a:p>
            <a:pPr marL="0" indent="0">
              <a:buNone/>
            </a:pPr>
            <a:endParaRPr lang="en-US" sz="240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CC"/>
                </a:solidFill>
              </a:rPr>
              <a:t>Example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var </a:t>
            </a:r>
            <a:r>
              <a:rPr lang="en-US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2000" dirty="0">
                <a:latin typeface="Lucida Console" panose="020B0609040504020204" pitchFamily="49" charset="0"/>
              </a:rPr>
              <a:t> = "Hello World!";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Lucida Console" panose="020B0609040504020204" pitchFamily="49" charset="0"/>
              </a:rPr>
              <a:t>  alert</a:t>
            </a:r>
            <a:r>
              <a:rPr lang="en-US" sz="2000" dirty="0" smtClean="0">
                <a:latin typeface="Lucida Console" panose="020B0609040504020204" pitchFamily="49" charset="0"/>
              </a:rPr>
              <a:t>( </a:t>
            </a:r>
            <a:r>
              <a:rPr lang="en-US" sz="200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2000" err="1" smtClean="0">
                <a:latin typeface="Lucida Console" panose="020B0609040504020204" pitchFamily="49" charset="0"/>
              </a:rPr>
              <a:t>.</a:t>
            </a:r>
            <a:r>
              <a:rPr lang="en-US" sz="200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slice</a:t>
            </a:r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(0,5)</a:t>
            </a:r>
            <a:r>
              <a:rPr lang="en-US" sz="200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);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89120"/>
            <a:ext cx="2869048" cy="17023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Escape Characters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0000CC"/>
                </a:solidFill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alert</a:t>
            </a:r>
            <a:r>
              <a:rPr lang="en-US" sz="2000" dirty="0" smtClean="0">
                <a:latin typeface="Lucida Console" panose="020B0609040504020204" pitchFamily="49" charset="0"/>
              </a:rPr>
              <a:t>("</a:t>
            </a:r>
            <a:r>
              <a:rPr lang="en-US" sz="2000" dirty="0">
                <a:latin typeface="Lucida Console" panose="020B0609040504020204" pitchFamily="49" charset="0"/>
              </a:rPr>
              <a:t>Hello 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\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"</a:t>
            </a:r>
            <a:r>
              <a:rPr lang="en-US" sz="2000" dirty="0">
                <a:latin typeface="Lucida Console" panose="020B0609040504020204" pitchFamily="49" charset="0"/>
              </a:rPr>
              <a:t>Big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\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"</a:t>
            </a:r>
            <a:r>
              <a:rPr lang="en-US" sz="2000" dirty="0">
                <a:latin typeface="Lucida Console" panose="020B0609040504020204" pitchFamily="49" charset="0"/>
              </a:rPr>
              <a:t> World!");</a:t>
            </a:r>
            <a:r>
              <a:rPr lang="en-US" sz="2000">
                <a:latin typeface="Lucida Console" panose="020B0609040504020204" pitchFamily="49" charset="0"/>
              </a:rPr>
              <a:t/>
            </a:r>
            <a:br>
              <a:rPr lang="en-US" sz="2000">
                <a:latin typeface="Lucida Console" panose="020B0609040504020204" pitchFamily="49" charset="0"/>
              </a:rPr>
            </a:br>
            <a:endParaRPr lang="en-US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        </a:t>
            </a:r>
            <a:r>
              <a:rPr lang="en-US" sz="2000" smtClean="0">
                <a:latin typeface="Lucida Console" panose="020B0609040504020204" pitchFamily="49" charset="0"/>
              </a:rPr>
              <a:t>  </a:t>
            </a:r>
            <a:r>
              <a:rPr lang="en-US" sz="2000" smtClean="0"/>
              <a:t>Displays:</a:t>
            </a:r>
            <a:r>
              <a:rPr lang="en-US" sz="200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Hello "Big" World!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endParaRPr lang="en-US" sz="2000" b="1" dirty="0" smtClean="0">
              <a:latin typeface="Lucida Console" panose="020B0609040504020204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211586"/>
              </p:ext>
            </p:extLst>
          </p:nvPr>
        </p:nvGraphicFramePr>
        <p:xfrm>
          <a:off x="533400" y="1371600"/>
          <a:ext cx="7540625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Document" r:id="rId3" imgW="7538756" imgH="1535321" progId="Word.Document.12">
                  <p:embed/>
                </p:oleObj>
              </mc:Choice>
              <mc:Fallback>
                <p:oleObj name="Document" r:id="rId3" imgW="7538756" imgH="1535321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7540625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Alternating Quotations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>
                <a:solidFill>
                  <a:srgbClr val="0000CC"/>
                </a:solidFill>
              </a:rPr>
              <a:t>Example</a:t>
            </a:r>
            <a:r>
              <a:rPr lang="en-US" sz="3600"/>
              <a:t/>
            </a:r>
            <a:br>
              <a:rPr lang="en-US" sz="3600"/>
            </a:br>
            <a:endParaRPr lang="en-US" sz="3600" smtClean="0"/>
          </a:p>
          <a:p>
            <a:pPr marL="0" indent="0">
              <a:buNone/>
            </a:pPr>
            <a:r>
              <a:rPr lang="en-US" sz="2400" smtClean="0">
                <a:latin typeface="Lucida Console" panose="020B0609040504020204" pitchFamily="49" charset="0"/>
              </a:rPr>
              <a:t>  </a:t>
            </a:r>
            <a:r>
              <a:rPr lang="en-US" sz="2000" smtClean="0">
                <a:latin typeface="Lucida Console" panose="020B0609040504020204" pitchFamily="49" charset="0"/>
              </a:rPr>
              <a:t>alert( 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sz="2000" smtClean="0">
                <a:latin typeface="Lucida Console" panose="020B0609040504020204" pitchFamily="49" charset="0"/>
              </a:rPr>
              <a:t>Hello </a:t>
            </a:r>
            <a:r>
              <a:rPr lang="en-US" sz="200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sz="2000" smtClean="0">
                <a:latin typeface="Lucida Console" panose="020B0609040504020204" pitchFamily="49" charset="0"/>
              </a:rPr>
              <a:t>Big</a:t>
            </a:r>
            <a:r>
              <a:rPr 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World!</a:t>
            </a:r>
            <a:r>
              <a:rPr lang="en-US" sz="200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sz="2000" b="1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  <a:r>
              <a:rPr lang="en-US" sz="2000" dirty="0">
                <a:latin typeface="Lucida Console" panose="020B0609040504020204" pitchFamily="49" charset="0"/>
              </a:rPr>
              <a:t/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       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         </a:t>
            </a:r>
            <a:r>
              <a:rPr lang="en-US" sz="2000" smtClean="0"/>
              <a:t>    </a:t>
            </a:r>
            <a:r>
              <a:rPr lang="en-US" sz="2000" smtClean="0"/>
              <a:t>Displays:    </a:t>
            </a:r>
            <a:r>
              <a:rPr lang="en-US" sz="2000" dirty="0">
                <a:latin typeface="Lucida Console" panose="020B0609040504020204" pitchFamily="49" charset="0"/>
              </a:rPr>
              <a:t>Hello "Big" World</a:t>
            </a:r>
            <a:r>
              <a:rPr lang="en-US" sz="2000" dirty="0" smtClean="0">
                <a:latin typeface="Lucida Console" panose="020B0609040504020204" pitchFamily="49" charset="0"/>
              </a:rPr>
              <a:t>!</a:t>
            </a:r>
            <a:endParaRPr lang="en-US" sz="2000" b="1" dirty="0" smtClean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58200" cy="493776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2800" b="1" dirty="0"/>
              <a:t>   </a:t>
            </a:r>
            <a:endParaRPr lang="en-US" sz="12800" b="1" dirty="0" smtClean="0"/>
          </a:p>
          <a:p>
            <a:pPr marL="0" indent="0">
              <a:lnSpc>
                <a:spcPct val="70000"/>
              </a:lnSpc>
              <a:buNone/>
            </a:pPr>
            <a:endParaRPr lang="en-US" sz="12800" b="1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sz="9600" smtClean="0">
                <a:latin typeface="Lucida Console" panose="020B0609040504020204" pitchFamily="49" charset="0"/>
              </a:rPr>
              <a:t>var myName </a:t>
            </a:r>
            <a:r>
              <a:rPr lang="en-US" sz="9600" dirty="0">
                <a:latin typeface="Lucida Console" panose="020B0609040504020204" pitchFamily="49" charset="0"/>
              </a:rPr>
              <a:t>  </a:t>
            </a:r>
            <a:r>
              <a:rPr lang="en-US" sz="9600">
                <a:latin typeface="Lucida Console" panose="020B0609040504020204" pitchFamily="49" charset="0"/>
              </a:rPr>
              <a:t>= </a:t>
            </a:r>
            <a:r>
              <a:rPr lang="en-US" sz="9600" smtClean="0">
                <a:latin typeface="Lucida Console" panose="020B0609040504020204" pitchFamily="49" charset="0"/>
              </a:rPr>
              <a:t>"Teresa";</a:t>
            </a:r>
            <a:endParaRPr lang="en-US" sz="9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9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9600" smtClean="0">
                <a:latin typeface="Lucida Console" panose="020B0609040504020204" pitchFamily="49" charset="0"/>
              </a:rPr>
              <a:t>var theTotal </a:t>
            </a:r>
            <a:r>
              <a:rPr lang="en-US" sz="9600" dirty="0" smtClean="0">
                <a:latin typeface="Lucida Console" panose="020B0609040504020204" pitchFamily="49" charset="0"/>
              </a:rPr>
              <a:t>= 200;</a:t>
            </a:r>
          </a:p>
          <a:p>
            <a:pPr marL="0" indent="0">
              <a:lnSpc>
                <a:spcPct val="70000"/>
              </a:lnSpc>
              <a:buNone/>
            </a:pPr>
            <a:endParaRPr lang="en-US" sz="12800" b="1" dirty="0" smtClean="0"/>
          </a:p>
          <a:p>
            <a:pPr marL="0" indent="0">
              <a:buNone/>
            </a:pPr>
            <a:endParaRPr lang="en-US" sz="4100" b="1" dirty="0"/>
          </a:p>
          <a:p>
            <a:r>
              <a:rPr lang="en-US" sz="11200" dirty="0" smtClean="0"/>
              <a:t>spaces </a:t>
            </a:r>
            <a:r>
              <a:rPr lang="en-US" sz="11200" dirty="0"/>
              <a:t>do not matter around the </a:t>
            </a:r>
            <a:r>
              <a:rPr lang="en-US" sz="11200"/>
              <a:t>equal </a:t>
            </a:r>
            <a:r>
              <a:rPr lang="en-US" sz="11200" smtClean="0"/>
              <a:t>sign</a:t>
            </a:r>
          </a:p>
          <a:p>
            <a:pPr lvl="1"/>
            <a:r>
              <a:rPr lang="en-US" sz="9600" smtClean="0">
                <a:solidFill>
                  <a:srgbClr val="C00000"/>
                </a:solidFill>
              </a:rPr>
              <a:t>be </a:t>
            </a:r>
            <a:r>
              <a:rPr lang="en-US" sz="9600" smtClean="0">
                <a:solidFill>
                  <a:srgbClr val="C00000"/>
                </a:solidFill>
              </a:rPr>
              <a:t>consistent in how you use spaces</a:t>
            </a:r>
            <a:endParaRPr lang="en-US" sz="9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200" dirty="0" smtClean="0"/>
              <a:t>quotations around a literal </a:t>
            </a:r>
            <a:r>
              <a:rPr lang="en-US" sz="11200" smtClean="0"/>
              <a:t>or </a:t>
            </a:r>
            <a:r>
              <a:rPr lang="en-US" sz="11200" smtClean="0"/>
              <a:t>string</a:t>
            </a:r>
          </a:p>
          <a:p>
            <a:pPr lvl="1"/>
            <a:r>
              <a:rPr lang="en-US" sz="9600" smtClean="0">
                <a:solidFill>
                  <a:srgbClr val="C00000"/>
                </a:solidFill>
              </a:rPr>
              <a:t>but not</a:t>
            </a:r>
            <a:r>
              <a:rPr lang="en-US" sz="9600" smtClean="0">
                <a:solidFill>
                  <a:srgbClr val="C00000"/>
                </a:solidFill>
              </a:rPr>
              <a:t> </a:t>
            </a:r>
            <a:r>
              <a:rPr lang="en-US" sz="9600" dirty="0" smtClean="0">
                <a:solidFill>
                  <a:srgbClr val="C00000"/>
                </a:solidFill>
              </a:rPr>
              <a:t>around a number for calculating</a:t>
            </a:r>
            <a:r>
              <a:rPr lang="en-US" sz="108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8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10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How to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smtClean="0"/>
              <a:t>Begin </a:t>
            </a:r>
            <a:r>
              <a:rPr lang="en-US" sz="2400" dirty="0" smtClean="0"/>
              <a:t>with a </a:t>
            </a:r>
            <a:r>
              <a:rPr lang="en-US" sz="2400" dirty="0"/>
              <a:t>letter, the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/>
              <a:t> character</a:t>
            </a:r>
            <a:r>
              <a:rPr lang="en-US" sz="2400"/>
              <a:t>,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 or </a:t>
            </a:r>
            <a:r>
              <a:rPr lang="en-US" sz="2400" dirty="0"/>
              <a:t>the </a:t>
            </a:r>
            <a:r>
              <a:rPr lang="en-US" sz="2400"/>
              <a:t>underscore </a:t>
            </a:r>
            <a:r>
              <a:rPr lang="en-US" sz="2400" smtClean="0"/>
              <a:t>(</a:t>
            </a:r>
            <a:r>
              <a:rPr lang="en-US" sz="2400" smtClean="0">
                <a:solidFill>
                  <a:srgbClr val="C00000"/>
                </a:solidFill>
                <a:latin typeface="Lucida Console" panose="020B0609040504020204" pitchFamily="49" charset="0"/>
              </a:rPr>
              <a:t>_</a:t>
            </a:r>
            <a:r>
              <a:rPr lang="en-US" sz="240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Cannot begin with </a:t>
            </a:r>
            <a:r>
              <a:rPr lang="en-US" sz="2400" smtClean="0"/>
              <a:t>a number, but </a:t>
            </a:r>
            <a:r>
              <a:rPr lang="en-US" sz="2400" dirty="0" smtClean="0"/>
              <a:t>can </a:t>
            </a:r>
            <a:r>
              <a:rPr lang="en-US" sz="2400" smtClean="0"/>
              <a:t>contain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 a number</a:t>
            </a:r>
          </a:p>
          <a:p>
            <a:endParaRPr lang="en-US" sz="2400" dirty="0" smtClean="0"/>
          </a:p>
          <a:p>
            <a:r>
              <a:rPr lang="en-US" sz="2400" dirty="0" smtClean="0"/>
              <a:t>Cannot </a:t>
            </a:r>
            <a:r>
              <a:rPr lang="en-US" sz="2400" dirty="0"/>
              <a:t>contain spaces, punctuation, </a:t>
            </a:r>
            <a:r>
              <a:rPr lang="en-US" sz="2400"/>
              <a:t>mathematical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  or </a:t>
            </a:r>
            <a:r>
              <a:rPr lang="en-US" sz="2400"/>
              <a:t>logical </a:t>
            </a:r>
            <a:r>
              <a:rPr lang="en-US" sz="2400" smtClean="0"/>
              <a:t>operators</a:t>
            </a:r>
          </a:p>
          <a:p>
            <a:endParaRPr lang="en-US" sz="2400" dirty="0" smtClean="0"/>
          </a:p>
          <a:p>
            <a:r>
              <a:rPr lang="en-US" sz="2400" dirty="0" smtClean="0"/>
              <a:t>Cannot </a:t>
            </a:r>
            <a:r>
              <a:rPr lang="en-US" sz="2400" dirty="0"/>
              <a:t>be JavaScript reserved words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How to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camel-case </a:t>
            </a:r>
            <a:r>
              <a:rPr lang="en-US" dirty="0"/>
              <a:t>syntax </a:t>
            </a:r>
            <a:r>
              <a:rPr lang="en-US" dirty="0" smtClean="0"/>
              <a:t>/ underscore </a:t>
            </a:r>
            <a:endParaRPr lang="en-US" dirty="0"/>
          </a:p>
          <a:p>
            <a:r>
              <a:rPr lang="en-US" dirty="0"/>
              <a:t>case </a:t>
            </a:r>
            <a:r>
              <a:rPr lang="en-US" dirty="0" smtClean="0"/>
              <a:t>sensitive</a:t>
            </a:r>
          </a:p>
          <a:p>
            <a:endParaRPr lang="en-US" sz="4400" dirty="0"/>
          </a:p>
          <a:p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99883"/>
              </p:ext>
            </p:extLst>
          </p:nvPr>
        </p:nvGraphicFramePr>
        <p:xfrm>
          <a:off x="914400" y="3581400"/>
          <a:ext cx="73850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Document" r:id="rId3" imgW="7385331" imgH="1682588" progId="Word.Document.12">
                  <p:embed/>
                </p:oleObj>
              </mc:Choice>
              <mc:Fallback>
                <p:oleObj name="Document" r:id="rId3" imgW="7385331" imgH="1682588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38505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Declare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smtClean="0">
                <a:latin typeface="Lucida Console" panose="020B0609040504020204" pitchFamily="49" charset="0"/>
              </a:rPr>
              <a:t>  var myName</a:t>
            </a:r>
            <a:r>
              <a:rPr lang="en-US" sz="28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Initialize </a:t>
            </a:r>
            <a:r>
              <a:rPr lang="en-US" dirty="0" smtClean="0"/>
              <a:t>(assign a value)</a:t>
            </a:r>
            <a:endParaRPr lang="en-US" dirty="0"/>
          </a:p>
          <a:p>
            <a:pPr marL="0" indent="0">
              <a:buNone/>
            </a:pPr>
            <a:r>
              <a:rPr lang="en-US" sz="2800" smtClean="0">
                <a:latin typeface="Lucida Console" panose="020B0609040504020204" pitchFamily="49" charset="0"/>
              </a:rPr>
              <a:t>  myName = "Teresa</a:t>
            </a:r>
            <a:r>
              <a:rPr lang="en-US" sz="2800" dirty="0">
                <a:latin typeface="Lucida Console" panose="020B0609040504020204" pitchFamily="49" charset="0"/>
              </a:rPr>
              <a:t>"</a:t>
            </a:r>
            <a:r>
              <a:rPr lang="en-US" sz="2800" smtClean="0">
                <a:latin typeface="Lucida Console" panose="020B0609040504020204" pitchFamily="49" charset="0"/>
              </a:rPr>
              <a:t>;</a:t>
            </a:r>
            <a:r>
              <a:rPr lang="en-US" sz="2800" dirty="0" smtClean="0">
                <a:latin typeface="Lucida Console" panose="020B0609040504020204" pitchFamily="49" charset="0"/>
              </a:rPr>
              <a:t/>
            </a:r>
            <a:br>
              <a:rPr lang="en-US" sz="2800" dirty="0" smtClean="0">
                <a:latin typeface="Lucida Console" panose="020B0609040504020204" pitchFamily="49" charset="0"/>
              </a:rPr>
            </a:br>
            <a:endParaRPr lang="en-US" sz="2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Declare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Initialize </a:t>
            </a:r>
            <a:r>
              <a:rPr lang="en-US" dirty="0" smtClean="0"/>
              <a:t>at </a:t>
            </a:r>
            <a:r>
              <a:rPr lang="en-US" smtClean="0"/>
              <a:t>same time</a:t>
            </a:r>
            <a:endParaRPr lang="en-US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800" smtClean="0">
                <a:latin typeface="Lucida Console" panose="020B0609040504020204" pitchFamily="49" charset="0"/>
              </a:rPr>
              <a:t>  var myName = "Teresa";</a:t>
            </a:r>
            <a:endParaRPr lang="en-US" sz="2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many variables at </a:t>
            </a:r>
            <a:r>
              <a:rPr lang="en-US" dirty="0" smtClean="0"/>
              <a:t>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smtClean="0">
                <a:latin typeface="Lucida Console" panose="020B0609040504020204" pitchFamily="49" charset="0"/>
              </a:rPr>
              <a:t>   </a:t>
            </a:r>
            <a:r>
              <a:rPr lang="en-US" sz="3200" smtClean="0">
                <a:latin typeface="Lucida Console" panose="020B0609040504020204" pitchFamily="49" charset="0"/>
              </a:rPr>
              <a:t>var myName</a:t>
            </a:r>
            <a:r>
              <a:rPr lang="en-US" sz="3200">
                <a:latin typeface="Lucida Console" panose="020B0609040504020204" pitchFamily="49" charset="0"/>
              </a:rPr>
              <a:t>, </a:t>
            </a:r>
            <a:r>
              <a:rPr lang="en-US" sz="3200" smtClean="0">
                <a:latin typeface="Lucida Console" panose="020B0609040504020204" pitchFamily="49" charset="0"/>
              </a:rPr>
              <a:t>myAddr, myPhone;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Up Arrow Callout 3"/>
          <p:cNvSpPr/>
          <p:nvPr/>
        </p:nvSpPr>
        <p:spPr>
          <a:xfrm>
            <a:off x="2656840" y="1905000"/>
            <a:ext cx="1752600" cy="914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</a:t>
            </a:r>
          </a:p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05338"/>
              </p:ext>
            </p:extLst>
          </p:nvPr>
        </p:nvGraphicFramePr>
        <p:xfrm>
          <a:off x="1219200" y="3474720"/>
          <a:ext cx="6553200" cy="208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470"/>
                <a:gridCol w="507873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Pro's</a:t>
                      </a:r>
                      <a:r>
                        <a:rPr lang="en-US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Only have to type </a:t>
                      </a:r>
                      <a:r>
                        <a:rPr lang="en-US" smtClean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</a:t>
                      </a:r>
                      <a:r>
                        <a:rPr lang="en-US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once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Con's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 be more difficult to find the definition of a variable</a:t>
                      </a:r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If you use this technique, </a:t>
                      </a:r>
                      <a:r>
                        <a:rPr lang="en-US" sz="2000" b="1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 not </a:t>
                      </a:r>
                      <a:r>
                        <a:rPr lang="en-US" sz="2000" smtClean="0">
                          <a:solidFill>
                            <a:srgbClr val="C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 a list that extends beyond the right-side of the editor!</a:t>
                      </a:r>
                      <a:endParaRPr lang="en-US" sz="2000">
                        <a:solidFill>
                          <a:srgbClr val="C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1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572</TotalTime>
  <Words>699</Words>
  <Application>Microsoft Office PowerPoint</Application>
  <PresentationFormat>On-screen Show (4:3)</PresentationFormat>
  <Paragraphs>350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Origin</vt:lpstr>
      <vt:lpstr>Document</vt:lpstr>
      <vt:lpstr>JavaScript and jQuery Course</vt:lpstr>
      <vt:lpstr>Variables</vt:lpstr>
      <vt:lpstr>Variables</vt:lpstr>
      <vt:lpstr>Variables</vt:lpstr>
      <vt:lpstr>Variables – How to name</vt:lpstr>
      <vt:lpstr>Variables – How to name</vt:lpstr>
      <vt:lpstr>Variables – getting started</vt:lpstr>
      <vt:lpstr>Variables – getting started</vt:lpstr>
      <vt:lpstr>Declare many variables at once</vt:lpstr>
      <vt:lpstr>Declare and initialize many at once</vt:lpstr>
      <vt:lpstr>Variable types</vt:lpstr>
      <vt:lpstr>Variables</vt:lpstr>
      <vt:lpstr>Arithmetic Operators</vt:lpstr>
      <vt:lpstr>Arithmetic Operators</vt:lpstr>
      <vt:lpstr>Shorthand Operators</vt:lpstr>
      <vt:lpstr>Order of Precedence</vt:lpstr>
      <vt:lpstr>Concatenation </vt:lpstr>
      <vt:lpstr>Concatenation </vt:lpstr>
      <vt:lpstr>Type Conversions</vt:lpstr>
      <vt:lpstr>Type Conversion</vt:lpstr>
      <vt:lpstr>Type Conversion</vt:lpstr>
      <vt:lpstr>Formatting Numbers</vt:lpstr>
      <vt:lpstr>Testing a Variable</vt:lpstr>
      <vt:lpstr>Math Object</vt:lpstr>
      <vt:lpstr>Math Object</vt:lpstr>
      <vt:lpstr>Math Object</vt:lpstr>
      <vt:lpstr>Math Object</vt:lpstr>
      <vt:lpstr>Math Object</vt:lpstr>
      <vt:lpstr>String Object</vt:lpstr>
      <vt:lpstr>String Object</vt:lpstr>
      <vt:lpstr>String Object</vt:lpstr>
      <vt:lpstr>String Object</vt:lpstr>
      <vt:lpstr>String Object</vt:lpstr>
      <vt:lpstr>Escape Characters</vt:lpstr>
      <vt:lpstr>Alternating Quotations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Craig Pelkie</cp:lastModifiedBy>
  <cp:revision>59</cp:revision>
  <cp:lastPrinted>2015-08-20T21:47:17Z</cp:lastPrinted>
  <dcterms:created xsi:type="dcterms:W3CDTF">2012-07-06T23:37:50Z</dcterms:created>
  <dcterms:modified xsi:type="dcterms:W3CDTF">2015-08-20T22:07:45Z</dcterms:modified>
</cp:coreProperties>
</file>