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93" r:id="rId2"/>
    <p:sldId id="257" r:id="rId3"/>
    <p:sldId id="258" r:id="rId4"/>
    <p:sldId id="259" r:id="rId5"/>
    <p:sldId id="260" r:id="rId6"/>
    <p:sldId id="276" r:id="rId7"/>
    <p:sldId id="261" r:id="rId8"/>
    <p:sldId id="279" r:id="rId9"/>
    <p:sldId id="280" r:id="rId10"/>
    <p:sldId id="281" r:id="rId11"/>
    <p:sldId id="262" r:id="rId12"/>
    <p:sldId id="263" r:id="rId13"/>
    <p:sldId id="288" r:id="rId14"/>
    <p:sldId id="264" r:id="rId15"/>
    <p:sldId id="265" r:id="rId16"/>
    <p:sldId id="266" r:id="rId17"/>
    <p:sldId id="284" r:id="rId18"/>
    <p:sldId id="285" r:id="rId19"/>
    <p:sldId id="297" r:id="rId20"/>
    <p:sldId id="298" r:id="rId21"/>
    <p:sldId id="267" r:id="rId22"/>
    <p:sldId id="268" r:id="rId23"/>
    <p:sldId id="299" r:id="rId24"/>
    <p:sldId id="300" r:id="rId25"/>
    <p:sldId id="301" r:id="rId26"/>
    <p:sldId id="269" r:id="rId27"/>
    <p:sldId id="286" r:id="rId28"/>
    <p:sldId id="270" r:id="rId29"/>
    <p:sldId id="271" r:id="rId30"/>
    <p:sldId id="272" r:id="rId31"/>
    <p:sldId id="287" r:id="rId32"/>
    <p:sldId id="273" r:id="rId33"/>
    <p:sldId id="274" r:id="rId34"/>
    <p:sldId id="275" r:id="rId35"/>
    <p:sldId id="289" r:id="rId36"/>
    <p:sldId id="294" r:id="rId37"/>
    <p:sldId id="295" r:id="rId38"/>
    <p:sldId id="296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52" tIns="48327" rIns="96652" bIns="4832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2" tIns="48327" rIns="96652" bIns="48327" rtlCol="0"/>
          <a:lstStyle>
            <a:lvl1pPr algn="r">
              <a:defRPr sz="1300"/>
            </a:lvl1pPr>
          </a:lstStyle>
          <a:p>
            <a:fld id="{699F0BC5-3E54-4275-81FA-1F5D41AC6918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2" tIns="48327" rIns="96652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52" tIns="48327" rIns="96652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52" tIns="48327" rIns="96652" bIns="4832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2" tIns="48327" rIns="96652" bIns="48327" rtlCol="0" anchor="b"/>
          <a:lstStyle>
            <a:lvl1pPr algn="r">
              <a:defRPr sz="1300"/>
            </a:lvl1pPr>
          </a:lstStyle>
          <a:p>
            <a:fld id="{DFEE3F93-555A-4DBE-9F59-D9F8C9C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6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3E8D-2D1C-4EE2-87CC-245ACD99F023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49FB-549D-4577-9016-024E9CAB2E56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5435357-94B2-47D5-8E91-82A12235A8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E3D1C64-413F-4619-A6C1-CF1537CCA091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E8BE-E748-498A-B9E7-56FED86633C4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B1AF-21AF-40EF-8BE0-82D3D9143695}" type="datetime1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2527-490D-419D-A21A-5455B32FE754}" type="datetime1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8E3B-1F7C-4584-B1B2-4B0E9BC86AEB}" type="datetime1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B815-CEC1-413C-96ED-C6FE683B59F2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1BB-94F4-4382-A731-CA99C2C90D85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BAC67B-A53F-4BFF-8E70-A5E23BF438C3}" type="datetime1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JavaScript and jQuery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Session 03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0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"if"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 </a:t>
            </a:r>
            <a:r>
              <a:rPr lang="en-US" sz="2400" smtClean="0">
                <a:latin typeface="Lucida Console" panose="020B0609040504020204" pitchFamily="49" charset="0"/>
              </a:rPr>
              <a:t>myName = "Teresa"</a:t>
            </a:r>
            <a:r>
              <a:rPr lang="en-US" sz="2400" b="1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if ("Teresa" </a:t>
            </a:r>
            <a:r>
              <a:rPr lang="en-US" sz="2400" b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myName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    alert("this </a:t>
            </a:r>
            <a:r>
              <a:rPr lang="en-US" sz="2400"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latin typeface="Lucida Console" panose="020B0609040504020204" pitchFamily="49" charset="0"/>
              </a:rPr>
              <a:t>true")</a:t>
            </a:r>
            <a:r>
              <a:rPr lang="en-US" sz="2400" b="1" smtClean="0">
                <a:latin typeface="Lucida Console" panose="020B0609040504020204" pitchFamily="49" charset="0"/>
              </a:rPr>
              <a:t>;</a:t>
            </a:r>
            <a:r>
              <a:rPr lang="en-US" sz="240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   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Left Arrow Callout 3"/>
          <p:cNvSpPr/>
          <p:nvPr/>
        </p:nvSpPr>
        <p:spPr>
          <a:xfrm>
            <a:off x="5562599" y="1447800"/>
            <a:ext cx="2895600" cy="1447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69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will get an error message with </a:t>
            </a:r>
            <a:r>
              <a:rPr lang="en-US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one </a:t>
            </a:r>
            <a:r>
              <a:rPr lang="en-US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endParaRPr lang="en-US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114800"/>
            <a:ext cx="5500001" cy="16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"if"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err="1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myName = "Teresa";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latin typeface="Lucida Console" panose="020B0609040504020204" pitchFamily="49" charset="0"/>
              </a:rPr>
              <a:t/>
            </a:r>
            <a:br>
              <a:rPr lang="en-US" sz="2400" smtClean="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if 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err="1" smtClean="0">
                <a:latin typeface="Lucida Console" panose="020B0609040504020204" pitchFamily="49" charset="0"/>
              </a:rPr>
              <a:t>myName</a:t>
            </a:r>
            <a:r>
              <a:rPr lang="en-US" sz="2400" smtClean="0">
                <a:latin typeface="Lucida Console" panose="020B0609040504020204" pitchFamily="49" charset="0"/>
              </a:rPr>
              <a:t> </a:t>
            </a:r>
            <a:r>
              <a:rPr lang="en-US" sz="2400" b="1" smtClean="0">
                <a:solidFill>
                  <a:srgbClr val="C00000"/>
                </a:solidFill>
                <a:latin typeface="Lucida Console" panose="020B0609040504020204" pitchFamily="49" charset="0"/>
              </a:rPr>
              <a:t>==</a:t>
            </a:r>
            <a:r>
              <a:rPr lang="en-US" sz="2400" smtClean="0">
                <a:latin typeface="Lucida Console" panose="020B0609040504020204" pitchFamily="49" charset="0"/>
              </a:rPr>
              <a:t> "teresa")</a:t>
            </a:r>
            <a:r>
              <a:rPr lang="en-US" sz="2400" b="1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    alert("this </a:t>
            </a:r>
            <a:r>
              <a:rPr lang="en-US" sz="2400"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latin typeface="Lucida Console" panose="020B0609040504020204" pitchFamily="49" charset="0"/>
              </a:rPr>
              <a:t>true"); </a:t>
            </a:r>
            <a:r>
              <a:rPr lang="en-US" sz="2400" dirty="0">
                <a:latin typeface="Lucida Console" panose="020B0609040504020204" pitchFamily="49" charset="0"/>
              </a:rPr>
              <a:t>   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3867150" y="3505200"/>
            <a:ext cx="5124450" cy="2667000"/>
          </a:xfrm>
          <a:prstGeom prst="wedgeEllipseCallout">
            <a:avLst>
              <a:gd name="adj1" fmla="val -47390"/>
              <a:gd name="adj2" fmla="val -517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not true</a:t>
            </a:r>
          </a:p>
          <a:p>
            <a:r>
              <a:rPr lang="en-US" sz="2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nothing 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 happen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case does not match</a:t>
            </a:r>
          </a:p>
          <a:p>
            <a:pPr algn="ctr"/>
            <a:endParaRPr lang="en-US" sz="20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000" b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 performs case sensitive comparison</a:t>
            </a:r>
            <a:endParaRPr lang="en-US" sz="20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"if" Condition -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x </a:t>
            </a:r>
            <a:r>
              <a:rPr lang="en-US" sz="2400" dirty="0">
                <a:latin typeface="Lucida Console" panose="020B0609040504020204" pitchFamily="49" charset="0"/>
              </a:rPr>
              <a:t>= 20</a:t>
            </a:r>
            <a:r>
              <a:rPr lang="en-US" sz="24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if 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>
                <a:latin typeface="Lucida Console" panose="020B0609040504020204" pitchFamily="49" charset="0"/>
              </a:rPr>
              <a:t>x </a:t>
            </a:r>
            <a:r>
              <a:rPr lang="en-US" sz="2400" smtClean="0">
                <a:latin typeface="Lucida Console" panose="020B0609040504020204" pitchFamily="49" charset="0"/>
              </a:rPr>
              <a:t>&gt;= </a:t>
            </a:r>
            <a:r>
              <a:rPr lang="en-US" sz="2400">
                <a:latin typeface="Lucida Console" panose="020B0609040504020204" pitchFamily="49" charset="0"/>
              </a:rPr>
              <a:t>20</a:t>
            </a:r>
            <a:r>
              <a:rPr lang="en-US" sz="2400" smtClean="0">
                <a:latin typeface="Lucida Console" panose="020B0609040504020204" pitchFamily="49" charset="0"/>
              </a:rPr>
              <a:t>)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    alert("this </a:t>
            </a:r>
            <a:r>
              <a:rPr lang="en-US" sz="2400"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latin typeface="Lucida Console" panose="020B0609040504020204" pitchFamily="49" charset="0"/>
              </a:rPr>
              <a:t>true"); </a:t>
            </a:r>
            <a:r>
              <a:rPr lang="en-US" sz="2400" dirty="0">
                <a:latin typeface="Lucida Console" panose="020B0609040504020204" pitchFamily="49" charset="0"/>
              </a:rPr>
              <a:t>   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913120" y="3124200"/>
            <a:ext cx="2743200" cy="2133600"/>
          </a:xfrm>
          <a:prstGeom prst="wedgeEllipseCallout">
            <a:avLst>
              <a:gd name="adj1" fmla="val -65833"/>
              <a:gd name="adj2" fmla="val -451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True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28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 </a:t>
            </a:r>
            <a:endParaRPr lang="en-US" sz="2800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False?</a:t>
            </a:r>
            <a:endParaRPr lang="en-US" sz="28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 </a:t>
            </a:r>
            <a:r>
              <a:rPr lang="en-US" dirty="0" smtClean="0">
                <a:solidFill>
                  <a:srgbClr val="C00000"/>
                </a:solidFill>
              </a:rPr>
              <a:t>– alert returns true / false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True </a:t>
            </a:r>
            <a:r>
              <a:rPr lang="en-US" sz="2400" dirty="0" err="1" smtClean="0"/>
              <a:t>vs</a:t>
            </a:r>
            <a:r>
              <a:rPr lang="en-US" sz="2400" dirty="0" smtClean="0"/>
              <a:t> False  (Boolean data type)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these are returned, they are considered False: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False</a:t>
            </a:r>
          </a:p>
          <a:p>
            <a:pPr lvl="1">
              <a:lnSpc>
                <a:spcPct val="150000"/>
              </a:lnSpc>
            </a:pPr>
            <a:r>
              <a:rPr lang="en-US" sz="2000" smtClean="0">
                <a:latin typeface="Lucida Console" panose="020B0609040504020204" pitchFamily="49" charset="0"/>
              </a:rPr>
              <a:t>0 (zero)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Empty string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Null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Undefined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NaN</a:t>
            </a:r>
            <a:r>
              <a:rPr lang="en-US" sz="20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90600"/>
          </a:xfrm>
        </p:spPr>
        <p:txBody>
          <a:bodyPr>
            <a:normAutofit/>
          </a:bodyPr>
          <a:lstStyle/>
          <a:p>
            <a:r>
              <a:rPr lang="en-US" smtClean="0"/>
              <a:t>Logical Operators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764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100" smtClean="0"/>
              <a:t>Logical Operators are used to create</a:t>
            </a:r>
            <a:br>
              <a:rPr lang="en-US" sz="5100" smtClean="0"/>
            </a:br>
            <a:r>
              <a:rPr lang="en-US" sz="5100" smtClean="0"/>
              <a:t>  </a:t>
            </a:r>
            <a:r>
              <a:rPr lang="en-US" sz="5100" i="1" smtClean="0">
                <a:solidFill>
                  <a:srgbClr val="C00000"/>
                </a:solidFill>
              </a:rPr>
              <a:t>compound conditions </a:t>
            </a:r>
            <a:r>
              <a:rPr lang="en-US" sz="5100" smtClean="0"/>
              <a:t>(2 or more factors)</a:t>
            </a:r>
            <a:endParaRPr lang="en-US" sz="320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mtClean="0">
                <a:latin typeface="Lucida Console" panose="020B0609040504020204" pitchFamily="49" charset="0"/>
              </a:rPr>
              <a:t>	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59357"/>
              </p:ext>
            </p:extLst>
          </p:nvPr>
        </p:nvGraphicFramePr>
        <p:xfrm>
          <a:off x="609600" y="3124200"/>
          <a:ext cx="7924800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47800"/>
                <a:gridCol w="1371600"/>
                <a:gridCol w="5105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Operator</a:t>
                      </a:r>
                      <a:endParaRPr lang="en-US" b="0">
                        <a:solidFill>
                          <a:srgbClr val="0000CC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Name</a:t>
                      </a:r>
                      <a:endParaRPr lang="en-US" b="0">
                        <a:solidFill>
                          <a:srgbClr val="0000CC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Where found on keyboard</a:t>
                      </a:r>
                      <a:endParaRPr lang="en-US" b="0">
                        <a:solidFill>
                          <a:srgbClr val="0000CC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mtClean="0">
                          <a:latin typeface="Lucida Console" panose="020B0609040504020204" pitchFamily="49" charset="0"/>
                        </a:rPr>
                        <a:t>  &amp;&amp;</a:t>
                      </a:r>
                      <a:endParaRPr lang="en-US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Above </a:t>
                      </a:r>
                      <a:r>
                        <a:rPr lang="en-US" smtClean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key (top row)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mtClean="0">
                          <a:latin typeface="Lucida Console" panose="020B0609040504020204" pitchFamily="49" charset="0"/>
                        </a:rPr>
                        <a:t>  ||</a:t>
                      </a:r>
                      <a:endParaRPr lang="en-US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Above</a:t>
                      </a:r>
                      <a:r>
                        <a:rPr lang="en-US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baseline="0" smtClean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\</a:t>
                      </a:r>
                      <a:r>
                        <a:rPr lang="en-US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key (above the Enter key)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mtClean="0">
                          <a:latin typeface="Lucida Console" panose="020B0609040504020204" pitchFamily="49" charset="0"/>
                        </a:rPr>
                        <a:t>  !</a:t>
                      </a:r>
                      <a:endParaRPr lang="en-US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Above </a:t>
                      </a:r>
                      <a:r>
                        <a:rPr lang="en-US" smtClean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key (top row)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4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</a:t>
            </a:r>
            <a:r>
              <a:rPr lang="en-US"/>
              <a:t>O</a:t>
            </a:r>
            <a:r>
              <a:rPr lang="en-US" smtClean="0"/>
              <a:t>perator: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latin typeface="Lucida Console" panose="020B0609040504020204" pitchFamily="49" charset="0"/>
              </a:rPr>
              <a:t>var x </a:t>
            </a:r>
            <a:r>
              <a:rPr lang="en-US" sz="2400" dirty="0">
                <a:latin typeface="Lucida Console" panose="020B0609040504020204" pitchFamily="49" charset="0"/>
              </a:rPr>
              <a:t>= 6;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err="1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y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3;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if (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!</a:t>
            </a:r>
            <a:r>
              <a:rPr lang="en-US" sz="2400" dirty="0">
                <a:latin typeface="Lucida Console" panose="020B0609040504020204" pitchFamily="49" charset="0"/>
              </a:rPr>
              <a:t>(x==y) )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    alert("this </a:t>
            </a:r>
            <a:r>
              <a:rPr lang="en-US" sz="2400"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latin typeface="Lucida Console" panose="020B0609040504020204" pitchFamily="49" charset="0"/>
              </a:rPr>
              <a:t>true"); </a:t>
            </a:r>
            <a:r>
              <a:rPr lang="en-US" sz="2400" dirty="0">
                <a:latin typeface="Lucida Console" panose="020B0609040504020204" pitchFamily="49" charset="0"/>
              </a:rPr>
              <a:t>   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943600" y="2362200"/>
            <a:ext cx="2743200" cy="2133600"/>
          </a:xfrm>
          <a:prstGeom prst="wedgeEllipseCallout">
            <a:avLst>
              <a:gd name="adj1" fmla="val -69583"/>
              <a:gd name="adj2" fmla="val -1142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True </a:t>
            </a:r>
          </a:p>
          <a:p>
            <a:pPr algn="ctr"/>
            <a:r>
              <a:rPr lang="en-US" sz="28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endParaRPr lang="en-US" sz="2800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False?</a:t>
            </a:r>
            <a:endParaRPr lang="en-US" sz="28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Operator: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latin typeface="Lucida Console" panose="020B0609040504020204" pitchFamily="49" charset="0"/>
              </a:rPr>
              <a:t>var x </a:t>
            </a:r>
            <a:r>
              <a:rPr lang="en-US" sz="2400" dirty="0">
                <a:latin typeface="Lucida Console" panose="020B0609040504020204" pitchFamily="49" charset="0"/>
              </a:rPr>
              <a:t>= 6;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err="1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y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3;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if ( </a:t>
            </a:r>
            <a:r>
              <a:rPr lang="en-US" sz="2400" dirty="0" smtClean="0">
                <a:latin typeface="Lucida Console" panose="020B0609040504020204" pitchFamily="49" charset="0"/>
              </a:rPr>
              <a:t>x</a:t>
            </a:r>
            <a:r>
              <a:rPr lang="en-US" sz="2400" dirty="0">
                <a:latin typeface="Lucida Console" panose="020B0609040504020204" pitchFamily="49" charset="0"/>
              </a:rPr>
              <a:t>==5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||</a:t>
            </a:r>
            <a:r>
              <a:rPr lang="en-US" sz="2400" dirty="0">
                <a:latin typeface="Lucida Console" panose="020B0609040504020204" pitchFamily="49" charset="0"/>
              </a:rPr>
              <a:t> y</a:t>
            </a:r>
            <a:r>
              <a:rPr lang="en-US" sz="2400" dirty="0" smtClean="0">
                <a:latin typeface="Lucida Console" panose="020B0609040504020204" pitchFamily="49" charset="0"/>
              </a:rPr>
              <a:t>==3 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    alert("this </a:t>
            </a:r>
            <a:r>
              <a:rPr lang="en-US" sz="2400"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latin typeface="Lucida Console" panose="020B0609040504020204" pitchFamily="49" charset="0"/>
              </a:rPr>
              <a:t>true"); </a:t>
            </a:r>
            <a:r>
              <a:rPr lang="en-US" sz="2400" dirty="0">
                <a:latin typeface="Lucida Console" panose="020B0609040504020204" pitchFamily="49" charset="0"/>
              </a:rPr>
              <a:t>   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5943600" y="2362200"/>
            <a:ext cx="2743200" cy="2133600"/>
          </a:xfrm>
          <a:prstGeom prst="wedgeEllipseCallout">
            <a:avLst>
              <a:gd name="adj1" fmla="val -69583"/>
              <a:gd name="adj2" fmla="val -1142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True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28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 </a:t>
            </a:r>
            <a:endParaRPr lang="en-US" sz="2800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False?</a:t>
            </a:r>
            <a:endParaRPr lang="en-US" sz="28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Operator: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latin typeface="Lucida Console" panose="020B0609040504020204" pitchFamily="49" charset="0"/>
              </a:rPr>
              <a:t>var x </a:t>
            </a:r>
            <a:r>
              <a:rPr lang="en-US" sz="2400" dirty="0">
                <a:latin typeface="Lucida Console" panose="020B0609040504020204" pitchFamily="49" charset="0"/>
              </a:rPr>
              <a:t>= 6;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err="1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y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3;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if ( </a:t>
            </a:r>
            <a:r>
              <a:rPr lang="en-US" sz="2400" dirty="0" smtClean="0">
                <a:latin typeface="Lucida Console" panose="020B0609040504020204" pitchFamily="49" charset="0"/>
              </a:rPr>
              <a:t>x</a:t>
            </a:r>
            <a:r>
              <a:rPr lang="en-US" sz="2400" dirty="0">
                <a:latin typeface="Lucida Console" panose="020B0609040504020204" pitchFamily="49" charset="0"/>
              </a:rPr>
              <a:t>==5 </a:t>
            </a:r>
            <a:r>
              <a:rPr lang="en-US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&amp;&amp;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==3 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    alert("this </a:t>
            </a:r>
            <a:r>
              <a:rPr lang="en-US" sz="2400"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latin typeface="Lucida Console" panose="020B0609040504020204" pitchFamily="49" charset="0"/>
              </a:rPr>
              <a:t>true"); </a:t>
            </a:r>
            <a:r>
              <a:rPr lang="en-US" sz="2400" dirty="0">
                <a:latin typeface="Lucida Console" panose="020B0609040504020204" pitchFamily="49" charset="0"/>
              </a:rPr>
              <a:t>   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5943600" y="2362200"/>
            <a:ext cx="2743200" cy="2133600"/>
          </a:xfrm>
          <a:prstGeom prst="wedgeEllipseCallout">
            <a:avLst>
              <a:gd name="adj1" fmla="val -69583"/>
              <a:gd name="adj2" fmla="val -1142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True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28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 </a:t>
            </a:r>
            <a:endParaRPr lang="en-US" sz="2800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False?</a:t>
            </a:r>
            <a:endParaRPr lang="en-US" sz="28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Condition - Order of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x </a:t>
            </a:r>
            <a:r>
              <a:rPr lang="en-US" sz="2400" dirty="0">
                <a:latin typeface="Lucida Console" panose="020B0609040504020204" pitchFamily="49" charset="0"/>
              </a:rPr>
              <a:t>= 6;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err="1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y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smtClean="0">
                <a:latin typeface="Lucida Console" panose="020B0609040504020204" pitchFamily="49" charset="0"/>
              </a:rPr>
              <a:t>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latin typeface="Lucida Console" panose="020B0609040504020204" pitchFamily="49" charset="0"/>
              </a:rPr>
              <a:t>var z = 2;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if </a:t>
            </a:r>
            <a:r>
              <a:rPr lang="en-US" sz="2400" smtClean="0">
                <a:latin typeface="Lucida Console" panose="020B0609040504020204" pitchFamily="49" charset="0"/>
              </a:rPr>
              <a:t>( x</a:t>
            </a:r>
            <a:r>
              <a:rPr lang="en-US" sz="2400">
                <a:latin typeface="Lucida Console" panose="020B0609040504020204" pitchFamily="49" charset="0"/>
              </a:rPr>
              <a:t>==</a:t>
            </a:r>
            <a:r>
              <a:rPr lang="en-US" sz="2400" smtClean="0">
                <a:latin typeface="Lucida Console" panose="020B0609040504020204" pitchFamily="49" charset="0"/>
              </a:rPr>
              <a:t>5 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&amp;&amp;</a:t>
            </a:r>
            <a:r>
              <a:rPr lang="en-US" sz="2400" smtClean="0">
                <a:latin typeface="Lucida Console" panose="020B0609040504020204" pitchFamily="49" charset="0"/>
              </a:rPr>
              <a:t> y==3 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||</a:t>
            </a:r>
            <a:r>
              <a:rPr lang="en-US" sz="2400" smtClean="0">
                <a:latin typeface="Lucida Console" panose="020B0609040504020204" pitchFamily="49" charset="0"/>
              </a:rPr>
              <a:t> z==2 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  </a:t>
            </a:r>
            <a:r>
              <a:rPr lang="en-US" sz="2400">
                <a:latin typeface="Lucida Console" panose="020B0609040504020204" pitchFamily="49" charset="0"/>
              </a:rPr>
              <a:t> </a:t>
            </a:r>
            <a:r>
              <a:rPr lang="en-US" sz="2400" smtClean="0">
                <a:latin typeface="Lucida Console" panose="020B0609040504020204" pitchFamily="49" charset="0"/>
              </a:rPr>
              <a:t>alert("this </a:t>
            </a:r>
            <a:r>
              <a:rPr lang="en-US" sz="2400"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latin typeface="Lucida Console" panose="020B0609040504020204" pitchFamily="49" charset="0"/>
              </a:rPr>
              <a:t>true"); </a:t>
            </a:r>
            <a:r>
              <a:rPr lang="en-US" sz="2400" dirty="0">
                <a:latin typeface="Lucida Console" panose="020B0609040504020204" pitchFamily="49" charset="0"/>
              </a:rPr>
              <a:t>   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4244876"/>
            <a:ext cx="5257800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Question: is this evaluated as</a:t>
            </a:r>
          </a:p>
          <a:p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[x AND y] OR z   </a:t>
            </a:r>
            <a:r>
              <a:rPr lang="en-US" sz="3600" smtClean="0">
                <a:latin typeface="Webdings" panose="05030102010509060703" pitchFamily="18" charset="2"/>
                <a:ea typeface="Verdana" panose="020B0604030504040204" pitchFamily="34" charset="0"/>
                <a:cs typeface="Verdana" panose="020B0604030504040204" pitchFamily="34" charset="0"/>
                <a:sym typeface="Wingdings 2"/>
              </a:rPr>
              <a:t></a:t>
            </a:r>
            <a:endParaRPr lang="en-US" sz="2400" smtClean="0">
              <a:latin typeface="Webdings" panose="05030102010509060703" pitchFamily="18" charset="2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</a:p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x AND [y OR z]</a:t>
            </a:r>
            <a:endParaRPr lang="en-US">
              <a:solidFill>
                <a:srgbClr val="C00000"/>
              </a:solidFill>
              <a:latin typeface="Lucida Console" panose="020B060904050402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of Precedence - Parentheses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err="1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x </a:t>
            </a:r>
            <a:r>
              <a:rPr lang="en-US" sz="2400" dirty="0">
                <a:latin typeface="Lucida Console" panose="020B0609040504020204" pitchFamily="49" charset="0"/>
              </a:rPr>
              <a:t>= 6;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err="1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y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smtClean="0">
                <a:latin typeface="Lucida Console" panose="020B0609040504020204" pitchFamily="49" charset="0"/>
              </a:rPr>
              <a:t>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latin typeface="Lucida Console" panose="020B0609040504020204" pitchFamily="49" charset="0"/>
              </a:rPr>
              <a:t>var z = 2;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if </a:t>
            </a:r>
            <a:r>
              <a:rPr lang="en-US" sz="2400" smtClean="0">
                <a:latin typeface="Lucida Console" panose="020B0609040504020204" pitchFamily="49" charset="0"/>
              </a:rPr>
              <a:t>( 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(</a:t>
            </a:r>
            <a:r>
              <a:rPr lang="en-US" sz="2400" smtClean="0">
                <a:latin typeface="Lucida Console" panose="020B0609040504020204" pitchFamily="49" charset="0"/>
              </a:rPr>
              <a:t>x</a:t>
            </a:r>
            <a:r>
              <a:rPr lang="en-US" sz="2400">
                <a:latin typeface="Lucida Console" panose="020B0609040504020204" pitchFamily="49" charset="0"/>
              </a:rPr>
              <a:t>==</a:t>
            </a:r>
            <a:r>
              <a:rPr lang="en-US" sz="2400" smtClean="0">
                <a:latin typeface="Lucida Console" panose="020B0609040504020204" pitchFamily="49" charset="0"/>
              </a:rPr>
              <a:t>5 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&amp;&amp;</a:t>
            </a:r>
            <a:r>
              <a:rPr lang="en-US" sz="2400" smtClean="0">
                <a:latin typeface="Lucida Console" panose="020B0609040504020204" pitchFamily="49" charset="0"/>
              </a:rPr>
              <a:t> y==3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) || </a:t>
            </a:r>
            <a:r>
              <a:rPr lang="en-US" sz="2400" smtClean="0">
                <a:latin typeface="Lucida Console" panose="020B0609040504020204" pitchFamily="49" charset="0"/>
              </a:rPr>
              <a:t>z==2 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  </a:t>
            </a:r>
            <a:r>
              <a:rPr lang="en-US" sz="2400">
                <a:latin typeface="Lucida Console" panose="020B0609040504020204" pitchFamily="49" charset="0"/>
              </a:rPr>
              <a:t> </a:t>
            </a:r>
            <a:r>
              <a:rPr lang="en-US" sz="2400" smtClean="0">
                <a:latin typeface="Lucida Console" panose="020B0609040504020204" pitchFamily="49" charset="0"/>
              </a:rPr>
              <a:t>alert("this </a:t>
            </a:r>
            <a:r>
              <a:rPr lang="en-US" sz="2400"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latin typeface="Lucida Console" panose="020B0609040504020204" pitchFamily="49" charset="0"/>
              </a:rPr>
              <a:t>true"); </a:t>
            </a:r>
            <a:r>
              <a:rPr lang="en-US" sz="2400" dirty="0">
                <a:latin typeface="Lucida Console" panose="020B0609040504020204" pitchFamily="49" charset="0"/>
              </a:rPr>
              <a:t>   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4038600"/>
            <a:ext cx="4191000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Evaluated as</a:t>
            </a:r>
          </a:p>
          <a:p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[x AND y] OR z</a:t>
            </a:r>
          </a:p>
          <a:p>
            <a:endParaRPr lang="en-US" sz="200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[false AND true] OR true  </a:t>
            </a:r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/>
              </a:rPr>
              <a:t></a:t>
            </a:r>
            <a:endParaRPr lang="en-US" sz="200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false OR true          </a:t>
            </a:r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/>
              </a:rPr>
              <a:t></a:t>
            </a:r>
            <a:endParaRPr lang="en-US" sz="200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true</a:t>
            </a:r>
            <a:endParaRPr lang="en-US" sz="2000"/>
          </a:p>
        </p:txBody>
      </p:sp>
      <p:cxnSp>
        <p:nvCxnSpPr>
          <p:cNvPr id="7" name="Straight Connector 6"/>
          <p:cNvCxnSpPr>
            <a:stCxn id="6" idx="1"/>
            <a:endCxn id="6" idx="3"/>
          </p:cNvCxnSpPr>
          <p:nvPr/>
        </p:nvCxnSpPr>
        <p:spPr>
          <a:xfrm>
            <a:off x="2438400" y="5223540"/>
            <a:ext cx="4191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block of programming </a:t>
            </a:r>
            <a:r>
              <a:rPr lang="en-US" dirty="0" smtClean="0"/>
              <a:t>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analyzes and makes a decision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smtClean="0"/>
              <a:t>do something / not </a:t>
            </a:r>
            <a:r>
              <a:rPr lang="en-US" dirty="0" smtClean="0"/>
              <a:t>do something</a:t>
            </a:r>
          </a:p>
          <a:p>
            <a:pPr>
              <a:lnSpc>
                <a:spcPct val="150000"/>
              </a:lnSpc>
            </a:pPr>
            <a:r>
              <a:rPr lang="en-US" b="1" smtClean="0">
                <a:solidFill>
                  <a:srgbClr val="C00000"/>
                </a:solidFill>
              </a:rPr>
              <a:t>"if" </a:t>
            </a:r>
            <a:r>
              <a:rPr lang="en-US" b="1" dirty="0" smtClean="0">
                <a:solidFill>
                  <a:srgbClr val="C00000"/>
                </a:solidFill>
              </a:rPr>
              <a:t>conditional statement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of Precedence - Parentheses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err="1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x </a:t>
            </a:r>
            <a:r>
              <a:rPr lang="en-US" sz="2400" dirty="0">
                <a:latin typeface="Lucida Console" panose="020B0609040504020204" pitchFamily="49" charset="0"/>
              </a:rPr>
              <a:t>= 6;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err="1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y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smtClean="0">
                <a:latin typeface="Lucida Console" panose="020B0609040504020204" pitchFamily="49" charset="0"/>
              </a:rPr>
              <a:t>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latin typeface="Lucida Console" panose="020B0609040504020204" pitchFamily="49" charset="0"/>
              </a:rPr>
              <a:t>var z = 2;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if </a:t>
            </a:r>
            <a:r>
              <a:rPr lang="en-US" sz="2400" smtClean="0">
                <a:latin typeface="Lucida Console" panose="020B0609040504020204" pitchFamily="49" charset="0"/>
              </a:rPr>
              <a:t>( x</a:t>
            </a:r>
            <a:r>
              <a:rPr lang="en-US" sz="2400">
                <a:latin typeface="Lucida Console" panose="020B0609040504020204" pitchFamily="49" charset="0"/>
              </a:rPr>
              <a:t>==</a:t>
            </a:r>
            <a:r>
              <a:rPr lang="en-US" sz="2400" smtClean="0">
                <a:latin typeface="Lucida Console" panose="020B0609040504020204" pitchFamily="49" charset="0"/>
              </a:rPr>
              <a:t>5 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&amp;&amp; (</a:t>
            </a:r>
            <a:r>
              <a:rPr lang="en-US" sz="2400" smtClean="0">
                <a:latin typeface="Lucida Console" panose="020B0609040504020204" pitchFamily="49" charset="0"/>
              </a:rPr>
              <a:t>y==3 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||</a:t>
            </a:r>
            <a:r>
              <a:rPr lang="en-US" sz="2400" smtClean="0">
                <a:latin typeface="Lucida Console" panose="020B0609040504020204" pitchFamily="49" charset="0"/>
              </a:rPr>
              <a:t> z==2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en-US" sz="240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  </a:t>
            </a:r>
            <a:r>
              <a:rPr lang="en-US" sz="2400">
                <a:latin typeface="Lucida Console" panose="020B0609040504020204" pitchFamily="49" charset="0"/>
              </a:rPr>
              <a:t> </a:t>
            </a:r>
            <a:r>
              <a:rPr lang="en-US" sz="2400" smtClean="0">
                <a:latin typeface="Lucida Console" panose="020B0609040504020204" pitchFamily="49" charset="0"/>
              </a:rPr>
              <a:t>alert("this </a:t>
            </a:r>
            <a:r>
              <a:rPr lang="en-US" sz="2400"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latin typeface="Lucida Console" panose="020B0609040504020204" pitchFamily="49" charset="0"/>
              </a:rPr>
              <a:t>true"); </a:t>
            </a:r>
            <a:r>
              <a:rPr lang="en-US" sz="2400" dirty="0">
                <a:latin typeface="Lucida Console" panose="020B0609040504020204" pitchFamily="49" charset="0"/>
              </a:rPr>
              <a:t>   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00" y="4038600"/>
            <a:ext cx="4191000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Evaluated as</a:t>
            </a:r>
          </a:p>
          <a:p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AND [y OR z]</a:t>
            </a:r>
          </a:p>
          <a:p>
            <a:endParaRPr lang="en-US" sz="200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 AND [true OR true]  </a:t>
            </a:r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/>
              </a:rPr>
              <a:t></a:t>
            </a:r>
            <a:endParaRPr lang="en-US" sz="200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false AND true        </a:t>
            </a:r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/>
              </a:rPr>
              <a:t></a:t>
            </a:r>
            <a:endParaRPr lang="en-US" sz="200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false</a:t>
            </a:r>
            <a:endParaRPr lang="en-US" sz="2000"/>
          </a:p>
        </p:txBody>
      </p:sp>
      <p:cxnSp>
        <p:nvCxnSpPr>
          <p:cNvPr id="9" name="Straight Connector 8"/>
          <p:cNvCxnSpPr/>
          <p:nvPr/>
        </p:nvCxnSpPr>
        <p:spPr>
          <a:xfrm>
            <a:off x="2438400" y="5223540"/>
            <a:ext cx="4191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990600"/>
          </a:xfrm>
        </p:spPr>
        <p:txBody>
          <a:bodyPr/>
          <a:lstStyle/>
          <a:p>
            <a:r>
              <a:rPr lang="en-US" dirty="0"/>
              <a:t>“if / </a:t>
            </a:r>
            <a:r>
              <a:rPr lang="en-US" dirty="0" smtClean="0"/>
              <a:t>else” </a:t>
            </a:r>
            <a:r>
              <a:rPr lang="en-US" dirty="0"/>
              <a:t>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28800"/>
            <a:ext cx="8839200" cy="3429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if</a:t>
            </a:r>
            <a:r>
              <a:rPr lang="en-US" sz="2400" dirty="0">
                <a:latin typeface="Lucida Console" panose="020B0609040504020204" pitchFamily="49" charset="0"/>
              </a:rPr>
              <a:t> (condition)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   // code to execute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if condition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else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00CC"/>
                </a:solidFill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   // code to execute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if condition is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not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00CC"/>
                </a:solidFill>
                <a:latin typeface="Lucida Console" panose="020B0609040504020204" pitchFamily="49" charset="0"/>
              </a:rPr>
              <a:t>}</a:t>
            </a:r>
            <a:endParaRPr lang="en-US" sz="2400" dirty="0">
              <a:solidFill>
                <a:srgbClr val="0000CC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038600" y="990600"/>
            <a:ext cx="4984124" cy="1295400"/>
          </a:xfrm>
          <a:prstGeom prst="wedgeEllipseCallout">
            <a:avLst>
              <a:gd name="adj1" fmla="val -15618"/>
              <a:gd name="adj2" fmla="val 4329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condition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possible outcomes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90600"/>
          </a:xfrm>
        </p:spPr>
        <p:txBody>
          <a:bodyPr/>
          <a:lstStyle/>
          <a:p>
            <a:r>
              <a:rPr lang="en-US" dirty="0"/>
              <a:t>“if / </a:t>
            </a:r>
            <a:r>
              <a:rPr lang="en-US" dirty="0" smtClean="0"/>
              <a:t>else if” </a:t>
            </a:r>
            <a:r>
              <a:rPr lang="en-US" dirty="0"/>
              <a:t>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229600" cy="4191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if (condition1)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/>
            </a:r>
            <a:b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  // code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to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execute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if condition1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else if 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condition2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00CC"/>
                </a:solidFill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  // code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to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execute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if condition2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00CC"/>
                </a:solidFill>
                <a:latin typeface="Lucida Console" panose="020B0609040504020204" pitchFamily="49" charset="0"/>
              </a:rPr>
              <a:t>}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else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 // code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to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execute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if neither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is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latin typeface="Lucida Console" panose="020B0609040504020204" pitchFamily="49" charset="0"/>
              </a:rPr>
              <a:t>}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876800" y="5867400"/>
            <a:ext cx="3429000" cy="858837"/>
          </a:xfrm>
          <a:prstGeom prst="wedgeEllipseCallout">
            <a:avLst>
              <a:gd name="adj1" fmla="val -15183"/>
              <a:gd name="adj2" fmla="val 47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stops at first “true”</a:t>
            </a:r>
            <a:endParaRPr lang="en-US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3200400" y="762000"/>
            <a:ext cx="5822324" cy="1295400"/>
          </a:xfrm>
          <a:prstGeom prst="wedgeEllipseCallout">
            <a:avLst>
              <a:gd name="adj1" fmla="val -15618"/>
              <a:gd name="adj2" fmla="val 4329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several conditions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several  possible outcomes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90600"/>
          </a:xfrm>
        </p:spPr>
        <p:txBody>
          <a:bodyPr/>
          <a:lstStyle/>
          <a:p>
            <a:r>
              <a:rPr lang="en-US" dirty="0"/>
              <a:t>“if / </a:t>
            </a:r>
            <a:r>
              <a:rPr lang="en-US" dirty="0" smtClean="0"/>
              <a:t>else if</a:t>
            </a:r>
            <a:r>
              <a:rPr lang="en-US" smtClean="0"/>
              <a:t>” brace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229600" cy="4191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if (condition1)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/>
            </a:r>
            <a:b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  // code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to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execute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if condition1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else if 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condition2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00CC"/>
                </a:solidFill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  // code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to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execute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if condition2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00CC"/>
                </a:solidFill>
                <a:latin typeface="Lucida Console" panose="020B0609040504020204" pitchFamily="49" charset="0"/>
              </a:rPr>
              <a:t>}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else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 // code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to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execute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if neither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is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latin typeface="Lucida Console" panose="020B0609040504020204" pitchFamily="49" charset="0"/>
              </a:rPr>
              <a:t>}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380999" y="990600"/>
            <a:ext cx="845819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Opening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starts on next line, closing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aligned under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else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endParaRPr lang="en-US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6096000"/>
            <a:ext cx="6096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Statements inside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{ }</a:t>
            </a:r>
            <a:r>
              <a:rPr lang="en-US" smtClean="0"/>
              <a:t>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blocks </a:t>
            </a:r>
            <a:r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indented!</a:t>
            </a:r>
            <a:endParaRPr lang="en-US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90600"/>
          </a:xfrm>
        </p:spPr>
        <p:txBody>
          <a:bodyPr/>
          <a:lstStyle/>
          <a:p>
            <a:r>
              <a:rPr lang="en-US" dirty="0"/>
              <a:t>“if / </a:t>
            </a:r>
            <a:r>
              <a:rPr lang="en-US" dirty="0" smtClean="0"/>
              <a:t>else if</a:t>
            </a:r>
            <a:r>
              <a:rPr lang="en-US" smtClean="0"/>
              <a:t>” brace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229600" cy="4191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if (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condition1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) 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  // code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to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execute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if condition1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else if 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>
                <a:solidFill>
                  <a:srgbClr val="0000CC"/>
                </a:solidFill>
                <a:latin typeface="Lucida Console" panose="020B0609040504020204" pitchFamily="49" charset="0"/>
              </a:rPr>
              <a:t>condition2</a:t>
            </a:r>
            <a:r>
              <a:rPr lang="en-US" sz="2400" smtClean="0">
                <a:latin typeface="Lucida Console" panose="020B0609040504020204" pitchFamily="49" charset="0"/>
              </a:rPr>
              <a:t>) </a:t>
            </a:r>
            <a:r>
              <a:rPr lang="en-US" sz="2400" smtClean="0">
                <a:solidFill>
                  <a:srgbClr val="0000CC"/>
                </a:solidFill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  // code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to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execute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if condition2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0000CC"/>
                </a:solidFill>
                <a:latin typeface="Lucida Console" panose="020B0609040504020204" pitchFamily="49" charset="0"/>
              </a:rPr>
              <a:t>}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 // code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to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execute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if neither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is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latin typeface="Lucida Console" panose="020B0609040504020204" pitchFamily="49" charset="0"/>
              </a:rPr>
              <a:t>}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0" y="6096000"/>
            <a:ext cx="6096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Statements inside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{ }</a:t>
            </a:r>
            <a:r>
              <a:rPr lang="en-US" smtClean="0"/>
              <a:t>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blocks </a:t>
            </a:r>
            <a:r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indented!</a:t>
            </a:r>
            <a:endParaRPr lang="en-US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80999" y="990600"/>
            <a:ext cx="845819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Opening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starts on same line, closing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aligned under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else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endParaRPr lang="en-US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90600"/>
          </a:xfrm>
        </p:spPr>
        <p:txBody>
          <a:bodyPr/>
          <a:lstStyle/>
          <a:p>
            <a:r>
              <a:rPr lang="en-US" dirty="0"/>
              <a:t>“if / </a:t>
            </a:r>
            <a:r>
              <a:rPr lang="en-US" dirty="0" smtClean="0"/>
              <a:t>else if</a:t>
            </a:r>
            <a:r>
              <a:rPr lang="en-US" smtClean="0"/>
              <a:t>” brace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229600" cy="4191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if 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     (condition1) { // code for condition1 }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solidFill>
                  <a:srgbClr val="0000CC"/>
                </a:solidFill>
                <a:latin typeface="Lucida Console" panose="020B0609040504020204" pitchFamily="49" charset="0"/>
              </a:rPr>
              <a:t>else 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if 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>
                <a:solidFill>
                  <a:srgbClr val="0000CC"/>
                </a:solidFill>
                <a:latin typeface="Lucida Console" panose="020B0609040504020204" pitchFamily="49" charset="0"/>
              </a:rPr>
              <a:t>condition2</a:t>
            </a:r>
            <a:r>
              <a:rPr lang="en-US" sz="2000" smtClean="0">
                <a:latin typeface="Lucida Console" panose="020B0609040504020204" pitchFamily="49" charset="0"/>
              </a:rPr>
              <a:t>) </a:t>
            </a:r>
            <a:r>
              <a:rPr lang="en-US" sz="2000" smtClean="0">
                <a:solidFill>
                  <a:srgbClr val="0000CC"/>
                </a:solidFill>
                <a:latin typeface="Lucida Console" panose="020B0609040504020204" pitchFamily="49" charset="0"/>
              </a:rPr>
              <a:t>{ // code for condition2 }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else                 { // code for else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/>
              <a:t>    If the </a:t>
            </a:r>
            <a:r>
              <a:rPr lang="en-US" sz="2000" i="1" smtClean="0">
                <a:solidFill>
                  <a:srgbClr val="0000CC"/>
                </a:solidFill>
              </a:rPr>
              <a:t>code to execute</a:t>
            </a:r>
            <a:r>
              <a:rPr lang="en-US" sz="2000" smtClean="0"/>
              <a:t> is a </a:t>
            </a:r>
            <a:r>
              <a:rPr lang="en-US" sz="2000" smtClean="0">
                <a:solidFill>
                  <a:srgbClr val="C00000"/>
                </a:solidFill>
              </a:rPr>
              <a:t>single statement </a:t>
            </a:r>
            <a:r>
              <a:rPr lang="en-US" sz="2000" smtClean="0"/>
              <a:t>for all </a:t>
            </a:r>
            <a:br>
              <a:rPr lang="en-US" sz="2000" smtClean="0"/>
            </a:br>
            <a:r>
              <a:rPr lang="en-US" sz="2000" smtClean="0"/>
              <a:t>   of the conditions, you can "stack the code" like this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081"/>
            <a:ext cx="8229600" cy="990600"/>
          </a:xfrm>
        </p:spPr>
        <p:txBody>
          <a:bodyPr/>
          <a:lstStyle/>
          <a:p>
            <a:r>
              <a:rPr lang="en-US" dirty="0" smtClean="0"/>
              <a:t>“switch” </a:t>
            </a:r>
            <a:r>
              <a:rPr lang="en-US" dirty="0"/>
              <a:t>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7973" y="1207532"/>
            <a:ext cx="8229600" cy="5334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switch(condition to evaluate)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smtClean="0">
                <a:solidFill>
                  <a:srgbClr val="C00000"/>
                </a:solidFill>
                <a:latin typeface="Lucida Console" panose="020B0609040504020204" pitchFamily="49" charset="0"/>
              </a:rPr>
              <a:t>case value1</a:t>
            </a:r>
            <a:r>
              <a:rPr lang="en-US" sz="18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:</a:t>
            </a:r>
            <a:endParaRPr lang="en-US" sz="18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</a:rPr>
              <a:t>    // code 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to execute if case 1 </a:t>
            </a:r>
            <a:r>
              <a:rPr lang="en-US" sz="180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endParaRPr lang="en-US" sz="18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smtClean="0">
                <a:solidFill>
                  <a:srgbClr val="C00000"/>
                </a:solidFill>
                <a:latin typeface="Lucida Console" panose="020B0609040504020204" pitchFamily="49" charset="0"/>
              </a:rPr>
              <a:t>break;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smtClean="0">
                <a:solidFill>
                  <a:srgbClr val="0000CC"/>
                </a:solidFill>
                <a:latin typeface="Lucida Console" panose="020B0609040504020204" pitchFamily="49" charset="0"/>
              </a:rPr>
              <a:t>    case value2</a:t>
            </a:r>
            <a:r>
              <a:rPr lang="en-US" sz="1800" dirty="0" smtClean="0">
                <a:solidFill>
                  <a:srgbClr val="0000CC"/>
                </a:solidFill>
                <a:latin typeface="Lucida Console" panose="020B0609040504020204" pitchFamily="49" charset="0"/>
              </a:rPr>
              <a:t>:</a:t>
            </a:r>
            <a:endParaRPr lang="en-US" sz="18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</a:rPr>
              <a:t>    // code 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to execute if case 2 </a:t>
            </a:r>
            <a:r>
              <a:rPr lang="en-US" sz="180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endParaRPr lang="en-US" sz="18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smtClean="0">
                <a:solidFill>
                  <a:srgbClr val="0000CC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>
                <a:solidFill>
                  <a:srgbClr val="0000CC"/>
                </a:solidFill>
                <a:latin typeface="Lucida Console" panose="020B0609040504020204" pitchFamily="49" charset="0"/>
              </a:rPr>
              <a:t>break</a:t>
            </a:r>
            <a:r>
              <a:rPr lang="en-US" sz="1800" smtClean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smtClean="0">
                <a:solidFill>
                  <a:srgbClr val="7030A0"/>
                </a:solidFill>
                <a:latin typeface="Lucida Console" panose="020B0609040504020204" pitchFamily="49" charset="0"/>
              </a:rPr>
              <a:t>    case value3</a:t>
            </a:r>
            <a:r>
              <a:rPr lang="en-US" sz="1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  <a:endParaRPr lang="en-US" sz="18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rgbClr val="7030A0"/>
                </a:solidFill>
                <a:latin typeface="Lucida Console" panose="020B0609040504020204" pitchFamily="49" charset="0"/>
              </a:rPr>
              <a:t>  </a:t>
            </a:r>
            <a:r>
              <a:rPr lang="en-US" sz="1800" smtClean="0">
                <a:solidFill>
                  <a:srgbClr val="7030A0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</a:rPr>
              <a:t>// code 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to execute if case 3 </a:t>
            </a:r>
            <a:r>
              <a:rPr lang="en-US" sz="180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endParaRPr lang="en-US" sz="18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rgbClr val="7030A0"/>
                </a:solidFill>
                <a:latin typeface="Lucida Console" panose="020B0609040504020204" pitchFamily="49" charset="0"/>
              </a:rPr>
              <a:t>  </a:t>
            </a:r>
            <a:r>
              <a:rPr lang="en-US" sz="1800" smtClean="0">
                <a:solidFill>
                  <a:srgbClr val="7030A0"/>
                </a:solidFill>
                <a:latin typeface="Lucida Console" panose="020B06090405040202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smtClean="0">
                <a:latin typeface="Lucida Console" panose="020B0609040504020204" pitchFamily="49" charset="0"/>
              </a:rPr>
              <a:t>default</a:t>
            </a:r>
            <a:r>
              <a:rPr lang="en-US" sz="18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</a:rPr>
              <a:t>    //code 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to execute if </a:t>
            </a:r>
            <a:r>
              <a:rPr lang="en-US" sz="1800">
                <a:solidFill>
                  <a:srgbClr val="00B050"/>
                </a:solidFill>
                <a:latin typeface="Lucida Console" panose="020B0609040504020204" pitchFamily="49" charset="0"/>
              </a:rPr>
              <a:t>none </a:t>
            </a:r>
            <a: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</a:rPr>
              <a:t>are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</a:rPr>
              <a:t>     </a:t>
            </a:r>
            <a:r>
              <a:rPr lang="en-US" sz="1800" smtClean="0">
                <a:latin typeface="Lucida Console" panose="020B0609040504020204" pitchFamily="49" charset="0"/>
              </a:rPr>
              <a:t>break</a:t>
            </a:r>
            <a:r>
              <a:rPr lang="en-US" sz="1800" dirty="0" smtClean="0">
                <a:latin typeface="Lucida Console" panose="020B0609040504020204" pitchFamily="49" charset="0"/>
              </a:rPr>
              <a:t>;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904555" y="890119"/>
            <a:ext cx="2895600" cy="1172662"/>
          </a:xfrm>
          <a:prstGeom prst="wedgeEllipseCallout">
            <a:avLst>
              <a:gd name="adj1" fmla="val -15183"/>
              <a:gd name="adj2" fmla="val 47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Many Conditions</a:t>
            </a:r>
            <a:endParaRPr lang="en-US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019800" y="4572000"/>
            <a:ext cx="3048000" cy="1111250"/>
          </a:xfrm>
          <a:prstGeom prst="wedgeEllipseCallout">
            <a:avLst>
              <a:gd name="adj1" fmla="val -15183"/>
              <a:gd name="adj2" fmla="val 47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stops at first “true”</a:t>
            </a:r>
            <a:endParaRPr lang="en-US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6195060"/>
            <a:ext cx="67446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 the </a:t>
            </a:r>
            <a:r>
              <a:rPr lang="en-US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indentation style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with a switch/case block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2296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Lucida Console" panose="020B0609040504020204" pitchFamily="49" charset="0"/>
              </a:rPr>
              <a:t>var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myName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= "Teresa";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switch(</a:t>
            </a:r>
            <a:r>
              <a:rPr lang="en-US" sz="2000" dirty="0" err="1" smtClean="0">
                <a:latin typeface="Lucida Console" panose="020B0609040504020204" pitchFamily="49" charset="0"/>
              </a:rPr>
              <a:t>myName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case "Maria":</a:t>
            </a:r>
            <a:endParaRPr lang="en-US" sz="20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    // code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to execute if case 1 </a:t>
            </a: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endParaRPr lang="en-US" sz="20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00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break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0000CC"/>
                </a:solidFill>
                <a:latin typeface="Lucida Console" panose="020B0609040504020204" pitchFamily="49" charset="0"/>
              </a:rPr>
              <a:t>    case "Sue":</a:t>
            </a: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    // code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to execute if case 2 </a:t>
            </a: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endParaRPr lang="en-US" sz="20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0000CC"/>
                </a:solidFill>
                <a:latin typeface="Lucida Console" panose="020B0609040504020204" pitchFamily="49" charset="0"/>
              </a:rPr>
              <a:t>      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7030A0"/>
                </a:solidFill>
                <a:latin typeface="Lucida Console" panose="020B0609040504020204" pitchFamily="49" charset="0"/>
              </a:rPr>
              <a:t>    case "Teresa":</a:t>
            </a:r>
            <a:endParaRPr lang="en-US" sz="20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    // code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to execute if case 3 </a:t>
            </a: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endParaRPr lang="en-US" sz="20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7030A0"/>
                </a:solidFill>
                <a:latin typeface="Lucida Console" panose="020B0609040504020204" pitchFamily="49" charset="0"/>
              </a:rPr>
              <a:t>      </a:t>
            </a: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smtClean="0">
                <a:latin typeface="Lucida Console" panose="020B0609040504020204" pitchFamily="49" charset="0"/>
              </a:rPr>
              <a:t>default</a:t>
            </a:r>
            <a:r>
              <a:rPr lang="en-US" sz="20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    //code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to execute if </a:t>
            </a: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none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are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     </a:t>
            </a:r>
            <a:r>
              <a:rPr lang="en-US" sz="2000" smtClean="0">
                <a:latin typeface="Lucida Console" panose="020B0609040504020204" pitchFamily="49" charset="0"/>
              </a:rPr>
              <a:t>break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27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“switch” </a:t>
            </a:r>
            <a:r>
              <a:rPr lang="en-US" dirty="0"/>
              <a:t>Conditional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371600"/>
            <a:ext cx="406233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opening brace character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at the end of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switch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 or on the next line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6324600"/>
            <a:ext cx="499284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Closing brace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  <a:r>
              <a:rPr lang="en-US" smtClean="0"/>
              <a:t>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aligned under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switch</a:t>
            </a:r>
            <a:endParaRPr lang="en-US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609600" y="6248400"/>
            <a:ext cx="1295400" cy="26086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Run a block of code over and over again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f</a:t>
            </a:r>
            <a:r>
              <a:rPr lang="en-US" sz="2400" b="1" dirty="0" smtClean="0"/>
              <a:t>or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loops </a:t>
            </a:r>
            <a:r>
              <a:rPr lang="en-US" dirty="0"/>
              <a:t>through a block of code a </a:t>
            </a:r>
            <a:r>
              <a:rPr lang="en-US" dirty="0">
                <a:solidFill>
                  <a:srgbClr val="C00000"/>
                </a:solidFill>
              </a:rPr>
              <a:t>specified number of </a:t>
            </a:r>
            <a:r>
              <a:rPr lang="en-US" dirty="0" smtClean="0">
                <a:solidFill>
                  <a:srgbClr val="C00000"/>
                </a:solidFill>
              </a:rPr>
              <a:t>times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/>
              <a:t>while</a:t>
            </a:r>
            <a:endParaRPr lang="en-US" sz="2400" b="1" dirty="0"/>
          </a:p>
          <a:p>
            <a:pPr lvl="2">
              <a:lnSpc>
                <a:spcPct val="150000"/>
              </a:lnSpc>
            </a:pPr>
            <a:r>
              <a:rPr lang="en-US" dirty="0"/>
              <a:t>loops through a block of code </a:t>
            </a:r>
            <a:r>
              <a:rPr lang="en-US" dirty="0" smtClean="0">
                <a:solidFill>
                  <a:srgbClr val="C00000"/>
                </a:solidFill>
              </a:rPr>
              <a:t>while a condition is true</a:t>
            </a:r>
            <a:endParaRPr lang="en-US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endParaRPr lang="en-US" sz="3000" dirty="0"/>
          </a:p>
          <a:p>
            <a:pPr>
              <a:lnSpc>
                <a:spcPct val="150000"/>
              </a:lnSpc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"for"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Counter variable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Conditional statement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Increment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Code that is executed for each loop</a:t>
            </a:r>
          </a:p>
          <a:p>
            <a:pPr lvl="2">
              <a:lnSpc>
                <a:spcPct val="150000"/>
              </a:lnSpc>
            </a:pPr>
            <a:endParaRPr lang="en-US" sz="3000" dirty="0"/>
          </a:p>
          <a:p>
            <a:pPr>
              <a:lnSpc>
                <a:spcPct val="150000"/>
              </a:lnSpc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“if”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Performs an action(s)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Based on a condition(s)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Chooses between different possibilities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"for"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/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for (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=0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;</a:t>
            </a:r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 smtClean="0">
                <a:latin typeface="Lucida Console" panose="020B0609040504020204" pitchFamily="49" charset="0"/>
              </a:rPr>
              <a:t>&lt;5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;</a:t>
            </a:r>
            <a:r>
              <a:rPr lang="en-US" sz="2000" dirty="0">
                <a:latin typeface="Lucida Console" panose="020B0609040504020204" pitchFamily="49" charset="0"/>
              </a:rPr>
              <a:t> 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++)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{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    document.write("</a:t>
            </a:r>
            <a:r>
              <a:rPr lang="en-US" sz="2000" dirty="0">
                <a:latin typeface="Lucida Console" panose="020B0609040504020204" pitchFamily="49" charset="0"/>
              </a:rPr>
              <a:t>The </a:t>
            </a:r>
            <a:r>
              <a:rPr lang="en-US" sz="2000">
                <a:latin typeface="Lucida Console" panose="020B0609040504020204" pitchFamily="49" charset="0"/>
              </a:rPr>
              <a:t>number </a:t>
            </a:r>
            <a:r>
              <a:rPr lang="en-US" sz="2000" smtClean="0">
                <a:latin typeface="Lucida Console" panose="020B0609040504020204" pitchFamily="49" charset="0"/>
              </a:rPr>
              <a:t>is "</a:t>
            </a:r>
            <a:r>
              <a:rPr lang="en-US" sz="2000">
                <a:latin typeface="Lucida Console" panose="020B0609040504020204" pitchFamily="49" charset="0"/>
              </a:rPr>
              <a:t> </a:t>
            </a:r>
            <a:r>
              <a:rPr lang="en-US" sz="2000" smtClean="0">
                <a:latin typeface="Lucida Console" panose="020B0609040504020204" pitchFamily="49" charset="0"/>
              </a:rPr>
              <a:t>+</a:t>
            </a:r>
            <a:r>
              <a:rPr lang="en-US" sz="2000" dirty="0">
                <a:latin typeface="Lucida Console" panose="020B0609040504020204" pitchFamily="49" charset="0"/>
              </a:rPr>
              <a:t> </a:t>
            </a:r>
            <a:r>
              <a:rPr lang="en-US" sz="200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+ "&lt;</a:t>
            </a:r>
            <a:r>
              <a:rPr lang="en-US" sz="2000" dirty="0" err="1">
                <a:latin typeface="Lucida Console" panose="020B0609040504020204" pitchFamily="49" charset="0"/>
              </a:rPr>
              <a:t>br</a:t>
            </a:r>
            <a:r>
              <a:rPr lang="en-US" sz="2000" dirty="0">
                <a:latin typeface="Lucida Console" panose="020B0609040504020204" pitchFamily="49" charset="0"/>
              </a:rPr>
              <a:t>&gt;")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;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47800" y="1600200"/>
            <a:ext cx="1143000" cy="575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09800" y="1638300"/>
            <a:ext cx="1447800" cy="4981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78648" y="1598606"/>
            <a:ext cx="2126752" cy="600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71700" y="1219200"/>
            <a:ext cx="453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counter    condition    increment</a:t>
            </a:r>
            <a:endParaRPr lang="en-US" sz="2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7775" y="3656637"/>
            <a:ext cx="476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that is executed for each loop</a:t>
            </a:r>
            <a:endParaRPr lang="en-US" sz="2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19300" y="3116580"/>
            <a:ext cx="685800" cy="571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Arrow Callout 3"/>
          <p:cNvSpPr/>
          <p:nvPr/>
        </p:nvSpPr>
        <p:spPr>
          <a:xfrm>
            <a:off x="3629025" y="2056653"/>
            <a:ext cx="2771775" cy="54565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20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semicolon</a:t>
            </a:r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"for"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0"/>
            <a:ext cx="8153400" cy="1524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for ( </a:t>
            </a:r>
            <a:r>
              <a:rPr lang="en-US" sz="200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 i</a:t>
            </a:r>
            <a:r>
              <a:rPr lang="en-US" sz="2000" smtClean="0">
                <a:latin typeface="Lucida Console" panose="020B0609040504020204" pitchFamily="49" charset="0"/>
              </a:rPr>
              <a:t>=0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; i</a:t>
            </a:r>
            <a:r>
              <a:rPr lang="en-US" sz="2000" smtClean="0">
                <a:latin typeface="Lucida Console" panose="020B0609040504020204" pitchFamily="49" charset="0"/>
              </a:rPr>
              <a:t>&lt;5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;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 </a:t>
            </a:r>
            <a:r>
              <a:rPr lang="en-US" sz="200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 smtClean="0">
                <a:latin typeface="Lucida Console" panose="020B0609040504020204" pitchFamily="49" charset="0"/>
              </a:rPr>
              <a:t>++ )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{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    document.write("</a:t>
            </a:r>
            <a:r>
              <a:rPr lang="en-US" sz="2000" dirty="0">
                <a:latin typeface="Lucida Console" panose="020B0609040504020204" pitchFamily="49" charset="0"/>
              </a:rPr>
              <a:t>The number is </a:t>
            </a:r>
            <a:r>
              <a:rPr lang="en-US" sz="2000">
                <a:latin typeface="Lucida Console" panose="020B0609040504020204" pitchFamily="49" charset="0"/>
              </a:rPr>
              <a:t>" </a:t>
            </a:r>
            <a:r>
              <a:rPr lang="en-US" sz="2000" smtClean="0">
                <a:latin typeface="Lucida Console" panose="020B0609040504020204" pitchFamily="49" charset="0"/>
              </a:rPr>
              <a:t>+ 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 smtClean="0">
                <a:latin typeface="Lucida Console" panose="020B0609040504020204" pitchFamily="49" charset="0"/>
              </a:rPr>
              <a:t> +</a:t>
            </a:r>
            <a:r>
              <a:rPr lang="en-US" sz="2000" dirty="0">
                <a:latin typeface="Lucida Console" panose="020B0609040504020204" pitchFamily="49" charset="0"/>
              </a:rPr>
              <a:t> "&lt;</a:t>
            </a:r>
            <a:r>
              <a:rPr lang="en-US" sz="2000" dirty="0" err="1">
                <a:latin typeface="Lucida Console" panose="020B0609040504020204" pitchFamily="49" charset="0"/>
              </a:rPr>
              <a:t>br</a:t>
            </a:r>
            <a:r>
              <a:rPr lang="en-US" sz="2000" dirty="0">
                <a:latin typeface="Lucida Console" panose="020B0609040504020204" pitchFamily="49" charset="0"/>
              </a:rPr>
              <a:t>&gt;")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;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4800600"/>
            <a:ext cx="6096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Statements inside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{ }</a:t>
            </a:r>
            <a:r>
              <a:rPr lang="en-US" smtClean="0"/>
              <a:t>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 </a:t>
            </a:r>
            <a:r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indented!</a:t>
            </a:r>
            <a:endParaRPr lang="en-US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1371600"/>
            <a:ext cx="380418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opening brace character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at the end of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</a:p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 or on the next line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4050" y="3526274"/>
            <a:ext cx="45744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Closing brace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  <a:r>
              <a:rPr lang="en-US" smtClean="0"/>
              <a:t>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aligned under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for</a:t>
            </a:r>
            <a:endParaRPr lang="en-US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628650" y="3450074"/>
            <a:ext cx="1295400" cy="26086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"while"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Conditional statement – must </a:t>
            </a:r>
            <a:r>
              <a:rPr lang="en-US" sz="2800" smtClean="0"/>
              <a:t>be true </a:t>
            </a:r>
            <a:br>
              <a:rPr lang="en-US" sz="2800" smtClean="0"/>
            </a:br>
            <a:r>
              <a:rPr lang="en-US" sz="2800" smtClean="0"/>
              <a:t>  at least </a:t>
            </a:r>
            <a:r>
              <a:rPr lang="en-US" sz="2800" dirty="0" smtClean="0"/>
              <a:t>once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Code that is executed for each loop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Increment at the bottom</a:t>
            </a:r>
            <a:endParaRPr lang="en-US" sz="2800" dirty="0"/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Note</a:t>
            </a:r>
            <a:r>
              <a:rPr lang="en-US" sz="2800">
                <a:solidFill>
                  <a:srgbClr val="C00000"/>
                </a:solidFill>
              </a:rPr>
              <a:t>: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dirty="0"/>
              <a:t>i</a:t>
            </a:r>
            <a:r>
              <a:rPr lang="en-US" sz="2800" smtClean="0"/>
              <a:t>f </a:t>
            </a:r>
            <a:r>
              <a:rPr lang="en-US" sz="2800" dirty="0"/>
              <a:t>the condition statement </a:t>
            </a:r>
            <a:r>
              <a:rPr lang="en-US" sz="2800"/>
              <a:t>is </a:t>
            </a:r>
            <a:r>
              <a:rPr lang="en-US" sz="2800" smtClean="0"/>
              <a:t>always</a:t>
            </a:r>
            <a:br>
              <a:rPr lang="en-US" sz="2800" smtClean="0"/>
            </a:br>
            <a:r>
              <a:rPr lang="en-US" sz="2800" smtClean="0"/>
              <a:t>  True</a:t>
            </a:r>
            <a:r>
              <a:rPr lang="en-US" sz="2800" dirty="0"/>
              <a:t>, then you will never exit </a:t>
            </a:r>
            <a:r>
              <a:rPr lang="en-US" sz="2800" dirty="0" smtClean="0"/>
              <a:t>the </a:t>
            </a:r>
            <a:r>
              <a:rPr lang="en-US" sz="2800" smtClean="0"/>
              <a:t>loop!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839200" cy="49377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tops when the condition </a:t>
            </a:r>
            <a:r>
              <a:rPr lang="en-US" smtClean="0">
                <a:solidFill>
                  <a:srgbClr val="C00000"/>
                </a:solidFill>
              </a:rPr>
              <a:t>is false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33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err="1" smtClean="0">
                <a:latin typeface="Lucida Console" panose="020B0609040504020204" pitchFamily="49" charset="0"/>
              </a:rPr>
              <a:t>var</a:t>
            </a:r>
            <a:r>
              <a:rPr lang="en-US" sz="2000" smtClean="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= </a:t>
            </a:r>
            <a:r>
              <a:rPr lang="en-US" sz="2000" dirty="0">
                <a:latin typeface="Lucida Console" panose="020B0609040504020204" pitchFamily="49" charset="0"/>
              </a:rPr>
              <a:t>0;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while (</a:t>
            </a:r>
            <a:r>
              <a:rPr lang="en-US" sz="200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&lt;</a:t>
            </a:r>
            <a:r>
              <a:rPr lang="en-US" sz="2000">
                <a:latin typeface="Lucida Console" panose="020B0609040504020204" pitchFamily="49" charset="0"/>
              </a:rPr>
              <a:t> </a:t>
            </a:r>
            <a:r>
              <a:rPr lang="en-US" sz="2000" smtClean="0">
                <a:latin typeface="Lucida Console" panose="020B0609040504020204" pitchFamily="49" charset="0"/>
              </a:rPr>
              <a:t>5)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{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    document.write</a:t>
            </a:r>
            <a:r>
              <a:rPr lang="en-US" sz="2000" dirty="0">
                <a:latin typeface="Lucida Console" panose="020B0609040504020204" pitchFamily="49" charset="0"/>
              </a:rPr>
              <a:t>("The number </a:t>
            </a:r>
            <a:r>
              <a:rPr lang="en-US" sz="2000">
                <a:latin typeface="Lucida Console" panose="020B0609040504020204" pitchFamily="49" charset="0"/>
              </a:rPr>
              <a:t>is </a:t>
            </a:r>
            <a:r>
              <a:rPr lang="en-US" sz="2000" smtClean="0">
                <a:latin typeface="Lucida Console" panose="020B0609040504020204" pitchFamily="49" charset="0"/>
              </a:rPr>
              <a:t>"</a:t>
            </a:r>
            <a:r>
              <a:rPr lang="en-US" sz="2000">
                <a:latin typeface="Lucida Console" panose="020B0609040504020204" pitchFamily="49" charset="0"/>
              </a:rPr>
              <a:t> </a:t>
            </a:r>
            <a:r>
              <a:rPr lang="en-US" sz="2000" smtClean="0">
                <a:latin typeface="Lucida Console" panose="020B0609040504020204" pitchFamily="49" charset="0"/>
              </a:rPr>
              <a:t>+</a:t>
            </a:r>
            <a:r>
              <a:rPr lang="en-US" sz="2000">
                <a:latin typeface="Lucida Console" panose="020B0609040504020204" pitchFamily="49" charset="0"/>
              </a:rPr>
              <a:t> 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>
                <a:latin typeface="Lucida Console" panose="020B0609040504020204" pitchFamily="49" charset="0"/>
              </a:rPr>
              <a:t> </a:t>
            </a:r>
            <a:r>
              <a:rPr lang="en-US" sz="2000" smtClean="0">
                <a:latin typeface="Lucida Console" panose="020B0609040504020204" pitchFamily="49" charset="0"/>
              </a:rPr>
              <a:t>+</a:t>
            </a:r>
            <a:r>
              <a:rPr lang="en-US" sz="2000" dirty="0">
                <a:latin typeface="Lucida Console" panose="020B0609040504020204" pitchFamily="49" charset="0"/>
              </a:rPr>
              <a:t> "&lt;</a:t>
            </a:r>
            <a:r>
              <a:rPr lang="en-US" sz="2000" dirty="0" err="1">
                <a:latin typeface="Lucida Console" panose="020B0609040504020204" pitchFamily="49" charset="0"/>
              </a:rPr>
              <a:t>br</a:t>
            </a:r>
            <a:r>
              <a:rPr lang="en-US" sz="2000" dirty="0">
                <a:latin typeface="Lucida Console" panose="020B0609040504020204" pitchFamily="49" charset="0"/>
              </a:rPr>
              <a:t>&gt;");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   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++;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60555" y="4574457"/>
            <a:ext cx="930245" cy="279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44543" y="3001010"/>
            <a:ext cx="908257" cy="2702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800" y="2624113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</a:t>
            </a:r>
            <a:endParaRPr lang="en-US" sz="2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33492" y="4645967"/>
            <a:ext cx="1733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increment</a:t>
            </a:r>
            <a:endParaRPr lang="en-US" sz="2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7178" y="5236487"/>
            <a:ext cx="485338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Closing brace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  <a:r>
              <a:rPr lang="en-US" smtClean="0"/>
              <a:t>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aligned under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while</a:t>
            </a:r>
            <a:endParaRPr lang="en-US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52046" y="4899421"/>
            <a:ext cx="1345132" cy="5217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1600" y="2212812"/>
            <a:ext cx="380418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opening brace character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at the end of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while</a:t>
            </a:r>
          </a:p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 or on the next line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5879068"/>
            <a:ext cx="6096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Statements inside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{ }</a:t>
            </a:r>
            <a:r>
              <a:rPr lang="en-US" smtClean="0"/>
              <a:t>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 </a:t>
            </a:r>
            <a:r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indented!</a:t>
            </a:r>
            <a:endParaRPr lang="en-US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"do while"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057400"/>
            <a:ext cx="8839200" cy="3048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Lucida Console" panose="020B0609040504020204" pitchFamily="49" charset="0"/>
              </a:rPr>
              <a:t>var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 = 0</a:t>
            </a:r>
            <a:r>
              <a:rPr lang="en-US" sz="2000" dirty="0" smtClean="0">
                <a:latin typeface="Lucida Console" panose="020B0609040504020204" pitchFamily="49" charset="0"/>
              </a:rPr>
              <a:t>;                  </a:t>
            </a:r>
            <a:endParaRPr lang="en-US" sz="20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Lucida Console" panose="020B0609040504020204" pitchFamily="49" charset="0"/>
              </a:rPr>
              <a:t>{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    document.write</a:t>
            </a:r>
            <a:r>
              <a:rPr lang="en-US" sz="2000" dirty="0">
                <a:latin typeface="Lucida Console" panose="020B0609040504020204" pitchFamily="49" charset="0"/>
              </a:rPr>
              <a:t>("The number </a:t>
            </a:r>
            <a:r>
              <a:rPr lang="en-US" sz="2000">
                <a:latin typeface="Lucida Console" panose="020B0609040504020204" pitchFamily="49" charset="0"/>
              </a:rPr>
              <a:t>is </a:t>
            </a:r>
            <a:r>
              <a:rPr lang="en-US" sz="2000" smtClean="0">
                <a:latin typeface="Lucida Console" panose="020B0609040504020204" pitchFamily="49" charset="0"/>
              </a:rPr>
              <a:t>"</a:t>
            </a:r>
            <a:r>
              <a:rPr lang="en-US" sz="2000">
                <a:latin typeface="Lucida Console" panose="020B0609040504020204" pitchFamily="49" charset="0"/>
              </a:rPr>
              <a:t> </a:t>
            </a:r>
            <a:r>
              <a:rPr lang="en-US" sz="2000" smtClean="0">
                <a:latin typeface="Lucida Console" panose="020B0609040504020204" pitchFamily="49" charset="0"/>
              </a:rPr>
              <a:t>+</a:t>
            </a:r>
            <a:r>
              <a:rPr lang="en-US" sz="2000">
                <a:latin typeface="Lucida Console" panose="020B0609040504020204" pitchFamily="49" charset="0"/>
              </a:rPr>
              <a:t> 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 </a:t>
            </a:r>
            <a:r>
              <a:rPr lang="en-US" sz="2000" smtClean="0">
                <a:latin typeface="Lucida Console" panose="020B0609040504020204" pitchFamily="49" charset="0"/>
              </a:rPr>
              <a:t>+</a:t>
            </a:r>
            <a:r>
              <a:rPr lang="en-US" sz="2000" dirty="0">
                <a:latin typeface="Lucida Console" panose="020B0609040504020204" pitchFamily="49" charset="0"/>
              </a:rPr>
              <a:t> "&lt;</a:t>
            </a:r>
            <a:r>
              <a:rPr lang="en-US" sz="2000" dirty="0" err="1">
                <a:latin typeface="Lucida Console" panose="020B0609040504020204" pitchFamily="49" charset="0"/>
              </a:rPr>
              <a:t>br</a:t>
            </a:r>
            <a:r>
              <a:rPr lang="en-US" sz="2000" dirty="0">
                <a:latin typeface="Lucida Console" panose="020B0609040504020204" pitchFamily="49" charset="0"/>
              </a:rPr>
              <a:t>&gt;");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  </a:t>
            </a:r>
            <a:r>
              <a:rPr lang="en-US" sz="2000">
                <a:latin typeface="Lucida Console" panose="020B0609040504020204" pitchFamily="49" charset="0"/>
              </a:rPr>
              <a:t> </a:t>
            </a:r>
            <a:r>
              <a:rPr lang="en-US" sz="2000" smtClean="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++;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while </a:t>
            </a:r>
            <a:r>
              <a:rPr lang="en-US" sz="2000">
                <a:latin typeface="Lucida Console" panose="020B0609040504020204" pitchFamily="49" charset="0"/>
              </a:rPr>
              <a:t>(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i </a:t>
            </a:r>
            <a:r>
              <a:rPr lang="en-US" sz="2000" smtClean="0">
                <a:latin typeface="Lucida Console" panose="020B0609040504020204" pitchFamily="49" charset="0"/>
              </a:rPr>
              <a:t>&lt;</a:t>
            </a:r>
            <a:r>
              <a:rPr lang="en-US" sz="2000" dirty="0">
                <a:latin typeface="Lucida Console" panose="020B0609040504020204" pitchFamily="49" charset="0"/>
              </a:rPr>
              <a:t> </a:t>
            </a:r>
            <a:r>
              <a:rPr lang="en-US" sz="2000">
                <a:latin typeface="Lucida Console" panose="020B0609040504020204" pitchFamily="49" charset="0"/>
              </a:rPr>
              <a:t>5</a:t>
            </a:r>
            <a:r>
              <a:rPr lang="en-US" sz="2000" smtClean="0">
                <a:latin typeface="Lucida Console" panose="020B0609040504020204" pitchFamily="49" charset="0"/>
              </a:rPr>
              <a:t>);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3848" y="4267200"/>
            <a:ext cx="1368552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6200" y="44958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    increment</a:t>
            </a:r>
            <a:endParaRPr lang="en-US" sz="2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52600" y="3581400"/>
            <a:ext cx="3810000" cy="931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Callout 6"/>
          <p:cNvSpPr/>
          <p:nvPr/>
        </p:nvSpPr>
        <p:spPr>
          <a:xfrm>
            <a:off x="3962400" y="228600"/>
            <a:ext cx="3810000" cy="1524000"/>
          </a:xfrm>
          <a:prstGeom prst="wedgeEllipseCallout">
            <a:avLst>
              <a:gd name="adj1" fmla="val -15183"/>
              <a:gd name="adj2" fmla="val 47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Always runs at least once</a:t>
            </a:r>
            <a:endParaRPr lang="en-US" sz="28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30779" y="5006786"/>
            <a:ext cx="44349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Closing brace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  <a:r>
              <a:rPr lang="en-US" smtClean="0"/>
              <a:t>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aligned under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do</a:t>
            </a:r>
            <a:endParaRPr lang="en-US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85800" y="4267200"/>
            <a:ext cx="1044980" cy="9242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935322"/>
            <a:ext cx="380418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opening brace character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at the end of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do</a:t>
            </a:r>
          </a:p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 or on the next line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5879068"/>
            <a:ext cx="6096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Statements inside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{ }</a:t>
            </a:r>
            <a:r>
              <a:rPr lang="en-US" smtClean="0"/>
              <a:t>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 </a:t>
            </a:r>
            <a:r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indented!</a:t>
            </a:r>
            <a:endParaRPr lang="en-US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Ternery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operator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87831"/>
            <a:ext cx="33528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3124200" y="1283595"/>
            <a:ext cx="5791200" cy="4937760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smtClean="0">
                <a:latin typeface="Lucida Console" panose="020B0609040504020204" pitchFamily="49" charset="0"/>
              </a:rPr>
              <a:t>var </a:t>
            </a:r>
            <a:r>
              <a:rPr lang="en-US" sz="1600" dirty="0">
                <a:latin typeface="Lucida Console" panose="020B0609040504020204" pitchFamily="49" charset="0"/>
              </a:rPr>
              <a:t>a = 5</a:t>
            </a:r>
            <a:r>
              <a:rPr lang="en-US" sz="1600" dirty="0" smtClean="0">
                <a:latin typeface="Lucida Console" panose="020B0609040504020204" pitchFamily="49" charset="0"/>
              </a:rPr>
              <a:t>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smtClean="0">
                <a:latin typeface="Lucida Console" panose="020B0609040504020204" pitchFamily="49" charset="0"/>
              </a:rPr>
              <a:t>var </a:t>
            </a:r>
            <a:r>
              <a:rPr lang="en-US" sz="1600" dirty="0">
                <a:latin typeface="Lucida Console" panose="020B0609040504020204" pitchFamily="49" charset="0"/>
              </a:rPr>
              <a:t>b = </a:t>
            </a:r>
            <a:r>
              <a:rPr lang="en-US" sz="1600">
                <a:latin typeface="Lucida Console" panose="020B0609040504020204" pitchFamily="49" charset="0"/>
              </a:rPr>
              <a:t>3</a:t>
            </a:r>
            <a:r>
              <a:rPr lang="en-US" sz="160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smtClean="0">
                <a:latin typeface="Lucida Console" panose="020B0609040504020204" pitchFamily="49" charset="0"/>
              </a:rPr>
              <a:t>(</a:t>
            </a:r>
            <a:r>
              <a:rPr lang="en-US" sz="1600" dirty="0">
                <a:latin typeface="Lucida Console" panose="020B0609040504020204" pitchFamily="49" charset="0"/>
              </a:rPr>
              <a:t>a &gt; b) </a:t>
            </a:r>
            <a:r>
              <a:rPr lang="en-US" sz="1600" b="1">
                <a:solidFill>
                  <a:srgbClr val="C00000"/>
                </a:solidFill>
                <a:latin typeface="Lucida Console" panose="020B0609040504020204" pitchFamily="49" charset="0"/>
              </a:rPr>
              <a:t>?</a:t>
            </a:r>
            <a:r>
              <a:rPr lang="en-US" sz="1600">
                <a:latin typeface="Lucida Console" panose="020B0609040504020204" pitchFamily="49" charset="0"/>
              </a:rPr>
              <a:t> </a:t>
            </a:r>
            <a:r>
              <a:rPr lang="en-US" sz="1600" smtClean="0">
                <a:latin typeface="Lucida Console" panose="020B0609040504020204" pitchFamily="49" charset="0"/>
              </a:rPr>
              <a:t>alert("true</a:t>
            </a:r>
            <a:r>
              <a:rPr lang="en-US" sz="1600">
                <a:latin typeface="Lucida Console" panose="020B0609040504020204" pitchFamily="49" charset="0"/>
              </a:rPr>
              <a:t>") </a:t>
            </a:r>
            <a:r>
              <a:rPr lang="en-US" sz="1600" b="1" smtClean="0">
                <a:solidFill>
                  <a:srgbClr val="C00000"/>
                </a:solidFill>
                <a:latin typeface="Lucida Console" panose="020B0609040504020204" pitchFamily="49" charset="0"/>
              </a:rPr>
              <a:t>:</a:t>
            </a:r>
            <a:r>
              <a:rPr lang="en-US" sz="1600" b="1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smtClean="0">
                <a:latin typeface="Lucida Console" panose="020B0609040504020204" pitchFamily="49" charset="0"/>
              </a:rPr>
              <a:t>alert("false</a:t>
            </a:r>
            <a:r>
              <a:rPr lang="en-US" sz="1600" dirty="0">
                <a:latin typeface="Lucida Console" panose="020B0609040504020204" pitchFamily="49" charset="0"/>
              </a:rPr>
              <a:t>")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1244958"/>
            <a:ext cx="2819400" cy="347787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a = 5;</a:t>
            </a:r>
          </a:p>
          <a:p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b = 3;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if (a &gt; b)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2000" smtClean="0">
                <a:latin typeface="Lucida Console" panose="020B0609040504020204" pitchFamily="49" charset="0"/>
              </a:rPr>
              <a:t>  alert("true</a:t>
            </a:r>
            <a:r>
              <a:rPr lang="en-US" sz="20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else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2000" smtClean="0">
                <a:latin typeface="Lucida Console" panose="020B0609040504020204" pitchFamily="49" charset="0"/>
              </a:rPr>
              <a:t>  alert("false</a:t>
            </a:r>
            <a:r>
              <a:rPr lang="en-US" sz="20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" name="Up Arrow Callout 11"/>
          <p:cNvSpPr/>
          <p:nvPr/>
        </p:nvSpPr>
        <p:spPr>
          <a:xfrm>
            <a:off x="2948499" y="2298969"/>
            <a:ext cx="1600200" cy="682396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Up Arrow Callout 12"/>
          <p:cNvSpPr/>
          <p:nvPr/>
        </p:nvSpPr>
        <p:spPr>
          <a:xfrm>
            <a:off x="3657600" y="2981365"/>
            <a:ext cx="2743200" cy="682396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if true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Up Arrow Callout 13"/>
          <p:cNvSpPr/>
          <p:nvPr/>
        </p:nvSpPr>
        <p:spPr>
          <a:xfrm>
            <a:off x="6019800" y="2362200"/>
            <a:ext cx="2743200" cy="682396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if false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Prompt – method of the window </a:t>
            </a:r>
            <a:r>
              <a:rPr lang="en-US" sz="28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</a:t>
            </a:r>
            <a:endParaRPr lang="en-US" sz="2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1922" y="1143000"/>
            <a:ext cx="8915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dirty="0" err="1" smtClean="0"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theAnswer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prompt(</a:t>
            </a:r>
            <a:r>
              <a:rPr lang="en-US" dirty="0">
                <a:solidFill>
                  <a:srgbClr val="0000CC"/>
                </a:solidFill>
                <a:latin typeface="Lucida Console" panose="020B0609040504020204" pitchFamily="49" charset="0"/>
              </a:rPr>
              <a:t>"Please enter your </a:t>
            </a:r>
            <a:r>
              <a:rPr lang="en-US">
                <a:solidFill>
                  <a:srgbClr val="0000CC"/>
                </a:solidFill>
                <a:latin typeface="Lucida Console" panose="020B0609040504020204" pitchFamily="49" charset="0"/>
              </a:rPr>
              <a:t>name</a:t>
            </a:r>
            <a:r>
              <a:rPr lang="en-US" smtClean="0">
                <a:solidFill>
                  <a:srgbClr val="0000CC"/>
                </a:solidFill>
                <a:latin typeface="Lucida Console" panose="020B0609040504020204" pitchFamily="49" charset="0"/>
              </a:rPr>
              <a:t>:"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,</a:t>
            </a:r>
            <a:r>
              <a:rPr lang="en-US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Your name"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  <a:r>
              <a:rPr lang="en-US">
                <a:latin typeface="Lucida Console" panose="020B0609040504020204" pitchFamily="49" charset="0"/>
              </a:rPr>
              <a:t/>
            </a:r>
            <a:br>
              <a:rPr lang="en-US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alert(</a:t>
            </a:r>
            <a:r>
              <a:rPr lang="en-US" dirty="0" err="1">
                <a:latin typeface="Lucida Console" panose="020B0609040504020204" pitchFamily="49" charset="0"/>
              </a:rPr>
              <a:t>theAnswer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91" y="4953000"/>
            <a:ext cx="8534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argument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shown above </a:t>
            </a: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box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</a:t>
            </a:r>
            <a:r>
              <a:rPr lang="en-US" sz="20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argument </a:t>
            </a:r>
            <a:r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optional. If provided, it is displayed</a:t>
            </a:r>
          </a:p>
          <a:p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in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</a:t>
            </a:r>
            <a:r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box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6" y="3047998"/>
            <a:ext cx="5928571" cy="16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the Document Object Model - DOM</a:t>
            </a:r>
            <a:endParaRPr lang="en-US" sz="2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" y="1407855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Lucida Console" panose="020B0609040504020204" pitchFamily="49" charset="0"/>
              </a:rPr>
              <a:t>window.onload </a:t>
            </a:r>
            <a:r>
              <a:rPr lang="en-US" sz="2000" dirty="0">
                <a:latin typeface="Lucida Console" panose="020B0609040504020204" pitchFamily="49" charset="0"/>
              </a:rPr>
              <a:t>=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{  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begin </a:t>
            </a:r>
            <a:r>
              <a:rPr 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function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</a:p>
          <a:p>
            <a:r>
              <a:rPr lang="en-US" sz="2000" smtClean="0">
                <a:latin typeface="Lucida Console" panose="020B0609040504020204" pitchFamily="49" charset="0"/>
              </a:rPr>
              <a:t>   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// code </a:t>
            </a:r>
            <a:r>
              <a:rPr 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that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references objects on the page</a:t>
            </a:r>
            <a:endParaRPr lang="en-US" sz="20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  <a:r>
              <a:rPr lang="en-US" sz="200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 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end function</a:t>
            </a:r>
            <a:endParaRPr lang="en-US" sz="20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503003"/>
            <a:ext cx="8382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</a:t>
            </a:r>
            <a:r>
              <a:rPr lang="en-US" sz="240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anonymous function </a:t>
            </a:r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runs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</a:t>
            </a:r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objects</a:t>
            </a:r>
          </a:p>
          <a:p>
            <a:pPr algn="ctr"/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are loaded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the Document Object Model - DOM</a:t>
            </a:r>
            <a:endParaRPr lang="en-US" sz="2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296174"/>
            <a:ext cx="8915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Lucida Console" panose="020B0609040504020204" pitchFamily="49" charset="0"/>
              </a:rPr>
              <a:t>var </a:t>
            </a:r>
            <a:r>
              <a:rPr lang="en-US" sz="2000" dirty="0" err="1" smtClean="0">
                <a:latin typeface="Lucida Console" panose="020B0609040504020204" pitchFamily="49" charset="0"/>
              </a:rPr>
              <a:t>theReply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= "Hello World";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Lucida Console" panose="020B0609040504020204" pitchFamily="49" charset="0"/>
              </a:rPr>
              <a:t>window.onload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>
                <a:latin typeface="Lucida Console" panose="020B0609040504020204" pitchFamily="49" charset="0"/>
              </a:rPr>
              <a:t>function</a:t>
            </a:r>
            <a:r>
              <a:rPr lang="en-US" sz="2000" smtClean="0">
                <a:latin typeface="Lucida Console" panose="020B0609040504020204" pitchFamily="49" charset="0"/>
              </a:rPr>
              <a:t>() {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begin function</a:t>
            </a:r>
          </a:p>
          <a:p>
            <a:pPr>
              <a:lnSpc>
                <a:spcPct val="150000"/>
              </a:lnSpc>
            </a:pPr>
            <a:r>
              <a:rPr lang="en-US" sz="2000" smtClean="0">
                <a:latin typeface="Lucida Console" panose="020B0609040504020204" pitchFamily="49" charset="0"/>
              </a:rPr>
              <a:t>    document.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getElementById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xyz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innerHTML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 smtClean="0">
                <a:latin typeface="Lucida Console" panose="020B0609040504020204" pitchFamily="49" charset="0"/>
              </a:rPr>
              <a:t>theReply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smtClean="0">
                <a:latin typeface="Lucida Console" panose="020B0609040504020204" pitchFamily="49" charset="0"/>
              </a:rPr>
              <a:t>}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end </a:t>
            </a:r>
            <a:r>
              <a:rPr 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function</a:t>
            </a:r>
          </a:p>
          <a:p>
            <a:pPr>
              <a:lnSpc>
                <a:spcPct val="150000"/>
              </a:lnSpc>
            </a:pPr>
            <a:endParaRPr lang="en-US" sz="200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smtClean="0">
                <a:latin typeface="Lucida Console" panose="020B0609040504020204" pitchFamily="49" charset="0"/>
              </a:rPr>
              <a:t>&lt;</a:t>
            </a:r>
            <a:r>
              <a:rPr lang="en-US" sz="2000" dirty="0">
                <a:latin typeface="Lucida Console" panose="020B0609040504020204" pitchFamily="49" charset="0"/>
              </a:rPr>
              <a:t>body&gt;</a:t>
            </a:r>
          </a:p>
          <a:p>
            <a:pPr>
              <a:lnSpc>
                <a:spcPct val="150000"/>
              </a:lnSpc>
            </a:pPr>
            <a:r>
              <a:rPr lang="en-US" sz="2000" smtClean="0">
                <a:latin typeface="Lucida Console" panose="020B0609040504020204" pitchFamily="49" charset="0"/>
              </a:rPr>
              <a:t>    &lt;</a:t>
            </a:r>
            <a:r>
              <a:rPr lang="en-US" sz="2000" dirty="0">
                <a:latin typeface="Lucida Console" panose="020B0609040504020204" pitchFamily="49" charset="0"/>
              </a:rPr>
              <a:t>p id="</a:t>
            </a: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xyz</a:t>
            </a:r>
            <a:r>
              <a:rPr lang="en-US" sz="2000" dirty="0" smtClean="0">
                <a:latin typeface="Lucida Console" panose="020B0609040504020204" pitchFamily="49" charset="0"/>
              </a:rPr>
              <a:t>"&gt;Hello World&lt;/</a:t>
            </a:r>
            <a:r>
              <a:rPr lang="en-US" sz="2000">
                <a:latin typeface="Lucida Console" panose="020B0609040504020204" pitchFamily="49" charset="0"/>
              </a:rPr>
              <a:t>p</a:t>
            </a:r>
            <a:r>
              <a:rPr lang="en-US" sz="2000" smtClean="0">
                <a:latin typeface="Lucida Console" panose="020B0609040504020204" pitchFamily="49" charset="0"/>
              </a:rPr>
              <a:t>&gt;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7" name="Up Arrow Callout 6"/>
          <p:cNvSpPr/>
          <p:nvPr/>
        </p:nvSpPr>
        <p:spPr>
          <a:xfrm>
            <a:off x="2971800" y="2819400"/>
            <a:ext cx="2057400" cy="529996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78388" y="2819400"/>
            <a:ext cx="4722612" cy="1524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p Arrow Callout 7"/>
          <p:cNvSpPr/>
          <p:nvPr/>
        </p:nvSpPr>
        <p:spPr>
          <a:xfrm>
            <a:off x="5334000" y="2819400"/>
            <a:ext cx="2209800" cy="6096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property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“if” Conditional 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3310" y="1364218"/>
            <a:ext cx="16992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semicolon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Lucida Console" panose="020B0609040504020204" pitchFamily="49" charset="0"/>
              </a:rPr>
              <a:t>if (</a:t>
            </a:r>
            <a:r>
              <a:rPr lang="en-US" sz="2000" dirty="0">
                <a:latin typeface="Lucida Console" panose="020B0609040504020204" pitchFamily="49" charset="0"/>
              </a:rPr>
              <a:t>condition</a:t>
            </a:r>
            <a:r>
              <a:rPr lang="en-US" sz="2000" b="1" dirty="0">
                <a:latin typeface="Lucida Console" panose="020B0609040504020204" pitchFamily="49" charset="0"/>
              </a:rPr>
              <a:t>)</a:t>
            </a:r>
            <a:r>
              <a:rPr lang="en-US" sz="2000" dirty="0">
                <a:latin typeface="Lucida Console" panose="020B0609040504020204" pitchFamily="49" charset="0"/>
              </a:rPr>
              <a:t/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b="1" dirty="0" smtClean="0">
                <a:latin typeface="Lucida Console" panose="020B0609040504020204" pitchFamily="49" charset="0"/>
              </a:rPr>
              <a:t>{</a:t>
            </a:r>
            <a:r>
              <a:rPr lang="en-US" sz="2000" dirty="0">
                <a:latin typeface="Lucida Console" panose="020B0609040504020204" pitchFamily="49" charset="0"/>
              </a:rPr>
              <a:t/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code </a:t>
            </a:r>
            <a:r>
              <a:rPr lang="en-US" sz="2000" dirty="0">
                <a:latin typeface="Lucida Console" panose="020B0609040504020204" pitchFamily="49" charset="0"/>
              </a:rPr>
              <a:t>to be executed if condition is 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true</a:t>
            </a:r>
            <a:r>
              <a:rPr lang="en-US" sz="2000" b="1" dirty="0">
                <a:latin typeface="Lucida Console" panose="020B0609040504020204" pitchFamily="49" charset="0"/>
              </a:rPr>
              <a:t>;</a:t>
            </a:r>
            <a:r>
              <a:rPr lang="en-US" sz="2000" dirty="0">
                <a:latin typeface="Lucida Console" panose="020B0609040504020204" pitchFamily="49" charset="0"/>
              </a:rPr>
              <a:t/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b="1" dirty="0" smtClean="0">
                <a:latin typeface="Lucida Console" panose="020B0609040504020204" pitchFamily="49" charset="0"/>
              </a:rPr>
              <a:t>}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i="1" smtClean="0">
                <a:solidFill>
                  <a:srgbClr val="C00000"/>
                </a:solidFill>
              </a:rPr>
              <a:t>If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condition is true, </a:t>
            </a:r>
            <a:r>
              <a:rPr lang="en-US" b="1" i="1" smtClean="0">
                <a:solidFill>
                  <a:srgbClr val="C00000"/>
                </a:solidFill>
              </a:rPr>
              <a:t>execute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the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mtClean="0"/>
              <a:t>"if" rules: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1800" i="1" smtClean="0">
                <a:solidFill>
                  <a:srgbClr val="C00000"/>
                </a:solidFill>
              </a:rPr>
              <a:t>condition</a:t>
            </a:r>
            <a:r>
              <a:rPr lang="en-US" sz="1800" smtClean="0">
                <a:solidFill>
                  <a:srgbClr val="C00000"/>
                </a:solidFill>
              </a:rPr>
              <a:t> </a:t>
            </a:r>
            <a:r>
              <a:rPr lang="en-US" sz="1800" smtClean="0"/>
              <a:t>must be enclosed in </a:t>
            </a:r>
            <a:r>
              <a:rPr lang="en-US" sz="1800" smtClean="0">
                <a:solidFill>
                  <a:srgbClr val="C00000"/>
                </a:solidFill>
                <a:latin typeface="Lucida Console" panose="020B0609040504020204" pitchFamily="49" charset="0"/>
              </a:rPr>
              <a:t>( )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1800" smtClean="0"/>
              <a:t>code to be executed </a:t>
            </a:r>
            <a:r>
              <a:rPr lang="en-US" sz="1800" i="1" smtClean="0">
                <a:solidFill>
                  <a:srgbClr val="C00000"/>
                </a:solidFill>
              </a:rPr>
              <a:t>may</a:t>
            </a:r>
            <a:r>
              <a:rPr lang="en-US" sz="1800" smtClean="0"/>
              <a:t> be enclosed in </a:t>
            </a:r>
            <a:r>
              <a:rPr lang="en-US" sz="1800" smtClean="0">
                <a:solidFill>
                  <a:srgbClr val="C00000"/>
                </a:solidFill>
                <a:latin typeface="Lucida Console" panose="020B0609040504020204" pitchFamily="49" charset="0"/>
              </a:rPr>
              <a:t>{ }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1800" smtClean="0"/>
              <a:t>if </a:t>
            </a:r>
            <a:r>
              <a:rPr lang="en-US" sz="1800" smtClean="0">
                <a:solidFill>
                  <a:srgbClr val="C00000"/>
                </a:solidFill>
              </a:rPr>
              <a:t>more than one statement </a:t>
            </a:r>
            <a:r>
              <a:rPr lang="en-US" sz="1800" smtClean="0"/>
              <a:t>is to be executed, </a:t>
            </a:r>
            <a:r>
              <a:rPr lang="en-US" sz="1800" i="1" smtClean="0">
                <a:solidFill>
                  <a:srgbClr val="C00000"/>
                </a:solidFill>
              </a:rPr>
              <a:t>must </a:t>
            </a:r>
            <a:r>
              <a:rPr lang="en-US" sz="1800" smtClean="0"/>
              <a:t>use </a:t>
            </a:r>
            <a:r>
              <a:rPr lang="en-US" sz="1800" smtClean="0">
                <a:solidFill>
                  <a:srgbClr val="C00000"/>
                </a:solidFill>
                <a:latin typeface="Lucida Console" panose="020B0609040504020204" pitchFamily="49" charset="0"/>
              </a:rPr>
              <a:t>{ }</a:t>
            </a:r>
          </a:p>
          <a:p>
            <a:pPr marL="274320" lvl="1" indent="0" algn="ctr">
              <a:lnSpc>
                <a:spcPct val="150000"/>
              </a:lnSpc>
              <a:buNone/>
            </a:pPr>
            <a:r>
              <a:rPr lang="en-US" sz="2000" smtClean="0">
                <a:solidFill>
                  <a:schemeClr val="tx1"/>
                </a:solidFill>
                <a:sym typeface="Wingdings 3"/>
              </a:rPr>
              <a:t></a:t>
            </a:r>
            <a:r>
              <a:rPr lang="en-US" sz="2000" smtClean="0">
                <a:solidFill>
                  <a:srgbClr val="C00000"/>
                </a:solidFill>
                <a:sym typeface="Wingdings 3"/>
              </a:rPr>
              <a:t> </a:t>
            </a:r>
            <a:r>
              <a:rPr lang="en-US" sz="2000" smtClean="0">
                <a:solidFill>
                  <a:srgbClr val="C00000"/>
                </a:solidFill>
              </a:rPr>
              <a:t>it is usually best to use </a:t>
            </a:r>
            <a:r>
              <a:rPr lang="en-US" sz="2000" smtClean="0">
                <a:solidFill>
                  <a:schemeClr val="tx1"/>
                </a:solidFill>
              </a:rPr>
              <a:t>{ }</a:t>
            </a:r>
            <a:r>
              <a:rPr lang="en-US" sz="2000" smtClean="0">
                <a:solidFill>
                  <a:srgbClr val="C00000"/>
                </a:solidFill>
              </a:rPr>
              <a:t> even if only 1 statement </a:t>
            </a:r>
            <a:r>
              <a:rPr lang="en-US" sz="2000" smtClean="0">
                <a:solidFill>
                  <a:schemeClr val="tx1"/>
                </a:solidFill>
                <a:sym typeface="Wingdings 3"/>
              </a:rPr>
              <a:t></a:t>
            </a:r>
            <a:endParaRPr lang="en-US" sz="2000" smtClean="0">
              <a:solidFill>
                <a:schemeClr val="tx1"/>
              </a:solidFill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sz="1800" dirty="0" smtClean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994660" y="1371600"/>
            <a:ext cx="60960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3886200"/>
            <a:ext cx="8229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“if”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Used with a </a:t>
            </a:r>
            <a:r>
              <a:rPr lang="en-US" sz="2800" dirty="0" smtClean="0">
                <a:solidFill>
                  <a:srgbClr val="C00000"/>
                </a:solidFill>
              </a:rPr>
              <a:t>comparison operator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  </a:t>
            </a:r>
            <a:r>
              <a:rPr lang="en-US" sz="2800" b="1" dirty="0" smtClean="0">
                <a:latin typeface="Lucida Console" panose="020B0609040504020204" pitchFamily="49" charset="0"/>
              </a:rPr>
              <a:t>==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Compares two things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 smtClean="0">
                <a:solidFill>
                  <a:srgbClr val="C00000"/>
                </a:solidFill>
              </a:rPr>
              <a:t>re they the same -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does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not mean are they equal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Relational or Comparison Operators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smtClean="0">
                <a:solidFill>
                  <a:srgbClr val="C00000"/>
                </a:solidFill>
                <a:latin typeface="Lucida Console" panose="020B0609040504020204" pitchFamily="49" charset="0"/>
              </a:rPr>
              <a:t>!=   </a:t>
            </a:r>
            <a:r>
              <a:rPr lang="en-US" b="1" spc="150" smtClean="0">
                <a:solidFill>
                  <a:srgbClr val="C00000"/>
                </a:solidFill>
                <a:latin typeface="Lucida Console" panose="020B0609040504020204" pitchFamily="49" charset="0"/>
              </a:rPr>
              <a:t>==</a:t>
            </a:r>
            <a:r>
              <a:rPr lang="en-US" b="1" smtClean="0">
                <a:solidFill>
                  <a:srgbClr val="C00000"/>
                </a:solidFill>
                <a:latin typeface="Lucida Console" panose="020B0609040504020204" pitchFamily="49" charset="0"/>
              </a:rPr>
              <a:t>   </a:t>
            </a:r>
            <a:r>
              <a:rPr lang="en-US" b="1" spc="150" smtClean="0">
                <a:solidFill>
                  <a:srgbClr val="C00000"/>
                </a:solidFill>
                <a:latin typeface="Lucida Console" panose="020B0609040504020204" pitchFamily="49" charset="0"/>
              </a:rPr>
              <a:t>&gt;=   &lt;=   </a:t>
            </a:r>
            <a:r>
              <a:rPr lang="en-US" b="1" smtClean="0">
                <a:solidFill>
                  <a:srgbClr val="C00000"/>
                </a:solidFill>
                <a:latin typeface="Lucida Console" panose="020B0609040504020204" pitchFamily="49" charset="0"/>
              </a:rPr>
              <a:t>&gt;   </a:t>
            </a:r>
            <a:r>
              <a:rPr lang="en-US" b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&lt;</a:t>
            </a:r>
            <a:endParaRPr lang="en-US" dirty="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mtClean="0"/>
              <a:t>Compare / analyze </a:t>
            </a:r>
            <a:r>
              <a:rPr lang="en-US" dirty="0" smtClean="0"/>
              <a:t>two or </a:t>
            </a:r>
            <a:r>
              <a:rPr lang="en-US" smtClean="0"/>
              <a:t>more factors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3733800"/>
            <a:ext cx="8686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"if"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myName = "Teresa"</a:t>
            </a:r>
            <a:r>
              <a:rPr lang="en-US" sz="2400" b="1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if </a:t>
            </a:r>
            <a:r>
              <a:rPr lang="en-US" sz="2400">
                <a:latin typeface="Lucida Console" panose="020B0609040504020204" pitchFamily="49" charset="0"/>
              </a:rPr>
              <a:t>(</a:t>
            </a:r>
            <a:r>
              <a:rPr lang="en-US" sz="2400" smtClean="0">
                <a:latin typeface="Lucida Console" panose="020B0609040504020204" pitchFamily="49" charset="0"/>
              </a:rPr>
              <a:t>myName </a:t>
            </a:r>
            <a:r>
              <a:rPr lang="en-US" sz="2400" b="1" smtClean="0">
                <a:latin typeface="Lucida Console" panose="020B0609040504020204" pitchFamily="49" charset="0"/>
              </a:rPr>
              <a:t>== </a:t>
            </a:r>
            <a:r>
              <a:rPr lang="en-US" sz="2400" smtClean="0">
                <a:latin typeface="Lucida Console" panose="020B0609040504020204" pitchFamily="49" charset="0"/>
              </a:rPr>
              <a:t>"Teresa")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    alert("this </a:t>
            </a:r>
            <a:r>
              <a:rPr lang="en-US" sz="2400"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latin typeface="Lucida Console" panose="020B0609040504020204" pitchFamily="49" charset="0"/>
              </a:rPr>
              <a:t>true")</a:t>
            </a:r>
            <a:r>
              <a:rPr lang="en-US" sz="2400" b="1" smtClean="0">
                <a:latin typeface="Lucida Console" panose="020B0609040504020204" pitchFamily="49" charset="0"/>
              </a:rPr>
              <a:t>;</a:t>
            </a:r>
            <a:r>
              <a:rPr lang="en-US" sz="240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   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4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latin typeface="Lucida Console" panose="020B0609040504020204" pitchFamily="49" charset="0"/>
              </a:rPr>
              <a:t>var </a:t>
            </a:r>
            <a:r>
              <a:rPr lang="en-US" sz="2400">
                <a:latin typeface="Lucida Console" panose="020B0609040504020204" pitchFamily="49" charset="0"/>
              </a:rPr>
              <a:t>myName = "Teresa"</a:t>
            </a:r>
            <a:r>
              <a:rPr lang="en-US" sz="2400" b="1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if (myName </a:t>
            </a:r>
            <a:r>
              <a:rPr lang="en-US" sz="2400" b="1">
                <a:latin typeface="Lucida Console" panose="020B0609040504020204" pitchFamily="49" charset="0"/>
              </a:rPr>
              <a:t>== </a:t>
            </a:r>
            <a:r>
              <a:rPr lang="en-US" sz="2400">
                <a:latin typeface="Lucida Console" panose="020B0609040504020204" pitchFamily="49" charset="0"/>
              </a:rPr>
              <a:t>"Teresa</a:t>
            </a:r>
            <a:r>
              <a:rPr lang="en-US" sz="2400" smtClean="0">
                <a:latin typeface="Lucida Console" panose="020B0609040504020204" pitchFamily="49" charset="0"/>
              </a:rPr>
              <a:t>") 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    alert("this is true")</a:t>
            </a:r>
            <a:r>
              <a:rPr lang="en-US" sz="2400" b="1">
                <a:latin typeface="Lucida Console" panose="020B0609040504020204" pitchFamily="49" charset="0"/>
              </a:rPr>
              <a:t>;</a:t>
            </a:r>
            <a:r>
              <a:rPr lang="en-US" sz="2400">
                <a:latin typeface="Lucida Console" panose="020B0609040504020204" pitchFamily="49" charset="0"/>
              </a:rPr>
              <a:t>    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0" y="1992868"/>
            <a:ext cx="354533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Opening brace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next line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4648200"/>
            <a:ext cx="365433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Opening brace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same line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0892" y="5955268"/>
            <a:ext cx="397217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Closing brace </a:t>
            </a:r>
            <a:r>
              <a:rPr lang="en-US" sz="1600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US" sz="16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aligned under the </a:t>
            </a:r>
            <a:r>
              <a:rPr lang="en-US" sz="1600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endParaRPr lang="en-US" sz="1600">
              <a:solidFill>
                <a:srgbClr val="C00000"/>
              </a:solidFill>
              <a:latin typeface="Lucida Console" panose="020B060904050402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62000" y="5638800"/>
            <a:ext cx="948892" cy="50113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0600" y="3429000"/>
            <a:ext cx="39212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Statements inside the </a:t>
            </a: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{ }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block</a:t>
            </a:r>
          </a:p>
          <a:p>
            <a:r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indented!</a:t>
            </a:r>
            <a:endParaRPr lang="en-US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"if"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latin typeface="Lucida Console" panose="020B0609040504020204" pitchFamily="49" charset="0"/>
              </a:rPr>
              <a:t>var myName = "Teresa";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if </a:t>
            </a:r>
            <a:r>
              <a:rPr lang="en-US" sz="2400">
                <a:latin typeface="Lucida Console" panose="020B0609040504020204" pitchFamily="49" charset="0"/>
              </a:rPr>
              <a:t>(</a:t>
            </a:r>
            <a:r>
              <a:rPr lang="en-US" sz="2400" smtClean="0">
                <a:latin typeface="Lucida Console" panose="020B0609040504020204" pitchFamily="49" charset="0"/>
              </a:rPr>
              <a:t>myName 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=</a:t>
            </a:r>
            <a:r>
              <a:rPr lang="en-US" sz="2400" smtClean="0">
                <a:latin typeface="Lucida Console" panose="020B0609040504020204" pitchFamily="49" charset="0"/>
              </a:rPr>
              <a:t> "Teresa") 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    alert("this </a:t>
            </a:r>
            <a:r>
              <a:rPr lang="en-US" sz="2400"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latin typeface="Lucida Console" panose="020B0609040504020204" pitchFamily="49" charset="0"/>
              </a:rPr>
              <a:t>true");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}</a:t>
            </a:r>
            <a:r>
              <a:rPr lang="en-US" sz="240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   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4" name="Left Arrow Callout 3"/>
          <p:cNvSpPr/>
          <p:nvPr/>
        </p:nvSpPr>
        <p:spPr>
          <a:xfrm>
            <a:off x="5562599" y="1447800"/>
            <a:ext cx="2895600" cy="1447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69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INCORRECT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Assignment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 always </a:t>
            </a:r>
            <a:r>
              <a:rPr lang="en-US" sz="16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true </a:t>
            </a:r>
            <a:endParaRPr lang="en-US" sz="1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86200"/>
            <a:ext cx="1933333" cy="1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"if"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err="1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myName = "Teresa"</a:t>
            </a:r>
            <a:r>
              <a:rPr lang="en-US" sz="2400" b="1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if ("Teresa" </a:t>
            </a:r>
            <a:r>
              <a:rPr lang="en-US" sz="2400" b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==</a:t>
            </a:r>
            <a:r>
              <a:rPr 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myName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/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    alert("this </a:t>
            </a:r>
            <a:r>
              <a:rPr lang="en-US" sz="2400">
                <a:latin typeface="Lucida Console" panose="020B0609040504020204" pitchFamily="49" charset="0"/>
              </a:rPr>
              <a:t>is </a:t>
            </a:r>
            <a:r>
              <a:rPr lang="en-US" sz="2400" smtClean="0">
                <a:latin typeface="Lucida Console" panose="020B0609040504020204" pitchFamily="49" charset="0"/>
              </a:rPr>
              <a:t>true")</a:t>
            </a:r>
            <a:r>
              <a:rPr lang="en-US" sz="2400" b="1" smtClean="0">
                <a:latin typeface="Lucida Console" panose="020B0609040504020204" pitchFamily="49" charset="0"/>
              </a:rPr>
              <a:t>;</a:t>
            </a:r>
            <a:r>
              <a:rPr lang="en-US" sz="240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   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Left Arrow Callout 3"/>
          <p:cNvSpPr/>
          <p:nvPr/>
        </p:nvSpPr>
        <p:spPr>
          <a:xfrm>
            <a:off x="5562598" y="1447800"/>
            <a:ext cx="3048001" cy="1447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69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put the variable on the right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86200"/>
            <a:ext cx="1933333" cy="1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1325</TotalTime>
  <Words>1253</Words>
  <Application>Microsoft Office PowerPoint</Application>
  <PresentationFormat>On-screen Show (4:3)</PresentationFormat>
  <Paragraphs>354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Bookman Old Style</vt:lpstr>
      <vt:lpstr>Calibri</vt:lpstr>
      <vt:lpstr>Gill Sans MT</vt:lpstr>
      <vt:lpstr>Lucida Console</vt:lpstr>
      <vt:lpstr>Verdana</vt:lpstr>
      <vt:lpstr>Webdings</vt:lpstr>
      <vt:lpstr>Wingdings</vt:lpstr>
      <vt:lpstr>Wingdings 2</vt:lpstr>
      <vt:lpstr>Wingdings 3</vt:lpstr>
      <vt:lpstr>Origin</vt:lpstr>
      <vt:lpstr>JavaScript and jQuery Course</vt:lpstr>
      <vt:lpstr>Control Structures</vt:lpstr>
      <vt:lpstr>“if” Conditional Statement</vt:lpstr>
      <vt:lpstr>“if” Conditional Statement</vt:lpstr>
      <vt:lpstr>“if” Conditional Statement</vt:lpstr>
      <vt:lpstr>Operators</vt:lpstr>
      <vt:lpstr>"if" Condition Example</vt:lpstr>
      <vt:lpstr>"if" Condition Example</vt:lpstr>
      <vt:lpstr>"if" Condition Example</vt:lpstr>
      <vt:lpstr>"if" Condition Example</vt:lpstr>
      <vt:lpstr>"if" Condition Example</vt:lpstr>
      <vt:lpstr>"if" Condition - Quiz</vt:lpstr>
      <vt:lpstr>True / False – alert returns true / false</vt:lpstr>
      <vt:lpstr>Logical Operators</vt:lpstr>
      <vt:lpstr>Logical Operator: NOT</vt:lpstr>
      <vt:lpstr>Logical Operator: OR</vt:lpstr>
      <vt:lpstr>Logical Operator: AND</vt:lpstr>
      <vt:lpstr>Compound Condition - Order of Precedence</vt:lpstr>
      <vt:lpstr>Order of Precedence - Parentheses</vt:lpstr>
      <vt:lpstr>Order of Precedence - Parentheses</vt:lpstr>
      <vt:lpstr>“if / else” Conditional Statement</vt:lpstr>
      <vt:lpstr>“if / else if” Conditional Statement</vt:lpstr>
      <vt:lpstr>“if / else if” brace examples</vt:lpstr>
      <vt:lpstr>“if / else if” brace examples</vt:lpstr>
      <vt:lpstr>“if / else if” brace examples</vt:lpstr>
      <vt:lpstr>“switch” Conditional Statement</vt:lpstr>
      <vt:lpstr>“switch” Conditional Statement</vt:lpstr>
      <vt:lpstr>Loops</vt:lpstr>
      <vt:lpstr>"for" Loop</vt:lpstr>
      <vt:lpstr>"for" Loop</vt:lpstr>
      <vt:lpstr>"for" Loop</vt:lpstr>
      <vt:lpstr>"while" Loop</vt:lpstr>
      <vt:lpstr>while Loop</vt:lpstr>
      <vt:lpstr>"do while" Loop</vt:lpstr>
      <vt:lpstr>Ternery operator</vt:lpstr>
      <vt:lpstr>Prompt – method of the window object</vt:lpstr>
      <vt:lpstr>Using the Document Object Model - DOM</vt:lpstr>
      <vt:lpstr>Using the Document Object Model - DOM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Teresa Pelkie</cp:lastModifiedBy>
  <cp:revision>70</cp:revision>
  <cp:lastPrinted>2015-08-21T00:54:40Z</cp:lastPrinted>
  <dcterms:created xsi:type="dcterms:W3CDTF">2012-07-06T23:37:50Z</dcterms:created>
  <dcterms:modified xsi:type="dcterms:W3CDTF">2016-06-16T22:17:59Z</dcterms:modified>
</cp:coreProperties>
</file>