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93" r:id="rId2"/>
    <p:sldId id="257" r:id="rId3"/>
    <p:sldId id="294" r:id="rId4"/>
    <p:sldId id="332" r:id="rId5"/>
    <p:sldId id="333" r:id="rId6"/>
    <p:sldId id="295" r:id="rId7"/>
    <p:sldId id="296" r:id="rId8"/>
    <p:sldId id="297" r:id="rId9"/>
    <p:sldId id="299" r:id="rId10"/>
    <p:sldId id="321" r:id="rId11"/>
    <p:sldId id="322" r:id="rId12"/>
    <p:sldId id="301" r:id="rId13"/>
    <p:sldId id="325" r:id="rId14"/>
    <p:sldId id="326" r:id="rId15"/>
    <p:sldId id="324" r:id="rId16"/>
    <p:sldId id="327" r:id="rId17"/>
    <p:sldId id="328" r:id="rId18"/>
    <p:sldId id="334" r:id="rId19"/>
    <p:sldId id="329" r:id="rId20"/>
    <p:sldId id="330" r:id="rId21"/>
    <p:sldId id="331" r:id="rId22"/>
    <p:sldId id="335" r:id="rId23"/>
    <p:sldId id="310" r:id="rId24"/>
    <p:sldId id="311" r:id="rId25"/>
    <p:sldId id="312" r:id="rId26"/>
    <p:sldId id="313" r:id="rId27"/>
    <p:sldId id="314" r:id="rId28"/>
    <p:sldId id="319" r:id="rId29"/>
    <p:sldId id="338" r:id="rId30"/>
    <p:sldId id="339" r:id="rId31"/>
    <p:sldId id="317" r:id="rId32"/>
    <p:sldId id="336" r:id="rId33"/>
    <p:sldId id="337" r:id="rId34"/>
    <p:sldId id="340" r:id="rId35"/>
    <p:sldId id="341" r:id="rId36"/>
    <p:sldId id="342" r:id="rId37"/>
    <p:sldId id="343" r:id="rId38"/>
    <p:sldId id="344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99F0BC5-3E54-4275-81FA-1F5D41AC6918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EE3F93-555A-4DBE-9F59-D9F8C9CD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3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E3F93-555A-4DBE-9F59-D9F8C9CD5E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5164EFE-4DB9-40E8-A850-646502857A8F}" type="datetime1">
              <a:rPr lang="en-US" smtClean="0"/>
              <a:t>9/11/2017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3E8D-2D1C-4EE2-87CC-245ACD99F023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49FB-549D-4577-9016-024E9CAB2E56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E3D1C64-413F-4619-A6C1-CF1537CCA091}" type="datetime1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E8BE-E748-498A-B9E7-56FED86633C4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B1AF-21AF-40EF-8BE0-82D3D9143695}" type="datetime1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2527-490D-419D-A21A-5455B32FE754}" type="datetime1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8E3B-1F7C-4584-B1B2-4B0E9BC86AEB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B815-CEC1-413C-96ED-C6FE683B59F2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1BB-94F4-4382-A731-CA99C2C90D85}" type="datetime1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BAC67B-A53F-4BFF-8E70-A5E23BF438C3}" type="datetime1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and jQuery Course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 04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2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 Object - retrieve the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&lt;label for="fname"&gt;</a:t>
            </a:r>
            <a:r>
              <a:rPr lang="en-US" sz="2000" dirty="0">
                <a:latin typeface="Lucida Console" panose="020B0609040504020204" pitchFamily="49" charset="0"/>
              </a:rPr>
              <a:t>First name&lt;/</a:t>
            </a:r>
            <a:r>
              <a:rPr lang="en-US" sz="2000">
                <a:latin typeface="Lucida Console" panose="020B0609040504020204" pitchFamily="49" charset="0"/>
              </a:rPr>
              <a:t>label&gt;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input </a:t>
            </a:r>
            <a:r>
              <a:rPr lang="en-US" sz="2000">
                <a:latin typeface="Lucida Console" panose="020B0609040504020204" pitchFamily="49" charset="0"/>
              </a:rPr>
              <a:t>type="text" id="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>
                <a:latin typeface="Lucida Console" panose="020B0609040504020204" pitchFamily="49" charset="0"/>
              </a:rPr>
              <a:t>" name="fname"&gt;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var </a:t>
            </a: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firstName</a:t>
            </a:r>
            <a:r>
              <a:rPr lang="en-US" sz="2000">
                <a:latin typeface="Lucida Console" panose="020B0609040504020204" pitchFamily="49" charset="0"/>
              </a:rPr>
              <a:t> = document.getElementById("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>
                <a:latin typeface="Lucida Console" panose="020B0609040504020204" pitchFamily="49" charset="0"/>
              </a:rPr>
              <a:t>");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firstName</a:t>
            </a:r>
            <a:r>
              <a:rPr lang="en-US" sz="2000">
                <a:latin typeface="Lucida Console" panose="020B0609040504020204" pitchFamily="49" charset="0"/>
              </a:rPr>
              <a:t> = </a:t>
            </a: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firstName.value</a:t>
            </a:r>
            <a:r>
              <a:rPr lang="en-US" sz="2000">
                <a:latin typeface="Lucida Console" panose="020B0609040504020204" pitchFamily="49" charset="0"/>
              </a:rPr>
              <a:t>;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alert(</a:t>
            </a: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firstName</a:t>
            </a:r>
            <a:r>
              <a:rPr lang="en-US" sz="2000">
                <a:latin typeface="Lucida Console" panose="020B0609040504020204" pitchFamily="49" charset="0"/>
              </a:rPr>
              <a:t>); 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// displays Teresa</a:t>
            </a: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6" y="2895600"/>
            <a:ext cx="3571428" cy="4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228600" y="38100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1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/>
              <a:t>Textbox Object - retrieve the value </a:t>
            </a:r>
            <a:r>
              <a:rPr lang="en-US">
                <a:solidFill>
                  <a:srgbClr val="C00000"/>
                </a:solidFill>
              </a:rPr>
              <a:t>(Chaining)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&lt;label for="fname"&gt;</a:t>
            </a:r>
            <a:r>
              <a:rPr lang="en-US" sz="2000" dirty="0">
                <a:latin typeface="Lucida Console" panose="020B0609040504020204" pitchFamily="49" charset="0"/>
              </a:rPr>
              <a:t>First name&lt;/</a:t>
            </a:r>
            <a:r>
              <a:rPr lang="en-US" sz="2000">
                <a:latin typeface="Lucida Console" panose="020B0609040504020204" pitchFamily="49" charset="0"/>
              </a:rPr>
              <a:t>label&gt;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&lt;</a:t>
            </a:r>
            <a:r>
              <a:rPr lang="en-US" sz="2000" dirty="0">
                <a:latin typeface="Lucida Console" panose="020B0609040504020204" pitchFamily="49" charset="0"/>
              </a:rPr>
              <a:t>input </a:t>
            </a:r>
            <a:r>
              <a:rPr lang="en-US" sz="2000">
                <a:latin typeface="Lucida Console" panose="020B0609040504020204" pitchFamily="49" charset="0"/>
              </a:rPr>
              <a:t>type="text" id="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>
                <a:latin typeface="Lucida Console" panose="020B0609040504020204" pitchFamily="49" charset="0"/>
              </a:rPr>
              <a:t>" name="fname"&gt;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var </a:t>
            </a: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firstName</a:t>
            </a:r>
            <a:r>
              <a:rPr lang="en-US" sz="2000">
                <a:latin typeface="Lucida Console" panose="020B0609040504020204" pitchFamily="49" charset="0"/>
              </a:rPr>
              <a:t> = document.getElementById("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fname</a:t>
            </a:r>
            <a:r>
              <a:rPr lang="en-US" sz="2000">
                <a:latin typeface="Lucida Console" panose="020B0609040504020204" pitchFamily="49" charset="0"/>
              </a:rPr>
              <a:t>")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.value</a:t>
            </a:r>
            <a:r>
              <a:rPr lang="en-US" sz="2000">
                <a:latin typeface="Lucida Console" panose="020B06090405040202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alert(</a:t>
            </a:r>
            <a:r>
              <a:rPr lang="en-US" sz="2000">
                <a:solidFill>
                  <a:srgbClr val="7030A0"/>
                </a:solidFill>
                <a:latin typeface="Lucida Console" panose="020B0609040504020204" pitchFamily="49" charset="0"/>
              </a:rPr>
              <a:t>firstName</a:t>
            </a:r>
            <a:r>
              <a:rPr lang="en-US" sz="2000">
                <a:latin typeface="Lucida Console" panose="020B0609040504020204" pitchFamily="49" charset="0"/>
              </a:rPr>
              <a:t>); 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// displays Teresa</a:t>
            </a: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6" y="2895600"/>
            <a:ext cx="3571428" cy="4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/>
          <p:cNvCxnSpPr/>
          <p:nvPr/>
        </p:nvCxnSpPr>
        <p:spPr>
          <a:xfrm>
            <a:off x="228600" y="38100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7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To Convert to an integer or float (for calculations)</a:t>
            </a:r>
            <a:endParaRPr lang="en-US" sz="2400" dirty="0"/>
          </a:p>
          <a:p>
            <a:pPr marL="274320" lvl="1" indent="0">
              <a:buNone/>
            </a:pP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parseInt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b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</a:b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parseFloat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()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637791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Lucida Console" panose="020B0609040504020204" pitchFamily="49" charset="0"/>
              </a:rPr>
              <a:t>&lt;label for="riceCost"&gt;Rice cost:&lt;/label&gt;</a:t>
            </a:r>
          </a:p>
          <a:p>
            <a:r>
              <a:rPr lang="en-US">
                <a:latin typeface="Lucida Console" panose="020B0609040504020204" pitchFamily="49" charset="0"/>
              </a:rPr>
              <a:t>&lt;input type="text" id="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" name="riceCost"&gt;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Lucida Console" panose="020B0609040504020204" pitchFamily="49" charset="0"/>
              </a:rPr>
              <a:t>var 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 = document.getElementById("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")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.value</a:t>
            </a:r>
            <a:r>
              <a:rPr lang="en-US">
                <a:latin typeface="Lucida Console" panose="020B0609040504020204" pitchFamily="49" charset="0"/>
              </a:rPr>
              <a:t>;</a:t>
            </a:r>
          </a:p>
          <a:p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of riceCost is "12.34" (text)</a:t>
            </a: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var iRiceCost = parseInt(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);  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is 12</a:t>
            </a:r>
          </a:p>
          <a:p>
            <a:r>
              <a:rPr lang="en-US">
                <a:latin typeface="Lucida Console" panose="020B0609040504020204" pitchFamily="49" charset="0"/>
              </a:rPr>
              <a:t>var fRiceCost = parseFloat(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);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is 12.34</a:t>
            </a: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 - always returns a string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56991"/>
            <a:ext cx="3485714" cy="4000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438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600" y="42672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9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Lucida Console" panose="020B0609040504020204" pitchFamily="49" charset="0"/>
              </a:rPr>
              <a:t>&lt;label for="riceCost"&gt;Rice cost:&lt;/label&gt;</a:t>
            </a:r>
          </a:p>
          <a:p>
            <a:r>
              <a:rPr lang="en-US">
                <a:latin typeface="Lucida Console" panose="020B0609040504020204" pitchFamily="49" charset="0"/>
              </a:rPr>
              <a:t>&lt;input type="text" id="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" name="riceCost"&gt;</a:t>
            </a:r>
          </a:p>
          <a:p>
            <a:endParaRPr lang="en-US"/>
          </a:p>
          <a:p>
            <a:endParaRPr lang="en-US"/>
          </a:p>
          <a:p>
            <a:endParaRPr lang="en-US">
              <a:latin typeface="Lucida Console" panose="020B0609040504020204" pitchFamily="49" charset="0"/>
            </a:endParaRPr>
          </a:p>
          <a:p>
            <a:endParaRPr lang="en-US">
              <a:latin typeface="Lucida Console" panose="020B0609040504020204" pitchFamily="49" charset="0"/>
            </a:endParaRPr>
          </a:p>
          <a:p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var 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 = document.getElementById("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")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.value</a:t>
            </a:r>
            <a:r>
              <a:rPr lang="en-US">
                <a:latin typeface="Lucida Console" panose="020B0609040504020204" pitchFamily="49" charset="0"/>
              </a:rPr>
              <a:t>;</a:t>
            </a:r>
          </a:p>
          <a:p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of riceCost is "12" (text)</a:t>
            </a: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var iRiceCost = parseInt(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);  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is 12</a:t>
            </a:r>
          </a:p>
          <a:p>
            <a:r>
              <a:rPr lang="en-US">
                <a:latin typeface="Lucida Console" panose="020B0609040504020204" pitchFamily="49" charset="0"/>
              </a:rPr>
              <a:t>var fRiceCost = parseFloat(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);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is 12</a:t>
            </a: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 - always returns a string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69" y="2114599"/>
            <a:ext cx="3400001" cy="4428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28600" y="2819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5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Lucida Console" panose="020B0609040504020204" pitchFamily="49" charset="0"/>
              </a:rPr>
              <a:t>&lt;label for="riceCost"&gt;Rice cost:&lt;/label&gt;</a:t>
            </a:r>
          </a:p>
          <a:p>
            <a:r>
              <a:rPr lang="en-US">
                <a:latin typeface="Lucida Console" panose="020B0609040504020204" pitchFamily="49" charset="0"/>
              </a:rPr>
              <a:t>&lt;input type="text" id="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" name="riceCost"&gt;</a:t>
            </a:r>
          </a:p>
          <a:p>
            <a:endParaRPr lang="en-US"/>
          </a:p>
          <a:p>
            <a:endParaRPr lang="en-US"/>
          </a:p>
          <a:p>
            <a:endParaRPr lang="en-US">
              <a:latin typeface="Lucida Console" panose="020B0609040504020204" pitchFamily="49" charset="0"/>
            </a:endParaRPr>
          </a:p>
          <a:p>
            <a:endParaRPr lang="en-US">
              <a:latin typeface="Lucida Console" panose="020B0609040504020204" pitchFamily="49" charset="0"/>
            </a:endParaRPr>
          </a:p>
          <a:p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var 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 = document.getElementById("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")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.value</a:t>
            </a:r>
            <a:r>
              <a:rPr lang="en-US">
                <a:latin typeface="Lucida Console" panose="020B0609040504020204" pitchFamily="49" charset="0"/>
              </a:rPr>
              <a:t>;</a:t>
            </a:r>
          </a:p>
          <a:p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of riceCost is "12 34" (text)</a:t>
            </a: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var iRiceCost = parseInt(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);  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is 12</a:t>
            </a:r>
          </a:p>
          <a:p>
            <a:r>
              <a:rPr lang="en-US">
                <a:latin typeface="Lucida Console" panose="020B0609040504020204" pitchFamily="49" charset="0"/>
              </a:rPr>
              <a:t>var fRiceCost = parseFloat(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);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is 12</a:t>
            </a: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 - always returns a string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69" y="2136202"/>
            <a:ext cx="3442857" cy="40000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28600" y="2819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9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Lucida Console" panose="020B0609040504020204" pitchFamily="49" charset="0"/>
              </a:rPr>
              <a:t>&lt;label for="riceCost"&gt;Rice cost:&lt;/label&gt;</a:t>
            </a:r>
          </a:p>
          <a:p>
            <a:r>
              <a:rPr lang="en-US">
                <a:latin typeface="Lucida Console" panose="020B0609040504020204" pitchFamily="49" charset="0"/>
              </a:rPr>
              <a:t>&lt;input type="text" id="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" name="riceCost"&gt;</a:t>
            </a:r>
          </a:p>
          <a:p>
            <a:endParaRPr lang="en-US"/>
          </a:p>
          <a:p>
            <a:endParaRPr lang="en-US"/>
          </a:p>
          <a:p>
            <a:endParaRPr lang="en-US">
              <a:latin typeface="Lucida Console" panose="020B0609040504020204" pitchFamily="49" charset="0"/>
            </a:endParaRPr>
          </a:p>
          <a:p>
            <a:endParaRPr lang="en-US">
              <a:latin typeface="Lucida Console" panose="020B0609040504020204" pitchFamily="49" charset="0"/>
            </a:endParaRPr>
          </a:p>
          <a:p>
            <a:endParaRPr lang="en-US"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var 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 = document.getElementById("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")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.value</a:t>
            </a:r>
            <a:r>
              <a:rPr lang="en-US">
                <a:latin typeface="Lucida Console" panose="020B0609040504020204" pitchFamily="49" charset="0"/>
              </a:rPr>
              <a:t>;</a:t>
            </a:r>
          </a:p>
          <a:p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of riceCost is "$12.34" (text)</a:t>
            </a: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>
                <a:latin typeface="Lucida Console" panose="020B0609040504020204" pitchFamily="49" charset="0"/>
              </a:rPr>
              <a:t>var iRiceCost = parseInt(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);  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is NaN</a:t>
            </a:r>
          </a:p>
          <a:p>
            <a:r>
              <a:rPr lang="en-US">
                <a:latin typeface="Lucida Console" panose="020B0609040504020204" pitchFamily="49" charset="0"/>
              </a:rPr>
              <a:t>var fRiceCost = parseFloat(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>
                <a:latin typeface="Lucida Console" panose="020B0609040504020204" pitchFamily="49" charset="0"/>
              </a:rPr>
              <a:t>);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value is NaN</a:t>
            </a: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 - always returns a string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24" y="2114599"/>
            <a:ext cx="3357143" cy="4428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28600" y="2819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4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&lt;label for="</a:t>
            </a:r>
            <a:r>
              <a:rPr lang="en-US" dirty="0" err="1">
                <a:latin typeface="Lucida Console" panose="020B0609040504020204" pitchFamily="49" charset="0"/>
              </a:rPr>
              <a:t>riceCost</a:t>
            </a:r>
            <a:r>
              <a:rPr lang="en-US" dirty="0">
                <a:latin typeface="Lucida Console" panose="020B0609040504020204" pitchFamily="49" charset="0"/>
              </a:rPr>
              <a:t>"&gt;Rice cost:&lt;/label&gt;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&lt;input type="text" id="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 dirty="0">
                <a:latin typeface="Lucida Console" panose="020B0609040504020204" pitchFamily="49" charset="0"/>
              </a:rPr>
              <a:t>" name="</a:t>
            </a:r>
            <a:r>
              <a:rPr lang="en-US" dirty="0" err="1">
                <a:latin typeface="Lucida Console" panose="020B0609040504020204" pitchFamily="49" charset="0"/>
              </a:rPr>
              <a:t>riceCost</a:t>
            </a:r>
            <a:r>
              <a:rPr lang="en-US" dirty="0">
                <a:latin typeface="Lucida Console" panose="020B0609040504020204" pitchFamily="49" charset="0"/>
              </a:rPr>
              <a:t>"&gt;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document.getElementById</a:t>
            </a:r>
            <a:r>
              <a:rPr lang="en-US" dirty="0">
                <a:latin typeface="Lucida Console" panose="020B0609040504020204" pitchFamily="49" charset="0"/>
              </a:rPr>
              <a:t>("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riceCost</a:t>
            </a:r>
            <a:r>
              <a:rPr lang="en-US" dirty="0">
                <a:latin typeface="Lucida Console" panose="020B0609040504020204" pitchFamily="49" charset="0"/>
              </a:rPr>
              <a:t>")</a:t>
            </a:r>
            <a:r>
              <a:rPr lang="en-US" dirty="0">
                <a:solidFill>
                  <a:srgbClr val="0000CC"/>
                </a:solidFill>
                <a:latin typeface="Lucida Console" panose="020B0609040504020204" pitchFamily="49" charset="0"/>
              </a:rPr>
              <a:t>.value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value of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riceCost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is "$12.34" (text)</a:t>
            </a:r>
          </a:p>
          <a:p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iRiceCost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parseInt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 dirty="0">
                <a:latin typeface="Lucida Console" panose="020B0609040504020204" pitchFamily="49" charset="0"/>
              </a:rPr>
              <a:t>);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value is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NaN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fRiceCost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parseFloat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 dirty="0">
                <a:latin typeface="Lucida Console" panose="020B060904050402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value is </a:t>
            </a:r>
            <a:r>
              <a:rPr lang="en-US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NaN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  Test that it is a valid number before parsing</a:t>
            </a:r>
          </a:p>
          <a:p>
            <a:endParaRPr lang="en-US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if(</a:t>
            </a: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riceCost</a:t>
            </a:r>
            <a:r>
              <a:rPr lang="en-US" dirty="0">
                <a:latin typeface="Lucida Console" panose="020B0609040504020204" pitchFamily="49" charset="0"/>
              </a:rPr>
              <a:t>){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returns true or false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isNaN</a:t>
            </a:r>
            <a:r>
              <a:rPr lang="en-US" dirty="0"/>
              <a:t>() – JS global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24" y="2114599"/>
            <a:ext cx="3357143" cy="4428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28600" y="28194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eresa\AppData\Local\Microsoft\Windows\Temporary Internet Files\Content.IE5\DF2R41NL\large-right-check-166.6-6151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800600"/>
            <a:ext cx="461600" cy="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4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123</a:t>
            </a:r>
            <a:r>
              <a:rPr lang="en-US" dirty="0">
                <a:latin typeface="Lucida Console" panose="020B0609040504020204" pitchFamily="49" charset="0"/>
              </a:rPr>
              <a:t>)  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//false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-1.23</a:t>
            </a:r>
            <a:r>
              <a:rPr lang="en-US" dirty="0">
                <a:latin typeface="Lucida Console" panose="020B0609040504020204" pitchFamily="49" charset="0"/>
              </a:rPr>
              <a:t>)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//false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5-2</a:t>
            </a:r>
            <a:r>
              <a:rPr lang="en-US" dirty="0">
                <a:latin typeface="Lucida Console" panose="020B0609040504020204" pitchFamily="49" charset="0"/>
              </a:rPr>
              <a:t>)  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//false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latin typeface="Lucida Console" panose="020B0609040504020204" pitchFamily="49" charset="0"/>
              </a:rPr>
              <a:t>)    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//false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'123'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//false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'Hello'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//true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'2005/12/12</a:t>
            </a:r>
            <a:r>
              <a:rPr lang="en-US" dirty="0">
                <a:latin typeface="Lucida Console" panose="020B0609040504020204" pitchFamily="49" charset="0"/>
              </a:rPr>
              <a:t>')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//true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'')</a:t>
            </a:r>
            <a:r>
              <a:rPr lang="en-US" dirty="0">
                <a:latin typeface="Lucida Console" panose="020B0609040504020204" pitchFamily="49" charset="0"/>
              </a:rPr>
              <a:t>   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//false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latin typeface="Lucida Console" panose="020B0609040504020204" pitchFamily="49" charset="0"/>
              </a:rPr>
              <a:t>) 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//false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undefined</a:t>
            </a:r>
            <a:r>
              <a:rPr lang="en-US" dirty="0">
                <a:latin typeface="Lucida Console" panose="020B0609040504020204" pitchFamily="49" charset="0"/>
              </a:rPr>
              <a:t>)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//true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NaN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latin typeface="Lucida Console" panose="020B0609040504020204" pitchFamily="49" charset="0"/>
              </a:rPr>
              <a:t>)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//true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NaN</a:t>
            </a:r>
            <a:r>
              <a:rPr lang="en-US" dirty="0">
                <a:latin typeface="Lucida Console" panose="020B0609040504020204" pitchFamily="49" charset="0"/>
              </a:rPr>
              <a:t>)  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//true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0 / 0</a:t>
            </a:r>
            <a:r>
              <a:rPr lang="en-US" dirty="0">
                <a:latin typeface="Lucida Console" panose="020B0609040504020204" pitchFamily="49" charset="0"/>
              </a:rPr>
              <a:t>)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isNaN</a:t>
            </a:r>
            <a:r>
              <a:rPr lang="en-US" dirty="0"/>
              <a:t>() – JS global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empty</a:t>
            </a:r>
            <a:endParaRPr lang="en-US" b="1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A textbox without any user entered value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returns 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“”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It is empty – it is not null</a:t>
            </a: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To validate that the user entered a value</a:t>
            </a: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if(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txtVariableValue</a:t>
            </a:r>
            <a:r>
              <a:rPr lang="en-US" dirty="0">
                <a:latin typeface="Lucida Console" panose="020B0609040504020204" pitchFamily="49" charset="0"/>
              </a:rPr>
              <a:t> ==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“”</a:t>
            </a:r>
            <a:r>
              <a:rPr lang="en-US" dirty="0">
                <a:latin typeface="Lucida Console" panose="020B0609040504020204" pitchFamily="49" charset="0"/>
              </a:rPr>
              <a:t>){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returns true or false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textbox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766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4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undefined</a:t>
            </a:r>
            <a:endParaRPr lang="en-US" b="1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A </a:t>
            </a:r>
            <a:r>
              <a:rPr lang="en-US" b="1" dirty="0">
                <a:latin typeface="Lucida Console" panose="020B0609040504020204" pitchFamily="49" charset="0"/>
              </a:rPr>
              <a:t>variable without a value</a:t>
            </a:r>
            <a:r>
              <a:rPr lang="en-US" dirty="0">
                <a:latin typeface="Lucida Console" panose="020B0609040504020204" pitchFamily="49" charset="0"/>
              </a:rPr>
              <a:t>, has the value undefined.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The 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typeof</a:t>
            </a:r>
            <a:r>
              <a:rPr lang="en-US" dirty="0">
                <a:latin typeface="Lucida Console" panose="020B0609040504020204" pitchFamily="49" charset="0"/>
              </a:rPr>
              <a:t> is also undefined.</a:t>
            </a: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The 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typeof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operator </a:t>
            </a:r>
            <a:r>
              <a:rPr lang="en-US" dirty="0">
                <a:latin typeface="Lucida Console" panose="020B0609040504020204" pitchFamily="49" charset="0"/>
              </a:rPr>
              <a:t>returns type information as a literal.</a:t>
            </a:r>
          </a:p>
          <a:p>
            <a:r>
              <a:rPr lang="en-US" dirty="0">
                <a:latin typeface="Lucida Console" panose="020B0609040504020204" pitchFamily="49" charset="0"/>
              </a:rPr>
              <a:t> There are six possible values that 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typeof</a:t>
            </a:r>
            <a:r>
              <a:rPr lang="en-US" dirty="0">
                <a:latin typeface="Lucida Console" panose="020B0609040504020204" pitchFamily="49" charset="0"/>
              </a:rPr>
              <a:t> returns: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"number“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"string“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boolean</a:t>
            </a:r>
            <a:r>
              <a:rPr lang="en-US" dirty="0">
                <a:latin typeface="Lucida Console" panose="020B0609040504020204" pitchFamily="49" charset="0"/>
              </a:rPr>
              <a:t>“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"object“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"function“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"undefined“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empty</a:t>
            </a:r>
            <a:endParaRPr lang="en-US" b="1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An empty string variable has both a value and a type.</a:t>
            </a:r>
          </a:p>
          <a:p>
            <a:pPr lvl="1"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vs empty vs null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88245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Window Object - top level object</a:t>
            </a:r>
          </a:p>
          <a:p>
            <a:pPr fontAlgn="base">
              <a:spcBef>
                <a:spcPts val="1800"/>
              </a:spcBef>
            </a:pPr>
            <a:r>
              <a:rPr lang="en-US" sz="2800" dirty="0"/>
              <a:t>alert() method</a:t>
            </a:r>
            <a:br>
              <a:rPr lang="en-US" sz="2800" dirty="0"/>
            </a:br>
            <a:endParaRPr lang="en-US" sz="2800" dirty="0"/>
          </a:p>
          <a:p>
            <a:pPr fontAlgn="base"/>
            <a:r>
              <a:rPr lang="en-US" sz="2800" dirty="0"/>
              <a:t>prompt() method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confirm() </a:t>
            </a:r>
            <a:r>
              <a:rPr lang="en-US" sz="2800" dirty="0"/>
              <a:t>method</a:t>
            </a:r>
          </a:p>
          <a:p>
            <a:endParaRPr lang="en-US" sz="2800" b="1" dirty="0"/>
          </a:p>
          <a:p>
            <a:r>
              <a:rPr lang="en-US" sz="2800" dirty="0" err="1"/>
              <a:t>parseInt</a:t>
            </a:r>
            <a:r>
              <a:rPr lang="en-US" sz="2800" dirty="0"/>
              <a:t>() – global function</a:t>
            </a:r>
          </a:p>
          <a:p>
            <a:endParaRPr lang="en-US" sz="2800" dirty="0"/>
          </a:p>
          <a:p>
            <a:r>
              <a:rPr lang="en-US" sz="2800" dirty="0" err="1"/>
              <a:t>parseFloat</a:t>
            </a:r>
            <a:r>
              <a:rPr lang="en-US" sz="2800" dirty="0"/>
              <a:t>() – global function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4267200" y="3581400"/>
            <a:ext cx="19812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69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93221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null</a:t>
            </a:r>
            <a:endParaRPr lang="en-US" b="1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In JavaScript null is "</a:t>
            </a:r>
            <a:r>
              <a:rPr lang="en-US" b="1" dirty="0">
                <a:latin typeface="Lucida Console" panose="020B0609040504020204" pitchFamily="49" charset="0"/>
              </a:rPr>
              <a:t>nothing</a:t>
            </a:r>
            <a:r>
              <a:rPr lang="en-US" dirty="0">
                <a:latin typeface="Lucida Console" panose="020B0609040504020204" pitchFamily="49" charset="0"/>
              </a:rPr>
              <a:t>". It is supposed to be something that doesn't exist.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Unfortunately, in JavaScript, the data type of null is an object.</a:t>
            </a: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You can consider it 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a bug in JavaScript </a:t>
            </a:r>
            <a:r>
              <a:rPr lang="en-US" dirty="0">
                <a:latin typeface="Lucida Console" panose="020B0609040504020204" pitchFamily="49" charset="0"/>
              </a:rPr>
              <a:t>that </a:t>
            </a:r>
            <a:r>
              <a:rPr lang="en-US" dirty="0" err="1">
                <a:latin typeface="Lucida Console" panose="020B0609040504020204" pitchFamily="49" charset="0"/>
              </a:rPr>
              <a:t>typeof</a:t>
            </a:r>
            <a:r>
              <a:rPr lang="en-US" dirty="0">
                <a:latin typeface="Lucida Console" panose="020B0609040504020204" pitchFamily="49" charset="0"/>
              </a:rPr>
              <a:t> null is an object.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It should be null</a:t>
            </a:r>
            <a:r>
              <a:rPr lang="en-US" dirty="0">
                <a:latin typeface="Lucida Console" panose="020B0609040504020204" pitchFamily="49" charset="0"/>
              </a:rPr>
              <a:t>. this is a bug which may be fixed at some point.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vs empty vs null in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719" y="4648200"/>
            <a:ext cx="8273419" cy="92333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Therefore: do not use null when comparing variable values!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47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empty</a:t>
            </a:r>
            <a:endParaRPr lang="en-US" b="1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A textbox without any user entered value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returns 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“”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It is empty – it is not null</a:t>
            </a: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To validate that the user entered a value</a:t>
            </a: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if(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txtVariableValue</a:t>
            </a:r>
            <a:r>
              <a:rPr lang="en-US" dirty="0">
                <a:latin typeface="Lucida Console" panose="020B0609040504020204" pitchFamily="49" charset="0"/>
              </a:rPr>
              <a:t> ==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“”</a:t>
            </a:r>
            <a:r>
              <a:rPr lang="en-US" dirty="0">
                <a:latin typeface="Lucida Console" panose="020B0609040504020204" pitchFamily="49" charset="0"/>
              </a:rPr>
              <a:t>){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returns true or false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textbox contains a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766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6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246990"/>
            <a:ext cx="84582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NaN</a:t>
            </a:r>
            <a:endParaRPr lang="en-US" b="1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A textbox with an invalid number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returns 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“</a:t>
            </a:r>
            <a:r>
              <a:rPr lang="en-US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NaN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”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isNaN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latin typeface="Lucida Console" panose="020B0609040504020204" pitchFamily="49" charset="0"/>
              </a:rPr>
              <a:t>– global function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        - will return true if not a valid number</a:t>
            </a: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To validate that the user entered a value</a:t>
            </a:r>
          </a:p>
          <a:p>
            <a:pPr>
              <a:spcAft>
                <a:spcPts val="60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if(</a:t>
            </a:r>
            <a:r>
              <a:rPr lang="en-US" dirty="0" err="1">
                <a:latin typeface="Lucida Console" panose="020B0609040504020204" pitchFamily="49" charset="0"/>
              </a:rPr>
              <a:t>isNaN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txtVariableValue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latin typeface="Lucida Console" panose="020B0609040504020204" pitchFamily="49" charset="0"/>
              </a:rPr>
              <a:t>){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returns true or false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textbox contains a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766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4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86800" cy="49377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JS Object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Date() </a:t>
            </a:r>
            <a:r>
              <a:rPr lang="en-US" sz="2400" dirty="0"/>
              <a:t>– uppercase “D”</a:t>
            </a:r>
          </a:p>
          <a:p>
            <a:pPr>
              <a:lnSpc>
                <a:spcPct val="170000"/>
              </a:lnSpc>
            </a:pPr>
            <a:r>
              <a:rPr lang="en-US" sz="2400" dirty="0"/>
              <a:t>Returns: day, number, month, year</a:t>
            </a:r>
            <a:r>
              <a:rPr lang="en-US" sz="2400"/>
              <a:t>, hour,</a:t>
            </a:r>
            <a:br>
              <a:rPr lang="en-US" sz="2400"/>
            </a:br>
            <a:r>
              <a:rPr lang="en-US" sz="2400"/>
              <a:t>  minutes, seconds, milliseconds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>
                <a:solidFill>
                  <a:srgbClr val="C00000"/>
                </a:solidFill>
              </a:rPr>
              <a:t>to retrieve, set, perform calculations </a:t>
            </a:r>
            <a:r>
              <a:rPr lang="en-US" sz="2400" b="1" dirty="0">
                <a:solidFill>
                  <a:srgbClr val="0000CC"/>
                </a:solidFill>
              </a:rPr>
              <a:t>– EBAY / Bb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6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86800" cy="49377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Begins January 1, 1970 at midnight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epoch or Unix epoch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2400" dirty="0"/>
              <a:t>86,400,000 milliseconds in one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Date() Object – create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488" y="1295400"/>
            <a:ext cx="86868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32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800">
                <a:latin typeface="Lucida Console" panose="020B0609040504020204" pitchFamily="49" charset="0"/>
              </a:rPr>
              <a:t>var today = </a:t>
            </a:r>
            <a:r>
              <a:rPr lang="en-US" sz="280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800" dirty="0">
                <a:latin typeface="Lucida Console" panose="020B0609040504020204" pitchFamily="49" charset="0"/>
              </a:rPr>
              <a:t>Date();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800" b="1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800">
                <a:latin typeface="Lucida Console" panose="020B0609040504020204" pitchFamily="49" charset="0"/>
              </a:rPr>
              <a:t>alert(today</a:t>
            </a:r>
            <a:r>
              <a:rPr lang="en-US" sz="28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5" name="Down Arrow Callout 4"/>
          <p:cNvSpPr/>
          <p:nvPr/>
        </p:nvSpPr>
        <p:spPr>
          <a:xfrm rot="10800000">
            <a:off x="1828800" y="2911698"/>
            <a:ext cx="3124201" cy="898301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 keyword / operator</a:t>
            </a:r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457200" y="1524000"/>
            <a:ext cx="2438400" cy="9144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of object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5410200" y="2209800"/>
            <a:ext cx="18288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57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43400"/>
            <a:ext cx="3714286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8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Date() Object – create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488" y="1295400"/>
            <a:ext cx="86868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3200" b="1" dirty="0"/>
          </a:p>
          <a:p>
            <a:pPr marL="0" indent="0">
              <a:lnSpc>
                <a:spcPct val="170000"/>
              </a:lnSpc>
              <a:buNone/>
            </a:pPr>
            <a:endParaRPr lang="en-US" sz="320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800" b="1" err="1">
                <a:latin typeface="Lucida Console" panose="020B0609040504020204" pitchFamily="49" charset="0"/>
              </a:rPr>
              <a:t>var</a:t>
            </a:r>
            <a:r>
              <a:rPr lang="en-US" sz="2800" b="1">
                <a:latin typeface="Lucida Console" panose="020B0609040504020204" pitchFamily="49" charset="0"/>
              </a:rPr>
              <a:t> today = </a:t>
            </a:r>
            <a:r>
              <a:rPr lang="en-US" sz="2800" b="1">
                <a:solidFill>
                  <a:srgbClr val="C00000"/>
                </a:solidFill>
                <a:latin typeface="Lucida Console" panose="020B0609040504020204" pitchFamily="49" charset="0"/>
              </a:rPr>
              <a:t>new</a:t>
            </a:r>
            <a:r>
              <a:rPr lang="en-US" sz="2800" b="1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="1">
                <a:latin typeface="Lucida Console" panose="020B0609040504020204" pitchFamily="49" charset="0"/>
              </a:rPr>
              <a:t>Date</a:t>
            </a:r>
            <a:r>
              <a:rPr lang="en-US" sz="2800" b="1" dirty="0">
                <a:latin typeface="Lucida Console" panose="020B0609040504020204" pitchFamily="49" charset="0"/>
              </a:rPr>
              <a:t>();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1371600" y="2133600"/>
            <a:ext cx="5943600" cy="11430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Holds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milliseconds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since January 1, 1970 at midnight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Date()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143000"/>
            <a:ext cx="449580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Lucida Console" panose="020B0609040504020204" pitchFamily="49" charset="0"/>
              </a:rPr>
              <a:t>var today = new Date();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18576"/>
              </p:ext>
            </p:extLst>
          </p:nvPr>
        </p:nvGraphicFramePr>
        <p:xfrm>
          <a:off x="152400" y="1676400"/>
          <a:ext cx="8839200" cy="4602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7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latin typeface="Lucida Console" panose="020B0609040504020204" pitchFamily="49" charset="0"/>
                        </a:rPr>
                        <a:t>today.getDate()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="0" baseline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day number of the month (1 - 31)</a:t>
                      </a:r>
                    </a:p>
                    <a:p>
                      <a:r>
                        <a:rPr lang="en-US" sz="1800" b="0" baseline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monthDay = today.getDate();</a:t>
                      </a:r>
                    </a:p>
                    <a:p>
                      <a:endParaRPr lang="en-US" sz="1800" b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Lucida Console" panose="020B0609040504020204" pitchFamily="49" charset="0"/>
                        </a:rPr>
                        <a:t>today.getDay()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aseline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 integer for the day of the week</a:t>
                      </a:r>
                    </a:p>
                    <a:p>
                      <a:r>
                        <a:rPr lang="en-US" sz="1800" baseline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Sunday = 0, Monday = 1, ... Saturday = 6</a:t>
                      </a:r>
                    </a:p>
                    <a:p>
                      <a:r>
                        <a:rPr lang="en-US" sz="1800" baseline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dayOfWeek = today.getDay();</a:t>
                      </a:r>
                    </a:p>
                    <a:p>
                      <a:endParaRPr lang="en-US" sz="180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>
                          <a:latin typeface="Lucida Console" panose="020B0609040504020204" pitchFamily="49" charset="0"/>
                        </a:rPr>
                        <a:t>today.getMonth()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aseline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 integer for the month</a:t>
                      </a:r>
                    </a:p>
                    <a:p>
                      <a:r>
                        <a:rPr lang="en-US" sz="1800" baseline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January = 0, ... December = 11</a:t>
                      </a:r>
                    </a:p>
                    <a:p>
                      <a:r>
                        <a:rPr lang="en-US" sz="1800" baseline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month = today.getMonth();</a:t>
                      </a:r>
                      <a:endParaRPr lang="en-US" sz="180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>
                          <a:latin typeface="Lucida Console" panose="020B0609040504020204" pitchFamily="49" charset="0"/>
                        </a:rPr>
                        <a:t>today.getFullYear()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 the year as 4 digits</a:t>
                      </a:r>
                    </a:p>
                    <a:p>
                      <a:r>
                        <a:rPr lang="en-US" sz="180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fullYear = today.getFullYear();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Lucida Console" panose="020B0609040504020204" pitchFamily="49" charset="0"/>
                        </a:rPr>
                        <a:t>today.getYear()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 the year as 2 digits</a:t>
                      </a:r>
                    </a:p>
                    <a:p>
                      <a:r>
                        <a:rPr lang="en-US" sz="180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year = today.getYear();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7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Date()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143000"/>
            <a:ext cx="449580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Lucida Console" panose="020B0609040504020204" pitchFamily="49" charset="0"/>
              </a:rPr>
              <a:t>var today = new Date();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94452"/>
              </p:ext>
            </p:extLst>
          </p:nvPr>
        </p:nvGraphicFramePr>
        <p:xfrm>
          <a:off x="152400" y="1676400"/>
          <a:ext cx="8839200" cy="4572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Lucida Console" panose="020B0609040504020204" pitchFamily="49" charset="0"/>
                        </a:rPr>
                        <a:t>today.getTime</a:t>
                      </a:r>
                      <a:r>
                        <a:rPr lang="en-US" sz="1600" b="0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="0" baseline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milliseconds since midnight 1/1/1970</a:t>
                      </a:r>
                    </a:p>
                    <a:p>
                      <a:r>
                        <a:rPr lang="en-US" sz="1800" b="0" baseline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time = today.getTime();</a:t>
                      </a:r>
                    </a:p>
                    <a:p>
                      <a:endParaRPr lang="en-US" sz="1800" b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today.getHours()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aseline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current hour, 0 to 23, universal time</a:t>
                      </a:r>
                    </a:p>
                    <a:p>
                      <a:r>
                        <a:rPr lang="en-US" sz="1800" baseline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currentHour = today.getHours();</a:t>
                      </a:r>
                    </a:p>
                    <a:p>
                      <a:endParaRPr lang="en-US" sz="180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today.getMinutes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aseline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current minute, 0 to 59</a:t>
                      </a:r>
                    </a:p>
                    <a:p>
                      <a:r>
                        <a:rPr lang="en-US" sz="1800" baseline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currentMinute = today.getMinutes();</a:t>
                      </a:r>
                    </a:p>
                    <a:p>
                      <a:endParaRPr lang="en-US" sz="180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today.getSeconds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 the current second, 0 to 59</a:t>
                      </a:r>
                    </a:p>
                    <a:p>
                      <a:r>
                        <a:rPr lang="en-US" sz="180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 currentSecond</a:t>
                      </a:r>
                      <a:r>
                        <a:rPr lang="en-US" sz="1800" baseline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= today.getSeconds();</a:t>
                      </a:r>
                    </a:p>
                    <a:p>
                      <a:endParaRPr lang="en-US" sz="180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today.getMilliseconds()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 the current millisecond,</a:t>
                      </a:r>
                      <a:r>
                        <a:rPr lang="en-US" sz="1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0 to 999</a:t>
                      </a:r>
                      <a:endParaRPr lang="en-US" sz="1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currentMilliseconds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</a:t>
                      </a:r>
                    </a:p>
                    <a:p>
                      <a:r>
                        <a:rPr lang="en-US" sz="180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today.getMilliseconds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();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73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Date()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15340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today = new Date(); </a:t>
            </a:r>
            <a:r>
              <a:rPr lang="en-US" sz="2000" dirty="0">
                <a:latin typeface="Lucida Console" panose="020B0609040504020204" pitchFamily="49" charset="0"/>
              </a:rPr>
              <a:t>// using Sept 11, 2017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21545"/>
              </p:ext>
            </p:extLst>
          </p:nvPr>
        </p:nvGraphicFramePr>
        <p:xfrm>
          <a:off x="152400" y="1981200"/>
          <a:ext cx="8839200" cy="402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7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Lucida Console" panose="020B0609040504020204" pitchFamily="49" charset="0"/>
                        </a:rPr>
                        <a:t>Date.parse</a:t>
                      </a:r>
                      <a:r>
                        <a:rPr lang="en-US" b="0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: milliseconds since 1/1/1970 Local time</a:t>
                      </a:r>
                    </a:p>
                    <a:p>
                      <a:r>
                        <a:rPr lang="en-US" sz="1800" b="0" baseline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milsec</a:t>
                      </a:r>
                      <a: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= </a:t>
                      </a:r>
                      <a:r>
                        <a:rPr lang="en-US" sz="1800" b="0" baseline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Date.parse</a:t>
                      </a:r>
                      <a: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(today);</a:t>
                      </a:r>
                      <a:b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b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800" b="0" baseline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8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ucida Console" panose="020B0609040504020204" pitchFamily="49" charset="0"/>
                        </a:rPr>
                        <a:t>Date.now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Returns:</a:t>
                      </a:r>
                      <a:r>
                        <a:rPr lang="en-US" sz="1800" b="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milliseconds since 1/1/1970 UTC</a:t>
                      </a:r>
                    </a:p>
                    <a:p>
                      <a:r>
                        <a:rPr lang="en-US" sz="1800" b="0" baseline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milsec2 = </a:t>
                      </a:r>
                      <a:r>
                        <a:rPr lang="en-US" sz="1800" b="0" baseline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Date.now</a:t>
                      </a:r>
                      <a: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(today);</a:t>
                      </a:r>
                      <a:b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br>
                        <a:rPr lang="en-US" sz="1800" b="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800" b="0" baseline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endParaRPr lang="en-US" sz="180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ucida Console" panose="020B0609040504020204" pitchFamily="49" charset="0"/>
                        </a:rPr>
                        <a:t>today.toDateString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Returns:</a:t>
                      </a:r>
                      <a:r>
                        <a:rPr lang="en-US" sz="18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Mon Sep 11 2017</a:t>
                      </a:r>
                    </a:p>
                    <a:p>
                      <a:r>
                        <a:rPr lang="en-US" sz="1800" baseline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str1 = </a:t>
                      </a:r>
                      <a:r>
                        <a:rPr lang="en-US" sz="1800" baseline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today.toDateString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();</a:t>
                      </a:r>
                      <a:endParaRPr lang="en-US" sz="180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355FD4B-D9C4-4162-94A4-B0059F775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42865"/>
            <a:ext cx="2890572" cy="8729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F1719-C7A2-4E9A-A89D-648E662CE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8" y="3886200"/>
            <a:ext cx="2886892" cy="914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192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9377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6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b="1">
                <a:solidFill>
                  <a:srgbClr val="C00000"/>
                </a:solidFill>
              </a:rPr>
              <a:t>confirm</a:t>
            </a:r>
            <a:r>
              <a:rPr lang="en-US" sz="3600" b="1" dirty="0">
                <a:solidFill>
                  <a:srgbClr val="C00000"/>
                </a:solidFill>
              </a:rPr>
              <a:t>() </a:t>
            </a:r>
            <a:r>
              <a:rPr lang="en-US" sz="3600" b="1" dirty="0"/>
              <a:t>method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var </a:t>
            </a:r>
            <a:r>
              <a:rPr lang="en-US" dirty="0">
                <a:latin typeface="Lucida Console" panose="020B0609040504020204" pitchFamily="49" charset="0"/>
              </a:rPr>
              <a:t>response =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confirm(</a:t>
            </a:r>
            <a:r>
              <a:rPr lang="en-US" dirty="0">
                <a:latin typeface="Lucida Console" panose="020B0609040504020204" pitchFamily="49" charset="0"/>
              </a:rPr>
              <a:t>'Format the hard </a:t>
            </a:r>
            <a:r>
              <a:rPr lang="en-US">
                <a:latin typeface="Lucida Console" panose="020B0609040504020204" pitchFamily="49" charset="0"/>
              </a:rPr>
              <a:t>disk?'</a:t>
            </a:r>
            <a:r>
              <a:rPr lang="en-US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user clicks OK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if(response)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    alert</a:t>
            </a:r>
            <a:r>
              <a:rPr lang="en-US" dirty="0">
                <a:latin typeface="Lucida Console" panose="020B0609040504020204" pitchFamily="49" charset="0"/>
              </a:rPr>
              <a:t>('You clicked okay</a:t>
            </a:r>
            <a:r>
              <a:rPr lang="en-US">
                <a:latin typeface="Lucida Console" panose="020B0609040504020204" pitchFamily="49" charset="0"/>
              </a:rPr>
              <a:t>!');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</a:rPr>
              <a:t>// user clicks Cancel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    alert</a:t>
            </a:r>
            <a:r>
              <a:rPr lang="en-US" dirty="0">
                <a:latin typeface="Lucida Console" panose="020B0609040504020204" pitchFamily="49" charset="0"/>
              </a:rPr>
              <a:t>('You clicked </a:t>
            </a:r>
            <a:r>
              <a:rPr lang="en-US">
                <a:latin typeface="Lucida Console" panose="020B0609040504020204" pitchFamily="49" charset="0"/>
              </a:rPr>
              <a:t>cancel!');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}</a:t>
            </a:r>
            <a:endParaRPr lang="en-US" sz="22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371600"/>
            <a:ext cx="3200400" cy="129076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2933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Date()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15340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today = new Date(); </a:t>
            </a:r>
            <a:r>
              <a:rPr lang="en-US" sz="2000" dirty="0">
                <a:latin typeface="Lucida Console" panose="020B0609040504020204" pitchFamily="49" charset="0"/>
              </a:rPr>
              <a:t>// using Sept 11, 2017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30007"/>
              </p:ext>
            </p:extLst>
          </p:nvPr>
        </p:nvGraphicFramePr>
        <p:xfrm>
          <a:off x="152400" y="2036882"/>
          <a:ext cx="8839200" cy="3413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7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Lucida Console" panose="020B0609040504020204" pitchFamily="49" charset="0"/>
                        </a:rPr>
                        <a:t>today.toLocaleDateString</a:t>
                      </a:r>
                      <a:r>
                        <a:rPr lang="en-US" sz="1400" b="0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Returns: </a:t>
                      </a:r>
                      <a:r>
                        <a:rPr lang="en-US" sz="1800" b="0" dirty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9/11/2017</a:t>
                      </a:r>
                    </a:p>
                    <a:p>
                      <a:r>
                        <a:rPr lang="en-US" sz="1800" b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str2 = </a:t>
                      </a:r>
                      <a:r>
                        <a:rPr lang="en-US" sz="1800" b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toLocaleDateString</a:t>
                      </a:r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();</a:t>
                      </a:r>
                      <a:br>
                        <a:rPr lang="en-US" sz="1800" b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8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today.toLocalString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Returns: </a:t>
                      </a:r>
                      <a:r>
                        <a:rPr lang="en-US" sz="1800" dirty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9/11/2017, 3:17:39 PM</a:t>
                      </a:r>
                    </a:p>
                    <a:p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str3 =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today.toLocalString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();</a:t>
                      </a:r>
                      <a:b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br>
                        <a:rPr lang="en-US" sz="14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40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Today.toString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str4 = 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today.toString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();</a:t>
                      </a:r>
                      <a:br>
                        <a:rPr lang="en-US" sz="14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br>
                        <a:rPr lang="en-US" sz="14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br>
                        <a:rPr lang="en-US" sz="14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br>
                        <a:rPr lang="en-US" sz="14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br>
                        <a:rPr lang="en-US" sz="14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endParaRPr lang="en-US" sz="140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900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87B178C-85D6-4209-A6BA-E1C69E35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71" y="4495800"/>
            <a:ext cx="4956258" cy="17708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80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 calculations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067800" cy="49377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create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new date for next New Year's day</a:t>
            </a: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err="1">
                <a:latin typeface="Lucida Console" panose="020B0609040504020204" pitchFamily="49" charset="0"/>
              </a:rPr>
              <a:t>var</a:t>
            </a:r>
            <a:r>
              <a:rPr lang="en-US" sz="2000">
                <a:latin typeface="Lucida Console" panose="020B0609040504020204" pitchFamily="49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nextYear    </a:t>
            </a:r>
            <a:r>
              <a:rPr lang="en-US" sz="2000">
                <a:latin typeface="Lucida Console" panose="020B0609040504020204" pitchFamily="49" charset="0"/>
              </a:rPr>
              <a:t>=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new Date().getFullYear() + 1</a:t>
            </a:r>
            <a:r>
              <a:rPr lang="en-US" sz="200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var 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daysNewYear</a:t>
            </a:r>
            <a:r>
              <a:rPr lang="en-US" sz="2000">
                <a:latin typeface="Lucida Console" panose="020B0609040504020204" pitchFamily="49" charset="0"/>
              </a:rPr>
              <a:t> = </a:t>
            </a:r>
            <a:r>
              <a:rPr lang="en-US" sz="2000">
                <a:solidFill>
                  <a:srgbClr val="C00000"/>
                </a:solidFill>
                <a:latin typeface="Lucida Console" panose="020B0609040504020204" pitchFamily="49" charset="0"/>
              </a:rPr>
              <a:t>new Date(nextYear, 0, 1)</a:t>
            </a:r>
            <a:r>
              <a:rPr lang="en-US" sz="2000">
                <a:latin typeface="Lucida Console" panose="020B0609040504020204" pitchFamily="49" charset="0"/>
              </a:rPr>
              <a:t>;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// next Jan 1</a:t>
            </a: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get today's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today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new Date()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 calculation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days </a:t>
            </a:r>
            <a:r>
              <a:rPr lang="en-US" sz="2000" dirty="0">
                <a:latin typeface="Lucida Console" panose="020B0609040504020204" pitchFamily="49" charset="0"/>
              </a:rPr>
              <a:t>= </a:t>
            </a:r>
            <a:r>
              <a:rPr lang="en-US" sz="2000" dirty="0" err="1">
                <a:latin typeface="Lucida Console" panose="020B0609040504020204" pitchFamily="49" charset="0"/>
              </a:rPr>
              <a:t>Math.round</a:t>
            </a:r>
            <a:r>
              <a:rPr lang="en-US" sz="2000">
                <a:latin typeface="Lucida Console" panose="020B0609040504020204" pitchFamily="49" charset="0"/>
              </a:rPr>
              <a:t>((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daysNewYear </a:t>
            </a:r>
            <a:r>
              <a:rPr lang="en-US" sz="2000">
                <a:latin typeface="Lucida Console" panose="020B0609040504020204" pitchFamily="49" charset="0"/>
              </a:rPr>
              <a:t>- 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today</a:t>
            </a:r>
            <a:r>
              <a:rPr lang="en-US" sz="2000">
                <a:latin typeface="Lucida Console" panose="020B0609040504020204" pitchFamily="49" charset="0"/>
              </a:rPr>
              <a:t>) / </a:t>
            </a:r>
            <a:r>
              <a:rPr lang="en-US" sz="2000">
                <a:solidFill>
                  <a:srgbClr val="00B050"/>
                </a:solidFill>
                <a:latin typeface="Lucida Console" panose="020B0609040504020204" pitchFamily="49" charset="0"/>
              </a:rPr>
              <a:t>86400000</a:t>
            </a:r>
            <a:r>
              <a:rPr lang="en-US" sz="2000">
                <a:latin typeface="Lucida Console" panose="020B060904050402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alert("There are " +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days </a:t>
            </a:r>
            <a:r>
              <a:rPr lang="en-US" sz="2000" dirty="0">
                <a:latin typeface="Lucida Console" panose="020B0609040504020204" pitchFamily="49" charset="0"/>
              </a:rPr>
              <a:t>+ </a:t>
            </a:r>
            <a:r>
              <a:rPr lang="en-US" sz="2000">
                <a:latin typeface="Lucida Console" panose="020B0609040504020204" pitchFamily="49" charset="0"/>
              </a:rPr>
              <a:t>" days until New Year's day");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00600"/>
            <a:ext cx="3371429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 is automatically created when you assign a string value to a variable</a:t>
            </a:r>
          </a:p>
          <a:p>
            <a:endParaRPr 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sz="2400" b="1" dirty="0" err="1">
                <a:solidFill>
                  <a:srgbClr val="C00000"/>
                </a:solidFill>
              </a:rPr>
              <a:t>ar</a:t>
            </a:r>
            <a:r>
              <a:rPr lang="en-US" sz="2400" b="1" dirty="0">
                <a:solidFill>
                  <a:srgbClr val="C00000"/>
                </a:solidFill>
              </a:rPr>
              <a:t> name = 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Teresa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”</a:t>
            </a:r>
            <a:r>
              <a:rPr lang="en-US" sz="2400" b="1" dirty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>
              <a:lnSpc>
                <a:spcPct val="170000"/>
              </a:lnSpc>
            </a:pPr>
            <a:endParaRPr lang="en-US" sz="2400" dirty="0">
              <a:solidFill>
                <a:srgbClr val="C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400" dirty="0"/>
              <a:t>Property</a:t>
            </a:r>
          </a:p>
          <a:p>
            <a:pPr lvl="1"/>
            <a:r>
              <a:rPr lang="en-US" dirty="0"/>
              <a:t>length  -  </a:t>
            </a:r>
            <a:r>
              <a:rPr lang="en-US" dirty="0" err="1">
                <a:solidFill>
                  <a:srgbClr val="C00000"/>
                </a:solidFill>
              </a:rPr>
              <a:t>name</a:t>
            </a:r>
            <a:r>
              <a:rPr lang="en-US" dirty="0" err="1"/>
              <a:t>.length</a:t>
            </a:r>
            <a:r>
              <a:rPr lang="en-US" dirty="0"/>
              <a:t>;   // 6</a:t>
            </a:r>
          </a:p>
          <a:p>
            <a:pPr lvl="1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86800" cy="49377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sz="2400" b="1" dirty="0" err="1">
                <a:solidFill>
                  <a:srgbClr val="C00000"/>
                </a:solidFill>
              </a:rPr>
              <a:t>ar</a:t>
            </a:r>
            <a:r>
              <a:rPr lang="en-US" sz="2400" b="1" dirty="0">
                <a:solidFill>
                  <a:srgbClr val="C00000"/>
                </a:solidFill>
              </a:rPr>
              <a:t> name = 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“</a:t>
            </a:r>
            <a:r>
              <a:rPr lang="en-US" sz="2400" b="1" dirty="0">
                <a:solidFill>
                  <a:srgbClr val="C00000"/>
                </a:solidFill>
              </a:rPr>
              <a:t>Teresa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”</a:t>
            </a:r>
            <a:r>
              <a:rPr lang="en-US" sz="2400" b="1" dirty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400" dirty="0">
              <a:solidFill>
                <a:srgbClr val="C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Methods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toUpperCase</a:t>
            </a:r>
            <a:r>
              <a:rPr lang="en-US" sz="1800" dirty="0"/>
              <a:t>(), </a:t>
            </a:r>
            <a:r>
              <a:rPr lang="en-US" sz="1800" dirty="0" err="1"/>
              <a:t>toLowerCase</a:t>
            </a:r>
            <a:r>
              <a:rPr lang="en-US" sz="1800" dirty="0"/>
              <a:t>()  -  </a:t>
            </a:r>
            <a:r>
              <a:rPr lang="en-US" sz="1800" dirty="0" err="1">
                <a:solidFill>
                  <a:srgbClr val="C00000"/>
                </a:solidFill>
              </a:rPr>
              <a:t>name</a:t>
            </a:r>
            <a:r>
              <a:rPr lang="en-US" sz="1800" dirty="0" err="1"/>
              <a:t>.toUpperCase</a:t>
            </a:r>
            <a:r>
              <a:rPr lang="en-US" sz="1800" dirty="0"/>
              <a:t>;   // TERESA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indexOf</a:t>
            </a:r>
            <a:r>
              <a:rPr lang="en-US" sz="1800" dirty="0"/>
              <a:t>() - </a:t>
            </a:r>
            <a:r>
              <a:rPr lang="en-US" sz="1800" dirty="0" err="1">
                <a:solidFill>
                  <a:srgbClr val="C00000"/>
                </a:solidFill>
              </a:rPr>
              <a:t>name</a:t>
            </a:r>
            <a:r>
              <a:rPr lang="en-US" sz="1800" dirty="0" err="1"/>
              <a:t>.indexOf</a:t>
            </a:r>
            <a:r>
              <a:rPr lang="en-US" sz="1800" dirty="0"/>
              <a:t>(</a:t>
            </a:r>
            <a:r>
              <a:rPr lang="en-US" sz="1800" dirty="0">
                <a:latin typeface="Lucida Console" panose="020B0609040504020204" pitchFamily="49" charset="0"/>
              </a:rPr>
              <a:t>“</a:t>
            </a:r>
            <a:r>
              <a:rPr lang="en-US" sz="1800" dirty="0"/>
              <a:t>T</a:t>
            </a:r>
            <a:r>
              <a:rPr lang="en-US" sz="1800" dirty="0">
                <a:latin typeface="Lucida Console" panose="020B0609040504020204" pitchFamily="49" charset="0"/>
              </a:rPr>
              <a:t>”</a:t>
            </a:r>
            <a:r>
              <a:rPr lang="en-US" sz="1800" dirty="0"/>
              <a:t>);    //  0</a:t>
            </a:r>
            <a:br>
              <a:rPr lang="en-US" sz="1800" dirty="0"/>
            </a:br>
            <a:endParaRPr lang="en-US" sz="1800" dirty="0"/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en-US" sz="1800" dirty="0" err="1"/>
              <a:t>substr</a:t>
            </a:r>
            <a:r>
              <a:rPr lang="en-US" sz="1800" dirty="0"/>
              <a:t>()  - </a:t>
            </a:r>
            <a:r>
              <a:rPr lang="en-US" sz="1800" dirty="0" err="1">
                <a:solidFill>
                  <a:srgbClr val="C00000"/>
                </a:solidFill>
              </a:rPr>
              <a:t>name</a:t>
            </a:r>
            <a:r>
              <a:rPr lang="en-US" sz="1800" dirty="0" err="1"/>
              <a:t>.substr</a:t>
            </a:r>
            <a:r>
              <a:rPr lang="en-US" sz="1800" dirty="0"/>
              <a:t>(</a:t>
            </a:r>
            <a:r>
              <a:rPr lang="en-US" sz="1800" dirty="0">
                <a:latin typeface="Lucida Console" panose="020B0609040504020204" pitchFamily="49" charset="0"/>
              </a:rPr>
              <a:t>0, 3</a:t>
            </a:r>
            <a:r>
              <a:rPr lang="en-US" sz="1800" dirty="0"/>
              <a:t>);   // Ter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substring() - </a:t>
            </a:r>
            <a:r>
              <a:rPr lang="en-US" sz="1800" dirty="0" err="1">
                <a:solidFill>
                  <a:srgbClr val="C00000"/>
                </a:solidFill>
              </a:rPr>
              <a:t>name</a:t>
            </a:r>
            <a:r>
              <a:rPr lang="en-US" sz="1800" dirty="0" err="1"/>
              <a:t>.substring</a:t>
            </a:r>
            <a:r>
              <a:rPr lang="en-US" sz="1800" dirty="0"/>
              <a:t>(</a:t>
            </a:r>
            <a:r>
              <a:rPr lang="en-US" sz="1800" dirty="0">
                <a:latin typeface="Lucida Console" panose="020B0609040504020204" pitchFamily="49" charset="0"/>
              </a:rPr>
              <a:t>0, 6</a:t>
            </a:r>
            <a:r>
              <a:rPr lang="en-US" sz="1800" dirty="0"/>
              <a:t>);   // Teresa</a:t>
            </a:r>
            <a:br>
              <a:rPr lang="en-US" sz="1800" dirty="0"/>
            </a:br>
            <a:endParaRPr lang="en-US" sz="1800" dirty="0"/>
          </a:p>
          <a:p>
            <a:pPr lvl="1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33</a:t>
            </a:fld>
            <a:endParaRPr lang="en-US"/>
          </a:p>
        </p:txBody>
      </p:sp>
      <p:sp>
        <p:nvSpPr>
          <p:cNvPr id="5" name="Down Arrow Callout 5">
            <a:extLst>
              <a:ext uri="{FF2B5EF4-FFF2-40B4-BE49-F238E27FC236}">
                <a16:creationId xmlns:a16="http://schemas.microsoft.com/office/drawing/2014/main" id="{6FAA0287-AC74-40AB-9E2A-9D43DF10C3F4}"/>
              </a:ext>
            </a:extLst>
          </p:cNvPr>
          <p:cNvSpPr/>
          <p:nvPr/>
        </p:nvSpPr>
        <p:spPr>
          <a:xfrm>
            <a:off x="2667000" y="2853388"/>
            <a:ext cx="2743200" cy="6096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Character in the string</a:t>
            </a:r>
          </a:p>
        </p:txBody>
      </p:sp>
      <p:sp>
        <p:nvSpPr>
          <p:cNvPr id="7" name="Down Arrow Callout 5">
            <a:extLst>
              <a:ext uri="{FF2B5EF4-FFF2-40B4-BE49-F238E27FC236}">
                <a16:creationId xmlns:a16="http://schemas.microsoft.com/office/drawing/2014/main" id="{46758EC4-5F83-4857-AC97-40360D2680EA}"/>
              </a:ext>
            </a:extLst>
          </p:cNvPr>
          <p:cNvSpPr/>
          <p:nvPr/>
        </p:nvSpPr>
        <p:spPr>
          <a:xfrm>
            <a:off x="1981200" y="3816985"/>
            <a:ext cx="3810000" cy="6096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point, number characters</a:t>
            </a:r>
          </a:p>
        </p:txBody>
      </p:sp>
      <p:sp>
        <p:nvSpPr>
          <p:cNvPr id="11" name="Down Arrow Callout 5">
            <a:extLst>
              <a:ext uri="{FF2B5EF4-FFF2-40B4-BE49-F238E27FC236}">
                <a16:creationId xmlns:a16="http://schemas.microsoft.com/office/drawing/2014/main" id="{115CE141-2E9A-4679-B202-F1A09322E3D1}"/>
              </a:ext>
            </a:extLst>
          </p:cNvPr>
          <p:cNvSpPr/>
          <p:nvPr/>
        </p:nvSpPr>
        <p:spPr>
          <a:xfrm>
            <a:off x="3810000" y="4831080"/>
            <a:ext cx="1374648" cy="6096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Begin, end</a:t>
            </a:r>
          </a:p>
        </p:txBody>
      </p:sp>
    </p:spTree>
    <p:extLst>
      <p:ext uri="{BB962C8B-B14F-4D97-AF65-F5344CB8AC3E}">
        <p14:creationId xmlns:p14="http://schemas.microsoft.com/office/powerpoint/2010/main" val="2702872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Block of code </a:t>
            </a:r>
          </a:p>
          <a:p>
            <a:pPr lvl="1"/>
            <a:r>
              <a:rPr lang="en-US" dirty="0"/>
              <a:t>that we can reuse</a:t>
            </a:r>
          </a:p>
          <a:p>
            <a:pPr lvl="1"/>
            <a:r>
              <a:rPr lang="en-US" dirty="0"/>
              <a:t>Makes writing code cleaner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Executes when you </a:t>
            </a:r>
            <a:r>
              <a:rPr lang="en-US" dirty="0">
                <a:solidFill>
                  <a:srgbClr val="C00000"/>
                </a:solidFill>
              </a:rPr>
              <a:t>call </a:t>
            </a:r>
            <a:r>
              <a:rPr lang="en-US" dirty="0"/>
              <a:t>it 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Called when an </a:t>
            </a:r>
            <a:r>
              <a:rPr lang="en-US" dirty="0">
                <a:solidFill>
                  <a:srgbClr val="C00000"/>
                </a:solidFill>
              </a:rPr>
              <a:t>event </a:t>
            </a:r>
            <a:r>
              <a:rPr lang="en-US" dirty="0"/>
              <a:t>occurs</a:t>
            </a:r>
          </a:p>
          <a:p>
            <a:pPr lvl="1"/>
            <a:r>
              <a:rPr lang="en-US" dirty="0"/>
              <a:t>Page load</a:t>
            </a:r>
          </a:p>
          <a:p>
            <a:pPr lvl="1"/>
            <a:r>
              <a:rPr lang="en-US" dirty="0"/>
              <a:t>Click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4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686800" cy="493776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function()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alert("Hello");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US" dirty="0"/>
              <a:t>Function – stored in a </a:t>
            </a:r>
            <a:r>
              <a:rPr lang="en-US" dirty="0">
                <a:solidFill>
                  <a:srgbClr val="0000CC"/>
                </a:solidFill>
              </a:rPr>
              <a:t>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35</a:t>
            </a:fld>
            <a:endParaRPr lang="en-US"/>
          </a:p>
        </p:txBody>
      </p:sp>
      <p:sp>
        <p:nvSpPr>
          <p:cNvPr id="9" name="Left Arrow Callout 8"/>
          <p:cNvSpPr/>
          <p:nvPr/>
        </p:nvSpPr>
        <p:spPr>
          <a:xfrm>
            <a:off x="5562600" y="1295400"/>
            <a:ext cx="2971800" cy="848360"/>
          </a:xfrm>
          <a:prstGeom prst="leftArrowCallout">
            <a:avLst>
              <a:gd name="adj1" fmla="val 20294"/>
              <a:gd name="adj2" fmla="val 25000"/>
              <a:gd name="adj3" fmla="val 22647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variable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Left Arrow Callout 6"/>
          <p:cNvSpPr/>
          <p:nvPr/>
        </p:nvSpPr>
        <p:spPr>
          <a:xfrm>
            <a:off x="2514600" y="2815109"/>
            <a:ext cx="5410200" cy="1524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Call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usually called from inside another function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when page loads</a:t>
            </a:r>
            <a:endParaRPr lang="en-US" sz="1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19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684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aseline="-25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baseline="-25000" dirty="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 dirty="0">
                <a:solidFill>
                  <a:srgbClr val="0000CC"/>
                </a:solidFill>
                <a:latin typeface="Lucida Console" panose="020B0609040504020204" pitchFamily="49" charset="0"/>
              </a:rPr>
              <a:t>function</a:t>
            </a:r>
            <a:r>
              <a:rPr lang="en-US" sz="3200" baseline="-25000" dirty="0">
                <a:latin typeface="Lucida Console" panose="020B0609040504020204" pitchFamily="49" charset="0"/>
              </a:rPr>
              <a:t> </a:t>
            </a:r>
            <a:r>
              <a:rPr lang="en-US" sz="3200" baseline="-25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3200" baseline="-25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  <a:br>
              <a:rPr lang="en-US" sz="3200" baseline="-25000" dirty="0">
                <a:latin typeface="Lucida Console" panose="020B0609040504020204" pitchFamily="49" charset="0"/>
              </a:rPr>
            </a:br>
            <a:r>
              <a:rPr lang="en-US" sz="3200" baseline="-25000" dirty="0">
                <a:latin typeface="Lucida Console" panose="020B0609040504020204" pitchFamily="49" charset="0"/>
              </a:rPr>
              <a:t>  alert("Hello");</a:t>
            </a:r>
          </a:p>
          <a:p>
            <a:pPr marL="0" indent="0">
              <a:buNone/>
            </a:pP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3200" baseline="-25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aseline="-25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aseline="-25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32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6" name="Left Arrow Callout 5"/>
          <p:cNvSpPr/>
          <p:nvPr/>
        </p:nvSpPr>
        <p:spPr>
          <a:xfrm>
            <a:off x="4191000" y="1524000"/>
            <a:ext cx="3276600" cy="1295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Uses the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function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keyword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36</a:t>
            </a:fld>
            <a:endParaRPr lang="en-US"/>
          </a:p>
        </p:txBody>
      </p:sp>
      <p:sp>
        <p:nvSpPr>
          <p:cNvPr id="8" name="Left Arrow Callout 7"/>
          <p:cNvSpPr/>
          <p:nvPr/>
        </p:nvSpPr>
        <p:spPr>
          <a:xfrm>
            <a:off x="3162300" y="3657600"/>
            <a:ext cx="3009900" cy="1524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the function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called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usually from another function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named</a:t>
            </a:r>
          </a:p>
        </p:txBody>
      </p:sp>
    </p:spTree>
    <p:extLst>
      <p:ext uri="{BB962C8B-B14F-4D97-AF65-F5344CB8AC3E}">
        <p14:creationId xmlns:p14="http://schemas.microsoft.com/office/powerpoint/2010/main" val="3733528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– called from an event</a:t>
            </a:r>
          </a:p>
        </p:txBody>
      </p:sp>
      <p:sp>
        <p:nvSpPr>
          <p:cNvPr id="4" name="Left Arrow Callout 3"/>
          <p:cNvSpPr/>
          <p:nvPr/>
        </p:nvSpPr>
        <p:spPr>
          <a:xfrm rot="900000">
            <a:off x="4505961" y="2747120"/>
            <a:ext cx="3733800" cy="1295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we have used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Executes when the </a:t>
            </a:r>
            <a:r>
              <a:rPr lang="en-US"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 happens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76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aseline="-25000" dirty="0" err="1">
                <a:latin typeface="Lucida Console" panose="020B0609040504020204" pitchFamily="49" charset="0"/>
              </a:rPr>
              <a:t>window.</a:t>
            </a:r>
            <a:r>
              <a:rPr lang="en-US" sz="2800" baseline="-25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onload</a:t>
            </a:r>
            <a:r>
              <a:rPr lang="en-US" sz="2800" baseline="-25000" dirty="0">
                <a:latin typeface="Lucida Console" panose="020B0609040504020204" pitchFamily="49" charset="0"/>
              </a:rPr>
              <a:t> = function() {</a:t>
            </a: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28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	</a:t>
            </a:r>
            <a:r>
              <a:rPr lang="en-US" sz="3600" baseline="-25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36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2800" baseline="-25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}</a:t>
            </a:r>
            <a:endParaRPr 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77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– stored in external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4955" y="1295400"/>
            <a:ext cx="4572000" cy="16722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800" baseline="-25000" dirty="0">
                <a:solidFill>
                  <a:srgbClr val="0000CC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800" baseline="-25000" dirty="0">
                <a:latin typeface="Lucida Console" panose="020B0609040504020204" pitchFamily="49" charset="0"/>
              </a:rPr>
              <a:t> </a:t>
            </a:r>
            <a:r>
              <a:rPr lang="en-US" sz="2800" baseline="-25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8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sz="2800" baseline="-25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8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{</a:t>
            </a:r>
            <a:br>
              <a:rPr lang="en-US" sz="2800" baseline="-25000" dirty="0">
                <a:latin typeface="Lucida Console" panose="020B0609040504020204" pitchFamily="49" charset="0"/>
              </a:rPr>
            </a:br>
            <a:r>
              <a:rPr lang="en-US" sz="2800" baseline="-25000" dirty="0">
                <a:latin typeface="Lucida Console" panose="020B0609040504020204" pitchFamily="49" charset="0"/>
              </a:rPr>
              <a:t>  alert("Hello");</a:t>
            </a:r>
          </a:p>
          <a:p>
            <a:r>
              <a:rPr lang="en-US" sz="28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2800" baseline="-25000" dirty="0">
              <a:latin typeface="Lucida Console" panose="020B0609040504020204" pitchFamily="49" charset="0"/>
            </a:endParaRPr>
          </a:p>
          <a:p>
            <a:endParaRPr lang="en-US" sz="2800" dirty="0">
              <a:latin typeface="Verdana" panose="020B0604030504040204" pitchFamily="34" charset="0"/>
            </a:endParaRPr>
          </a:p>
        </p:txBody>
      </p:sp>
      <p:sp>
        <p:nvSpPr>
          <p:cNvPr id="6" name="Left Arrow Callout 5">
            <a:extLst>
              <a:ext uri="{FF2B5EF4-FFF2-40B4-BE49-F238E27FC236}">
                <a16:creationId xmlns:a16="http://schemas.microsoft.com/office/drawing/2014/main" id="{A2717FC1-D572-457F-9B3B-693271C4635E}"/>
              </a:ext>
            </a:extLst>
          </p:cNvPr>
          <p:cNvSpPr/>
          <p:nvPr/>
        </p:nvSpPr>
        <p:spPr>
          <a:xfrm>
            <a:off x="5046955" y="1524000"/>
            <a:ext cx="3276600" cy="1295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4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Stored in file.js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FF81E-F51D-4121-B90E-73E867163BDF}"/>
              </a:ext>
            </a:extLst>
          </p:cNvPr>
          <p:cNvSpPr/>
          <p:nvPr/>
        </p:nvSpPr>
        <p:spPr>
          <a:xfrm>
            <a:off x="381000" y="3144467"/>
            <a:ext cx="6248400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aseline="-25000" dirty="0">
                <a:latin typeface="Lucida Console" panose="020B0609040504020204" pitchFamily="49" charset="0"/>
              </a:rPr>
              <a:t>&lt;head&gt;</a:t>
            </a:r>
          </a:p>
          <a:p>
            <a:endParaRPr lang="en-US" sz="2800" baseline="-25000" dirty="0">
              <a:latin typeface="Lucida Console" panose="020B0609040504020204" pitchFamily="49" charset="0"/>
            </a:endParaRP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	&lt;script </a:t>
            </a:r>
            <a:r>
              <a:rPr lang="en-US" sz="2800" baseline="-25000" dirty="0" err="1">
                <a:latin typeface="Lucida Console" panose="020B0609040504020204" pitchFamily="49" charset="0"/>
              </a:rPr>
              <a:t>src</a:t>
            </a:r>
            <a:r>
              <a:rPr lang="en-US" sz="2800" baseline="-25000" dirty="0">
                <a:latin typeface="Lucida Console" panose="020B0609040504020204" pitchFamily="49" charset="0"/>
              </a:rPr>
              <a:t>=“file.js”&gt;&lt;/script&gt;</a:t>
            </a:r>
          </a:p>
          <a:p>
            <a:endParaRPr lang="en-US" sz="2800" baseline="-25000" dirty="0">
              <a:latin typeface="Lucida Console" panose="020B0609040504020204" pitchFamily="49" charset="0"/>
            </a:endParaRP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	&lt;script&gt;</a:t>
            </a: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		</a:t>
            </a:r>
            <a:r>
              <a:rPr lang="en-US" sz="2800" baseline="-25000" dirty="0" err="1">
                <a:latin typeface="Lucida Console" panose="020B0609040504020204" pitchFamily="49" charset="0"/>
              </a:rPr>
              <a:t>window.</a:t>
            </a:r>
            <a:r>
              <a:rPr lang="en-US" sz="2800" baseline="-25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onload</a:t>
            </a:r>
            <a:r>
              <a:rPr lang="en-US" sz="2800" baseline="-25000" dirty="0">
                <a:latin typeface="Lucida Console" panose="020B0609040504020204" pitchFamily="49" charset="0"/>
              </a:rPr>
              <a:t> = function() {</a:t>
            </a:r>
          </a:p>
          <a:p>
            <a:r>
              <a:rPr lang="en-US" sz="28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			</a:t>
            </a:r>
            <a:r>
              <a:rPr lang="en-US" sz="2800" baseline="-25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sayHello</a:t>
            </a:r>
            <a:r>
              <a:rPr lang="en-US" sz="2800" baseline="-25000" dirty="0">
                <a:solidFill>
                  <a:srgbClr val="C00000"/>
                </a:solidFill>
                <a:latin typeface="Lucida Console" panose="020B0609040504020204" pitchFamily="49" charset="0"/>
              </a:rPr>
              <a:t>();</a:t>
            </a:r>
            <a:endParaRPr lang="en-US" sz="3600" baseline="-250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		}</a:t>
            </a: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	&lt;/script&gt;</a:t>
            </a:r>
          </a:p>
          <a:p>
            <a:r>
              <a:rPr lang="en-US" sz="2800" baseline="-25000" dirty="0">
                <a:latin typeface="Lucida Console" panose="020B0609040504020204" pitchFamily="49" charset="0"/>
              </a:rPr>
              <a:t>	&lt;/head&gt;</a:t>
            </a:r>
            <a:endParaRPr lang="en-US" sz="2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C00000"/>
                </a:solidFill>
              </a:rPr>
              <a:t>parseInt</a:t>
            </a:r>
            <a:r>
              <a:rPr lang="en-US" sz="3200" b="1" dirty="0">
                <a:solidFill>
                  <a:srgbClr val="C00000"/>
                </a:solidFill>
              </a:rPr>
              <a:t>() </a:t>
            </a:r>
            <a:r>
              <a:rPr lang="en-US" sz="3200" b="1" dirty="0"/>
              <a:t>global function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x = '10’;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X = </a:t>
            </a:r>
            <a:r>
              <a:rPr lang="en-US" dirty="0" err="1">
                <a:latin typeface="Lucida Console" panose="020B0609040504020204" pitchFamily="49" charset="0"/>
              </a:rPr>
              <a:t>parseInt</a:t>
            </a:r>
            <a:r>
              <a:rPr lang="en-US" dirty="0">
                <a:latin typeface="Lucida Console" panose="020B0609040504020204" pitchFamily="49" charset="0"/>
              </a:rPr>
              <a:t>(x);  </a:t>
            </a:r>
            <a:r>
              <a:rPr lang="en-US" sz="2000" dirty="0">
                <a:latin typeface="Lucida Console" panose="020B0609040504020204" pitchFamily="49" charset="0"/>
              </a:rPr>
              <a:t>// returns a whole number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b="1" dirty="0" err="1">
                <a:solidFill>
                  <a:srgbClr val="C00000"/>
                </a:solidFill>
              </a:rPr>
              <a:t>parseFloat</a:t>
            </a:r>
            <a:r>
              <a:rPr lang="en-US" sz="3200" b="1" dirty="0">
                <a:solidFill>
                  <a:srgbClr val="C00000"/>
                </a:solidFill>
              </a:rPr>
              <a:t>() </a:t>
            </a:r>
            <a:r>
              <a:rPr lang="en-US" sz="3200" b="1" dirty="0"/>
              <a:t>global function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y = ‘0.5’;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y = </a:t>
            </a:r>
            <a:r>
              <a:rPr lang="en-US" dirty="0" err="1">
                <a:latin typeface="Lucida Console" panose="020B0609040504020204" pitchFamily="49" charset="0"/>
              </a:rPr>
              <a:t>parseFloat</a:t>
            </a:r>
            <a:r>
              <a:rPr lang="en-US" dirty="0">
                <a:latin typeface="Lucida Console" panose="020B0609040504020204" pitchFamily="49" charset="0"/>
              </a:rPr>
              <a:t>(y); </a:t>
            </a:r>
            <a:r>
              <a:rPr lang="en-US" sz="2000" dirty="0">
                <a:latin typeface="Lucida Console" panose="020B0609040504020204" pitchFamily="49" charset="0"/>
              </a:rPr>
              <a:t>// returns a decimal number .5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2ADCA-4DD6-4667-B0F9-AB574F08DB9A}"/>
              </a:ext>
            </a:extLst>
          </p:cNvPr>
          <p:cNvCxnSpPr/>
          <p:nvPr/>
        </p:nvCxnSpPr>
        <p:spPr>
          <a:xfrm>
            <a:off x="228600" y="3505200"/>
            <a:ext cx="8610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5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C00000"/>
                </a:solidFill>
              </a:rPr>
              <a:t>parseInt</a:t>
            </a:r>
            <a:r>
              <a:rPr lang="en-US" sz="3200" b="1" dirty="0">
                <a:solidFill>
                  <a:srgbClr val="C00000"/>
                </a:solidFill>
              </a:rPr>
              <a:t>() </a:t>
            </a:r>
            <a:r>
              <a:rPr lang="en-US" sz="3200" b="1" dirty="0"/>
              <a:t>global function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x = ‘10xxx’;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X = </a:t>
            </a:r>
            <a:r>
              <a:rPr lang="en-US" dirty="0" err="1">
                <a:latin typeface="Lucida Console" panose="020B0609040504020204" pitchFamily="49" charset="0"/>
              </a:rPr>
              <a:t>parseInt</a:t>
            </a:r>
            <a:r>
              <a:rPr lang="en-US" dirty="0">
                <a:latin typeface="Lucida Console" panose="020B0609040504020204" pitchFamily="49" charset="0"/>
              </a:rPr>
              <a:t>(x);  </a:t>
            </a:r>
            <a:r>
              <a:rPr lang="en-US" sz="2000" dirty="0">
                <a:latin typeface="Lucida Console" panose="020B0609040504020204" pitchFamily="49" charset="0"/>
              </a:rPr>
              <a:t>// returns a whole number 10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y = ‘xxx10’;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y = </a:t>
            </a:r>
            <a:r>
              <a:rPr lang="en-US" dirty="0" err="1">
                <a:latin typeface="Lucida Console" panose="020B0609040504020204" pitchFamily="49" charset="0"/>
              </a:rPr>
              <a:t>parseInt</a:t>
            </a:r>
            <a:r>
              <a:rPr lang="en-US" dirty="0">
                <a:latin typeface="Lucida Console" panose="020B0609040504020204" pitchFamily="49" charset="0"/>
              </a:rPr>
              <a:t>(y);  </a:t>
            </a:r>
            <a:r>
              <a:rPr lang="en-US" sz="2000" dirty="0">
                <a:latin typeface="Lucida Console" panose="020B0609040504020204" pitchFamily="49" charset="0"/>
              </a:rPr>
              <a:t>// returns a </a:t>
            </a:r>
            <a:r>
              <a:rPr lang="en-US" sz="2000" b="1" dirty="0" err="1">
                <a:latin typeface="Lucida Console" panose="020B0609040504020204" pitchFamily="49" charset="0"/>
              </a:rPr>
              <a:t>NaN</a:t>
            </a:r>
            <a:endParaRPr lang="en-US" b="1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Lucida Console" panose="020B0609040504020204" pitchFamily="49" charset="0"/>
              </a:rPr>
              <a:t>var</a:t>
            </a:r>
            <a:r>
              <a:rPr lang="en-US" dirty="0">
                <a:latin typeface="Lucida Console" panose="020B0609040504020204" pitchFamily="49" charset="0"/>
              </a:rPr>
              <a:t> z = ‘xxx’;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z = </a:t>
            </a:r>
            <a:r>
              <a:rPr lang="en-US" dirty="0" err="1">
                <a:latin typeface="Lucida Console" panose="020B0609040504020204" pitchFamily="49" charset="0"/>
              </a:rPr>
              <a:t>parseInt</a:t>
            </a:r>
            <a:r>
              <a:rPr lang="en-US" dirty="0">
                <a:latin typeface="Lucida Console" panose="020B0609040504020204" pitchFamily="49" charset="0"/>
              </a:rPr>
              <a:t>(z);  </a:t>
            </a:r>
            <a:r>
              <a:rPr lang="en-US" sz="2000" dirty="0">
                <a:latin typeface="Lucida Console" panose="020B0609040504020204" pitchFamily="49" charset="0"/>
              </a:rPr>
              <a:t>// returns a </a:t>
            </a:r>
            <a:r>
              <a:rPr lang="en-US" sz="2000" b="1" dirty="0" err="1">
                <a:latin typeface="Lucida Console" panose="020B0609040504020204" pitchFamily="49" charset="0"/>
              </a:rPr>
              <a:t>NaN</a:t>
            </a:r>
            <a:endParaRPr lang="en-US" b="1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  <p:sp>
        <p:nvSpPr>
          <p:cNvPr id="5" name="Left Arrow Callout 4">
            <a:extLst>
              <a:ext uri="{FF2B5EF4-FFF2-40B4-BE49-F238E27FC236}">
                <a16:creationId xmlns:a16="http://schemas.microsoft.com/office/drawing/2014/main" id="{08BED33E-FFFE-4D6D-A5A2-4A18B6AC1F9F}"/>
              </a:ext>
            </a:extLst>
          </p:cNvPr>
          <p:cNvSpPr/>
          <p:nvPr/>
        </p:nvSpPr>
        <p:spPr>
          <a:xfrm>
            <a:off x="6172200" y="3810000"/>
            <a:ext cx="26670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8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a number</a:t>
            </a:r>
          </a:p>
        </p:txBody>
      </p:sp>
      <p:sp>
        <p:nvSpPr>
          <p:cNvPr id="6" name="Left Arrow Callout 4">
            <a:extLst>
              <a:ext uri="{FF2B5EF4-FFF2-40B4-BE49-F238E27FC236}">
                <a16:creationId xmlns:a16="http://schemas.microsoft.com/office/drawing/2014/main" id="{82DFA029-2E9E-4A95-B726-66014D854439}"/>
              </a:ext>
            </a:extLst>
          </p:cNvPr>
          <p:cNvSpPr/>
          <p:nvPr/>
        </p:nvSpPr>
        <p:spPr>
          <a:xfrm>
            <a:off x="6172200" y="5105400"/>
            <a:ext cx="2667000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68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a number</a:t>
            </a:r>
          </a:p>
        </p:txBody>
      </p:sp>
    </p:spTree>
    <p:extLst>
      <p:ext uri="{BB962C8B-B14F-4D97-AF65-F5344CB8AC3E}">
        <p14:creationId xmlns:p14="http://schemas.microsoft.com/office/powerpoint/2010/main" val="426021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Document Object </a:t>
            </a:r>
            <a:r>
              <a:rPr lang="en-US" b="1" dirty="0"/>
              <a:t>- top level object in DOM</a:t>
            </a:r>
          </a:p>
          <a:p>
            <a:pPr marL="0" indent="0">
              <a:buNone/>
            </a:pPr>
            <a:endParaRPr lang="en-US" sz="3600" b="1" dirty="0"/>
          </a:p>
          <a:p>
            <a:pPr fontAlgn="base">
              <a:spcBef>
                <a:spcPts val="1800"/>
              </a:spcBef>
            </a:pPr>
            <a:r>
              <a:rPr lang="en-US" sz="2800" dirty="0"/>
              <a:t>write() method</a:t>
            </a:r>
            <a:br>
              <a:rPr lang="en-US" sz="2800" dirty="0"/>
            </a:br>
            <a:endParaRPr lang="en-US" sz="2800" dirty="0"/>
          </a:p>
          <a:p>
            <a:pPr fontAlgn="base"/>
            <a:r>
              <a:rPr lang="en-US" sz="2800" dirty="0" err="1"/>
              <a:t>writeLn</a:t>
            </a:r>
            <a:r>
              <a:rPr lang="en-US" sz="2800" dirty="0"/>
              <a:t>() method </a:t>
            </a:r>
            <a:r>
              <a:rPr lang="en-US" sz="1600" dirty="0"/>
              <a:t>– adds a new line character in the source code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 err="1">
                <a:solidFill>
                  <a:srgbClr val="C00000"/>
                </a:solidFill>
              </a:rPr>
              <a:t>document.getElementById</a:t>
            </a:r>
            <a:r>
              <a:rPr lang="en-US" sz="2800" dirty="0">
                <a:solidFill>
                  <a:srgbClr val="C00000"/>
                </a:solidFill>
              </a:rPr>
              <a:t>(id)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6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Document Object Model</a:t>
            </a:r>
          </a:p>
          <a:p>
            <a:pPr fontAlgn="base">
              <a:spcBef>
                <a:spcPts val="1800"/>
              </a:spcBef>
            </a:pPr>
            <a:r>
              <a:rPr lang="en-US" sz="2800" dirty="0"/>
              <a:t>allows access to any HTML element by making an object reference using the value of the </a:t>
            </a:r>
            <a:r>
              <a:rPr lang="en-US" sz="2800" dirty="0">
                <a:latin typeface="Lucida Console" panose="020B0609040504020204" pitchFamily="49" charset="0"/>
              </a:rPr>
              <a:t>‘</a:t>
            </a:r>
            <a:r>
              <a:rPr lang="en-US" sz="2800" dirty="0"/>
              <a:t>id</a:t>
            </a:r>
            <a:r>
              <a:rPr lang="en-US" sz="2800" dirty="0">
                <a:latin typeface="Lucida Console" panose="020B0609040504020204" pitchFamily="49" charset="0"/>
              </a:rPr>
              <a:t>’</a:t>
            </a:r>
            <a:r>
              <a:rPr lang="en-US" sz="2800" dirty="0"/>
              <a:t> attribute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 err="1">
                <a:solidFill>
                  <a:srgbClr val="C00000"/>
                </a:solidFill>
              </a:rPr>
              <a:t>document.getElementById</a:t>
            </a:r>
            <a:r>
              <a:rPr lang="en-US" sz="2800" dirty="0">
                <a:solidFill>
                  <a:srgbClr val="C00000"/>
                </a:solidFill>
              </a:rPr>
              <a:t>(id)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&lt;label for="</a:t>
            </a:r>
            <a:r>
              <a:rPr lang="en-US" sz="2400" dirty="0" err="1">
                <a:latin typeface="Lucida Console" panose="020B0609040504020204" pitchFamily="49" charset="0"/>
              </a:rPr>
              <a:t>fname</a:t>
            </a:r>
            <a:r>
              <a:rPr lang="en-US" sz="2400" dirty="0">
                <a:latin typeface="Lucida Console" panose="020B0609040504020204" pitchFamily="49" charset="0"/>
              </a:rPr>
              <a:t>"&gt;First name&lt;/label&gt;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&lt;input type="text" id="</a:t>
            </a:r>
            <a:r>
              <a:rPr lang="en-US" sz="2400" dirty="0" err="1">
                <a:latin typeface="Lucida Console" panose="020B0609040504020204" pitchFamily="49" charset="0"/>
              </a:rPr>
              <a:t>fname</a:t>
            </a:r>
            <a:r>
              <a:rPr lang="en-US" sz="2400" dirty="0">
                <a:latin typeface="Lucida Console" panose="020B0609040504020204" pitchFamily="49" charset="0"/>
              </a:rPr>
              <a:t>" name="</a:t>
            </a:r>
            <a:r>
              <a:rPr lang="en-US" sz="2400" dirty="0" err="1">
                <a:latin typeface="Lucida Console" panose="020B0609040504020204" pitchFamily="49" charset="0"/>
              </a:rPr>
              <a:t>fname</a:t>
            </a:r>
            <a:r>
              <a:rPr lang="en-US" sz="2400" dirty="0">
                <a:latin typeface="Lucida Console" panose="020B0609040504020204" pitchFamily="49" charset="0"/>
              </a:rPr>
              <a:t>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66651"/>
            <a:ext cx="3571428" cy="4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6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Textbox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fontAlgn="base">
              <a:spcBef>
                <a:spcPts val="1800"/>
              </a:spcBef>
            </a:pPr>
            <a:r>
              <a:rPr lang="en-US" sz="2800" dirty="0"/>
              <a:t>Method –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focus()</a:t>
            </a:r>
          </a:p>
          <a:p>
            <a:pPr fontAlgn="base">
              <a:spcBef>
                <a:spcPts val="1800"/>
              </a:spcBef>
            </a:pPr>
            <a:r>
              <a:rPr lang="en-US" sz="2800" dirty="0"/>
              <a:t>Property –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value</a:t>
            </a:r>
          </a:p>
          <a:p>
            <a:pPr fontAlgn="base">
              <a:spcBef>
                <a:spcPts val="1800"/>
              </a:spcBef>
            </a:pPr>
            <a:r>
              <a:rPr lang="en-US" sz="2800" dirty="0"/>
              <a:t>Property -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disabled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/>
          <a:stretch/>
        </p:blipFill>
        <p:spPr>
          <a:xfrm>
            <a:off x="4229100" y="1295400"/>
            <a:ext cx="4457700" cy="20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83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1312</TotalTime>
  <Words>1895</Words>
  <Application>Microsoft Office PowerPoint</Application>
  <PresentationFormat>On-screen Show (4:3)</PresentationFormat>
  <Paragraphs>467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Bookman Old Style</vt:lpstr>
      <vt:lpstr>Calibri</vt:lpstr>
      <vt:lpstr>Gill Sans MT</vt:lpstr>
      <vt:lpstr>Lucida Console</vt:lpstr>
      <vt:lpstr>Lucida Sans Unicode</vt:lpstr>
      <vt:lpstr>Verdana</vt:lpstr>
      <vt:lpstr>Wingdings</vt:lpstr>
      <vt:lpstr>Wingdings 3</vt:lpstr>
      <vt:lpstr>Origin</vt:lpstr>
      <vt:lpstr>JavaScript and jQuery Course</vt:lpstr>
      <vt:lpstr>Objects</vt:lpstr>
      <vt:lpstr>Window Object</vt:lpstr>
      <vt:lpstr>Window Object</vt:lpstr>
      <vt:lpstr>Window Object</vt:lpstr>
      <vt:lpstr>Document Object</vt:lpstr>
      <vt:lpstr>Objects</vt:lpstr>
      <vt:lpstr>Textbox Object</vt:lpstr>
      <vt:lpstr>Textbox Object</vt:lpstr>
      <vt:lpstr>Textbox Object - retrieve the value</vt:lpstr>
      <vt:lpstr>Textbox Object - retrieve the value (Chaining)</vt:lpstr>
      <vt:lpstr>Textbox - always returns a string value</vt:lpstr>
      <vt:lpstr>Textbox - always returns a string value</vt:lpstr>
      <vt:lpstr>Textbox - always returns a string value</vt:lpstr>
      <vt:lpstr>Textbox - always returns a string value</vt:lpstr>
      <vt:lpstr>isNaN() – JS global function</vt:lpstr>
      <vt:lpstr>isNaN() – JS global function</vt:lpstr>
      <vt:lpstr>Empty textbox</vt:lpstr>
      <vt:lpstr>Undefined vs empty vs null in JavaScript</vt:lpstr>
      <vt:lpstr>Undefined vs empty vs null in JavaScript</vt:lpstr>
      <vt:lpstr>Validate textbox contains a number</vt:lpstr>
      <vt:lpstr>Validate textbox contains a number</vt:lpstr>
      <vt:lpstr>Date Object</vt:lpstr>
      <vt:lpstr>Date Object</vt:lpstr>
      <vt:lpstr>Date() Object – create it</vt:lpstr>
      <vt:lpstr>Date() Object – create it</vt:lpstr>
      <vt:lpstr>Methods of Date() Object</vt:lpstr>
      <vt:lpstr>Methods of Date() Object</vt:lpstr>
      <vt:lpstr>Methods of Date() Object</vt:lpstr>
      <vt:lpstr>Methods of Date() Object</vt:lpstr>
      <vt:lpstr>Date calculations  </vt:lpstr>
      <vt:lpstr>String Object</vt:lpstr>
      <vt:lpstr>String Object</vt:lpstr>
      <vt:lpstr>Function</vt:lpstr>
      <vt:lpstr>Function – stored in a variable</vt:lpstr>
      <vt:lpstr>Function - named</vt:lpstr>
      <vt:lpstr>Function – called from an event</vt:lpstr>
      <vt:lpstr>Function – stored in external file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93</cp:revision>
  <cp:lastPrinted>2013-02-12T23:11:40Z</cp:lastPrinted>
  <dcterms:created xsi:type="dcterms:W3CDTF">2012-07-06T23:37:50Z</dcterms:created>
  <dcterms:modified xsi:type="dcterms:W3CDTF">2017-09-12T00:44:21Z</dcterms:modified>
  <cp:contentStatus/>
</cp:coreProperties>
</file>