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93" r:id="rId2"/>
    <p:sldId id="321" r:id="rId3"/>
    <p:sldId id="322" r:id="rId4"/>
    <p:sldId id="323" r:id="rId5"/>
    <p:sldId id="259" r:id="rId6"/>
    <p:sldId id="320" r:id="rId7"/>
    <p:sldId id="265" r:id="rId8"/>
    <p:sldId id="324" r:id="rId9"/>
    <p:sldId id="325" r:id="rId10"/>
    <p:sldId id="304" r:id="rId11"/>
    <p:sldId id="327" r:id="rId12"/>
    <p:sldId id="328" r:id="rId13"/>
    <p:sldId id="326" r:id="rId14"/>
    <p:sldId id="297" r:id="rId15"/>
    <p:sldId id="302" r:id="rId16"/>
    <p:sldId id="303" r:id="rId17"/>
    <p:sldId id="306" r:id="rId18"/>
    <p:sldId id="314" r:id="rId19"/>
    <p:sldId id="313" r:id="rId20"/>
    <p:sldId id="309" r:id="rId21"/>
    <p:sldId id="316" r:id="rId22"/>
    <p:sldId id="318" r:id="rId23"/>
    <p:sldId id="330" r:id="rId24"/>
    <p:sldId id="331" r:id="rId25"/>
    <p:sldId id="332" r:id="rId26"/>
    <p:sldId id="329" r:id="rId2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3399FF"/>
    <a:srgbClr val="0C4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9" autoAdjust="0"/>
    <p:restoredTop sz="94660"/>
  </p:normalViewPr>
  <p:slideViewPr>
    <p:cSldViewPr>
      <p:cViewPr varScale="1">
        <p:scale>
          <a:sx n="108" d="100"/>
          <a:sy n="108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902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E0979DFA-D569-4A80-A32B-51474F779B7F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1" y="4416099"/>
            <a:ext cx="5504853" cy="4182457"/>
          </a:xfrm>
          <a:prstGeom prst="rect">
            <a:avLst/>
          </a:prstGeom>
        </p:spPr>
        <p:txBody>
          <a:bodyPr vert="horz" lIns="87444" tIns="43722" rIns="87444" bIns="4372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902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>
                <a:latin typeface="Verdana" panose="020B0604030504040204" pitchFamily="34" charset="0"/>
              </a:defRPr>
            </a:lvl1pPr>
          </a:lstStyle>
          <a:p>
            <a:fld id="{5A7AA69A-8C1D-4D44-99CB-0A2104023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BC-3BD9-4006-8878-DD6A4337454D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99AE-FAFF-41F2-97B2-71C1A03FC54E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0286C7-FAB6-4136-B6E1-FA2FC7CF5BFD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D64A-180D-456C-B42B-295932D09D74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1C42-7BAA-453E-9BA4-22215DD516A1}" type="datetime1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2AAE-AD8D-45A7-8682-2C206253443F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A95F-96C0-4133-B4BF-EB67877A6E17}" type="datetime1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8DE3-49EF-46BF-834A-386A6CFDB1B2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5804-7205-450F-8E65-06C9EB0EDF6E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45355914-BAE3-4F04-ADF6-041876FB2F26}" type="datetime1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indernerd.blogsp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/>
              <a:t>Session 05 </a:t>
            </a:r>
            <a:r>
              <a:rPr lang="en-US" b="1" dirty="0"/>
              <a:t>Functions and Events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0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Can have </a:t>
            </a:r>
            <a:r>
              <a:rPr lang="en-US" i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allow us to pass </a:t>
            </a:r>
            <a:r>
              <a:rPr lang="en-US" i="1" dirty="0">
                <a:solidFill>
                  <a:srgbClr val="C00000"/>
                </a:solidFill>
              </a:rPr>
              <a:t>arguments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Can return a value</a:t>
            </a:r>
          </a:p>
          <a:p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 rot="1321260">
            <a:off x="4631009" y="2644159"/>
            <a:ext cx="3316634" cy="96008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terms are used interchangeably by some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that uses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Lucida Console" panose="020B0609040504020204" pitchFamily="49" charset="0"/>
              </a:rPr>
              <a:t>var</a:t>
            </a:r>
            <a:r>
              <a:rPr 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name</a:t>
            </a:r>
            <a:r>
              <a:rPr 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>
                <a:latin typeface="Lucida Console" panose="020B0609040504020204" pitchFamily="49" charset="0"/>
              </a:rPr>
              <a:t>"Teresa";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function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who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  alert("Hello " + 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who</a:t>
            </a:r>
            <a:r>
              <a:rPr lang="en-US" sz="2800" dirty="0">
                <a:latin typeface="Lucida Console" panose="020B0609040504020204" pitchFamily="49" charset="0"/>
              </a:rPr>
              <a:t>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Lucida Console" panose="020B0609040504020204" pitchFamily="49" charset="0"/>
              </a:rPr>
              <a:t>window.onload</a:t>
            </a:r>
            <a:r>
              <a:rPr lang="en-US" sz="2800" dirty="0"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name</a:t>
            </a:r>
            <a:r>
              <a:rPr lang="en-US" sz="28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sp>
        <p:nvSpPr>
          <p:cNvPr id="5" name="Left Arrow Callout 5">
            <a:extLst>
              <a:ext uri="{FF2B5EF4-FFF2-40B4-BE49-F238E27FC236}">
                <a16:creationId xmlns:a16="http://schemas.microsoft.com/office/drawing/2014/main" id="{C6B3C769-5BA5-49D1-8C45-EAD4F74CEFB3}"/>
              </a:ext>
            </a:extLst>
          </p:cNvPr>
          <p:cNvSpPr/>
          <p:nvPr/>
        </p:nvSpPr>
        <p:spPr>
          <a:xfrm>
            <a:off x="5334000" y="2514600"/>
            <a:ext cx="1924714" cy="457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parameter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eft Arrow Callout 5">
            <a:extLst>
              <a:ext uri="{FF2B5EF4-FFF2-40B4-BE49-F238E27FC236}">
                <a16:creationId xmlns:a16="http://schemas.microsoft.com/office/drawing/2014/main" id="{0878998E-990F-4888-8D70-A9EBE83650A9}"/>
              </a:ext>
            </a:extLst>
          </p:cNvPr>
          <p:cNvSpPr/>
          <p:nvPr/>
        </p:nvSpPr>
        <p:spPr>
          <a:xfrm>
            <a:off x="5820923" y="3429000"/>
            <a:ext cx="1924714" cy="457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parameter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D24157DF-B617-4872-B1E4-7950DD49B60C}"/>
              </a:ext>
            </a:extLst>
          </p:cNvPr>
          <p:cNvSpPr/>
          <p:nvPr/>
        </p:nvSpPr>
        <p:spPr>
          <a:xfrm>
            <a:off x="6858000" y="5069150"/>
            <a:ext cx="1924714" cy="457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argument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7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that uses two Parameters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function </a:t>
            </a:r>
            <a:r>
              <a:rPr lang="en-US" sz="2000" dirty="0" err="1">
                <a:latin typeface="Lucida Console" panose="020B0609040504020204" pitchFamily="49" charset="0"/>
              </a:rPr>
              <a:t>showMessage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what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who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alert("I say " +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what </a:t>
            </a:r>
            <a:r>
              <a:rPr lang="en-US" sz="2000" dirty="0">
                <a:latin typeface="Lucida Console" panose="020B0609040504020204" pitchFamily="49" charset="0"/>
              </a:rPr>
              <a:t>+ " to you " +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who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window.onload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showMessage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"Hello"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"Teresa"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 rot="10800000">
            <a:off x="5148579" y="4160521"/>
            <a:ext cx="2603500" cy="762000"/>
          </a:xfrm>
          <a:prstGeom prst="downArrowCallou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two arguments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3505200" y="1371600"/>
            <a:ext cx="2438400" cy="1066800"/>
          </a:xfrm>
          <a:prstGeom prst="downArrowCallou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</a:rPr>
              <a:t>two parameters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685800"/>
          </a:xfrm>
        </p:spPr>
        <p:txBody>
          <a:bodyPr>
            <a:noAutofit/>
          </a:bodyPr>
          <a:lstStyle/>
          <a:p>
            <a:r>
              <a:rPr lang="en-US" dirty="0"/>
              <a:t>Textbook Example – Function stored in variable </a:t>
            </a:r>
            <a:r>
              <a:rPr lang="en-US" dirty="0">
                <a:solidFill>
                  <a:srgbClr val="0000CC"/>
                </a:solidFill>
              </a:rPr>
              <a:t>returns</a:t>
            </a:r>
            <a:r>
              <a:rPr lang="en-US" dirty="0"/>
              <a:t> object reference to DOM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483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aseline="-25000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baseline="-25000">
                <a:latin typeface="Lucida Console" panose="020B0609040504020204" pitchFamily="49" charset="0"/>
              </a:rPr>
              <a:t> </a:t>
            </a:r>
            <a:r>
              <a:rPr lang="en-US" sz="3200" baseline="-25000" dirty="0">
                <a:solidFill>
                  <a:srgbClr val="FF0000"/>
                </a:solidFill>
                <a:latin typeface="Lucida Console" panose="020B0609040504020204" pitchFamily="49" charset="0"/>
              </a:rPr>
              <a:t>$</a:t>
            </a:r>
            <a:r>
              <a:rPr lang="en-US" sz="3200" baseline="-25000" dirty="0">
                <a:latin typeface="Lucida Console" panose="020B0609040504020204" pitchFamily="49" charset="0"/>
              </a:rPr>
              <a:t> = </a:t>
            </a:r>
            <a:r>
              <a:rPr lang="en-US" sz="3200" baseline="-25000">
                <a:latin typeface="Lucida Console" panose="020B0609040504020204" pitchFamily="49" charset="0"/>
              </a:rPr>
              <a:t>function(</a:t>
            </a:r>
            <a:r>
              <a:rPr lang="en-US" sz="3200" baseline="-25000">
                <a:solidFill>
                  <a:srgbClr val="7030A0"/>
                </a:solidFill>
                <a:latin typeface="Lucida Console" panose="020B0609040504020204" pitchFamily="49" charset="0"/>
              </a:rPr>
              <a:t>id</a:t>
            </a:r>
            <a:r>
              <a:rPr lang="en-US" sz="3200" baseline="-25000">
                <a:latin typeface="Lucida Console" panose="020B0609040504020204" pitchFamily="49" charset="0"/>
              </a:rPr>
              <a:t>) {            </a:t>
            </a:r>
            <a:br>
              <a:rPr lang="en-US" sz="3200" baseline="-25000">
                <a:latin typeface="Lucida Console" panose="020B0609040504020204" pitchFamily="49" charset="0"/>
              </a:rPr>
            </a:br>
            <a:endParaRPr lang="en-US" sz="3200" baseline="-250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>
                <a:solidFill>
                  <a:srgbClr val="0000CC"/>
                </a:solidFill>
                <a:latin typeface="Lucida Console" panose="020B0609040504020204" pitchFamily="49" charset="0"/>
              </a:rPr>
              <a:t>  return</a:t>
            </a:r>
            <a:r>
              <a:rPr lang="en-US" sz="3200" baseline="-25000">
                <a:latin typeface="Lucida Console" panose="020B0609040504020204" pitchFamily="49" charset="0"/>
              </a:rPr>
              <a:t> </a:t>
            </a:r>
            <a:r>
              <a:rPr lang="en-US" sz="3200" baseline="-25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3200" baseline="-25000" dirty="0">
                <a:latin typeface="Lucida Console" panose="020B0609040504020204" pitchFamily="49" charset="0"/>
              </a:rPr>
              <a:t>(</a:t>
            </a:r>
            <a:r>
              <a:rPr lang="en-US" sz="3200" baseline="-25000" dirty="0">
                <a:solidFill>
                  <a:srgbClr val="7030A0"/>
                </a:solidFill>
                <a:latin typeface="Lucida Console" panose="020B0609040504020204" pitchFamily="49" charset="0"/>
              </a:rPr>
              <a:t>id</a:t>
            </a:r>
            <a:r>
              <a:rPr lang="en-US" sz="3200" baseline="-25000" dirty="0">
                <a:latin typeface="Lucida Console" panose="020B0609040504020204" pitchFamily="49" charset="0"/>
              </a:rPr>
              <a:t>);              </a:t>
            </a:r>
          </a:p>
          <a:p>
            <a:pPr marL="0" indent="0">
              <a:buNone/>
            </a:pPr>
            <a:r>
              <a:rPr lang="en-US" sz="3200" baseline="-25000">
                <a:latin typeface="Lucida Console" panose="020B0609040504020204" pitchFamily="49" charset="0"/>
              </a:rPr>
              <a:t>}</a:t>
            </a:r>
            <a:endParaRPr lang="en-US" sz="3200" baseline="-25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>
                <a:latin typeface="Lucida Console" panose="020B0609040504020204" pitchFamily="49" charset="0"/>
              </a:rPr>
              <a:t>  </a:t>
            </a: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 rot="1539148">
            <a:off x="1161500" y="4621555"/>
            <a:ext cx="4630318" cy="7772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returns reference to the id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Left Arrow Callout 5"/>
          <p:cNvSpPr/>
          <p:nvPr/>
        </p:nvSpPr>
        <p:spPr>
          <a:xfrm rot="2141313">
            <a:off x="3076831" y="2153639"/>
            <a:ext cx="1924714" cy="457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parameter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562600" y="1295400"/>
            <a:ext cx="2971800" cy="848360"/>
          </a:xfrm>
          <a:prstGeom prst="leftArrowCallout">
            <a:avLst>
              <a:gd name="adj1" fmla="val 20294"/>
              <a:gd name="adj2" fmla="val 25000"/>
              <a:gd name="adj3" fmla="val 22647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variable - </a:t>
            </a:r>
            <a:r>
              <a:rPr lang="en-US" sz="20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endParaRPr 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2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04" y="381000"/>
            <a:ext cx="8915400" cy="533400"/>
          </a:xfrm>
        </p:spPr>
        <p:txBody>
          <a:bodyPr>
            <a:noAutofit/>
          </a:bodyPr>
          <a:lstStyle/>
          <a:p>
            <a:r>
              <a:rPr lang="en-US" sz="2400" dirty="0"/>
              <a:t>Textbook Example – Function stored in variable </a:t>
            </a:r>
            <a:r>
              <a:rPr lang="en-US" sz="2400" dirty="0">
                <a:solidFill>
                  <a:srgbClr val="0000CC"/>
                </a:solidFill>
              </a:rPr>
              <a:t>returns</a:t>
            </a:r>
            <a:r>
              <a:rPr lang="en-US" sz="2400" dirty="0"/>
              <a:t> object reference to DOM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067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Before: 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firstName</a:t>
            </a:r>
            <a:r>
              <a:rPr lang="en-US" sz="2000" dirty="0">
                <a:latin typeface="Lucida Console" panose="020B0609040504020204" pitchFamily="49" charset="0"/>
              </a:rPr>
              <a:t>=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").value;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CC"/>
                </a:solidFill>
              </a:rPr>
              <a:t>Now: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// $ function, shortcut to retrieve the object reference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$ = function(id)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return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firstName</a:t>
            </a:r>
            <a:r>
              <a:rPr lang="en-US" sz="2000" dirty="0">
                <a:latin typeface="Lucida Console" panose="020B0609040504020204" pitchFamily="49" charset="0"/>
              </a:rPr>
              <a:t> = $('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').value;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85850"/>
            <a:ext cx="3437304" cy="5905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34290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23409-491D-468E-BD2D-FD31B627DFC9}"/>
              </a:ext>
            </a:extLst>
          </p:cNvPr>
          <p:cNvCxnSpPr/>
          <p:nvPr/>
        </p:nvCxnSpPr>
        <p:spPr>
          <a:xfrm flipV="1">
            <a:off x="5486400" y="1447800"/>
            <a:ext cx="1371600" cy="1447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6937C-BD2D-4DAD-9E23-322867382CAA}"/>
              </a:ext>
            </a:extLst>
          </p:cNvPr>
          <p:cNvCxnSpPr>
            <a:cxnSpLocks/>
          </p:cNvCxnSpPr>
          <p:nvPr/>
        </p:nvCxnSpPr>
        <p:spPr>
          <a:xfrm flipH="1">
            <a:off x="4267200" y="3048000"/>
            <a:ext cx="1371600" cy="278955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6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400" b="1" dirty="0"/>
              <a:t>Local</a:t>
            </a:r>
            <a:r>
              <a:rPr lang="en-US" sz="2400" dirty="0"/>
              <a:t> – if variable is defined </a:t>
            </a:r>
            <a:r>
              <a:rPr lang="en-US" sz="2400" i="1"/>
              <a:t>inside</a:t>
            </a:r>
            <a:r>
              <a:rPr lang="en-US" sz="2400"/>
              <a:t> function</a:t>
            </a:r>
          </a:p>
          <a:p>
            <a:endParaRPr lang="en-US" sz="2400" dirty="0"/>
          </a:p>
          <a:p>
            <a:r>
              <a:rPr lang="en-US" sz="2400" b="1"/>
              <a:t>Global </a:t>
            </a:r>
            <a:r>
              <a:rPr lang="en-US" sz="2400"/>
              <a:t>– </a:t>
            </a:r>
            <a:r>
              <a:rPr lang="en-US" sz="2400" dirty="0"/>
              <a:t>if variable is defined </a:t>
            </a:r>
            <a:r>
              <a:rPr lang="en-US" sz="2400" i="1"/>
              <a:t>outside</a:t>
            </a:r>
            <a:r>
              <a:rPr lang="en-US" sz="2400"/>
              <a:t> of function</a:t>
            </a:r>
          </a:p>
          <a:p>
            <a:endParaRPr lang="en-US" sz="2400" dirty="0"/>
          </a:p>
          <a:p>
            <a:r>
              <a:rPr lang="en-US" sz="2400" b="1"/>
              <a:t>Global </a:t>
            </a:r>
            <a:r>
              <a:rPr lang="en-US" sz="2400"/>
              <a:t>– </a:t>
            </a:r>
            <a:r>
              <a:rPr lang="en-US" sz="2400" dirty="0"/>
              <a:t>if variable is defined </a:t>
            </a:r>
            <a:r>
              <a:rPr lang="en-US" sz="2400" i="1" dirty="0">
                <a:solidFill>
                  <a:srgbClr val="C00000"/>
                </a:solidFill>
              </a:rPr>
              <a:t>without </a:t>
            </a:r>
            <a:r>
              <a:rPr lang="en-US" sz="2400" i="1">
                <a:solidFill>
                  <a:srgbClr val="C00000"/>
                </a:solidFill>
              </a:rPr>
              <a:t>using </a:t>
            </a:r>
            <a:r>
              <a:rPr lang="en-US" sz="2400">
                <a:solidFill>
                  <a:srgbClr val="0066FF"/>
                </a:solidFill>
                <a:latin typeface="Lucida Console" panose="020B0609040504020204" pitchFamily="49" charset="0"/>
              </a:rPr>
              <a:t>var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/>
              <a:t>regardless </a:t>
            </a:r>
            <a:r>
              <a:rPr lang="en-US" sz="2400" dirty="0"/>
              <a:t>of where </a:t>
            </a:r>
            <a:r>
              <a:rPr lang="en-US" sz="2400"/>
              <a:t>it is (inside/outside of</a:t>
            </a:r>
            <a:br>
              <a:rPr lang="en-US" sz="2400"/>
            </a:br>
            <a:r>
              <a:rPr lang="en-US" sz="2400"/>
              <a:t>  a function)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= The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/>
              <a:t>that is executed when an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CC"/>
                </a:solidFill>
              </a:rPr>
              <a:t>event </a:t>
            </a:r>
            <a:r>
              <a:rPr lang="en-US" dirty="0"/>
              <a:t>occurs</a:t>
            </a:r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dirty="0">
                <a:solidFill>
                  <a:srgbClr val="C00000"/>
                </a:solidFill>
              </a:rPr>
              <a:t>handles</a:t>
            </a:r>
            <a:r>
              <a:rPr lang="en-US" dirty="0"/>
              <a:t> the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event handler is </a:t>
            </a:r>
            <a:r>
              <a:rPr lang="en-US" dirty="0">
                <a:solidFill>
                  <a:srgbClr val="0000CC"/>
                </a:solidFill>
              </a:rPr>
              <a:t>attached </a:t>
            </a:r>
            <a:r>
              <a:rPr lang="en-US" dirty="0"/>
              <a:t>to an event</a:t>
            </a:r>
          </a:p>
          <a:p>
            <a:endParaRPr lang="en-US" dirty="0"/>
          </a:p>
          <a:p>
            <a:r>
              <a:rPr lang="en-US" dirty="0"/>
              <a:t>The function is </a:t>
            </a:r>
            <a:r>
              <a:rPr lang="en-US" dirty="0">
                <a:solidFill>
                  <a:srgbClr val="0000CC"/>
                </a:solidFill>
              </a:rPr>
              <a:t>attached</a:t>
            </a:r>
            <a:r>
              <a:rPr lang="en-US" dirty="0"/>
              <a:t> to an event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click 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click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page load 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load</a:t>
            </a:r>
            <a:r>
              <a:rPr lang="en-US" sz="2400" dirty="0">
                <a:latin typeface="Lucida Console" panose="020B0609040504020204" pitchFamily="49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unload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mouse over 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mouseover</a:t>
            </a:r>
            <a:r>
              <a:rPr lang="en-US" sz="2400" dirty="0">
                <a:latin typeface="Lucida Console" panose="020B0609040504020204" pitchFamily="49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mouseout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mouse move 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mousein</a:t>
            </a:r>
            <a:r>
              <a:rPr lang="en-US" sz="2400" dirty="0">
                <a:latin typeface="Lucida Console" panose="020B0609040504020204" pitchFamily="49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mouseleave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mouse move </a:t>
            </a:r>
            <a:r>
              <a:rPr lang="en-US" sz="2400" dirty="0"/>
              <a:t>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mouseup</a:t>
            </a:r>
            <a:r>
              <a:rPr lang="en-US" sz="2400" dirty="0">
                <a:latin typeface="Lucida Console" panose="020B0609040504020204" pitchFamily="49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mousedown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entering an input field –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focus</a:t>
            </a:r>
            <a:r>
              <a:rPr lang="en-US" sz="2400" dirty="0">
                <a:latin typeface="Lucida Console" panose="020B0609040504020204" pitchFamily="49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blur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submitting a form -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submit</a:t>
            </a: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keystroke - 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en-US" sz="2400" dirty="0" err="1">
                <a:latin typeface="Lucida Console" panose="020B0609040504020204" pitchFamily="49" charset="0"/>
              </a:rPr>
              <a:t>keypress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4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3733800" y="914400"/>
            <a:ext cx="35052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34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event name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is preceded by ‘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on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’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3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Event Handler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objectVariable</a:t>
            </a:r>
            <a:r>
              <a:rPr lang="en-US" sz="2400" dirty="0" err="1"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on_eventName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=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eventHandlerName</a:t>
            </a:r>
            <a:r>
              <a:rPr lang="en-US" sz="2400"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err="1">
                <a:latin typeface="Lucida Console" panose="020B0609040504020204" pitchFamily="49" charset="0"/>
              </a:rPr>
              <a:t>var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>
                <a:latin typeface="Lucida Console" panose="020B0609040504020204" pitchFamily="49" charset="0"/>
              </a:rPr>
              <a:t> = function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 alert</a:t>
            </a:r>
            <a:r>
              <a:rPr lang="en-US" sz="2400" dirty="0">
                <a:latin typeface="Lucida Console" panose="020B0609040504020204" pitchFamily="49" charset="0"/>
              </a:rPr>
              <a:t>("Hello"); 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btn</a:t>
            </a:r>
            <a:r>
              <a:rPr lang="en-US" sz="2400" dirty="0" err="1"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onclick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25146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6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Lucida Console" panose="020B0609040504020204" pitchFamily="49" charset="0"/>
              </a:rPr>
              <a:t>document.getElementById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("btn").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onclick = </a:t>
            </a:r>
            <a:r>
              <a:rPr lang="en-US" sz="2000">
                <a:latin typeface="Lucida Console" panose="020B0609040504020204" pitchFamily="49" charset="0"/>
              </a:rPr>
              <a:t>doThis;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&lt;input type="button"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id="btn"</a:t>
            </a:r>
            <a:r>
              <a:rPr lang="en-US" sz="2000">
                <a:latin typeface="Lucida Console" panose="020B060904050402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&lt;/form&gt;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Down Arrow Callout 3"/>
          <p:cNvSpPr/>
          <p:nvPr/>
        </p:nvSpPr>
        <p:spPr>
          <a:xfrm>
            <a:off x="152400" y="1861456"/>
            <a:ext cx="2895600" cy="1066800"/>
          </a:xfrm>
          <a:prstGeom prst="downArrowCallou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document object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&lt;body&gt;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3091543" y="1864360"/>
            <a:ext cx="2775857" cy="1066800"/>
          </a:xfrm>
          <a:prstGeom prst="downArrowCallou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page object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&lt;</a:t>
            </a:r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</a:rPr>
              <a:t>input id="btn"&gt;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5900058" y="1869440"/>
            <a:ext cx="2786742" cy="1066800"/>
          </a:xfrm>
          <a:prstGeom prst="downArrowCallou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When click event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happens to "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"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4648200" y="3328506"/>
            <a:ext cx="1143000" cy="533400"/>
          </a:xfrm>
          <a:prstGeom prst="upArrowCallout">
            <a:avLst>
              <a:gd name="adj1" fmla="val 25000"/>
              <a:gd name="adj2" fmla="val 27041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event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48768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Callout 6">
            <a:extLst>
              <a:ext uri="{FF2B5EF4-FFF2-40B4-BE49-F238E27FC236}">
                <a16:creationId xmlns:a16="http://schemas.microsoft.com/office/drawing/2014/main" id="{20504DF5-6D44-43FC-9636-35A6E5D7C12F}"/>
              </a:ext>
            </a:extLst>
          </p:cNvPr>
          <p:cNvSpPr/>
          <p:nvPr/>
        </p:nvSpPr>
        <p:spPr>
          <a:xfrm>
            <a:off x="6248400" y="3430311"/>
            <a:ext cx="1600200" cy="533400"/>
          </a:xfrm>
          <a:prstGeom prst="upArrowCallout">
            <a:avLst>
              <a:gd name="adj1" fmla="val 25000"/>
              <a:gd name="adj2" fmla="val 27041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5611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Block of code </a:t>
            </a:r>
          </a:p>
          <a:p>
            <a:pPr lvl="1"/>
            <a:r>
              <a:rPr lang="en-US" dirty="0"/>
              <a:t>that we can reuse</a:t>
            </a:r>
          </a:p>
          <a:p>
            <a:pPr lvl="1"/>
            <a:r>
              <a:rPr lang="en-US" dirty="0"/>
              <a:t>Makes writing code cleaner</a:t>
            </a:r>
          </a:p>
          <a:p>
            <a:pPr>
              <a:spcBef>
                <a:spcPts val="2400"/>
              </a:spcBef>
            </a:pPr>
            <a:r>
              <a:rPr lang="en-US" dirty="0"/>
              <a:t>Same naming rules as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Executes when you </a:t>
            </a:r>
            <a:r>
              <a:rPr lang="en-US" dirty="0">
                <a:solidFill>
                  <a:srgbClr val="C00000"/>
                </a:solidFill>
              </a:rPr>
              <a:t>call </a:t>
            </a:r>
            <a:r>
              <a:rPr lang="en-US" dirty="0"/>
              <a:t>it </a:t>
            </a:r>
          </a:p>
          <a:p>
            <a:pPr>
              <a:lnSpc>
                <a:spcPct val="150000"/>
              </a:lnSpc>
            </a:pPr>
            <a:r>
              <a:rPr lang="en-US" dirty="0"/>
              <a:t>Called when an </a:t>
            </a:r>
            <a:r>
              <a:rPr lang="en-US" dirty="0">
                <a:solidFill>
                  <a:srgbClr val="C00000"/>
                </a:solidFill>
              </a:rPr>
              <a:t>event </a:t>
            </a:r>
            <a:r>
              <a:rPr lang="en-US" dirty="0"/>
              <a:t>occurs</a:t>
            </a:r>
          </a:p>
          <a:p>
            <a:pPr lvl="1"/>
            <a:r>
              <a:rPr lang="en-US" dirty="0"/>
              <a:t>page load</a:t>
            </a:r>
          </a:p>
          <a:p>
            <a:pPr lvl="1"/>
            <a:r>
              <a:rPr lang="en-US" dirty="0"/>
              <a:t>click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Handling Many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alert</a:t>
            </a:r>
            <a:r>
              <a:rPr lang="en-US" sz="2000" dirty="0">
                <a:latin typeface="Lucida Console" panose="020B0609040504020204" pitchFamily="49" charset="0"/>
              </a:rPr>
              <a:t>("Hello </a:t>
            </a:r>
            <a:r>
              <a:rPr lang="en-US" sz="2000">
                <a:latin typeface="Lucida Console" panose="020B0609040504020204" pitchFamily="49" charset="0"/>
              </a:rPr>
              <a:t>1");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 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var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sayHello2</a:t>
            </a:r>
            <a:r>
              <a:rPr lang="en-US" sz="2000" dirty="0">
                <a:latin typeface="Lucida Console" panose="020B06090405040202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alert</a:t>
            </a:r>
            <a:r>
              <a:rPr lang="en-US" sz="2000" dirty="0">
                <a:latin typeface="Lucida Console" panose="020B0609040504020204" pitchFamily="49" charset="0"/>
              </a:rPr>
              <a:t>("Hello </a:t>
            </a:r>
            <a:r>
              <a:rPr lang="en-US" sz="2000">
                <a:latin typeface="Lucida Console" panose="020B0609040504020204" pitchFamily="49" charset="0"/>
              </a:rPr>
              <a:t>2");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window.onload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= function() {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var </a:t>
            </a:r>
            <a:r>
              <a:rPr lang="en-US" sz="2000" err="1">
                <a:latin typeface="Lucida Console" panose="020B0609040504020204" pitchFamily="49" charset="0"/>
              </a:rPr>
              <a:t>btn</a:t>
            </a:r>
            <a:r>
              <a:rPr lang="en-US" sz="2000">
                <a:latin typeface="Lucida Console" panose="020B0609040504020204" pitchFamily="49" charset="0"/>
              </a:rPr>
              <a:t>  =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btn</a:t>
            </a:r>
            <a:r>
              <a:rPr lang="en-US" sz="2000" dirty="0">
                <a:latin typeface="Lucida Console" panose="020B060904050402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var </a:t>
            </a:r>
            <a:r>
              <a:rPr lang="en-US" sz="2000" dirty="0">
                <a:latin typeface="Lucida Console" panose="020B0609040504020204" pitchFamily="49" charset="0"/>
              </a:rPr>
              <a:t>btn2 =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>
                <a:latin typeface="Lucida Console" panose="020B0609040504020204" pitchFamily="49" charset="0"/>
              </a:rPr>
              <a:t>btn2");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  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btn.onclick  =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btn2.onclick </a:t>
            </a:r>
            <a:r>
              <a:rPr lang="en-US" sz="2000" dirty="0">
                <a:latin typeface="Lucida Console" panose="020B0609040504020204" pitchFamily="49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sayHello2</a:t>
            </a:r>
            <a:r>
              <a:rPr lang="en-US" sz="2000" dirty="0"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DOM Event Listeners – not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part of the JS event model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attaches an event handler to the specified element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by using the </a:t>
            </a:r>
            <a:r>
              <a:rPr lang="en-US" sz="2000" b="1" dirty="0" err="1">
                <a:latin typeface="Lucida Console" panose="020B0609040504020204" pitchFamily="49" charset="0"/>
              </a:rPr>
              <a:t>addEventListener</a:t>
            </a:r>
            <a:r>
              <a:rPr lang="en-US" sz="2000" b="1" dirty="0">
                <a:latin typeface="Lucida Console" panose="020B0609040504020204" pitchFamily="49" charset="0"/>
              </a:rPr>
              <a:t>() </a:t>
            </a:r>
            <a:r>
              <a:rPr lang="en-US" sz="2000" dirty="0">
                <a:latin typeface="Lucida Console" panose="020B0609040504020204" pitchFamily="49" charset="0"/>
              </a:rPr>
              <a:t>method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can add many event handlers to one element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remove an event listener by using the </a:t>
            </a:r>
            <a:r>
              <a:rPr lang="en-US" sz="2000" b="1" dirty="0" err="1">
                <a:latin typeface="Lucida Console" panose="020B0609040504020204" pitchFamily="49" charset="0"/>
              </a:rPr>
              <a:t>removeEventListener</a:t>
            </a:r>
            <a:r>
              <a:rPr lang="en-US" sz="2000" b="1" dirty="0">
                <a:latin typeface="Lucida Console" panose="020B0609040504020204" pitchFamily="49" charset="0"/>
              </a:rPr>
              <a:t>() </a:t>
            </a:r>
            <a:r>
              <a:rPr lang="en-US" sz="2000" dirty="0">
                <a:latin typeface="Lucida Console" panose="020B0609040504020204" pitchFamily="49" charset="0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DOM Event Listeners – not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err="1">
                <a:latin typeface="Lucida Console" panose="020B0609040504020204" pitchFamily="49" charset="0"/>
              </a:rPr>
              <a:t>element.addEventListener</a:t>
            </a:r>
            <a:r>
              <a:rPr lang="en-US" sz="2000" b="1" dirty="0">
                <a:latin typeface="Lucida Console" panose="020B0609040504020204" pitchFamily="49" charset="0"/>
              </a:rPr>
              <a:t>("</a:t>
            </a:r>
            <a:r>
              <a:rPr lang="en-US" sz="2000" b="1" dirty="0" err="1">
                <a:latin typeface="Lucida Console" panose="020B0609040504020204" pitchFamily="49" charset="0"/>
              </a:rPr>
              <a:t>mouseover</a:t>
            </a:r>
            <a:r>
              <a:rPr lang="en-US" sz="2000" b="1" dirty="0">
                <a:latin typeface="Lucida Console" panose="020B0609040504020204" pitchFamily="49" charset="0"/>
              </a:rPr>
              <a:t>", </a:t>
            </a:r>
            <a:r>
              <a:rPr lang="en-US" sz="2000" b="1" dirty="0" err="1">
                <a:latin typeface="Lucida Console" panose="020B0609040504020204" pitchFamily="49" charset="0"/>
              </a:rPr>
              <a:t>myFunction</a:t>
            </a:r>
            <a:r>
              <a:rPr lang="en-US" sz="2000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element.addEventListener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("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mouseover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", 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myFunction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, 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err="1">
                <a:latin typeface="Lucida Console" panose="020B0609040504020204" pitchFamily="49" charset="0"/>
              </a:rPr>
              <a:t>element.addEventListener</a:t>
            </a:r>
            <a:r>
              <a:rPr lang="en-US" sz="2000" b="1" dirty="0">
                <a:latin typeface="Lucida Console" panose="020B0609040504020204" pitchFamily="49" charset="0"/>
              </a:rPr>
              <a:t>("click", </a:t>
            </a:r>
            <a:r>
              <a:rPr lang="en-US" sz="2000" b="1" dirty="0" err="1">
                <a:latin typeface="Lucida Console" panose="020B0609040504020204" pitchFamily="49" charset="0"/>
              </a:rPr>
              <a:t>mySecondFunction</a:t>
            </a:r>
            <a:r>
              <a:rPr lang="en-US" sz="2000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err="1">
                <a:latin typeface="Lucida Console" panose="020B0609040504020204" pitchFamily="49" charset="0"/>
              </a:rPr>
              <a:t>element.addEventListener</a:t>
            </a:r>
            <a:r>
              <a:rPr lang="en-US" sz="2000" b="1" dirty="0">
                <a:latin typeface="Lucida Console" panose="020B0609040504020204" pitchFamily="49" charset="0"/>
              </a:rPr>
              <a:t>("</a:t>
            </a:r>
            <a:r>
              <a:rPr lang="en-US" sz="2000" b="1" dirty="0" err="1">
                <a:latin typeface="Lucida Console" panose="020B0609040504020204" pitchFamily="49" charset="0"/>
              </a:rPr>
              <a:t>mouseout</a:t>
            </a:r>
            <a:r>
              <a:rPr lang="en-US" sz="2000" b="1" dirty="0">
                <a:latin typeface="Lucida Console" panose="020B0609040504020204" pitchFamily="49" charset="0"/>
              </a:rPr>
              <a:t>", </a:t>
            </a:r>
            <a:r>
              <a:rPr lang="en-US" sz="2000" b="1" dirty="0" err="1">
                <a:latin typeface="Lucida Console" panose="020B0609040504020204" pitchFamily="49" charset="0"/>
              </a:rPr>
              <a:t>myThirdFunction</a:t>
            </a:r>
            <a:r>
              <a:rPr lang="en-US" sz="2000" b="1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7391400" y="2316480"/>
            <a:ext cx="1447800" cy="533400"/>
          </a:xfrm>
          <a:prstGeom prst="upArrowCallout">
            <a:avLst>
              <a:gd name="adj1" fmla="val 25000"/>
              <a:gd name="adj2" fmla="val 27041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48137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Check for required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if (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first_name</a:t>
            </a:r>
            <a:r>
              <a:rPr lang="en-US" sz="2000" dirty="0">
                <a:latin typeface="Lucida Console" panose="020B0609040504020204" pitchFamily="49" charset="0"/>
              </a:rPr>
              <a:t>").value == ""){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user error message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607E31-731D-4F77-922B-FADEA70F10DD}"/>
              </a:ext>
            </a:extLst>
          </p:cNvPr>
          <p:cNvCxnSpPr/>
          <p:nvPr/>
        </p:nvCxnSpPr>
        <p:spPr>
          <a:xfrm>
            <a:off x="228600" y="28956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p Arrow Callout 6">
            <a:extLst>
              <a:ext uri="{FF2B5EF4-FFF2-40B4-BE49-F238E27FC236}">
                <a16:creationId xmlns:a16="http://schemas.microsoft.com/office/drawing/2014/main" id="{9DA92268-57D8-40F8-858F-9140BC70FEC6}"/>
              </a:ext>
            </a:extLst>
          </p:cNvPr>
          <p:cNvSpPr/>
          <p:nvPr/>
        </p:nvSpPr>
        <p:spPr>
          <a:xfrm>
            <a:off x="6553200" y="3810000"/>
            <a:ext cx="2209800" cy="1066800"/>
          </a:xfrm>
          <a:prstGeom prst="upArrowCallout">
            <a:avLst>
              <a:gd name="adj1" fmla="val 25000"/>
              <a:gd name="adj2" fmla="val 27041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Check to see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if it is empty</a:t>
            </a:r>
          </a:p>
        </p:txBody>
      </p:sp>
    </p:spTree>
    <p:extLst>
      <p:ext uri="{BB962C8B-B14F-4D97-AF65-F5344CB8AC3E}">
        <p14:creationId xmlns:p14="http://schemas.microsoft.com/office/powerpoint/2010/main" val="366932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Check for valid number greater than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latin typeface="Lucida Console" panose="020B0609040504020204" pitchFamily="49" charset="0"/>
              </a:rPr>
              <a:t>miles_driven</a:t>
            </a:r>
            <a:r>
              <a:rPr lang="en-US" sz="20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theMilesDriven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("</a:t>
            </a:r>
            <a:r>
              <a:rPr lang="en-US" sz="1600" dirty="0" err="1">
                <a:latin typeface="Lucida Console" panose="020B0609040504020204" pitchFamily="49" charset="0"/>
              </a:rPr>
              <a:t>miles_driven</a:t>
            </a:r>
            <a:r>
              <a:rPr lang="en-US" sz="1600" dirty="0">
                <a:latin typeface="Lucida Console" panose="020B0609040504020204" pitchFamily="49" charset="0"/>
              </a:rPr>
              <a:t>").value;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if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isNaN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theMilesDriven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 || </a:t>
            </a:r>
            <a:r>
              <a:rPr lang="en-US" sz="2000" dirty="0" err="1">
                <a:latin typeface="Lucida Console" panose="020B0609040504020204" pitchFamily="49" charset="0"/>
              </a:rPr>
              <a:t>theMilesDriven</a:t>
            </a:r>
            <a:r>
              <a:rPr lang="en-US" sz="2000" dirty="0">
                <a:latin typeface="Lucida Console" panose="020B0609040504020204" pitchFamily="49" charset="0"/>
              </a:rPr>
              <a:t> &lt; = 0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user error message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607E31-731D-4F77-922B-FADEA70F10DD}"/>
              </a:ext>
            </a:extLst>
          </p:cNvPr>
          <p:cNvCxnSpPr/>
          <p:nvPr/>
        </p:nvCxnSpPr>
        <p:spPr>
          <a:xfrm>
            <a:off x="152400" y="20574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4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Create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839200" cy="49377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&lt;input type=“button" id="</a:t>
            </a:r>
            <a:r>
              <a:rPr lang="en-US" sz="2000" dirty="0" err="1">
                <a:latin typeface="Lucida Console" panose="020B0609040504020204" pitchFamily="49" charset="0"/>
              </a:rPr>
              <a:t>btn_calc</a:t>
            </a:r>
            <a:r>
              <a:rPr lang="en-US" sz="2000" dirty="0">
                <a:latin typeface="Lucida Console" panose="020B060904050402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100" dirty="0">
                <a:solidFill>
                  <a:srgbClr val="C00000"/>
                </a:solidFill>
                <a:latin typeface="Lucida Console" panose="020B0609040504020204" pitchFamily="49" charset="0"/>
              </a:rPr>
              <a:t>function calculate()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var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theMilesDriven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800" dirty="0">
                <a:latin typeface="Lucida Console" panose="020B0609040504020204" pitchFamily="49" charset="0"/>
              </a:rPr>
              <a:t>("</a:t>
            </a:r>
            <a:r>
              <a:rPr lang="en-US" sz="1800" dirty="0" err="1">
                <a:latin typeface="Lucida Console" panose="020B0609040504020204" pitchFamily="49" charset="0"/>
              </a:rPr>
              <a:t>miles_driven</a:t>
            </a:r>
            <a:r>
              <a:rPr lang="en-US" sz="1800" dirty="0">
                <a:latin typeface="Lucida Console" panose="020B0609040504020204" pitchFamily="49" charset="0"/>
              </a:rPr>
              <a:t>").value;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dirty="0">
                <a:latin typeface="Lucida Console" panose="020B0609040504020204" pitchFamily="49" charset="0"/>
              </a:rPr>
              <a:t>	if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isNaN</a:t>
            </a:r>
            <a:r>
              <a:rPr lang="en-US" sz="1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theMilesDriven</a:t>
            </a:r>
            <a:r>
              <a:rPr lang="en-US" sz="1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 || </a:t>
            </a:r>
            <a:r>
              <a:rPr lang="en-US" sz="1800" dirty="0" err="1">
                <a:latin typeface="Lucida Console" panose="020B0609040504020204" pitchFamily="49" charset="0"/>
              </a:rPr>
              <a:t>theMilesDriven</a:t>
            </a:r>
            <a:r>
              <a:rPr lang="en-US" sz="1800" dirty="0">
                <a:latin typeface="Lucida Console" panose="020B0609040504020204" pitchFamily="49" charset="0"/>
              </a:rPr>
              <a:t> &lt; = 0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{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	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give user error message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3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r>
              <a:rPr lang="en-US" sz="2300" dirty="0">
                <a:latin typeface="Lucida Console" panose="020B0609040504020204" pitchFamily="49" charset="0"/>
              </a:rPr>
              <a:t>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end function calculate </a:t>
            </a:r>
            <a:endParaRPr lang="en-US" sz="23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Window.onload</a:t>
            </a:r>
            <a:r>
              <a:rPr lang="en-US" sz="2000" dirty="0">
                <a:latin typeface="Lucida Console" panose="020B0609040504020204" pitchFamily="49" charset="0"/>
              </a:rPr>
              <a:t> = function()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	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btn_calc</a:t>
            </a:r>
            <a:r>
              <a:rPr lang="en-US" sz="2000" dirty="0">
                <a:latin typeface="Lucida Console" panose="020B0609040504020204" pitchFamily="49" charset="0"/>
              </a:rPr>
              <a:t>").</a:t>
            </a:r>
            <a:r>
              <a:rPr lang="en-US" sz="2000" dirty="0" err="1">
                <a:latin typeface="Lucida Console" panose="020B0609040504020204" pitchFamily="49" charset="0"/>
              </a:rPr>
              <a:t>onclick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calculate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607E31-731D-4F77-922B-FADEA70F10DD}"/>
              </a:ext>
            </a:extLst>
          </p:cNvPr>
          <p:cNvCxnSpPr/>
          <p:nvPr/>
        </p:nvCxnSpPr>
        <p:spPr>
          <a:xfrm>
            <a:off x="152400" y="17526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BCC377-A596-46E8-A1BA-208786667438}"/>
              </a:ext>
            </a:extLst>
          </p:cNvPr>
          <p:cNvCxnSpPr/>
          <p:nvPr/>
        </p:nvCxnSpPr>
        <p:spPr>
          <a:xfrm>
            <a:off x="152400" y="4191000"/>
            <a:ext cx="86868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4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3F3-F709-4992-8853-5ED3250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not need to check if it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8463A-6812-42C6-89D3-A72BE573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5128-872F-438D-9F07-EFFA4D6EF1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isNaN</a:t>
            </a:r>
            <a:r>
              <a:rPr lang="en-US" dirty="0"/>
              <a:t>('') returns False – it is a number</a:t>
            </a:r>
          </a:p>
          <a:p>
            <a:pPr marL="0" indent="0">
              <a:buNone/>
            </a:pPr>
            <a:r>
              <a:rPr lang="en-US" dirty="0" err="1"/>
              <a:t>isNaN</a:t>
            </a:r>
            <a:r>
              <a:rPr lang="en-US" dirty="0"/>
              <a:t>(0) return False – it is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However…</a:t>
            </a:r>
          </a:p>
          <a:p>
            <a:pPr marL="0" indent="0">
              <a:buNone/>
            </a:pPr>
            <a:r>
              <a:rPr lang="en-US" dirty="0" err="1"/>
              <a:t>isNaN</a:t>
            </a:r>
            <a:r>
              <a:rPr lang="en-US" dirty="0"/>
              <a:t>('') returns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checking that it is not 0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if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isNaN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theMilesDriven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 || </a:t>
            </a:r>
            <a:r>
              <a:rPr lang="en-US" sz="2000" dirty="0" err="1">
                <a:latin typeface="Lucida Console" panose="020B0609040504020204" pitchFamily="49" charset="0"/>
              </a:rPr>
              <a:t>theMilesDriven</a:t>
            </a:r>
            <a:r>
              <a:rPr lang="en-US" sz="2000" dirty="0">
                <a:latin typeface="Lucida Console" panose="020B0609040504020204" pitchFamily="49" charset="0"/>
              </a:rPr>
              <a:t> &lt; = 0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493776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function()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US" dirty="0"/>
              <a:t>Function – stored in a </a:t>
            </a:r>
            <a:r>
              <a:rPr lang="en-US" dirty="0">
                <a:solidFill>
                  <a:srgbClr val="0000CC"/>
                </a:solidFill>
              </a:rPr>
              <a:t>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562600" y="1295400"/>
            <a:ext cx="2971800" cy="848360"/>
          </a:xfrm>
          <a:prstGeom prst="leftArrowCallout">
            <a:avLst>
              <a:gd name="adj1" fmla="val 20294"/>
              <a:gd name="adj2" fmla="val 25000"/>
              <a:gd name="adj3" fmla="val 22647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variable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2514600" y="2815109"/>
            <a:ext cx="5410200" cy="1524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Call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called from inside another function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when page loads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0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84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aseline="-25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baseline="-25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>
                <a:solidFill>
                  <a:srgbClr val="0000CC"/>
                </a:solidFill>
                <a:latin typeface="Lucida Console" panose="020B0609040504020204" pitchFamily="49" charset="0"/>
              </a:rPr>
              <a:t>function</a:t>
            </a:r>
            <a:r>
              <a:rPr lang="en-US" sz="3200" baseline="-25000" dirty="0">
                <a:latin typeface="Lucida Console" panose="020B0609040504020204" pitchFamily="49" charset="0"/>
              </a:rPr>
              <a:t> </a:t>
            </a:r>
            <a:r>
              <a:rPr lang="en-US" sz="32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3200" baseline="-25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br>
              <a:rPr lang="en-US" sz="3200" baseline="-25000" dirty="0">
                <a:latin typeface="Lucida Console" panose="020B0609040504020204" pitchFamily="49" charset="0"/>
              </a:rPr>
            </a:br>
            <a:r>
              <a:rPr lang="en-US" sz="3200" baseline="-250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buNone/>
            </a:pP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4191000" y="1524000"/>
            <a:ext cx="3276600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Uses the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function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keyword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sp>
        <p:nvSpPr>
          <p:cNvPr id="8" name="Left Arrow Callout 7"/>
          <p:cNvSpPr/>
          <p:nvPr/>
        </p:nvSpPr>
        <p:spPr>
          <a:xfrm>
            <a:off x="3162300" y="3657600"/>
            <a:ext cx="3009900" cy="1524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the 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usually from another function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named</a:t>
            </a:r>
          </a:p>
        </p:txBody>
      </p:sp>
    </p:spTree>
    <p:extLst>
      <p:ext uri="{BB962C8B-B14F-4D97-AF65-F5344CB8AC3E}">
        <p14:creationId xmlns:p14="http://schemas.microsoft.com/office/powerpoint/2010/main" val="273538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Function – called from an event</a:t>
            </a:r>
          </a:p>
        </p:txBody>
      </p:sp>
      <p:sp>
        <p:nvSpPr>
          <p:cNvPr id="4" name="Left Arrow Callout 3"/>
          <p:cNvSpPr/>
          <p:nvPr/>
        </p:nvSpPr>
        <p:spPr>
          <a:xfrm rot="900000">
            <a:off x="4500946" y="2785203"/>
            <a:ext cx="4028083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we have used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Executes when the 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load event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happens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4572000" cy="1097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aseline="-25000" dirty="0" err="1">
                <a:latin typeface="Lucida Console" panose="020B0609040504020204" pitchFamily="49" charset="0"/>
              </a:rPr>
              <a:t>window.</a:t>
            </a:r>
            <a:r>
              <a:rPr lang="en-US" sz="28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onload</a:t>
            </a:r>
            <a:r>
              <a:rPr lang="en-US" sz="2800" baseline="-25000" dirty="0">
                <a:latin typeface="Lucida Console" panose="020B0609040504020204" pitchFamily="49" charset="0"/>
              </a:rPr>
              <a:t> = function() {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    </a:t>
            </a:r>
            <a:r>
              <a:rPr lang="en-US" sz="2800" baseline="-25000" dirty="0">
                <a:solidFill>
                  <a:srgbClr val="00B050"/>
                </a:solidFill>
                <a:latin typeface="Lucida Console" panose="020B0609040504020204" pitchFamily="49" charset="0"/>
              </a:rPr>
              <a:t>// statements here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}</a:t>
            </a:r>
            <a:endParaRPr 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function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showDate</a:t>
            </a:r>
            <a:r>
              <a:rPr lang="en-US" sz="2800" dirty="0">
                <a:latin typeface="Lucida Console" panose="020B0609040504020204" pitchFamily="49" charset="0"/>
              </a:rPr>
              <a:t>()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Lucida Console" panose="020B0609040504020204" pitchFamily="49" charset="0"/>
              </a:rPr>
              <a:t>window.</a:t>
            </a: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onload</a:t>
            </a:r>
            <a:r>
              <a:rPr lang="en-US" sz="28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800" dirty="0">
                <a:latin typeface="Lucida Console" panose="020B060904050402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showDate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Callout 3">
            <a:extLst>
              <a:ext uri="{FF2B5EF4-FFF2-40B4-BE49-F238E27FC236}">
                <a16:creationId xmlns:a16="http://schemas.microsoft.com/office/drawing/2014/main" id="{707492A4-66AC-4F42-AD87-7FF722A0C589}"/>
              </a:ext>
            </a:extLst>
          </p:cNvPr>
          <p:cNvSpPr/>
          <p:nvPr/>
        </p:nvSpPr>
        <p:spPr>
          <a:xfrm rot="900000">
            <a:off x="4346766" y="4312046"/>
            <a:ext cx="4028083" cy="114514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Executes when the 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load event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happens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6875"/>
            <a:ext cx="8229600" cy="46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 even as an </a:t>
            </a:r>
            <a:r>
              <a:rPr lang="en-US" b="1" dirty="0">
                <a:solidFill>
                  <a:srgbClr val="C00000"/>
                </a:solidFill>
              </a:rPr>
              <a:t>inline</a:t>
            </a:r>
            <a:r>
              <a:rPr lang="en-US" dirty="0">
                <a:solidFill>
                  <a:srgbClr val="C00000"/>
                </a:solidFill>
              </a:rPr>
              <a:t> HTML </a:t>
            </a:r>
            <a:r>
              <a:rPr lang="en-US" dirty="0"/>
              <a:t>attribute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&lt;h2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onclick</a:t>
            </a:r>
            <a:r>
              <a:rPr lang="en-US" sz="2400" dirty="0">
                <a:latin typeface="Lucida Console" panose="020B0609040504020204" pitchFamily="49" charset="0"/>
              </a:rPr>
              <a:t>="function"&gt;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&lt;body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onload</a:t>
            </a:r>
            <a:r>
              <a:rPr lang="en-US" sz="2400" dirty="0">
                <a:latin typeface="Lucida Console" panose="020B0609040504020204" pitchFamily="49" charset="0"/>
              </a:rPr>
              <a:t>=“</a:t>
            </a:r>
            <a:r>
              <a:rPr lang="en-US" sz="2400" dirty="0" err="1">
                <a:latin typeface="Lucida Console" panose="020B0609040504020204" pitchFamily="49" charset="0"/>
              </a:rPr>
              <a:t>showDate</a:t>
            </a:r>
            <a:r>
              <a:rPr lang="en-US" sz="2400" dirty="0">
                <a:latin typeface="Lucida Console" panose="020B0609040504020204" pitchFamily="49" charset="0"/>
              </a:rPr>
              <a:t>()”&gt;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JS Event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C29DA-697C-4531-A38B-B4A3A391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0" y="2209800"/>
            <a:ext cx="2085975" cy="20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84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baseline="-250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>
                <a:latin typeface="Lucida Console" panose="020B0609040504020204" pitchFamily="49" charset="0"/>
              </a:rPr>
              <a:t>function </a:t>
            </a:r>
            <a:r>
              <a:rPr lang="en-US" sz="3200" baseline="-2500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3200" baseline="-2500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baseline="-25000">
                <a:latin typeface="Lucida Console" panose="020B0609040504020204" pitchFamily="49" charset="0"/>
              </a:rPr>
              <a:t>{</a:t>
            </a:r>
            <a:br>
              <a:rPr lang="en-US" sz="3200" baseline="-25000">
                <a:latin typeface="Lucida Console" panose="020B0609040504020204" pitchFamily="49" charset="0"/>
              </a:rPr>
            </a:br>
            <a:r>
              <a:rPr lang="en-US" sz="3200" baseline="-25000">
                <a:latin typeface="Lucida Console" panose="020B0609040504020204" pitchFamily="49" charset="0"/>
              </a:rPr>
              <a:t>  alert("Hello");</a:t>
            </a:r>
            <a:endParaRPr lang="en-US" sz="3200" baseline="-25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>
                <a:latin typeface="Lucida Console" panose="020B0609040504020204" pitchFamily="49" charset="0"/>
              </a:rPr>
              <a:t>}</a:t>
            </a:r>
            <a:endParaRPr lang="en-US" sz="3200" baseline="-25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4191000" y="1524000"/>
            <a:ext cx="3276600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function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keyword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function has parentheses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sp>
        <p:nvSpPr>
          <p:cNvPr id="8" name="Left Arrow Callout 7"/>
          <p:cNvSpPr/>
          <p:nvPr/>
        </p:nvSpPr>
        <p:spPr>
          <a:xfrm>
            <a:off x="3162300" y="3657600"/>
            <a:ext cx="3009900" cy="1524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the 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usually from another function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Example</a:t>
            </a:r>
          </a:p>
        </p:txBody>
      </p:sp>
    </p:spTree>
    <p:extLst>
      <p:ext uri="{BB962C8B-B14F-4D97-AF65-F5344CB8AC3E}">
        <p14:creationId xmlns:p14="http://schemas.microsoft.com/office/powerpoint/2010/main" val="14180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function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window.onload</a:t>
            </a:r>
            <a:r>
              <a:rPr lang="en-US" sz="2400" dirty="0">
                <a:latin typeface="Lucida Console" panose="020B06090405040202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400" dirty="0">
                <a:latin typeface="Lucida Console" panose="020B0609040504020204" pitchFamily="49" charset="0"/>
              </a:rPr>
              <a:t>("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btn.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onclick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3200" b="1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sp>
        <p:nvSpPr>
          <p:cNvPr id="7" name="Left Arrow Callout 6"/>
          <p:cNvSpPr/>
          <p:nvPr/>
        </p:nvSpPr>
        <p:spPr>
          <a:xfrm rot="900000">
            <a:off x="4952977" y="4235189"/>
            <a:ext cx="3464551" cy="135923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when event happens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parentheses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Example</a:t>
            </a:r>
          </a:p>
        </p:txBody>
      </p:sp>
    </p:spTree>
    <p:extLst>
      <p:ext uri="{BB962C8B-B14F-4D97-AF65-F5344CB8AC3E}">
        <p14:creationId xmlns:p14="http://schemas.microsoft.com/office/powerpoint/2010/main" val="4038105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1155</TotalTime>
  <Words>971</Words>
  <Application>Microsoft Office PowerPoint</Application>
  <PresentationFormat>On-screen Show (4:3)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Lucida Console</vt:lpstr>
      <vt:lpstr>Verdana</vt:lpstr>
      <vt:lpstr>Wingdings</vt:lpstr>
      <vt:lpstr>Wingdings 3</vt:lpstr>
      <vt:lpstr>Origin</vt:lpstr>
      <vt:lpstr>JavaScript and jQuery Course</vt:lpstr>
      <vt:lpstr>Function</vt:lpstr>
      <vt:lpstr>Function – stored in a variable</vt:lpstr>
      <vt:lpstr>Function - named</vt:lpstr>
      <vt:lpstr>Anonymous Function – called from an event</vt:lpstr>
      <vt:lpstr>Function Call Example</vt:lpstr>
      <vt:lpstr>Traditional JS Event Handling</vt:lpstr>
      <vt:lpstr>Function Call Example</vt:lpstr>
      <vt:lpstr>Function Call Example</vt:lpstr>
      <vt:lpstr>Function</vt:lpstr>
      <vt:lpstr>Function that uses a Parameter</vt:lpstr>
      <vt:lpstr>Function that uses two Parameters</vt:lpstr>
      <vt:lpstr>Textbook Example – Function stored in variable returns object reference to DOM Element</vt:lpstr>
      <vt:lpstr>Textbook Example – Function stored in variable returns object reference to DOM Element</vt:lpstr>
      <vt:lpstr>Variable Scope</vt:lpstr>
      <vt:lpstr>Event Handler = The Function </vt:lpstr>
      <vt:lpstr>Common Events</vt:lpstr>
      <vt:lpstr>Event Handler Syntax</vt:lpstr>
      <vt:lpstr>Event Handler Syntax</vt:lpstr>
      <vt:lpstr>Handling Many Events</vt:lpstr>
      <vt:lpstr>DOM Event Listeners – not in text</vt:lpstr>
      <vt:lpstr>DOM Event Listeners – not in text</vt:lpstr>
      <vt:lpstr>Check for required field</vt:lpstr>
      <vt:lpstr>Check for valid number greater than 0</vt:lpstr>
      <vt:lpstr>Create a Function</vt:lpstr>
      <vt:lpstr>We do not need to check if it is empty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89</cp:revision>
  <cp:lastPrinted>2015-08-30T22:58:55Z</cp:lastPrinted>
  <dcterms:created xsi:type="dcterms:W3CDTF">2012-07-06T23:37:50Z</dcterms:created>
  <dcterms:modified xsi:type="dcterms:W3CDTF">2017-09-18T23:51:26Z</dcterms:modified>
</cp:coreProperties>
</file>