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93" r:id="rId2"/>
    <p:sldId id="257" r:id="rId3"/>
    <p:sldId id="304" r:id="rId4"/>
    <p:sldId id="265" r:id="rId5"/>
    <p:sldId id="295" r:id="rId6"/>
    <p:sldId id="321" r:id="rId7"/>
    <p:sldId id="302" r:id="rId8"/>
    <p:sldId id="312" r:id="rId9"/>
    <p:sldId id="301" r:id="rId10"/>
    <p:sldId id="322" r:id="rId11"/>
    <p:sldId id="323" r:id="rId12"/>
    <p:sldId id="324" r:id="rId13"/>
    <p:sldId id="314" r:id="rId14"/>
    <p:sldId id="315" r:id="rId15"/>
    <p:sldId id="316" r:id="rId16"/>
    <p:sldId id="317" r:id="rId17"/>
    <p:sldId id="318" r:id="rId1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C4C17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9" autoAdjust="0"/>
    <p:restoredTop sz="94660"/>
  </p:normalViewPr>
  <p:slideViewPr>
    <p:cSldViewPr>
      <p:cViewPr varScale="1">
        <p:scale>
          <a:sx n="108" d="100"/>
          <a:sy n="108" d="100"/>
        </p:scale>
        <p:origin x="20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418" cy="464205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l">
              <a:defRPr sz="1100"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902" y="1"/>
            <a:ext cx="2982418" cy="464205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r">
              <a:defRPr sz="1100">
                <a:latin typeface="Verdana" panose="020B0604030504040204" pitchFamily="34" charset="0"/>
              </a:defRPr>
            </a:lvl1pPr>
          </a:lstStyle>
          <a:p>
            <a:fld id="{E0979DFA-D569-4A80-A32B-51474F779B7F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444" tIns="43722" rIns="87444" bIns="4372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481" y="4416099"/>
            <a:ext cx="5504853" cy="4182457"/>
          </a:xfrm>
          <a:prstGeom prst="rect">
            <a:avLst/>
          </a:prstGeom>
        </p:spPr>
        <p:txBody>
          <a:bodyPr vert="horz" lIns="87444" tIns="43722" rIns="87444" bIns="4372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2982418" cy="464205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l">
              <a:defRPr sz="1100"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902" y="8830659"/>
            <a:ext cx="2982418" cy="464205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r">
              <a:defRPr sz="1100">
                <a:latin typeface="Verdana" panose="020B0604030504040204" pitchFamily="34" charset="0"/>
              </a:defRPr>
            </a:lvl1pPr>
          </a:lstStyle>
          <a:p>
            <a:fld id="{5A7AA69A-8C1D-4D44-99CB-0A2104023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0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>
            <a:normAutofit/>
          </a:bodyPr>
          <a:lstStyle>
            <a:lvl1pPr algn="r"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BC-3BD9-4006-8878-DD6A4337454D}" type="datetime1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99AE-FAFF-41F2-97B2-71C1A03FC54E}" type="datetime1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C5435357-94B2-47D5-8E91-82A12235A8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00286C7-FAB6-4136-B6E1-FA2FC7CF5BFD}" type="datetime1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D64A-180D-456C-B42B-295932D09D74}" type="datetime1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1C42-7BAA-453E-9BA4-22215DD516A1}" type="datetime1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2AAE-AD8D-45A7-8682-2C206253443F}" type="datetime1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A95F-96C0-4133-B4BF-EB67877A6E17}" type="datetime1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8DE3-49EF-46BF-834A-386A6CFDB1B2}" type="datetime1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Verdana" panose="020B0604030504040204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5804-7205-450F-8E65-06C9EB0EDF6E}" type="datetime1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fld id="{45355914-BAE3-4F04-ADF6-041876FB2F26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fld id="{C5435357-94B2-47D5-8E91-82A12235A8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Verdana" panose="020B060403050404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Verdana" panose="020B060403050404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JavaScript and jQuery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Session 06 Functions and Events Continued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4400"/>
            <a:ext cx="1447800" cy="1943100"/>
          </a:xfrm>
          <a:prstGeom prst="rect">
            <a:avLst/>
          </a:prstGeom>
          <a:ln w="3175">
            <a:solidFill>
              <a:srgbClr val="CAD4E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601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15400" cy="685800"/>
          </a:xfrm>
        </p:spPr>
        <p:txBody>
          <a:bodyPr>
            <a:noAutofit/>
          </a:bodyPr>
          <a:lstStyle/>
          <a:p>
            <a:r>
              <a:rPr lang="en-US" dirty="0"/>
              <a:t>Textbook Example – Function stored in variable </a:t>
            </a:r>
            <a:r>
              <a:rPr lang="en-US" dirty="0">
                <a:solidFill>
                  <a:srgbClr val="0000CC"/>
                </a:solidFill>
              </a:rPr>
              <a:t>returns</a:t>
            </a:r>
            <a:r>
              <a:rPr lang="en-US" dirty="0"/>
              <a:t> object reference to DOM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763000" cy="4831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aseline="-25000">
                <a:solidFill>
                  <a:srgbClr val="0000CC"/>
                </a:solidFill>
                <a:latin typeface="Lucida Console" panose="020B0609040504020204" pitchFamily="49" charset="0"/>
              </a:rPr>
              <a:t>var</a:t>
            </a:r>
            <a:r>
              <a:rPr lang="en-US" sz="3200" baseline="-25000">
                <a:latin typeface="Lucida Console" panose="020B0609040504020204" pitchFamily="49" charset="0"/>
              </a:rPr>
              <a:t> </a:t>
            </a:r>
            <a:r>
              <a:rPr lang="en-US" sz="3200" baseline="-25000" dirty="0">
                <a:solidFill>
                  <a:srgbClr val="FF0000"/>
                </a:solidFill>
                <a:latin typeface="Lucida Console" panose="020B0609040504020204" pitchFamily="49" charset="0"/>
              </a:rPr>
              <a:t>$</a:t>
            </a:r>
            <a:r>
              <a:rPr lang="en-US" sz="3200" baseline="-25000" dirty="0">
                <a:latin typeface="Lucida Console" panose="020B0609040504020204" pitchFamily="49" charset="0"/>
              </a:rPr>
              <a:t> = </a:t>
            </a:r>
            <a:r>
              <a:rPr lang="en-US" sz="3200" baseline="-25000">
                <a:latin typeface="Lucida Console" panose="020B0609040504020204" pitchFamily="49" charset="0"/>
              </a:rPr>
              <a:t>function(</a:t>
            </a:r>
            <a:r>
              <a:rPr lang="en-US" sz="3200" baseline="-25000">
                <a:solidFill>
                  <a:srgbClr val="7030A0"/>
                </a:solidFill>
                <a:latin typeface="Lucida Console" panose="020B0609040504020204" pitchFamily="49" charset="0"/>
              </a:rPr>
              <a:t>id</a:t>
            </a:r>
            <a:r>
              <a:rPr lang="en-US" sz="3200" baseline="-25000">
                <a:latin typeface="Lucida Console" panose="020B0609040504020204" pitchFamily="49" charset="0"/>
              </a:rPr>
              <a:t>) {            </a:t>
            </a:r>
            <a:br>
              <a:rPr lang="en-US" sz="3200" baseline="-25000">
                <a:latin typeface="Lucida Console" panose="020B0609040504020204" pitchFamily="49" charset="0"/>
              </a:rPr>
            </a:br>
            <a:endParaRPr lang="en-US" sz="3200" baseline="-2500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200" baseline="-250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200" baseline="-250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200" baseline="-250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3200" baseline="-25000">
                <a:solidFill>
                  <a:srgbClr val="0000CC"/>
                </a:solidFill>
                <a:latin typeface="Lucida Console" panose="020B0609040504020204" pitchFamily="49" charset="0"/>
              </a:rPr>
              <a:t>  return</a:t>
            </a:r>
            <a:r>
              <a:rPr lang="en-US" sz="3200" baseline="-25000">
                <a:latin typeface="Lucida Console" panose="020B0609040504020204" pitchFamily="49" charset="0"/>
              </a:rPr>
              <a:t> </a:t>
            </a:r>
            <a:r>
              <a:rPr lang="en-US" sz="3200" baseline="-250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3200" baseline="-25000" dirty="0">
                <a:latin typeface="Lucida Console" panose="020B0609040504020204" pitchFamily="49" charset="0"/>
              </a:rPr>
              <a:t>(</a:t>
            </a:r>
            <a:r>
              <a:rPr lang="en-US" sz="3200" baseline="-25000" dirty="0">
                <a:solidFill>
                  <a:srgbClr val="7030A0"/>
                </a:solidFill>
                <a:latin typeface="Lucida Console" panose="020B0609040504020204" pitchFamily="49" charset="0"/>
              </a:rPr>
              <a:t>id</a:t>
            </a:r>
            <a:r>
              <a:rPr lang="en-US" sz="3200" baseline="-25000" dirty="0">
                <a:latin typeface="Lucida Console" panose="020B0609040504020204" pitchFamily="49" charset="0"/>
              </a:rPr>
              <a:t>);              </a:t>
            </a:r>
          </a:p>
          <a:p>
            <a:pPr marL="0" indent="0">
              <a:buNone/>
            </a:pPr>
            <a:r>
              <a:rPr lang="en-US" sz="3200" baseline="-25000">
                <a:latin typeface="Lucida Console" panose="020B0609040504020204" pitchFamily="49" charset="0"/>
              </a:rPr>
              <a:t>}</a:t>
            </a:r>
            <a:endParaRPr lang="en-US" sz="3200" baseline="-25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3200" baseline="-25000" dirty="0">
                <a:latin typeface="Lucida Console" panose="020B0609040504020204" pitchFamily="49" charset="0"/>
              </a:rPr>
              <a:t>  </a:t>
            </a:r>
            <a:endParaRPr lang="en-US" sz="3200" baseline="-25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5" name="Left Arrow Callout 4"/>
          <p:cNvSpPr/>
          <p:nvPr/>
        </p:nvSpPr>
        <p:spPr>
          <a:xfrm rot="1539148">
            <a:off x="1161500" y="4621555"/>
            <a:ext cx="4630318" cy="77724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returns reference to the id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Left Arrow Callout 5"/>
          <p:cNvSpPr/>
          <p:nvPr/>
        </p:nvSpPr>
        <p:spPr>
          <a:xfrm rot="2141313">
            <a:off x="3076831" y="2153639"/>
            <a:ext cx="1924714" cy="457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parameter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10</a:t>
            </a:fld>
            <a:endParaRPr lang="en-US"/>
          </a:p>
        </p:txBody>
      </p:sp>
      <p:sp>
        <p:nvSpPr>
          <p:cNvPr id="9" name="Left Arrow Callout 8"/>
          <p:cNvSpPr/>
          <p:nvPr/>
        </p:nvSpPr>
        <p:spPr>
          <a:xfrm>
            <a:off x="5562600" y="1295400"/>
            <a:ext cx="2971800" cy="848360"/>
          </a:xfrm>
          <a:prstGeom prst="leftArrowCallout">
            <a:avLst>
              <a:gd name="adj1" fmla="val 20294"/>
              <a:gd name="adj2" fmla="val 25000"/>
              <a:gd name="adj3" fmla="val 22647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Stored</a:t>
            </a:r>
            <a:b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variable - </a:t>
            </a:r>
            <a:r>
              <a:rPr lang="en-US" sz="20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  <a:endParaRPr lang="en-US" sz="2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7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04" y="381000"/>
            <a:ext cx="8915400" cy="533400"/>
          </a:xfrm>
        </p:spPr>
        <p:txBody>
          <a:bodyPr>
            <a:noAutofit/>
          </a:bodyPr>
          <a:lstStyle/>
          <a:p>
            <a:r>
              <a:rPr lang="en-US" sz="2400" dirty="0"/>
              <a:t>Textbook Example – Function stored in variable </a:t>
            </a:r>
            <a:r>
              <a:rPr lang="en-US" sz="2400" dirty="0">
                <a:solidFill>
                  <a:srgbClr val="0000CC"/>
                </a:solidFill>
              </a:rPr>
              <a:t>returns</a:t>
            </a:r>
            <a:r>
              <a:rPr lang="en-US" sz="2400" dirty="0"/>
              <a:t> object reference to DOM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90678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&lt;input type="text" id="</a:t>
            </a:r>
            <a:r>
              <a:rPr lang="en-US" sz="2000" dirty="0" err="1">
                <a:latin typeface="Lucida Console" panose="020B0609040504020204" pitchFamily="49" charset="0"/>
              </a:rPr>
              <a:t>first_name</a:t>
            </a:r>
            <a:r>
              <a:rPr lang="en-US" sz="2000" dirty="0">
                <a:latin typeface="Lucida Console" panose="020B0609040504020204" pitchFamily="49" charset="0"/>
              </a:rPr>
              <a:t>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Before: 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firstName</a:t>
            </a:r>
            <a:r>
              <a:rPr lang="en-US" sz="2000" dirty="0">
                <a:latin typeface="Lucida Console" panose="020B0609040504020204" pitchFamily="49" charset="0"/>
              </a:rPr>
              <a:t>=</a:t>
            </a:r>
            <a:r>
              <a:rPr lang="en-US" sz="20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2000" dirty="0">
                <a:latin typeface="Lucida Console" panose="020B0609040504020204" pitchFamily="49" charset="0"/>
              </a:rPr>
              <a:t>("</a:t>
            </a:r>
            <a:r>
              <a:rPr lang="en-US" sz="2000" dirty="0" err="1">
                <a:latin typeface="Lucida Console" panose="020B0609040504020204" pitchFamily="49" charset="0"/>
              </a:rPr>
              <a:t>first_name</a:t>
            </a:r>
            <a:r>
              <a:rPr lang="en-US" sz="2000" dirty="0">
                <a:latin typeface="Lucida Console" panose="020B0609040504020204" pitchFamily="49" charset="0"/>
              </a:rPr>
              <a:t>").value;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CC"/>
                </a:solidFill>
              </a:rPr>
              <a:t>Now: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 // $ function, shortcut to retrieve the object reference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 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$ = function(id) </a:t>
            </a:r>
            <a:r>
              <a:rPr lang="en-US" sz="20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return </a:t>
            </a:r>
            <a:r>
              <a:rPr lang="en-US" sz="20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2000" dirty="0">
                <a:latin typeface="Lucida Console" panose="020B0609040504020204" pitchFamily="49" charset="0"/>
              </a:rPr>
              <a:t>(id);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</a:t>
            </a: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firstName</a:t>
            </a:r>
            <a:r>
              <a:rPr lang="en-US" sz="2000" dirty="0">
                <a:latin typeface="Lucida Console" panose="020B0609040504020204" pitchFamily="49" charset="0"/>
              </a:rPr>
              <a:t> = $('</a:t>
            </a:r>
            <a:r>
              <a:rPr lang="en-US" sz="2000" dirty="0" err="1">
                <a:latin typeface="Lucida Console" panose="020B0609040504020204" pitchFamily="49" charset="0"/>
              </a:rPr>
              <a:t>first_name</a:t>
            </a:r>
            <a:r>
              <a:rPr lang="en-US" sz="2000" dirty="0">
                <a:latin typeface="Lucida Console" panose="020B0609040504020204" pitchFamily="49" charset="0"/>
              </a:rPr>
              <a:t>').value;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85850"/>
            <a:ext cx="3437304" cy="5905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" y="3429000"/>
            <a:ext cx="86868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D23409-491D-468E-BD2D-FD31B627DFC9}"/>
              </a:ext>
            </a:extLst>
          </p:cNvPr>
          <p:cNvCxnSpPr/>
          <p:nvPr/>
        </p:nvCxnSpPr>
        <p:spPr>
          <a:xfrm flipV="1">
            <a:off x="5486400" y="1447800"/>
            <a:ext cx="1371600" cy="1447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D6937C-BD2D-4DAD-9E23-322867382CAA}"/>
              </a:ext>
            </a:extLst>
          </p:cNvPr>
          <p:cNvCxnSpPr>
            <a:cxnSpLocks/>
          </p:cNvCxnSpPr>
          <p:nvPr/>
        </p:nvCxnSpPr>
        <p:spPr>
          <a:xfrm flipH="1">
            <a:off x="4267200" y="3048000"/>
            <a:ext cx="1371600" cy="2789555"/>
          </a:xfrm>
          <a:prstGeom prst="straightConnector1">
            <a:avLst/>
          </a:prstGeom>
          <a:ln w="190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0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304800"/>
            <a:ext cx="8915400" cy="533400"/>
          </a:xfrm>
        </p:spPr>
        <p:txBody>
          <a:bodyPr>
            <a:noAutofit/>
          </a:bodyPr>
          <a:lstStyle/>
          <a:p>
            <a:r>
              <a:rPr lang="en-US" sz="2800" dirty="0"/>
              <a:t>Using a Function for Repetitive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9067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baseline="-25000" dirty="0"/>
              <a:t> </a:t>
            </a:r>
          </a:p>
          <a:p>
            <a:pPr marL="0" indent="0">
              <a:buNone/>
            </a:pPr>
            <a:endParaRPr lang="en-US" sz="5400" b="1" baseline="-25000" dirty="0"/>
          </a:p>
          <a:p>
            <a:pPr marL="0" indent="0">
              <a:buNone/>
            </a:pPr>
            <a:endParaRPr lang="en-US" sz="5400" b="1" baseline="-25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295400"/>
            <a:ext cx="8839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var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theWidth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1600" dirty="0">
                <a:latin typeface="Lucida Console" panose="020B0609040504020204" pitchFamily="49" charset="0"/>
              </a:rPr>
              <a:t>('width').value;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if (</a:t>
            </a:r>
            <a:r>
              <a:rPr lang="en-US" sz="2000" dirty="0" err="1">
                <a:latin typeface="Lucida Console" panose="020B0609040504020204" pitchFamily="49" charset="0"/>
              </a:rPr>
              <a:t>isNaN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theWidth</a:t>
            </a:r>
            <a:r>
              <a:rPr lang="en-US" sz="2000" dirty="0">
                <a:latin typeface="Lucida Console" panose="020B0609040504020204" pitchFamily="49" charset="0"/>
              </a:rPr>
              <a:t>) || </a:t>
            </a:r>
            <a:r>
              <a:rPr lang="en-US" sz="2000" dirty="0" err="1">
                <a:latin typeface="Lucida Console" panose="020B0609040504020204" pitchFamily="49" charset="0"/>
              </a:rPr>
              <a:t>theWidth</a:t>
            </a:r>
            <a:r>
              <a:rPr lang="en-US" sz="2000" dirty="0">
                <a:latin typeface="Lucida Console" panose="020B0609040504020204" pitchFamily="49" charset="0"/>
              </a:rPr>
              <a:t> &lt;= 0)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	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give error message if true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________________________________________________________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</a:t>
            </a:r>
            <a:r>
              <a:rPr lang="en-US" sz="2000" dirty="0" err="1">
                <a:latin typeface="Lucida Console" panose="020B0609040504020204" pitchFamily="49" charset="0"/>
              </a:rPr>
              <a:t>checkNumber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num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	if (</a:t>
            </a:r>
            <a:r>
              <a:rPr lang="en-US" sz="2000" dirty="0" err="1">
                <a:latin typeface="Lucida Console" panose="020B0609040504020204" pitchFamily="49" charset="0"/>
              </a:rPr>
              <a:t>isNaN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num</a:t>
            </a:r>
            <a:r>
              <a:rPr lang="en-US" sz="2000" dirty="0">
                <a:latin typeface="Lucida Console" panose="020B0609040504020204" pitchFamily="49" charset="0"/>
              </a:rPr>
              <a:t>) || </a:t>
            </a:r>
            <a:r>
              <a:rPr lang="en-US" sz="2000" dirty="0" err="1">
                <a:latin typeface="Lucida Console" panose="020B0609040504020204" pitchFamily="49" charset="0"/>
              </a:rPr>
              <a:t>num</a:t>
            </a:r>
            <a:r>
              <a:rPr lang="en-US" sz="2000" dirty="0">
                <a:latin typeface="Lucida Console" panose="020B0609040504020204" pitchFamily="49" charset="0"/>
              </a:rPr>
              <a:t> &lt;= 0)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    return true;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5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304800"/>
            <a:ext cx="8915400" cy="533400"/>
          </a:xfrm>
        </p:spPr>
        <p:txBody>
          <a:bodyPr>
            <a:noAutofit/>
          </a:bodyPr>
          <a:lstStyle/>
          <a:p>
            <a:r>
              <a:rPr lang="en-US" sz="2800" dirty="0"/>
              <a:t>Using a Function for Repetitive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9067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baseline="-25000" dirty="0"/>
              <a:t> </a:t>
            </a:r>
          </a:p>
          <a:p>
            <a:pPr marL="0" indent="0">
              <a:buNone/>
            </a:pPr>
            <a:endParaRPr lang="en-US" sz="5400" b="1" baseline="-25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214695"/>
            <a:ext cx="8839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var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theWidth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1600" dirty="0">
                <a:latin typeface="Lucida Console" panose="020B0609040504020204" pitchFamily="49" charset="0"/>
              </a:rPr>
              <a:t>('width').value;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function </a:t>
            </a:r>
            <a:r>
              <a:rPr lang="en-US" sz="2000" dirty="0" err="1">
                <a:latin typeface="Lucida Console" panose="020B0609040504020204" pitchFamily="49" charset="0"/>
              </a:rPr>
              <a:t>checkNumber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num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	if (</a:t>
            </a:r>
            <a:r>
              <a:rPr lang="en-US" sz="2000" dirty="0" err="1">
                <a:latin typeface="Lucida Console" panose="020B0609040504020204" pitchFamily="49" charset="0"/>
              </a:rPr>
              <a:t>isNaN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num</a:t>
            </a:r>
            <a:r>
              <a:rPr lang="en-US" sz="2000" dirty="0">
                <a:latin typeface="Lucida Console" panose="020B0609040504020204" pitchFamily="49" charset="0"/>
              </a:rPr>
              <a:t>) || </a:t>
            </a:r>
            <a:r>
              <a:rPr lang="en-US" sz="2000" dirty="0" err="1">
                <a:latin typeface="Lucida Console" panose="020B0609040504020204" pitchFamily="49" charset="0"/>
              </a:rPr>
              <a:t>num</a:t>
            </a:r>
            <a:r>
              <a:rPr lang="en-US" sz="2000" dirty="0">
                <a:latin typeface="Lucida Console" panose="020B0609040504020204" pitchFamily="49" charset="0"/>
              </a:rPr>
              <a:t> &lt;= 0)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    return true;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________________________________________________________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if (</a:t>
            </a:r>
            <a:r>
              <a:rPr lang="en-US" sz="2000" dirty="0" err="1">
                <a:latin typeface="Lucida Console" panose="020B0609040504020204" pitchFamily="49" charset="0"/>
              </a:rPr>
              <a:t>checkNumber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theWidth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	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give error message if true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304800"/>
            <a:ext cx="8915400" cy="533400"/>
          </a:xfrm>
        </p:spPr>
        <p:txBody>
          <a:bodyPr>
            <a:noAutofit/>
          </a:bodyPr>
          <a:lstStyle/>
          <a:p>
            <a:r>
              <a:rPr lang="en-US" sz="2800" dirty="0"/>
              <a:t>Using a Function To Return 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9067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baseline="-25000" dirty="0"/>
              <a:t> </a:t>
            </a:r>
          </a:p>
          <a:p>
            <a:pPr marL="0" indent="0">
              <a:buNone/>
            </a:pPr>
            <a:endParaRPr lang="en-US" sz="5400" b="1" baseline="-25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214695"/>
            <a:ext cx="8839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var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theWidth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1600" dirty="0">
                <a:latin typeface="Lucida Console" panose="020B0609040504020204" pitchFamily="49" charset="0"/>
              </a:rPr>
              <a:t>('width').value;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function </a:t>
            </a:r>
            <a:r>
              <a:rPr lang="en-US" sz="2000" dirty="0" err="1">
                <a:latin typeface="Lucida Console" panose="020B0609040504020204" pitchFamily="49" charset="0"/>
              </a:rPr>
              <a:t>checkNumber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num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</a:t>
            </a:r>
            <a:r>
              <a:rPr lang="en-US" sz="2000" dirty="0" err="1">
                <a:latin typeface="Lucida Console" panose="020B0609040504020204" pitchFamily="49" charset="0"/>
              </a:rPr>
              <a:t>isNaN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num</a:t>
            </a:r>
            <a:r>
              <a:rPr lang="en-US" sz="2000" dirty="0">
                <a:latin typeface="Lucida Console" panose="020B0609040504020204" pitchFamily="49" charset="0"/>
              </a:rPr>
              <a:t>) || </a:t>
            </a:r>
            <a:r>
              <a:rPr lang="en-US" sz="2000" dirty="0" err="1">
                <a:latin typeface="Lucida Console" panose="020B0609040504020204" pitchFamily="49" charset="0"/>
              </a:rPr>
              <a:t>num</a:t>
            </a:r>
            <a:r>
              <a:rPr lang="en-US" sz="2000" dirty="0">
                <a:latin typeface="Lucida Console" panose="020B0609040504020204" pitchFamily="49" charset="0"/>
              </a:rPr>
              <a:t> &lt;= 0)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return false;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return </a:t>
            </a:r>
            <a:r>
              <a:rPr lang="en-US" sz="2000" dirty="0" err="1">
                <a:latin typeface="Lucida Console" panose="020B0609040504020204" pitchFamily="49" charset="0"/>
              </a:rPr>
              <a:t>num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________________________________________________________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if (!</a:t>
            </a:r>
            <a:r>
              <a:rPr lang="en-US" sz="2000" dirty="0" err="1">
                <a:latin typeface="Lucida Console" panose="020B0609040504020204" pitchFamily="49" charset="0"/>
              </a:rPr>
              <a:t>checkNumber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theWidth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	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give error message if true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8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304800"/>
            <a:ext cx="8915400" cy="533400"/>
          </a:xfrm>
        </p:spPr>
        <p:txBody>
          <a:bodyPr>
            <a:noAutofit/>
          </a:bodyPr>
          <a:lstStyle/>
          <a:p>
            <a:r>
              <a:rPr lang="en-US" sz="2800" dirty="0"/>
              <a:t>Using a Function To Return 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9067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baseline="-25000" dirty="0"/>
              <a:t> </a:t>
            </a:r>
          </a:p>
          <a:p>
            <a:pPr marL="0" indent="0">
              <a:buNone/>
            </a:pPr>
            <a:endParaRPr lang="en-US" sz="5400" b="1" baseline="-25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214695"/>
            <a:ext cx="88392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var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theWidth</a:t>
            </a:r>
            <a:r>
              <a:rPr lang="en-US" sz="1600" dirty="0">
                <a:latin typeface="Lucida Console" panose="020B0609040504020204" pitchFamily="49" charset="0"/>
              </a:rPr>
              <a:t>  = </a:t>
            </a:r>
            <a:r>
              <a:rPr lang="en-US" sz="16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1600" dirty="0">
                <a:latin typeface="Lucida Console" panose="020B0609040504020204" pitchFamily="49" charset="0"/>
              </a:rPr>
              <a:t>('width').value;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var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theHeight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1600" dirty="0">
                <a:latin typeface="Lucida Console" panose="020B0609040504020204" pitchFamily="49" charset="0"/>
              </a:rPr>
              <a:t>(‘height').value;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function </a:t>
            </a:r>
            <a:r>
              <a:rPr lang="en-US" dirty="0" err="1">
                <a:latin typeface="Lucida Console" panose="020B0609040504020204" pitchFamily="49" charset="0"/>
              </a:rPr>
              <a:t>checkNumber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num</a:t>
            </a:r>
            <a:r>
              <a:rPr lang="en-US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if (</a:t>
            </a:r>
            <a:r>
              <a:rPr lang="en-US" dirty="0" err="1">
                <a:latin typeface="Lucida Console" panose="020B0609040504020204" pitchFamily="49" charset="0"/>
              </a:rPr>
              <a:t>isNaN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num</a:t>
            </a:r>
            <a:r>
              <a:rPr lang="en-US" dirty="0">
                <a:latin typeface="Lucida Console" panose="020B0609040504020204" pitchFamily="49" charset="0"/>
              </a:rPr>
              <a:t>) || </a:t>
            </a:r>
            <a:r>
              <a:rPr lang="en-US" dirty="0" err="1">
                <a:latin typeface="Lucida Console" panose="020B0609040504020204" pitchFamily="49" charset="0"/>
              </a:rPr>
              <a:t>num</a:t>
            </a:r>
            <a:r>
              <a:rPr lang="en-US" dirty="0">
                <a:latin typeface="Lucida Console" panose="020B0609040504020204" pitchFamily="49" charset="0"/>
              </a:rPr>
              <a:t> &lt;= 0)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return false;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else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return </a:t>
            </a:r>
            <a:r>
              <a:rPr lang="en-US" dirty="0" err="1">
                <a:latin typeface="Lucida Console" panose="020B0609040504020204" pitchFamily="49" charset="0"/>
              </a:rPr>
              <a:t>num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________________________________________________________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if (</a:t>
            </a:r>
            <a:r>
              <a:rPr lang="en-US" sz="2000" dirty="0" err="1">
                <a:latin typeface="Lucida Console" panose="020B0609040504020204" pitchFamily="49" charset="0"/>
              </a:rPr>
              <a:t>checkNumber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theWidth</a:t>
            </a:r>
            <a:r>
              <a:rPr lang="en-US" sz="2000" dirty="0">
                <a:latin typeface="Lucida Console" panose="020B0609040504020204" pitchFamily="49" charset="0"/>
              </a:rPr>
              <a:t>) &amp;&amp; </a:t>
            </a:r>
            <a:r>
              <a:rPr lang="en-US" sz="2000" dirty="0" err="1">
                <a:latin typeface="Lucida Console" panose="020B0609040504020204" pitchFamily="49" charset="0"/>
              </a:rPr>
              <a:t>checkNumber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theHeight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perform calculations and display results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21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sz="24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use strict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sz="24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en-US" sz="2400" b="1" dirty="0">
              <a:latin typeface="Lucida Console" panose="020B06090405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000" dirty="0"/>
              <a:t>Makes it easier to write "secure" JavaScript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Changes previously accepted "bad syntax" into real errors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Can be used globally or in a function</a:t>
            </a:r>
            <a:endParaRPr lang="en-US" sz="4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&lt;script&gt;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'use strict';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 x = 3;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// This will cause an error without using -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var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Lucida Sans Unicode" panose="020B0602030504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  <a:cs typeface="Lucida Sans Unicode" panose="020B06020305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alert(x);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&lt;/script&gt;</a:t>
            </a:r>
            <a:endParaRPr lang="en-US" sz="20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449C4-B768-4BDF-BB05-6D4CCD184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13" y="4191000"/>
            <a:ext cx="5482374" cy="128105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512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Block of code - that we </a:t>
            </a:r>
            <a:r>
              <a:rPr lang="en-US"/>
              <a:t>can reuse</a:t>
            </a:r>
          </a:p>
          <a:p>
            <a:pPr>
              <a:lnSpc>
                <a:spcPct val="150000"/>
              </a:lnSpc>
            </a:pPr>
            <a:r>
              <a:rPr lang="en-US"/>
              <a:t>Executes </a:t>
            </a:r>
            <a:r>
              <a:rPr lang="en-US" dirty="0"/>
              <a:t>when you </a:t>
            </a:r>
            <a:r>
              <a:rPr lang="en-US" dirty="0">
                <a:solidFill>
                  <a:srgbClr val="C00000"/>
                </a:solidFill>
              </a:rPr>
              <a:t>call </a:t>
            </a:r>
            <a:r>
              <a:rPr lang="en-US"/>
              <a:t>it </a:t>
            </a:r>
          </a:p>
          <a:p>
            <a:pPr>
              <a:lnSpc>
                <a:spcPct val="150000"/>
              </a:lnSpc>
            </a:pPr>
            <a:r>
              <a:rPr lang="en-US"/>
              <a:t>Called </a:t>
            </a:r>
            <a:r>
              <a:rPr lang="en-US" dirty="0"/>
              <a:t>when an </a:t>
            </a:r>
            <a:r>
              <a:rPr lang="en-US" dirty="0">
                <a:solidFill>
                  <a:srgbClr val="C00000"/>
                </a:solidFill>
              </a:rPr>
              <a:t>event </a:t>
            </a:r>
            <a:r>
              <a:rPr lang="en-US" dirty="0"/>
              <a:t>occurs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1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Can </a:t>
            </a:r>
            <a:r>
              <a:rPr lang="en-US"/>
              <a:t>have </a:t>
            </a:r>
            <a:r>
              <a:rPr lang="en-US" i="1">
                <a:solidFill>
                  <a:srgbClr val="C00000"/>
                </a:solidFill>
              </a:rPr>
              <a:t>parameters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dirty="0"/>
              <a:t>which allow us to </a:t>
            </a:r>
            <a:r>
              <a:rPr lang="en-US"/>
              <a:t>pass </a:t>
            </a:r>
            <a:r>
              <a:rPr lang="en-US" i="1">
                <a:solidFill>
                  <a:srgbClr val="C00000"/>
                </a:solidFill>
              </a:rPr>
              <a:t>arguments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dirty="0"/>
              <a:t>to the function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Can return a value</a:t>
            </a:r>
          </a:p>
          <a:p>
            <a:pPr>
              <a:lnSpc>
                <a:spcPct val="150000"/>
              </a:lnSpc>
            </a:pPr>
            <a:r>
              <a:rPr lang="en-US" dirty="0"/>
              <a:t>Same naming rules as variables</a:t>
            </a:r>
          </a:p>
          <a:p>
            <a:endParaRPr lang="en-US" dirty="0"/>
          </a:p>
        </p:txBody>
      </p:sp>
      <p:sp>
        <p:nvSpPr>
          <p:cNvPr id="4" name="Left Arrow Callout 3"/>
          <p:cNvSpPr/>
          <p:nvPr/>
        </p:nvSpPr>
        <p:spPr>
          <a:xfrm rot="1321260">
            <a:off x="4631009" y="2644159"/>
            <a:ext cx="3316634" cy="96008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terms are used interchangeably</a:t>
            </a:r>
            <a:endParaRPr lang="en-US" sz="16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66875"/>
            <a:ext cx="8229600" cy="465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inline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attribute </a:t>
            </a:r>
            <a:br>
              <a:rPr lang="en-US" dirty="0"/>
            </a:br>
            <a:br>
              <a:rPr lang="en-US"/>
            </a:br>
            <a:r>
              <a:rPr lang="en-US"/>
              <a:t>  Writing </a:t>
            </a:r>
            <a:r>
              <a:rPr lang="en-US" dirty="0"/>
              <a:t>the JavaScript directly </a:t>
            </a:r>
            <a:r>
              <a:rPr lang="en-US"/>
              <a:t>inside </a:t>
            </a:r>
            <a:br>
              <a:rPr lang="en-US"/>
            </a:br>
            <a:r>
              <a:rPr lang="en-US"/>
              <a:t>    the </a:t>
            </a:r>
            <a:r>
              <a:rPr lang="en-US" dirty="0"/>
              <a:t>HTML element</a:t>
            </a:r>
            <a:br>
              <a:rPr lang="en-US"/>
            </a:b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>
                <a:latin typeface="Lucida Console" panose="020B0609040504020204" pitchFamily="49" charset="0"/>
              </a:rPr>
              <a:t>&lt;h2 onclick="function"&gt;</a:t>
            </a:r>
            <a:endParaRPr lang="en-US" sz="24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886200"/>
            <a:ext cx="1143000" cy="1042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JS Event Handling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686800" cy="493776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alert("Hello");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window.onload</a:t>
            </a:r>
            <a:r>
              <a:rPr lang="en-US" sz="2400" dirty="0">
                <a:latin typeface="Lucida Console" panose="020B06090405040202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btn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2400" dirty="0">
                <a:latin typeface="Lucida Console" panose="020B0609040504020204" pitchFamily="49" charset="0"/>
              </a:rPr>
              <a:t>("</a:t>
            </a:r>
            <a:r>
              <a:rPr lang="en-US" sz="2400" dirty="0" err="1">
                <a:latin typeface="Lucida Console" panose="020B0609040504020204" pitchFamily="49" charset="0"/>
              </a:rPr>
              <a:t>btn</a:t>
            </a:r>
            <a:r>
              <a:rPr lang="en-US" sz="2400" dirty="0">
                <a:latin typeface="Lucida Console" panose="020B06090405040202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 err="1">
                <a:latin typeface="Lucida Console" panose="020B0609040504020204" pitchFamily="49" charset="0"/>
              </a:rPr>
              <a:t>btn.</a:t>
            </a:r>
            <a:r>
              <a:rPr lang="en-US" sz="2400" dirty="0" err="1">
                <a:solidFill>
                  <a:srgbClr val="0066FF"/>
                </a:solidFill>
                <a:latin typeface="Lucida Console" panose="020B0609040504020204" pitchFamily="49" charset="0"/>
              </a:rPr>
              <a:t>onclick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US" dirty="0"/>
              <a:t>Anonymous Function – stored in a </a:t>
            </a:r>
            <a:r>
              <a:rPr lang="en-US" dirty="0">
                <a:solidFill>
                  <a:srgbClr val="0000CC"/>
                </a:solidFill>
              </a:rPr>
              <a:t>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5</a:t>
            </a:fld>
            <a:endParaRPr lang="en-US"/>
          </a:p>
        </p:txBody>
      </p:sp>
      <p:sp>
        <p:nvSpPr>
          <p:cNvPr id="8" name="Left Arrow Callout 7"/>
          <p:cNvSpPr/>
          <p:nvPr/>
        </p:nvSpPr>
        <p:spPr>
          <a:xfrm rot="900000">
            <a:off x="4973370" y="4237873"/>
            <a:ext cx="3464551" cy="120165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called when event happens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parentheses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Left Arrow Callout 8"/>
          <p:cNvSpPr/>
          <p:nvPr/>
        </p:nvSpPr>
        <p:spPr>
          <a:xfrm>
            <a:off x="5562600" y="1295400"/>
            <a:ext cx="2971800" cy="848360"/>
          </a:xfrm>
          <a:prstGeom prst="leftArrowCallout">
            <a:avLst>
              <a:gd name="adj1" fmla="val 20294"/>
              <a:gd name="adj2" fmla="val 25000"/>
              <a:gd name="adj3" fmla="val 22647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Stored</a:t>
            </a:r>
            <a:b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 variable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47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6868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function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() </a:t>
            </a:r>
            <a:r>
              <a:rPr lang="en-US" sz="24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alert("Hello");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window.onload</a:t>
            </a:r>
            <a:r>
              <a:rPr lang="en-US" sz="2400" dirty="0">
                <a:latin typeface="Lucida Console" panose="020B06090405040202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btn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2400" dirty="0">
                <a:latin typeface="Lucida Console" panose="020B0609040504020204" pitchFamily="49" charset="0"/>
              </a:rPr>
              <a:t>("</a:t>
            </a:r>
            <a:r>
              <a:rPr lang="en-US" sz="2400" dirty="0" err="1">
                <a:latin typeface="Lucida Console" panose="020B0609040504020204" pitchFamily="49" charset="0"/>
              </a:rPr>
              <a:t>btn</a:t>
            </a:r>
            <a:r>
              <a:rPr lang="en-US" sz="2400" dirty="0">
                <a:latin typeface="Lucida Console" panose="020B06090405040202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 err="1">
                <a:latin typeface="Lucida Console" panose="020B0609040504020204" pitchFamily="49" charset="0"/>
              </a:rPr>
              <a:t>btn.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onclick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3200" b="1" dirty="0">
              <a:latin typeface="Lucida Console" panose="020B060904050402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6</a:t>
            </a:fld>
            <a:endParaRPr lang="en-US"/>
          </a:p>
        </p:txBody>
      </p:sp>
      <p:sp>
        <p:nvSpPr>
          <p:cNvPr id="7" name="Left Arrow Callout 6"/>
          <p:cNvSpPr/>
          <p:nvPr/>
        </p:nvSpPr>
        <p:spPr>
          <a:xfrm rot="900000">
            <a:off x="4952977" y="4235189"/>
            <a:ext cx="3464551" cy="135923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called when event happens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parentheses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Function </a:t>
            </a:r>
            <a:r>
              <a:rPr lang="en-US" sz="2200" dirty="0"/>
              <a:t>- created with </a:t>
            </a:r>
            <a:r>
              <a:rPr lang="en-US" sz="2200" dirty="0">
                <a:latin typeface="Lucida Console" panose="020B0609040504020204" pitchFamily="49" charset="0"/>
              </a:rPr>
              <a:t>"</a:t>
            </a:r>
            <a:r>
              <a:rPr lang="en-US" sz="2200" dirty="0"/>
              <a:t>function</a:t>
            </a:r>
            <a:r>
              <a:rPr lang="en-US" sz="2200" dirty="0">
                <a:latin typeface="Lucida Console" panose="020B0609040504020204" pitchFamily="49" charset="0"/>
              </a:rPr>
              <a:t>“ </a:t>
            </a:r>
            <a:r>
              <a:rPr lang="en-US" sz="2200" dirty="0">
                <a:solidFill>
                  <a:srgbClr val="0000CC"/>
                </a:solidFill>
                <a:latin typeface="Lucida Console" panose="020B0609040504020204" pitchFamily="49" charset="0"/>
              </a:rPr>
              <a:t>keyword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0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US" sz="2400" b="1" dirty="0"/>
              <a:t>Local</a:t>
            </a:r>
            <a:r>
              <a:rPr lang="en-US" sz="2400" dirty="0"/>
              <a:t> – if variable is defined </a:t>
            </a:r>
            <a:r>
              <a:rPr lang="en-US" sz="2400" i="1"/>
              <a:t>inside</a:t>
            </a:r>
            <a:r>
              <a:rPr lang="en-US" sz="2400"/>
              <a:t> function</a:t>
            </a:r>
          </a:p>
          <a:p>
            <a:endParaRPr lang="en-US" sz="2400" dirty="0"/>
          </a:p>
          <a:p>
            <a:r>
              <a:rPr lang="en-US" sz="2400" b="1"/>
              <a:t>Global </a:t>
            </a:r>
            <a:r>
              <a:rPr lang="en-US" sz="2400"/>
              <a:t>– </a:t>
            </a:r>
            <a:r>
              <a:rPr lang="en-US" sz="2400" dirty="0"/>
              <a:t>if variable is defined </a:t>
            </a:r>
            <a:r>
              <a:rPr lang="en-US" sz="2400" i="1"/>
              <a:t>outside</a:t>
            </a:r>
            <a:r>
              <a:rPr lang="en-US" sz="2400"/>
              <a:t> of function</a:t>
            </a:r>
          </a:p>
          <a:p>
            <a:endParaRPr lang="en-US" sz="2400" dirty="0"/>
          </a:p>
          <a:p>
            <a:r>
              <a:rPr lang="en-US" sz="2400" b="1"/>
              <a:t>Global </a:t>
            </a:r>
            <a:r>
              <a:rPr lang="en-US" sz="2400"/>
              <a:t>– </a:t>
            </a:r>
            <a:r>
              <a:rPr lang="en-US" sz="2400" dirty="0"/>
              <a:t>if variable is defined </a:t>
            </a:r>
            <a:r>
              <a:rPr lang="en-US" sz="2400" i="1" dirty="0">
                <a:solidFill>
                  <a:srgbClr val="C00000"/>
                </a:solidFill>
              </a:rPr>
              <a:t>without </a:t>
            </a:r>
            <a:r>
              <a:rPr lang="en-US" sz="2400" i="1">
                <a:solidFill>
                  <a:srgbClr val="C00000"/>
                </a:solidFill>
              </a:rPr>
              <a:t>using </a:t>
            </a:r>
            <a:r>
              <a:rPr lang="en-US" sz="2400">
                <a:solidFill>
                  <a:srgbClr val="0066FF"/>
                </a:solidFill>
                <a:latin typeface="Lucida Console" panose="020B0609040504020204" pitchFamily="49" charset="0"/>
              </a:rPr>
              <a:t>var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>
                <a:solidFill>
                  <a:srgbClr val="FF0000"/>
                </a:solidFill>
              </a:rPr>
              <a:t>  </a:t>
            </a:r>
            <a:r>
              <a:rPr lang="en-US" sz="2400"/>
              <a:t>regardless </a:t>
            </a:r>
            <a:r>
              <a:rPr lang="en-US" sz="2400" dirty="0"/>
              <a:t>of where </a:t>
            </a:r>
            <a:r>
              <a:rPr lang="en-US" sz="2400"/>
              <a:t>it is (inside/outside of</a:t>
            </a:r>
            <a:br>
              <a:rPr lang="en-US" sz="2400"/>
            </a:br>
            <a:r>
              <a:rPr lang="en-US" sz="2400"/>
              <a:t>  a function)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4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Function that returns a value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763000" cy="4937760"/>
          </a:xfrm>
        </p:spPr>
        <p:txBody>
          <a:bodyPr>
            <a:norm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&lt;script&gt;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function </a:t>
            </a:r>
            <a: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  <a:t>showSum() </a:t>
            </a:r>
            <a:r>
              <a:rPr lang="en-US" sz="2400">
                <a:latin typeface="Lucida Console" panose="020B0609040504020204" pitchFamily="49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var x = 2 + 3;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return x;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}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var </a:t>
            </a:r>
            <a:r>
              <a:rPr lang="en-US" sz="2400">
                <a:solidFill>
                  <a:srgbClr val="0066FF"/>
                </a:solidFill>
                <a:latin typeface="Lucida Console" panose="020B0609040504020204" pitchFamily="49" charset="0"/>
              </a:rPr>
              <a:t>theSum</a:t>
            </a:r>
            <a:r>
              <a:rPr lang="en-US" sz="2400">
                <a:latin typeface="Lucida Console" panose="020B0609040504020204" pitchFamily="49" charset="0"/>
              </a:rPr>
              <a:t> = </a:t>
            </a:r>
            <a: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  <a:t>showSum()</a:t>
            </a:r>
            <a:r>
              <a:rPr lang="en-US" sz="2400">
                <a:latin typeface="Lucida Console" panose="020B0609040504020204" pitchFamily="49" charset="0"/>
              </a:rPr>
              <a:t>;    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alert(</a:t>
            </a:r>
            <a:r>
              <a:rPr lang="en-US" sz="2400">
                <a:solidFill>
                  <a:srgbClr val="0066FF"/>
                </a:solidFill>
                <a:latin typeface="Lucida Console" panose="020B0609040504020204" pitchFamily="49" charset="0"/>
              </a:rPr>
              <a:t>theSum</a:t>
            </a:r>
            <a:r>
              <a:rPr lang="en-US" sz="2400">
                <a:latin typeface="Lucida Console" panose="020B0609040504020204" pitchFamily="49" charset="0"/>
              </a:rPr>
              <a:t>);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&lt;/script&gt;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5" name="Left Arrow Callout 4"/>
          <p:cNvSpPr/>
          <p:nvPr/>
        </p:nvSpPr>
        <p:spPr>
          <a:xfrm>
            <a:off x="4419600" y="1823720"/>
            <a:ext cx="3352800" cy="84328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2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x only has a value inside the function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5029200" y="3124200"/>
            <a:ext cx="3733800" cy="1066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2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create new variable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to store the value returned by the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1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304800"/>
            <a:ext cx="8915400" cy="533400"/>
          </a:xfrm>
        </p:spPr>
        <p:txBody>
          <a:bodyPr>
            <a:noAutofit/>
          </a:bodyPr>
          <a:lstStyle/>
          <a:p>
            <a:r>
              <a:rPr lang="en-US" sz="2800" dirty="0"/>
              <a:t>Named Function – returns value – 2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9067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baseline="-25000" dirty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295400"/>
            <a:ext cx="8839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function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calculateTax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rgbClr val="0066FF"/>
                </a:solidFill>
                <a:latin typeface="Lucida Console" panose="020B0609040504020204" pitchFamily="49" charset="0"/>
              </a:rPr>
              <a:t>theSubtotal</a:t>
            </a:r>
            <a:r>
              <a:rPr lang="en-US" sz="2000" dirty="0"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solidFill>
                  <a:srgbClr val="0066FF"/>
                </a:solidFill>
                <a:latin typeface="Lucida Console" panose="020B0609040504020204" pitchFamily="49" charset="0"/>
              </a:rPr>
              <a:t>theTaxrate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{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</a:t>
            </a: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tax = </a:t>
            </a:r>
            <a:r>
              <a:rPr lang="en-US" sz="2000" dirty="0" err="1">
                <a:latin typeface="Lucida Console" panose="020B0609040504020204" pitchFamily="49" charset="0"/>
              </a:rPr>
              <a:t>theSubtotal</a:t>
            </a:r>
            <a:r>
              <a:rPr lang="en-US" sz="2000" dirty="0">
                <a:latin typeface="Lucida Console" panose="020B0609040504020204" pitchFamily="49" charset="0"/>
              </a:rPr>
              <a:t> * </a:t>
            </a:r>
            <a:r>
              <a:rPr lang="en-US" sz="2000" dirty="0" err="1">
                <a:latin typeface="Lucida Console" panose="020B0609040504020204" pitchFamily="49" charset="0"/>
              </a:rPr>
              <a:t>theTaxrate</a:t>
            </a:r>
            <a:r>
              <a:rPr lang="en-US" sz="2000" dirty="0">
                <a:latin typeface="Lucida Console" panose="020B0609040504020204" pitchFamily="49" charset="0"/>
              </a:rPr>
              <a:t>;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tax = </a:t>
            </a:r>
            <a:r>
              <a:rPr lang="en-US" sz="2000" dirty="0" err="1">
                <a:latin typeface="Lucida Console" panose="020B0609040504020204" pitchFamily="49" charset="0"/>
              </a:rPr>
              <a:t>parseFloat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tax.toFixed</a:t>
            </a:r>
            <a:r>
              <a:rPr lang="en-US" sz="2000" dirty="0">
                <a:latin typeface="Lucida Console" panose="020B0609040504020204" pitchFamily="49" charset="0"/>
              </a:rPr>
              <a:t>(2));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return tax;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       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err="1">
                <a:latin typeface="Lucida Console" panose="020B0609040504020204" pitchFamily="49" charset="0"/>
              </a:rPr>
              <a:t>window.onload</a:t>
            </a:r>
            <a:r>
              <a:rPr lang="en-US" sz="2000" dirty="0">
                <a:latin typeface="Lucida Console" panose="020B0609040504020204" pitchFamily="49" charset="0"/>
              </a:rPr>
              <a:t> = function() {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</a:t>
            </a: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subtotal = 85;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</a:t>
            </a: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taxRate</a:t>
            </a:r>
            <a:r>
              <a:rPr lang="en-US" sz="2000" dirty="0">
                <a:latin typeface="Lucida Console" panose="020B0609040504020204" pitchFamily="49" charset="0"/>
              </a:rPr>
              <a:t> = .05; 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 calls function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</a:t>
            </a: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salesTax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calculateTax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Lucida Console" panose="020B0609040504020204" pitchFamily="49" charset="0"/>
              </a:rPr>
              <a:t>subtotal</a:t>
            </a:r>
            <a:r>
              <a:rPr lang="en-US" sz="2000" dirty="0">
                <a:latin typeface="Lucida Console" panose="020B0609040504020204" pitchFamily="49" charset="0"/>
              </a:rPr>
              <a:t>,  </a:t>
            </a:r>
            <a:r>
              <a:rPr lang="en-US" sz="2000" dirty="0" err="1">
                <a:solidFill>
                  <a:srgbClr val="0066FF"/>
                </a:solidFill>
                <a:latin typeface="Lucida Console" panose="020B0609040504020204" pitchFamily="49" charset="0"/>
              </a:rPr>
              <a:t>taxRate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latin typeface="Lucida Console" panose="020B0609040504020204" pitchFamily="49" charset="0"/>
              </a:rPr>
              <a:t>;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alert(</a:t>
            </a:r>
            <a:r>
              <a:rPr lang="en-US" sz="2000" dirty="0" err="1">
                <a:latin typeface="Lucida Console" panose="020B0609040504020204" pitchFamily="49" charset="0"/>
              </a:rPr>
              <a:t>salesTax</a:t>
            </a:r>
            <a:r>
              <a:rPr lang="en-US" sz="2000" dirty="0">
                <a:latin typeface="Lucida Console" panose="020B0609040504020204" pitchFamily="49" charset="0"/>
              </a:rPr>
              <a:t>);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59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1058</TotalTime>
  <Words>734</Words>
  <Application>Microsoft Office PowerPoint</Application>
  <PresentationFormat>On-screen Show (4:3)</PresentationFormat>
  <Paragraphs>213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Lucida Console</vt:lpstr>
      <vt:lpstr>Lucida Sans Unicode</vt:lpstr>
      <vt:lpstr>Verdana</vt:lpstr>
      <vt:lpstr>Wingdings</vt:lpstr>
      <vt:lpstr>Wingdings 3</vt:lpstr>
      <vt:lpstr>Origin</vt:lpstr>
      <vt:lpstr>JavaScript and jQuery Course</vt:lpstr>
      <vt:lpstr>Function</vt:lpstr>
      <vt:lpstr>Function</vt:lpstr>
      <vt:lpstr>Traditional JS Event Handling</vt:lpstr>
      <vt:lpstr>Anonymous Function – stored in a variable</vt:lpstr>
      <vt:lpstr>Named Function - created with "function“ keyword</vt:lpstr>
      <vt:lpstr>Variable Scope</vt:lpstr>
      <vt:lpstr>Named Function that returns a value</vt:lpstr>
      <vt:lpstr>Named Function – returns value – 2 parameters</vt:lpstr>
      <vt:lpstr>Textbook Example – Function stored in variable returns object reference to DOM Element</vt:lpstr>
      <vt:lpstr>Textbook Example – Function stored in variable returns object reference to DOM Element</vt:lpstr>
      <vt:lpstr>Using a Function for Repetitive Tasks</vt:lpstr>
      <vt:lpstr>Using a Function for Repetitive Tasks</vt:lpstr>
      <vt:lpstr>Using a Function To Return  Values</vt:lpstr>
      <vt:lpstr>Using a Function To Return  Values</vt:lpstr>
      <vt:lpstr>Strict Mode Directive</vt:lpstr>
      <vt:lpstr>Strict Mode Directive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 170</dc:title>
  <dc:creator>teresa</dc:creator>
  <cp:lastModifiedBy>tpelkie</cp:lastModifiedBy>
  <cp:revision>80</cp:revision>
  <cp:lastPrinted>2015-08-30T22:58:55Z</cp:lastPrinted>
  <dcterms:created xsi:type="dcterms:W3CDTF">2012-07-06T23:37:50Z</dcterms:created>
  <dcterms:modified xsi:type="dcterms:W3CDTF">2017-09-30T00:20:18Z</dcterms:modified>
</cp:coreProperties>
</file>