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6"/>
  </p:notesMasterIdLst>
  <p:sldIdLst>
    <p:sldId id="292" r:id="rId2"/>
    <p:sldId id="257" r:id="rId3"/>
    <p:sldId id="293" r:id="rId4"/>
    <p:sldId id="258" r:id="rId5"/>
    <p:sldId id="262" r:id="rId6"/>
    <p:sldId id="272" r:id="rId7"/>
    <p:sldId id="273" r:id="rId8"/>
    <p:sldId id="259" r:id="rId9"/>
    <p:sldId id="274" r:id="rId10"/>
    <p:sldId id="275" r:id="rId11"/>
    <p:sldId id="276" r:id="rId12"/>
    <p:sldId id="260" r:id="rId13"/>
    <p:sldId id="261" r:id="rId14"/>
    <p:sldId id="277" r:id="rId15"/>
    <p:sldId id="300" r:id="rId16"/>
    <p:sldId id="294" r:id="rId17"/>
    <p:sldId id="296" r:id="rId18"/>
    <p:sldId id="301" r:id="rId19"/>
    <p:sldId id="302" r:id="rId20"/>
    <p:sldId id="303" r:id="rId21"/>
    <p:sldId id="263" r:id="rId22"/>
    <p:sldId id="265" r:id="rId23"/>
    <p:sldId id="270" r:id="rId24"/>
    <p:sldId id="271" r:id="rId2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Verdana" panose="020B0604030504040204" pitchFamily="34" charset="0"/>
              </a:defRPr>
            </a:lvl1pPr>
          </a:lstStyle>
          <a:p>
            <a:fld id="{F0DC0A18-B1E3-4B10-893B-4E7CADF0F76D}" type="datetimeFigureOut">
              <a:rPr lang="en-US" smtClean="0"/>
              <a:pPr/>
              <a:t>10/1/2017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Verdan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Verdana" panose="020B0604030504040204" pitchFamily="34" charset="0"/>
              </a:defRPr>
            </a:lvl1pPr>
          </a:lstStyle>
          <a:p>
            <a:fld id="{832DF06D-67E4-4742-896B-C3D18D6266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585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Verdana" panose="020B060403050404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2A71267-3483-4C60-9A5F-E4364B6DF916}" type="datetime1">
              <a:rPr lang="en-US" smtClean="0"/>
              <a:t>10/1/2017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8F79-83CA-4F84-9069-67326E633AB4}" type="datetime1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E9FD9-F6E2-493D-A066-2BD81E8F5EF3}" type="datetime1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2BCA-E123-419F-A1A1-AFAC01CF7A6E}" type="datetime1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C5435357-94B2-47D5-8E91-82A12235A8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3278DB5-DF43-4B2F-A478-9D06F39F3501}" type="datetime1">
              <a:rPr lang="en-US" smtClean="0"/>
              <a:t>10/1/2017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5BE3-6708-4E90-B8F6-C4C90B1F3957}" type="datetime1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8D529-2D05-48BC-B878-D79271D446B5}" type="datetime1">
              <a:rPr lang="en-US" smtClean="0"/>
              <a:t>10/1/2017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D3CF-B822-4BB2-AA9E-FC435D136BCA}" type="datetime1">
              <a:rPr lang="en-US" smtClean="0"/>
              <a:t>10/1/2017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D798-D5A8-411D-B8CA-77CC498FB910}" type="datetime1">
              <a:rPr lang="en-US" smtClean="0"/>
              <a:t>10/1/2017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D33D-4C6D-4D8B-B063-138BC1412691}" type="datetime1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D620-339D-4686-9CB4-516556111734}" type="datetime1">
              <a:rPr lang="en-US" smtClean="0"/>
              <a:t>10/1/2017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70B6FB7-78C9-4106-88BE-699B2764E0D7}" type="datetime1">
              <a:rPr lang="en-US" smtClean="0"/>
              <a:t>10/1/2017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435357-94B2-47D5-8E91-82A12235A81C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Verdana" panose="020B060403050404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/>
              <a:t>JavaScript and jQuery Course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/>
              <a:t>Session 07 Arrays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914400"/>
            <a:ext cx="1447800" cy="1943100"/>
          </a:xfrm>
          <a:prstGeom prst="rect">
            <a:avLst/>
          </a:prstGeom>
          <a:ln w="3175">
            <a:solidFill>
              <a:srgbClr val="CAD4E4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3942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all elements from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var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new </a:t>
            </a:r>
            <a:r>
              <a:rPr lang="en-US" sz="2400" dirty="0">
                <a:latin typeface="Lucida Console" panose="020B0609040504020204" pitchFamily="49" charset="0"/>
              </a:rPr>
              <a:t>Array();</a:t>
            </a:r>
          </a:p>
          <a:p>
            <a:pPr marL="0" indent="0"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[0]</a:t>
            </a:r>
            <a:r>
              <a:rPr lang="en-US" sz="2400" dirty="0">
                <a:latin typeface="Lucida Console" panose="020B0609040504020204" pitchFamily="49" charset="0"/>
              </a:rPr>
              <a:t> = "apples";</a:t>
            </a:r>
          </a:p>
          <a:p>
            <a:pPr marL="0" indent="0"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[1]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= "oranges";</a:t>
            </a:r>
          </a:p>
          <a:p>
            <a:pPr marL="0" indent="0"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[2]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= "pears";</a:t>
            </a:r>
          </a:p>
          <a:p>
            <a:pPr marL="0" indent="0"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[3]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= "peaches";</a:t>
            </a:r>
          </a:p>
          <a:p>
            <a:pPr marL="0" indent="0"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alert("</a:t>
            </a:r>
            <a:r>
              <a:rPr lang="en-US" sz="2400" dirty="0" err="1"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latin typeface="Lucida Console" panose="020B0609040504020204" pitchFamily="49" charset="0"/>
              </a:rPr>
              <a:t> is " + </a:t>
            </a:r>
            <a:r>
              <a:rPr lang="en-US" sz="2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590800"/>
            <a:ext cx="2954813" cy="157481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89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length</a:t>
            </a:r>
            <a:r>
              <a:rPr lang="en-US" dirty="0"/>
              <a:t> property of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868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var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new </a:t>
            </a:r>
            <a:r>
              <a:rPr lang="en-US" sz="2400" dirty="0">
                <a:latin typeface="Lucida Console" panose="020B0609040504020204" pitchFamily="49" charset="0"/>
              </a:rPr>
              <a:t>Array();</a:t>
            </a:r>
          </a:p>
          <a:p>
            <a:pPr marL="0" indent="0"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[0]</a:t>
            </a:r>
            <a:r>
              <a:rPr lang="en-US" sz="2400" dirty="0">
                <a:latin typeface="Lucida Console" panose="020B0609040504020204" pitchFamily="49" charset="0"/>
              </a:rPr>
              <a:t> = "apples";</a:t>
            </a:r>
          </a:p>
          <a:p>
            <a:pPr marL="0" indent="0"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[1]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= "oranges";</a:t>
            </a:r>
          </a:p>
          <a:p>
            <a:pPr marL="0" indent="0"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[2]</a:t>
            </a:r>
            <a:r>
              <a:rPr lang="en-US" sz="2400" dirty="0">
                <a:latin typeface="Lucida Console" panose="020B0609040504020204" pitchFamily="49" charset="0"/>
              </a:rPr>
              <a:t> = "pears";</a:t>
            </a:r>
          </a:p>
          <a:p>
            <a:pPr marL="0" indent="0"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[3]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= "peaches";</a:t>
            </a:r>
          </a:p>
          <a:p>
            <a:pPr marL="0" indent="0"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alert("</a:t>
            </a:r>
            <a:r>
              <a:rPr lang="en-US" sz="2400" dirty="0" err="1">
                <a:latin typeface="Lucida Console" panose="020B0609040504020204" pitchFamily="49" charset="0"/>
              </a:rPr>
              <a:t>myArray.length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 is " + </a:t>
            </a:r>
            <a:r>
              <a:rPr lang="en-US" sz="2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myArray.</a:t>
            </a:r>
            <a:r>
              <a:rPr lang="en-US" sz="24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length</a:t>
            </a:r>
            <a:r>
              <a:rPr lang="en-US" sz="2400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   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70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through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10600" cy="5105400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600" dirty="0" err="1">
                <a:latin typeface="Lucida Console" panose="020B0609040504020204" pitchFamily="49" charset="0"/>
              </a:rPr>
              <a:t>var</a:t>
            </a:r>
            <a:r>
              <a:rPr lang="en-US" sz="9600" dirty="0">
                <a:latin typeface="Lucida Console" panose="020B0609040504020204" pitchFamily="49" charset="0"/>
              </a:rPr>
              <a:t> </a:t>
            </a:r>
            <a:r>
              <a:rPr lang="en-US" sz="9600" dirty="0" err="1">
                <a:latin typeface="Lucida Console" panose="020B0609040504020204" pitchFamily="49" charset="0"/>
              </a:rPr>
              <a:t>myArray</a:t>
            </a:r>
            <a:r>
              <a:rPr lang="en-US" sz="9600" dirty="0">
                <a:latin typeface="Lucida Console" panose="020B0609040504020204" pitchFamily="49" charset="0"/>
              </a:rPr>
              <a:t> = </a:t>
            </a:r>
            <a:r>
              <a:rPr lang="en-US" sz="9600" dirty="0">
                <a:solidFill>
                  <a:srgbClr val="C00000"/>
                </a:solidFill>
                <a:latin typeface="Lucida Console" panose="020B0609040504020204" pitchFamily="49" charset="0"/>
              </a:rPr>
              <a:t>new</a:t>
            </a:r>
            <a:r>
              <a:rPr lang="en-US" sz="9600" dirty="0">
                <a:latin typeface="Lucida Console" panose="020B0609040504020204" pitchFamily="49" charset="0"/>
              </a:rPr>
              <a:t> Array();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96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600" dirty="0" err="1">
                <a:latin typeface="Lucida Console" panose="020B0609040504020204" pitchFamily="49" charset="0"/>
              </a:rPr>
              <a:t>myArray</a:t>
            </a:r>
            <a:r>
              <a:rPr lang="en-US" sz="9600" dirty="0">
                <a:solidFill>
                  <a:srgbClr val="C00000"/>
                </a:solidFill>
                <a:latin typeface="Lucida Console" panose="020B0609040504020204" pitchFamily="49" charset="0"/>
              </a:rPr>
              <a:t>[0]</a:t>
            </a:r>
            <a:r>
              <a:rPr lang="en-US" sz="9600" dirty="0">
                <a:latin typeface="Lucida Console" panose="020B0609040504020204" pitchFamily="49" charset="0"/>
              </a:rPr>
              <a:t> = "apples";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600" dirty="0" err="1">
                <a:latin typeface="Lucida Console" panose="020B0609040504020204" pitchFamily="49" charset="0"/>
              </a:rPr>
              <a:t>myArray</a:t>
            </a:r>
            <a:r>
              <a:rPr lang="en-US" sz="9600" dirty="0">
                <a:solidFill>
                  <a:srgbClr val="C00000"/>
                </a:solidFill>
                <a:latin typeface="Lucida Console" panose="020B0609040504020204" pitchFamily="49" charset="0"/>
              </a:rPr>
              <a:t>[1]</a:t>
            </a:r>
            <a:r>
              <a:rPr lang="en-US" sz="96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600" dirty="0">
                <a:latin typeface="Lucida Console" panose="020B0609040504020204" pitchFamily="49" charset="0"/>
              </a:rPr>
              <a:t>= "oranges";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600" dirty="0" err="1">
                <a:latin typeface="Lucida Console" panose="020B0609040504020204" pitchFamily="49" charset="0"/>
              </a:rPr>
              <a:t>myArray</a:t>
            </a:r>
            <a:r>
              <a:rPr lang="en-US" sz="9600" dirty="0">
                <a:solidFill>
                  <a:srgbClr val="C00000"/>
                </a:solidFill>
                <a:latin typeface="Lucida Console" panose="020B0609040504020204" pitchFamily="49" charset="0"/>
              </a:rPr>
              <a:t>[2]</a:t>
            </a:r>
            <a:r>
              <a:rPr lang="en-US" sz="9600" dirty="0">
                <a:latin typeface="Lucida Console" panose="020B0609040504020204" pitchFamily="49" charset="0"/>
              </a:rPr>
              <a:t> = "pears";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600" dirty="0" err="1">
                <a:latin typeface="Lucida Console" panose="020B0609040504020204" pitchFamily="49" charset="0"/>
              </a:rPr>
              <a:t>myArray</a:t>
            </a:r>
            <a:r>
              <a:rPr lang="en-US" sz="9600" dirty="0">
                <a:solidFill>
                  <a:srgbClr val="C00000"/>
                </a:solidFill>
                <a:latin typeface="Lucida Console" panose="020B0609040504020204" pitchFamily="49" charset="0"/>
              </a:rPr>
              <a:t>[3]</a:t>
            </a:r>
            <a:r>
              <a:rPr lang="en-US" sz="96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9600" dirty="0">
                <a:latin typeface="Lucida Console" panose="020B0609040504020204" pitchFamily="49" charset="0"/>
              </a:rPr>
              <a:t>= "peaches";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96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96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600" dirty="0">
                <a:latin typeface="Lucida Console" panose="020B0609040504020204" pitchFamily="49" charset="0"/>
              </a:rPr>
              <a:t>for (</a:t>
            </a:r>
            <a:r>
              <a:rPr lang="en-US" sz="9600" dirty="0" err="1">
                <a:latin typeface="Lucida Console" panose="020B0609040504020204" pitchFamily="49" charset="0"/>
              </a:rPr>
              <a:t>var</a:t>
            </a:r>
            <a:r>
              <a:rPr lang="en-US" sz="9600" dirty="0">
                <a:latin typeface="Lucida Console" panose="020B0609040504020204" pitchFamily="49" charset="0"/>
              </a:rPr>
              <a:t> </a:t>
            </a:r>
            <a:r>
              <a:rPr lang="en-US" sz="9600" dirty="0" err="1">
                <a:latin typeface="Lucida Console" panose="020B0609040504020204" pitchFamily="49" charset="0"/>
              </a:rPr>
              <a:t>i</a:t>
            </a:r>
            <a:r>
              <a:rPr lang="en-US" sz="9600" dirty="0">
                <a:latin typeface="Lucida Console" panose="020B0609040504020204" pitchFamily="49" charset="0"/>
              </a:rPr>
              <a:t> = 0; </a:t>
            </a:r>
            <a:r>
              <a:rPr lang="en-US" sz="96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sz="9600" dirty="0">
                <a:solidFill>
                  <a:srgbClr val="C00000"/>
                </a:solidFill>
                <a:latin typeface="Lucida Console" panose="020B0609040504020204" pitchFamily="49" charset="0"/>
              </a:rPr>
              <a:t> &lt; </a:t>
            </a:r>
            <a:r>
              <a:rPr lang="en-US" sz="96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myArray.</a:t>
            </a:r>
            <a:r>
              <a:rPr lang="en-US" sz="96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length</a:t>
            </a:r>
            <a:r>
              <a:rPr lang="en-US" sz="9600" dirty="0">
                <a:latin typeface="Lucida Console" panose="020B0609040504020204" pitchFamily="49" charset="0"/>
              </a:rPr>
              <a:t>; </a:t>
            </a:r>
            <a:r>
              <a:rPr lang="en-US" sz="9600" dirty="0" err="1">
                <a:latin typeface="Lucida Console" panose="020B0609040504020204" pitchFamily="49" charset="0"/>
              </a:rPr>
              <a:t>i</a:t>
            </a:r>
            <a:r>
              <a:rPr lang="en-US" sz="9600" dirty="0">
                <a:latin typeface="Lucida Console" panose="020B0609040504020204" pitchFamily="49" charset="0"/>
              </a:rPr>
              <a:t>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600" dirty="0">
                <a:latin typeface="Lucida Console" panose="020B060904050402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600" dirty="0">
                <a:latin typeface="Lucida Console" panose="020B0609040504020204" pitchFamily="49" charset="0"/>
              </a:rPr>
              <a:t>   alert("</a:t>
            </a:r>
            <a:r>
              <a:rPr lang="en-US" sz="9600" dirty="0" err="1">
                <a:latin typeface="Lucida Console" panose="020B0609040504020204" pitchFamily="49" charset="0"/>
              </a:rPr>
              <a:t>myArray</a:t>
            </a:r>
            <a:r>
              <a:rPr lang="en-US" sz="9600" dirty="0">
                <a:latin typeface="Lucida Console" panose="020B0609040504020204" pitchFamily="49" charset="0"/>
              </a:rPr>
              <a:t>[</a:t>
            </a:r>
            <a:r>
              <a:rPr lang="en-US" sz="9600" dirty="0" err="1">
                <a:latin typeface="Lucida Console" panose="020B0609040504020204" pitchFamily="49" charset="0"/>
              </a:rPr>
              <a:t>i</a:t>
            </a:r>
            <a:r>
              <a:rPr lang="en-US" sz="9600" dirty="0">
                <a:latin typeface="Lucida Console" panose="020B0609040504020204" pitchFamily="49" charset="0"/>
              </a:rPr>
              <a:t>] is " + 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6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  </a:t>
            </a:r>
            <a:r>
              <a:rPr lang="en-US" sz="96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myArray</a:t>
            </a:r>
            <a:r>
              <a:rPr lang="en-US" sz="9600" dirty="0">
                <a:solidFill>
                  <a:srgbClr val="C00000"/>
                </a:solidFill>
                <a:latin typeface="Lucida Console" panose="020B0609040504020204" pitchFamily="49" charset="0"/>
              </a:rPr>
              <a:t>[</a:t>
            </a:r>
            <a:r>
              <a:rPr lang="en-US" sz="96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sz="9600" dirty="0">
                <a:solidFill>
                  <a:srgbClr val="C00000"/>
                </a:solidFill>
                <a:latin typeface="Lucida Console" panose="020B0609040504020204" pitchFamily="49" charset="0"/>
              </a:rPr>
              <a:t>]</a:t>
            </a:r>
            <a:r>
              <a:rPr lang="en-US" sz="96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</a:t>
            </a:r>
            <a:r>
              <a:rPr lang="en-US" sz="9600" dirty="0">
                <a:latin typeface="Lucida Console" panose="020B0609040504020204" pitchFamily="49" charset="0"/>
              </a:rPr>
              <a:t>+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600" dirty="0">
                <a:latin typeface="Lucida Console" panose="020B0609040504020204" pitchFamily="49" charset="0"/>
              </a:rPr>
              <a:t>         "and </a:t>
            </a:r>
            <a:r>
              <a:rPr lang="en-US" sz="9600" dirty="0" err="1">
                <a:latin typeface="Lucida Console" panose="020B0609040504020204" pitchFamily="49" charset="0"/>
              </a:rPr>
              <a:t>i</a:t>
            </a:r>
            <a:r>
              <a:rPr lang="en-US" sz="9600" dirty="0">
                <a:latin typeface="Lucida Console" panose="020B0609040504020204" pitchFamily="49" charset="0"/>
              </a:rPr>
              <a:t> is "      + </a:t>
            </a:r>
            <a:r>
              <a:rPr lang="en-US" sz="96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sz="9600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600" dirty="0">
                <a:latin typeface="Lucida Console" panose="020B0609040504020204" pitchFamily="49" charset="0"/>
              </a:rPr>
              <a:t>}</a:t>
            </a:r>
            <a:endParaRPr lang="en-US" sz="9600" b="1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3200" dirty="0"/>
              <a:t>   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295400"/>
            <a:ext cx="3287183" cy="19604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41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var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new </a:t>
            </a:r>
            <a:r>
              <a:rPr lang="en-US" sz="2400" dirty="0">
                <a:latin typeface="Lucida Console" panose="020B0609040504020204" pitchFamily="49" charset="0"/>
              </a:rPr>
              <a:t>Array();</a:t>
            </a:r>
          </a:p>
          <a:p>
            <a:pPr marL="0" indent="0"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[0]</a:t>
            </a:r>
            <a:r>
              <a:rPr lang="en-US" sz="2400" dirty="0">
                <a:latin typeface="Lucida Console" panose="020B0609040504020204" pitchFamily="49" charset="0"/>
              </a:rPr>
              <a:t> = "apples";</a:t>
            </a:r>
          </a:p>
          <a:p>
            <a:pPr marL="0" indent="0"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[1]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= "oranges";</a:t>
            </a:r>
          </a:p>
          <a:p>
            <a:pPr marL="0" indent="0"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[2]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= "pears";</a:t>
            </a:r>
          </a:p>
          <a:p>
            <a:pPr marL="0" indent="0"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[3]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= "peaches";</a:t>
            </a:r>
          </a:p>
          <a:p>
            <a:pPr marL="0" indent="0"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[3] = "ripe peaches";</a:t>
            </a:r>
          </a:p>
          <a:p>
            <a:pPr marL="0" indent="0">
              <a:buNone/>
            </a:pPr>
            <a:endParaRPr lang="en-US" sz="2400" b="1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   </a:t>
            </a:r>
          </a:p>
          <a:p>
            <a:endParaRPr lang="en-US" dirty="0"/>
          </a:p>
        </p:txBody>
      </p:sp>
      <p:sp>
        <p:nvSpPr>
          <p:cNvPr id="4" name="Up Arrow Callout 3"/>
          <p:cNvSpPr/>
          <p:nvPr/>
        </p:nvSpPr>
        <p:spPr>
          <a:xfrm>
            <a:off x="2209800" y="4800600"/>
            <a:ext cx="3810000" cy="838200"/>
          </a:xfrm>
          <a:prstGeom prst="up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new value for element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034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 element to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var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new </a:t>
            </a:r>
            <a:r>
              <a:rPr lang="en-US" sz="2400" dirty="0">
                <a:latin typeface="Lucida Console" panose="020B0609040504020204" pitchFamily="49" charset="0"/>
              </a:rPr>
              <a:t>Array();</a:t>
            </a:r>
          </a:p>
          <a:p>
            <a:pPr marL="0" indent="0"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[0]</a:t>
            </a:r>
            <a:r>
              <a:rPr lang="en-US" sz="2400" dirty="0">
                <a:latin typeface="Lucida Console" panose="020B0609040504020204" pitchFamily="49" charset="0"/>
              </a:rPr>
              <a:t> = "apples";</a:t>
            </a:r>
          </a:p>
          <a:p>
            <a:pPr marL="0" indent="0"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[1]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= "oranges";</a:t>
            </a:r>
          </a:p>
          <a:p>
            <a:pPr marL="0" indent="0"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[2]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= "pears";</a:t>
            </a:r>
          </a:p>
          <a:p>
            <a:pPr marL="0" indent="0"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[3]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= "peaches";</a:t>
            </a:r>
          </a:p>
          <a:p>
            <a:pPr marL="0" indent="0"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[</a:t>
            </a:r>
            <a:r>
              <a:rPr lang="en-US" sz="2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myArray.length</a:t>
            </a:r>
            <a:r>
              <a:rPr lang="en-US" sz="2400" dirty="0">
                <a:solidFill>
                  <a:srgbClr val="0000CC"/>
                </a:solidFill>
                <a:latin typeface="Lucida Console" panose="020B0609040504020204" pitchFamily="49" charset="0"/>
              </a:rPr>
              <a:t>] = "bananas";</a:t>
            </a:r>
          </a:p>
          <a:p>
            <a:pPr marL="0" indent="0">
              <a:buNone/>
            </a:pPr>
            <a:endParaRPr lang="en-US" sz="2400" b="1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   </a:t>
            </a: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4" name="Up Arrow Callout 3"/>
          <p:cNvSpPr/>
          <p:nvPr/>
        </p:nvSpPr>
        <p:spPr>
          <a:xfrm>
            <a:off x="2362200" y="4876800"/>
            <a:ext cx="3276600" cy="914400"/>
          </a:xfrm>
          <a:prstGeom prst="up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last element = [4]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0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empty array – add elements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Lucida Console" panose="020B0609040504020204" pitchFamily="49" charset="0"/>
              </a:rPr>
              <a:t>var</a:t>
            </a:r>
            <a:r>
              <a:rPr lang="en-US" sz="2200" dirty="0">
                <a:latin typeface="Lucida Console" panose="020B0609040504020204" pitchFamily="49" charset="0"/>
              </a:rPr>
              <a:t> numbers = [];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2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>
                <a:latin typeface="Lucida Console" panose="020B0609040504020204" pitchFamily="49" charset="0"/>
              </a:rPr>
              <a:t>for (</a:t>
            </a:r>
            <a:r>
              <a:rPr lang="en-US" sz="2200" dirty="0" err="1">
                <a:latin typeface="Lucida Console" panose="020B0609040504020204" pitchFamily="49" charset="0"/>
              </a:rPr>
              <a:t>var</a:t>
            </a:r>
            <a:r>
              <a:rPr lang="en-US" sz="2200" dirty="0">
                <a:latin typeface="Lucida Console" panose="020B0609040504020204" pitchFamily="49" charset="0"/>
              </a:rPr>
              <a:t> </a:t>
            </a:r>
            <a:r>
              <a:rPr lang="en-US" sz="2200" dirty="0" err="1">
                <a:latin typeface="Lucida Console" panose="020B0609040504020204" pitchFamily="49" charset="0"/>
              </a:rPr>
              <a:t>i</a:t>
            </a:r>
            <a:r>
              <a:rPr lang="en-US" sz="2200" dirty="0">
                <a:latin typeface="Lucida Console" panose="020B0609040504020204" pitchFamily="49" charset="0"/>
              </a:rPr>
              <a:t> = 0; </a:t>
            </a:r>
            <a:r>
              <a:rPr lang="en-US" sz="2200" dirty="0" err="1">
                <a:latin typeface="Lucida Console" panose="020B0609040504020204" pitchFamily="49" charset="0"/>
              </a:rPr>
              <a:t>i</a:t>
            </a:r>
            <a:r>
              <a:rPr lang="en-US" sz="2200" dirty="0">
                <a:latin typeface="Lucida Console" panose="020B0609040504020204" pitchFamily="49" charset="0"/>
              </a:rPr>
              <a:t> &lt; 10; </a:t>
            </a:r>
            <a:r>
              <a:rPr lang="en-US" sz="2200" dirty="0" err="1">
                <a:latin typeface="Lucida Console" panose="020B0609040504020204" pitchFamily="49" charset="0"/>
              </a:rPr>
              <a:t>i</a:t>
            </a:r>
            <a:r>
              <a:rPr lang="en-US" sz="2200" dirty="0">
                <a:latin typeface="Lucida Console" panose="020B0609040504020204" pitchFamily="49" charset="0"/>
              </a:rPr>
              <a:t>++)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>
                <a:latin typeface="Lucida Console" panose="020B0609040504020204" pitchFamily="49" charset="0"/>
              </a:rPr>
              <a:t>    numbers[</a:t>
            </a:r>
            <a:r>
              <a:rPr lang="en-US" sz="2200" dirty="0" err="1">
                <a:latin typeface="Lucida Console" panose="020B0609040504020204" pitchFamily="49" charset="0"/>
              </a:rPr>
              <a:t>i</a:t>
            </a:r>
            <a:r>
              <a:rPr lang="en-US" sz="2200" dirty="0">
                <a:latin typeface="Lucida Console" panose="020B0609040504020204" pitchFamily="49" charset="0"/>
              </a:rPr>
              <a:t>] = </a:t>
            </a:r>
            <a:r>
              <a:rPr lang="en-US" sz="2200" dirty="0" err="1">
                <a:latin typeface="Lucida Console" panose="020B0609040504020204" pitchFamily="49" charset="0"/>
              </a:rPr>
              <a:t>i</a:t>
            </a:r>
            <a:r>
              <a:rPr lang="en-US" sz="2200" dirty="0">
                <a:latin typeface="Lucida Console" panose="020B0609040504020204" pitchFamily="49" charset="0"/>
              </a:rPr>
              <a:t> + 1;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>
                <a:solidFill>
                  <a:srgbClr val="0000CC"/>
                </a:solidFill>
              </a:rPr>
              <a:t>Code that displays the numbers array created above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latin typeface="Lucida Console" panose="020B0609040504020204" pitchFamily="49" charset="0"/>
              </a:rPr>
              <a:t>var</a:t>
            </a:r>
            <a:r>
              <a:rPr lang="en-US" sz="2200" dirty="0">
                <a:latin typeface="Lucida Console" panose="020B0609040504020204" pitchFamily="49" charset="0"/>
              </a:rPr>
              <a:t> </a:t>
            </a:r>
            <a:r>
              <a:rPr lang="en-US" sz="2200" dirty="0" err="1">
                <a:latin typeface="Lucida Console" panose="020B0609040504020204" pitchFamily="49" charset="0"/>
              </a:rPr>
              <a:t>numbersString</a:t>
            </a:r>
            <a:r>
              <a:rPr lang="en-US" sz="2200" dirty="0">
                <a:latin typeface="Lucida Console" panose="020B0609040504020204" pitchFamily="49" charset="0"/>
              </a:rPr>
              <a:t> = "";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Lucida Console" panose="020B0609040504020204" pitchFamily="49" charset="0"/>
              </a:rPr>
              <a:t>for (</a:t>
            </a:r>
            <a:r>
              <a:rPr lang="en-US" sz="2200" dirty="0" err="1">
                <a:latin typeface="Lucida Console" panose="020B0609040504020204" pitchFamily="49" charset="0"/>
              </a:rPr>
              <a:t>var</a:t>
            </a:r>
            <a:r>
              <a:rPr lang="en-US" sz="2200" dirty="0">
                <a:latin typeface="Lucida Console" panose="020B0609040504020204" pitchFamily="49" charset="0"/>
              </a:rPr>
              <a:t> </a:t>
            </a:r>
            <a:r>
              <a:rPr lang="en-US" sz="2200" dirty="0" err="1">
                <a:latin typeface="Lucida Console" panose="020B0609040504020204" pitchFamily="49" charset="0"/>
              </a:rPr>
              <a:t>i</a:t>
            </a:r>
            <a:r>
              <a:rPr lang="en-US" sz="2200" dirty="0">
                <a:latin typeface="Lucida Console" panose="020B0609040504020204" pitchFamily="49" charset="0"/>
              </a:rPr>
              <a:t> = 0; </a:t>
            </a:r>
            <a:r>
              <a:rPr lang="en-US" sz="2200" dirty="0" err="1">
                <a:latin typeface="Lucida Console" panose="020B0609040504020204" pitchFamily="49" charset="0"/>
              </a:rPr>
              <a:t>i</a:t>
            </a:r>
            <a:r>
              <a:rPr lang="en-US" sz="2200" dirty="0">
                <a:latin typeface="Lucida Console" panose="020B0609040504020204" pitchFamily="49" charset="0"/>
              </a:rPr>
              <a:t> &lt; </a:t>
            </a:r>
            <a:r>
              <a:rPr lang="en-US" sz="2200" dirty="0" err="1">
                <a:latin typeface="Lucida Console" panose="020B0609040504020204" pitchFamily="49" charset="0"/>
              </a:rPr>
              <a:t>numbers.length</a:t>
            </a:r>
            <a:r>
              <a:rPr lang="en-US" sz="2200" dirty="0">
                <a:latin typeface="Lucida Console" panose="020B0609040504020204" pitchFamily="49" charset="0"/>
              </a:rPr>
              <a:t>;  </a:t>
            </a:r>
            <a:r>
              <a:rPr lang="en-US" sz="2200" dirty="0" err="1">
                <a:latin typeface="Lucida Console" panose="020B0609040504020204" pitchFamily="49" charset="0"/>
              </a:rPr>
              <a:t>i</a:t>
            </a:r>
            <a:r>
              <a:rPr lang="en-US" sz="2200" dirty="0">
                <a:latin typeface="Lucida Console" panose="020B0609040504020204" pitchFamily="49" charset="0"/>
              </a:rPr>
              <a:t>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Lucida Console" panose="020B0609040504020204" pitchFamily="49" charset="0"/>
              </a:rPr>
              <a:t>    </a:t>
            </a:r>
            <a:r>
              <a:rPr lang="en-US" sz="2200" dirty="0" err="1">
                <a:latin typeface="Lucida Console" panose="020B0609040504020204" pitchFamily="49" charset="0"/>
              </a:rPr>
              <a:t>numbersString</a:t>
            </a:r>
            <a:r>
              <a:rPr lang="en-US" sz="2200" dirty="0">
                <a:latin typeface="Lucida Console" panose="020B0609040504020204" pitchFamily="49" charset="0"/>
              </a:rPr>
              <a:t> += numbers[</a:t>
            </a:r>
            <a:r>
              <a:rPr lang="en-US" sz="2200" dirty="0" err="1">
                <a:latin typeface="Lucida Console" panose="020B0609040504020204" pitchFamily="49" charset="0"/>
              </a:rPr>
              <a:t>i</a:t>
            </a:r>
            <a:r>
              <a:rPr lang="en-US" sz="2200" dirty="0">
                <a:latin typeface="Lucida Console" panose="020B0609040504020204" pitchFamily="49" charset="0"/>
              </a:rPr>
              <a:t>] + "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Lucida Console" panose="020B0609040504020204" pitchFamily="49" charset="0"/>
              </a:rPr>
              <a:t>alert (</a:t>
            </a:r>
            <a:r>
              <a:rPr lang="en-US" sz="2200" dirty="0" err="1">
                <a:latin typeface="Lucida Console" panose="020B0609040504020204" pitchFamily="49" charset="0"/>
              </a:rPr>
              <a:t>numbersString</a:t>
            </a:r>
            <a:r>
              <a:rPr lang="en-US" sz="2200" dirty="0">
                <a:latin typeface="Lucida Console" panose="020B0609040504020204" pitchFamily="49" charset="0"/>
              </a:rPr>
              <a:t>);</a:t>
            </a:r>
          </a:p>
        </p:txBody>
      </p:sp>
      <p:pic>
        <p:nvPicPr>
          <p:cNvPr id="5" name="Picture 4" descr="Description: M:\Current projects\jQuery\Manuscript\Chapter 05\5-3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257801"/>
            <a:ext cx="2266667" cy="13428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>
            <a:off x="457199" y="2895600"/>
            <a:ext cx="8229600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228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Loop through an array </a:t>
            </a:r>
            <a:r>
              <a:rPr lang="en-US" dirty="0"/>
              <a:t>– </a:t>
            </a:r>
            <a:r>
              <a:rPr lang="en-US" b="1" dirty="0">
                <a:solidFill>
                  <a:schemeClr val="tx1"/>
                </a:solidFill>
              </a:rPr>
              <a:t>using </a:t>
            </a:r>
            <a:r>
              <a:rPr lang="en-US" b="1" dirty="0">
                <a:solidFill>
                  <a:srgbClr val="C00000"/>
                </a:solidFill>
                <a:latin typeface="Lucida Console" panose="020B0609040504020204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</a:rPr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10600" cy="493776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var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new </a:t>
            </a:r>
            <a:r>
              <a:rPr lang="en-US" sz="2400" dirty="0">
                <a:latin typeface="Lucida Console" panose="020B0609040504020204" pitchFamily="49" charset="0"/>
              </a:rPr>
              <a:t>Array();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[0]</a:t>
            </a:r>
            <a:r>
              <a:rPr lang="en-US" sz="2400" dirty="0">
                <a:latin typeface="Lucida Console" panose="020B0609040504020204" pitchFamily="49" charset="0"/>
              </a:rPr>
              <a:t> = "apples";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[1]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= "oranges";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[2]</a:t>
            </a:r>
            <a:r>
              <a:rPr lang="en-US" sz="2400" dirty="0">
                <a:latin typeface="Lucida Console" panose="020B0609040504020204" pitchFamily="49" charset="0"/>
              </a:rPr>
              <a:t> = "pears";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[3]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= "peaches";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for (</a:t>
            </a:r>
            <a:r>
              <a:rPr lang="en-US" sz="2400" dirty="0" err="1">
                <a:latin typeface="Lucida Console" panose="020B0609040504020204" pitchFamily="49" charset="0"/>
              </a:rPr>
              <a:t>var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latin typeface="Lucida Console" panose="020B0609040504020204" pitchFamily="49" charset="0"/>
              </a:rPr>
              <a:t>i</a:t>
            </a:r>
            <a:r>
              <a:rPr lang="en-US" sz="2400" dirty="0">
                <a:latin typeface="Lucida Console" panose="020B0609040504020204" pitchFamily="49" charset="0"/>
              </a:rPr>
              <a:t> = 0; </a:t>
            </a:r>
            <a:r>
              <a:rPr lang="en-US" sz="2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 &lt; </a:t>
            </a:r>
            <a:r>
              <a:rPr lang="en-US" sz="2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myArray.length</a:t>
            </a:r>
            <a:r>
              <a:rPr lang="en-US" sz="2400" dirty="0">
                <a:latin typeface="Lucida Console" panose="020B0609040504020204" pitchFamily="49" charset="0"/>
              </a:rPr>
              <a:t>; </a:t>
            </a:r>
            <a:r>
              <a:rPr lang="en-US" sz="2400" dirty="0" err="1">
                <a:latin typeface="Lucida Console" panose="020B0609040504020204" pitchFamily="49" charset="0"/>
              </a:rPr>
              <a:t>i</a:t>
            </a:r>
            <a:r>
              <a:rPr lang="en-US" sz="2400" dirty="0">
                <a:latin typeface="Lucida Console" panose="020B06090405040202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alert("</a:t>
            </a:r>
            <a:r>
              <a:rPr lang="en-US" sz="2400" dirty="0" err="1"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latin typeface="Lucida Console" panose="020B0609040504020204" pitchFamily="49" charset="0"/>
              </a:rPr>
              <a:t>[</a:t>
            </a:r>
            <a:r>
              <a:rPr lang="en-US" sz="2400" dirty="0" err="1">
                <a:latin typeface="Lucida Console" panose="020B0609040504020204" pitchFamily="49" charset="0"/>
              </a:rPr>
              <a:t>i</a:t>
            </a:r>
            <a:r>
              <a:rPr lang="en-US" sz="2400" dirty="0">
                <a:latin typeface="Lucida Console" panose="020B0609040504020204" pitchFamily="49" charset="0"/>
              </a:rPr>
              <a:t>] is " + 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   </a:t>
            </a:r>
            <a:r>
              <a:rPr lang="en-US" sz="2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[</a:t>
            </a:r>
            <a:r>
              <a:rPr lang="en-US" sz="2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] 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    </a:t>
            </a:r>
            <a:r>
              <a:rPr lang="en-US" sz="2400" dirty="0">
                <a:latin typeface="Lucida Console" panose="020B0609040504020204" pitchFamily="49" charset="0"/>
              </a:rPr>
              <a:t>+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    "and </a:t>
            </a:r>
            <a:r>
              <a:rPr lang="en-US" sz="2400" dirty="0" err="1">
                <a:latin typeface="Lucida Console" panose="020B0609040504020204" pitchFamily="49" charset="0"/>
              </a:rPr>
              <a:t>i</a:t>
            </a:r>
            <a:r>
              <a:rPr lang="en-US" sz="2400" dirty="0">
                <a:latin typeface="Lucida Console" panose="020B0609040504020204" pitchFamily="49" charset="0"/>
              </a:rPr>
              <a:t> is "      + </a:t>
            </a:r>
            <a:r>
              <a:rPr lang="en-US" sz="2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sz="2400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}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236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 through an array – </a:t>
            </a:r>
            <a:r>
              <a:rPr lang="en-US" b="1" dirty="0">
                <a:solidFill>
                  <a:schemeClr val="tx1"/>
                </a:solidFill>
              </a:rPr>
              <a:t>using </a:t>
            </a:r>
            <a:r>
              <a:rPr lang="en-US" b="1" dirty="0">
                <a:solidFill>
                  <a:srgbClr val="C00000"/>
                </a:solidFill>
                <a:latin typeface="Lucida Console" panose="020B0609040504020204" pitchFamily="49" charset="0"/>
              </a:rPr>
              <a:t>for-in</a:t>
            </a:r>
            <a:r>
              <a:rPr lang="en-US" b="1" dirty="0">
                <a:solidFill>
                  <a:schemeClr val="tx1"/>
                </a:solidFill>
              </a:rPr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10600" cy="493776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var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new</a:t>
            </a:r>
            <a:r>
              <a:rPr lang="en-US" sz="2400" dirty="0">
                <a:latin typeface="Lucida Console" panose="020B0609040504020204" pitchFamily="49" charset="0"/>
              </a:rPr>
              <a:t> Array();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[0]</a:t>
            </a:r>
            <a:r>
              <a:rPr lang="en-US" sz="2400" dirty="0">
                <a:latin typeface="Lucida Console" panose="020B0609040504020204" pitchFamily="49" charset="0"/>
              </a:rPr>
              <a:t> = "apples";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[1]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= "oranges";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[2]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= "pears";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[3]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= "peaches";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for (</a:t>
            </a:r>
            <a:r>
              <a:rPr lang="en-US" sz="2400" dirty="0" err="1">
                <a:latin typeface="Lucida Console" panose="020B0609040504020204" pitchFamily="49" charset="0"/>
              </a:rPr>
              <a:t>var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sz="2400" dirty="0">
                <a:latin typeface="Lucida Console" panose="020B0609040504020204" pitchFamily="49" charset="0"/>
              </a:rPr>
              <a:t> in </a:t>
            </a:r>
            <a:r>
              <a:rPr lang="en-US" sz="2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alert("</a:t>
            </a:r>
            <a:r>
              <a:rPr lang="en-US" sz="2400" dirty="0" err="1"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latin typeface="Lucida Console" panose="020B0609040504020204" pitchFamily="49" charset="0"/>
              </a:rPr>
              <a:t>[</a:t>
            </a:r>
            <a:r>
              <a:rPr lang="en-US" sz="2400" dirty="0" err="1">
                <a:latin typeface="Lucida Console" panose="020B0609040504020204" pitchFamily="49" charset="0"/>
              </a:rPr>
              <a:t>i</a:t>
            </a:r>
            <a:r>
              <a:rPr lang="en-US" sz="2400" dirty="0">
                <a:latin typeface="Lucida Console" panose="020B0609040504020204" pitchFamily="49" charset="0"/>
              </a:rPr>
              <a:t>] is " + 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   </a:t>
            </a:r>
            <a:r>
              <a:rPr lang="en-US" sz="2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[</a:t>
            </a:r>
            <a:r>
              <a:rPr lang="en-US" sz="2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]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     </a:t>
            </a:r>
            <a:r>
              <a:rPr lang="en-US" sz="2400" dirty="0">
                <a:latin typeface="Lucida Console" panose="020B0609040504020204" pitchFamily="49" charset="0"/>
              </a:rPr>
              <a:t>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      "and </a:t>
            </a:r>
            <a:r>
              <a:rPr lang="en-US" sz="2400" dirty="0" err="1">
                <a:latin typeface="Lucida Console" panose="020B0609040504020204" pitchFamily="49" charset="0"/>
              </a:rPr>
              <a:t>i</a:t>
            </a:r>
            <a:r>
              <a:rPr lang="en-US" sz="2400" dirty="0">
                <a:latin typeface="Lucida Console" panose="020B0609040504020204" pitchFamily="49" charset="0"/>
              </a:rPr>
              <a:t> is "      + </a:t>
            </a:r>
            <a:r>
              <a:rPr lang="en-US" sz="2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sz="2400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Lucida Console" panose="020B0609040504020204" pitchFamily="49" charset="0"/>
              </a:rPr>
              <a:t>}</a:t>
            </a:r>
            <a:endParaRPr lang="en-US" sz="2400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971800"/>
            <a:ext cx="4038600" cy="9144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17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sz="2400" dirty="0"/>
              <a:t>Loop through an array </a:t>
            </a:r>
            <a:r>
              <a:rPr lang="en-US" sz="2000" dirty="0"/>
              <a:t>– </a:t>
            </a:r>
            <a:r>
              <a:rPr lang="en-US" sz="2000" b="1" dirty="0">
                <a:solidFill>
                  <a:schemeClr val="tx1"/>
                </a:solidFill>
              </a:rPr>
              <a:t>using </a:t>
            </a:r>
            <a:r>
              <a:rPr lang="en-US" sz="2000" b="1" dirty="0">
                <a:solidFill>
                  <a:srgbClr val="C00000"/>
                </a:solidFill>
                <a:latin typeface="Lucida Console" panose="020B0609040504020204" pitchFamily="49" charset="0"/>
              </a:rPr>
              <a:t>for</a:t>
            </a:r>
            <a:r>
              <a:rPr lang="en-US" sz="2000" b="1" dirty="0">
                <a:solidFill>
                  <a:schemeClr val="tx1"/>
                </a:solidFill>
              </a:rPr>
              <a:t> loop and </a:t>
            </a:r>
            <a:r>
              <a:rPr lang="en-US" sz="2000" b="1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innerHTML</a:t>
            </a:r>
            <a:endParaRPr lang="en-US" sz="2000" b="1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10600" cy="493776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Lucida Console" panose="020B0609040504020204" pitchFamily="49" charset="0"/>
              </a:rPr>
              <a:t>var</a:t>
            </a:r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latin typeface="Lucida Console" panose="020B0609040504020204" pitchFamily="49" charset="0"/>
              </a:rPr>
              <a:t>myArray</a:t>
            </a:r>
            <a:r>
              <a:rPr lang="en-US" sz="1800" dirty="0">
                <a:latin typeface="Lucida Console" panose="020B0609040504020204" pitchFamily="49" charset="0"/>
              </a:rPr>
              <a:t> = </a:t>
            </a:r>
            <a:r>
              <a:rPr lang="en-US" sz="1800" dirty="0">
                <a:solidFill>
                  <a:srgbClr val="C00000"/>
                </a:solidFill>
                <a:latin typeface="Lucida Console" panose="020B0609040504020204" pitchFamily="49" charset="0"/>
              </a:rPr>
              <a:t>new </a:t>
            </a:r>
            <a:r>
              <a:rPr lang="en-US" sz="1800" dirty="0">
                <a:latin typeface="Lucida Console" panose="020B0609040504020204" pitchFamily="49" charset="0"/>
              </a:rPr>
              <a:t>Array();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Lucida Console" panose="020B0609040504020204" pitchFamily="49" charset="0"/>
              </a:rPr>
              <a:t>myArray</a:t>
            </a:r>
            <a:r>
              <a:rPr lang="en-US" sz="1800" dirty="0">
                <a:solidFill>
                  <a:srgbClr val="C00000"/>
                </a:solidFill>
                <a:latin typeface="Lucida Console" panose="020B0609040504020204" pitchFamily="49" charset="0"/>
              </a:rPr>
              <a:t>[0]</a:t>
            </a:r>
            <a:r>
              <a:rPr lang="en-US" sz="1800" dirty="0">
                <a:latin typeface="Lucida Console" panose="020B0609040504020204" pitchFamily="49" charset="0"/>
              </a:rPr>
              <a:t> = "apples";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Lucida Console" panose="020B0609040504020204" pitchFamily="49" charset="0"/>
              </a:rPr>
              <a:t>myArray</a:t>
            </a:r>
            <a:r>
              <a:rPr lang="en-US" sz="1800" dirty="0">
                <a:solidFill>
                  <a:srgbClr val="C00000"/>
                </a:solidFill>
                <a:latin typeface="Lucida Console" panose="020B0609040504020204" pitchFamily="49" charset="0"/>
              </a:rPr>
              <a:t>[1]</a:t>
            </a:r>
            <a:r>
              <a:rPr lang="en-US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latin typeface="Lucida Console" panose="020B0609040504020204" pitchFamily="49" charset="0"/>
              </a:rPr>
              <a:t>= "oranges";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Lucida Console" panose="020B0609040504020204" pitchFamily="49" charset="0"/>
              </a:rPr>
              <a:t>myArray</a:t>
            </a:r>
            <a:r>
              <a:rPr lang="en-US" sz="1800" dirty="0">
                <a:solidFill>
                  <a:srgbClr val="C00000"/>
                </a:solidFill>
                <a:latin typeface="Lucida Console" panose="020B0609040504020204" pitchFamily="49" charset="0"/>
              </a:rPr>
              <a:t>[2]</a:t>
            </a:r>
            <a:r>
              <a:rPr lang="en-US" sz="1800" dirty="0">
                <a:latin typeface="Lucida Console" panose="020B0609040504020204" pitchFamily="49" charset="0"/>
              </a:rPr>
              <a:t> = "pears";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Lucida Console" panose="020B0609040504020204" pitchFamily="49" charset="0"/>
              </a:rPr>
              <a:t>myArray</a:t>
            </a:r>
            <a:r>
              <a:rPr lang="en-US" sz="1800" dirty="0">
                <a:solidFill>
                  <a:srgbClr val="C00000"/>
                </a:solidFill>
                <a:latin typeface="Lucida Console" panose="020B0609040504020204" pitchFamily="49" charset="0"/>
              </a:rPr>
              <a:t>[3]</a:t>
            </a:r>
            <a:r>
              <a:rPr lang="en-US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latin typeface="Lucida Console" panose="020B0609040504020204" pitchFamily="49" charset="0"/>
              </a:rPr>
              <a:t>= "peaches";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Lucida Console" panose="020B0609040504020204" pitchFamily="49" charset="0"/>
              </a:rPr>
              <a:t>window.onload</a:t>
            </a:r>
            <a:r>
              <a:rPr lang="en-US" sz="1800" dirty="0">
                <a:latin typeface="Lucida Console" panose="020B0609040504020204" pitchFamily="49" charset="0"/>
              </a:rPr>
              <a:t> = function(){</a:t>
            </a:r>
            <a:r>
              <a:rPr lang="en-US" sz="2400" dirty="0">
                <a:latin typeface="Lucida Console" panose="020B0609040504020204" pitchFamily="49" charset="0"/>
              </a:rPr>
              <a:t>	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for (</a:t>
            </a:r>
            <a:r>
              <a:rPr lang="en-US" sz="2000" dirty="0" err="1">
                <a:latin typeface="Lucida Console" panose="020B0609040504020204" pitchFamily="49" charset="0"/>
              </a:rPr>
              <a:t>var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latin typeface="Lucida Console" panose="020B0609040504020204" pitchFamily="49" charset="0"/>
              </a:rPr>
              <a:t>i</a:t>
            </a:r>
            <a:r>
              <a:rPr lang="en-US" sz="2000" dirty="0">
                <a:latin typeface="Lucida Console" panose="020B0609040504020204" pitchFamily="49" charset="0"/>
              </a:rPr>
              <a:t> = 0; </a:t>
            </a:r>
            <a:r>
              <a:rPr lang="en-US" sz="18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sz="1800" dirty="0">
                <a:solidFill>
                  <a:srgbClr val="C00000"/>
                </a:solidFill>
                <a:latin typeface="Lucida Console" panose="020B0609040504020204" pitchFamily="49" charset="0"/>
              </a:rPr>
              <a:t> &lt; </a:t>
            </a:r>
            <a:r>
              <a:rPr lang="en-US" sz="18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myArray.length</a:t>
            </a:r>
            <a:r>
              <a:rPr lang="en-US" sz="2000" dirty="0">
                <a:latin typeface="Lucida Console" panose="020B0609040504020204" pitchFamily="49" charset="0"/>
              </a:rPr>
              <a:t>; </a:t>
            </a:r>
            <a:r>
              <a:rPr lang="en-US" sz="2000" dirty="0" err="1">
                <a:latin typeface="Lucida Console" panose="020B0609040504020204" pitchFamily="49" charset="0"/>
              </a:rPr>
              <a:t>i</a:t>
            </a:r>
            <a:r>
              <a:rPr lang="en-US" sz="2000" dirty="0">
                <a:latin typeface="Lucida Console" panose="020B0609040504020204" pitchFamily="49" charset="0"/>
              </a:rPr>
              <a:t>++)           {    	    </a:t>
            </a:r>
            <a:r>
              <a:rPr lang="en-US" sz="2000" dirty="0" err="1">
                <a:latin typeface="Lucida Console" panose="020B0609040504020204" pitchFamily="49" charset="0"/>
              </a:rPr>
              <a:t>document.getElementById</a:t>
            </a:r>
            <a:r>
              <a:rPr lang="en-US" sz="2000" dirty="0">
                <a:latin typeface="Lucida Console" panose="020B0609040504020204" pitchFamily="49" charset="0"/>
              </a:rPr>
              <a:t>("array").</a:t>
            </a:r>
            <a:r>
              <a:rPr lang="en-US" sz="2000" dirty="0" err="1">
                <a:latin typeface="Lucida Console" panose="020B0609040504020204" pitchFamily="49" charset="0"/>
              </a:rPr>
              <a:t>innerHTML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  <a:br>
              <a:rPr lang="en-US" sz="2000" dirty="0">
                <a:latin typeface="Lucida Console" panose="020B0609040504020204" pitchFamily="49" charset="0"/>
              </a:rPr>
            </a:br>
            <a:r>
              <a:rPr lang="en-US" sz="2000" dirty="0">
                <a:latin typeface="Lucida Console" panose="020B0609040504020204" pitchFamily="49" charset="0"/>
              </a:rPr>
              <a:t>             </a:t>
            </a:r>
            <a:r>
              <a:rPr lang="en-US" sz="1800" dirty="0">
                <a:solidFill>
                  <a:srgbClr val="C00000"/>
                </a:solidFill>
                <a:latin typeface="Lucida Console" panose="020B0609040504020204" pitchFamily="49" charset="0"/>
              </a:rPr>
              <a:t>+=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myArray</a:t>
            </a:r>
            <a:r>
              <a:rPr lang="en-US" sz="1800" dirty="0">
                <a:solidFill>
                  <a:srgbClr val="C00000"/>
                </a:solidFill>
                <a:latin typeface="Lucida Console" panose="020B0609040504020204" pitchFamily="49" charset="0"/>
              </a:rPr>
              <a:t>[</a:t>
            </a:r>
            <a:r>
              <a:rPr lang="en-US" sz="18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sz="1800" dirty="0">
                <a:solidFill>
                  <a:srgbClr val="C00000"/>
                </a:solidFill>
                <a:latin typeface="Lucida Console" panose="020B0609040504020204" pitchFamily="49" charset="0"/>
              </a:rPr>
              <a:t>]</a:t>
            </a:r>
            <a:r>
              <a:rPr lang="en-US" sz="2000" dirty="0">
                <a:latin typeface="Lucida Console" panose="020B0609040504020204" pitchFamily="49" charset="0"/>
              </a:rPr>
              <a:t> + "&lt;</a:t>
            </a:r>
            <a:r>
              <a:rPr lang="en-US" sz="2000" dirty="0" err="1">
                <a:latin typeface="Lucida Console" panose="020B0609040504020204" pitchFamily="49" charset="0"/>
              </a:rPr>
              <a:t>br</a:t>
            </a:r>
            <a:r>
              <a:rPr lang="en-US" sz="2000" dirty="0">
                <a:latin typeface="Lucida Console" panose="020B0609040504020204" pitchFamily="49" charset="0"/>
              </a:rPr>
              <a:t>&gt;";  	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}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}  //  end onload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&lt;body&gt;&lt;p id="array"&gt; &lt;/p&gt;&lt;/body&gt; </a:t>
            </a:r>
            <a:endParaRPr lang="en-US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600200"/>
            <a:ext cx="1347743" cy="158135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2469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sz="2400" dirty="0"/>
              <a:t>Loop through an array </a:t>
            </a:r>
            <a:r>
              <a:rPr lang="en-US" sz="2000" dirty="0"/>
              <a:t>– </a:t>
            </a:r>
            <a:r>
              <a:rPr lang="en-US" sz="2000" b="1" dirty="0">
                <a:solidFill>
                  <a:schemeClr val="tx1"/>
                </a:solidFill>
              </a:rPr>
              <a:t>using </a:t>
            </a:r>
            <a:r>
              <a:rPr lang="en-US" sz="2000" b="1" dirty="0">
                <a:solidFill>
                  <a:srgbClr val="C00000"/>
                </a:solidFill>
                <a:latin typeface="Lucida Console" panose="020B0609040504020204" pitchFamily="49" charset="0"/>
              </a:rPr>
              <a:t>for</a:t>
            </a:r>
            <a:r>
              <a:rPr lang="en-US" sz="2000" b="1" dirty="0">
                <a:solidFill>
                  <a:schemeClr val="tx1"/>
                </a:solidFill>
              </a:rPr>
              <a:t> loop and </a:t>
            </a:r>
            <a:r>
              <a:rPr lang="en-US" sz="2000" b="1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innerHTML</a:t>
            </a:r>
            <a:endParaRPr lang="en-US" sz="2000" b="1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10600" cy="493776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Lucida Console" panose="020B0609040504020204" pitchFamily="49" charset="0"/>
              </a:rPr>
              <a:t>var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latin typeface="Lucida Console" panose="020B0609040504020204" pitchFamily="49" charset="0"/>
              </a:rPr>
              <a:t>myArray</a:t>
            </a:r>
            <a:r>
              <a:rPr lang="en-US" sz="1600" dirty="0">
                <a:latin typeface="Lucida Console" panose="020B0609040504020204" pitchFamily="49" charset="0"/>
              </a:rPr>
              <a:t> = </a:t>
            </a:r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new </a:t>
            </a:r>
            <a:r>
              <a:rPr lang="en-US" sz="1600" dirty="0">
                <a:latin typeface="Lucida Console" panose="020B0609040504020204" pitchFamily="49" charset="0"/>
              </a:rPr>
              <a:t>Array();</a:t>
            </a:r>
          </a:p>
          <a:p>
            <a:pPr marL="0" indent="0">
              <a:buNone/>
            </a:pPr>
            <a:r>
              <a:rPr lang="en-US" sz="1600" dirty="0" err="1">
                <a:latin typeface="Lucida Console" panose="020B0609040504020204" pitchFamily="49" charset="0"/>
              </a:rPr>
              <a:t>myArray</a:t>
            </a:r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[0]</a:t>
            </a:r>
            <a:r>
              <a:rPr lang="en-US" sz="1600" dirty="0">
                <a:latin typeface="Lucida Console" panose="020B0609040504020204" pitchFamily="49" charset="0"/>
              </a:rPr>
              <a:t> = "apples";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Lucida Console" panose="020B0609040504020204" pitchFamily="49" charset="0"/>
              </a:rPr>
              <a:t>myArray</a:t>
            </a:r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[1]</a:t>
            </a:r>
            <a:r>
              <a:rPr 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= "oranges";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Lucida Console" panose="020B0609040504020204" pitchFamily="49" charset="0"/>
              </a:rPr>
              <a:t>myArray</a:t>
            </a:r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[2]</a:t>
            </a:r>
            <a:r>
              <a:rPr lang="en-US" sz="1600" dirty="0">
                <a:latin typeface="Lucida Console" panose="020B0609040504020204" pitchFamily="49" charset="0"/>
              </a:rPr>
              <a:t> = "pears";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Lucida Console" panose="020B0609040504020204" pitchFamily="49" charset="0"/>
              </a:rPr>
              <a:t>myArray</a:t>
            </a:r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[3]</a:t>
            </a:r>
            <a:r>
              <a:rPr lang="en-US" sz="16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= "peaches";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Lucida Console" panose="020B0609040504020204" pitchFamily="49" charset="0"/>
              </a:rPr>
              <a:t>window.onload</a:t>
            </a:r>
            <a:r>
              <a:rPr lang="en-US" sz="1600" dirty="0">
                <a:latin typeface="Lucida Console" panose="020B0609040504020204" pitchFamily="49" charset="0"/>
              </a:rPr>
              <a:t> = function(){</a:t>
            </a:r>
            <a:r>
              <a:rPr lang="en-US" sz="2000" dirty="0">
                <a:latin typeface="Lucida Console" panose="020B0609040504020204" pitchFamily="49" charset="0"/>
              </a:rPr>
              <a:t>	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var</a:t>
            </a:r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str</a:t>
            </a:r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latin typeface="Lucida Console" panose="020B0609040504020204" pitchFamily="49" charset="0"/>
              </a:rPr>
              <a:t>= "&lt;h2&gt;The fruits are:&lt;/h2&gt;";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var</a:t>
            </a:r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 str2 </a:t>
            </a:r>
            <a:r>
              <a:rPr lang="en-US" sz="1800" dirty="0">
                <a:latin typeface="Lucida Console" panose="020B0609040504020204" pitchFamily="49" charset="0"/>
              </a:rPr>
              <a:t>= " "; 	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for (</a:t>
            </a:r>
            <a:r>
              <a:rPr lang="en-US" sz="1800" dirty="0" err="1">
                <a:latin typeface="Lucida Console" panose="020B0609040504020204" pitchFamily="49" charset="0"/>
              </a:rPr>
              <a:t>var</a:t>
            </a:r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latin typeface="Lucida Console" panose="020B0609040504020204" pitchFamily="49" charset="0"/>
              </a:rPr>
              <a:t>i</a:t>
            </a:r>
            <a:r>
              <a:rPr lang="en-US" sz="1800" dirty="0">
                <a:latin typeface="Lucida Console" panose="020B0609040504020204" pitchFamily="49" charset="0"/>
              </a:rPr>
              <a:t> = 0; </a:t>
            </a:r>
            <a:r>
              <a:rPr lang="en-US" sz="1800" dirty="0" err="1">
                <a:latin typeface="Lucida Console" panose="020B0609040504020204" pitchFamily="49" charset="0"/>
              </a:rPr>
              <a:t>i</a:t>
            </a:r>
            <a:r>
              <a:rPr lang="en-US" sz="1800" dirty="0">
                <a:latin typeface="Lucida Console" panose="020B0609040504020204" pitchFamily="49" charset="0"/>
              </a:rPr>
              <a:t> &lt; </a:t>
            </a:r>
            <a:r>
              <a:rPr lang="en-US" sz="16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myArray.length</a:t>
            </a:r>
            <a:r>
              <a:rPr lang="en-US" sz="1800" dirty="0">
                <a:latin typeface="Lucida Console" panose="020B0609040504020204" pitchFamily="49" charset="0"/>
              </a:rPr>
              <a:t>; </a:t>
            </a:r>
            <a:r>
              <a:rPr lang="en-US" sz="1800" dirty="0" err="1">
                <a:latin typeface="Lucida Console" panose="020B0609040504020204" pitchFamily="49" charset="0"/>
              </a:rPr>
              <a:t>i</a:t>
            </a:r>
            <a:r>
              <a:rPr lang="en-US" sz="1800" dirty="0">
                <a:latin typeface="Lucida Console" panose="020B0609040504020204" pitchFamily="49" charset="0"/>
              </a:rPr>
              <a:t>++)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{    	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   str2 += </a:t>
            </a:r>
            <a:r>
              <a:rPr lang="en-US" sz="1800" dirty="0">
                <a:latin typeface="Lucida Console" panose="020B0609040504020204" pitchFamily="49" charset="0"/>
              </a:rPr>
              <a:t>"&lt;li&gt;" + </a:t>
            </a:r>
            <a:r>
              <a:rPr lang="en-US" sz="16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myArray</a:t>
            </a:r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[</a:t>
            </a:r>
            <a:r>
              <a:rPr lang="en-US" sz="16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i</a:t>
            </a:r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]</a:t>
            </a:r>
            <a:r>
              <a:rPr lang="en-US" sz="1800" dirty="0">
                <a:latin typeface="Lucida Console" panose="020B0609040504020204" pitchFamily="49" charset="0"/>
              </a:rPr>
              <a:t> + "&lt;/li&gt;";  	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Lucida Console" panose="020B0609040504020204" pitchFamily="49" charset="0"/>
              </a:rPr>
              <a:t>document.getElementById</a:t>
            </a:r>
            <a:r>
              <a:rPr lang="en-US" sz="1600" dirty="0">
                <a:latin typeface="Lucida Console" panose="020B0609040504020204" pitchFamily="49" charset="0"/>
              </a:rPr>
              <a:t>("array").</a:t>
            </a:r>
            <a:r>
              <a:rPr lang="en-US" sz="1600" dirty="0" err="1">
                <a:latin typeface="Lucida Console" panose="020B0609040504020204" pitchFamily="49" charset="0"/>
              </a:rPr>
              <a:t>innerHTML</a:t>
            </a:r>
            <a:r>
              <a:rPr lang="en-US" sz="1600" dirty="0">
                <a:latin typeface="Lucida Console" panose="020B0609040504020204" pitchFamily="49" charset="0"/>
              </a:rPr>
              <a:t> = 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                              </a:t>
            </a:r>
            <a:r>
              <a:rPr lang="en-US" sz="16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str</a:t>
            </a:r>
            <a:r>
              <a:rPr lang="en-US" sz="1600" dirty="0">
                <a:latin typeface="Lucida Console" panose="020B0609040504020204" pitchFamily="49" charset="0"/>
              </a:rPr>
              <a:t> + "&lt;</a:t>
            </a:r>
            <a:r>
              <a:rPr lang="en-US" sz="1600" dirty="0" err="1">
                <a:latin typeface="Lucida Console" panose="020B0609040504020204" pitchFamily="49" charset="0"/>
              </a:rPr>
              <a:t>ul</a:t>
            </a:r>
            <a:r>
              <a:rPr lang="en-US" sz="1600" dirty="0">
                <a:latin typeface="Lucida Console" panose="020B0609040504020204" pitchFamily="49" charset="0"/>
              </a:rPr>
              <a:t>&gt;" + </a:t>
            </a:r>
            <a:r>
              <a:rPr lang="en-US" sz="1600" dirty="0">
                <a:solidFill>
                  <a:srgbClr val="C00000"/>
                </a:solidFill>
                <a:latin typeface="Lucida Console" panose="020B0609040504020204" pitchFamily="49" charset="0"/>
              </a:rPr>
              <a:t>str2</a:t>
            </a:r>
            <a:r>
              <a:rPr lang="en-US" sz="1600" dirty="0">
                <a:latin typeface="Lucida Console" panose="020B0609040504020204" pitchFamily="49" charset="0"/>
              </a:rPr>
              <a:t> + "&lt;/</a:t>
            </a:r>
            <a:r>
              <a:rPr lang="en-US" sz="1600" dirty="0" err="1">
                <a:latin typeface="Lucida Console" panose="020B0609040504020204" pitchFamily="49" charset="0"/>
              </a:rPr>
              <a:t>ul</a:t>
            </a:r>
            <a:r>
              <a:rPr lang="en-US" sz="1600" dirty="0">
                <a:latin typeface="Lucida Console" panose="020B0609040504020204" pitchFamily="49" charset="0"/>
              </a:rPr>
              <a:t>&gt;";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Lucida Console" panose="020B0609040504020204" pitchFamily="49" charset="0"/>
              </a:rPr>
              <a:t>}  </a:t>
            </a:r>
            <a:r>
              <a:rPr lang="en-US" sz="1600" dirty="0">
                <a:latin typeface="Lucida Console" panose="020B0609040504020204" pitchFamily="49" charset="0"/>
              </a:rPr>
              <a:t>//  end onload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Lucida Console" panose="020B0609040504020204" pitchFamily="49" charset="0"/>
              </a:rPr>
              <a:t>&lt;body&gt;&lt;p id="array"&gt; &lt;/p&gt;&lt;/body&gt; </a:t>
            </a:r>
            <a:endParaRPr lang="en-US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565623"/>
            <a:ext cx="1676400" cy="137996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6445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type of variables / object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stores </a:t>
            </a:r>
            <a:r>
              <a:rPr lang="en-US" dirty="0">
                <a:solidFill>
                  <a:srgbClr val="C00000"/>
                </a:solidFill>
              </a:rPr>
              <a:t>multiple values </a:t>
            </a:r>
            <a:r>
              <a:rPr lang="en-US" dirty="0"/>
              <a:t>using a single</a:t>
            </a:r>
            <a:br>
              <a:rPr lang="en-US" dirty="0"/>
            </a:br>
            <a:r>
              <a:rPr lang="en-US" dirty="0"/>
              <a:t>  variable name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for a list or collection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15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sz="2400" dirty="0"/>
              <a:t>Loop through an array </a:t>
            </a:r>
            <a:r>
              <a:rPr lang="en-US" sz="2000" dirty="0"/>
              <a:t>– </a:t>
            </a:r>
            <a:r>
              <a:rPr lang="en-US" sz="2000" b="1" dirty="0">
                <a:solidFill>
                  <a:schemeClr val="tx1"/>
                </a:solidFill>
              </a:rPr>
              <a:t>test using </a:t>
            </a:r>
            <a:r>
              <a:rPr lang="en-US" sz="2000" b="1" dirty="0">
                <a:solidFill>
                  <a:srgbClr val="C00000"/>
                </a:solidFill>
                <a:latin typeface="Lucida Console" panose="020B0609040504020204" pitchFamily="49" charset="0"/>
              </a:rPr>
              <a:t>browser dev tools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219200"/>
            <a:ext cx="5943600" cy="5308332"/>
          </a:xfrm>
          <a:ln w="3175"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466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Manipulate an Array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614899"/>
              </p:ext>
            </p:extLst>
          </p:nvPr>
        </p:nvGraphicFramePr>
        <p:xfrm>
          <a:off x="1219200" y="1828800"/>
          <a:ext cx="7086600" cy="29802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674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join()</a:t>
                      </a:r>
                      <a:endParaRPr lang="en-US" sz="2000" b="0" dirty="0">
                        <a:solidFill>
                          <a:srgbClr val="C0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Joins elements</a:t>
                      </a:r>
                      <a:r>
                        <a:rPr lang="en-US" sz="2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into a string</a:t>
                      </a:r>
                      <a:endParaRPr lang="en-US" sz="20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318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concat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()</a:t>
                      </a:r>
                      <a:endParaRPr lang="en-US" sz="2000" b="0" dirty="0">
                        <a:solidFill>
                          <a:srgbClr val="C0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Merges arrays</a:t>
                      </a:r>
                      <a:endParaRPr lang="en-US" sz="20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318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indexOf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()</a:t>
                      </a:r>
                      <a:endParaRPr lang="en-US" sz="2000" b="0" dirty="0">
                        <a:solidFill>
                          <a:srgbClr val="C0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Searches</a:t>
                      </a:r>
                      <a:r>
                        <a:rPr lang="en-US" sz="2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for an element</a:t>
                      </a:r>
                      <a:endParaRPr lang="en-US" sz="20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318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pop()</a:t>
                      </a:r>
                      <a:endParaRPr lang="en-US" sz="2000" b="0" dirty="0">
                        <a:solidFill>
                          <a:srgbClr val="C0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Removes last element</a:t>
                      </a:r>
                      <a:endParaRPr lang="en-US" sz="20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318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push()</a:t>
                      </a:r>
                      <a:endParaRPr lang="en-US" sz="2000" b="0" dirty="0">
                        <a:solidFill>
                          <a:srgbClr val="C0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Add an element to the end</a:t>
                      </a:r>
                      <a:endParaRPr lang="en-US" sz="20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318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shift()</a:t>
                      </a:r>
                      <a:endParaRPr lang="en-US" sz="2000" b="0" dirty="0">
                        <a:solidFill>
                          <a:srgbClr val="C0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Removes first element</a:t>
                      </a:r>
                      <a:endParaRPr lang="en-US" sz="20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1337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unshift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()</a:t>
                      </a:r>
                      <a:endParaRPr lang="en-US" sz="2000" b="0" dirty="0">
                        <a:solidFill>
                          <a:srgbClr val="C0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Add an element</a:t>
                      </a:r>
                      <a:r>
                        <a:rPr lang="en-US" sz="2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to the beginning</a:t>
                      </a:r>
                      <a:endParaRPr lang="en-US" sz="2000" b="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738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DATES</a:t>
            </a:r>
            <a:r>
              <a:rPr lang="en-US" dirty="0"/>
              <a:t> - Methods of 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Date() </a:t>
            </a:r>
            <a:r>
              <a:rPr lang="en-US" dirty="0"/>
              <a:t>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884756"/>
              </p:ext>
            </p:extLst>
          </p:nvPr>
        </p:nvGraphicFramePr>
        <p:xfrm>
          <a:off x="365760" y="1280160"/>
          <a:ext cx="8534400" cy="402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Lucida Console" panose="020B0609040504020204" pitchFamily="49" charset="0"/>
                        </a:rPr>
                        <a:t>var</a:t>
                      </a:r>
                      <a:r>
                        <a:rPr lang="en-US" sz="1600" dirty="0">
                          <a:latin typeface="Lucida Console" panose="020B0609040504020204" pitchFamily="49" charset="0"/>
                        </a:rPr>
                        <a:t> today = new Date();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Define/initialize variable named </a:t>
                      </a:r>
                      <a:br>
                        <a:rPr lang="en-US" sz="1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en-US" sz="1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today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Lucida Console" panose="020B0609040504020204" pitchFamily="49" charset="0"/>
                        </a:rPr>
                        <a:t>var</a:t>
                      </a:r>
                      <a:r>
                        <a:rPr lang="en-US" sz="1600" dirty="0"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1600" dirty="0" err="1">
                          <a:latin typeface="Lucida Console" panose="020B0609040504020204" pitchFamily="49" charset="0"/>
                        </a:rPr>
                        <a:t>dayNum</a:t>
                      </a:r>
                      <a:r>
                        <a:rPr lang="en-US" sz="1600" dirty="0">
                          <a:latin typeface="Lucida Console" panose="020B0609040504020204" pitchFamily="49" charset="0"/>
                        </a:rPr>
                        <a:t> = </a:t>
                      </a:r>
                      <a:r>
                        <a:rPr lang="en-US" sz="1600" dirty="0" err="1">
                          <a:latin typeface="Lucida Console" panose="020B0609040504020204" pitchFamily="49" charset="0"/>
                        </a:rPr>
                        <a:t>today.getDate</a:t>
                      </a:r>
                      <a:r>
                        <a:rPr lang="en-US" sz="1600" dirty="0">
                          <a:latin typeface="Lucida Console" panose="020B0609040504020204" pitchFamily="49" charset="0"/>
                        </a:rPr>
                        <a:t>();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Returns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day of month, </a:t>
                      </a:r>
                      <a:br>
                        <a:rPr lang="en-US" sz="18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from 1 to 31</a:t>
                      </a:r>
                      <a:endParaRPr lang="en-US" sz="1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Lucida Console" panose="020B0609040504020204" pitchFamily="49" charset="0"/>
                        </a:rPr>
                        <a:t>var</a:t>
                      </a:r>
                      <a:r>
                        <a:rPr lang="en-US" sz="1600" dirty="0"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1600" dirty="0" err="1">
                          <a:latin typeface="Lucida Console" panose="020B0609040504020204" pitchFamily="49" charset="0"/>
                        </a:rPr>
                        <a:t>dayWeek</a:t>
                      </a:r>
                      <a:r>
                        <a:rPr lang="en-US" sz="1600" baseline="0" dirty="0">
                          <a:latin typeface="Lucida Console" panose="020B0609040504020204" pitchFamily="49" charset="0"/>
                        </a:rPr>
                        <a:t> = </a:t>
                      </a:r>
                      <a:r>
                        <a:rPr lang="en-US" sz="1600" baseline="0">
                          <a:latin typeface="Lucida Console" panose="020B0609040504020204" pitchFamily="49" charset="0"/>
                        </a:rPr>
                        <a:t>today.getDay</a:t>
                      </a:r>
                      <a:r>
                        <a:rPr lang="en-US" sz="1600" baseline="0" dirty="0">
                          <a:latin typeface="Lucida Console" panose="020B0609040504020204" pitchFamily="49" charset="0"/>
                        </a:rPr>
                        <a:t>();</a:t>
                      </a:r>
                      <a:endParaRPr lang="en-US" sz="1600" dirty="0">
                        <a:latin typeface="Lucida Console" panose="020B060904050402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Returns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day-of-week, from 0 to 6</a:t>
                      </a:r>
                    </a:p>
                    <a:p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Sunday=0,  Monday=1, </a:t>
                      </a:r>
                      <a:br>
                        <a:rPr lang="en-US" sz="18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... Saturday=6</a:t>
                      </a:r>
                      <a:endParaRPr lang="en-US" sz="1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Lucida Console" panose="020B0609040504020204" pitchFamily="49" charset="0"/>
                        </a:rPr>
                        <a:t>var monthNum = today.getMonth();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Returns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month number, </a:t>
                      </a:r>
                      <a:br>
                        <a:rPr lang="en-US" sz="18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from 0 to 11</a:t>
                      </a:r>
                    </a:p>
                    <a:p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January=0, February=2, </a:t>
                      </a:r>
                      <a:br>
                        <a:rPr lang="en-US" sz="18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</a:b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... December=11</a:t>
                      </a:r>
                      <a:endParaRPr lang="en-US" sz="1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Lucida Console" panose="020B0609040504020204" pitchFamily="49" charset="0"/>
                        </a:rPr>
                        <a:t>var</a:t>
                      </a:r>
                      <a:r>
                        <a:rPr lang="en-US" sz="1600" dirty="0">
                          <a:latin typeface="Lucida Console" panose="020B0609040504020204" pitchFamily="49" charset="0"/>
                        </a:rPr>
                        <a:t> year = </a:t>
                      </a:r>
                      <a:r>
                        <a:rPr lang="en-US" sz="1600" dirty="0" err="1">
                          <a:latin typeface="Lucida Console" panose="020B0609040504020204" pitchFamily="49" charset="0"/>
                        </a:rPr>
                        <a:t>today.getFullYear</a:t>
                      </a:r>
                      <a:r>
                        <a:rPr lang="en-US" sz="1600" dirty="0">
                          <a:latin typeface="Lucida Console" panose="020B0609040504020204" pitchFamily="49" charset="0"/>
                        </a:rPr>
                        <a:t>();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Returns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the 4-digit year</a:t>
                      </a:r>
                    </a:p>
                    <a:p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Use this instead of </a:t>
                      </a:r>
                      <a:r>
                        <a:rPr lang="en-US" sz="1800" baseline="0" dirty="0" err="1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getYear</a:t>
                      </a:r>
                      <a:r>
                        <a:rPr lang="en-US" sz="1800" baseline="0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()</a:t>
                      </a:r>
                      <a:endParaRPr lang="en-US" sz="1800" dirty="0">
                        <a:solidFill>
                          <a:srgbClr val="C00000"/>
                        </a:solidFill>
                        <a:latin typeface="Lucida Console" panose="020B0609040504020204" pitchFamily="49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18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 day of the week using an </a:t>
            </a:r>
            <a:r>
              <a:rPr lang="en-US" b="1" dirty="0">
                <a:solidFill>
                  <a:schemeClr val="tx1"/>
                </a:solidFill>
              </a:rPr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763000" cy="493776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var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today </a:t>
            </a:r>
            <a:r>
              <a:rPr lang="en-US" sz="2000" dirty="0">
                <a:latin typeface="Lucida Console" panose="020B0609040504020204" pitchFamily="49" charset="0"/>
              </a:rPr>
              <a:t>= new Date();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var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theDay</a:t>
            </a:r>
            <a:r>
              <a:rPr lang="en-US" sz="2000" dirty="0">
                <a:solidFill>
                  <a:srgbClr val="0000CC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latin typeface="Lucida Console" panose="020B0609040504020204" pitchFamily="49" charset="0"/>
              </a:rPr>
              <a:t>= </a:t>
            </a:r>
            <a:r>
              <a:rPr lang="en-US" sz="20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today</a:t>
            </a:r>
            <a:r>
              <a:rPr lang="en-US" sz="2000" dirty="0" err="1">
                <a:latin typeface="Lucida Console" panose="020B0609040504020204" pitchFamily="49" charset="0"/>
              </a:rPr>
              <a:t>.getDay</a:t>
            </a:r>
            <a:r>
              <a:rPr lang="en-US" sz="2000" dirty="0">
                <a:latin typeface="Lucida Console" panose="020B0609040504020204" pitchFamily="49" charset="0"/>
              </a:rPr>
              <a:t>(); </a:t>
            </a:r>
            <a:r>
              <a:rPr lang="en-US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//returns a number from 0-6</a:t>
            </a:r>
            <a:br>
              <a:rPr lang="en-US" sz="2000" dirty="0">
                <a:latin typeface="Lucida Console" panose="020B0609040504020204" pitchFamily="49" charset="0"/>
              </a:rPr>
            </a:b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//use that number as the array index to get its value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var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days</a:t>
            </a:r>
            <a:r>
              <a:rPr lang="en-US" sz="2000" dirty="0">
                <a:latin typeface="Lucida Console" panose="020B0609040504020204" pitchFamily="49" charset="0"/>
              </a:rPr>
              <a:t> = new Array();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days[0] = "Sunday";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days[1] = "Monday";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days[2] = "Tuesday";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days[3] = "Wednesday";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days[4] = "Thursday";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days[5] = "Friday";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days[6] = "Saturday";</a:t>
            </a:r>
            <a:br>
              <a:rPr lang="en-US" sz="2000" dirty="0">
                <a:latin typeface="Lucida Console" panose="020B0609040504020204" pitchFamily="49" charset="0"/>
              </a:rPr>
            </a:b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alert("The day is "  + </a:t>
            </a:r>
            <a:r>
              <a:rPr lang="en-US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days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theDay</a:t>
            </a:r>
            <a:r>
              <a:rPr lang="en-US" sz="2000" dirty="0">
                <a:latin typeface="Lucida Console" panose="020B0609040504020204" pitchFamily="49" charset="0"/>
              </a:rPr>
              <a:t>] 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92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 day of the week using </a:t>
            </a:r>
            <a:r>
              <a:rPr lang="en-US" b="1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if..else</a:t>
            </a:r>
            <a:r>
              <a:rPr lang="en-US" b="1" dirty="0">
                <a:solidFill>
                  <a:srgbClr val="C00000"/>
                </a:solidFill>
                <a:latin typeface="Lucida Console" panose="020B0609040504020204" pitchFamily="49" charset="0"/>
              </a:rPr>
              <a:t> 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763000" cy="493776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var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Lucida Console" panose="020B0609040504020204" pitchFamily="49" charset="0"/>
              </a:rPr>
              <a:t>today </a:t>
            </a:r>
            <a:r>
              <a:rPr lang="en-US" sz="2000" dirty="0">
                <a:latin typeface="Lucida Console" panose="020B0609040504020204" pitchFamily="49" charset="0"/>
              </a:rPr>
              <a:t>= new Date();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var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theDay</a:t>
            </a:r>
            <a:r>
              <a:rPr lang="en-US" sz="2000" dirty="0">
                <a:latin typeface="Lucida Console" panose="020B0609040504020204" pitchFamily="49" charset="0"/>
              </a:rPr>
              <a:t> = </a:t>
            </a:r>
            <a:r>
              <a:rPr lang="en-US" sz="20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today</a:t>
            </a:r>
            <a:r>
              <a:rPr lang="en-US" sz="2000" dirty="0" err="1">
                <a:latin typeface="Lucida Console" panose="020B0609040504020204" pitchFamily="49" charset="0"/>
              </a:rPr>
              <a:t>.getDay</a:t>
            </a:r>
            <a:r>
              <a:rPr lang="en-US" sz="2000" dirty="0">
                <a:latin typeface="Lucida Console" panose="020B0609040504020204" pitchFamily="49" charset="0"/>
              </a:rPr>
              <a:t>(); </a:t>
            </a:r>
            <a:r>
              <a:rPr lang="en-US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//returns a number from 0-6</a:t>
            </a:r>
            <a:br>
              <a:rPr lang="en-US" sz="2000" dirty="0">
                <a:solidFill>
                  <a:srgbClr val="00B050"/>
                </a:solidFill>
                <a:latin typeface="Lucida Console" panose="020B0609040504020204" pitchFamily="49" charset="0"/>
              </a:rPr>
            </a:br>
            <a:endParaRPr lang="en-US" sz="20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var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day</a:t>
            </a:r>
            <a:r>
              <a:rPr lang="en-US" sz="20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if     (</a:t>
            </a: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theDay</a:t>
            </a:r>
            <a:r>
              <a:rPr lang="en-US" sz="2000" dirty="0">
                <a:latin typeface="Lucida Console" panose="020B0609040504020204" pitchFamily="49" charset="0"/>
              </a:rPr>
              <a:t> == 0) { </a:t>
            </a:r>
            <a:r>
              <a:rPr lang="en-US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day</a:t>
            </a:r>
            <a:r>
              <a:rPr lang="en-US" sz="2000" dirty="0">
                <a:latin typeface="Lucida Console" panose="020B0609040504020204" pitchFamily="49" charset="0"/>
              </a:rPr>
              <a:t> = "Sunday";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else if(</a:t>
            </a: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theDay</a:t>
            </a:r>
            <a:r>
              <a:rPr lang="en-US" sz="2000" dirty="0">
                <a:latin typeface="Lucida Console" panose="020B0609040504020204" pitchFamily="49" charset="0"/>
              </a:rPr>
              <a:t> == 1) { </a:t>
            </a:r>
            <a:r>
              <a:rPr lang="en-US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day</a:t>
            </a:r>
            <a:r>
              <a:rPr lang="en-US" sz="2000" dirty="0">
                <a:latin typeface="Lucida Console" panose="020B0609040504020204" pitchFamily="49" charset="0"/>
              </a:rPr>
              <a:t> = "Monday";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else if(</a:t>
            </a: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theDay</a:t>
            </a:r>
            <a:r>
              <a:rPr lang="en-US" sz="2000" dirty="0">
                <a:latin typeface="Lucida Console" panose="020B0609040504020204" pitchFamily="49" charset="0"/>
              </a:rPr>
              <a:t> == 2) { </a:t>
            </a:r>
            <a:r>
              <a:rPr lang="en-US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day</a:t>
            </a:r>
            <a:r>
              <a:rPr lang="en-US" sz="2000" dirty="0">
                <a:latin typeface="Lucida Console" panose="020B0609040504020204" pitchFamily="49" charset="0"/>
              </a:rPr>
              <a:t> = "Tuesday";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else if(</a:t>
            </a: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theDay</a:t>
            </a:r>
            <a:r>
              <a:rPr lang="en-US" sz="2000" dirty="0">
                <a:latin typeface="Lucida Console" panose="020B0609040504020204" pitchFamily="49" charset="0"/>
              </a:rPr>
              <a:t> == 3) { </a:t>
            </a:r>
            <a:r>
              <a:rPr lang="en-US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day</a:t>
            </a:r>
            <a:r>
              <a:rPr lang="en-US" sz="2000" dirty="0">
                <a:latin typeface="Lucida Console" panose="020B0609040504020204" pitchFamily="49" charset="0"/>
              </a:rPr>
              <a:t> = "Wednesday";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else if(</a:t>
            </a: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theDay</a:t>
            </a:r>
            <a:r>
              <a:rPr lang="en-US" sz="2000" dirty="0">
                <a:latin typeface="Lucida Console" panose="020B0609040504020204" pitchFamily="49" charset="0"/>
              </a:rPr>
              <a:t> == 4) { </a:t>
            </a:r>
            <a:r>
              <a:rPr lang="en-US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day</a:t>
            </a:r>
            <a:r>
              <a:rPr lang="en-US" sz="2000" dirty="0">
                <a:latin typeface="Lucida Console" panose="020B0609040504020204" pitchFamily="49" charset="0"/>
              </a:rPr>
              <a:t> = "Thursday";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else if(</a:t>
            </a: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theDay</a:t>
            </a:r>
            <a:r>
              <a:rPr lang="en-US" sz="2000" dirty="0">
                <a:latin typeface="Lucida Console" panose="020B0609040504020204" pitchFamily="49" charset="0"/>
              </a:rPr>
              <a:t> == 5) { </a:t>
            </a:r>
            <a:r>
              <a:rPr lang="en-US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day</a:t>
            </a:r>
            <a:r>
              <a:rPr lang="en-US" sz="2000" dirty="0">
                <a:latin typeface="Lucida Console" panose="020B0609040504020204" pitchFamily="49" charset="0"/>
              </a:rPr>
              <a:t> = "Friday";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else if(</a:t>
            </a:r>
            <a:r>
              <a:rPr lang="en-US" sz="2000" dirty="0" err="1">
                <a:solidFill>
                  <a:srgbClr val="0000CC"/>
                </a:solidFill>
                <a:latin typeface="Lucida Console" panose="020B0609040504020204" pitchFamily="49" charset="0"/>
              </a:rPr>
              <a:t>theDay</a:t>
            </a:r>
            <a:r>
              <a:rPr lang="en-US" sz="2000" dirty="0">
                <a:latin typeface="Lucida Console" panose="020B0609040504020204" pitchFamily="49" charset="0"/>
              </a:rPr>
              <a:t> == 6) { </a:t>
            </a:r>
            <a:r>
              <a:rPr lang="en-US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day</a:t>
            </a:r>
            <a:r>
              <a:rPr lang="en-US" sz="2000" dirty="0">
                <a:latin typeface="Lucida Console" panose="020B0609040504020204" pitchFamily="49" charset="0"/>
              </a:rPr>
              <a:t> = "Saturday";  }</a:t>
            </a:r>
            <a:br>
              <a:rPr lang="en-US" sz="2000" dirty="0">
                <a:latin typeface="Lucida Console" panose="020B0609040504020204" pitchFamily="49" charset="0"/>
              </a:rPr>
            </a:b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Lucida Console" panose="020B0609040504020204" pitchFamily="49" charset="0"/>
              </a:rPr>
              <a:t>alert("The day is "  + </a:t>
            </a:r>
            <a:r>
              <a:rPr lang="en-US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day</a:t>
            </a:r>
            <a:r>
              <a:rPr lang="en-US" sz="2000" dirty="0">
                <a:latin typeface="Lucida Console" panose="020B0609040504020204" pitchFamily="49" charset="0"/>
              </a:rPr>
              <a:t> 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4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763000" cy="493776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Lucida Console" panose="020B0609040504020204" pitchFamily="49" charset="0"/>
              </a:rPr>
              <a:t>Array() </a:t>
            </a:r>
            <a:r>
              <a:rPr lang="en-US" dirty="0">
                <a:solidFill>
                  <a:srgbClr val="C00000"/>
                </a:solidFill>
              </a:rPr>
              <a:t>object </a:t>
            </a:r>
            <a:r>
              <a:rPr lang="en-US" dirty="0"/>
              <a:t>- uppercase </a:t>
            </a:r>
            <a:r>
              <a:rPr lang="en-US" sz="2800" dirty="0">
                <a:latin typeface="Lucida Console" panose="020B0609040504020204" pitchFamily="49" charset="0"/>
              </a:rPr>
              <a:t>A</a:t>
            </a:r>
          </a:p>
          <a:p>
            <a:endParaRPr lang="en-US" sz="3200" dirty="0"/>
          </a:p>
          <a:p>
            <a:r>
              <a:rPr lang="en-US" dirty="0"/>
              <a:t>arrays always begin with </a:t>
            </a:r>
            <a:r>
              <a:rPr lang="en-US" dirty="0">
                <a:solidFill>
                  <a:srgbClr val="C00000"/>
                </a:solidFill>
              </a:rPr>
              <a:t>0 (zero) index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each element in the array has an </a:t>
            </a:r>
            <a:r>
              <a:rPr lang="en-US" dirty="0">
                <a:solidFill>
                  <a:srgbClr val="C00000"/>
                </a:solidFill>
              </a:rPr>
              <a:t>index </a:t>
            </a:r>
            <a:r>
              <a:rPr lang="en-US" dirty="0"/>
              <a:t>value</a:t>
            </a:r>
          </a:p>
          <a:p>
            <a:endParaRPr lang="en-US" dirty="0"/>
          </a:p>
          <a:p>
            <a:r>
              <a:rPr lang="en-US" dirty="0"/>
              <a:t>an array has a 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length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property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44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Array – Alternative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sz="3200" dirty="0"/>
            </a:br>
            <a:endParaRPr lang="en-US" sz="3200" dirty="0"/>
          </a:p>
          <a:p>
            <a:pPr marL="0" indent="0">
              <a:buNone/>
            </a:pPr>
            <a:r>
              <a:rPr lang="en-US" sz="2400" b="1" dirty="0">
                <a:latin typeface="Lucida Console" panose="020B0609040504020204" pitchFamily="49" charset="0"/>
              </a:rPr>
              <a:t>    </a:t>
            </a:r>
            <a:r>
              <a:rPr lang="en-US" sz="2400" dirty="0" err="1">
                <a:latin typeface="Lucida Console" panose="020B0609040504020204" pitchFamily="49" charset="0"/>
              </a:rPr>
              <a:t>var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new </a:t>
            </a:r>
            <a:r>
              <a:rPr lang="en-US" sz="2400" dirty="0">
                <a:latin typeface="Lucida Console" panose="020B0609040504020204" pitchFamily="49" charset="0"/>
              </a:rPr>
              <a:t>Array();</a:t>
            </a:r>
          </a:p>
          <a:p>
            <a:pPr marL="0" indent="0"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</a:t>
            </a:r>
            <a:r>
              <a:rPr lang="en-US" sz="2400" dirty="0" err="1"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[0]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= "apples";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</a:t>
            </a:r>
            <a:r>
              <a:rPr lang="en-US" sz="2400" dirty="0" err="1"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[1]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= "oranges";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</a:t>
            </a:r>
            <a:r>
              <a:rPr lang="en-US" sz="2400" dirty="0" err="1"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[2]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= "pears";</a:t>
            </a: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    </a:t>
            </a:r>
            <a:r>
              <a:rPr lang="en-US" sz="2400" dirty="0" err="1"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[3]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= "peaches";</a:t>
            </a:r>
          </a:p>
          <a:p>
            <a:pPr marL="0" indent="0">
              <a:buNone/>
            </a:pPr>
            <a:r>
              <a:rPr lang="en-US" sz="3200" dirty="0"/>
              <a:t>   </a:t>
            </a:r>
          </a:p>
          <a:p>
            <a:endParaRPr lang="en-US" dirty="0"/>
          </a:p>
        </p:txBody>
      </p:sp>
      <p:sp>
        <p:nvSpPr>
          <p:cNvPr id="4" name="Down Arrow Callout 3"/>
          <p:cNvSpPr/>
          <p:nvPr/>
        </p:nvSpPr>
        <p:spPr>
          <a:xfrm>
            <a:off x="2667000" y="1371601"/>
            <a:ext cx="3124201" cy="914400"/>
          </a:xfrm>
          <a:prstGeom prst="down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JS keyword / operator</a:t>
            </a:r>
          </a:p>
        </p:txBody>
      </p:sp>
      <p:sp>
        <p:nvSpPr>
          <p:cNvPr id="6" name="Down Arrow Callout 5"/>
          <p:cNvSpPr/>
          <p:nvPr/>
        </p:nvSpPr>
        <p:spPr>
          <a:xfrm>
            <a:off x="198120" y="1371600"/>
            <a:ext cx="2438400" cy="914400"/>
          </a:xfrm>
          <a:prstGeom prst="down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instance of object</a:t>
            </a:r>
          </a:p>
        </p:txBody>
      </p:sp>
      <p:sp>
        <p:nvSpPr>
          <p:cNvPr id="7" name="Left Arrow Callout 6"/>
          <p:cNvSpPr/>
          <p:nvPr/>
        </p:nvSpPr>
        <p:spPr>
          <a:xfrm>
            <a:off x="6172200" y="2219459"/>
            <a:ext cx="1828800" cy="599941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057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JS object</a:t>
            </a:r>
          </a:p>
        </p:txBody>
      </p:sp>
      <p:sp>
        <p:nvSpPr>
          <p:cNvPr id="8" name="Up Arrow Callout 7"/>
          <p:cNvSpPr/>
          <p:nvPr/>
        </p:nvSpPr>
        <p:spPr>
          <a:xfrm>
            <a:off x="876300" y="5067300"/>
            <a:ext cx="3924300" cy="723900"/>
          </a:xfrm>
          <a:prstGeom prst="upArrowCallout">
            <a:avLst>
              <a:gd name="adj1" fmla="val 34635"/>
              <a:gd name="adj2" fmla="val 28073"/>
              <a:gd name="adj3" fmla="val 25000"/>
              <a:gd name="adj4" fmla="val 6497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index number - BRACKETS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0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Array – Alternative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9154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3200" dirty="0"/>
            </a:br>
            <a:endParaRPr lang="en-US" sz="3200" dirty="0"/>
          </a:p>
          <a:p>
            <a:pPr marL="0" indent="0">
              <a:buNone/>
            </a:pPr>
            <a:r>
              <a:rPr lang="en-US" sz="2000" dirty="0" err="1">
                <a:latin typeface="Lucida Console" panose="020B0609040504020204" pitchFamily="49" charset="0"/>
              </a:rPr>
              <a:t>var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latin typeface="Lucida Console" panose="020B0609040504020204" pitchFamily="49" charset="0"/>
              </a:rPr>
              <a:t>myArray</a:t>
            </a:r>
            <a:r>
              <a:rPr lang="en-US" sz="2000" dirty="0">
                <a:latin typeface="Lucida Console" panose="020B06090405040202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Lucida Console" panose="020B0609040504020204" pitchFamily="49" charset="0"/>
              </a:rPr>
              <a:t>new </a:t>
            </a:r>
            <a:r>
              <a:rPr lang="en-US" sz="2000" dirty="0">
                <a:latin typeface="Lucida Console" panose="020B0609040504020204" pitchFamily="49" charset="0"/>
              </a:rPr>
              <a:t>Array</a:t>
            </a:r>
            <a:r>
              <a:rPr lang="en-US" sz="2000" b="1" dirty="0">
                <a:solidFill>
                  <a:srgbClr val="C00000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>
                <a:latin typeface="Lucida Console" panose="020B0609040504020204" pitchFamily="49" charset="0"/>
              </a:rPr>
              <a:t>"apples", "oranges", "pears"</a:t>
            </a:r>
            <a:r>
              <a:rPr lang="en-US" sz="2000" b="1" dirty="0">
                <a:solidFill>
                  <a:srgbClr val="C00000"/>
                </a:solidFill>
                <a:latin typeface="Lucida Console" panose="020B0609040504020204" pitchFamily="49" charset="0"/>
              </a:rPr>
              <a:t>)</a:t>
            </a:r>
            <a:r>
              <a:rPr lang="en-US" sz="2000" dirty="0">
                <a:latin typeface="Lucida Console" panose="020B0609040504020204" pitchFamily="49" charset="0"/>
              </a:rPr>
              <a:t>; </a:t>
            </a:r>
          </a:p>
          <a:p>
            <a:pPr marL="0" indent="0">
              <a:buNone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3600" dirty="0"/>
              <a:t>  </a:t>
            </a:r>
          </a:p>
          <a:p>
            <a:endParaRPr lang="en-US" dirty="0"/>
          </a:p>
        </p:txBody>
      </p:sp>
      <p:sp>
        <p:nvSpPr>
          <p:cNvPr id="4" name="Up Arrow Callout 3"/>
          <p:cNvSpPr/>
          <p:nvPr/>
        </p:nvSpPr>
        <p:spPr>
          <a:xfrm>
            <a:off x="4152900" y="2895600"/>
            <a:ext cx="4000500" cy="1295400"/>
          </a:xfrm>
          <a:prstGeom prst="up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Define contents of array when declaring the variable</a:t>
            </a:r>
          </a:p>
        </p:txBody>
      </p:sp>
      <p:sp>
        <p:nvSpPr>
          <p:cNvPr id="5" name="Down Arrow Callout 4"/>
          <p:cNvSpPr/>
          <p:nvPr/>
        </p:nvSpPr>
        <p:spPr>
          <a:xfrm>
            <a:off x="1143000" y="1295400"/>
            <a:ext cx="3124201" cy="974501"/>
          </a:xfrm>
          <a:prstGeom prst="downArrowCallo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JS keyword / operator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17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Array – Alternative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9154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3200" dirty="0"/>
            </a:br>
            <a:r>
              <a:rPr lang="en-US" sz="2400" dirty="0" err="1">
                <a:latin typeface="Lucida Console" panose="020B0609040504020204" pitchFamily="49" charset="0"/>
              </a:rPr>
              <a:t>var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b="1" dirty="0">
                <a:solidFill>
                  <a:srgbClr val="C00000"/>
                </a:solidFill>
                <a:latin typeface="Lucida Console" panose="020B0609040504020204" pitchFamily="49" charset="0"/>
              </a:rPr>
              <a:t>[</a:t>
            </a:r>
            <a:r>
              <a:rPr lang="en-US" sz="2400" dirty="0">
                <a:latin typeface="Lucida Console" panose="020B0609040504020204" pitchFamily="49" charset="0"/>
              </a:rPr>
              <a:t>"apples", "oranges", "pears"</a:t>
            </a:r>
            <a:r>
              <a:rPr lang="en-US" sz="2400" b="1" dirty="0">
                <a:solidFill>
                  <a:srgbClr val="C00000"/>
                </a:solidFill>
                <a:latin typeface="Lucida Console" panose="020B0609040504020204" pitchFamily="49" charset="0"/>
              </a:rPr>
              <a:t>]</a:t>
            </a:r>
            <a:r>
              <a:rPr lang="en-US" sz="2400" dirty="0">
                <a:latin typeface="Lucida Console" panose="020B0609040504020204" pitchFamily="49" charset="0"/>
              </a:rPr>
              <a:t>;</a:t>
            </a:r>
            <a:r>
              <a:rPr lang="en-US" sz="3600" dirty="0"/>
              <a:t>  </a:t>
            </a:r>
          </a:p>
          <a:p>
            <a:endParaRPr lang="en-US" dirty="0"/>
          </a:p>
        </p:txBody>
      </p:sp>
      <p:sp>
        <p:nvSpPr>
          <p:cNvPr id="4" name="Up Arrow Callout 3"/>
          <p:cNvSpPr/>
          <p:nvPr/>
        </p:nvSpPr>
        <p:spPr>
          <a:xfrm>
            <a:off x="3048000" y="2667000"/>
            <a:ext cx="5334000" cy="1524000"/>
          </a:xfrm>
          <a:prstGeom prst="upArrowCallout">
            <a:avLst>
              <a:gd name="adj1" fmla="val 25000"/>
              <a:gd name="adj2" fmla="val 29000"/>
              <a:gd name="adj3" fmla="val 21000"/>
              <a:gd name="adj4" fmla="val 6497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Lucida Console" panose="020B0609040504020204" pitchFamily="49" charset="0"/>
              </a:rPr>
              <a:t>new</a:t>
            </a:r>
            <a:r>
              <a:rPr lang="en-US" sz="2400" b="1" dirty="0">
                <a:solidFill>
                  <a:schemeClr val="tx1"/>
                </a:solidFill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operator not used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JS knows it is an array by the 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[  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30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Array – Alternative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9154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var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b="1" dirty="0">
                <a:solidFill>
                  <a:srgbClr val="C00000"/>
                </a:solidFill>
                <a:latin typeface="Lucida Console" panose="020B0609040504020204" pitchFamily="49" charset="0"/>
              </a:rPr>
              <a:t>[ ]</a:t>
            </a:r>
            <a:r>
              <a:rPr lang="en-US" sz="2400" dirty="0">
                <a:latin typeface="Lucida Console" panose="020B0609040504020204" pitchFamily="49" charset="0"/>
              </a:rPr>
              <a:t>;  </a:t>
            </a:r>
          </a:p>
          <a:p>
            <a:pPr marL="0" indent="0"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[0]</a:t>
            </a:r>
            <a:r>
              <a:rPr lang="en-US" sz="2400" dirty="0">
                <a:latin typeface="Lucida Console" panose="020B0609040504020204" pitchFamily="49" charset="0"/>
              </a:rPr>
              <a:t> = "apples";</a:t>
            </a:r>
          </a:p>
          <a:p>
            <a:pPr marL="0" indent="0"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[1]</a:t>
            </a:r>
            <a:r>
              <a:rPr lang="en-US" sz="2400" dirty="0">
                <a:latin typeface="Lucida Console" panose="020B0609040504020204" pitchFamily="49" charset="0"/>
              </a:rPr>
              <a:t> = "oranges";</a:t>
            </a:r>
          </a:p>
          <a:p>
            <a:pPr marL="0" indent="0"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[2]</a:t>
            </a:r>
            <a:r>
              <a:rPr lang="en-US" sz="2400" dirty="0">
                <a:latin typeface="Lucida Console" panose="020B0609040504020204" pitchFamily="49" charset="0"/>
              </a:rPr>
              <a:t> = "pears";</a:t>
            </a:r>
          </a:p>
          <a:p>
            <a:pPr marL="0" indent="0"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endParaRPr lang="en-US" sz="2400" dirty="0">
              <a:latin typeface="Lucida Console" panose="020B0609040504020204" pitchFamily="49" charset="0"/>
            </a:endParaRPr>
          </a:p>
        </p:txBody>
      </p:sp>
      <p:sp>
        <p:nvSpPr>
          <p:cNvPr id="5" name="Up Arrow Callout 4"/>
          <p:cNvSpPr/>
          <p:nvPr/>
        </p:nvSpPr>
        <p:spPr>
          <a:xfrm>
            <a:off x="533400" y="1905000"/>
            <a:ext cx="3733800" cy="1219200"/>
          </a:xfrm>
          <a:prstGeom prst="upArrowCallout">
            <a:avLst>
              <a:gd name="adj1" fmla="val 25000"/>
              <a:gd name="adj2" fmla="val 20171"/>
              <a:gd name="adj3" fmla="val 20634"/>
              <a:gd name="adj4" fmla="val 6497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Declare the array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then define contents later</a:t>
            </a:r>
            <a:endParaRPr lang="en-US" sz="20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61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My Choice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var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new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Array();</a:t>
            </a:r>
          </a:p>
          <a:p>
            <a:pPr marL="0" indent="0"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[0]</a:t>
            </a:r>
            <a:r>
              <a:rPr lang="en-US" sz="2400" dirty="0">
                <a:latin typeface="Lucida Console" panose="020B0609040504020204" pitchFamily="49" charset="0"/>
              </a:rPr>
              <a:t> = "apples";</a:t>
            </a:r>
          </a:p>
          <a:p>
            <a:pPr marL="0" indent="0"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[1]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= "oranges";</a:t>
            </a:r>
          </a:p>
          <a:p>
            <a:pPr marL="0" indent="0"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[2]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= "pears";</a:t>
            </a:r>
          </a:p>
          <a:p>
            <a:pPr marL="0" indent="0"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[3]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= "peaches";</a:t>
            </a:r>
          </a:p>
          <a:p>
            <a:pPr marL="0" indent="0">
              <a:buNone/>
            </a:pPr>
            <a:endParaRPr lang="en-US" sz="2400" b="1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dirty="0"/>
              <a:t>  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55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90600"/>
          </a:xfrm>
        </p:spPr>
        <p:txBody>
          <a:bodyPr>
            <a:normAutofit/>
          </a:bodyPr>
          <a:lstStyle/>
          <a:p>
            <a:r>
              <a:rPr lang="en-US" dirty="0"/>
              <a:t>Retrieve element from an array 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0000CC"/>
                </a:solidFill>
              </a:rPr>
              <a:t>– need to use brackets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var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latin typeface="Lucida Console" panose="020B0609040504020204" pitchFamily="49" charset="0"/>
              </a:rPr>
              <a:t> = 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new </a:t>
            </a:r>
            <a:r>
              <a:rPr lang="en-US" sz="2400" dirty="0">
                <a:latin typeface="Lucida Console" panose="020B0609040504020204" pitchFamily="49" charset="0"/>
              </a:rPr>
              <a:t>Array();</a:t>
            </a:r>
          </a:p>
          <a:p>
            <a:pPr marL="0" indent="0"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[0]</a:t>
            </a:r>
            <a:r>
              <a:rPr lang="en-US" sz="2400" dirty="0">
                <a:latin typeface="Lucida Console" panose="020B0609040504020204" pitchFamily="49" charset="0"/>
              </a:rPr>
              <a:t> = "apples";</a:t>
            </a:r>
          </a:p>
          <a:p>
            <a:pPr marL="0" indent="0"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[1]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= "oranges";</a:t>
            </a:r>
          </a:p>
          <a:p>
            <a:pPr marL="0" indent="0"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[2]</a:t>
            </a:r>
            <a:r>
              <a:rPr lang="en-US" sz="2400" dirty="0">
                <a:latin typeface="Lucida Console" panose="020B0609040504020204" pitchFamily="49" charset="0"/>
              </a:rPr>
              <a:t> = "pears";</a:t>
            </a:r>
          </a:p>
          <a:p>
            <a:pPr marL="0" indent="0">
              <a:buNone/>
            </a:pPr>
            <a:r>
              <a:rPr lang="en-US" sz="2400" dirty="0" err="1"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[3]</a:t>
            </a:r>
            <a:r>
              <a:rPr lang="en-US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>
                <a:latin typeface="Lucida Console" panose="020B0609040504020204" pitchFamily="49" charset="0"/>
              </a:rPr>
              <a:t>= "peaches";</a:t>
            </a:r>
          </a:p>
          <a:p>
            <a:pPr marL="0" indent="0">
              <a:buNone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panose="020B0609040504020204" pitchFamily="49" charset="0"/>
              </a:rPr>
              <a:t>alert("</a:t>
            </a:r>
            <a:r>
              <a:rPr lang="en-US" sz="2400" dirty="0" err="1"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latin typeface="Lucida Console" panose="020B0609040504020204" pitchFamily="49" charset="0"/>
              </a:rPr>
              <a:t>[0] is " + </a:t>
            </a:r>
            <a:r>
              <a:rPr lang="en-US" sz="2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myArray</a:t>
            </a:r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[0]</a:t>
            </a:r>
            <a:r>
              <a:rPr lang="en-US" sz="2400" dirty="0">
                <a:latin typeface="Lucida Console" panose="020B0609040504020204" pitchFamily="49" charset="0"/>
              </a:rPr>
              <a:t>);  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1" y="2159092"/>
            <a:ext cx="2760345" cy="164592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5357-94B2-47D5-8E91-82A12235A8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57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rgbClr val="FFFF00"/>
        </a:solidFill>
        <a:ln>
          <a:solidFill>
            <a:schemeClr val="tx1"/>
          </a:solidFill>
        </a:ln>
      </a:spPr>
      <a:bodyPr rtlCol="0" anchor="ctr"/>
      <a:lstStyle>
        <a:defPPr algn="ctr">
          <a:defRPr sz="28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718</TotalTime>
  <Words>1031</Words>
  <Application>Microsoft Office PowerPoint</Application>
  <PresentationFormat>On-screen Show (4:3)</PresentationFormat>
  <Paragraphs>291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Gill Sans MT</vt:lpstr>
      <vt:lpstr>Lucida Console</vt:lpstr>
      <vt:lpstr>Verdana</vt:lpstr>
      <vt:lpstr>Wingdings</vt:lpstr>
      <vt:lpstr>Wingdings 3</vt:lpstr>
      <vt:lpstr>Origin</vt:lpstr>
      <vt:lpstr>JavaScript and jQuery Course</vt:lpstr>
      <vt:lpstr>Arrays</vt:lpstr>
      <vt:lpstr>Arrays</vt:lpstr>
      <vt:lpstr>Create an Array – Alternative 1</vt:lpstr>
      <vt:lpstr>Create an Array – Alternative 2</vt:lpstr>
      <vt:lpstr>Create an Array – Alternative 3</vt:lpstr>
      <vt:lpstr>Create an Array – Alternative 4</vt:lpstr>
      <vt:lpstr>My Choice</vt:lpstr>
      <vt:lpstr>Retrieve element from an array     – need to use brackets</vt:lpstr>
      <vt:lpstr>Retrieve all elements from an array</vt:lpstr>
      <vt:lpstr>length property of an Array</vt:lpstr>
      <vt:lpstr>Loop through an array</vt:lpstr>
      <vt:lpstr>Modify an array</vt:lpstr>
      <vt:lpstr>Add an element to an array</vt:lpstr>
      <vt:lpstr>Create empty array – add elements</vt:lpstr>
      <vt:lpstr>Loop through an array – using for loop</vt:lpstr>
      <vt:lpstr>Loop through an array – using for-in loop</vt:lpstr>
      <vt:lpstr>Loop through an array – using for loop and innerHTML</vt:lpstr>
      <vt:lpstr>Loop through an array – using for loop and innerHTML</vt:lpstr>
      <vt:lpstr>Loop through an array – test using browser dev tools</vt:lpstr>
      <vt:lpstr>Manipulate an Array</vt:lpstr>
      <vt:lpstr>DATES - Methods of Date() Object</vt:lpstr>
      <vt:lpstr>Return day of the week using an Array</vt:lpstr>
      <vt:lpstr>Return day of the week using if..else if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WEBD 170</dc:title>
  <dc:creator>teresa</dc:creator>
  <cp:lastModifiedBy>tpelkie</cp:lastModifiedBy>
  <cp:revision>63</cp:revision>
  <cp:lastPrinted>2016-01-17T01:07:03Z</cp:lastPrinted>
  <dcterms:created xsi:type="dcterms:W3CDTF">2012-07-06T23:37:50Z</dcterms:created>
  <dcterms:modified xsi:type="dcterms:W3CDTF">2017-10-02T01:40:30Z</dcterms:modified>
</cp:coreProperties>
</file>