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93" r:id="rId2"/>
    <p:sldId id="302" r:id="rId3"/>
    <p:sldId id="303" r:id="rId4"/>
    <p:sldId id="305" r:id="rId5"/>
    <p:sldId id="309" r:id="rId6"/>
    <p:sldId id="317" r:id="rId7"/>
    <p:sldId id="308" r:id="rId8"/>
    <p:sldId id="318" r:id="rId9"/>
    <p:sldId id="310" r:id="rId10"/>
    <p:sldId id="319" r:id="rId11"/>
    <p:sldId id="320" r:id="rId12"/>
    <p:sldId id="311" r:id="rId13"/>
    <p:sldId id="312" r:id="rId14"/>
    <p:sldId id="313" r:id="rId15"/>
    <p:sldId id="314" r:id="rId16"/>
    <p:sldId id="315" r:id="rId17"/>
    <p:sldId id="324" r:id="rId18"/>
    <p:sldId id="323" r:id="rId19"/>
    <p:sldId id="321" r:id="rId20"/>
    <p:sldId id="322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699F0BC5-3E54-4275-81FA-1F5D41AC6918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DFEE3F93-555A-4DBE-9F59-D9F8C9CD5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164EFE-4DB9-40E8-A850-646502857A8F}" type="datetime1">
              <a:rPr lang="en-US" smtClean="0"/>
              <a:t>10/9/2017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3E8D-2D1C-4EE2-87CC-245ACD99F023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9FB-549D-4577-9016-024E9CAB2E56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3CF8-54DE-4C87-86C5-654CCDB2B0D6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E3D1C64-413F-4619-A6C1-CF1537CCA091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8BE-E748-498A-B9E7-56FED86633C4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B1AF-21AF-40EF-8BE0-82D3D9143695}" type="datetime1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2527-490D-419D-A21A-5455B32FE754}" type="datetime1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8E3B-1F7C-4584-B1B2-4B0E9BC86AEB}" type="datetime1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B815-CEC1-413C-96ED-C6FE683B59F2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1BB-94F4-4382-A731-CA99C2C90D85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81BAC67B-A53F-4BFF-8E70-A5E23BF438C3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08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2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getElementsByClassName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400" dirty="0"/>
            </a:br>
            <a:r>
              <a:rPr lang="en-US" sz="2800" dirty="0"/>
              <a:t>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 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3441899"/>
            <a:ext cx="8534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clear out error messages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 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rgbClr val="C00000"/>
                </a:solidFill>
              </a:rPr>
              <a:t>document.getElementsByClassName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err</a:t>
            </a:r>
            <a:r>
              <a:rPr lang="en-US" sz="2000" dirty="0"/>
              <a:t>').</a:t>
            </a:r>
            <a:r>
              <a:rPr lang="en-US" sz="2000" dirty="0">
                <a:solidFill>
                  <a:srgbClr val="00B050"/>
                </a:solidFill>
              </a:rPr>
              <a:t>length</a:t>
            </a:r>
            <a:r>
              <a:rPr lang="en-US" sz="2000" dirty="0"/>
              <a:t>;  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C00000"/>
                </a:solidFill>
              </a:rPr>
              <a:t>document.getElementsByClassName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err</a:t>
            </a:r>
            <a:r>
              <a:rPr lang="en-US" sz="2000" dirty="0"/>
              <a:t>')[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firstChild.nodeValue</a:t>
            </a:r>
            <a:r>
              <a:rPr lang="en-US" sz="2000" dirty="0"/>
              <a:t> = "";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}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4495800" y="4876800"/>
            <a:ext cx="1534160" cy="7620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46632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Property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document.getElementById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("“).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nextElementSibling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object for the next element sibling, </a:t>
            </a:r>
            <a:br>
              <a:rPr lang="en-US" sz="2400" dirty="0"/>
            </a:br>
            <a:r>
              <a:rPr lang="en-US" sz="2400" dirty="0"/>
              <a:t>   or returns null if it does not exist</a:t>
            </a:r>
            <a:endParaRPr lang="en-US"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type="text"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name="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 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505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8760" y="3730585"/>
            <a:ext cx="8534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display error message without using an id</a:t>
            </a:r>
          </a:p>
          <a:p>
            <a:r>
              <a:rPr lang="en-US" sz="2000" dirty="0"/>
              <a:t>if(</a:t>
            </a:r>
            <a:r>
              <a:rPr lang="en-US" sz="2000" dirty="0" err="1">
                <a:solidFill>
                  <a:srgbClr val="C00000"/>
                </a:solidFill>
              </a:rPr>
              <a:t>document.getElementById</a:t>
            </a:r>
            <a:r>
              <a:rPr lang="en-US" sz="2000" dirty="0"/>
              <a:t>('</a:t>
            </a:r>
            <a:r>
              <a:rPr lang="en-US" sz="2000" dirty="0" err="1">
                <a:solidFill>
                  <a:srgbClr val="0000CC"/>
                </a:solidFill>
              </a:rPr>
              <a:t>fname</a:t>
            </a:r>
            <a:r>
              <a:rPr lang="en-US" sz="2000" dirty="0"/>
              <a:t>') ==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"")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C00000"/>
                </a:solidFill>
              </a:rPr>
              <a:t>document.getElementById</a:t>
            </a:r>
            <a:r>
              <a:rPr lang="en-US" sz="2000" dirty="0"/>
              <a:t>('</a:t>
            </a:r>
            <a:r>
              <a:rPr lang="en-US" sz="2000" dirty="0" err="1">
                <a:solidFill>
                  <a:srgbClr val="0000CC"/>
                </a:solidFill>
              </a:rPr>
              <a:t>fname</a:t>
            </a:r>
            <a:r>
              <a:rPr lang="en-US" sz="2000" dirty="0"/>
              <a:t>').</a:t>
            </a:r>
            <a:r>
              <a:rPr lang="en-US" sz="2000" dirty="0" err="1">
                <a:solidFill>
                  <a:srgbClr val="C00000"/>
                </a:solidFill>
              </a:rPr>
              <a:t>nextElementSibling</a:t>
            </a:r>
            <a:r>
              <a:rPr lang="en-US" sz="2000" dirty="0"/>
              <a:t>. </a:t>
            </a:r>
            <a:r>
              <a:rPr lang="en-US" sz="2000" dirty="0" err="1"/>
              <a:t>firstChild.nodeValue</a:t>
            </a:r>
            <a:br>
              <a:rPr lang="en-US" sz="2000" dirty="0"/>
            </a:br>
            <a:r>
              <a:rPr lang="en-US" sz="2000" dirty="0"/>
              <a:t>       = “Please enter your first name";</a:t>
            </a:r>
          </a:p>
          <a:p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574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element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hasAttribute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  </a:t>
            </a:r>
            <a:r>
              <a:rPr lang="en-US" sz="2400"/>
              <a:t>returns </a:t>
            </a:r>
            <a:r>
              <a:rPr lang="en-US" sz="2400" dirty="0"/>
              <a:t>true if the element </a:t>
            </a:r>
            <a:r>
              <a:rPr lang="en-US" sz="2400"/>
              <a:t>has the attribute specified </a:t>
            </a:r>
            <a:br>
              <a:rPr lang="en-US" sz="2400"/>
            </a:br>
            <a:r>
              <a:rPr lang="en-US" sz="2400"/>
              <a:t>     in</a:t>
            </a:r>
            <a:r>
              <a:rPr lang="en-US" sz="2800"/>
              <a:t>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4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&lt;span 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class="red"&gt;Dogs&lt;/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span&gt;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792480" y="4160520"/>
            <a:ext cx="49530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this element </a:t>
            </a:r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</a:rPr>
              <a:t>has an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attribute </a:t>
            </a:r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</a:rPr>
              <a:t>–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class</a:t>
            </a:r>
            <a:endParaRPr lang="en-US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4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element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getAttribute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/>
              <a:t>returns </a:t>
            </a:r>
            <a:r>
              <a:rPr lang="en-US" sz="2400" dirty="0"/>
              <a:t>the value of </a:t>
            </a:r>
            <a:r>
              <a:rPr lang="en-US" sz="2400"/>
              <a:t>the attribute specified in </a:t>
            </a:r>
            <a:br>
              <a:rPr lang="en-US" sz="2400"/>
            </a:br>
            <a:r>
              <a:rPr lang="en-US" sz="2400"/>
              <a:t>       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  <a:endParaRPr lang="en-US" sz="2400"/>
          </a:p>
          <a:p>
            <a:pPr marL="0" indent="0" algn="ctr">
              <a:spcBef>
                <a:spcPts val="2400"/>
              </a:spcBef>
              <a:buNone/>
            </a:pPr>
            <a:endParaRPr lang="en-US" sz="28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endParaRPr lang="en-US" sz="28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&lt;span 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class="red"&gt;Dogs&lt;/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span&gt;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763520" y="4724400"/>
            <a:ext cx="35814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this attribute value </a:t>
            </a:r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</a:rPr>
              <a:t>is </a:t>
            </a:r>
            <a:r>
              <a:rPr lang="en-US" sz="2400">
                <a:solidFill>
                  <a:srgbClr val="C00000"/>
                </a:solidFill>
                <a:latin typeface="Lucida Console" panose="020B0609040504020204" pitchFamily="49" charset="0"/>
              </a:rPr>
              <a:t>red</a:t>
            </a:r>
            <a:endParaRPr lang="en-US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8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element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setAttribute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, value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/>
              <a:t>sets the </a:t>
            </a:r>
            <a:r>
              <a:rPr lang="en-US" sz="2400" dirty="0"/>
              <a:t>attribute </a:t>
            </a:r>
            <a:r>
              <a:rPr lang="en-US" sz="2400"/>
              <a:t>to the </a:t>
            </a:r>
            <a:r>
              <a:rPr lang="en-US" sz="2400" dirty="0"/>
              <a:t>value</a:t>
            </a:r>
            <a:r>
              <a:rPr lang="en-US" sz="2400"/>
              <a:t>, </a:t>
            </a:r>
            <a:br>
              <a:rPr lang="en-US" sz="2400"/>
            </a:br>
            <a:r>
              <a:rPr lang="en-US" sz="2400"/>
              <a:t>       or </a:t>
            </a:r>
            <a:r>
              <a:rPr lang="en-US" sz="2400" dirty="0"/>
              <a:t>sets a new attribute 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span class="red"&gt;Dogs&lt;/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span&gt;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8999"/>
            <a:ext cx="2105025" cy="134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24224"/>
            <a:ext cx="4724400" cy="2895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371600" y="4343400"/>
            <a:ext cx="990600" cy="0"/>
          </a:xfrm>
          <a:prstGeom prst="straightConnector1">
            <a:avLst/>
          </a:prstGeom>
          <a:ln w="730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19240" y="5491480"/>
            <a:ext cx="914400" cy="228600"/>
          </a:xfrm>
          <a:prstGeom prst="straightConnector1">
            <a:avLst/>
          </a:prstGeom>
          <a:ln w="730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3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085975" cy="1219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element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removeAttribute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attribute_name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/>
              <a:t>removes the </a:t>
            </a:r>
            <a:r>
              <a:rPr lang="en-US" sz="2400" dirty="0"/>
              <a:t>attribute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span class="red"&gt;Dogs&lt;/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span&gt;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24000" y="4267200"/>
            <a:ext cx="990600" cy="0"/>
          </a:xfrm>
          <a:prstGeom prst="straightConnector1">
            <a:avLst/>
          </a:prstGeom>
          <a:ln w="730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8999"/>
            <a:ext cx="4171950" cy="2867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562600"/>
            <a:ext cx="1322387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in text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querySelector</a:t>
            </a:r>
            <a:r>
              <a:rPr lang="en-US" sz="2000" dirty="0">
                <a:solidFill>
                  <a:srgbClr val="FF0000"/>
                </a:solidFill>
              </a:rPr>
              <a:t>(),   </a:t>
            </a:r>
            <a:r>
              <a:rPr lang="en-US" sz="2000" dirty="0" err="1">
                <a:solidFill>
                  <a:srgbClr val="FF0000"/>
                </a:solidFill>
              </a:rPr>
              <a:t>querySelectorAll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Access the first 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myClass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class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'.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myClass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Return 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NodeList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of all instances of 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myClass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querySelectorAll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'.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myClass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Accessb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myID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'#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myID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 Return 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NodeList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of all 'div' instances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querySelectorAll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'div'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//Access the last list Node of 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someList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unordered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ul.someList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li:last-child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in text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querySelectorAll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&lt;p&gt;Hello World!&lt;/p&gt;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&lt;p&gt;The DOM is very useful!&lt;/p&gt;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ps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querySelectorAll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latin typeface="Lucida Console" panose="020B0609040504020204" pitchFamily="49" charset="0"/>
              </a:rPr>
              <a:t>'p'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for (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= 0;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&lt; </a:t>
            </a:r>
            <a:r>
              <a:rPr lang="en-US" sz="2000" dirty="0" err="1">
                <a:latin typeface="Lucida Console" panose="020B0609040504020204" pitchFamily="49" charset="0"/>
              </a:rPr>
              <a:t>ps.length</a:t>
            </a:r>
            <a:r>
              <a:rPr lang="en-US" sz="2000" dirty="0">
                <a:latin typeface="Lucida Console" panose="020B0609040504020204" pitchFamily="49" charset="0"/>
              </a:rPr>
              <a:t>; ++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ps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latin typeface="Lucida Console" panose="020B0609040504020204" pitchFamily="49" charset="0"/>
              </a:rPr>
              <a:t>style.color</a:t>
            </a:r>
            <a:r>
              <a:rPr lang="en-US" sz="2000" dirty="0">
                <a:latin typeface="Lucida Console" panose="020B0609040504020204" pitchFamily="49" charset="0"/>
              </a:rPr>
              <a:t> = "green";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69" y="762000"/>
            <a:ext cx="4253037" cy="144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23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in text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createElement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create a new div element  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newB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createElement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("b")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and give it some content </a:t>
            </a:r>
            <a:b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newContent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= 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document.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("Hello from a new b!")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//add the text node to the newly created &lt;b&gt; 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newB.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newContent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add the newly created element and its content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into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thePara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("para");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thePara.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newB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not </a:t>
            </a:r>
            <a:r>
              <a:rPr lang="en-US" sz="2000"/>
              <a:t>in text</a:t>
            </a:r>
            <a:br>
              <a:rPr lang="en-US" sz="2000"/>
            </a:br>
            <a:r>
              <a:rPr lang="en-US" sz="2000" dirty="0" err="1">
                <a:solidFill>
                  <a:srgbClr val="FF0000"/>
                </a:solidFill>
              </a:rPr>
              <a:t>createElement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&lt;p id="para"&gt;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Add an element to the page (DOM Tree) inside this paragraph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7" y="2590800"/>
            <a:ext cx="6958627" cy="11143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0" y="4038600"/>
            <a:ext cx="7893540" cy="1219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4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DOM</a:t>
            </a:r>
            <a:r>
              <a:rPr lang="en-US" sz="2800" b="1" dirty="0"/>
              <a:t> </a:t>
            </a:r>
            <a:r>
              <a:rPr lang="en-US" sz="2400" b="1" dirty="0"/>
              <a:t>– hierarchical tree </a:t>
            </a:r>
            <a:r>
              <a:rPr lang="en-US" sz="2400" b="1"/>
              <a:t>representation </a:t>
            </a:r>
            <a:br>
              <a:rPr lang="en-US" sz="2400" b="1"/>
            </a:br>
            <a:r>
              <a:rPr lang="en-US" sz="2400" b="1"/>
              <a:t>  of document</a:t>
            </a:r>
          </a:p>
          <a:p>
            <a:pPr marL="822960" lvl="3" indent="0">
              <a:buNone/>
            </a:pPr>
            <a:r>
              <a:rPr lang="en-US" sz="2400">
                <a:solidFill>
                  <a:srgbClr val="C00000"/>
                </a:solidFill>
              </a:rPr>
              <a:t>- collection </a:t>
            </a:r>
            <a:r>
              <a:rPr lang="en-US" sz="2400" dirty="0">
                <a:solidFill>
                  <a:srgbClr val="C00000"/>
                </a:solidFill>
              </a:rPr>
              <a:t>of </a:t>
            </a:r>
            <a:r>
              <a:rPr lang="en-US" sz="2400" i="1" dirty="0">
                <a:solidFill>
                  <a:srgbClr val="C00000"/>
                </a:solidFill>
              </a:rPr>
              <a:t>nodes</a:t>
            </a:r>
            <a:r>
              <a:rPr lang="en-US" sz="2400" dirty="0">
                <a:solidFill>
                  <a:srgbClr val="C00000"/>
                </a:solidFill>
              </a:rPr>
              <a:t> that represent the web page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- JavaScript </a:t>
            </a:r>
            <a:r>
              <a:rPr lang="en-US" sz="2400" dirty="0">
                <a:solidFill>
                  <a:srgbClr val="C00000"/>
                </a:solidFill>
              </a:rPr>
              <a:t>can modify the DOM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descendants</a:t>
            </a:r>
          </a:p>
          <a:p>
            <a:r>
              <a:rPr lang="en-US" sz="2400" dirty="0"/>
              <a:t>parents</a:t>
            </a:r>
          </a:p>
          <a:p>
            <a:r>
              <a:rPr lang="en-US" sz="2400" dirty="0"/>
              <a:t>children</a:t>
            </a:r>
          </a:p>
          <a:p>
            <a:r>
              <a:rPr lang="en-US" sz="2400" dirty="0"/>
              <a:t>siblings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40699"/>
            <a:ext cx="4543425" cy="26600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Up Arrow Callout 5"/>
          <p:cNvSpPr/>
          <p:nvPr/>
        </p:nvSpPr>
        <p:spPr>
          <a:xfrm>
            <a:off x="4114800" y="5486400"/>
            <a:ext cx="1828800" cy="67056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570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Methods of document interface  - to loop through array </a:t>
            </a:r>
            <a:r>
              <a:rPr lang="en-US" sz="2000" dirty="0" err="1">
                <a:solidFill>
                  <a:srgbClr val="FF0000"/>
                </a:solidFill>
              </a:rPr>
              <a:t>createElement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createTextNode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appendChild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myPara</a:t>
            </a:r>
            <a:r>
              <a:rPr lang="en-US" dirty="0"/>
              <a:t>  = </a:t>
            </a:r>
            <a:r>
              <a:rPr lang="en-US" dirty="0" err="1"/>
              <a:t>document.getElementById</a:t>
            </a:r>
            <a:r>
              <a:rPr lang="en-US" dirty="0"/>
              <a:t>('para');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loop through the array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 create elements, nodes, append them             </a:t>
            </a:r>
          </a:p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        </a:t>
            </a:r>
          </a:p>
          <a:p>
            <a:r>
              <a:rPr lang="en-US" dirty="0"/>
              <a:t>       </a:t>
            </a:r>
          </a:p>
          <a:p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C00000"/>
                </a:solidFill>
              </a:rPr>
              <a:t>createTextNode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/>
              <a:t>myArray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    </a:t>
            </a:r>
          </a:p>
          <a:p>
            <a:r>
              <a:rPr lang="en-US" dirty="0"/>
              <a:t>          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  = 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C00000"/>
                </a:solidFill>
              </a:rPr>
              <a:t>createElement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'</a:t>
            </a:r>
            <a:r>
              <a:rPr lang="en-US" dirty="0" err="1"/>
              <a:t>br</a:t>
            </a:r>
            <a:r>
              <a:rPr lang="en-US" dirty="0"/>
              <a:t>'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    </a:t>
            </a:r>
          </a:p>
          <a:p>
            <a:endParaRPr lang="en-US" dirty="0"/>
          </a:p>
          <a:p>
            <a:r>
              <a:rPr lang="en-US" dirty="0" err="1"/>
              <a:t>myPara.</a:t>
            </a:r>
            <a:r>
              <a:rPr lang="en-US" dirty="0" err="1">
                <a:solidFill>
                  <a:srgbClr val="C00000"/>
                </a:solidFill>
              </a:rPr>
              <a:t>appendChild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text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        </a:t>
            </a:r>
          </a:p>
          <a:p>
            <a:r>
              <a:rPr lang="en-US" dirty="0"/>
              <a:t>       </a:t>
            </a:r>
          </a:p>
          <a:p>
            <a:r>
              <a:rPr lang="en-US" dirty="0" err="1"/>
              <a:t>myPara.</a:t>
            </a:r>
            <a:r>
              <a:rPr lang="en-US" dirty="0" err="1">
                <a:solidFill>
                  <a:srgbClr val="C00000"/>
                </a:solidFill>
              </a:rPr>
              <a:t>appendChild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/>
              <a:t>br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40981"/>
            <a:ext cx="2028880" cy="15866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75" y="2743200"/>
            <a:ext cx="3329025" cy="3619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9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DOM – commonly used node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49446"/>
              </p:ext>
            </p:extLst>
          </p:nvPr>
        </p:nvGraphicFramePr>
        <p:xfrm>
          <a:off x="457200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Verdana" panose="020B0604030504040204" pitchFamily="34" charset="0"/>
                        </a:rPr>
                        <a:t>Only has element nodes</a:t>
                      </a:r>
                      <a:r>
                        <a:rPr lang="en-US" sz="2400" baseline="0">
                          <a:latin typeface="Verdana" panose="020B0604030504040204" pitchFamily="34" charset="0"/>
                        </a:rPr>
                        <a:t> as child node</a:t>
                      </a:r>
                      <a:endParaRPr lang="en-US" sz="24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anose="020B0604030504040204" pitchFamily="34" charset="0"/>
                        </a:rPr>
                        <a:t>Can have element, text, comment</a:t>
                      </a:r>
                      <a:br>
                        <a:rPr lang="en-US" sz="2400" dirty="0">
                          <a:latin typeface="Verdana" panose="020B0604030504040204" pitchFamily="34" charset="0"/>
                        </a:rPr>
                      </a:br>
                      <a:r>
                        <a:rPr lang="en-US" sz="2400" dirty="0">
                          <a:latin typeface="Verdana" panose="020B0604030504040204" pitchFamily="34" charset="0"/>
                        </a:rPr>
                        <a:t>  node as a child</a:t>
                      </a:r>
                      <a:r>
                        <a:rPr lang="en-US" sz="2400" baseline="0" dirty="0">
                          <a:latin typeface="Verdana" panose="020B0604030504040204" pitchFamily="34" charset="0"/>
                        </a:rPr>
                        <a:t> node</a:t>
                      </a:r>
                      <a:endParaRPr lang="en-US" sz="240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attr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Verdana" panose="020B0604030504040204" pitchFamily="34" charset="0"/>
                        </a:rPr>
                        <a:t>Attribute of an element</a:t>
                      </a:r>
                    </a:p>
                    <a:p>
                      <a:r>
                        <a:rPr lang="en-US" sz="2400">
                          <a:latin typeface="Verdana" panose="020B0604030504040204" pitchFamily="34" charset="0"/>
                        </a:rPr>
                        <a:t>Can</a:t>
                      </a:r>
                      <a:r>
                        <a:rPr lang="en-US" sz="2400" baseline="0">
                          <a:latin typeface="Verdana" panose="020B0604030504040204" pitchFamily="34" charset="0"/>
                        </a:rPr>
                        <a:t> have text node as a child node</a:t>
                      </a:r>
                      <a:endParaRPr lang="en-US" sz="24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Verdana" panose="020B0604030504040204" pitchFamily="34" charset="0"/>
                        </a:rPr>
                        <a:t>Text for an element,</a:t>
                      </a:r>
                      <a:r>
                        <a:rPr lang="en-US" sz="2400" baseline="0">
                          <a:latin typeface="Verdana" panose="020B0604030504040204" pitchFamily="34" charset="0"/>
                        </a:rPr>
                        <a:t> attribute, comment</a:t>
                      </a:r>
                    </a:p>
                    <a:p>
                      <a:r>
                        <a:rPr lang="en-US" sz="2400" baseline="0">
                          <a:latin typeface="Verdana" panose="020B0604030504040204" pitchFamily="34" charset="0"/>
                        </a:rPr>
                        <a:t>No child nodes</a:t>
                      </a:r>
                      <a:endParaRPr lang="en-US" sz="24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5105400"/>
            <a:ext cx="6096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Node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181600"/>
            <a:ext cx="8839200" cy="533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spcBef>
                <a:spcPts val="2400"/>
              </a:spcBef>
              <a:buNone/>
            </a:pPr>
            <a:r>
              <a:rPr lang="en-US" sz="9600">
                <a:solidFill>
                  <a:srgbClr val="0000CC"/>
                </a:solidFill>
              </a:rPr>
              <a:t>If </a:t>
            </a:r>
            <a:r>
              <a:rPr lang="en-US" sz="9600" dirty="0">
                <a:solidFill>
                  <a:srgbClr val="0000CC"/>
                </a:solidFill>
              </a:rPr>
              <a:t>no node exists</a:t>
            </a:r>
            <a:r>
              <a:rPr lang="en-US" sz="9600">
                <a:solidFill>
                  <a:srgbClr val="0000CC"/>
                </a:solidFill>
              </a:rPr>
              <a:t>, returns </a:t>
            </a:r>
            <a:r>
              <a:rPr lang="en-US" sz="9600">
                <a:solidFill>
                  <a:srgbClr val="C00000"/>
                </a:solidFill>
                <a:latin typeface="Lucida Console" panose="020B0609040504020204" pitchFamily="49" charset="0"/>
              </a:rPr>
              <a:t>null</a:t>
            </a:r>
            <a:br>
              <a:rPr lang="en-US" sz="9600" dirty="0">
                <a:solidFill>
                  <a:srgbClr val="0000CC"/>
                </a:solidFill>
              </a:rPr>
            </a:br>
            <a:r>
              <a:rPr lang="en-US" sz="3200" dirty="0"/>
              <a:t>                             </a:t>
            </a:r>
            <a:br>
              <a:rPr lang="en-US" sz="3200" dirty="0"/>
            </a:br>
            <a:r>
              <a:rPr lang="en-US" sz="3200" dirty="0"/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52385"/>
              </p:ext>
            </p:extLst>
          </p:nvPr>
        </p:nvGraphicFramePr>
        <p:xfrm>
          <a:off x="457200" y="1524000"/>
          <a:ext cx="82296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nodeValue</a:t>
                      </a:r>
                      <a:endParaRPr lang="en-US" sz="2000" dirty="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</a:t>
                      </a:r>
                      <a:r>
                        <a:rPr lang="en-US" sz="2000" baseline="0">
                          <a:latin typeface="Verdana" panose="020B0604030504040204" pitchFamily="34" charset="0"/>
                        </a:rPr>
                        <a:t> the text for a </a:t>
                      </a:r>
                    </a:p>
                    <a:p>
                      <a:r>
                        <a:rPr lang="en-US" sz="2000" baseline="0">
                          <a:latin typeface="Verdana" panose="020B0604030504040204" pitchFamily="34" charset="0"/>
                        </a:rPr>
                        <a:t>text, attribute, comment node</a:t>
                      </a:r>
                      <a:endParaRPr lang="en-US" sz="20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parentNode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the parent of that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childNodes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an array of node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Verdana" panose="020B0604030504040204" pitchFamily="34" charset="0"/>
                        </a:rPr>
                        <a:t>Returns a node object for the first child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</a:t>
                      </a:r>
                      <a:r>
                        <a:rPr lang="en-US" sz="2000" baseline="0">
                          <a:latin typeface="Verdana" panose="020B0604030504040204" pitchFamily="34" charset="0"/>
                        </a:rPr>
                        <a:t> a node object for the last child node</a:t>
                      </a:r>
                      <a:endParaRPr lang="en-US" sz="20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nextElementSibling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Verdana" panose="020B0604030504040204" pitchFamily="34" charset="0"/>
                        </a:rPr>
                        <a:t>Returns node object for next 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209800" y="32004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43760" y="17526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getElementById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id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 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2400" dirty="0"/>
              <a:t>returns the element object that matches the </a:t>
            </a:r>
            <a:r>
              <a:rPr lang="en-US" sz="2400" dirty="0">
                <a:solidFill>
                  <a:srgbClr val="C00000"/>
                </a:solidFill>
              </a:rPr>
              <a:t>id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getElementsByTagName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0000CC"/>
                </a:solidFill>
              </a:rPr>
            </a:br>
            <a:r>
              <a:rPr lang="en-US" sz="3200" dirty="0">
                <a:solidFill>
                  <a:srgbClr val="0000CC"/>
                </a:solidFill>
              </a:rPr>
              <a:t>  </a:t>
            </a:r>
            <a:r>
              <a:rPr lang="en-US" sz="2400" dirty="0"/>
              <a:t>returns an array of elements that matches the </a:t>
            </a:r>
            <a:br>
              <a:rPr lang="en-US" sz="24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32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286000" y="5029200"/>
            <a:ext cx="29718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&lt;input&gt;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elements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3886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2-Point Star 5"/>
          <p:cNvSpPr/>
          <p:nvPr/>
        </p:nvSpPr>
        <p:spPr>
          <a:xfrm>
            <a:off x="7010400" y="22098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52900" y="1447800"/>
            <a:ext cx="68580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6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getElementsByTagName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0000CC"/>
                </a:solidFill>
              </a:rPr>
            </a:br>
            <a:r>
              <a:rPr lang="en-US" sz="3200" dirty="0">
                <a:solidFill>
                  <a:srgbClr val="0000CC"/>
                </a:solidFill>
              </a:rPr>
              <a:t>  </a:t>
            </a:r>
            <a:r>
              <a:rPr lang="en-US" sz="2400" dirty="0"/>
              <a:t>returns an array of elements that matches the </a:t>
            </a:r>
            <a:br>
              <a:rPr lang="en-US" sz="24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tag_name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value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fname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&lt;input name="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id="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lname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 type="text"&gt;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32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388620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41148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// clear out text box values</a:t>
            </a:r>
          </a:p>
          <a:p>
            <a:r>
              <a:rPr lang="en-US" sz="2000" dirty="0"/>
              <a:t>     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 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>
                <a:solidFill>
                  <a:srgbClr val="C00000"/>
                </a:solidFill>
              </a:rPr>
              <a:t>document.getElementsByTagName</a:t>
            </a:r>
            <a:r>
              <a:rPr lang="en-US" sz="2000" dirty="0"/>
              <a:t>('</a:t>
            </a:r>
            <a:r>
              <a:rPr lang="en-US" sz="2000" dirty="0">
                <a:solidFill>
                  <a:srgbClr val="0000CC"/>
                </a:solidFill>
              </a:rPr>
              <a:t>input</a:t>
            </a:r>
            <a:r>
              <a:rPr lang="en-US" sz="2000" dirty="0"/>
              <a:t>').</a:t>
            </a:r>
            <a:r>
              <a:rPr lang="en-US" sz="2000" dirty="0">
                <a:solidFill>
                  <a:srgbClr val="00B050"/>
                </a:solidFill>
              </a:rPr>
              <a:t>length</a:t>
            </a:r>
            <a:r>
              <a:rPr lang="en-US" sz="2000" dirty="0"/>
              <a:t>;  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endParaRPr lang="en-US" sz="2000" dirty="0"/>
          </a:p>
          <a:p>
            <a:r>
              <a:rPr lang="en-US" sz="2000" dirty="0"/>
              <a:t>              </a:t>
            </a:r>
            <a:r>
              <a:rPr lang="en-US" sz="2000" dirty="0" err="1">
                <a:solidFill>
                  <a:srgbClr val="C00000"/>
                </a:solidFill>
              </a:rPr>
              <a:t>document.getElementsByTagName</a:t>
            </a:r>
            <a:r>
              <a:rPr lang="en-US" sz="2000" dirty="0"/>
              <a:t>('input')[</a:t>
            </a:r>
            <a:r>
              <a:rPr lang="en-US" sz="2000" dirty="0" err="1"/>
              <a:t>i</a:t>
            </a:r>
            <a:r>
              <a:rPr lang="en-US" sz="2000" dirty="0"/>
              <a:t>].value = " ";</a:t>
            </a:r>
          </a:p>
          <a:p>
            <a:endParaRPr lang="en-US" sz="2000" dirty="0"/>
          </a:p>
          <a:p>
            <a:r>
              <a:rPr lang="en-US" sz="2000" dirty="0"/>
              <a:t>       }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5105400" y="5486400"/>
            <a:ext cx="1534160" cy="7620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98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Mrs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&lt;input name="title" type="radio" id="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 value="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Ms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"&gt;</a:t>
            </a:r>
            <a:br>
              <a:rPr lang="en-US" sz="2800" dirty="0"/>
            </a:br>
            <a:b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br>
              <a:rPr lang="en-US" sz="2800" dirty="0"/>
            </a:br>
            <a:endParaRPr lang="en-US" sz="2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br>
              <a:rPr lang="en-US" sz="2800" dirty="0"/>
            </a:br>
            <a:r>
              <a:rPr lang="en-US" sz="2800" dirty="0"/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609600" y="4267200"/>
            <a:ext cx="3733800" cy="176276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elements with </a:t>
            </a:r>
            <a:b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attribute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–used by the web server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2-Point Star 6"/>
          <p:cNvSpPr/>
          <p:nvPr/>
        </p:nvSpPr>
        <p:spPr>
          <a:xfrm>
            <a:off x="6019800" y="22098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19" y="4648580"/>
            <a:ext cx="2952381" cy="1000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73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name_value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latin typeface="+mn-lt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000" dirty="0">
              <a:latin typeface="+mn-lt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 determine if any title was checked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for (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= 0;  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&lt;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document.getElementsByName</a:t>
            </a:r>
            <a:r>
              <a:rPr lang="en-US" sz="1800" dirty="0">
                <a:latin typeface="Lucida Console" panose="020B0609040504020204" pitchFamily="49" charset="0"/>
              </a:rPr>
              <a:t>('</a:t>
            </a:r>
            <a:r>
              <a:rPr lang="en-US" sz="1800" dirty="0">
                <a:solidFill>
                  <a:srgbClr val="0000CC"/>
                </a:solidFill>
                <a:latin typeface="Lucida Console" panose="020B0609040504020204" pitchFamily="49" charset="0"/>
              </a:rPr>
              <a:t>title</a:t>
            </a:r>
            <a:r>
              <a:rPr lang="en-US" sz="1800" dirty="0">
                <a:latin typeface="Lucida Console" panose="020B0609040504020204" pitchFamily="49" charset="0"/>
              </a:rPr>
              <a:t>').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length</a:t>
            </a:r>
            <a:r>
              <a:rPr lang="en-US" sz="2000" dirty="0">
                <a:latin typeface="Lucida Console" panose="020B0609040504020204" pitchFamily="49" charset="0"/>
              </a:rPr>
              <a:t>;   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++) { 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dirty="0">
                <a:latin typeface="Lucida Console" panose="020B0609040504020204" pitchFamily="49" charset="0"/>
              </a:rPr>
              <a:t>    if (</a:t>
            </a:r>
            <a:r>
              <a:rPr lang="en-US" sz="2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document.getElementsByName</a:t>
            </a:r>
            <a:r>
              <a:rPr lang="en-US" sz="2200" dirty="0">
                <a:latin typeface="Lucida Console" panose="020B0609040504020204" pitchFamily="49" charset="0"/>
              </a:rPr>
              <a:t>('</a:t>
            </a:r>
            <a:r>
              <a:rPr lang="en-US" sz="2200" dirty="0">
                <a:solidFill>
                  <a:srgbClr val="0000CC"/>
                </a:solidFill>
                <a:latin typeface="Lucida Console" panose="020B0609040504020204" pitchFamily="49" charset="0"/>
              </a:rPr>
              <a:t>title</a:t>
            </a:r>
            <a:r>
              <a:rPr lang="en-US" sz="2200" dirty="0">
                <a:latin typeface="Lucida Console" panose="020B0609040504020204" pitchFamily="49" charset="0"/>
              </a:rPr>
              <a:t>')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].checked) { 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sz="2100" dirty="0" err="1">
                <a:latin typeface="Lucida Console" panose="020B0609040504020204" pitchFamily="49" charset="0"/>
              </a:rPr>
              <a:t>titleOK</a:t>
            </a:r>
            <a:r>
              <a:rPr lang="en-US" sz="2100" dirty="0">
                <a:latin typeface="Lucida Console" panose="020B0609040504020204" pitchFamily="49" charset="0"/>
              </a:rPr>
              <a:t> = true; 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Arrow Callout 6"/>
          <p:cNvSpPr/>
          <p:nvPr/>
        </p:nvSpPr>
        <p:spPr>
          <a:xfrm>
            <a:off x="5262880" y="4724400"/>
            <a:ext cx="1534160" cy="7620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36310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Methods of document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8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getElementsByClassName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returns an array of elements that matches the</a:t>
            </a:r>
            <a:br>
              <a:rPr lang="en-US" sz="2400" dirty="0"/>
            </a:br>
            <a:r>
              <a:rPr lang="en-US" sz="2800" dirty="0"/>
              <a:t>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class_name</a:t>
            </a:r>
            <a:r>
              <a:rPr lang="en-US" sz="2800" dirty="0"/>
              <a:t> value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&lt;span class="err"&gt;</a:t>
            </a:r>
            <a:r>
              <a:rPr lang="en-US" sz="2800" dirty="0">
                <a:latin typeface="Lucida Console" panose="020B0609040504020204" pitchFamily="49" charset="0"/>
              </a:rPr>
              <a:t>Please enter…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&lt;/span&gt;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2042160" y="4287520"/>
            <a:ext cx="50292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all elements that have a class of 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91840"/>
            <a:ext cx="8534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2-Point Star 6"/>
          <p:cNvSpPr/>
          <p:nvPr/>
        </p:nvSpPr>
        <p:spPr>
          <a:xfrm>
            <a:off x="6080760" y="2286000"/>
            <a:ext cx="1981200" cy="91440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= plural</a:t>
            </a:r>
          </a:p>
        </p:txBody>
      </p:sp>
    </p:spTree>
    <p:extLst>
      <p:ext uri="{BB962C8B-B14F-4D97-AF65-F5344CB8AC3E}">
        <p14:creationId xmlns:p14="http://schemas.microsoft.com/office/powerpoint/2010/main" val="412066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1216</TotalTime>
  <Words>710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Gill Sans MT</vt:lpstr>
      <vt:lpstr>Lucida Console</vt:lpstr>
      <vt:lpstr>Verdana</vt:lpstr>
      <vt:lpstr>Wingdings</vt:lpstr>
      <vt:lpstr>Wingdings 3</vt:lpstr>
      <vt:lpstr>Origin</vt:lpstr>
      <vt:lpstr>JavaScript and jQuery Course</vt:lpstr>
      <vt:lpstr>DOM</vt:lpstr>
      <vt:lpstr>DOM – commonly used node types </vt:lpstr>
      <vt:lpstr>Node Properties</vt:lpstr>
      <vt:lpstr>Methods of document interface</vt:lpstr>
      <vt:lpstr>Methods of document interface</vt:lpstr>
      <vt:lpstr>Methods of document interface</vt:lpstr>
      <vt:lpstr>Methods of document interface</vt:lpstr>
      <vt:lpstr>Methods of document interface</vt:lpstr>
      <vt:lpstr>Methods of document interface</vt:lpstr>
      <vt:lpstr>Property of document interface</vt:lpstr>
      <vt:lpstr>Methods of element interface</vt:lpstr>
      <vt:lpstr>Methods of element interface</vt:lpstr>
      <vt:lpstr>Methods of element interface</vt:lpstr>
      <vt:lpstr>Methods of element interface</vt:lpstr>
      <vt:lpstr>Methods of document interface  - not in text querySelector(),   querySelectorAll()</vt:lpstr>
      <vt:lpstr>Methods of document interface  - not in text querySelectorAll()</vt:lpstr>
      <vt:lpstr>Methods of document interface  - not in text createElement(), createTextNode(), appendChild()</vt:lpstr>
      <vt:lpstr>Methods of document interface  - not in text createElement(), createTextNode(), appendChild()</vt:lpstr>
      <vt:lpstr>Methods of document interface  - to loop through array createElement(), createTextNode(), appendChild()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99</cp:revision>
  <cp:lastPrinted>2016-03-06T00:17:32Z</cp:lastPrinted>
  <dcterms:created xsi:type="dcterms:W3CDTF">2012-07-06T23:37:50Z</dcterms:created>
  <dcterms:modified xsi:type="dcterms:W3CDTF">2017-10-10T02:05:54Z</dcterms:modified>
</cp:coreProperties>
</file>