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93" r:id="rId2"/>
    <p:sldId id="302" r:id="rId3"/>
    <p:sldId id="305" r:id="rId4"/>
    <p:sldId id="309" r:id="rId5"/>
    <p:sldId id="317" r:id="rId6"/>
    <p:sldId id="308" r:id="rId7"/>
    <p:sldId id="318" r:id="rId8"/>
    <p:sldId id="310" r:id="rId9"/>
    <p:sldId id="319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15" r:id="rId18"/>
    <p:sldId id="332" r:id="rId19"/>
    <p:sldId id="333" r:id="rId20"/>
    <p:sldId id="334" r:id="rId21"/>
    <p:sldId id="335" r:id="rId22"/>
    <p:sldId id="336" r:id="rId23"/>
    <p:sldId id="323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Verdana" panose="020B0604030504040204" pitchFamily="34" charset="0"/>
              </a:defRPr>
            </a:lvl1pPr>
          </a:lstStyle>
          <a:p>
            <a:fld id="{699F0BC5-3E54-4275-81FA-1F5D41AC6918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Verdana" panose="020B0604030504040204" pitchFamily="34" charset="0"/>
              </a:defRPr>
            </a:lvl1pPr>
          </a:lstStyle>
          <a:p>
            <a:fld id="{DFEE3F93-555A-4DBE-9F59-D9F8C9CD5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6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5164EFE-4DB9-40E8-A850-646502857A8F}" type="datetime1">
              <a:rPr lang="en-US" smtClean="0"/>
              <a:t>10/17/2017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3E8D-2D1C-4EE2-87CC-245ACD99F023}" type="datetime1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49FB-549D-4577-9016-024E9CAB2E56}" type="datetime1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3CF8-54DE-4C87-86C5-654CCDB2B0D6}" type="datetime1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E3D1C64-413F-4619-A6C1-CF1537CCA091}" type="datetime1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E8BE-E748-498A-B9E7-56FED86633C4}" type="datetime1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B1AF-21AF-40EF-8BE0-82D3D9143695}" type="datetime1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2527-490D-419D-A21A-5455B32FE754}" type="datetime1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8E3B-1F7C-4584-B1B2-4B0E9BC86AEB}" type="datetime1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B815-CEC1-413C-96ED-C6FE683B59F2}" type="datetime1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Verdana" panose="020B0604030504040204" pitchFamily="34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1BB-94F4-4382-A731-CA99C2C90D85}" type="datetime1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fld id="{81BAC67B-A53F-4BFF-8E70-A5E23BF438C3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fld id="{C5435357-94B2-47D5-8E91-82A12235A8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Verdana" panose="020B060403050404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Verdana" panose="020B060403050404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JavaScript and jQuery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Session 09 DOM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914400"/>
            <a:ext cx="1447800" cy="1943100"/>
          </a:xfrm>
          <a:prstGeom prst="rect">
            <a:avLst/>
          </a:prstGeom>
          <a:ln w="3175">
            <a:solidFill>
              <a:srgbClr val="CAD4E4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923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 - How to modify the text of an HTML</a:t>
            </a:r>
            <a:br>
              <a:rPr lang="en-US" dirty="0"/>
            </a:br>
            <a:r>
              <a:rPr lang="en-US" dirty="0"/>
              <a:t>  element – </a:t>
            </a:r>
            <a:r>
              <a:rPr lang="en-US" dirty="0" err="1">
                <a:solidFill>
                  <a:srgbClr val="C00000"/>
                </a:solidFill>
              </a:rPr>
              <a:t>firstChild.nodeValue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C00000"/>
                </a:solidFill>
              </a:rPr>
              <a:t>Step 1: </a:t>
            </a:r>
            <a:r>
              <a:rPr lang="en-US" sz="2400"/>
              <a:t>access the </a:t>
            </a:r>
            <a:r>
              <a:rPr lang="en-US" sz="2400" dirty="0"/>
              <a:t>element - create </a:t>
            </a:r>
            <a:r>
              <a:rPr lang="en-US" sz="2400"/>
              <a:t>an object</a:t>
            </a:r>
            <a:br>
              <a:rPr lang="en-US" sz="2400"/>
            </a:br>
            <a:r>
              <a:rPr lang="en-US" sz="2400"/>
              <a:t>  reference to it</a:t>
            </a:r>
          </a:p>
          <a:p>
            <a:pPr marL="0" indent="0"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pitchFamily="49" charset="0"/>
              </a:rPr>
              <a:t>document.getElementById('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myh3</a:t>
            </a:r>
            <a:r>
              <a:rPr lang="en-US" sz="2000">
                <a:latin typeface="Lucida Console" panose="020B0609040504020204" pitchFamily="49" charset="0"/>
              </a:rPr>
              <a:t>')</a:t>
            </a:r>
          </a:p>
          <a:p>
            <a:pPr marL="0" indent="0"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pitchFamily="49" charset="0"/>
              </a:rPr>
              <a:t>&lt;</a:t>
            </a:r>
            <a:r>
              <a:rPr lang="en-US" sz="2000" dirty="0">
                <a:latin typeface="Lucida Console" panose="020B0609040504020204" pitchFamily="49" charset="0"/>
              </a:rPr>
              <a:t>h3 id="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myh3</a:t>
            </a:r>
            <a:r>
              <a:rPr lang="en-US" sz="2000" dirty="0">
                <a:latin typeface="Lucida Console" panose="020B0609040504020204" pitchFamily="49" charset="0"/>
              </a:rPr>
              <a:t>"&gt;Text will change&lt;/h3&gt;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3962400"/>
            <a:ext cx="86106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7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 - How to modify the text of an HTML</a:t>
            </a:r>
            <a:br>
              <a:rPr lang="en-US" dirty="0"/>
            </a:br>
            <a:r>
              <a:rPr lang="en-US" dirty="0"/>
              <a:t>  element - </a:t>
            </a:r>
            <a:r>
              <a:rPr lang="en-US" dirty="0" err="1">
                <a:solidFill>
                  <a:srgbClr val="C00000"/>
                </a:solidFill>
              </a:rPr>
              <a:t>firstChild.nodeValue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C00000"/>
                </a:solidFill>
              </a:rPr>
              <a:t>Step 2:</a:t>
            </a:r>
            <a:r>
              <a:rPr lang="en-US" sz="2400"/>
              <a:t> access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text node </a:t>
            </a:r>
            <a:r>
              <a:rPr lang="en-US" sz="2400" dirty="0"/>
              <a:t>- use </a:t>
            </a:r>
            <a:r>
              <a:rPr lang="en-US" sz="2400"/>
              <a:t>the 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firstChild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>
                <a:solidFill>
                  <a:srgbClr val="FF0000"/>
                </a:solidFill>
              </a:rPr>
              <a:t>  </a:t>
            </a:r>
            <a:r>
              <a:rPr lang="en-US" sz="2400"/>
              <a:t>property</a:t>
            </a:r>
          </a:p>
          <a:p>
            <a:pPr marL="0" indent="0"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pitchFamily="49" charset="0"/>
              </a:rPr>
              <a:t>document.getElementById('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myh3</a:t>
            </a:r>
            <a:r>
              <a:rPr lang="en-US" sz="2000">
                <a:latin typeface="Lucida Console" panose="020B0609040504020204" pitchFamily="49" charset="0"/>
              </a:rPr>
              <a:t>').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firstChild</a:t>
            </a:r>
          </a:p>
          <a:p>
            <a:pPr marL="0" indent="0"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pitchFamily="49" charset="0"/>
              </a:rPr>
              <a:t>&lt;h3 </a:t>
            </a:r>
            <a:r>
              <a:rPr lang="en-US" sz="2000" dirty="0">
                <a:latin typeface="Lucida Console" panose="020B0609040504020204" pitchFamily="49" charset="0"/>
              </a:rPr>
              <a:t>id="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myh3</a:t>
            </a:r>
            <a:r>
              <a:rPr lang="en-US" sz="2000" dirty="0">
                <a:latin typeface="Lucida Console" panose="020B0609040504020204" pitchFamily="49" charset="0"/>
              </a:rPr>
              <a:t>"&gt;Text will change&lt;/h3&gt;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3962400"/>
            <a:ext cx="86106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42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 - How to modify the text of an HTML</a:t>
            </a:r>
            <a:br>
              <a:rPr lang="en-US" dirty="0"/>
            </a:br>
            <a:r>
              <a:rPr lang="en-US" dirty="0"/>
              <a:t>  element - </a:t>
            </a:r>
            <a:r>
              <a:rPr lang="en-US" dirty="0" err="1">
                <a:solidFill>
                  <a:srgbClr val="C00000"/>
                </a:solidFill>
              </a:rPr>
              <a:t>firstChild.nodeValue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C00000"/>
                </a:solidFill>
              </a:rPr>
              <a:t>Step 3:</a:t>
            </a:r>
            <a:r>
              <a:rPr lang="en-US" sz="2400"/>
              <a:t> </a:t>
            </a:r>
            <a:r>
              <a:rPr lang="en-US" sz="2400" dirty="0"/>
              <a:t>use 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nodeValue</a:t>
            </a:r>
            <a:r>
              <a:rPr lang="en-US" sz="2400" dirty="0"/>
              <a:t> property - access </a:t>
            </a:r>
            <a:r>
              <a:rPr lang="en-US" sz="2400"/>
              <a:t>the text</a:t>
            </a:r>
            <a:br>
              <a:rPr lang="en-US" sz="2400"/>
            </a:br>
            <a:r>
              <a:rPr lang="en-US" sz="2400"/>
              <a:t>  for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text node</a:t>
            </a:r>
          </a:p>
          <a:p>
            <a:pPr marL="0" indent="0"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pitchFamily="49" charset="0"/>
              </a:rPr>
              <a:t>document.getElementById('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myh3</a:t>
            </a:r>
            <a:r>
              <a:rPr lang="en-US" sz="2000">
                <a:latin typeface="Lucida Console" panose="020B0609040504020204" pitchFamily="49" charset="0"/>
              </a:rPr>
              <a:t>').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firstChild.nodeValue</a:t>
            </a:r>
          </a:p>
          <a:p>
            <a:pPr marL="0" indent="0"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pitchFamily="49" charset="0"/>
              </a:rPr>
              <a:t>&lt;h3 </a:t>
            </a:r>
            <a:r>
              <a:rPr lang="en-US" sz="2000" dirty="0">
                <a:latin typeface="Lucida Console" panose="020B0609040504020204" pitchFamily="49" charset="0"/>
              </a:rPr>
              <a:t>id="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myh3</a:t>
            </a:r>
            <a:r>
              <a:rPr lang="en-US" sz="2000" dirty="0">
                <a:latin typeface="Lucida Console" panose="020B0609040504020204" pitchFamily="49" charset="0"/>
              </a:rPr>
              <a:t>"&gt;Text will change&lt;/h3&gt;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962400"/>
            <a:ext cx="86106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84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 - How to modify the text of an HTML</a:t>
            </a:r>
            <a:br>
              <a:rPr lang="en-US" dirty="0"/>
            </a:br>
            <a:r>
              <a:rPr lang="en-US" dirty="0"/>
              <a:t>  element - </a:t>
            </a:r>
            <a:r>
              <a:rPr lang="en-US" dirty="0" err="1">
                <a:solidFill>
                  <a:srgbClr val="C00000"/>
                </a:solidFill>
              </a:rPr>
              <a:t>firstChild.nodeValue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C00000"/>
                </a:solidFill>
              </a:rPr>
              <a:t>Step 4:</a:t>
            </a:r>
            <a:r>
              <a:rPr lang="en-US" sz="2400"/>
              <a:t> </a:t>
            </a:r>
            <a:r>
              <a:rPr lang="en-US" sz="2400" dirty="0"/>
              <a:t>set </a:t>
            </a:r>
            <a:r>
              <a:rPr lang="en-US" sz="2400"/>
              <a:t>a </a:t>
            </a:r>
            <a:r>
              <a:rPr lang="en-US" sz="2400">
                <a:solidFill>
                  <a:srgbClr val="0000CC"/>
                </a:solidFill>
              </a:rPr>
              <a:t>value</a:t>
            </a:r>
          </a:p>
          <a:p>
            <a:pPr marL="0" indent="0"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pitchFamily="49" charset="0"/>
              </a:rPr>
              <a:t>document.getElementById('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myh3</a:t>
            </a:r>
            <a:r>
              <a:rPr lang="en-US" sz="2000">
                <a:latin typeface="Lucida Console" panose="020B0609040504020204" pitchFamily="49" charset="0"/>
              </a:rPr>
              <a:t>').</a:t>
            </a:r>
            <a:r>
              <a:rPr lang="en-US" sz="2000" err="1">
                <a:solidFill>
                  <a:srgbClr val="C00000"/>
                </a:solidFill>
                <a:latin typeface="Lucida Console" panose="020B0609040504020204" pitchFamily="49" charset="0"/>
              </a:rPr>
              <a:t>firstChild.nodeValue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"</a:t>
            </a:r>
            <a:r>
              <a:rPr lang="en-US" sz="2000">
                <a:solidFill>
                  <a:srgbClr val="0000CC"/>
                </a:solidFill>
                <a:latin typeface="Lucida Console" panose="020B0609040504020204" pitchFamily="49" charset="0"/>
              </a:rPr>
              <a:t>Hello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";</a:t>
            </a:r>
            <a:endParaRPr lang="en-US" sz="20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pitchFamily="49" charset="0"/>
              </a:rPr>
              <a:t>&lt;</a:t>
            </a:r>
            <a:r>
              <a:rPr lang="en-US" sz="2000" dirty="0">
                <a:latin typeface="Lucida Console" panose="020B0609040504020204" pitchFamily="49" charset="0"/>
              </a:rPr>
              <a:t>h3 id="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myh3</a:t>
            </a:r>
            <a:r>
              <a:rPr lang="en-US" sz="2000" dirty="0">
                <a:latin typeface="Lucida Console" panose="020B0609040504020204" pitchFamily="49" charset="0"/>
              </a:rPr>
              <a:t>"&gt;Text will change&lt;/h3&gt;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962400"/>
            <a:ext cx="86106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1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Why not use </a:t>
            </a:r>
            <a:r>
              <a:rPr lang="en-US" sz="2800" b="1" dirty="0" err="1"/>
              <a:t>innerHTML</a:t>
            </a:r>
            <a:r>
              <a:rPr lang="en-US" sz="2800" b="1" dirty="0"/>
              <a:t>?</a:t>
            </a:r>
            <a:endParaRPr lang="en-US" sz="28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pitchFamily="49" charset="0"/>
              </a:rPr>
              <a:t>document.getElementById('myh3').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innerHTML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= "</a:t>
            </a:r>
            <a:r>
              <a:rPr lang="en-US" sz="2000">
                <a:solidFill>
                  <a:srgbClr val="0000CC"/>
                </a:solidFill>
                <a:latin typeface="Lucida Console" panose="020B0609040504020204" pitchFamily="49" charset="0"/>
              </a:rPr>
              <a:t>Hello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";</a:t>
            </a:r>
            <a:endParaRPr lang="en-US" sz="20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3200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14</a:t>
            </a:fld>
            <a:endParaRPr lang="en-US"/>
          </a:p>
        </p:txBody>
      </p:sp>
      <p:sp>
        <p:nvSpPr>
          <p:cNvPr id="5" name="Flowchart: Preparation 4"/>
          <p:cNvSpPr/>
          <p:nvPr/>
        </p:nvSpPr>
        <p:spPr>
          <a:xfrm>
            <a:off x="990600" y="3352800"/>
            <a:ext cx="7315200" cy="2209800"/>
          </a:xfrm>
          <a:prstGeom prst="flowChartPreparati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innerHTML</a:t>
            </a: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part of JS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not part of the DOM</a:t>
            </a:r>
          </a:p>
        </p:txBody>
      </p:sp>
    </p:spTree>
    <p:extLst>
      <p:ext uri="{BB962C8B-B14F-4D97-AF65-F5344CB8AC3E}">
        <p14:creationId xmlns:p14="http://schemas.microsoft.com/office/powerpoint/2010/main" val="168144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Property of document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document.getElementById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("“).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nextElementSibling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  </a:t>
            </a:r>
            <a:r>
              <a:rPr lang="en-US" sz="2400" dirty="0"/>
              <a:t>returns an object for the next element sibling, </a:t>
            </a:r>
            <a:br>
              <a:rPr lang="en-US" sz="2400" dirty="0"/>
            </a:br>
            <a:r>
              <a:rPr lang="en-US" sz="2400" dirty="0"/>
              <a:t>   or returns null if it does not exist</a:t>
            </a:r>
            <a:endParaRPr lang="en-US" sz="28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&lt;input type="text" id="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fname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 name="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fname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"&gt;</a:t>
            </a:r>
            <a:b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</a:b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&lt;span class="err"&gt; &lt;/span&gt;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505200"/>
            <a:ext cx="8534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8760" y="3730585"/>
            <a:ext cx="85344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display error message without using an id</a:t>
            </a:r>
          </a:p>
          <a:p>
            <a:r>
              <a:rPr lang="en-US" sz="2000" dirty="0"/>
              <a:t>if(</a:t>
            </a:r>
            <a:r>
              <a:rPr lang="en-US" sz="2000" dirty="0" err="1">
                <a:solidFill>
                  <a:srgbClr val="C00000"/>
                </a:solidFill>
              </a:rPr>
              <a:t>document.getElementById</a:t>
            </a:r>
            <a:r>
              <a:rPr lang="en-US" sz="2000" dirty="0"/>
              <a:t>('</a:t>
            </a:r>
            <a:r>
              <a:rPr lang="en-US" sz="2000" dirty="0" err="1">
                <a:solidFill>
                  <a:srgbClr val="0000CC"/>
                </a:solidFill>
              </a:rPr>
              <a:t>fname</a:t>
            </a:r>
            <a:r>
              <a:rPr lang="en-US" sz="2000" dirty="0"/>
              <a:t>') == 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"") </a:t>
            </a:r>
            <a:r>
              <a:rPr lang="en-US" sz="2000" dirty="0"/>
              <a:t>{</a:t>
            </a:r>
          </a:p>
          <a:p>
            <a:endParaRPr lang="en-US" sz="2000" dirty="0"/>
          </a:p>
          <a:p>
            <a:r>
              <a:rPr lang="en-US" sz="2000" dirty="0"/>
              <a:t>      </a:t>
            </a:r>
            <a:r>
              <a:rPr lang="en-US" sz="2000" dirty="0" err="1">
                <a:solidFill>
                  <a:srgbClr val="C00000"/>
                </a:solidFill>
              </a:rPr>
              <a:t>document.getElementById</a:t>
            </a:r>
            <a:r>
              <a:rPr lang="en-US" sz="2000" dirty="0"/>
              <a:t>('</a:t>
            </a:r>
            <a:r>
              <a:rPr lang="en-US" sz="2000" dirty="0" err="1">
                <a:solidFill>
                  <a:srgbClr val="0000CC"/>
                </a:solidFill>
              </a:rPr>
              <a:t>fname</a:t>
            </a:r>
            <a:r>
              <a:rPr lang="en-US" sz="2000" dirty="0"/>
              <a:t>').</a:t>
            </a:r>
            <a:r>
              <a:rPr lang="en-US" sz="2000" dirty="0" err="1">
                <a:solidFill>
                  <a:srgbClr val="C00000"/>
                </a:solidFill>
              </a:rPr>
              <a:t>nextElementSibling</a:t>
            </a:r>
            <a:r>
              <a:rPr lang="en-US" sz="2000" dirty="0"/>
              <a:t>. </a:t>
            </a:r>
            <a:r>
              <a:rPr lang="en-US" sz="2000" dirty="0" err="1"/>
              <a:t>firstChild.nodeValue</a:t>
            </a:r>
            <a:br>
              <a:rPr lang="en-US" sz="2000" dirty="0"/>
            </a:br>
            <a:r>
              <a:rPr lang="en-US" sz="2000" dirty="0"/>
              <a:t>       = “Please enter your first name";</a:t>
            </a:r>
          </a:p>
          <a:p>
            <a:r>
              <a:rPr lang="en-US" sz="2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05415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Method of document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240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document.el.addEventListener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("click", 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functionName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function </a:t>
            </a:r>
            <a:r>
              <a:rPr lang="en-US" sz="2000" dirty="0" err="1">
                <a:latin typeface="Lucida Console" panose="020B0609040504020204" pitchFamily="49" charset="0"/>
              </a:rPr>
              <a:t>calc</a:t>
            </a:r>
            <a:r>
              <a:rPr lang="en-US" sz="2000" dirty="0">
                <a:latin typeface="Lucida Console" panose="020B0609040504020204" pitchFamily="49" charset="0"/>
              </a:rPr>
              <a:t>() {..}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&lt;input type= "button " id= " </a:t>
            </a:r>
            <a:r>
              <a:rPr lang="en-US" sz="2000" dirty="0" err="1">
                <a:latin typeface="Lucida Console" panose="020B0609040504020204" pitchFamily="49" charset="0"/>
              </a:rPr>
              <a:t>btn</a:t>
            </a:r>
            <a:r>
              <a:rPr lang="en-US" sz="2000" dirty="0">
                <a:latin typeface="Lucida Console" panose="020B0609040504020204" pitchFamily="49" charset="0"/>
              </a:rPr>
              <a:t>“&gt;</a:t>
            </a:r>
          </a:p>
          <a:p>
            <a:pPr marL="0" indent="0">
              <a:spcBef>
                <a:spcPts val="240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Var </a:t>
            </a:r>
            <a:r>
              <a:rPr lang="en-US" sz="2000" dirty="0" err="1">
                <a:latin typeface="Lucida Console" panose="020B0609040504020204" pitchFamily="49" charset="0"/>
              </a:rPr>
              <a:t>btn</a:t>
            </a:r>
            <a:r>
              <a:rPr lang="en-US" sz="2000" dirty="0"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2000" dirty="0">
                <a:latin typeface="Lucida Console" panose="020B0609040504020204" pitchFamily="49" charset="0"/>
              </a:rPr>
              <a:t>(“</a:t>
            </a:r>
            <a:r>
              <a:rPr lang="en-US" sz="2000" dirty="0" err="1">
                <a:latin typeface="Lucida Console" panose="020B0609040504020204" pitchFamily="49" charset="0"/>
              </a:rPr>
              <a:t>btn</a:t>
            </a:r>
            <a:r>
              <a:rPr lang="en-US" sz="2000" dirty="0">
                <a:latin typeface="Lucida Console" panose="020B0609040504020204" pitchFamily="49" charset="0"/>
              </a:rPr>
              <a:t>“);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document.btn.addEventListener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("click", </a:t>
            </a:r>
            <a:r>
              <a:rPr lang="en-US" sz="2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calc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vs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document.btn.onclick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 = </a:t>
            </a:r>
            <a:r>
              <a:rPr lang="en-US" sz="2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calc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;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  </a:t>
            </a: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505200"/>
            <a:ext cx="8534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56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62000"/>
          </a:xfrm>
        </p:spPr>
        <p:txBody>
          <a:bodyPr>
            <a:normAutofit/>
          </a:bodyPr>
          <a:lstStyle/>
          <a:p>
            <a:r>
              <a:rPr lang="en-US" sz="2000" dirty="0"/>
              <a:t>Methods of document interface  - not in text</a:t>
            </a:r>
            <a:br>
              <a:rPr lang="en-US" sz="2000" dirty="0"/>
            </a:br>
            <a:r>
              <a:rPr lang="en-US" sz="2000" dirty="0" err="1">
                <a:solidFill>
                  <a:srgbClr val="FF0000"/>
                </a:solidFill>
              </a:rPr>
              <a:t>querySelector</a:t>
            </a:r>
            <a:r>
              <a:rPr lang="en-US" sz="2000" dirty="0">
                <a:solidFill>
                  <a:srgbClr val="FF0000"/>
                </a:solidFill>
              </a:rPr>
              <a:t>(),   </a:t>
            </a:r>
            <a:r>
              <a:rPr lang="en-US" sz="2000" dirty="0" err="1">
                <a:solidFill>
                  <a:srgbClr val="FF0000"/>
                </a:solidFill>
              </a:rPr>
              <a:t>querySelectorAll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// Access the first match of the selector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document.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querySelector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'.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myClass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'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// Return a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NodeList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of all instances of .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myClass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document.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querySelectorAll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'.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myClass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'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// Access the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myID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id - unique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document.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querySelector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'#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myID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'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// Return a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NodeList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of all 'div' instances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document.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querySelectorAll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'div'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//Access the first match of the selector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document.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querySelector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'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ul.someList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li:last-child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'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62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DOM access methods - return object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Verdana" panose="020B0604030504040204" pitchFamily="34" charset="0"/>
                <a:cs typeface="Verdana" panose="020B0604030504040204" pitchFamily="34" charset="0"/>
              </a:rPr>
              <a:t>How we can access an element(s) on the page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2000" dirty="0">
                <a:latin typeface="Lucida Console" panose="020B0609040504020204" pitchFamily="49" charset="0"/>
              </a:rPr>
              <a:t>(id)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document.getElementsByClassName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className</a:t>
            </a:r>
            <a:r>
              <a:rPr lang="en-US" sz="20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document.getElementsByTagName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tagName</a:t>
            </a:r>
            <a:r>
              <a:rPr lang="en-US" sz="20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document.querySelector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cssSelector</a:t>
            </a:r>
            <a:r>
              <a:rPr lang="en-US" sz="20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document.querySelectorAll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cssSelector</a:t>
            </a:r>
            <a:r>
              <a:rPr lang="en-US" sz="20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38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62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Traversing the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Verdana" panose="020B0604030504040204" pitchFamily="34" charset="0"/>
                <a:cs typeface="Verdana" panose="020B0604030504040204" pitchFamily="34" charset="0"/>
              </a:rPr>
              <a:t>How we can access an element(s) on the page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firstElementChild</a:t>
            </a:r>
            <a:r>
              <a:rPr lang="en-US" sz="2000" dirty="0">
                <a:latin typeface="Lucida Console" panose="020B0609040504020204" pitchFamily="49" charset="0"/>
              </a:rPr>
              <a:t> / </a:t>
            </a:r>
            <a:r>
              <a:rPr lang="en-US" sz="2000" dirty="0" err="1">
                <a:latin typeface="Lucida Console" panose="020B0609040504020204" pitchFamily="49" charset="0"/>
              </a:rPr>
              <a:t>firstChild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lastElementChild</a:t>
            </a:r>
            <a:r>
              <a:rPr lang="en-US" sz="2000" dirty="0">
                <a:latin typeface="Lucida Console" panose="020B0609040504020204" pitchFamily="49" charset="0"/>
              </a:rPr>
              <a:t> / </a:t>
            </a:r>
            <a:r>
              <a:rPr lang="en-US" sz="2000" dirty="0" err="1">
                <a:latin typeface="Lucida Console" panose="020B0609040504020204" pitchFamily="49" charset="0"/>
              </a:rPr>
              <a:t>lastChild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nextElementChild</a:t>
            </a:r>
            <a:r>
              <a:rPr lang="en-US" sz="2000" dirty="0">
                <a:latin typeface="Lucida Console" panose="020B0609040504020204" pitchFamily="49" charset="0"/>
              </a:rPr>
              <a:t> / </a:t>
            </a:r>
            <a:r>
              <a:rPr lang="en-US" sz="2000" dirty="0" err="1">
                <a:latin typeface="Lucida Console" panose="020B0609040504020204" pitchFamily="49" charset="0"/>
              </a:rPr>
              <a:t>nextElementSibling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previousElementChild</a:t>
            </a:r>
            <a:r>
              <a:rPr lang="en-US" sz="2000" dirty="0">
                <a:latin typeface="Lucida Console" panose="020B0609040504020204" pitchFamily="49" charset="0"/>
              </a:rPr>
              <a:t> / </a:t>
            </a:r>
            <a:r>
              <a:rPr lang="en-US" sz="2000" dirty="0" err="1">
                <a:latin typeface="Lucida Console" panose="020B0609040504020204" pitchFamily="49" charset="0"/>
              </a:rPr>
              <a:t>previousElementSibling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childNodes</a:t>
            </a:r>
            <a:r>
              <a:rPr lang="en-US" sz="2000" dirty="0">
                <a:latin typeface="Lucida Console" panose="020B0609040504020204" pitchFamily="49" charset="0"/>
              </a:rPr>
              <a:t> (has a length property)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childNodes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Children / children[</a:t>
            </a:r>
            <a:r>
              <a:rPr lang="en-US" sz="2000" dirty="0" err="1"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] – only child elements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parentElement</a:t>
            </a:r>
            <a:r>
              <a:rPr lang="en-US" sz="2000" dirty="0">
                <a:latin typeface="Lucida Console" panose="020B0609040504020204" pitchFamily="49" charset="0"/>
              </a:rPr>
              <a:t> / </a:t>
            </a:r>
            <a:r>
              <a:rPr lang="en-US" sz="2000" dirty="0" err="1">
                <a:latin typeface="Lucida Console" panose="020B0609040504020204" pitchFamily="49" charset="0"/>
              </a:rPr>
              <a:t>parentNode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6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DOM</a:t>
            </a:r>
            <a:r>
              <a:rPr lang="en-US" sz="2800" b="1" dirty="0"/>
              <a:t> </a:t>
            </a:r>
            <a:r>
              <a:rPr lang="en-US" sz="2400" b="1" dirty="0"/>
              <a:t>– hierarchical tree </a:t>
            </a:r>
            <a:r>
              <a:rPr lang="en-US" sz="2400" b="1"/>
              <a:t>representation </a:t>
            </a:r>
            <a:br>
              <a:rPr lang="en-US" sz="2400" b="1"/>
            </a:br>
            <a:r>
              <a:rPr lang="en-US" sz="2400" b="1"/>
              <a:t>  of document</a:t>
            </a:r>
          </a:p>
          <a:p>
            <a:pPr marL="822960" lvl="3" indent="0">
              <a:buNone/>
            </a:pPr>
            <a:r>
              <a:rPr lang="en-US" sz="2400">
                <a:solidFill>
                  <a:srgbClr val="C00000"/>
                </a:solidFill>
              </a:rPr>
              <a:t>- collection </a:t>
            </a:r>
            <a:r>
              <a:rPr lang="en-US" sz="2400" dirty="0">
                <a:solidFill>
                  <a:srgbClr val="C00000"/>
                </a:solidFill>
              </a:rPr>
              <a:t>of </a:t>
            </a:r>
            <a:r>
              <a:rPr lang="en-US" sz="2400" i="1" dirty="0">
                <a:solidFill>
                  <a:srgbClr val="C00000"/>
                </a:solidFill>
              </a:rPr>
              <a:t>nodes</a:t>
            </a:r>
            <a:r>
              <a:rPr lang="en-US" sz="2400" dirty="0">
                <a:solidFill>
                  <a:srgbClr val="C00000"/>
                </a:solidFill>
              </a:rPr>
              <a:t> that represent the web page</a:t>
            </a:r>
            <a:br>
              <a:rPr lang="en-US" sz="2400">
                <a:solidFill>
                  <a:srgbClr val="C00000"/>
                </a:solidFill>
              </a:rPr>
            </a:br>
            <a:r>
              <a:rPr lang="en-US" sz="2400">
                <a:solidFill>
                  <a:srgbClr val="C00000"/>
                </a:solidFill>
              </a:rPr>
              <a:t>- JavaScript </a:t>
            </a:r>
            <a:r>
              <a:rPr lang="en-US" sz="2400" dirty="0">
                <a:solidFill>
                  <a:srgbClr val="C00000"/>
                </a:solidFill>
              </a:rPr>
              <a:t>can modify the DOM</a:t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descendants</a:t>
            </a:r>
          </a:p>
          <a:p>
            <a:r>
              <a:rPr lang="en-US" sz="2400" dirty="0"/>
              <a:t>parents</a:t>
            </a:r>
          </a:p>
          <a:p>
            <a:r>
              <a:rPr lang="en-US" sz="2400" dirty="0"/>
              <a:t>children</a:t>
            </a:r>
          </a:p>
          <a:p>
            <a:r>
              <a:rPr lang="en-US" sz="2400" dirty="0"/>
              <a:t>siblings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940699"/>
            <a:ext cx="4543425" cy="26600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Up Arrow Callout 5"/>
          <p:cNvSpPr/>
          <p:nvPr/>
        </p:nvSpPr>
        <p:spPr>
          <a:xfrm>
            <a:off x="4114800" y="5486400"/>
            <a:ext cx="1828800" cy="67056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</a:rPr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35707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62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Modifying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Verdana" panose="020B0604030504040204" pitchFamily="34" charset="0"/>
                <a:cs typeface="Verdana" panose="020B0604030504040204" pitchFamily="34" charset="0"/>
              </a:rPr>
              <a:t>How we can add and remove HTML attributes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has Attribute() – t/f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setAttribute</a:t>
            </a:r>
            <a:r>
              <a:rPr lang="en-US" sz="2000" dirty="0">
                <a:latin typeface="Lucida Console" panose="020B0609040504020204" pitchFamily="49" charset="0"/>
              </a:rPr>
              <a:t>('</a:t>
            </a:r>
            <a:r>
              <a:rPr lang="en-US" sz="2000" dirty="0" err="1">
                <a:latin typeface="Lucida Console" panose="020B0609040504020204" pitchFamily="49" charset="0"/>
              </a:rPr>
              <a:t>attr</a:t>
            </a:r>
            <a:r>
              <a:rPr lang="en-US" sz="2000" dirty="0">
                <a:latin typeface="Lucida Console" panose="020B0609040504020204" pitchFamily="49" charset="0"/>
              </a:rPr>
              <a:t>', 'value’)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removeAttribute</a:t>
            </a:r>
            <a:r>
              <a:rPr lang="en-US" sz="2000" dirty="0">
                <a:latin typeface="Lucida Console" panose="020B0609040504020204" pitchFamily="49" charset="0"/>
              </a:rPr>
              <a:t>('</a:t>
            </a:r>
            <a:r>
              <a:rPr lang="en-US" sz="2000" dirty="0" err="1">
                <a:latin typeface="Lucida Console" panose="020B0609040504020204" pitchFamily="49" charset="0"/>
              </a:rPr>
              <a:t>attr</a:t>
            </a:r>
            <a:r>
              <a:rPr lang="en-US" sz="2000" dirty="0">
                <a:latin typeface="Lucida Console" panose="020B0609040504020204" pitchFamily="49" charset="0"/>
              </a:rPr>
              <a:t>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3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62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Modifying styles – Traditional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Verdana" panose="020B0604030504040204" pitchFamily="34" charset="0"/>
                <a:cs typeface="Verdana" panose="020B0604030504040204" pitchFamily="34" charset="0"/>
              </a:rPr>
              <a:t>Uses JS syntax, not CSS syntax – </a:t>
            </a:r>
            <a:r>
              <a:rPr lang="en-US" sz="2400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style</a:t>
            </a:r>
            <a:r>
              <a:rPr lang="en-US" sz="2400" dirty="0">
                <a:ea typeface="Verdana" panose="020B0604030504040204" pitchFamily="34" charset="0"/>
                <a:cs typeface="Verdana" panose="020B0604030504040204" pitchFamily="34" charset="0"/>
              </a:rPr>
              <a:t> property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headEl</a:t>
            </a:r>
            <a:r>
              <a:rPr lang="en-US" sz="2000" dirty="0">
                <a:latin typeface="Lucida Console" panose="020B0609040504020204" pitchFamily="49" charset="0"/>
              </a:rPr>
              <a:t> – </a:t>
            </a:r>
            <a:r>
              <a:rPr lang="en-US" sz="2000" dirty="0" err="1">
                <a:latin typeface="Lucida Console" panose="020B0609040504020204" pitchFamily="49" charset="0"/>
              </a:rPr>
              <a:t>document.getElementsByTagName</a:t>
            </a:r>
            <a:r>
              <a:rPr lang="en-US" sz="2000" dirty="0">
                <a:latin typeface="Lucida Console" panose="020B0609040504020204" pitchFamily="49" charset="0"/>
              </a:rPr>
              <a:t>("h1“)[0];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headEl.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style</a:t>
            </a:r>
            <a:r>
              <a:rPr lang="en-US" sz="2000" dirty="0" err="1">
                <a:latin typeface="Lucida Console" panose="020B0609040504020204" pitchFamily="49" charset="0"/>
              </a:rPr>
              <a:t>.color</a:t>
            </a:r>
            <a:r>
              <a:rPr lang="en-US" sz="2000" dirty="0">
                <a:latin typeface="Lucida Console" panose="020B0609040504020204" pitchFamily="49" charset="0"/>
              </a:rPr>
              <a:t> = "</a:t>
            </a:r>
            <a:r>
              <a:rPr lang="en-US" sz="2000" dirty="0" err="1">
                <a:latin typeface="Lucida Console" panose="020B0609040504020204" pitchFamily="49" charset="0"/>
              </a:rPr>
              <a:t>hotpink</a:t>
            </a:r>
            <a:r>
              <a:rPr lang="en-US" sz="2000" dirty="0">
                <a:latin typeface="Lucida Console" panose="020B0609040504020204" pitchFamily="49" charset="0"/>
              </a:rPr>
              <a:t>";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headEl.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style</a:t>
            </a:r>
            <a:r>
              <a:rPr lang="en-US" sz="2000" dirty="0" err="1">
                <a:latin typeface="Lucida Console" panose="020B0609040504020204" pitchFamily="49" charset="0"/>
              </a:rPr>
              <a:t>.backgroundColor</a:t>
            </a:r>
            <a:r>
              <a:rPr lang="en-US" sz="2000" dirty="0">
                <a:latin typeface="Lucida Console" panose="020B0609040504020204" pitchFamily="49" charset="0"/>
              </a:rPr>
              <a:t> = "salmon";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21</a:t>
            </a:fld>
            <a:endParaRPr lang="en-US"/>
          </a:p>
        </p:txBody>
      </p:sp>
      <p:sp>
        <p:nvSpPr>
          <p:cNvPr id="5" name="Up Arrow Callout 8">
            <a:extLst>
              <a:ext uri="{FF2B5EF4-FFF2-40B4-BE49-F238E27FC236}">
                <a16:creationId xmlns:a16="http://schemas.microsoft.com/office/drawing/2014/main" id="{DC509AB3-FC90-432E-867B-FA234799D7C7}"/>
              </a:ext>
            </a:extLst>
          </p:cNvPr>
          <p:cNvSpPr/>
          <p:nvPr/>
        </p:nvSpPr>
        <p:spPr>
          <a:xfrm>
            <a:off x="2209800" y="3962400"/>
            <a:ext cx="1981200" cy="6096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JS Syntax</a:t>
            </a:r>
          </a:p>
        </p:txBody>
      </p:sp>
    </p:spTree>
    <p:extLst>
      <p:ext uri="{BB962C8B-B14F-4D97-AF65-F5344CB8AC3E}">
        <p14:creationId xmlns:p14="http://schemas.microsoft.com/office/powerpoint/2010/main" val="2979202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62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Manipulating the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Verdana" panose="020B0604030504040204" pitchFamily="34" charset="0"/>
                <a:cs typeface="Verdana" panose="020B0604030504040204" pitchFamily="34" charset="0"/>
              </a:rPr>
              <a:t>How we can add and remove HTML elements and text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document refers to &lt;body&gt; / you can identify a parent node also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document.createElement</a:t>
            </a:r>
            <a:r>
              <a:rPr lang="en-US" sz="20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document.createTextNode</a:t>
            </a:r>
            <a:r>
              <a:rPr lang="en-US" sz="20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document.appendChild</a:t>
            </a:r>
            <a:r>
              <a:rPr lang="en-US" sz="20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doccument.insertBefore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newNode</a:t>
            </a:r>
            <a:r>
              <a:rPr lang="en-US" sz="1800" dirty="0">
                <a:latin typeface="Lucida Console" panose="020B0609040504020204" pitchFamily="49" charset="0"/>
              </a:rPr>
              <a:t>/what, </a:t>
            </a:r>
            <a:r>
              <a:rPr lang="en-US" sz="1800" dirty="0" err="1">
                <a:latin typeface="Lucida Console" panose="020B0609040504020204" pitchFamily="49" charset="0"/>
              </a:rPr>
              <a:t>referenceNode</a:t>
            </a:r>
            <a:r>
              <a:rPr lang="en-US" sz="1800" dirty="0">
                <a:latin typeface="Lucida Console" panose="020B0609040504020204" pitchFamily="49" charset="0"/>
              </a:rPr>
              <a:t>/where)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document.replaceChild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newChild</a:t>
            </a:r>
            <a:r>
              <a:rPr lang="en-US" sz="2000" dirty="0">
                <a:latin typeface="Lucida Console" panose="020B0609040504020204" pitchFamily="49" charset="0"/>
              </a:rPr>
              <a:t>, </a:t>
            </a:r>
            <a:r>
              <a:rPr lang="en-US" sz="2000" dirty="0" err="1">
                <a:latin typeface="Lucida Console" panose="020B0609040504020204" pitchFamily="49" charset="0"/>
              </a:rPr>
              <a:t>oldChild</a:t>
            </a:r>
            <a:r>
              <a:rPr lang="en-US" sz="20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document.removeChild</a:t>
            </a:r>
            <a:r>
              <a:rPr lang="en-US" sz="2000" dirty="0">
                <a:latin typeface="Lucida Console" panose="020B0609040504020204" pitchFamily="49" charset="0"/>
              </a:rPr>
              <a:t>(child)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49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62000"/>
          </a:xfrm>
        </p:spPr>
        <p:txBody>
          <a:bodyPr>
            <a:normAutofit/>
          </a:bodyPr>
          <a:lstStyle/>
          <a:p>
            <a:r>
              <a:rPr lang="en-US" sz="2000" dirty="0"/>
              <a:t>Methods of document interface  - not in text</a:t>
            </a:r>
            <a:br>
              <a:rPr lang="en-US" sz="2000" dirty="0"/>
            </a:br>
            <a:r>
              <a:rPr lang="en-US" sz="2000" dirty="0" err="1">
                <a:solidFill>
                  <a:srgbClr val="FF0000"/>
                </a:solidFill>
              </a:rPr>
              <a:t>createElement</a:t>
            </a:r>
            <a:r>
              <a:rPr lang="en-US" sz="2000" dirty="0">
                <a:solidFill>
                  <a:srgbClr val="FF0000"/>
                </a:solidFill>
              </a:rPr>
              <a:t>(), 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createTextNode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(), 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appendChild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 create a new div element   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newB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document.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createElement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("b")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 and give it some content </a:t>
            </a:r>
            <a:b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</a:b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newContent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 = </a:t>
            </a:r>
            <a:b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</a:b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      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document.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createTextNode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("Hello from a new b!")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//add the text node to the newly created &lt;b&gt;  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newB.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appendChild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newContent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;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 add the newly created element and its content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 into the 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v</a:t>
            </a:r>
            <a:r>
              <a:rPr lang="en-US" sz="2000">
                <a:latin typeface="Lucida Console" panose="020B0609040504020204" pitchFamily="49" charset="0"/>
              </a:rPr>
              <a:t>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thePara</a:t>
            </a:r>
            <a:r>
              <a:rPr lang="en-US" sz="2000" dirty="0"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2000" dirty="0">
                <a:latin typeface="Lucida Console" panose="020B0609040504020204" pitchFamily="49" charset="0"/>
              </a:rPr>
              <a:t>("para"); 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thePara.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appendChild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newB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9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5105400"/>
            <a:ext cx="60960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Node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5181600"/>
            <a:ext cx="8839200" cy="53340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spcBef>
                <a:spcPts val="2400"/>
              </a:spcBef>
              <a:buNone/>
            </a:pPr>
            <a:r>
              <a:rPr lang="en-US" sz="9600">
                <a:solidFill>
                  <a:srgbClr val="0000CC"/>
                </a:solidFill>
              </a:rPr>
              <a:t>If </a:t>
            </a:r>
            <a:r>
              <a:rPr lang="en-US" sz="9600" dirty="0">
                <a:solidFill>
                  <a:srgbClr val="0000CC"/>
                </a:solidFill>
              </a:rPr>
              <a:t>no node exists</a:t>
            </a:r>
            <a:r>
              <a:rPr lang="en-US" sz="9600">
                <a:solidFill>
                  <a:srgbClr val="0000CC"/>
                </a:solidFill>
              </a:rPr>
              <a:t>, returns </a:t>
            </a:r>
            <a:r>
              <a:rPr lang="en-US" sz="9600">
                <a:solidFill>
                  <a:srgbClr val="C00000"/>
                </a:solidFill>
                <a:latin typeface="Lucida Console" panose="020B0609040504020204" pitchFamily="49" charset="0"/>
              </a:rPr>
              <a:t>null</a:t>
            </a:r>
            <a:br>
              <a:rPr lang="en-US" sz="9600" dirty="0">
                <a:solidFill>
                  <a:srgbClr val="0000CC"/>
                </a:solidFill>
              </a:rPr>
            </a:br>
            <a:r>
              <a:rPr lang="en-US" sz="3200" dirty="0"/>
              <a:t>                             </a:t>
            </a:r>
            <a:br>
              <a:rPr lang="en-US" sz="3200" dirty="0"/>
            </a:br>
            <a:r>
              <a:rPr lang="en-US" sz="3200" dirty="0"/>
              <a:t>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852385"/>
              </p:ext>
            </p:extLst>
          </p:nvPr>
        </p:nvGraphicFramePr>
        <p:xfrm>
          <a:off x="457200" y="1524000"/>
          <a:ext cx="822960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nodeValue</a:t>
                      </a:r>
                      <a:endParaRPr lang="en-US" sz="2000" dirty="0">
                        <a:solidFill>
                          <a:srgbClr val="0000CC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Verdana" panose="020B0604030504040204" pitchFamily="34" charset="0"/>
                        </a:rPr>
                        <a:t>Returns</a:t>
                      </a:r>
                      <a:r>
                        <a:rPr lang="en-US" sz="2000" baseline="0">
                          <a:latin typeface="Verdana" panose="020B0604030504040204" pitchFamily="34" charset="0"/>
                        </a:rPr>
                        <a:t> the text for a </a:t>
                      </a:r>
                    </a:p>
                    <a:p>
                      <a:r>
                        <a:rPr lang="en-US" sz="2000" baseline="0">
                          <a:latin typeface="Verdana" panose="020B0604030504040204" pitchFamily="34" charset="0"/>
                        </a:rPr>
                        <a:t>text, attribute, comment node</a:t>
                      </a:r>
                      <a:endParaRPr lang="en-US" sz="200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parentNode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Verdana" panose="020B0604030504040204" pitchFamily="34" charset="0"/>
                        </a:rPr>
                        <a:t>Returns the parent of that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childNodes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Verdana" panose="020B0604030504040204" pitchFamily="34" charset="0"/>
                        </a:rPr>
                        <a:t>Returns an array of node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firstChild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Verdana" panose="020B0604030504040204" pitchFamily="34" charset="0"/>
                        </a:rPr>
                        <a:t>Returns a node object for the first child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lastChild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Verdana" panose="020B0604030504040204" pitchFamily="34" charset="0"/>
                        </a:rPr>
                        <a:t>Returns</a:t>
                      </a:r>
                      <a:r>
                        <a:rPr lang="en-US" sz="2000" baseline="0">
                          <a:latin typeface="Verdana" panose="020B0604030504040204" pitchFamily="34" charset="0"/>
                        </a:rPr>
                        <a:t> a node object for the last child node</a:t>
                      </a:r>
                      <a:endParaRPr lang="en-US" sz="200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nextElementSibling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Verdana" panose="020B0604030504040204" pitchFamily="34" charset="0"/>
                        </a:rPr>
                        <a:t>Returns node object for next sibling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2209800" y="3200400"/>
            <a:ext cx="685800" cy="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43760" y="1752600"/>
            <a:ext cx="685800" cy="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22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Methods of document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getElementById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>
                <a:solidFill>
                  <a:srgbClr val="C00000"/>
                </a:solidFill>
                <a:latin typeface="Lucida Console" panose="020B0609040504020204" pitchFamily="49" charset="0"/>
              </a:rPr>
              <a:t>id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) 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2400" dirty="0"/>
              <a:t>returns the element object that matches the </a:t>
            </a:r>
            <a:r>
              <a:rPr lang="en-US" sz="2400" dirty="0">
                <a:solidFill>
                  <a:srgbClr val="C00000"/>
                </a:solidFill>
              </a:rPr>
              <a:t>id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getElementsByTagName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tag_name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br>
              <a:rPr lang="en-US" sz="3200" dirty="0">
                <a:solidFill>
                  <a:srgbClr val="0000CC"/>
                </a:solidFill>
              </a:rPr>
            </a:br>
            <a:r>
              <a:rPr lang="en-US" sz="3200" dirty="0">
                <a:solidFill>
                  <a:srgbClr val="0000CC"/>
                </a:solidFill>
              </a:rPr>
              <a:t>  </a:t>
            </a:r>
            <a:r>
              <a:rPr lang="en-US" sz="2400" dirty="0"/>
              <a:t>returns an array of elements that matches the </a:t>
            </a:r>
            <a:br>
              <a:rPr lang="en-US" sz="2400" dirty="0"/>
            </a:br>
            <a:r>
              <a:rPr lang="en-US" sz="2800" dirty="0"/>
              <a:t>     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tag_name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value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&lt;input name="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fname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" id="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fname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" type="text"&gt;</a:t>
            </a:r>
            <a:b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 &lt;input name="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lname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" id="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lname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" type="text"&gt;</a:t>
            </a:r>
            <a:br>
              <a:rPr lang="en-US" sz="2400" dirty="0">
                <a:latin typeface="Lucida Console" panose="020B0609040504020204" pitchFamily="49" charset="0"/>
              </a:rPr>
            </a:b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3200" dirty="0"/>
              <a:t>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4</a:t>
            </a:fld>
            <a:endParaRPr lang="en-US"/>
          </a:p>
        </p:txBody>
      </p:sp>
      <p:sp>
        <p:nvSpPr>
          <p:cNvPr id="5" name="Up Arrow Callout 4"/>
          <p:cNvSpPr/>
          <p:nvPr/>
        </p:nvSpPr>
        <p:spPr>
          <a:xfrm>
            <a:off x="2286000" y="5029200"/>
            <a:ext cx="2971800" cy="12954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all 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&lt;input&gt;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elements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3886200"/>
            <a:ext cx="8534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2-Point Star 5"/>
          <p:cNvSpPr/>
          <p:nvPr/>
        </p:nvSpPr>
        <p:spPr>
          <a:xfrm>
            <a:off x="7010400" y="2209800"/>
            <a:ext cx="1981200" cy="914400"/>
          </a:xfrm>
          <a:prstGeom prst="star1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Elements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</a:rPr>
              <a:t>= plural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52900" y="1447800"/>
            <a:ext cx="685800" cy="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96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Methods of document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getElementsByTagName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tag_name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br>
              <a:rPr lang="en-US" sz="2800" dirty="0">
                <a:solidFill>
                  <a:srgbClr val="0000CC"/>
                </a:solidFill>
              </a:rPr>
            </a:br>
            <a:r>
              <a:rPr lang="en-US" sz="2800" dirty="0">
                <a:solidFill>
                  <a:srgbClr val="0000CC"/>
                </a:solidFill>
              </a:rPr>
              <a:t>  </a:t>
            </a:r>
            <a:r>
              <a:rPr lang="en-US" sz="2000" dirty="0"/>
              <a:t>returns an array of elements that matches the </a:t>
            </a:r>
            <a:br>
              <a:rPr lang="en-US" sz="2000" dirty="0"/>
            </a:br>
            <a:r>
              <a:rPr lang="en-US" sz="2400" dirty="0"/>
              <a:t>      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tag_name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value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&lt;input name="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fname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 id="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fname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 type="text"&gt;</a:t>
            </a:r>
            <a:b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</a:b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 &lt;input name="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lname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 id="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lname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 type="text"&gt;</a:t>
            </a:r>
            <a:br>
              <a:rPr lang="en-US" sz="2000" dirty="0">
                <a:latin typeface="Lucida Console" panose="020B0609040504020204" pitchFamily="49" charset="0"/>
              </a:rPr>
            </a:b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3200" dirty="0"/>
              <a:t>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5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3733800"/>
            <a:ext cx="8534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4800" y="3933191"/>
            <a:ext cx="8534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// clear out text box values</a:t>
            </a:r>
          </a:p>
          <a:p>
            <a:r>
              <a:rPr lang="en-US" sz="2000" dirty="0"/>
              <a:t>     for (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 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>
                <a:solidFill>
                  <a:srgbClr val="C00000"/>
                </a:solidFill>
              </a:rPr>
              <a:t>document.getElementsByTagName</a:t>
            </a:r>
            <a:r>
              <a:rPr lang="en-US" sz="2000" dirty="0"/>
              <a:t>('</a:t>
            </a:r>
            <a:r>
              <a:rPr lang="en-US" sz="2000" dirty="0">
                <a:solidFill>
                  <a:srgbClr val="0000CC"/>
                </a:solidFill>
              </a:rPr>
              <a:t>input</a:t>
            </a:r>
            <a:r>
              <a:rPr lang="en-US" sz="2000" dirty="0"/>
              <a:t>').</a:t>
            </a:r>
            <a:r>
              <a:rPr lang="en-US" sz="2000" dirty="0">
                <a:solidFill>
                  <a:srgbClr val="00B050"/>
                </a:solidFill>
              </a:rPr>
              <a:t>length</a:t>
            </a:r>
            <a:r>
              <a:rPr lang="en-US" sz="2000" dirty="0"/>
              <a:t>;  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endParaRPr lang="en-US" sz="2000" dirty="0"/>
          </a:p>
          <a:p>
            <a:r>
              <a:rPr lang="en-US" sz="2000" dirty="0"/>
              <a:t>              </a:t>
            </a:r>
            <a:r>
              <a:rPr lang="en-US" sz="2000" dirty="0" err="1">
                <a:solidFill>
                  <a:srgbClr val="C00000"/>
                </a:solidFill>
              </a:rPr>
              <a:t>document.getElementsByTagName</a:t>
            </a:r>
            <a:r>
              <a:rPr lang="en-US" sz="2000" dirty="0"/>
              <a:t>('input')[</a:t>
            </a:r>
            <a:r>
              <a:rPr lang="en-US" sz="2000" dirty="0" err="1"/>
              <a:t>i</a:t>
            </a:r>
            <a:r>
              <a:rPr lang="en-US" sz="2000" dirty="0"/>
              <a:t>].value = " ";</a:t>
            </a:r>
            <a:br>
              <a:rPr lang="en-US" sz="2000" dirty="0"/>
            </a:br>
            <a:r>
              <a:rPr lang="en-US" sz="2000" dirty="0"/>
              <a:t>       }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rgbClr val="C00000"/>
                </a:solidFill>
              </a:rPr>
              <a:t>document.getElementsByTagName</a:t>
            </a:r>
            <a:r>
              <a:rPr lang="en-US" sz="2000" dirty="0"/>
              <a:t>('</a:t>
            </a:r>
            <a:r>
              <a:rPr lang="en-US" sz="2000" dirty="0">
                <a:solidFill>
                  <a:srgbClr val="0000CC"/>
                </a:solidFill>
              </a:rPr>
              <a:t>input</a:t>
            </a:r>
            <a:r>
              <a:rPr lang="en-US" sz="2000" dirty="0"/>
              <a:t>’)[0].value = " ";</a:t>
            </a:r>
          </a:p>
        </p:txBody>
      </p:sp>
      <p:sp>
        <p:nvSpPr>
          <p:cNvPr id="9" name="Up Arrow Callout 8"/>
          <p:cNvSpPr/>
          <p:nvPr/>
        </p:nvSpPr>
        <p:spPr>
          <a:xfrm>
            <a:off x="5105400" y="5257800"/>
            <a:ext cx="1447800" cy="4572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0986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Methods of document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getElementsByName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name_value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b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  </a:t>
            </a:r>
            <a:r>
              <a:rPr lang="en-US" sz="2400" dirty="0"/>
              <a:t>returns an array of elements that matches the</a:t>
            </a:r>
            <a:br>
              <a:rPr lang="en-US" sz="2800" dirty="0"/>
            </a:br>
            <a:r>
              <a:rPr lang="en-US" sz="2800" dirty="0"/>
              <a:t>     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name_value</a:t>
            </a:r>
            <a:r>
              <a:rPr lang="en-US" sz="2800" dirty="0"/>
              <a:t> value</a:t>
            </a:r>
          </a:p>
          <a:p>
            <a:pPr marL="0" indent="0">
              <a:spcBef>
                <a:spcPts val="2400"/>
              </a:spcBef>
              <a:buNone/>
            </a:pPr>
            <a:endParaRPr lang="en-US" sz="28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&lt;input name="title" type="radio" id="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Mr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 value="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Mr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"&gt;</a:t>
            </a:r>
            <a:b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</a:b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&lt;input name="title" type="radio" id="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Mrs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 value="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Mrs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"&gt;</a:t>
            </a:r>
            <a:b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</a:b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&lt;input name="title" type="radio" id="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Ms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 value="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Ms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"&gt;</a:t>
            </a:r>
            <a:br>
              <a:rPr lang="en-US" sz="2800" dirty="0"/>
            </a:br>
            <a:b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</a:br>
            <a:br>
              <a:rPr lang="en-US" sz="2800" dirty="0"/>
            </a:b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2400"/>
              </a:spcBef>
              <a:buNone/>
            </a:pPr>
            <a:br>
              <a:rPr lang="en-US" sz="2800" dirty="0"/>
            </a:br>
            <a:r>
              <a:rPr lang="en-US" sz="2800" dirty="0"/>
              <a:t>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6</a:t>
            </a:fld>
            <a:endParaRPr lang="en-US"/>
          </a:p>
        </p:txBody>
      </p:sp>
      <p:sp>
        <p:nvSpPr>
          <p:cNvPr id="5" name="Up Arrow Callout 4"/>
          <p:cNvSpPr/>
          <p:nvPr/>
        </p:nvSpPr>
        <p:spPr>
          <a:xfrm>
            <a:off x="609600" y="4267200"/>
            <a:ext cx="3733800" cy="176276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all elements with </a:t>
            </a:r>
            <a:b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</a:b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name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 attribute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</a:rPr>
              <a:t>–used by the web server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291840"/>
            <a:ext cx="8534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12-Point Star 6"/>
          <p:cNvSpPr/>
          <p:nvPr/>
        </p:nvSpPr>
        <p:spPr>
          <a:xfrm>
            <a:off x="6019800" y="2209800"/>
            <a:ext cx="1981200" cy="914400"/>
          </a:xfrm>
          <a:prstGeom prst="star1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Elements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</a:rPr>
              <a:t>= plural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19" y="4648580"/>
            <a:ext cx="2952381" cy="10000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773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Methods of document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getElementsByName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name_value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b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  </a:t>
            </a:r>
            <a:r>
              <a:rPr lang="en-US" sz="2400" dirty="0"/>
              <a:t>returns an array of elements that matches the</a:t>
            </a:r>
            <a:br>
              <a:rPr lang="en-US" sz="2800" dirty="0"/>
            </a:br>
            <a:r>
              <a:rPr lang="en-US" sz="2800" dirty="0"/>
              <a:t>     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name_value</a:t>
            </a:r>
            <a:r>
              <a:rPr lang="en-US" sz="2800" dirty="0"/>
              <a:t> value</a:t>
            </a:r>
          </a:p>
          <a:p>
            <a:pPr marL="0" indent="0">
              <a:spcBef>
                <a:spcPts val="2400"/>
              </a:spcBef>
              <a:buNone/>
            </a:pPr>
            <a:endParaRPr lang="en-US" sz="2000" dirty="0">
              <a:latin typeface="+mn-lt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// determine if any title was checked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for (</a:t>
            </a: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 = 0;   </a:t>
            </a:r>
            <a:r>
              <a:rPr lang="en-US" sz="2000" dirty="0" err="1"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 &lt; </a:t>
            </a:r>
            <a:r>
              <a:rPr lang="en-US" sz="1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document.getElementsByName</a:t>
            </a:r>
            <a:r>
              <a:rPr lang="en-US" sz="1800" dirty="0">
                <a:latin typeface="Lucida Console" panose="020B0609040504020204" pitchFamily="49" charset="0"/>
              </a:rPr>
              <a:t>('</a:t>
            </a:r>
            <a:r>
              <a:rPr lang="en-US" sz="1800" dirty="0">
                <a:solidFill>
                  <a:srgbClr val="0000CC"/>
                </a:solidFill>
                <a:latin typeface="Lucida Console" panose="020B0609040504020204" pitchFamily="49" charset="0"/>
              </a:rPr>
              <a:t>title</a:t>
            </a:r>
            <a:r>
              <a:rPr lang="en-US" sz="1800" dirty="0">
                <a:latin typeface="Lucida Console" panose="020B0609040504020204" pitchFamily="49" charset="0"/>
              </a:rPr>
              <a:t>').</a:t>
            </a:r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length</a:t>
            </a:r>
            <a:r>
              <a:rPr lang="en-US" sz="2000" dirty="0">
                <a:latin typeface="Lucida Console" panose="020B0609040504020204" pitchFamily="49" charset="0"/>
              </a:rPr>
              <a:t>;    </a:t>
            </a:r>
            <a:r>
              <a:rPr lang="en-US" sz="2000" dirty="0" err="1"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++) { </a:t>
            </a:r>
          </a:p>
          <a:p>
            <a:pPr marL="0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dirty="0">
                <a:latin typeface="Lucida Console" panose="020B0609040504020204" pitchFamily="49" charset="0"/>
              </a:rPr>
              <a:t>    if (</a:t>
            </a:r>
            <a:r>
              <a:rPr lang="en-US" sz="21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document.getElementsByName</a:t>
            </a:r>
            <a:r>
              <a:rPr lang="en-US" sz="2200" dirty="0">
                <a:latin typeface="Lucida Console" panose="020B0609040504020204" pitchFamily="49" charset="0"/>
              </a:rPr>
              <a:t>('</a:t>
            </a:r>
            <a:r>
              <a:rPr lang="en-US" sz="2200" dirty="0">
                <a:solidFill>
                  <a:srgbClr val="0000CC"/>
                </a:solidFill>
                <a:latin typeface="Lucida Console" panose="020B0609040504020204" pitchFamily="49" charset="0"/>
              </a:rPr>
              <a:t>title</a:t>
            </a:r>
            <a:r>
              <a:rPr lang="en-US" sz="2200" dirty="0">
                <a:latin typeface="Lucida Console" panose="020B0609040504020204" pitchFamily="49" charset="0"/>
              </a:rPr>
              <a:t>')</a:t>
            </a: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].checked) { 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       </a:t>
            </a:r>
            <a:r>
              <a:rPr lang="en-US" sz="2100" dirty="0" err="1">
                <a:latin typeface="Lucida Console" panose="020B0609040504020204" pitchFamily="49" charset="0"/>
              </a:rPr>
              <a:t>titleOK</a:t>
            </a:r>
            <a:r>
              <a:rPr lang="en-US" sz="2100" dirty="0">
                <a:latin typeface="Lucida Console" panose="020B0609040504020204" pitchFamily="49" charset="0"/>
              </a:rPr>
              <a:t> = true; 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}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3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document.getElementsByName</a:t>
            </a:r>
            <a:r>
              <a:rPr lang="en-US" sz="2300" dirty="0">
                <a:latin typeface="Lucida Console" panose="020B0609040504020204" pitchFamily="49" charset="0"/>
              </a:rPr>
              <a:t>('</a:t>
            </a:r>
            <a:r>
              <a:rPr lang="en-US" sz="2300" dirty="0">
                <a:solidFill>
                  <a:srgbClr val="0000CC"/>
                </a:solidFill>
                <a:latin typeface="Lucida Console" panose="020B0609040504020204" pitchFamily="49" charset="0"/>
              </a:rPr>
              <a:t>title</a:t>
            </a:r>
            <a:r>
              <a:rPr lang="en-US" sz="2300" dirty="0">
                <a:latin typeface="Lucida Console" panose="020B0609040504020204" pitchFamily="49" charset="0"/>
              </a:rPr>
              <a:t>’)[0].checked</a:t>
            </a:r>
            <a:b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latin typeface="Lucida Console" panose="020B0609040504020204" pitchFamily="49" charset="0"/>
              </a:rPr>
              <a:t>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2743200"/>
            <a:ext cx="8534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Up Arrow Callout 6"/>
          <p:cNvSpPr/>
          <p:nvPr/>
        </p:nvSpPr>
        <p:spPr>
          <a:xfrm>
            <a:off x="5334000" y="4248706"/>
            <a:ext cx="1534160" cy="7620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36310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Methods of document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getElementsByClassName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class_name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  </a:t>
            </a:r>
            <a:r>
              <a:rPr lang="en-US" sz="2400" dirty="0"/>
              <a:t>returns an array of elements that matches the</a:t>
            </a:r>
            <a:br>
              <a:rPr lang="en-US" sz="2400" dirty="0"/>
            </a:br>
            <a:r>
              <a:rPr lang="en-US" sz="2800" dirty="0"/>
              <a:t>   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class_name</a:t>
            </a:r>
            <a:r>
              <a:rPr lang="en-US" sz="2800" dirty="0"/>
              <a:t> value</a:t>
            </a:r>
          </a:p>
          <a:p>
            <a:pPr marL="0" indent="0">
              <a:spcBef>
                <a:spcPts val="2400"/>
              </a:spcBef>
              <a:buNone/>
            </a:pPr>
            <a:endParaRPr lang="en-US" sz="28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 algn="ctr">
              <a:spcBef>
                <a:spcPts val="2400"/>
              </a:spcBef>
              <a:buNone/>
            </a:pP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&lt;span class="err"&gt;</a:t>
            </a:r>
            <a:r>
              <a:rPr lang="en-US" sz="2800" dirty="0">
                <a:latin typeface="Lucida Console" panose="020B0609040504020204" pitchFamily="49" charset="0"/>
              </a:rPr>
              <a:t>Please enter…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&lt;/span&gt;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8</a:t>
            </a:fld>
            <a:endParaRPr lang="en-US"/>
          </a:p>
        </p:txBody>
      </p:sp>
      <p:sp>
        <p:nvSpPr>
          <p:cNvPr id="5" name="Up Arrow Callout 4"/>
          <p:cNvSpPr/>
          <p:nvPr/>
        </p:nvSpPr>
        <p:spPr>
          <a:xfrm>
            <a:off x="2042160" y="4287520"/>
            <a:ext cx="5029200" cy="12954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all elements that have a class of 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err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291840"/>
            <a:ext cx="8534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12-Point Star 6"/>
          <p:cNvSpPr/>
          <p:nvPr/>
        </p:nvSpPr>
        <p:spPr>
          <a:xfrm>
            <a:off x="6080760" y="2286000"/>
            <a:ext cx="1981200" cy="914400"/>
          </a:xfrm>
          <a:prstGeom prst="star1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Elements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</a:rPr>
              <a:t>= plural</a:t>
            </a:r>
          </a:p>
        </p:txBody>
      </p:sp>
    </p:spTree>
    <p:extLst>
      <p:ext uri="{BB962C8B-B14F-4D97-AF65-F5344CB8AC3E}">
        <p14:creationId xmlns:p14="http://schemas.microsoft.com/office/powerpoint/2010/main" val="412066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Methods of document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getElementsByClassName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class_name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  </a:t>
            </a:r>
            <a:r>
              <a:rPr lang="en-US" sz="2400" dirty="0"/>
              <a:t>returns an array of elements that matches the</a:t>
            </a:r>
            <a:br>
              <a:rPr lang="en-US" sz="2400" dirty="0"/>
            </a:br>
            <a:r>
              <a:rPr lang="en-US" sz="2800" dirty="0"/>
              <a:t>   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class_name</a:t>
            </a:r>
            <a:r>
              <a:rPr lang="en-US" sz="2800" dirty="0"/>
              <a:t> value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&lt;span class="err"&gt; &lt;/span&gt;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291840"/>
            <a:ext cx="8534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8600" y="3441899"/>
            <a:ext cx="8534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clear out error messages</a:t>
            </a:r>
          </a:p>
          <a:p>
            <a:r>
              <a:rPr lang="en-US" sz="2000" dirty="0"/>
              <a:t>for (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 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>
                <a:solidFill>
                  <a:srgbClr val="C00000"/>
                </a:solidFill>
              </a:rPr>
              <a:t>document.getElementsByClassName</a:t>
            </a:r>
            <a:r>
              <a:rPr lang="en-US" sz="2000" dirty="0"/>
              <a:t>('</a:t>
            </a:r>
            <a:r>
              <a:rPr lang="en-US" sz="2000" dirty="0">
                <a:solidFill>
                  <a:srgbClr val="0000CC"/>
                </a:solidFill>
              </a:rPr>
              <a:t>err</a:t>
            </a:r>
            <a:r>
              <a:rPr lang="en-US" sz="2000" dirty="0"/>
              <a:t>').</a:t>
            </a:r>
            <a:r>
              <a:rPr lang="en-US" sz="2000" dirty="0">
                <a:solidFill>
                  <a:srgbClr val="00B050"/>
                </a:solidFill>
              </a:rPr>
              <a:t>length</a:t>
            </a:r>
            <a:r>
              <a:rPr lang="en-US" sz="2000" dirty="0"/>
              <a:t>;   </a:t>
            </a:r>
            <a:r>
              <a:rPr lang="en-US" sz="2000" dirty="0" err="1"/>
              <a:t>i</a:t>
            </a:r>
            <a:r>
              <a:rPr lang="en-US" sz="2000" dirty="0"/>
              <a:t>++){</a:t>
            </a:r>
          </a:p>
          <a:p>
            <a:endParaRPr lang="en-US" sz="2000" dirty="0"/>
          </a:p>
          <a:p>
            <a:r>
              <a:rPr lang="en-US" sz="2000" dirty="0"/>
              <a:t>      </a:t>
            </a:r>
            <a:r>
              <a:rPr lang="en-US" sz="2000" dirty="0" err="1">
                <a:solidFill>
                  <a:srgbClr val="C00000"/>
                </a:solidFill>
              </a:rPr>
              <a:t>document.getElementsByClassName</a:t>
            </a:r>
            <a:r>
              <a:rPr lang="en-US" sz="2000" dirty="0"/>
              <a:t>('</a:t>
            </a:r>
            <a:r>
              <a:rPr lang="en-US" sz="2000" dirty="0">
                <a:solidFill>
                  <a:srgbClr val="0000CC"/>
                </a:solidFill>
              </a:rPr>
              <a:t>err</a:t>
            </a:r>
            <a:r>
              <a:rPr lang="en-US" sz="2000" dirty="0"/>
              <a:t>')[</a:t>
            </a:r>
            <a:r>
              <a:rPr lang="en-US" sz="2000" dirty="0" err="1"/>
              <a:t>i</a:t>
            </a:r>
            <a:r>
              <a:rPr lang="en-US" sz="2000" dirty="0"/>
              <a:t>].</a:t>
            </a:r>
            <a:r>
              <a:rPr lang="en-US" sz="2000" dirty="0" err="1"/>
              <a:t>firstChild.nodeValue</a:t>
            </a:r>
            <a:r>
              <a:rPr lang="en-US" sz="2000" dirty="0"/>
              <a:t> = "";</a:t>
            </a:r>
          </a:p>
          <a:p>
            <a:r>
              <a:rPr lang="en-US" sz="2000" dirty="0"/>
              <a:t>        </a:t>
            </a:r>
          </a:p>
          <a:p>
            <a:r>
              <a:rPr lang="en-US" sz="2000" dirty="0"/>
              <a:t> }</a:t>
            </a:r>
          </a:p>
          <a:p>
            <a:endParaRPr lang="en-US" sz="2000" dirty="0"/>
          </a:p>
          <a:p>
            <a:r>
              <a:rPr lang="en-US" sz="2400" dirty="0" err="1">
                <a:solidFill>
                  <a:srgbClr val="C00000"/>
                </a:solidFill>
              </a:rPr>
              <a:t>document.getElementsByClassName</a:t>
            </a:r>
            <a:r>
              <a:rPr lang="en-US" sz="2400" dirty="0"/>
              <a:t>('</a:t>
            </a:r>
            <a:r>
              <a:rPr lang="en-US" sz="2400" dirty="0">
                <a:solidFill>
                  <a:srgbClr val="0000CC"/>
                </a:solidFill>
              </a:rPr>
              <a:t>err</a:t>
            </a:r>
            <a:r>
              <a:rPr lang="en-US" sz="2400" dirty="0"/>
              <a:t>’)[0]</a:t>
            </a:r>
          </a:p>
        </p:txBody>
      </p:sp>
      <p:sp>
        <p:nvSpPr>
          <p:cNvPr id="9" name="Up Arrow Callout 8"/>
          <p:cNvSpPr/>
          <p:nvPr/>
        </p:nvSpPr>
        <p:spPr>
          <a:xfrm>
            <a:off x="4495800" y="4741564"/>
            <a:ext cx="1371600" cy="6096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466328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1251</TotalTime>
  <Words>845</Words>
  <Application>Microsoft Office PowerPoint</Application>
  <PresentationFormat>On-screen Show (4:3)</PresentationFormat>
  <Paragraphs>260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Gill Sans MT</vt:lpstr>
      <vt:lpstr>Lucida Console</vt:lpstr>
      <vt:lpstr>Verdana</vt:lpstr>
      <vt:lpstr>Wingdings</vt:lpstr>
      <vt:lpstr>Wingdings 3</vt:lpstr>
      <vt:lpstr>Origin</vt:lpstr>
      <vt:lpstr>JavaScript and jQuery Course</vt:lpstr>
      <vt:lpstr>DOM</vt:lpstr>
      <vt:lpstr>Node Properties</vt:lpstr>
      <vt:lpstr>Methods of document interface</vt:lpstr>
      <vt:lpstr>Methods of document interface</vt:lpstr>
      <vt:lpstr>Methods of document interface</vt:lpstr>
      <vt:lpstr>Methods of document interface</vt:lpstr>
      <vt:lpstr>Methods of document interface</vt:lpstr>
      <vt:lpstr>Methods of document interface</vt:lpstr>
      <vt:lpstr>DOM - How to modify the text of an HTML   element – firstChild.nodeValue</vt:lpstr>
      <vt:lpstr>DOM - How to modify the text of an HTML   element - firstChild.nodeValue</vt:lpstr>
      <vt:lpstr>DOM - How to modify the text of an HTML   element - firstChild.nodeValue</vt:lpstr>
      <vt:lpstr>DOM - How to modify the text of an HTML   element - firstChild.nodeValue</vt:lpstr>
      <vt:lpstr>DOM</vt:lpstr>
      <vt:lpstr>Property of document interface</vt:lpstr>
      <vt:lpstr>Method of document interface</vt:lpstr>
      <vt:lpstr>Methods of document interface  - not in text querySelector(),   querySelectorAll()</vt:lpstr>
      <vt:lpstr>DOM access methods - return object reference</vt:lpstr>
      <vt:lpstr>Traversing the DOM</vt:lpstr>
      <vt:lpstr>Modifying attributes</vt:lpstr>
      <vt:lpstr>Modifying styles – Traditional JavaScript</vt:lpstr>
      <vt:lpstr>Manipulating the DOM</vt:lpstr>
      <vt:lpstr>Methods of document interface  - not in text createElement(), createTextNode(), appendChild()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 170</dc:title>
  <dc:creator>teresa</dc:creator>
  <cp:lastModifiedBy>tpelkie</cp:lastModifiedBy>
  <cp:revision>105</cp:revision>
  <cp:lastPrinted>2016-03-06T00:17:32Z</cp:lastPrinted>
  <dcterms:created xsi:type="dcterms:W3CDTF">2012-07-06T23:37:50Z</dcterms:created>
  <dcterms:modified xsi:type="dcterms:W3CDTF">2017-10-17T19:04:13Z</dcterms:modified>
</cp:coreProperties>
</file>