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93" r:id="rId2"/>
    <p:sldId id="302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Verdana" panose="020B0604030504040204" pitchFamily="34" charset="0"/>
              </a:defRPr>
            </a:lvl1pPr>
          </a:lstStyle>
          <a:p>
            <a:fld id="{699F0BC5-3E54-4275-81FA-1F5D41AC6918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Verdana" panose="020B0604030504040204" pitchFamily="34" charset="0"/>
              </a:defRPr>
            </a:lvl1pPr>
          </a:lstStyle>
          <a:p>
            <a:fld id="{DFEE3F93-555A-4DBE-9F59-D9F8C9CD5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6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Verdana" panose="020B060403050404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5164EFE-4DB9-40E8-A850-646502857A8F}" type="datetime1">
              <a:rPr lang="en-US" smtClean="0"/>
              <a:t>10/23/2017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3E8D-2D1C-4EE2-87CC-245ACD99F023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49FB-549D-4577-9016-024E9CAB2E56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3CF8-54DE-4C87-86C5-654CCDB2B0D6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E3D1C64-413F-4619-A6C1-CF1537CCA091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E8BE-E748-498A-B9E7-56FED86633C4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B1AF-21AF-40EF-8BE0-82D3D9143695}" type="datetime1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2527-490D-419D-A21A-5455B32FE754}" type="datetime1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8E3B-1F7C-4584-B1B2-4B0E9BC86AEB}" type="datetime1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B815-CEC1-413C-96ED-C6FE683B59F2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Verdana" panose="020B0604030504040204" pitchFamily="34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1BB-94F4-4382-A731-CA99C2C90D85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fld id="{81BAC67B-A53F-4BFF-8E70-A5E23BF438C3}" type="datetime1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fld id="{C5435357-94B2-47D5-8E91-82A12235A8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Verdana" panose="020B060403050404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Verdana" panose="020B060403050404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JavaScript and jQuery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Session 10 Links, Images</a:t>
            </a:r>
            <a:r>
              <a:rPr lang="en-US" b="1"/>
              <a:t>, Timers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914400"/>
            <a:ext cx="1447800" cy="1943100"/>
          </a:xfrm>
          <a:prstGeom prst="rect">
            <a:avLst/>
          </a:prstGeom>
          <a:ln w="3175">
            <a:solidFill>
              <a:srgbClr val="CAD4E4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923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Clock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Creates a continuous clock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br>
              <a:rPr lang="en-US" sz="2400" dirty="0"/>
            </a:b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32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600DB75-29C6-40DB-ACA2-B4D41A0132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600140"/>
              </p:ext>
            </p:extLst>
          </p:nvPr>
        </p:nvGraphicFramePr>
        <p:xfrm>
          <a:off x="382588" y="1782763"/>
          <a:ext cx="8024812" cy="470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7316540" imgH="4280208" progId="Word.Document.12">
                  <p:embed/>
                </p:oleObj>
              </mc:Choice>
              <mc:Fallback>
                <p:oleObj name="Document" r:id="rId3" imgW="7316540" imgH="4280208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600DB75-29C6-40DB-ACA2-B4D41A0132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588" y="1782763"/>
                        <a:ext cx="8024812" cy="470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367DBA6-7F74-4F8C-8846-1C6308256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96" y="3888595"/>
            <a:ext cx="1664394" cy="9096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203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Default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Common HTML elements that have a default action</a:t>
            </a:r>
          </a:p>
          <a:p>
            <a:pPr marL="822960" lvl="3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&lt;a </a:t>
            </a:r>
            <a:r>
              <a:rPr lang="en-US" sz="2400" dirty="0" err="1"/>
              <a:t>href</a:t>
            </a:r>
            <a:r>
              <a:rPr lang="en-US" sz="2400" dirty="0"/>
              <a:t>=</a:t>
            </a:r>
            <a:r>
              <a:rPr lang="en-US" sz="2400" dirty="0" err="1"/>
              <a:t>url</a:t>
            </a:r>
            <a:r>
              <a:rPr lang="en-US" sz="2400" dirty="0"/>
              <a:t>&gt;</a:t>
            </a:r>
          </a:p>
          <a:p>
            <a:pPr lvl="1"/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accesses that URL</a:t>
            </a:r>
            <a:b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/>
              <a:t>&lt;input type=submit&gt;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/>
              <a:t>&lt;button type=submit&gt;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1"/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calls the action of the form</a:t>
            </a:r>
            <a:b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/>
              <a:t>&lt;input type=reset&gt; &lt;button type=reset&gt;</a:t>
            </a:r>
          </a:p>
          <a:p>
            <a:pPr lvl="1"/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resets elements to initial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</a:t>
            </a:fld>
            <a:endParaRPr lang="en-US"/>
          </a:p>
        </p:txBody>
      </p:sp>
      <p:sp>
        <p:nvSpPr>
          <p:cNvPr id="8" name="Up Arrow Callout 4">
            <a:extLst>
              <a:ext uri="{FF2B5EF4-FFF2-40B4-BE49-F238E27FC236}">
                <a16:creationId xmlns:a16="http://schemas.microsoft.com/office/drawing/2014/main" id="{86175C1A-EF58-4BA2-9735-8E4042ACAD51}"/>
              </a:ext>
            </a:extLst>
          </p:cNvPr>
          <p:cNvSpPr/>
          <p:nvPr/>
        </p:nvSpPr>
        <p:spPr>
          <a:xfrm>
            <a:off x="5562600" y="4961255"/>
            <a:ext cx="2971800" cy="12954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All click events</a:t>
            </a:r>
          </a:p>
        </p:txBody>
      </p:sp>
    </p:spTree>
    <p:extLst>
      <p:ext uri="{BB962C8B-B14F-4D97-AF65-F5344CB8AC3E}">
        <p14:creationId xmlns:p14="http://schemas.microsoft.com/office/powerpoint/2010/main" val="35707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Cancel Default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Cancel the default action</a:t>
            </a:r>
          </a:p>
          <a:p>
            <a:pPr marL="822960" lvl="3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Event object</a:t>
            </a:r>
          </a:p>
          <a:p>
            <a:pPr lvl="1"/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Created when an event occurs </a:t>
            </a:r>
            <a:b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err="1"/>
              <a:t>preventDefault</a:t>
            </a:r>
            <a:r>
              <a:rPr lang="en-US" sz="2400" dirty="0"/>
              <a:t>()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 of the event object</a:t>
            </a:r>
          </a:p>
          <a:p>
            <a:pPr lvl="1"/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to prevent the default action from occurring</a:t>
            </a:r>
            <a:b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4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Cancel Default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377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&lt;a </a:t>
            </a:r>
            <a:r>
              <a:rPr lang="en-US" sz="1600" dirty="0" err="1">
                <a:latin typeface="Lucida Console" panose="020B0609040504020204" pitchFamily="49" charset="0"/>
              </a:rPr>
              <a:t>href</a:t>
            </a:r>
            <a:r>
              <a:rPr lang="en-US" sz="1600" dirty="0">
                <a:latin typeface="Lucida Console" panose="020B0609040504020204" pitchFamily="49" charset="0"/>
              </a:rPr>
              <a:t>="http://www.google.com"&gt;Click to go to Google&lt;/a&gt;</a:t>
            </a:r>
          </a:p>
          <a:p>
            <a:pPr marL="0" indent="0"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&lt;a </a:t>
            </a:r>
            <a:r>
              <a:rPr lang="en-US" sz="1600" dirty="0" err="1">
                <a:latin typeface="Lucida Console" panose="020B0609040504020204" pitchFamily="49" charset="0"/>
              </a:rPr>
              <a:t>href</a:t>
            </a:r>
            <a:r>
              <a:rPr lang="en-US" sz="1600" dirty="0">
                <a:latin typeface="Lucida Console" panose="020B0609040504020204" pitchFamily="49" charset="0"/>
              </a:rPr>
              <a:t>="image.jpg" id="link"&gt;Click to do something&lt;/a&gt;</a:t>
            </a:r>
          </a:p>
          <a:p>
            <a:pPr marL="0" indent="0"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900" dirty="0">
                <a:latin typeface="Lucida Console" panose="020B0609040504020204" pitchFamily="49" charset="0"/>
              </a:rPr>
              <a:t>function </a:t>
            </a:r>
            <a:r>
              <a:rPr lang="en-US" sz="1900" dirty="0" err="1">
                <a:latin typeface="Lucida Console" panose="020B0609040504020204" pitchFamily="49" charset="0"/>
              </a:rPr>
              <a:t>showImage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event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900" dirty="0">
                <a:latin typeface="Lucida Console" panose="020B0609040504020204" pitchFamily="49" charset="0"/>
              </a:rPr>
              <a:t>           	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// code here;</a:t>
            </a:r>
          </a:p>
          <a:p>
            <a:pPr marL="0" indent="0">
              <a:buNone/>
            </a:pPr>
            <a:r>
              <a:rPr lang="en-US" sz="1900" dirty="0">
                <a:latin typeface="Lucida Console" panose="020B0609040504020204" pitchFamily="49" charset="0"/>
              </a:rPr>
              <a:t>            	</a:t>
            </a:r>
            <a:r>
              <a:rPr lang="en-US" sz="19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event</a:t>
            </a:r>
            <a:r>
              <a:rPr lang="en-US" sz="1900" b="1" dirty="0" err="1">
                <a:latin typeface="Lucida Console" panose="020B0609040504020204" pitchFamily="49" charset="0"/>
              </a:rPr>
              <a:t>.</a:t>
            </a:r>
            <a:r>
              <a:rPr lang="en-US" sz="1900" b="1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preventDefault</a:t>
            </a:r>
            <a:r>
              <a:rPr lang="en-US" sz="1900" b="1" dirty="0">
                <a:solidFill>
                  <a:srgbClr val="0000CC"/>
                </a:solidFill>
                <a:latin typeface="Lucida Console" panose="020B0609040504020204" pitchFamily="49" charset="0"/>
              </a:rPr>
              <a:t>()</a:t>
            </a:r>
            <a:r>
              <a:rPr lang="en-US" sz="1900" b="1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buNone/>
            </a:pPr>
            <a:endParaRPr lang="en-US" sz="19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2000" dirty="0">
                <a:latin typeface="Lucida Console" panose="020B0609040504020204" pitchFamily="49" charset="0"/>
              </a:rPr>
              <a:t>('link').</a:t>
            </a:r>
            <a:r>
              <a:rPr lang="en-US" sz="2000" dirty="0" err="1">
                <a:latin typeface="Lucida Console" panose="020B0609040504020204" pitchFamily="49" charset="0"/>
              </a:rPr>
              <a:t>onclick</a:t>
            </a:r>
            <a:r>
              <a:rPr lang="en-US" sz="2000" dirty="0"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latin typeface="Lucida Console" panose="020B0609040504020204" pitchFamily="49" charset="0"/>
              </a:rPr>
              <a:t>showImage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4</a:t>
            </a:fld>
            <a:endParaRPr lang="en-US"/>
          </a:p>
        </p:txBody>
      </p:sp>
      <p:sp>
        <p:nvSpPr>
          <p:cNvPr id="5" name="Up Arrow Callout 4">
            <a:extLst>
              <a:ext uri="{FF2B5EF4-FFF2-40B4-BE49-F238E27FC236}">
                <a16:creationId xmlns:a16="http://schemas.microsoft.com/office/drawing/2014/main" id="{0FB4F78A-8C7A-48C8-8E54-B5B3D8387609}"/>
              </a:ext>
            </a:extLst>
          </p:cNvPr>
          <p:cNvSpPr/>
          <p:nvPr/>
        </p:nvSpPr>
        <p:spPr>
          <a:xfrm>
            <a:off x="3657600" y="1511867"/>
            <a:ext cx="3581400" cy="6096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By default goes to Google</a:t>
            </a:r>
          </a:p>
        </p:txBody>
      </p:sp>
      <p:sp>
        <p:nvSpPr>
          <p:cNvPr id="6" name="Up Arrow Callout 4">
            <a:extLst>
              <a:ext uri="{FF2B5EF4-FFF2-40B4-BE49-F238E27FC236}">
                <a16:creationId xmlns:a16="http://schemas.microsoft.com/office/drawing/2014/main" id="{71658896-311D-4EB7-B71F-BB6383FB121C}"/>
              </a:ext>
            </a:extLst>
          </p:cNvPr>
          <p:cNvSpPr/>
          <p:nvPr/>
        </p:nvSpPr>
        <p:spPr>
          <a:xfrm>
            <a:off x="1181100" y="2676026"/>
            <a:ext cx="6781800" cy="6096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We want to execute JavaScript when we click the link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E403F3-B034-44F8-B52A-EB211F07D6EC}"/>
              </a:ext>
            </a:extLst>
          </p:cNvPr>
          <p:cNvCxnSpPr/>
          <p:nvPr/>
        </p:nvCxnSpPr>
        <p:spPr>
          <a:xfrm>
            <a:off x="159147" y="3733800"/>
            <a:ext cx="8534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7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Image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37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Allows us to access the properties of an image</a:t>
            </a:r>
          </a:p>
          <a:p>
            <a:pPr marL="822960" lvl="3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r>
              <a:rPr lang="en-US" sz="1800" dirty="0"/>
              <a:t>Create instance of image object</a:t>
            </a:r>
            <a:br>
              <a:rPr lang="en-US" sz="2400" dirty="0"/>
            </a:br>
            <a:r>
              <a:rPr lang="en-US" sz="2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var</a:t>
            </a:r>
            <a:r>
              <a:rPr lang="en-US" sz="2700" dirty="0">
                <a:solidFill>
                  <a:schemeClr val="tx1"/>
                </a:solidFill>
                <a:latin typeface="Lucida Console" panose="020B0609040504020204" pitchFamily="49" charset="0"/>
              </a:rPr>
              <a:t> image = new Image();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800" dirty="0"/>
              <a:t>Load an image in that object</a:t>
            </a:r>
            <a:br>
              <a:rPr lang="en-US" sz="2800" dirty="0"/>
            </a:br>
            <a:r>
              <a:rPr lang="en-US" sz="3200" dirty="0" err="1">
                <a:latin typeface="Lucida Console" panose="020B0609040504020204" pitchFamily="49" charset="0"/>
              </a:rPr>
              <a:t>image.src</a:t>
            </a:r>
            <a:r>
              <a:rPr lang="en-US" sz="3200" dirty="0">
                <a:latin typeface="Lucida Console" panose="020B0609040504020204" pitchFamily="49" charset="0"/>
              </a:rPr>
              <a:t> = "image_name.jpg";</a:t>
            </a:r>
          </a:p>
          <a:p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800" dirty="0"/>
              <a:t>Set other properties</a:t>
            </a:r>
            <a:br>
              <a:rPr lang="en-US" sz="1600" dirty="0"/>
            </a:br>
            <a:r>
              <a:rPr lang="en-US" sz="3200" dirty="0" err="1">
                <a:latin typeface="Lucida Console" panose="020B0609040504020204" pitchFamily="49" charset="0"/>
              </a:rPr>
              <a:t>image.alt</a:t>
            </a:r>
            <a:r>
              <a:rPr lang="en-US" sz="3200" dirty="0">
                <a:latin typeface="Lucida Console" panose="020B0609040504020204" pitchFamily="49" charset="0"/>
              </a:rPr>
              <a:t>    = “description";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 err="1">
                <a:latin typeface="Lucida Console" panose="020B0609040504020204" pitchFamily="49" charset="0"/>
              </a:rPr>
              <a:t>image.width</a:t>
            </a:r>
            <a:r>
              <a:rPr lang="en-US" sz="3200" dirty="0">
                <a:latin typeface="Lucida Console" panose="020B0609040504020204" pitchFamily="49" charset="0"/>
              </a:rPr>
              <a:t>  = “200";</a:t>
            </a: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 err="1">
                <a:latin typeface="Lucida Console" panose="020B0609040504020204" pitchFamily="49" charset="0"/>
              </a:rPr>
              <a:t>image.height</a:t>
            </a:r>
            <a:r>
              <a:rPr lang="en-US" sz="3200" dirty="0">
                <a:latin typeface="Lucida Console" panose="020B0609040504020204" pitchFamily="49" charset="0"/>
              </a:rPr>
              <a:t> = “200";</a:t>
            </a:r>
            <a:br>
              <a:rPr lang="en-US" sz="3200" dirty="0">
                <a:latin typeface="Lucida Console" panose="020B0609040504020204" pitchFamily="49" charset="0"/>
              </a:rPr>
            </a:br>
            <a:endParaRPr lang="en-US" sz="32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1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Preload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3776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/>
              <a:t>Caches the images for use in slide show </a:t>
            </a:r>
            <a:r>
              <a:rPr lang="en-US" sz="4000" dirty="0" err="1"/>
              <a:t>etc</a:t>
            </a:r>
            <a:endParaRPr lang="en-US" sz="4000" dirty="0"/>
          </a:p>
          <a:p>
            <a:pPr marL="822960" lvl="3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br>
              <a:rPr lang="en-US" sz="2400" dirty="0"/>
            </a:br>
            <a:r>
              <a:rPr lang="en-US" sz="2800" b="1" dirty="0">
                <a:latin typeface="Lucida Console" panose="020B0609040504020204" pitchFamily="49" charset="0"/>
              </a:rPr>
              <a:t>function </a:t>
            </a:r>
            <a:r>
              <a:rPr lang="en-US" sz="2800" b="1" dirty="0" err="1">
                <a:latin typeface="Lucida Console" panose="020B0609040504020204" pitchFamily="49" charset="0"/>
              </a:rPr>
              <a:t>preloadImages</a:t>
            </a:r>
            <a:r>
              <a:rPr lang="en-US" sz="2800" b="1" dirty="0">
                <a:latin typeface="Lucida Console" panose="020B0609040504020204" pitchFamily="49" charset="0"/>
              </a:rPr>
              <a:t>() </a:t>
            </a:r>
            <a:r>
              <a:rPr lang="en-US" sz="28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            // counter</a:t>
            </a: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            </a:t>
            </a:r>
            <a:r>
              <a:rPr lang="en-US" sz="2800" dirty="0" err="1">
                <a:latin typeface="Lucida Console" panose="020B0609040504020204" pitchFamily="49" charset="0"/>
              </a:rPr>
              <a:t>var</a:t>
            </a: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</a:rPr>
              <a:t>i</a:t>
            </a:r>
            <a:r>
              <a:rPr lang="en-US" sz="2800" dirty="0">
                <a:latin typeface="Lucida Console" panose="020B0609040504020204" pitchFamily="49" charset="0"/>
              </a:rPr>
              <a:t> = 0;</a:t>
            </a:r>
          </a:p>
          <a:p>
            <a:pPr marL="0" indent="0">
              <a:buNone/>
            </a:pPr>
            <a:endParaRPr lang="en-US" sz="2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            // create object</a:t>
            </a: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            </a:t>
            </a:r>
            <a:r>
              <a:rPr lang="en-US" sz="2800" dirty="0" err="1">
                <a:latin typeface="Lucida Console" panose="020B0609040504020204" pitchFamily="49" charset="0"/>
              </a:rPr>
              <a:t>var</a:t>
            </a: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</a:rPr>
              <a:t>imageObj</a:t>
            </a:r>
            <a:r>
              <a:rPr lang="en-US" sz="2800" dirty="0">
                <a:latin typeface="Lucida Console" panose="020B0609040504020204" pitchFamily="49" charset="0"/>
              </a:rPr>
              <a:t> = new Image();</a:t>
            </a:r>
          </a:p>
          <a:p>
            <a:pPr marL="0" indent="0">
              <a:buNone/>
            </a:pPr>
            <a:endParaRPr lang="en-US" sz="2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            // set image list</a:t>
            </a: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            images = new Array();</a:t>
            </a: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            images[0] = "image1.jpg"</a:t>
            </a: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            images[1] = "image2.jpg"</a:t>
            </a: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            images[2] = "image3.jpg"</a:t>
            </a: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            images[3] = "image4.jpg"</a:t>
            </a:r>
          </a:p>
          <a:p>
            <a:pPr marL="0" indent="0">
              <a:buNone/>
            </a:pPr>
            <a:endParaRPr lang="en-US" sz="2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            // start preloading</a:t>
            </a: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            for (</a:t>
            </a:r>
            <a:r>
              <a:rPr lang="en-US" sz="2800" dirty="0" err="1">
                <a:latin typeface="Lucida Console" panose="020B0609040504020204" pitchFamily="49" charset="0"/>
              </a:rPr>
              <a:t>i</a:t>
            </a:r>
            <a:r>
              <a:rPr lang="en-US" sz="2800" dirty="0">
                <a:latin typeface="Lucida Console" panose="020B0609040504020204" pitchFamily="49" charset="0"/>
              </a:rPr>
              <a:t> = 0; </a:t>
            </a:r>
            <a:r>
              <a:rPr lang="en-US" sz="2800" dirty="0" err="1">
                <a:latin typeface="Lucida Console" panose="020B0609040504020204" pitchFamily="49" charset="0"/>
              </a:rPr>
              <a:t>i</a:t>
            </a:r>
            <a:r>
              <a:rPr lang="en-US" sz="2800" dirty="0">
                <a:latin typeface="Lucida Console" panose="020B0609040504020204" pitchFamily="49" charset="0"/>
              </a:rPr>
              <a:t> &lt; </a:t>
            </a:r>
            <a:r>
              <a:rPr lang="en-US" sz="2800" dirty="0" err="1">
                <a:latin typeface="Lucida Console" panose="020B0609040504020204" pitchFamily="49" charset="0"/>
              </a:rPr>
              <a:t>images.length</a:t>
            </a:r>
            <a:r>
              <a:rPr lang="en-US" sz="2800" dirty="0">
                <a:latin typeface="Lucida Console" panose="020B0609040504020204" pitchFamily="49" charset="0"/>
              </a:rPr>
              <a:t>; </a:t>
            </a:r>
            <a:r>
              <a:rPr lang="en-US" sz="2800" dirty="0" err="1">
                <a:latin typeface="Lucida Console" panose="020B0609040504020204" pitchFamily="49" charset="0"/>
              </a:rPr>
              <a:t>i</a:t>
            </a:r>
            <a:r>
              <a:rPr lang="en-US" sz="2800" dirty="0">
                <a:latin typeface="Lucida Console" panose="020B060904050402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                </a:t>
            </a:r>
            <a:r>
              <a:rPr lang="en-US" sz="2800" dirty="0" err="1">
                <a:latin typeface="Lucida Console" panose="020B0609040504020204" pitchFamily="49" charset="0"/>
              </a:rPr>
              <a:t>imageObj.src</a:t>
            </a:r>
            <a:r>
              <a:rPr lang="en-US" sz="2800" dirty="0">
                <a:latin typeface="Lucida Console" panose="020B0609040504020204" pitchFamily="49" charset="0"/>
              </a:rPr>
              <a:t> = images[</a:t>
            </a:r>
            <a:r>
              <a:rPr lang="en-US" sz="2800" dirty="0" err="1">
                <a:latin typeface="Lucida Console" panose="020B0609040504020204" pitchFamily="49" charset="0"/>
              </a:rPr>
              <a:t>i</a:t>
            </a:r>
            <a:r>
              <a:rPr lang="en-US" sz="2800" dirty="0">
                <a:latin typeface="Lucida Console" panose="020B060904050402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                alert(images[</a:t>
            </a:r>
            <a:r>
              <a:rPr lang="en-US" sz="2800" dirty="0" err="1">
                <a:latin typeface="Lucida Console" panose="020B0609040504020204" pitchFamily="49" charset="0"/>
              </a:rPr>
              <a:t>i</a:t>
            </a:r>
            <a:r>
              <a:rPr lang="en-US" sz="2800" dirty="0">
                <a:latin typeface="Lucida Console" panose="020B060904050402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            }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32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FCEC7-22CA-475B-90F8-1DEAE9182292}"/>
              </a:ext>
            </a:extLst>
          </p:cNvPr>
          <p:cNvSpPr txBox="1"/>
          <p:nvPr/>
        </p:nvSpPr>
        <p:spPr>
          <a:xfrm>
            <a:off x="4343400" y="1828800"/>
            <a:ext cx="3886200" cy="147732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</a:rPr>
              <a:t>window.onload</a:t>
            </a:r>
            <a:r>
              <a:rPr lang="en-US" dirty="0">
                <a:latin typeface="Verdana" panose="020B0604030504040204" pitchFamily="34" charset="0"/>
              </a:rPr>
              <a:t> = function() {</a:t>
            </a:r>
          </a:p>
          <a:p>
            <a:r>
              <a:rPr lang="en-US" dirty="0">
                <a:latin typeface="Verdana" panose="020B0604030504040204" pitchFamily="34" charset="0"/>
              </a:rPr>
              <a:t>            </a:t>
            </a:r>
            <a:r>
              <a:rPr lang="en-US" b="1" dirty="0" err="1">
                <a:latin typeface="Verdana" panose="020B0604030504040204" pitchFamily="34" charset="0"/>
              </a:rPr>
              <a:t>preloadImages</a:t>
            </a:r>
            <a:r>
              <a:rPr lang="en-US" b="1" dirty="0">
                <a:latin typeface="Verdana" panose="020B0604030504040204" pitchFamily="34" charset="0"/>
              </a:rPr>
              <a:t>();</a:t>
            </a:r>
          </a:p>
          <a:p>
            <a:r>
              <a:rPr lang="en-US" dirty="0">
                <a:latin typeface="Verdana" panose="020B0604030504040204" pitchFamily="34" charset="0"/>
              </a:rPr>
              <a:t>}</a:t>
            </a:r>
          </a:p>
          <a:p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70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Preload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Caches the images for use in book application</a:t>
            </a:r>
          </a:p>
          <a:p>
            <a:pPr marL="822960" lvl="3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br>
              <a:rPr lang="en-US" sz="2400" dirty="0"/>
            </a:b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32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600DB75-29C6-40DB-ACA2-B4D41A0132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202032"/>
              </p:ext>
            </p:extLst>
          </p:nvPr>
        </p:nvGraphicFramePr>
        <p:xfrm>
          <a:off x="472736" y="2099291"/>
          <a:ext cx="8115036" cy="1786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7313400" imgH="1610391" progId="Word.Document.12">
                  <p:embed/>
                </p:oleObj>
              </mc:Choice>
              <mc:Fallback>
                <p:oleObj name="Document" r:id="rId3" imgW="7313400" imgH="1610391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736" y="2099291"/>
                        <a:ext cx="8115036" cy="1786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E2AB713-09FB-42B0-B6A9-CF8F8E7955A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074016"/>
            <a:ext cx="3219001" cy="3384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Up Arrow Callout 4">
            <a:extLst>
              <a:ext uri="{FF2B5EF4-FFF2-40B4-BE49-F238E27FC236}">
                <a16:creationId xmlns:a16="http://schemas.microsoft.com/office/drawing/2014/main" id="{DF12378A-E631-456A-9C3A-6247A2F1F5F5}"/>
              </a:ext>
            </a:extLst>
          </p:cNvPr>
          <p:cNvSpPr/>
          <p:nvPr/>
        </p:nvSpPr>
        <p:spPr>
          <a:xfrm>
            <a:off x="5257800" y="4192110"/>
            <a:ext cx="2848200" cy="6096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Hyperlinked 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199689-A0A4-4E06-9C97-D39A14E30E8A}"/>
              </a:ext>
            </a:extLst>
          </p:cNvPr>
          <p:cNvSpPr txBox="1"/>
          <p:nvPr/>
        </p:nvSpPr>
        <p:spPr>
          <a:xfrm>
            <a:off x="355196" y="4316446"/>
            <a:ext cx="4502951" cy="120032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="images/release.jpg"&gt;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="thumbnails/release.jpg" alt=""&gt;</a:t>
            </a:r>
            <a:r>
              <a:rPr lang="en-US" b="1" dirty="0"/>
              <a:t>&lt;/a&gt;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Timers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800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500" dirty="0"/>
              <a:t>The window object allows execution of code at specified time intervals set in milliseconds.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There are 1000 milliseconds in one second.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setTimeout</a:t>
            </a:r>
            <a:r>
              <a:rPr lang="en-US" sz="3500" dirty="0">
                <a:solidFill>
                  <a:srgbClr val="FF0000"/>
                </a:solidFill>
                <a:latin typeface="Lucida Console" panose="020B0609040504020204" pitchFamily="49" charset="0"/>
              </a:rPr>
              <a:t>(function, milliseconds)</a:t>
            </a:r>
          </a:p>
          <a:p>
            <a:pPr marL="0" indent="0">
              <a:buNone/>
            </a:pPr>
            <a:r>
              <a:rPr lang="en-US" sz="3500" dirty="0"/>
              <a:t>Executes a function, after waiting a specified number of milliseconds.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If the function has not already been executed, you can stop the execution by calling the </a:t>
            </a:r>
            <a:r>
              <a:rPr lang="en-US" sz="3500" dirty="0" err="1"/>
              <a:t>clearTimeout</a:t>
            </a:r>
            <a:r>
              <a:rPr lang="en-US" sz="3500" dirty="0"/>
              <a:t>() method –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 </a:t>
            </a:r>
            <a:r>
              <a:rPr lang="en-US" sz="35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clearTimeout</a:t>
            </a:r>
            <a:r>
              <a:rPr lang="en-US" sz="35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35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timeoutVariable</a:t>
            </a:r>
            <a:r>
              <a:rPr lang="en-US" sz="35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pPr marL="822960" lvl="3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br>
              <a:rPr lang="en-US" sz="2400" dirty="0"/>
            </a:b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32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0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Timers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setInterval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(function, milliseconds)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/>
              <a:t>Same as </a:t>
            </a:r>
            <a:r>
              <a:rPr lang="en-US" sz="2000" dirty="0" err="1"/>
              <a:t>setTimeout</a:t>
            </a:r>
            <a:r>
              <a:rPr lang="en-US" sz="2000" dirty="0"/>
              <a:t>(), but repeats the execution of the function continuously.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clearInterval</a:t>
            </a:r>
            <a:r>
              <a:rPr lang="en-US" sz="2000" dirty="0"/>
              <a:t>() method stops the executions of the function specified in the </a:t>
            </a:r>
            <a:r>
              <a:rPr lang="en-US" sz="2000" dirty="0" err="1"/>
              <a:t>setInterval</a:t>
            </a:r>
            <a:r>
              <a:rPr lang="en-US" sz="2000" dirty="0"/>
              <a:t>() method.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clearInterval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intervalVariable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400" dirty="0"/>
            </a:br>
            <a:b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9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1326</TotalTime>
  <Words>304</Words>
  <Application>Microsoft Office PowerPoint</Application>
  <PresentationFormat>On-screen Show (4:3)</PresentationFormat>
  <Paragraphs>113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Gill Sans MT</vt:lpstr>
      <vt:lpstr>Lucida Console</vt:lpstr>
      <vt:lpstr>Verdana</vt:lpstr>
      <vt:lpstr>Wingdings</vt:lpstr>
      <vt:lpstr>Wingdings 3</vt:lpstr>
      <vt:lpstr>Origin</vt:lpstr>
      <vt:lpstr>Document</vt:lpstr>
      <vt:lpstr>Microsoft Word Document</vt:lpstr>
      <vt:lpstr>JavaScript and jQuery Course</vt:lpstr>
      <vt:lpstr>Default Actions</vt:lpstr>
      <vt:lpstr>Cancel Default Actions</vt:lpstr>
      <vt:lpstr>Cancel Default Actions</vt:lpstr>
      <vt:lpstr>Image Object</vt:lpstr>
      <vt:lpstr>Preload images</vt:lpstr>
      <vt:lpstr>Preload images</vt:lpstr>
      <vt:lpstr>Timers</vt:lpstr>
      <vt:lpstr>Timers</vt:lpstr>
      <vt:lpstr>Clock Example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 170</dc:title>
  <dc:creator>teresa</dc:creator>
  <cp:lastModifiedBy>tpelkie</cp:lastModifiedBy>
  <cp:revision>108</cp:revision>
  <cp:lastPrinted>2016-03-06T00:17:32Z</cp:lastPrinted>
  <dcterms:created xsi:type="dcterms:W3CDTF">2012-07-06T23:37:50Z</dcterms:created>
  <dcterms:modified xsi:type="dcterms:W3CDTF">2017-10-24T02:48:59Z</dcterms:modified>
</cp:coreProperties>
</file>