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8" r:id="rId13"/>
    <p:sldId id="269" r:id="rId14"/>
    <p:sldId id="283" r:id="rId15"/>
    <p:sldId id="270" r:id="rId16"/>
    <p:sldId id="290" r:id="rId17"/>
    <p:sldId id="272" r:id="rId18"/>
    <p:sldId id="273" r:id="rId19"/>
    <p:sldId id="274" r:id="rId20"/>
    <p:sldId id="277" r:id="rId21"/>
    <p:sldId id="275" r:id="rId22"/>
    <p:sldId id="276" r:id="rId23"/>
    <p:sldId id="284" r:id="rId24"/>
    <p:sldId id="299" r:id="rId25"/>
    <p:sldId id="278" r:id="rId26"/>
    <p:sldId id="286" r:id="rId27"/>
    <p:sldId id="285" r:id="rId28"/>
    <p:sldId id="287" r:id="rId29"/>
    <p:sldId id="289" r:id="rId30"/>
    <p:sldId id="288" r:id="rId31"/>
    <p:sldId id="279" r:id="rId32"/>
    <p:sldId id="291" r:id="rId33"/>
    <p:sldId id="292" r:id="rId34"/>
    <p:sldId id="293" r:id="rId35"/>
    <p:sldId id="294" r:id="rId36"/>
    <p:sldId id="295" r:id="rId37"/>
    <p:sldId id="296" r:id="rId38"/>
    <p:sldId id="300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 autoAdjust="0"/>
    <p:restoredTop sz="94660"/>
  </p:normalViewPr>
  <p:slideViewPr>
    <p:cSldViewPr>
      <p:cViewPr varScale="1">
        <p:scale>
          <a:sx n="108" d="100"/>
          <a:sy n="108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1030F-3233-416A-AFAC-43119954EFA8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900B5-E8D3-4012-ABF2-C7545BA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61FE4A4-641C-405B-95CC-6F7FE33CDB06}" type="datetime1">
              <a:rPr lang="en-US" smtClean="0"/>
              <a:t>10/29/2017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3FF7-A690-46A6-9BA4-8BDF827F52E7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5260-A558-4290-BE61-B0E5670A908A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EB95-DB60-4C33-A5E6-B2655791AC46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8EFCE3-F66C-4E60-97F2-34D2B9836A24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F39F-C1B2-4F82-9154-6298570B346D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C0E2-5A7F-4961-B7BB-C66F02547D4D}" type="datetime1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C022-DD49-42FB-BE11-593A36001A60}" type="datetime1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2A7E-A694-48DC-9004-D0467EFE501A}" type="datetime1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87A-E72A-453D-9315-3F5DAD5221AB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C651-92F2-415F-9DFF-B48BAE1B5E60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5F7C41-FF03-48C8-ACC6-D7568B719D3E}" type="datetime1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Class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47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What is the “</a:t>
            </a:r>
            <a:r>
              <a:rPr lang="en-US" dirty="0">
                <a:solidFill>
                  <a:srgbClr val="00B050"/>
                </a:solidFill>
              </a:rPr>
              <a:t>min</a:t>
            </a:r>
            <a:r>
              <a:rPr lang="en-US" dirty="0"/>
              <a:t>”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4937760"/>
          </a:xfrm>
        </p:spPr>
        <p:txBody>
          <a:bodyPr>
            <a:noAutofit/>
          </a:bodyPr>
          <a:lstStyle/>
          <a:p>
            <a:pPr fontAlgn="base"/>
            <a:r>
              <a:rPr lang="en-US" sz="3200" dirty="0"/>
              <a:t>The </a:t>
            </a:r>
            <a:r>
              <a:rPr lang="en-US" sz="3200" i="1" dirty="0"/>
              <a:t>minified</a:t>
            </a:r>
            <a:r>
              <a:rPr lang="en-US" sz="3200" dirty="0"/>
              <a:t> version </a:t>
            </a:r>
          </a:p>
          <a:p>
            <a:pPr fontAlgn="base"/>
            <a:r>
              <a:rPr lang="en-US" sz="3200" b="1" dirty="0" err="1"/>
              <a:t>Minification</a:t>
            </a:r>
            <a:r>
              <a:rPr lang="en-US" sz="3200" dirty="0"/>
              <a:t> </a:t>
            </a:r>
          </a:p>
          <a:p>
            <a:pPr lvl="1" fontAlgn="base"/>
            <a:r>
              <a:rPr lang="en-US" sz="2800">
                <a:solidFill>
                  <a:schemeClr val="tx1"/>
                </a:solidFill>
              </a:rPr>
              <a:t>removes </a:t>
            </a:r>
            <a:r>
              <a:rPr lang="en-US" sz="2800" dirty="0">
                <a:solidFill>
                  <a:schemeClr val="tx1"/>
                </a:solidFill>
              </a:rPr>
              <a:t>all unnecessary characters from </a:t>
            </a:r>
            <a:r>
              <a:rPr lang="en-US" sz="2800">
                <a:solidFill>
                  <a:schemeClr val="tx1"/>
                </a:solidFill>
              </a:rPr>
              <a:t>source code</a:t>
            </a:r>
            <a:endParaRPr lang="en-US" sz="2800" dirty="0">
              <a:solidFill>
                <a:schemeClr val="tx1"/>
              </a:solidFill>
            </a:endParaRPr>
          </a:p>
          <a:p>
            <a:pPr lvl="1" fontAlgn="base"/>
            <a:r>
              <a:rPr lang="en-US" sz="2800" dirty="0">
                <a:solidFill>
                  <a:schemeClr val="tx1"/>
                </a:solidFill>
              </a:rPr>
              <a:t>without changing its functionality</a:t>
            </a:r>
          </a:p>
          <a:p>
            <a:pPr lvl="1" fontAlgn="base"/>
            <a:r>
              <a:rPr lang="en-US" sz="2800">
                <a:solidFill>
                  <a:schemeClr val="tx1"/>
                </a:solidFill>
              </a:rPr>
              <a:t>these </a:t>
            </a:r>
            <a:r>
              <a:rPr lang="en-US" sz="2800" dirty="0">
                <a:solidFill>
                  <a:schemeClr val="tx1"/>
                </a:solidFill>
              </a:rPr>
              <a:t>characters usually include white space characters, new line characters, comments</a:t>
            </a:r>
            <a:r>
              <a:rPr lang="en-US" sz="2800">
                <a:solidFill>
                  <a:schemeClr val="tx1"/>
                </a:solidFill>
              </a:rPr>
              <a:t>,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and </a:t>
            </a:r>
            <a:r>
              <a:rPr lang="en-US" sz="2800" dirty="0">
                <a:solidFill>
                  <a:schemeClr val="tx1"/>
                </a:solidFill>
              </a:rPr>
              <a:t>sometimes </a:t>
            </a:r>
            <a:r>
              <a:rPr lang="en-US" sz="2800">
                <a:solidFill>
                  <a:schemeClr val="tx1"/>
                </a:solidFill>
              </a:rPr>
              <a:t>block delimiters</a:t>
            </a:r>
            <a:endParaRPr lang="en-US" sz="2800" dirty="0">
              <a:solidFill>
                <a:schemeClr val="tx1"/>
              </a:solidFill>
            </a:endParaRPr>
          </a:p>
          <a:p>
            <a:pPr lvl="1" fontAlgn="base"/>
            <a:r>
              <a:rPr lang="en-US" sz="2800">
                <a:solidFill>
                  <a:schemeClr val="tx1"/>
                </a:solidFill>
              </a:rPr>
              <a:t>which </a:t>
            </a:r>
            <a:r>
              <a:rPr lang="en-US" sz="2800" dirty="0">
                <a:solidFill>
                  <a:schemeClr val="tx1"/>
                </a:solidFill>
              </a:rPr>
              <a:t>are used to add readability to the </a:t>
            </a:r>
            <a:r>
              <a:rPr lang="en-US" sz="2800">
                <a:solidFill>
                  <a:schemeClr val="tx1"/>
                </a:solidFill>
              </a:rPr>
              <a:t>code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but </a:t>
            </a:r>
            <a:r>
              <a:rPr lang="en-US" sz="2800" dirty="0">
                <a:solidFill>
                  <a:schemeClr val="tx1"/>
                </a:solidFill>
              </a:rPr>
              <a:t>are not required for it to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Where to put jQuery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478536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Place this code </a:t>
            </a:r>
            <a:r>
              <a:rPr lang="en-US" sz="3200" dirty="0">
                <a:solidFill>
                  <a:srgbClr val="FF0000"/>
                </a:solidFill>
              </a:rPr>
              <a:t>after any CSS </a:t>
            </a:r>
            <a:r>
              <a:rPr lang="en-US" sz="3200" dirty="0"/>
              <a:t>in the </a:t>
            </a:r>
            <a:r>
              <a:rPr lang="en-US" sz="2800" dirty="0">
                <a:latin typeface="Lucida Console" panose="020B0609040504020204" pitchFamily="49" charset="0"/>
              </a:rPr>
              <a:t>&lt;head&gt;</a:t>
            </a: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3200" dirty="0"/>
              <a:t>-  jQuery references styles from the stylesheet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>
                <a:solidFill>
                  <a:srgbClr val="FF0000"/>
                </a:solidFill>
              </a:rPr>
              <a:t>Must precede any other JavaScript </a:t>
            </a:r>
            <a:r>
              <a:rPr lang="en-US" sz="3200" dirty="0"/>
              <a:t>in the </a:t>
            </a:r>
            <a:r>
              <a:rPr lang="en-US" sz="2800" dirty="0">
                <a:latin typeface="Lucida Console" panose="020B0609040504020204" pitchFamily="49" charset="0"/>
              </a:rPr>
              <a:t>&lt;head&gt;</a:t>
            </a:r>
            <a:br>
              <a:rPr lang="en-US" sz="2800" dirty="0">
                <a:latin typeface="Lucida Console" panose="020B0609040504020204" pitchFamily="49" charset="0"/>
              </a:rPr>
            </a:br>
            <a:endParaRPr lang="en-US" sz="2800" dirty="0">
              <a:latin typeface="Lucida Console" panose="020B0609040504020204" pitchFamily="49" charset="0"/>
            </a:endParaRPr>
          </a:p>
          <a:p>
            <a:r>
              <a:rPr lang="en-US" sz="3200" dirty="0"/>
              <a:t>Can also place all of the jQuery at the bottom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Sample Document – using a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181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&lt;head&gt;</a:t>
            </a: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>
                <a:latin typeface="Lucida Console" panose="020B0609040504020204" pitchFamily="49" charset="0"/>
              </a:rPr>
              <a:t> 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&lt;link rel="stylesheet" href="styles.css"&gt;</a:t>
            </a:r>
            <a:b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 &lt;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style&gt;</a:t>
            </a:r>
            <a:b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   /*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CSS here */</a:t>
            </a:r>
            <a:b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  &lt;/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style&gt;</a:t>
            </a:r>
            <a:b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br>
              <a:rPr lang="en-US" sz="2000">
                <a:latin typeface="Lucida Console" panose="020B0609040504020204" pitchFamily="49" charset="0"/>
              </a:rPr>
            </a:br>
            <a:r>
              <a:rPr lang="en-US" sz="2000">
                <a:latin typeface="Lucida Console" panose="020B0609040504020204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&lt;script src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="http://</a:t>
            </a: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code.jquery.com/jquery.min.js"&gt;</a:t>
            </a:r>
          </a:p>
          <a:p>
            <a:pPr marL="0" indent="0" fontAlgn="base">
              <a:buNone/>
            </a:pP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  &lt;/script&gt;</a:t>
            </a:r>
          </a:p>
          <a:p>
            <a:pPr marL="0" indent="0" fontAlgn="base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  &lt;</a:t>
            </a: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script&gt;</a:t>
            </a:r>
            <a:b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 </a:t>
            </a: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   // </a:t>
            </a: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other jQuery / JS code goes here</a:t>
            </a:r>
            <a:b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</a:b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  &lt;/</a:t>
            </a: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script&gt;</a:t>
            </a:r>
          </a:p>
          <a:p>
            <a:pPr marL="0" indent="0" fontAlgn="base">
              <a:spcBef>
                <a:spcPts val="0"/>
              </a:spcBef>
              <a:buNone/>
            </a:pP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&lt;/head&gt;</a:t>
            </a:r>
            <a:br>
              <a:rPr lang="en-US" sz="2000" dirty="0">
                <a:latin typeface="Lucida Console" panose="020B0609040504020204" pitchFamily="49" charset="0"/>
              </a:rPr>
            </a:br>
            <a:br>
              <a:rPr lang="en-US" sz="2000" dirty="0">
                <a:latin typeface="Lucida Console" panose="020B0609040504020204" pitchFamily="49" charset="0"/>
              </a:rPr>
            </a:b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The “ready” 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729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(document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).ready();</a:t>
            </a:r>
            <a:endParaRPr 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br>
              <a:rPr lang="en-US" sz="2100" b="1">
                <a:solidFill>
                  <a:srgbClr val="FF0000"/>
                </a:solidFill>
              </a:rPr>
            </a:br>
            <a:r>
              <a:rPr lang="en-US" sz="2400"/>
              <a:t>waits </a:t>
            </a:r>
            <a:r>
              <a:rPr lang="en-US" sz="2400" dirty="0"/>
              <a:t>until the HTML page has loaded before it runs your code</a:t>
            </a:r>
            <a:br>
              <a:rPr lang="en-US" sz="2400" dirty="0"/>
            </a:br>
            <a:endParaRPr lang="en-US" sz="2400" dirty="0"/>
          </a:p>
          <a:p>
            <a:pPr marL="274320" lvl="1" indent="0">
              <a:buNone/>
            </a:pPr>
            <a:r>
              <a:rPr lang="en-US" sz="2400"/>
              <a:t>similar </a:t>
            </a:r>
            <a:r>
              <a:rPr lang="en-US" sz="2400" dirty="0"/>
              <a:t>to </a:t>
            </a:r>
            <a:r>
              <a:rPr lang="en-US" sz="2400" dirty="0" err="1">
                <a:latin typeface="Lucida Console" panose="020B0609040504020204" pitchFamily="49" charset="0"/>
              </a:rPr>
              <a:t>window.onload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 marL="274320" lvl="1" indent="0">
              <a:buNone/>
            </a:pP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400"/>
              <a:t> </a:t>
            </a:r>
            <a:r>
              <a:rPr lang="en-US" sz="2400" dirty="0"/>
              <a:t>is used to indicate an object reference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2501"/>
          </a:xfrm>
        </p:spPr>
        <p:txBody>
          <a:bodyPr/>
          <a:lstStyle/>
          <a:p>
            <a:r>
              <a:rPr lang="en-US" dirty="0"/>
              <a:t>The ready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808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&lt;script </a:t>
            </a:r>
            <a:r>
              <a:rPr lang="en-US" sz="2400" dirty="0">
                <a:latin typeface="Lucida Console" panose="020B0609040504020204" pitchFamily="49" charset="0"/>
              </a:rPr>
              <a:t>src="http://code.jquery.com/jquery-latest.min.js"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&gt;&lt;/script&gt;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&lt;script&gt;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400" dirty="0">
                <a:latin typeface="Lucida Console" panose="020B0609040504020204" pitchFamily="49" charset="0"/>
              </a:rPr>
              <a:t>(document).ready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function()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{</a:t>
            </a: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latin typeface="Lucida Console" panose="020B0609040504020204" pitchFamily="49" charset="0"/>
              </a:rPr>
              <a:t>    // code here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 </a:t>
            </a:r>
            <a:br>
              <a:rPr lang="en-US" sz="2400">
                <a:latin typeface="Lucida Console" panose="020B0609040504020204" pitchFamily="49" charset="0"/>
              </a:rPr>
            </a:br>
            <a:r>
              <a:rPr lang="en-US" sz="240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&lt;/script&gt;</a:t>
            </a:r>
          </a:p>
        </p:txBody>
      </p:sp>
      <p:sp>
        <p:nvSpPr>
          <p:cNvPr id="10" name="Left Arrow Callout 9"/>
          <p:cNvSpPr/>
          <p:nvPr/>
        </p:nvSpPr>
        <p:spPr>
          <a:xfrm rot="905425">
            <a:off x="5887628" y="3728070"/>
            <a:ext cx="2438400" cy="106375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4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Anonymous Function</a:t>
            </a:r>
          </a:p>
        </p:txBody>
      </p:sp>
      <p:sp>
        <p:nvSpPr>
          <p:cNvPr id="5" name="Left Arrow Callout 4"/>
          <p:cNvSpPr/>
          <p:nvPr/>
        </p:nvSpPr>
        <p:spPr>
          <a:xfrm>
            <a:off x="1981200" y="4648200"/>
            <a:ext cx="2438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4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Ending trio</a:t>
            </a:r>
          </a:p>
        </p:txBody>
      </p:sp>
      <p:sp>
        <p:nvSpPr>
          <p:cNvPr id="6" name="Left Arrow Callout 5"/>
          <p:cNvSpPr/>
          <p:nvPr/>
        </p:nvSpPr>
        <p:spPr>
          <a:xfrm rot="20516395">
            <a:off x="6027246" y="431330"/>
            <a:ext cx="2438400" cy="92714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4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The ready event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>
                <a:latin typeface="Lucida Console" panose="020B0609040504020204" pitchFamily="49" charset="0"/>
              </a:rPr>
              <a:t>function() </a:t>
            </a:r>
            <a:r>
              <a:rPr 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{</a:t>
            </a:r>
            <a:br>
              <a:rPr lang="en-US" sz="2800" dirty="0">
                <a:latin typeface="Lucida Console" panose="020B0609040504020204" pitchFamily="49" charset="0"/>
              </a:rPr>
            </a:br>
            <a:br>
              <a:rPr lang="en-US" sz="2800">
                <a:latin typeface="Lucida Console" panose="020B0609040504020204" pitchFamily="49" charset="0"/>
              </a:rPr>
            </a:br>
            <a:r>
              <a:rPr lang="en-US" sz="2800">
                <a:latin typeface="Lucida Console" panose="020B0609040504020204" pitchFamily="49" charset="0"/>
              </a:rPr>
              <a:t>    </a:t>
            </a:r>
            <a:r>
              <a:rPr lang="en-US" sz="280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code here </a:t>
            </a:r>
            <a:r>
              <a:rPr lang="en-US" sz="2800">
                <a:latin typeface="Lucida Console" panose="020B060904050402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sz="2800">
                <a:latin typeface="Lucida Console" panose="020B0609040504020204" pitchFamily="49" charset="0"/>
              </a:rPr>
            </a:br>
            <a:r>
              <a:rPr lang="en-US" sz="280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  <a:br>
              <a:rPr lang="en-US" sz="2800" dirty="0"/>
            </a:b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2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Testing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800">
                <a:latin typeface="Lucida Console" panose="020B0609040504020204" pitchFamily="49" charset="0"/>
              </a:rPr>
              <a:t>(</a:t>
            </a:r>
            <a:r>
              <a:rPr lang="en-US" sz="2800" dirty="0">
                <a:latin typeface="Lucida Console" panose="020B0609040504020204" pitchFamily="49" charset="0"/>
              </a:rPr>
              <a:t>document).ready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>
                <a:latin typeface="Lucida Console" panose="020B0609040504020204" pitchFamily="49" charset="0"/>
              </a:rPr>
              <a:t>function() </a:t>
            </a:r>
            <a:r>
              <a:rPr 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Lucida Console" panose="020B0609040504020204" pitchFamily="49" charset="0"/>
              </a:rPr>
              <a:t>    alert</a:t>
            </a:r>
            <a:r>
              <a:rPr lang="en-US" sz="2800" dirty="0">
                <a:latin typeface="Lucida Console" panose="020B0609040504020204" pitchFamily="49" charset="0"/>
              </a:rPr>
              <a:t>("The DOM is ready");</a:t>
            </a: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solidFill>
                  <a:srgbClr val="0000CC"/>
                </a:solidFill>
                <a:latin typeface="Lucida Console" panose="020B0609040504020204" pitchFamily="49" charset="0"/>
              </a:rPr>
              <a:t>;</a:t>
            </a:r>
            <a:r>
              <a:rPr lang="en-US" sz="2800" dirty="0">
                <a:latin typeface="Lucida Console" panose="020B0609040504020204" pitchFamily="49" charset="0"/>
              </a:rPr>
              <a:t>  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// end ready</a:t>
            </a:r>
            <a:br>
              <a:rPr lang="en-US" sz="2800" dirty="0">
                <a:latin typeface="Lucida Console" panose="020B0609040504020204" pitchFamily="49" charset="0"/>
              </a:rPr>
            </a:b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18160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Based upon CSS selectors</a:t>
            </a:r>
          </a:p>
          <a:p>
            <a:pPr fontAlgn="base">
              <a:lnSpc>
                <a:spcPct val="150000"/>
              </a:lnSpc>
            </a:pPr>
            <a:r>
              <a:rPr lang="en-US" sz="3200" dirty="0"/>
              <a:t>element</a:t>
            </a:r>
          </a:p>
          <a:p>
            <a:pPr fontAlgn="base">
              <a:lnSpc>
                <a:spcPct val="150000"/>
              </a:lnSpc>
            </a:pPr>
            <a:r>
              <a:rPr lang="en-US" sz="3200" dirty="0"/>
              <a:t>class</a:t>
            </a:r>
          </a:p>
          <a:p>
            <a:pPr fontAlgn="base">
              <a:lnSpc>
                <a:spcPct val="150000"/>
              </a:lnSpc>
            </a:pPr>
            <a:r>
              <a:rPr lang="en-US" sz="3200" dirty="0"/>
              <a:t>id</a:t>
            </a:r>
          </a:p>
          <a:p>
            <a:pPr fontAlgn="base">
              <a:lnSpc>
                <a:spcPct val="150000"/>
              </a:lnSpc>
            </a:pPr>
            <a:r>
              <a:rPr lang="en-US" sz="3200" dirty="0"/>
              <a:t>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95300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Also based upon selectors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2400">
                <a:latin typeface="Lucida Console" panose="020B0609040504020204" pitchFamily="49" charset="0"/>
              </a:rPr>
              <a:t>document.getElementById("some_id");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 fontAlgn="base">
              <a:lnSpc>
                <a:spcPct val="150000"/>
              </a:lnSpc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2400">
                <a:latin typeface="Lucida Console" panose="020B0609040504020204" pitchFamily="49" charset="0"/>
              </a:rPr>
              <a:t>document.getElementsByTagName("some_tag");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Selector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610600" cy="449580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32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3200">
                <a:latin typeface="Lucida Console" panose="020B060904050402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sz="3200">
                <a:latin typeface="Lucida Console" panose="020B0609040504020204" pitchFamily="49" charset="0"/>
              </a:rPr>
              <a:t>selector</a:t>
            </a:r>
            <a:r>
              <a:rPr lang="en-US" sz="320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sz="3200">
                <a:latin typeface="Lucida Console" panose="020B0609040504020204" pitchFamily="49" charset="0"/>
              </a:rPr>
              <a:t>);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3200" dirty="0">
                <a:latin typeface="Lucida Console" panose="020B0609040504020204" pitchFamily="49" charset="0"/>
              </a:rPr>
              <a:t>   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sz="32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3200">
                <a:latin typeface="Lucida Console" panose="020B0609040504020204" pitchFamily="49" charset="0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sz="3200">
                <a:latin typeface="Lucida Console" panose="020B0609040504020204" pitchFamily="49" charset="0"/>
              </a:rPr>
              <a:t>selector</a:t>
            </a:r>
            <a:r>
              <a:rPr lang="en-US" sz="3200" b="1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sz="3200">
                <a:latin typeface="Lucida Console" panose="020B0609040504020204" pitchFamily="49" charset="0"/>
              </a:rPr>
              <a:t>); </a:t>
            </a:r>
            <a:r>
              <a:rPr lang="en-US" sz="3200" dirty="0">
                <a:latin typeface="Lucida Console" panose="020B0609040504020204" pitchFamily="49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jQuery is a JavaScript library </a:t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Makes writing JavaScript easier</a:t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Uses methods based on native JavaScript functions / </a:t>
            </a:r>
            <a:r>
              <a:rPr lang="en-US" sz="3200" dirty="0">
                <a:solidFill>
                  <a:srgbClr val="FF0000"/>
                </a:solidFill>
              </a:rPr>
              <a:t>DOM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Free / open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Selector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Element selector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&lt;h1&gt;&lt;/h1&gt;     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Lucida Console" panose="020B0609040504020204" pitchFamily="49" charset="0"/>
              </a:rPr>
              <a:t> 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800">
                <a:latin typeface="Lucida Console" panose="020B0609040504020204" pitchFamily="49" charset="0"/>
              </a:rPr>
              <a:t>(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"h1"</a:t>
            </a:r>
            <a:r>
              <a:rPr lang="en-US" sz="2800">
                <a:latin typeface="Lucida Console" panose="020B0609040504020204" pitchFamily="49" charset="0"/>
              </a:rPr>
              <a:t>);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Selector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id selector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&lt;</a:t>
            </a:r>
            <a:r>
              <a:rPr lang="en-US" sz="2800">
                <a:latin typeface="Lucida Console" panose="020B0609040504020204" pitchFamily="49" charset="0"/>
              </a:rPr>
              <a:t>h1 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id="firstHeading"</a:t>
            </a:r>
            <a:r>
              <a:rPr lang="en-US" sz="2800">
                <a:latin typeface="Lucida Console" panose="020B0609040504020204" pitchFamily="49" charset="0"/>
              </a:rPr>
              <a:t>&gt;&lt;/</a:t>
            </a:r>
            <a:r>
              <a:rPr lang="en-US" sz="2800" dirty="0">
                <a:latin typeface="Lucida Console" panose="020B0609040504020204" pitchFamily="49" charset="0"/>
              </a:rPr>
              <a:t>h1&gt;     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Lucida Console" panose="020B0609040504020204" pitchFamily="49" charset="0"/>
              </a:rPr>
              <a:t> 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800">
                <a:latin typeface="Lucida Console" panose="020B0609040504020204" pitchFamily="49" charset="0"/>
              </a:rPr>
              <a:t>(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"#firstHeading"</a:t>
            </a:r>
            <a:r>
              <a:rPr lang="en-US" sz="2800">
                <a:latin typeface="Lucida Console" panose="020B0609040504020204" pitchFamily="49" charset="0"/>
              </a:rPr>
              <a:t>);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Selector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class selector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&lt;</a:t>
            </a:r>
            <a:r>
              <a:rPr lang="en-US" sz="2800">
                <a:latin typeface="Lucida Console" panose="020B0609040504020204" pitchFamily="49" charset="0"/>
              </a:rPr>
              <a:t>h1 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class="red"</a:t>
            </a:r>
            <a:r>
              <a:rPr lang="en-US" sz="2800">
                <a:latin typeface="Lucida Console" panose="020B0609040504020204" pitchFamily="49" charset="0"/>
              </a:rPr>
              <a:t>&gt;&lt;/</a:t>
            </a:r>
            <a:r>
              <a:rPr lang="en-US" sz="2800" dirty="0">
                <a:latin typeface="Lucida Console" panose="020B0609040504020204" pitchFamily="49" charset="0"/>
              </a:rPr>
              <a:t>h1&gt;     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>
                <a:latin typeface="Lucida Console" panose="020B0609040504020204" pitchFamily="49" charset="0"/>
              </a:rPr>
              <a:t> 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800">
                <a:latin typeface="Lucida Console" panose="020B0609040504020204" pitchFamily="49" charset="0"/>
              </a:rPr>
              <a:t>(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".red"</a:t>
            </a:r>
            <a:r>
              <a:rPr lang="en-US" sz="2800">
                <a:latin typeface="Lucida Console" panose="020B0609040504020204" pitchFamily="49" charset="0"/>
              </a:rPr>
              <a:t>);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Selector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154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200" dirty="0"/>
              <a:t>descendant selector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&lt;</a:t>
            </a:r>
            <a:r>
              <a:rPr lang="en-US">
                <a:latin typeface="Lucida Console" panose="020B0609040504020204" pitchFamily="49" charset="0"/>
              </a:rPr>
              <a:t>h1 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class="red"</a:t>
            </a:r>
            <a:r>
              <a:rPr lang="en-US">
                <a:latin typeface="Lucida Console" panose="020B0609040504020204" pitchFamily="49" charset="0"/>
              </a:rPr>
              <a:t>&gt; </a:t>
            </a:r>
            <a:r>
              <a:rPr lang="en-US" dirty="0">
                <a:latin typeface="Lucida Console" panose="020B0609040504020204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dirty="0">
                <a:latin typeface="Lucida Console" panose="020B0609040504020204" pitchFamily="49" charset="0"/>
              </a:rPr>
              <a:t>big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&lt;/i&gt; </a:t>
            </a:r>
            <a:r>
              <a:rPr lang="en-US">
                <a:latin typeface="Lucida Console" panose="020B0609040504020204" pitchFamily="49" charset="0"/>
              </a:rPr>
              <a:t>cat</a:t>
            </a:r>
            <a:r>
              <a:rPr lang="en-US" dirty="0">
                <a:latin typeface="Lucida Console" panose="020B0609040504020204" pitchFamily="49" charset="0"/>
              </a:rPr>
              <a:t>&lt;/h1&gt;     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>
                <a:latin typeface="Lucida Console" panose="020B0609040504020204" pitchFamily="49" charset="0"/>
              </a:rPr>
              <a:t> 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.red  i"</a:t>
            </a:r>
            <a:r>
              <a:rPr lang="en-US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0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Selector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154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200" dirty="0"/>
              <a:t>multiple selectors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&lt;h1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class="red"</a:t>
            </a:r>
            <a:r>
              <a:rPr lang="en-US" dirty="0">
                <a:latin typeface="Lucida Console" panose="020B0609040504020204" pitchFamily="49" charset="0"/>
              </a:rPr>
              <a:t>&gt; A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lang="en-US" dirty="0">
                <a:latin typeface="Lucida Console" panose="020B0609040504020204" pitchFamily="49" charset="0"/>
              </a:rPr>
              <a:t>big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>
                <a:latin typeface="Lucida Console" panose="020B0609040504020204" pitchFamily="49" charset="0"/>
              </a:rPr>
              <a:t>cat&lt;/h1&gt;  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&lt;h2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id=“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xyz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&gt; A unique heading &lt;/h2&gt;  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 </a:t>
            </a:r>
            <a:r>
              <a:rPr lang="en-US" dirty="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".red  i, #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xyz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>
            <a:normAutofit/>
          </a:bodyPr>
          <a:lstStyle/>
          <a:p>
            <a:r>
              <a:rPr lang="en-US" dirty="0"/>
              <a:t>Syntax for Calling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154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    </a:t>
            </a:r>
          </a:p>
          <a:p>
            <a:pPr marL="0" indent="0">
              <a:buNone/>
            </a:pP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$</a:t>
            </a:r>
            <a:r>
              <a:rPr lang="en-US" sz="2400">
                <a:latin typeface="Lucida Console" panose="020B0609040504020204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"selector"</a:t>
            </a:r>
            <a:r>
              <a:rPr lang="en-US" sz="2400">
                <a:latin typeface="Lucida Console" panose="020B0609040504020204" pitchFamily="49" charset="0"/>
              </a:rPr>
              <a:t>).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methodName(</a:t>
            </a:r>
            <a:r>
              <a:rPr lang="en-US" sz="2400">
                <a:latin typeface="Lucida Console" panose="020B0609040504020204" pitchFamily="49" charset="0"/>
              </a:rPr>
              <a:t>optional parameters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/>
              <a:t>methods </a:t>
            </a:r>
            <a:r>
              <a:rPr lang="en-US" sz="3200" dirty="0"/>
              <a:t>can </a:t>
            </a:r>
            <a:r>
              <a:rPr lang="en-US" sz="3200" b="1" dirty="0"/>
              <a:t>get</a:t>
            </a:r>
            <a:r>
              <a:rPr lang="en-US" sz="3200" dirty="0"/>
              <a:t> or </a:t>
            </a:r>
            <a:r>
              <a:rPr lang="en-US" sz="3200" b="1" dirty="0"/>
              <a:t>set</a:t>
            </a:r>
            <a:r>
              <a:rPr lang="en-US" sz="3200" dirty="0"/>
              <a:t>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Common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18040"/>
              </p:ext>
            </p:extLst>
          </p:nvPr>
        </p:nvGraphicFramePr>
        <p:xfrm>
          <a:off x="304800" y="1524000"/>
          <a:ext cx="83820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val()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Retrieve value from textbox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val(value)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value</a:t>
                      </a:r>
                      <a:r>
                        <a:rPr lang="en-US" sz="1800" baseline="0"/>
                        <a:t> for textbox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Retrieve</a:t>
                      </a:r>
                      <a:r>
                        <a:rPr lang="en-US" sz="1800" baseline="0"/>
                        <a:t> text of selected element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text(value)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text of selected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next(type)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 the next sibling</a:t>
                      </a:r>
                      <a:r>
                        <a:rPr lang="en-US" sz="1800" baseline="0"/>
                        <a:t> of the specified type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html()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Retrieve the HTML of the selected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html(value)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HTML of the selected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css(propertyName)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Retrieve the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css(propertyName,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 the property/value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/>
              <a:t>element selector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document).ready(function() {	 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$("h1")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html(</a:t>
            </a:r>
            <a:r>
              <a:rPr lang="en-US" sz="2400" dirty="0">
                <a:latin typeface="Lucida Console" panose="020B0609040504020204" pitchFamily="49" charset="0"/>
              </a:rPr>
              <a:t>"Hello World"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$("h2")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html(</a:t>
            </a:r>
            <a:r>
              <a:rPr lang="en-US" sz="2400" dirty="0">
                <a:latin typeface="Lucida Console" panose="020B0609040504020204" pitchFamily="49" charset="0"/>
              </a:rPr>
              <a:t>"Hello World &lt;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&gt;Again&lt;/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&gt;"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latin typeface="Lucida Console" panose="020B0609040504020204" pitchFamily="49" charset="0"/>
              </a:rPr>
              <a:t>h1</a:t>
            </a:r>
            <a:r>
              <a:rPr lang="en-US" sz="2400">
                <a:latin typeface="Lucida Console" panose="020B0609040504020204" pitchFamily="49" charset="0"/>
              </a:rPr>
              <a:t>&gt; &lt;/</a:t>
            </a:r>
            <a:r>
              <a:rPr lang="en-US" sz="2400" dirty="0">
                <a:latin typeface="Lucida Console" panose="020B0609040504020204" pitchFamily="49" charset="0"/>
              </a:rPr>
              <a:t>h1&gt;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&lt;h2&gt; &lt;/h2&gt;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4572000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2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233" y="125774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/>
              <a:t>View Rendered Code in Firebug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4162425" cy="46105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08" y="2076671"/>
            <a:ext cx="4243388" cy="29317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Left Arrow Callout 5"/>
          <p:cNvSpPr/>
          <p:nvPr/>
        </p:nvSpPr>
        <p:spPr>
          <a:xfrm>
            <a:off x="2816225" y="1905000"/>
            <a:ext cx="1600200" cy="59033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31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2816225" y="5105400"/>
            <a:ext cx="1600200" cy="59033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31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firebug</a:t>
            </a:r>
          </a:p>
        </p:txBody>
      </p:sp>
      <p:sp>
        <p:nvSpPr>
          <p:cNvPr id="8" name="Left Arrow Callout 7"/>
          <p:cNvSpPr/>
          <p:nvPr/>
        </p:nvSpPr>
        <p:spPr>
          <a:xfrm rot="2061978">
            <a:off x="6907245" y="5400565"/>
            <a:ext cx="1600200" cy="59033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31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view source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id selector</a:t>
            </a:r>
          </a:p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document).ready(function() {	  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$("#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firstHeading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")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html(</a:t>
            </a:r>
            <a:r>
              <a:rPr lang="en-US" sz="2400" dirty="0">
                <a:latin typeface="Lucida Console" panose="020B0609040504020204" pitchFamily="49" charset="0"/>
              </a:rPr>
              <a:t>"Hello World"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&lt;h1 id="firstHeading"&gt;  </a:t>
            </a:r>
            <a:r>
              <a:rPr lang="en-US" sz="2400" dirty="0">
                <a:latin typeface="Lucida Console" panose="020B0609040504020204" pitchFamily="49" charset="0"/>
              </a:rPr>
              <a:t>&lt;/h1&gt;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572000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0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57990"/>
            <a:ext cx="8382000" cy="4549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Eliminates JS complexity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Cross browser compatibility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Uses CSS3 compliant selectors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Thousand of plugins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00600"/>
            <a:ext cx="4967651" cy="14249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6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class selector</a:t>
            </a:r>
          </a:p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document).ready(function() {	  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$(".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")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html(</a:t>
            </a:r>
            <a:r>
              <a:rPr lang="en-US" sz="2400" dirty="0">
                <a:latin typeface="Lucida Console" panose="020B0609040504020204" pitchFamily="49" charset="0"/>
              </a:rPr>
              <a:t>"Hello World"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});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&lt;p class="para"&gt;  </a:t>
            </a:r>
            <a:r>
              <a:rPr lang="en-US" sz="2400" dirty="0">
                <a:latin typeface="Lucida Console" panose="020B060904050402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&lt;div </a:t>
            </a:r>
            <a:r>
              <a:rPr lang="en-US" sz="2400">
                <a:latin typeface="Lucida Console" panose="020B0609040504020204" pitchFamily="49" charset="0"/>
              </a:rPr>
              <a:t>class="para"&gt; </a:t>
            </a:r>
            <a:r>
              <a:rPr lang="en-US" sz="2400" dirty="0">
                <a:latin typeface="Lucida Console" panose="020B0609040504020204" pitchFamily="49" charset="0"/>
              </a:rPr>
              <a:t>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572000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43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04800" y="4800600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Methods – </a:t>
            </a:r>
            <a:r>
              <a:rPr lang="en-US" b="1" dirty="0"/>
              <a:t>html() </a:t>
            </a:r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 $("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>
                <a:latin typeface="Lucida Console" panose="020B0609040504020204" pitchFamily="49" charset="0"/>
              </a:rPr>
              <a:t>").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html("&lt;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&gt;Hello&lt;/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&gt; World")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r>
              <a:rPr lang="pt-BR" sz="240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&gt;first h1&lt;/h1&gt;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&gt;second h1&lt;/h1&gt;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61359"/>
            <a:ext cx="2314575" cy="134913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Up Arrow Callout 4"/>
          <p:cNvSpPr/>
          <p:nvPr/>
        </p:nvSpPr>
        <p:spPr>
          <a:xfrm>
            <a:off x="6096000" y="4610496"/>
            <a:ext cx="2479052" cy="10668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 selections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and descendants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6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Methods – </a:t>
            </a:r>
            <a:r>
              <a:rPr lang="en-US" b="1" dirty="0"/>
              <a:t>html() </a:t>
            </a:r>
            <a:r>
              <a:rPr lang="en-US" dirty="0"/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var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theH1</a:t>
            </a:r>
            <a:r>
              <a:rPr lang="en-US" sz="2400" dirty="0">
                <a:latin typeface="Lucida Console" panose="020B0609040504020204" pitchFamily="49" charset="0"/>
              </a:rPr>
              <a:t> = $("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>
                <a:latin typeface="Lucida Console" panose="020B0609040504020204" pitchFamily="49" charset="0"/>
              </a:rPr>
              <a:t>").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html()</a:t>
            </a:r>
            <a:r>
              <a:rPr lang="en-US" sz="2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alert(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theH1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/>
              <a:t>__________________________</a:t>
            </a:r>
          </a:p>
          <a:p>
            <a:pPr marL="0" indent="0">
              <a:buNone/>
            </a:pPr>
            <a:endParaRPr lang="pt-BR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&gt;&lt;i&gt;First&lt;/i&gt; h1&lt;/h1&gt;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&gt;Second h1&lt;/h1&gt;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48" y="3276600"/>
            <a:ext cx="2812427" cy="15240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Up Arrow Callout 4"/>
          <p:cNvSpPr/>
          <p:nvPr/>
        </p:nvSpPr>
        <p:spPr>
          <a:xfrm>
            <a:off x="6705600" y="4800600"/>
            <a:ext cx="1676400" cy="10668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only first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Methods – </a:t>
            </a:r>
            <a:r>
              <a:rPr lang="en-US" b="1" dirty="0"/>
              <a:t>text() </a:t>
            </a:r>
            <a:r>
              <a:rPr lang="en-US" dirty="0"/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var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theH1</a:t>
            </a:r>
            <a:r>
              <a:rPr lang="en-US" sz="2400" dirty="0">
                <a:latin typeface="Lucida Console" panose="020B0609040504020204" pitchFamily="49" charset="0"/>
              </a:rPr>
              <a:t> = $("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>
                <a:latin typeface="Lucida Console" panose="020B0609040504020204" pitchFamily="49" charset="0"/>
              </a:rPr>
              <a:t>").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text()</a:t>
            </a:r>
            <a:r>
              <a:rPr lang="en-US" sz="2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</a:t>
            </a:r>
            <a:r>
              <a:rPr lang="en-US" sz="2400" dirty="0">
                <a:latin typeface="Lucida Console" panose="020B0609040504020204" pitchFamily="49" charset="0"/>
              </a:rPr>
              <a:t>alert(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theH1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/>
              <a:t>__________________________</a:t>
            </a:r>
          </a:p>
          <a:p>
            <a:pPr marL="0" indent="0">
              <a:buNone/>
            </a:pPr>
            <a:endParaRPr lang="pt-BR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&gt;&lt;i&gt;First&lt;/i&gt; h1&lt;/h1&gt;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&gt;Second h1&lt;/h1&gt;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82" y="3048000"/>
            <a:ext cx="3221618" cy="19049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Up Arrow Callout 4"/>
          <p:cNvSpPr/>
          <p:nvPr/>
        </p:nvSpPr>
        <p:spPr>
          <a:xfrm>
            <a:off x="5902948" y="4800600"/>
            <a:ext cx="2479052" cy="10668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 selections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and descendants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8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Methods – </a:t>
            </a:r>
            <a:r>
              <a:rPr lang="en-US" b="1" dirty="0" err="1"/>
              <a:t>css</a:t>
            </a:r>
            <a:r>
              <a:rPr lang="en-US" b="1" dirty="0"/>
              <a:t>() </a:t>
            </a:r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610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$("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>
                <a:latin typeface="Lucida Console" panose="020B0609040504020204" pitchFamily="49" charset="0"/>
              </a:rPr>
              <a:t>").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css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("color“ 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"blue")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/>
              <a:t>__________________________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&gt;First H1 Heading&lt;/h1&gt;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&gt;Second H1 Heading&lt;/h1&gt;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82" y="3124200"/>
            <a:ext cx="3221618" cy="16764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Up Arrow Callout 4"/>
          <p:cNvSpPr/>
          <p:nvPr/>
        </p:nvSpPr>
        <p:spPr>
          <a:xfrm>
            <a:off x="5902948" y="4800600"/>
            <a:ext cx="2479052" cy="10668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 selections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and descendants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5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jQuery Methods – </a:t>
            </a:r>
            <a:r>
              <a:rPr lang="en-US" b="1" dirty="0" err="1"/>
              <a:t>css</a:t>
            </a:r>
            <a:r>
              <a:rPr lang="en-US" b="1" dirty="0"/>
              <a:t>() </a:t>
            </a:r>
            <a:r>
              <a:rPr lang="en-US" dirty="0"/>
              <a:t>set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915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$(document).ready(function() {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$("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>
                <a:latin typeface="Lucida Console" panose="020B0609040504020204" pitchFamily="49" charset="0"/>
              </a:rPr>
              <a:t>").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css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{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"color" </a:t>
            </a:r>
            <a:r>
              <a:rPr lang="en-US" sz="2400" dirty="0">
                <a:latin typeface="Lucida Console" panose="020B0609040504020204" pitchFamily="49" charset="0"/>
              </a:rPr>
              <a:t>:</a:t>
            </a: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"blue" </a:t>
            </a:r>
            <a:r>
              <a:rPr lang="en-US" sz="2400" b="1" dirty="0"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b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              "background-color" </a:t>
            </a:r>
            <a:r>
              <a:rPr lang="en-US" sz="2400" dirty="0">
                <a:latin typeface="Lucida Console" panose="020B0609040504020204" pitchFamily="49" charset="0"/>
              </a:rPr>
              <a:t>: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"yellow"</a:t>
            </a:r>
            <a:r>
              <a:rPr lang="en-US" sz="2400" dirty="0">
                <a:latin typeface="Lucida Console" panose="020B0609040504020204" pitchFamily="49" charset="0"/>
              </a:rPr>
              <a:t>}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&gt;First H1 Heading&lt;/h1&gt;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&gt;Second H1 Heading&lt;/h1&gt;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343400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9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Methods – </a:t>
            </a:r>
            <a:r>
              <a:rPr lang="en-US" b="1" dirty="0" err="1"/>
              <a:t>css</a:t>
            </a:r>
            <a:r>
              <a:rPr lang="en-US" b="1" dirty="0"/>
              <a:t>() </a:t>
            </a:r>
            <a:r>
              <a:rPr lang="en-US" dirty="0"/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839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theValue</a:t>
            </a:r>
            <a:r>
              <a:rPr lang="en-US" sz="2400" dirty="0">
                <a:latin typeface="Lucida Console" panose="020B0609040504020204" pitchFamily="49" charset="0"/>
              </a:rPr>
              <a:t> = $("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>
                <a:latin typeface="Lucida Console" panose="020B0609040504020204" pitchFamily="49" charset="0"/>
              </a:rPr>
              <a:t>").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css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("color")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alert(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theValue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/>
              <a:t>__________________________</a:t>
            </a:r>
          </a:p>
          <a:p>
            <a:pPr marL="0" indent="0"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 </a:t>
            </a:r>
            <a:r>
              <a:rPr lang="pt-BR" sz="2400" dirty="0">
                <a:latin typeface="Lucida Console" panose="020B0609040504020204" pitchFamily="49" charset="0"/>
              </a:rPr>
              <a:t>style="color: blue"&gt;First H1 Heading&lt;/h1&gt;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 </a:t>
            </a:r>
            <a:r>
              <a:rPr lang="pt-BR" sz="2400" dirty="0">
                <a:latin typeface="Lucida Console" panose="020B0609040504020204" pitchFamily="49" charset="0"/>
              </a:rPr>
              <a:t>style="color: red"&gt;Second H1 Heading&lt;/h1&gt;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86000"/>
            <a:ext cx="3221618" cy="18287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Up Arrow Callout 4"/>
          <p:cNvSpPr/>
          <p:nvPr/>
        </p:nvSpPr>
        <p:spPr>
          <a:xfrm>
            <a:off x="4876800" y="3810000"/>
            <a:ext cx="2667000" cy="10668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only first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9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Basic jQuery Methods – </a:t>
            </a:r>
            <a:r>
              <a:rPr lang="en-US" b="1" dirty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15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400">
                <a:latin typeface="Lucida Console" panose="020B0609040504020204" pitchFamily="49" charset="0"/>
              </a:rPr>
              <a:t>  $("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>
                <a:latin typeface="Lucida Console" panose="020B0609040504020204" pitchFamily="49" charset="0"/>
              </a:rPr>
              <a:t>")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.html(</a:t>
            </a:r>
            <a:r>
              <a:rPr lang="en-US" sz="2400" dirty="0">
                <a:latin typeface="Lucida Console" panose="020B0609040504020204" pitchFamily="49" charset="0"/>
              </a:rPr>
              <a:t>"&lt;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&gt;Hello&lt;/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>World"</a:t>
            </a: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b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</a:b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         .css(</a:t>
            </a:r>
            <a:r>
              <a:rPr lang="en-US" sz="2400">
                <a:latin typeface="Lucida Console" panose="020B0609040504020204" pitchFamily="49" charset="0"/>
              </a:rPr>
              <a:t>"color" , "red"</a:t>
            </a: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>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});</a:t>
            </a:r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endParaRPr lang="pt-BR" sz="3600"/>
          </a:p>
          <a:p>
            <a:pPr marL="0" indent="0">
              <a:buNone/>
            </a:pPr>
            <a:r>
              <a:rPr lang="pt-BR" sz="240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pt-BR" sz="2400" dirty="0">
                <a:latin typeface="Lucida Console" panose="020B0609040504020204" pitchFamily="49" charset="0"/>
              </a:rPr>
              <a:t>&gt;&lt;/h1&gt;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343400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0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C828-213A-4BA3-90A5-AE9AF8D6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common jQuery event methods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863B2-5299-4933-8063-956686C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87017-4C6A-4C64-A51C-5D4285CFC9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ready()	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The event handler runs when the DOM is ready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click()	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The event handler runs when the selected element is clicked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4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Event Methods –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915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$(document).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ready(</a:t>
            </a:r>
            <a:r>
              <a:rPr lang="en-US" sz="2400" dirty="0">
                <a:latin typeface="Lucida Console" panose="020B0609040504020204" pitchFamily="49" charset="0"/>
              </a:rPr>
              <a:t>function()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$("h2").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click(</a:t>
            </a:r>
            <a:r>
              <a:rPr lang="en-US" sz="2400" dirty="0">
                <a:latin typeface="Lucida Console" panose="020B0609040504020204" pitchFamily="49" charset="0"/>
              </a:rPr>
              <a:t>function()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{</a:t>
            </a:r>
            <a:r>
              <a:rPr lang="en-US" sz="24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alert("You clicked the h2");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 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end click;	 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   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end ready;</a:t>
            </a:r>
          </a:p>
          <a:p>
            <a:pPr marL="0" indent="0"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&lt;h2&gt;Click me&lt;/h2&gt;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495800"/>
            <a:ext cx="822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2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49377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2006 by John </a:t>
            </a:r>
            <a:r>
              <a:rPr lang="en-US" sz="3200" dirty="0" err="1"/>
              <a:t>Resig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Current Version (Sept 2016) - v3.1.1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libraries</a:t>
            </a:r>
          </a:p>
          <a:p>
            <a:pPr lvl="2" fontAlgn="base">
              <a:lnSpc>
                <a:spcPct val="150000"/>
              </a:lnSpc>
            </a:pPr>
            <a:r>
              <a:rPr lang="en-US" sz="2600" dirty="0"/>
              <a:t>Dojo - 2004</a:t>
            </a:r>
          </a:p>
          <a:p>
            <a:pPr lvl="2" fontAlgn="base">
              <a:lnSpc>
                <a:spcPct val="150000"/>
              </a:lnSpc>
            </a:pPr>
            <a:r>
              <a:rPr lang="en-US" sz="2600" dirty="0"/>
              <a:t>YUI (Yahoo User Interface) - 2005</a:t>
            </a:r>
          </a:p>
          <a:p>
            <a:pPr lvl="2" fontAlgn="base">
              <a:lnSpc>
                <a:spcPct val="150000"/>
              </a:lnSpc>
            </a:pPr>
            <a:r>
              <a:rPr lang="en-US" sz="2600" dirty="0"/>
              <a:t>Prototype, </a:t>
            </a:r>
            <a:r>
              <a:rPr lang="en-US" sz="2600" dirty="0" err="1"/>
              <a:t>Mootools</a:t>
            </a:r>
            <a:r>
              <a:rPr lang="en-US" sz="2600" dirty="0"/>
              <a:t> - 2006</a:t>
            </a:r>
          </a:p>
          <a:p>
            <a:pPr lvl="2" fontAlgn="base">
              <a:lnSpc>
                <a:spcPct val="150000"/>
              </a:lnSpc>
            </a:pPr>
            <a:r>
              <a:rPr lang="en-US" sz="2600" dirty="0"/>
              <a:t>Angular, Backbone, React, Ember, Node.js, </a:t>
            </a:r>
          </a:p>
          <a:p>
            <a:pPr lvl="1">
              <a:lnSpc>
                <a:spcPct val="150000"/>
              </a:lnSpc>
            </a:pP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B150DEC-808D-4A05-B26D-B1D3CE210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19196"/>
              </p:ext>
            </p:extLst>
          </p:nvPr>
        </p:nvGraphicFramePr>
        <p:xfrm>
          <a:off x="457200" y="1143000"/>
          <a:ext cx="5638800" cy="344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89702" imgH="4518162" progId="Word.Document.12">
                  <p:embed/>
                </p:oleObj>
              </mc:Choice>
              <mc:Fallback>
                <p:oleObj name="Document" r:id="rId3" imgW="7389702" imgH="451816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143000"/>
                        <a:ext cx="5638800" cy="344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70AA9D-28EF-42A0-92F3-CD3D73BFF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69007"/>
              </p:ext>
            </p:extLst>
          </p:nvPr>
        </p:nvGraphicFramePr>
        <p:xfrm>
          <a:off x="228600" y="4848089"/>
          <a:ext cx="7313400" cy="1218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5" imgW="7313400" imgH="1218227" progId="Word.Document.12">
                  <p:embed/>
                </p:oleObj>
              </mc:Choice>
              <mc:Fallback>
                <p:oleObj name="Document" r:id="rId5" imgW="7313400" imgH="121822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4848089"/>
                        <a:ext cx="7313400" cy="1218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Arrow Callout 4">
            <a:extLst>
              <a:ext uri="{FF2B5EF4-FFF2-40B4-BE49-F238E27FC236}">
                <a16:creationId xmlns:a16="http://schemas.microsoft.com/office/drawing/2014/main" id="{8F3CBFFE-3AC3-4FB7-B0AB-6CF3948CB8FD}"/>
              </a:ext>
            </a:extLst>
          </p:cNvPr>
          <p:cNvSpPr/>
          <p:nvPr/>
        </p:nvSpPr>
        <p:spPr>
          <a:xfrm>
            <a:off x="5943600" y="4676812"/>
            <a:ext cx="2438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4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Migrate plugins</a:t>
            </a:r>
          </a:p>
        </p:txBody>
      </p:sp>
    </p:spTree>
    <p:extLst>
      <p:ext uri="{BB962C8B-B14F-4D97-AF65-F5344CB8AC3E}">
        <p14:creationId xmlns:p14="http://schemas.microsoft.com/office/powerpoint/2010/main" val="12166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How to use the jQuery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You can host the file yourself by downloading it from </a:t>
            </a:r>
            <a:r>
              <a:rPr lang="en-US" sz="3200" u="sng" dirty="0"/>
              <a:t>ww.jquery.com</a:t>
            </a:r>
            <a:br>
              <a:rPr lang="en-US" sz="3200" u="sng" dirty="0"/>
            </a:br>
            <a:endParaRPr lang="en-US" sz="3200" dirty="0"/>
          </a:p>
          <a:p>
            <a:pPr fontAlgn="base"/>
            <a:r>
              <a:rPr lang="en-US" sz="3200" dirty="0"/>
              <a:t>You can use a hosted version from a Content Delivery Network (CDN) </a:t>
            </a:r>
          </a:p>
          <a:p>
            <a:pPr marL="0" indent="0">
              <a:buNone/>
            </a:pPr>
            <a:br>
              <a:rPr lang="en-US" sz="4000" dirty="0"/>
            </a:b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How to use the jQuery Library -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493776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Google Hosted Library</a:t>
            </a:r>
            <a:br>
              <a:rPr lang="en-US" sz="3200" u="sng" dirty="0"/>
            </a:br>
            <a:endParaRPr lang="en-US" sz="3200" u="sng" dirty="0"/>
          </a:p>
          <a:p>
            <a:pPr marL="0" indent="0" fontAlgn="base"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&lt;script</a:t>
            </a:r>
            <a:b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src</a:t>
            </a:r>
            <a:r>
              <a:rPr lang="en-US" sz="2400" dirty="0">
                <a:latin typeface="Lucida Console" panose="020B0609040504020204" pitchFamily="49" charset="0"/>
              </a:rPr>
              <a:t>="http://ajax.googleapis.com/ajax/libs/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      </a:t>
            </a:r>
            <a:r>
              <a:rPr lang="en-US" sz="2400" dirty="0" err="1">
                <a:latin typeface="Lucida Console" panose="020B0609040504020204" pitchFamily="49" charset="0"/>
              </a:rPr>
              <a:t>jquery</a:t>
            </a:r>
            <a:r>
              <a:rPr lang="en-US" sz="2400" dirty="0">
                <a:latin typeface="Lucida Console" panose="020B0609040504020204" pitchFamily="49" charset="0"/>
              </a:rPr>
              <a:t>/3.1.1/jquery.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min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.js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Using the jQuery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93776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jquery.com/download</a:t>
            </a:r>
            <a:br>
              <a:rPr lang="en-US" sz="3200" u="sng" dirty="0"/>
            </a:br>
            <a:endParaRPr lang="en-US" sz="32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E5EDD-5424-44A5-AA10-B560B6829216}"/>
              </a:ext>
            </a:extLst>
          </p:cNvPr>
          <p:cNvSpPr/>
          <p:nvPr/>
        </p:nvSpPr>
        <p:spPr>
          <a:xfrm>
            <a:off x="152400" y="2274838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dirty="0">
              <a:solidFill>
                <a:srgbClr val="FF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 err="1">
                <a:solidFill>
                  <a:srgbClr val="0000CC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u="sng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https://code.jquery.com/jquery-3.1.1.</a:t>
            </a:r>
            <a:r>
              <a:rPr lang="en-US" u="sng" dirty="0">
                <a:solidFill>
                  <a:srgbClr val="00B05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u="sng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u="sng" dirty="0">
                <a:solidFill>
                  <a:srgbClr val="0000CC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dirty="0">
              <a:solidFill>
                <a:srgbClr val="0000CC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integrity="sha256-hVVnYaiADRTO2PzUGmuLJr8BLUSjGIZsDYGmIJLv2b8="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 err="1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US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="anonymous"&gt;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7" name="Left Arrow Callout 4">
            <a:extLst>
              <a:ext uri="{FF2B5EF4-FFF2-40B4-BE49-F238E27FC236}">
                <a16:creationId xmlns:a16="http://schemas.microsoft.com/office/drawing/2014/main" id="{E8310577-C26F-46E9-A74A-029CB957110F}"/>
              </a:ext>
            </a:extLst>
          </p:cNvPr>
          <p:cNvSpPr/>
          <p:nvPr/>
        </p:nvSpPr>
        <p:spPr>
          <a:xfrm>
            <a:off x="4495800" y="4256554"/>
            <a:ext cx="3666108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4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Subresource</a:t>
            </a:r>
            <a:r>
              <a:rPr lang="en-US" sz="2400" dirty="0">
                <a:solidFill>
                  <a:schemeClr val="tx1"/>
                </a:solidFill>
              </a:rPr>
              <a:t> Integrity (SRI) checking</a:t>
            </a:r>
          </a:p>
        </p:txBody>
      </p:sp>
    </p:spTree>
    <p:extLst>
      <p:ext uri="{BB962C8B-B14F-4D97-AF65-F5344CB8AC3E}">
        <p14:creationId xmlns:p14="http://schemas.microsoft.com/office/powerpoint/2010/main" val="245956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Using the jQuery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493776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3200"/>
          </a:p>
          <a:p>
            <a:pPr marL="0" indent="0" fontAlgn="base">
              <a:buNone/>
            </a:pPr>
            <a:r>
              <a:rPr lang="en-US" sz="3200"/>
              <a:t>Download </a:t>
            </a:r>
            <a:r>
              <a:rPr lang="en-US" sz="3200" dirty="0"/>
              <a:t>the file and host it yourself</a:t>
            </a:r>
            <a:br>
              <a:rPr lang="en-US" sz="3200" u="sng" dirty="0"/>
            </a:br>
            <a:endParaRPr lang="en-US" sz="3200" u="sng" dirty="0"/>
          </a:p>
          <a:p>
            <a:pPr marL="0" indent="0" fontAlgn="base">
              <a:buNone/>
            </a:pP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&lt;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script 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src</a:t>
            </a:r>
            <a:r>
              <a:rPr lang="en-US" sz="2800">
                <a:latin typeface="Lucida Console" panose="020B0609040504020204" pitchFamily="49" charset="0"/>
              </a:rPr>
              <a:t>="jquery.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js</a:t>
            </a:r>
            <a:r>
              <a:rPr lang="en-US" sz="2800" dirty="0">
                <a:latin typeface="Lucida Console" panose="020B0609040504020204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78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845</TotalTime>
  <Words>886</Words>
  <Application>Microsoft Office PowerPoint</Application>
  <PresentationFormat>On-screen Show (4:3)</PresentationFormat>
  <Paragraphs>332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Bookman Old Style</vt:lpstr>
      <vt:lpstr>Calibri</vt:lpstr>
      <vt:lpstr>Gill Sans MT</vt:lpstr>
      <vt:lpstr>Lucida Console</vt:lpstr>
      <vt:lpstr>Times New Roman</vt:lpstr>
      <vt:lpstr>Wingdings</vt:lpstr>
      <vt:lpstr>Wingdings 3</vt:lpstr>
      <vt:lpstr>Origin</vt:lpstr>
      <vt:lpstr>Document</vt:lpstr>
      <vt:lpstr>JavaScript and jQuery Course</vt:lpstr>
      <vt:lpstr>jQuery</vt:lpstr>
      <vt:lpstr>jQuery</vt:lpstr>
      <vt:lpstr>jQuery</vt:lpstr>
      <vt:lpstr>Versions</vt:lpstr>
      <vt:lpstr>How to use the jQuery Library</vt:lpstr>
      <vt:lpstr>How to use the jQuery Library - CDN</vt:lpstr>
      <vt:lpstr>Using the jQuery Library</vt:lpstr>
      <vt:lpstr>Using the jQuery Library </vt:lpstr>
      <vt:lpstr>What is the “min” all about?</vt:lpstr>
      <vt:lpstr>Where to put jQuery code</vt:lpstr>
      <vt:lpstr>Sample Document – using a CDN</vt:lpstr>
      <vt:lpstr>The “ready”  event</vt:lpstr>
      <vt:lpstr>The ready event</vt:lpstr>
      <vt:lpstr>The ready event shorthand</vt:lpstr>
      <vt:lpstr>Testing the Library</vt:lpstr>
      <vt:lpstr>jQuery</vt:lpstr>
      <vt:lpstr>DOM</vt:lpstr>
      <vt:lpstr>Selector Syntax</vt:lpstr>
      <vt:lpstr>Selector Syntax </vt:lpstr>
      <vt:lpstr>Selector Syntax </vt:lpstr>
      <vt:lpstr>Selector Syntax </vt:lpstr>
      <vt:lpstr>Selector Syntax </vt:lpstr>
      <vt:lpstr>Selector Syntax </vt:lpstr>
      <vt:lpstr>Syntax for Calling Methods</vt:lpstr>
      <vt:lpstr>Common Methods</vt:lpstr>
      <vt:lpstr>Basic jQuery Selectors</vt:lpstr>
      <vt:lpstr>Basic jQuery Selectors</vt:lpstr>
      <vt:lpstr>Basic jQuery Selectors</vt:lpstr>
      <vt:lpstr>Basic jQuery Selectors</vt:lpstr>
      <vt:lpstr>Basic jQuery Methods – html() set</vt:lpstr>
      <vt:lpstr>Basic jQuery Methods – html() get</vt:lpstr>
      <vt:lpstr>Basic jQuery Methods – text() get</vt:lpstr>
      <vt:lpstr>Basic jQuery Methods – css() set</vt:lpstr>
      <vt:lpstr>Basic jQuery Methods – css() set multiple</vt:lpstr>
      <vt:lpstr>Basic jQuery Methods – css() get</vt:lpstr>
      <vt:lpstr>Basic jQuery Methods – chaining</vt:lpstr>
      <vt:lpstr>Two common jQuery event methods</vt:lpstr>
      <vt:lpstr>Event Methods – click event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64</cp:revision>
  <dcterms:created xsi:type="dcterms:W3CDTF">2012-07-06T23:37:50Z</dcterms:created>
  <dcterms:modified xsi:type="dcterms:W3CDTF">2017-10-30T04:06:58Z</dcterms:modified>
</cp:coreProperties>
</file>