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sldIdLst>
    <p:sldId id="332" r:id="rId2"/>
    <p:sldId id="350" r:id="rId3"/>
    <p:sldId id="336" r:id="rId4"/>
    <p:sldId id="344" r:id="rId5"/>
    <p:sldId id="368" r:id="rId6"/>
    <p:sldId id="369" r:id="rId7"/>
    <p:sldId id="293" r:id="rId8"/>
    <p:sldId id="299" r:id="rId9"/>
    <p:sldId id="300" r:id="rId10"/>
    <p:sldId id="339" r:id="rId11"/>
    <p:sldId id="345" r:id="rId12"/>
    <p:sldId id="346" r:id="rId13"/>
    <p:sldId id="347" r:id="rId14"/>
    <p:sldId id="278" r:id="rId15"/>
    <p:sldId id="348" r:id="rId16"/>
    <p:sldId id="309" r:id="rId17"/>
    <p:sldId id="31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49" r:id="rId26"/>
    <p:sldId id="361" r:id="rId27"/>
    <p:sldId id="362" r:id="rId28"/>
    <p:sldId id="358" r:id="rId29"/>
    <p:sldId id="326" r:id="rId30"/>
    <p:sldId id="359" r:id="rId31"/>
    <p:sldId id="360" r:id="rId32"/>
    <p:sldId id="364" r:id="rId33"/>
    <p:sldId id="363" r:id="rId34"/>
    <p:sldId id="366" r:id="rId35"/>
    <p:sldId id="370" r:id="rId36"/>
    <p:sldId id="372" r:id="rId37"/>
    <p:sldId id="371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32" autoAdjust="0"/>
    <p:restoredTop sz="94660"/>
  </p:normalViewPr>
  <p:slideViewPr>
    <p:cSldViewPr>
      <p:cViewPr varScale="1">
        <p:scale>
          <a:sx n="108" d="100"/>
          <a:sy n="108" d="100"/>
        </p:scale>
        <p:origin x="211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4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Verdana" panose="020B0604030504040204" pitchFamily="34" charset="0"/>
              </a:defRPr>
            </a:lvl1pPr>
          </a:lstStyle>
          <a:p>
            <a:fld id="{256EF345-15F4-49E0-90ED-37FD93BE5CC8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Verdana" panose="020B0604030504040204" pitchFamily="34" charset="0"/>
              </a:defRPr>
            </a:lvl1pPr>
          </a:lstStyle>
          <a:p>
            <a:fld id="{7AAB5315-69DE-4C5D-838C-ACE66F692A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8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Verdana" panose="020B060403050404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Murach's JavaScript and jQuery, C7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JavaScript and jQuery, C7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>
              <a:latin typeface="Verdana" panose="020B0604030504040204" pitchFamily="34" charset="0"/>
            </a:endParaRPr>
          </a:p>
          <a:p>
            <a:pPr algn="r">
              <a:defRPr/>
            </a:pPr>
            <a:r>
              <a:rPr lang="en-US" sz="900">
                <a:latin typeface="Verdana" panose="020B0604030504040204" pitchFamily="34" charset="0"/>
              </a:rPr>
              <a:t>Slide </a:t>
            </a:r>
            <a:fld id="{5ECE9829-65B2-40C6-AEFF-7C648FF56A9C}" type="slidenum">
              <a:rPr lang="en-US" sz="900" smtClean="0">
                <a:latin typeface="Verdana" panose="020B0604030504040204" pitchFamily="34" charset="0"/>
              </a:rPr>
              <a:pPr algn="r">
                <a:defRPr/>
              </a:pPr>
              <a:t>‹#›</a:t>
            </a:fld>
            <a:endParaRPr lang="en-US" sz="9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985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JavaScript and jQuery, C7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>
              <a:latin typeface="Verdana" panose="020B0604030504040204" pitchFamily="34" charset="0"/>
            </a:endParaRPr>
          </a:p>
          <a:p>
            <a:pPr algn="r">
              <a:defRPr/>
            </a:pPr>
            <a:r>
              <a:rPr lang="en-US" sz="900">
                <a:latin typeface="Verdana" panose="020B0604030504040204" pitchFamily="34" charset="0"/>
              </a:rPr>
              <a:t>Slide </a:t>
            </a:r>
            <a:fld id="{5ECE9829-65B2-40C6-AEFF-7C648FF56A9C}" type="slidenum">
              <a:rPr lang="en-US" sz="900" smtClean="0">
                <a:latin typeface="Verdana" panose="020B0604030504040204" pitchFamily="34" charset="0"/>
              </a:rPr>
              <a:pPr algn="r">
                <a:defRPr/>
              </a:pPr>
              <a:t>‹#›</a:t>
            </a:fld>
            <a:endParaRPr lang="en-US" sz="9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530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JavaScript and jQuery, C7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>
              <a:latin typeface="Verdana" panose="020B0604030504040204" pitchFamily="34" charset="0"/>
            </a:endParaRPr>
          </a:p>
          <a:p>
            <a:pPr algn="r">
              <a:defRPr/>
            </a:pPr>
            <a:r>
              <a:rPr lang="en-US" sz="900">
                <a:latin typeface="Verdana" panose="020B0604030504040204" pitchFamily="34" charset="0"/>
              </a:rPr>
              <a:t>Slide </a:t>
            </a:r>
            <a:fld id="{5ECE9829-65B2-40C6-AEFF-7C648FF56A9C}" type="slidenum">
              <a:rPr lang="en-US" sz="900" smtClean="0">
                <a:latin typeface="Verdana" panose="020B0604030504040204" pitchFamily="34" charset="0"/>
              </a:rPr>
              <a:pPr algn="r">
                <a:defRPr/>
              </a:pPr>
              <a:t>‹#›</a:t>
            </a:fld>
            <a:endParaRPr lang="en-US" sz="9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Verdana" panose="020B0604030504040204" pitchFamily="34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JavaScript and jQuery, C7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/>
              <a:t>Murach's JavaScript and jQuery, C7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/>
              <a:t>© 2012, Mike Murach &amp; Associates, Inc.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fld id="{C5435357-94B2-47D5-8E91-82A12235A8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Verdana" panose="020B060403050404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  <p:sldLayoutId id="2147483687" r:id="rId13"/>
    <p:sldLayoutId id="2147483688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Verdana" panose="020B060403050404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Verdana" panose="020B060403050404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JavaScript and jQuery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Session 12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914401"/>
            <a:ext cx="1447800" cy="1943100"/>
          </a:xfrm>
          <a:prstGeom prst="rect">
            <a:avLst/>
          </a:prstGeom>
          <a:ln w="3175">
            <a:solidFill>
              <a:srgbClr val="CAD4E4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830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b="1" dirty="0"/>
              <a:t>Selector / Filter – :first   :last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15400" cy="5181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$(document).ready(function() {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$('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li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:first</a:t>
            </a:r>
            <a:r>
              <a:rPr lang="en-US" sz="2000" dirty="0">
                <a:latin typeface="Lucida Console" panose="020B0609040504020204" pitchFamily="49" charset="0"/>
              </a:rPr>
              <a:t>').</a:t>
            </a:r>
            <a:r>
              <a:rPr lang="en-US" sz="2000" dirty="0" err="1">
                <a:latin typeface="Lucida Console" panose="020B0609040504020204" pitchFamily="49" charset="0"/>
              </a:rPr>
              <a:t>css</a:t>
            </a:r>
            <a:r>
              <a:rPr lang="en-US" sz="2000" dirty="0">
                <a:latin typeface="Lucida Console" panose="020B0609040504020204" pitchFamily="49" charset="0"/>
              </a:rPr>
              <a:t>('background','#</a:t>
            </a:r>
            <a:r>
              <a:rPr lang="en-US" sz="2000" dirty="0" err="1">
                <a:latin typeface="Lucida Console" panose="020B0609040504020204" pitchFamily="49" charset="0"/>
              </a:rPr>
              <a:t>dedede</a:t>
            </a:r>
            <a:r>
              <a:rPr lang="en-US" sz="2000" dirty="0">
                <a:latin typeface="Lucida Console" panose="020B0609040504020204" pitchFamily="49" charset="0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  $(</a:t>
            </a:r>
            <a:r>
              <a:rPr lang="en-US" sz="2000">
                <a:latin typeface="Lucida Console" panose="020B0609040504020204" pitchFamily="49" charset="0"/>
              </a:rPr>
              <a:t>'</a:t>
            </a:r>
            <a:r>
              <a:rPr lang="en-US" sz="2000" err="1">
                <a:solidFill>
                  <a:srgbClr val="FF0000"/>
                </a:solidFill>
                <a:latin typeface="Lucida Console" panose="020B0609040504020204" pitchFamily="49" charset="0"/>
              </a:rPr>
              <a:t>li</a:t>
            </a:r>
            <a:r>
              <a:rPr lang="en-US" sz="2000" err="1">
                <a:solidFill>
                  <a:srgbClr val="0000CC"/>
                </a:solidFill>
                <a:latin typeface="Lucida Console" panose="020B0609040504020204" pitchFamily="49" charset="0"/>
              </a:rPr>
              <a:t>:last</a:t>
            </a:r>
            <a:r>
              <a:rPr lang="en-US" sz="2000">
                <a:latin typeface="Lucida Console" panose="020B0609040504020204" pitchFamily="49" charset="0"/>
              </a:rPr>
              <a:t>' ).</a:t>
            </a:r>
            <a:r>
              <a:rPr lang="en-US" sz="2000" dirty="0" err="1">
                <a:latin typeface="Lucida Console" panose="020B0609040504020204" pitchFamily="49" charset="0"/>
              </a:rPr>
              <a:t>css</a:t>
            </a:r>
            <a:r>
              <a:rPr lang="en-US" sz="2000" dirty="0">
                <a:latin typeface="Lucida Console" panose="020B0609040504020204" pitchFamily="49" charset="0"/>
              </a:rPr>
              <a:t>('background','#ff0');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});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//end ready</a:t>
            </a:r>
          </a:p>
          <a:p>
            <a:pPr marL="0" indent="0">
              <a:spcBef>
                <a:spcPts val="0"/>
              </a:spcBef>
              <a:buNone/>
            </a:pPr>
            <a:endParaRPr lang="it-IT" sz="20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2000">
                <a:latin typeface="Lucida Console" panose="020B0609040504020204" pitchFamily="49" charset="0"/>
              </a:rPr>
              <a:t>&lt;</a:t>
            </a:r>
            <a:r>
              <a:rPr lang="it-IT" sz="2000" dirty="0">
                <a:latin typeface="Lucida Console" panose="020B0609040504020204" pitchFamily="49" charset="0"/>
              </a:rPr>
              <a:t>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it-IT" sz="2000" dirty="0">
                <a:latin typeface="Lucida Console" panose="020B0609040504020204" pitchFamily="49" charset="0"/>
              </a:rPr>
              <a:t>&lt;li&gt;list item 1&lt;/li&gt;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latin typeface="Lucida Console" panose="020B0609040504020204" pitchFamily="49" charset="0"/>
              </a:rPr>
              <a:t>   &lt;li&gt;list item 2&lt;/li&gt;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latin typeface="Lucida Console" panose="020B0609040504020204" pitchFamily="49" charset="0"/>
              </a:rPr>
              <a:t>   &lt;li&gt;list item 3&lt;/li&gt;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latin typeface="Lucida Console" panose="020B0609040504020204" pitchFamily="49" charset="0"/>
              </a:rPr>
              <a:t>   &lt;li&gt;list item 4&lt;/li&gt;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latin typeface="Lucida Console" panose="020B0609040504020204" pitchFamily="49" charset="0"/>
              </a:rPr>
              <a:t>&lt;/ul&gt;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1200"/>
              </a:spcAft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632719"/>
            <a:ext cx="2570117" cy="13964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48400" y="152400"/>
            <a:ext cx="2590800" cy="3429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Like CSS Shortcut </a:t>
            </a:r>
          </a:p>
        </p:txBody>
      </p:sp>
    </p:spTree>
    <p:extLst>
      <p:ext uri="{BB962C8B-B14F-4D97-AF65-F5344CB8AC3E}">
        <p14:creationId xmlns:p14="http://schemas.microsoft.com/office/powerpoint/2010/main" val="348768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b="1" dirty="0"/>
              <a:t>Selector / Filter – :even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15400" cy="5181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$(document).ready(function() {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    $("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li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:even</a:t>
            </a:r>
            <a:r>
              <a:rPr lang="en-US" sz="2000" dirty="0">
                <a:latin typeface="Lucida Console" panose="020B0609040504020204" pitchFamily="49" charset="0"/>
              </a:rPr>
              <a:t>").</a:t>
            </a:r>
            <a:r>
              <a:rPr lang="en-US" sz="2000" dirty="0" err="1">
                <a:latin typeface="Lucida Console" panose="020B0609040504020204" pitchFamily="49" charset="0"/>
              </a:rPr>
              <a:t>css</a:t>
            </a:r>
            <a:r>
              <a:rPr lang="en-US" sz="2000" dirty="0">
                <a:latin typeface="Lucida Console" panose="020B0609040504020204" pitchFamily="49" charset="0"/>
              </a:rPr>
              <a:t>("color", "red");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});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//end ready</a:t>
            </a:r>
          </a:p>
          <a:p>
            <a:pPr marL="0" indent="0">
              <a:spcBef>
                <a:spcPts val="0"/>
              </a:spcBef>
              <a:buNone/>
            </a:pPr>
            <a:endParaRPr lang="it-IT" sz="20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2000">
                <a:latin typeface="Lucida Console" panose="020B0609040504020204" pitchFamily="49" charset="0"/>
              </a:rPr>
              <a:t>&lt;</a:t>
            </a:r>
            <a:r>
              <a:rPr lang="it-IT" sz="2000" dirty="0">
                <a:latin typeface="Lucida Console" panose="020B0609040504020204" pitchFamily="49" charset="0"/>
              </a:rPr>
              <a:t>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it-IT" sz="2000" dirty="0">
                <a:latin typeface="Lucida Console" panose="020B0609040504020204" pitchFamily="49" charset="0"/>
              </a:rPr>
              <a:t>&lt;li&gt;one&lt;/li&gt;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latin typeface="Lucida Console" panose="020B0609040504020204" pitchFamily="49" charset="0"/>
              </a:rPr>
              <a:t>   &lt;li&gt;two&lt;/li&gt;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latin typeface="Lucida Console" panose="020B0609040504020204" pitchFamily="49" charset="0"/>
              </a:rPr>
              <a:t>   &lt;li&gt;three&lt;/li&gt;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latin typeface="Lucida Console" panose="020B0609040504020204" pitchFamily="49" charset="0"/>
              </a:rPr>
              <a:t>   &lt;li&gt;four&lt;/li&gt;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latin typeface="Lucida Console" panose="020B0609040504020204" pitchFamily="49" charset="0"/>
              </a:rPr>
              <a:t>   &lt;li&gt;five&lt;/</a:t>
            </a:r>
            <a:r>
              <a:rPr lang="it-IT" sz="2000">
                <a:latin typeface="Lucida Console" panose="020B0609040504020204" pitchFamily="49" charset="0"/>
              </a:rPr>
              <a:t>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>
                <a:latin typeface="Lucida Console" panose="020B0609040504020204" pitchFamily="49" charset="0"/>
              </a:rPr>
              <a:t>&lt;/ul&gt;</a:t>
            </a:r>
            <a:endParaRPr lang="it-IT" sz="2000" dirty="0">
              <a:latin typeface="Lucida Console" panose="020B0609040504020204" pitchFamily="49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35"/>
          <a:stretch/>
        </p:blipFill>
        <p:spPr>
          <a:xfrm>
            <a:off x="3631970" y="3310270"/>
            <a:ext cx="1619291" cy="217613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Left Arrow Callout 5"/>
          <p:cNvSpPr/>
          <p:nvPr/>
        </p:nvSpPr>
        <p:spPr>
          <a:xfrm>
            <a:off x="5334000" y="3048000"/>
            <a:ext cx="3581400" cy="1143000"/>
          </a:xfrm>
          <a:prstGeom prst="leftArrowCallout">
            <a:avLst>
              <a:gd name="adj1" fmla="val 34302"/>
              <a:gd name="adj2" fmla="val 25000"/>
              <a:gd name="adj3" fmla="val 25000"/>
              <a:gd name="adj4" fmla="val 8130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starts counting at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48400" y="228600"/>
            <a:ext cx="2590800" cy="3429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Like CSS Shortcut </a:t>
            </a:r>
          </a:p>
        </p:txBody>
      </p:sp>
    </p:spTree>
    <p:extLst>
      <p:ext uri="{BB962C8B-B14F-4D97-AF65-F5344CB8AC3E}">
        <p14:creationId xmlns:p14="http://schemas.microsoft.com/office/powerpoint/2010/main" val="13654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b="1" dirty="0"/>
              <a:t>Selector / Filter – :nth-child(n)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15400" cy="5181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$(document).ready(function() {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    $("</a:t>
            </a:r>
            <a:r>
              <a:rPr lang="en-US" sz="2000" err="1">
                <a:solidFill>
                  <a:srgbClr val="FF0000"/>
                </a:solidFill>
                <a:latin typeface="Lucida Console" panose="020B0609040504020204" pitchFamily="49" charset="0"/>
              </a:rPr>
              <a:t>li</a:t>
            </a:r>
            <a:r>
              <a:rPr lang="en-US" sz="2000" err="1">
                <a:solidFill>
                  <a:srgbClr val="0000CC"/>
                </a:solidFill>
                <a:latin typeface="Lucida Console" panose="020B0609040504020204" pitchFamily="49" charset="0"/>
              </a:rPr>
              <a:t>:nth_child</a:t>
            </a:r>
            <a:r>
              <a:rPr lang="en-US" sz="2000">
                <a:solidFill>
                  <a:srgbClr val="0000CC"/>
                </a:solidFill>
                <a:latin typeface="Lucida Console" panose="020B0609040504020204" pitchFamily="49" charset="0"/>
              </a:rPr>
              <a:t>(3)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  <a:r>
              <a:rPr lang="en-US" sz="2000">
                <a:latin typeface="Lucida Console" panose="020B0609040504020204" pitchFamily="49" charset="0"/>
              </a:rPr>
              <a:t>).</a:t>
            </a:r>
            <a:r>
              <a:rPr lang="en-US" sz="2000" dirty="0" err="1">
                <a:latin typeface="Lucida Console" panose="020B0609040504020204" pitchFamily="49" charset="0"/>
              </a:rPr>
              <a:t>css</a:t>
            </a:r>
            <a:r>
              <a:rPr lang="en-US" sz="2000" dirty="0">
                <a:latin typeface="Lucida Console" panose="020B0609040504020204" pitchFamily="49" charset="0"/>
              </a:rPr>
              <a:t>("color", "red");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});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//end ready</a:t>
            </a:r>
          </a:p>
          <a:p>
            <a:pPr marL="0" indent="0">
              <a:spcBef>
                <a:spcPts val="0"/>
              </a:spcBef>
              <a:buNone/>
            </a:pPr>
            <a:endParaRPr lang="it-IT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latin typeface="Lucida Console" panose="020B0609040504020204" pitchFamily="49" charset="0"/>
              </a:rPr>
              <a:t>&lt;ul&gt;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it-IT" sz="2000" dirty="0">
                <a:latin typeface="Lucida Console" panose="020B0609040504020204" pitchFamily="49" charset="0"/>
              </a:rPr>
              <a:t>&lt;li&gt;one&lt;/li&gt;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latin typeface="Lucida Console" panose="020B0609040504020204" pitchFamily="49" charset="0"/>
              </a:rPr>
              <a:t>   &lt;li&gt;two&lt;/li&gt;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latin typeface="Lucida Console" panose="020B0609040504020204" pitchFamily="49" charset="0"/>
              </a:rPr>
              <a:t>   &lt;li&gt;three&lt;/li&gt;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latin typeface="Lucida Console" panose="020B0609040504020204" pitchFamily="49" charset="0"/>
              </a:rPr>
              <a:t>   &lt;li&gt;four&lt;/</a:t>
            </a:r>
            <a:r>
              <a:rPr lang="it-IT" sz="2000">
                <a:latin typeface="Lucida Console" panose="020B0609040504020204" pitchFamily="49" charset="0"/>
              </a:rPr>
              <a:t>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>
                <a:latin typeface="Lucida Console" panose="020B0609040504020204" pitchFamily="49" charset="0"/>
              </a:rPr>
              <a:t>&lt;/ul&gt;</a:t>
            </a:r>
            <a:endParaRPr lang="it-IT" sz="2000" dirty="0">
              <a:latin typeface="Lucida Console" panose="020B0609040504020204" pitchFamily="49" charset="0"/>
            </a:endParaRPr>
          </a:p>
          <a:p>
            <a:pPr>
              <a:spcAft>
                <a:spcPts val="1200"/>
              </a:spcAft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515" y="3510226"/>
            <a:ext cx="1740746" cy="185233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Left Arrow Callout 5"/>
          <p:cNvSpPr/>
          <p:nvPr/>
        </p:nvSpPr>
        <p:spPr>
          <a:xfrm>
            <a:off x="5334000" y="3048000"/>
            <a:ext cx="3581400" cy="1143000"/>
          </a:xfrm>
          <a:prstGeom prst="leftArrowCallout">
            <a:avLst>
              <a:gd name="adj1" fmla="val 34302"/>
              <a:gd name="adj2" fmla="val 25000"/>
              <a:gd name="adj3" fmla="val 25000"/>
              <a:gd name="adj4" fmla="val 8130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starts counting 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24700" y="228600"/>
            <a:ext cx="1714500" cy="3429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Like CSS</a:t>
            </a:r>
          </a:p>
        </p:txBody>
      </p:sp>
    </p:spTree>
    <p:extLst>
      <p:ext uri="{BB962C8B-B14F-4D97-AF65-F5344CB8AC3E}">
        <p14:creationId xmlns:p14="http://schemas.microsoft.com/office/powerpoint/2010/main" val="148020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Selector / Filter – :not(</a:t>
            </a:r>
            <a:r>
              <a:rPr lang="en-US" b="1" dirty="0" err="1"/>
              <a:t>some_selector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15400" cy="5181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$(document).ready(function() {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    $("</a:t>
            </a:r>
            <a:r>
              <a:rPr 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li</a:t>
            </a:r>
            <a:r>
              <a:rPr lang="en-US" sz="2000">
                <a:solidFill>
                  <a:srgbClr val="0000CC"/>
                </a:solidFill>
                <a:latin typeface="Lucida Console" panose="020B0609040504020204" pitchFamily="49" charset="0"/>
              </a:rPr>
              <a:t>:not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(:first)</a:t>
            </a:r>
            <a:r>
              <a:rPr lang="en-US" sz="2000" dirty="0">
                <a:latin typeface="Lucida Console" panose="020B0609040504020204" pitchFamily="49" charset="0"/>
              </a:rPr>
              <a:t>").</a:t>
            </a:r>
            <a:r>
              <a:rPr lang="en-US" sz="2000" dirty="0" err="1">
                <a:latin typeface="Lucida Console" panose="020B0609040504020204" pitchFamily="49" charset="0"/>
              </a:rPr>
              <a:t>css</a:t>
            </a:r>
            <a:r>
              <a:rPr lang="en-US" sz="2000" dirty="0">
                <a:latin typeface="Lucida Console" panose="020B0609040504020204" pitchFamily="49" charset="0"/>
              </a:rPr>
              <a:t>("color", "red"); 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Lucida Console" panose="020B0609040504020204" pitchFamily="49" charset="0"/>
              </a:rPr>
              <a:t>});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//end ready</a:t>
            </a:r>
          </a:p>
          <a:p>
            <a:pPr marL="0" indent="0">
              <a:spcBef>
                <a:spcPts val="0"/>
              </a:spcBef>
              <a:buNone/>
            </a:pPr>
            <a:endParaRPr lang="it-IT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latin typeface="Lucida Console" panose="020B0609040504020204" pitchFamily="49" charset="0"/>
              </a:rPr>
              <a:t>&lt;ul&gt;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   </a:t>
            </a:r>
            <a:r>
              <a:rPr lang="it-IT" sz="2000" dirty="0">
                <a:latin typeface="Lucida Console" panose="020B0609040504020204" pitchFamily="49" charset="0"/>
              </a:rPr>
              <a:t>&lt;li&gt;one&lt;/li&gt;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latin typeface="Lucida Console" panose="020B0609040504020204" pitchFamily="49" charset="0"/>
              </a:rPr>
              <a:t>   &lt;li&gt;two&lt;/li&gt;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latin typeface="Lucida Console" panose="020B0609040504020204" pitchFamily="49" charset="0"/>
              </a:rPr>
              <a:t>   &lt;li&gt;three&lt;/li&gt;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latin typeface="Lucida Console" panose="020B0609040504020204" pitchFamily="49" charset="0"/>
              </a:rPr>
              <a:t>   &lt;li&gt;four&lt;/</a:t>
            </a:r>
            <a:r>
              <a:rPr lang="it-IT" sz="2000">
                <a:latin typeface="Lucida Console" panose="020B0609040504020204" pitchFamily="49" charset="0"/>
              </a:rPr>
              <a:t>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000">
                <a:latin typeface="Lucida Console" panose="020B0609040504020204" pitchFamily="49" charset="0"/>
              </a:rPr>
              <a:t>&lt;/ul&gt;</a:t>
            </a:r>
            <a:endParaRPr lang="it-IT" sz="2000" dirty="0">
              <a:latin typeface="Lucida Console" panose="020B0609040504020204" pitchFamily="49" charset="0"/>
            </a:endParaRPr>
          </a:p>
          <a:p>
            <a:pPr>
              <a:spcAft>
                <a:spcPts val="1200"/>
              </a:spcAft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54" y="3573263"/>
            <a:ext cx="1960376" cy="191313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86600" y="228600"/>
            <a:ext cx="1752600" cy="3429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Like CSS </a:t>
            </a:r>
          </a:p>
        </p:txBody>
      </p:sp>
    </p:spTree>
    <p:extLst>
      <p:ext uri="{BB962C8B-B14F-4D97-AF65-F5344CB8AC3E}">
        <p14:creationId xmlns:p14="http://schemas.microsoft.com/office/powerpoint/2010/main" val="325454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38200"/>
          </a:xfrm>
        </p:spPr>
        <p:txBody>
          <a:bodyPr/>
          <a:lstStyle/>
          <a:p>
            <a:r>
              <a:rPr lang="en-US" b="1" dirty="0"/>
              <a:t>jQuery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088" y="1371600"/>
            <a:ext cx="8915400" cy="4800600"/>
          </a:xfrm>
        </p:spPr>
        <p:txBody>
          <a:bodyPr>
            <a:noAutofit/>
          </a:bodyPr>
          <a:lstStyle/>
          <a:p>
            <a:pPr marL="548640" lvl="2" indent="0">
              <a:spcBef>
                <a:spcPts val="1200"/>
              </a:spcBef>
              <a:buNone/>
            </a:pPr>
            <a:r>
              <a:rPr lang="en-US" sz="2800" dirty="0"/>
              <a:t>Methods </a:t>
            </a:r>
            <a:r>
              <a:rPr lang="en-US" sz="2800"/>
              <a:t>can </a:t>
            </a:r>
          </a:p>
          <a:p>
            <a:pPr marL="548640" lvl="2" indent="0">
              <a:spcBef>
                <a:spcPts val="1200"/>
              </a:spcBef>
              <a:buNone/>
            </a:pPr>
            <a:endParaRPr lang="en-US" sz="2800">
              <a:solidFill>
                <a:srgbClr val="C00000"/>
              </a:solidFill>
            </a:endParaRP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800">
                <a:solidFill>
                  <a:srgbClr val="C00000"/>
                </a:solidFill>
              </a:rPr>
              <a:t>        set   (write / change)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800"/>
              <a:t>and</a:t>
            </a:r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800">
                <a:solidFill>
                  <a:srgbClr val="C00000"/>
                </a:solidFill>
              </a:rPr>
              <a:t>        get   (read / return)</a:t>
            </a:r>
          </a:p>
          <a:p>
            <a:pPr marL="548640" lvl="2" indent="0">
              <a:spcBef>
                <a:spcPts val="1200"/>
              </a:spcBef>
              <a:buNone/>
            </a:pPr>
            <a:endParaRPr lang="en-US" sz="2800"/>
          </a:p>
          <a:p>
            <a:pPr marL="548640" lvl="2" indent="0">
              <a:spcBef>
                <a:spcPts val="1200"/>
              </a:spcBef>
              <a:buNone/>
            </a:pPr>
            <a:r>
              <a:rPr lang="en-US" sz="2800"/>
              <a:t>properties/values</a:t>
            </a:r>
            <a:endParaRPr lang="en-US" sz="28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13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023"/>
            <a:ext cx="7848600" cy="43088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Useful jQuery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Verdana" panose="020B0604030504040204" pitchFamily="34" charset="0"/>
            </a:endParaRPr>
          </a:p>
          <a:p>
            <a:pPr algn="r">
              <a:defRPr/>
            </a:pPr>
            <a:r>
              <a:rPr lang="en-US" sz="900">
                <a:latin typeface="Verdana" panose="020B0604030504040204" pitchFamily="34" charset="0"/>
              </a:rPr>
              <a:t>Slide </a:t>
            </a:r>
            <a:fld id="{5ECE9829-65B2-40C6-AEFF-7C648FF56A9C}" type="slidenum">
              <a:rPr lang="en-US" sz="900" smtClean="0">
                <a:latin typeface="Verdana" panose="020B0604030504040204" pitchFamily="34" charset="0"/>
              </a:rPr>
              <a:pPr algn="r">
                <a:defRPr/>
              </a:pPr>
              <a:t>15</a:t>
            </a:fld>
            <a:endParaRPr lang="en-US" sz="900">
              <a:latin typeface="Verdana" panose="020B060403050404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447370"/>
              </p:ext>
            </p:extLst>
          </p:nvPr>
        </p:nvGraphicFramePr>
        <p:xfrm>
          <a:off x="914400" y="1557154"/>
          <a:ext cx="7385331" cy="4509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Document" r:id="rId3" imgW="7376745" imgH="4505929" progId="Word.Document.12">
                  <p:embed/>
                </p:oleObj>
              </mc:Choice>
              <mc:Fallback>
                <p:oleObj name="Document" r:id="rId3" imgW="7376745" imgH="450592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57154"/>
                        <a:ext cx="7385331" cy="45091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eft Arrow Callout 6"/>
          <p:cNvSpPr/>
          <p:nvPr/>
        </p:nvSpPr>
        <p:spPr>
          <a:xfrm>
            <a:off x="3429000" y="1252354"/>
            <a:ext cx="2743200" cy="685800"/>
          </a:xfrm>
          <a:prstGeom prst="leftArrowCallout">
            <a:avLst>
              <a:gd name="adj1" fmla="val 34302"/>
              <a:gd name="adj2" fmla="val 25000"/>
              <a:gd name="adj3" fmla="val 25000"/>
              <a:gd name="adj4" fmla="val 8130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traversal methods</a:t>
            </a:r>
          </a:p>
        </p:txBody>
      </p:sp>
      <p:sp>
        <p:nvSpPr>
          <p:cNvPr id="8" name="Left Arrow Callout 7"/>
          <p:cNvSpPr/>
          <p:nvPr/>
        </p:nvSpPr>
        <p:spPr>
          <a:xfrm>
            <a:off x="4419600" y="2090554"/>
            <a:ext cx="2743200" cy="685800"/>
          </a:xfrm>
          <a:prstGeom prst="leftArrowCallout">
            <a:avLst>
              <a:gd name="adj1" fmla="val 34302"/>
              <a:gd name="adj2" fmla="val 25000"/>
              <a:gd name="adj3" fmla="val 25000"/>
              <a:gd name="adj4" fmla="val 8130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HTML attribute</a:t>
            </a:r>
            <a:b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manipulation</a:t>
            </a:r>
          </a:p>
        </p:txBody>
      </p:sp>
      <p:sp>
        <p:nvSpPr>
          <p:cNvPr id="9" name="Left Arrow Callout 8"/>
          <p:cNvSpPr/>
          <p:nvPr/>
        </p:nvSpPr>
        <p:spPr>
          <a:xfrm>
            <a:off x="4400107" y="3385954"/>
            <a:ext cx="2743200" cy="685800"/>
          </a:xfrm>
          <a:prstGeom prst="leftArrowCallout">
            <a:avLst>
              <a:gd name="adj1" fmla="val 34302"/>
              <a:gd name="adj2" fmla="val 25000"/>
              <a:gd name="adj3" fmla="val 25000"/>
              <a:gd name="adj4" fmla="val 8130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CSS class</a:t>
            </a:r>
            <a:b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manipulation</a:t>
            </a:r>
          </a:p>
        </p:txBody>
      </p:sp>
      <p:sp>
        <p:nvSpPr>
          <p:cNvPr id="10" name="Left Arrow Callout 9"/>
          <p:cNvSpPr/>
          <p:nvPr/>
        </p:nvSpPr>
        <p:spPr>
          <a:xfrm>
            <a:off x="3677093" y="4224154"/>
            <a:ext cx="2743200" cy="685800"/>
          </a:xfrm>
          <a:prstGeom prst="leftArrowCallout">
            <a:avLst>
              <a:gd name="adj1" fmla="val 34302"/>
              <a:gd name="adj2" fmla="val 25000"/>
              <a:gd name="adj3" fmla="val 25000"/>
              <a:gd name="adj4" fmla="val 8130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effect methods</a:t>
            </a:r>
          </a:p>
        </p:txBody>
      </p:sp>
      <p:sp>
        <p:nvSpPr>
          <p:cNvPr id="11" name="Left Arrow Callout 10"/>
          <p:cNvSpPr/>
          <p:nvPr/>
        </p:nvSpPr>
        <p:spPr>
          <a:xfrm rot="761346">
            <a:off x="3048001" y="5345888"/>
            <a:ext cx="2743200" cy="685800"/>
          </a:xfrm>
          <a:prstGeom prst="leftArrowCallout">
            <a:avLst>
              <a:gd name="adj1" fmla="val 34302"/>
              <a:gd name="adj2" fmla="val 25000"/>
              <a:gd name="adj3" fmla="val 25000"/>
              <a:gd name="adj4" fmla="val 8130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built-in loop</a:t>
            </a:r>
          </a:p>
        </p:txBody>
      </p:sp>
    </p:spTree>
    <p:extLst>
      <p:ext uri="{BB962C8B-B14F-4D97-AF65-F5344CB8AC3E}">
        <p14:creationId xmlns:p14="http://schemas.microsoft.com/office/powerpoint/2010/main" val="3445370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err="1"/>
              <a:t>attr</a:t>
            </a:r>
            <a:r>
              <a:rPr lang="en-US" b="1" dirty="0"/>
              <a:t>(name, value)</a:t>
            </a:r>
            <a:r>
              <a:rPr lang="en-US" dirty="0"/>
              <a:t> </a:t>
            </a:r>
            <a:r>
              <a:rPr lang="en-US" b="1" dirty="0"/>
              <a:t>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9154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Setting an attribute and value</a:t>
            </a:r>
          </a:p>
          <a:p>
            <a:pPr marL="0" indent="0">
              <a:buNone/>
            </a:pPr>
            <a:r>
              <a:rPr lang="en-US" sz="2800" dirty="0">
                <a:latin typeface="Lucida Console" panose="020B0609040504020204" pitchFamily="49" charset="0"/>
              </a:rPr>
              <a:t>$("a").</a:t>
            </a:r>
            <a:r>
              <a:rPr lang="en-US" sz="2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attr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2800" dirty="0">
                <a:latin typeface="Lucida Console" panose="020B0609040504020204" pitchFamily="49" charset="0"/>
              </a:rPr>
              <a:t>"target" , "new"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8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 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pt-BR" sz="24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Lucida Console" panose="020B0609040504020204" pitchFamily="49" charset="0"/>
              </a:rPr>
              <a:t>&lt;</a:t>
            </a:r>
            <a:r>
              <a:rPr lang="pt-BR" sz="2400" dirty="0">
                <a:latin typeface="Lucida Console" panose="020B0609040504020204" pitchFamily="49" charset="0"/>
              </a:rPr>
              <a:t>a href="http://www.jquery.com"&gt;jQuery.com&lt;/a&gt;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870454"/>
            <a:ext cx="5867400" cy="25016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Left-Up Arrow 4"/>
          <p:cNvSpPr/>
          <p:nvPr/>
        </p:nvSpPr>
        <p:spPr>
          <a:xfrm>
            <a:off x="5201920" y="4791710"/>
            <a:ext cx="838200" cy="1028700"/>
          </a:xfrm>
          <a:prstGeom prst="leftUpArrow">
            <a:avLst>
              <a:gd name="adj1" fmla="val 25000"/>
              <a:gd name="adj2" fmla="val 22333"/>
              <a:gd name="adj3" fmla="val 25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48400" y="228600"/>
            <a:ext cx="2590800" cy="3429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Like </a:t>
            </a:r>
            <a:r>
              <a:rPr lang="en-US" b="1" dirty="0" err="1">
                <a:solidFill>
                  <a:schemeClr val="tx1"/>
                </a:solidFill>
              </a:rPr>
              <a:t>setAttribute</a:t>
            </a:r>
            <a:r>
              <a:rPr lang="en-US" b="1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34534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b="1" dirty="0" err="1"/>
              <a:t>attr</a:t>
            </a:r>
            <a:r>
              <a:rPr lang="en-US" b="1" dirty="0"/>
              <a:t>(name)</a:t>
            </a:r>
            <a:r>
              <a:rPr lang="en-US" dirty="0"/>
              <a:t> </a:t>
            </a:r>
            <a:r>
              <a:rPr lang="en-US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8160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/>
              <a:t>Getting a value for </a:t>
            </a:r>
            <a:r>
              <a:rPr lang="en-US" sz="2800"/>
              <a:t>an HTML attribute</a:t>
            </a:r>
            <a:endParaRPr lang="en-US" sz="2800" dirty="0"/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theHref</a:t>
            </a:r>
            <a:r>
              <a:rPr lang="en-US" sz="2400" dirty="0">
                <a:latin typeface="Lucida Console" panose="020B0609040504020204" pitchFamily="49" charset="0"/>
              </a:rPr>
              <a:t> = $("a").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attr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>
                <a:latin typeface="Lucida Console" panose="020B0609040504020204" pitchFamily="49" charset="0"/>
              </a:rPr>
              <a:t>"</a:t>
            </a:r>
            <a:r>
              <a:rPr lang="en-US" sz="2400" dirty="0" err="1">
                <a:latin typeface="Lucida Console" panose="020B0609040504020204" pitchFamily="49" charset="0"/>
              </a:rPr>
              <a:t>href</a:t>
            </a:r>
            <a:r>
              <a:rPr lang="en-US" sz="2400" dirty="0">
                <a:latin typeface="Lucida Console" panose="020B0609040504020204" pitchFamily="49" charset="0"/>
              </a:rPr>
              <a:t>"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400" dirty="0">
                <a:latin typeface="Lucida Console" panose="020B0609040504020204" pitchFamily="49" charset="0"/>
              </a:rPr>
              <a:t>;	  	  alert(</a:t>
            </a:r>
            <a:r>
              <a:rPr lang="en-US" sz="2400" dirty="0" err="1">
                <a:latin typeface="Lucida Console" panose="020B0609040504020204" pitchFamily="49" charset="0"/>
              </a:rPr>
              <a:t>theHref</a:t>
            </a:r>
            <a:r>
              <a:rPr lang="en-US" sz="24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pt-BR" sz="240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t-BR" sz="240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sz="2400">
                <a:latin typeface="Lucida Console" panose="020B0609040504020204" pitchFamily="49" charset="0"/>
              </a:rPr>
              <a:t>&lt;</a:t>
            </a:r>
            <a:r>
              <a:rPr lang="pt-BR" sz="2400" dirty="0">
                <a:latin typeface="Lucida Console" panose="020B0609040504020204" pitchFamily="49" charset="0"/>
              </a:rPr>
              <a:t>a href="http://www.jquery.com"&gt;jQuery.com&lt;/a&gt;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211024"/>
            <a:ext cx="3810000" cy="15133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038600" y="3967712"/>
            <a:ext cx="1447800" cy="15186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65135" y="2585489"/>
            <a:ext cx="478465" cy="11483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89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b="1" dirty="0" err="1"/>
              <a:t>addClass</a:t>
            </a:r>
            <a:r>
              <a:rPr lang="en-US" b="1" dirty="0"/>
              <a:t>(</a:t>
            </a:r>
            <a:r>
              <a:rPr lang="en-US" b="1" dirty="0" err="1"/>
              <a:t>class_name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8160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/>
              <a:t>Adding a CSS class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&lt;</a:t>
            </a:r>
            <a:r>
              <a:rPr lang="en-US" sz="2400" dirty="0">
                <a:latin typeface="Lucida Console" panose="020B0609040504020204" pitchFamily="49" charset="0"/>
              </a:rPr>
              <a:t>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.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colorRed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{color: red}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&lt;/style&gt;</a:t>
            </a:r>
          </a:p>
          <a:p>
            <a:pPr marL="0" indent="0">
              <a:spcBef>
                <a:spcPts val="0"/>
              </a:spcBef>
              <a:buNone/>
            </a:pPr>
            <a:endParaRPr lang="en-US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latin typeface="Lucida Console" panose="020B0609040504020204" pitchFamily="49" charset="0"/>
              </a:rPr>
              <a:t>$('h2').</a:t>
            </a:r>
            <a:r>
              <a:rPr lang="en-US">
                <a:solidFill>
                  <a:srgbClr val="FF0000"/>
                </a:solidFill>
                <a:latin typeface="Lucida Console" panose="020B0609040504020204" pitchFamily="49" charset="0"/>
              </a:rPr>
              <a:t>addClass(</a:t>
            </a:r>
            <a:r>
              <a:rPr lang="en-US">
                <a:latin typeface="Lucida Console" panose="020B0609040504020204" pitchFamily="49" charset="0"/>
              </a:rPr>
              <a:t>'</a:t>
            </a:r>
            <a:r>
              <a:rPr lang="en-US">
                <a:solidFill>
                  <a:srgbClr val="0000CC"/>
                </a:solidFill>
                <a:latin typeface="Lucida Console" panose="020B0609040504020204" pitchFamily="49" charset="0"/>
              </a:rPr>
              <a:t>colorRed</a:t>
            </a:r>
            <a:r>
              <a:rPr lang="en-US">
                <a:latin typeface="Lucida Console" panose="020B0609040504020204" pitchFamily="49" charset="0"/>
              </a:rPr>
              <a:t>'</a:t>
            </a:r>
            <a:r>
              <a:rPr lang="en-US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&lt;h2&gt;&lt;/h2&gt;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2194560"/>
            <a:ext cx="4600575" cy="5143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791200" y="152400"/>
            <a:ext cx="3048000" cy="3429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Like </a:t>
            </a:r>
            <a:r>
              <a:rPr lang="en-US" b="1" dirty="0" err="1">
                <a:solidFill>
                  <a:schemeClr val="tx1"/>
                </a:solidFill>
              </a:rPr>
              <a:t>className</a:t>
            </a:r>
            <a:r>
              <a:rPr lang="en-US" b="1" dirty="0">
                <a:solidFill>
                  <a:schemeClr val="tx1"/>
                </a:solidFill>
              </a:rPr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852475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b="1" dirty="0" err="1"/>
              <a:t>removeClass</a:t>
            </a:r>
            <a:r>
              <a:rPr lang="en-US" b="1" dirty="0"/>
              <a:t>(</a:t>
            </a:r>
            <a:r>
              <a:rPr lang="en-US" b="1" dirty="0" err="1"/>
              <a:t>class_name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8160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/>
              <a:t>Removing a CSS class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&lt;</a:t>
            </a:r>
            <a:r>
              <a:rPr lang="en-US" sz="2400" dirty="0">
                <a:latin typeface="Lucida Console" panose="020B0609040504020204" pitchFamily="49" charset="0"/>
              </a:rPr>
              <a:t>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.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colorRed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{color: red}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&lt;/style&gt;</a:t>
            </a:r>
          </a:p>
          <a:p>
            <a:pPr marL="0" indent="0">
              <a:spcBef>
                <a:spcPts val="0"/>
              </a:spcBef>
              <a:buNone/>
            </a:pPr>
            <a:endParaRPr lang="en-US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latin typeface="Lucida Console" panose="020B0609040504020204" pitchFamily="49" charset="0"/>
              </a:rPr>
              <a:t>$('h2').</a:t>
            </a:r>
            <a:r>
              <a:rPr lang="en-US">
                <a:solidFill>
                  <a:srgbClr val="FF0000"/>
                </a:solidFill>
                <a:latin typeface="Lucida Console" panose="020B0609040504020204" pitchFamily="49" charset="0"/>
              </a:rPr>
              <a:t>removeClass(</a:t>
            </a:r>
            <a:r>
              <a:rPr lang="en-US">
                <a:latin typeface="Lucida Console" panose="020B0609040504020204" pitchFamily="49" charset="0"/>
              </a:rPr>
              <a:t>'</a:t>
            </a:r>
            <a:r>
              <a:rPr lang="en-US">
                <a:solidFill>
                  <a:srgbClr val="0000CC"/>
                </a:solidFill>
                <a:latin typeface="Lucida Console" panose="020B0609040504020204" pitchFamily="49" charset="0"/>
              </a:rPr>
              <a:t>colorRed</a:t>
            </a:r>
            <a:r>
              <a:rPr lang="en-US">
                <a:latin typeface="Lucida Console" panose="020B0609040504020204" pitchFamily="49" charset="0"/>
              </a:rPr>
              <a:t>'</a:t>
            </a:r>
            <a:r>
              <a:rPr lang="en-US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&lt;h2&gt;&lt;/h2&gt;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2194560"/>
            <a:ext cx="2800350" cy="5429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254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b="1" dirty="0"/>
              <a:t>Topics Covered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Selectors / Filters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Methods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Event Methods</a:t>
            </a:r>
          </a:p>
          <a:p>
            <a:pPr>
              <a:lnSpc>
                <a:spcPct val="200000"/>
              </a:lnSpc>
            </a:pPr>
            <a:r>
              <a:rPr lang="en-US" dirty="0"/>
              <a:t>Dom Manipulation Methods – not in text (extra)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6257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b="1" dirty="0" err="1"/>
              <a:t>hasClass</a:t>
            </a:r>
            <a:r>
              <a:rPr lang="en-US" b="1" dirty="0"/>
              <a:t>(</a:t>
            </a:r>
            <a:r>
              <a:rPr lang="en-US" b="1" dirty="0" err="1"/>
              <a:t>class_name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8160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/>
              <a:t>Testing to see if the class exists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&lt;</a:t>
            </a:r>
            <a:r>
              <a:rPr lang="en-US" sz="2400" dirty="0">
                <a:latin typeface="Lucida Console" panose="020B0609040504020204" pitchFamily="49" charset="0"/>
              </a:rPr>
              <a:t>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.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colorRed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{color: red}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&lt;/style&gt;</a:t>
            </a:r>
          </a:p>
          <a:p>
            <a:pPr marL="0" indent="0">
              <a:spcBef>
                <a:spcPts val="0"/>
              </a:spcBef>
              <a:buNone/>
            </a:pPr>
            <a:endParaRPr lang="en-US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latin typeface="Lucida Console" panose="020B0609040504020204" pitchFamily="49" charset="0"/>
              </a:rPr>
              <a:t>alert( $('h2').</a:t>
            </a:r>
            <a:r>
              <a:rPr lang="en-US">
                <a:solidFill>
                  <a:srgbClr val="FF0000"/>
                </a:solidFill>
                <a:latin typeface="Lucida Console" panose="020B0609040504020204" pitchFamily="49" charset="0"/>
              </a:rPr>
              <a:t>hasClass(</a:t>
            </a:r>
            <a:r>
              <a:rPr lang="en-US">
                <a:latin typeface="Lucida Console" panose="020B0609040504020204" pitchFamily="49" charset="0"/>
              </a:rPr>
              <a:t>'</a:t>
            </a:r>
            <a:r>
              <a:rPr lang="en-US">
                <a:solidFill>
                  <a:srgbClr val="0000CC"/>
                </a:solidFill>
                <a:latin typeface="Lucida Console" panose="020B0609040504020204" pitchFamily="49" charset="0"/>
              </a:rPr>
              <a:t>colorRed</a:t>
            </a:r>
            <a:r>
              <a:rPr lang="en-US">
                <a:latin typeface="Lucida Console" panose="020B0609040504020204" pitchFamily="49" charset="0"/>
              </a:rPr>
              <a:t>'</a:t>
            </a:r>
            <a:r>
              <a:rPr lang="en-US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>
                <a:latin typeface="Lucida Console" panose="020B0609040504020204" pitchFamily="49" charset="0"/>
              </a:rPr>
              <a:t> 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&lt;</a:t>
            </a:r>
            <a:r>
              <a:rPr lang="en-US" sz="2400">
                <a:latin typeface="Lucida Console" panose="020B0609040504020204" pitchFamily="49" charset="0"/>
              </a:rPr>
              <a:t>h2 class="</a:t>
            </a:r>
            <a:r>
              <a:rPr lang="en-US" sz="2400">
                <a:solidFill>
                  <a:srgbClr val="0000CC"/>
                </a:solidFill>
                <a:latin typeface="Lucida Console" panose="020B0609040504020204" pitchFamily="49" charset="0"/>
              </a:rPr>
              <a:t>colorRed</a:t>
            </a:r>
            <a:r>
              <a:rPr lang="en-US" sz="2400">
                <a:latin typeface="Lucida Console" panose="020B0609040504020204" pitchFamily="49" charset="0"/>
              </a:rPr>
              <a:t>"&gt;&lt;/</a:t>
            </a:r>
            <a:r>
              <a:rPr lang="en-US" sz="2400" dirty="0">
                <a:latin typeface="Lucida Console" panose="020B0609040504020204" pitchFamily="49" charset="0"/>
              </a:rPr>
              <a:t>h2&gt;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25" y="2194560"/>
            <a:ext cx="2648375" cy="16044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5084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b="1" dirty="0" err="1"/>
              <a:t>toggleClass</a:t>
            </a:r>
            <a:r>
              <a:rPr lang="en-US" b="1" dirty="0"/>
              <a:t>(</a:t>
            </a:r>
            <a:r>
              <a:rPr lang="en-US" b="1" dirty="0" err="1"/>
              <a:t>class_name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8160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/>
              <a:t>Add and remove a class</a:t>
            </a:r>
            <a:endParaRPr lang="en-US" sz="2800" dirty="0"/>
          </a:p>
          <a:p>
            <a:pPr marL="0" indent="0"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$('#btn').click(function() {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$(</a:t>
            </a:r>
            <a:r>
              <a:rPr lang="en-US" sz="2400" dirty="0">
                <a:latin typeface="Lucida Console" panose="020B0609040504020204" pitchFamily="49" charset="0"/>
              </a:rPr>
              <a:t>'h2').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toggleClass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>
                <a:latin typeface="Lucida Console" panose="020B0609040504020204" pitchFamily="49" charset="0"/>
              </a:rPr>
              <a:t>'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colorRed</a:t>
            </a:r>
            <a:r>
              <a:rPr lang="en-US" sz="2400" dirty="0">
                <a:latin typeface="Lucida Console" panose="020B060904050402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400" dirty="0">
                <a:latin typeface="Lucida Console" panose="020B0609040504020204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}); 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//end click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21</a:t>
            </a:fld>
            <a:endParaRPr lang="en-US"/>
          </a:p>
        </p:txBody>
      </p:sp>
      <p:sp>
        <p:nvSpPr>
          <p:cNvPr id="8" name="Left Arrow Callout 7"/>
          <p:cNvSpPr/>
          <p:nvPr/>
        </p:nvSpPr>
        <p:spPr>
          <a:xfrm>
            <a:off x="5867400" y="3488220"/>
            <a:ext cx="2743200" cy="685800"/>
          </a:xfrm>
          <a:prstGeom prst="leftArrowCallout">
            <a:avLst>
              <a:gd name="adj1" fmla="val 34302"/>
              <a:gd name="adj2" fmla="val 25000"/>
              <a:gd name="adj3" fmla="val 25000"/>
              <a:gd name="adj4" fmla="val 8130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Effects all &lt;h2&gt; elements</a:t>
            </a:r>
          </a:p>
        </p:txBody>
      </p:sp>
    </p:spTree>
    <p:extLst>
      <p:ext uri="{BB962C8B-B14F-4D97-AF65-F5344CB8AC3E}">
        <p14:creationId xmlns:p14="http://schemas.microsoft.com/office/powerpoint/2010/main" val="1351989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b="1" dirty="0" err="1"/>
              <a:t>toggleClass</a:t>
            </a:r>
            <a:r>
              <a:rPr lang="en-US" b="1" dirty="0"/>
              <a:t>(</a:t>
            </a:r>
            <a:r>
              <a:rPr lang="en-US" b="1" dirty="0" err="1"/>
              <a:t>class_name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8160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/>
              <a:t>Adds and removes </a:t>
            </a:r>
            <a:r>
              <a:rPr lang="en-US" sz="2800"/>
              <a:t>the class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$('</a:t>
            </a:r>
            <a:r>
              <a:rPr lang="en-US" sz="2400">
                <a:solidFill>
                  <a:srgbClr val="7030A0"/>
                </a:solidFill>
                <a:latin typeface="Lucida Console" panose="020B0609040504020204" pitchFamily="49" charset="0"/>
              </a:rPr>
              <a:t>h2'</a:t>
            </a:r>
            <a:r>
              <a:rPr lang="en-US" sz="2400">
                <a:latin typeface="Lucida Console" panose="020B0609040504020204" pitchFamily="49" charset="0"/>
              </a:rPr>
              <a:t>).click(function() {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  $(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this</a:t>
            </a:r>
            <a:r>
              <a:rPr lang="en-US" sz="2400" dirty="0">
                <a:latin typeface="Lucida Console" panose="020B0609040504020204" pitchFamily="49" charset="0"/>
              </a:rPr>
              <a:t>).</a:t>
            </a:r>
            <a:r>
              <a:rPr lang="en-US" sz="2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toggleClass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>
                <a:latin typeface="Lucida Console" panose="020B0609040504020204" pitchFamily="49" charset="0"/>
              </a:rPr>
              <a:t>'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colorRed</a:t>
            </a:r>
            <a:r>
              <a:rPr lang="en-US" sz="2400" dirty="0">
                <a:latin typeface="Lucida Console" panose="020B060904050402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400" dirty="0">
                <a:latin typeface="Lucida Console" panose="020B0609040504020204" pitchFamily="49" charset="0"/>
              </a:rPr>
              <a:t>;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}); 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//end click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731488"/>
            <a:ext cx="6379234" cy="12954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2" descr="C:\Users\teresa\AppData\Local\Microsoft\Windows\Temporary Internet Files\Content.IE5\K7CUMV7O\skotan-Thumbs-up-smiley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452" y="1295400"/>
            <a:ext cx="1280382" cy="129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 Arrow Callout 7"/>
          <p:cNvSpPr/>
          <p:nvPr/>
        </p:nvSpPr>
        <p:spPr>
          <a:xfrm>
            <a:off x="5334000" y="3488220"/>
            <a:ext cx="2743200" cy="685800"/>
          </a:xfrm>
          <a:prstGeom prst="leftArrowCallout">
            <a:avLst>
              <a:gd name="adj1" fmla="val 34302"/>
              <a:gd name="adj2" fmla="val 25000"/>
              <a:gd name="adj3" fmla="val 25000"/>
              <a:gd name="adj4" fmla="val 8130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Effects current &lt;h2&gt; element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19200" y="2586848"/>
            <a:ext cx="381000" cy="461152"/>
          </a:xfrm>
          <a:prstGeom prst="straightConnector1">
            <a:avLst/>
          </a:prstGeom>
          <a:ln w="22225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473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b="1" dirty="0"/>
              <a:t>next()</a:t>
            </a:r>
            <a:r>
              <a:rPr lang="en-US" dirty="0"/>
              <a:t> </a:t>
            </a:r>
            <a:r>
              <a:rPr lang="en-US" b="1" dirty="0"/>
              <a:t>Traversal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8160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/>
              <a:t>Get </a:t>
            </a:r>
            <a:r>
              <a:rPr lang="en-US" sz="2800" dirty="0"/>
              <a:t>the next sibling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$(</a:t>
            </a:r>
            <a:r>
              <a:rPr lang="en-US" sz="2400" dirty="0">
                <a:latin typeface="Lucida Console" panose="020B0609040504020204" pitchFamily="49" charset="0"/>
              </a:rPr>
              <a:t>'</a:t>
            </a:r>
            <a:r>
              <a:rPr 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li.third</a:t>
            </a:r>
            <a:r>
              <a:rPr lang="en-US" sz="2400" dirty="0">
                <a:latin typeface="Lucida Console" panose="020B0609040504020204" pitchFamily="49" charset="0"/>
              </a:rPr>
              <a:t>').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next()</a:t>
            </a:r>
            <a:r>
              <a:rPr lang="en-US" sz="2400" dirty="0">
                <a:latin typeface="Lucida Console" panose="020B0609040504020204" pitchFamily="49" charset="0"/>
              </a:rPr>
              <a:t>.</a:t>
            </a:r>
            <a:r>
              <a:rPr lang="en-US" sz="2400" dirty="0" err="1">
                <a:latin typeface="Lucida Console" panose="020B0609040504020204" pitchFamily="49" charset="0"/>
              </a:rPr>
              <a:t>addClass</a:t>
            </a:r>
            <a:r>
              <a:rPr lang="en-US" sz="2400" dirty="0">
                <a:latin typeface="Lucida Console" panose="020B0609040504020204" pitchFamily="49" charset="0"/>
              </a:rPr>
              <a:t>('</a:t>
            </a:r>
            <a:r>
              <a:rPr lang="en-US" sz="2400" dirty="0" err="1">
                <a:latin typeface="Lucida Console" panose="020B0609040504020204" pitchFamily="49" charset="0"/>
              </a:rPr>
              <a:t>colorRed</a:t>
            </a:r>
            <a:r>
              <a:rPr lang="en-US" sz="2400" dirty="0">
                <a:latin typeface="Lucida Console" panose="020B0609040504020204" pitchFamily="49" charset="0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2400" dirty="0">
                <a:latin typeface="Lucida Console" panose="020B0609040504020204" pitchFamily="49" charset="0"/>
              </a:rPr>
              <a:t>&lt;ul&gt;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400">
                <a:latin typeface="Lucida Console" panose="020B0609040504020204" pitchFamily="49" charset="0"/>
              </a:rPr>
              <a:t>  &lt;</a:t>
            </a:r>
            <a:r>
              <a:rPr lang="it-IT" sz="2400" dirty="0">
                <a:latin typeface="Lucida Console" panose="020B0609040504020204" pitchFamily="49" charset="0"/>
              </a:rPr>
              <a:t>li&gt;list item 1&lt;/li&gt;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400">
                <a:latin typeface="Lucida Console" panose="020B0609040504020204" pitchFamily="49" charset="0"/>
              </a:rPr>
              <a:t>  &lt;</a:t>
            </a:r>
            <a:r>
              <a:rPr lang="it-IT" sz="2400" dirty="0">
                <a:latin typeface="Lucida Console" panose="020B0609040504020204" pitchFamily="49" charset="0"/>
              </a:rPr>
              <a:t>li&gt;list item 2&lt;/li&gt;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400">
                <a:solidFill>
                  <a:srgbClr val="7030A0"/>
                </a:solidFill>
                <a:latin typeface="Lucida Console" panose="020B0609040504020204" pitchFamily="49" charset="0"/>
              </a:rPr>
              <a:t>  &lt;</a:t>
            </a:r>
            <a:r>
              <a:rPr lang="it-IT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li class="third"&gt;</a:t>
            </a:r>
            <a:r>
              <a:rPr lang="it-IT" sz="2400" dirty="0">
                <a:latin typeface="Lucida Console" panose="020B0609040504020204" pitchFamily="49" charset="0"/>
              </a:rPr>
              <a:t>list item 3&lt;/li&gt;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400">
                <a:latin typeface="Lucida Console" panose="020B0609040504020204" pitchFamily="49" charset="0"/>
              </a:rPr>
              <a:t>  &lt;</a:t>
            </a:r>
            <a:r>
              <a:rPr lang="it-IT" sz="2400" dirty="0">
                <a:latin typeface="Lucida Console" panose="020B0609040504020204" pitchFamily="49" charset="0"/>
              </a:rPr>
              <a:t>li&gt;list item 4&lt;/li&gt;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400" dirty="0">
                <a:latin typeface="Lucida Console" panose="020B0609040504020204" pitchFamily="49" charset="0"/>
              </a:rPr>
              <a:t>&lt;/ul&gt;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0" y="4572000"/>
            <a:ext cx="2213942" cy="20574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791200" y="152400"/>
            <a:ext cx="3048000" cy="3429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Like </a:t>
            </a:r>
            <a:r>
              <a:rPr lang="en-US" b="1" dirty="0" err="1">
                <a:solidFill>
                  <a:schemeClr val="tx1"/>
                </a:solidFill>
              </a:rPr>
              <a:t>nextElementSibling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24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b="1" dirty="0" err="1"/>
              <a:t>prev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b="1" dirty="0"/>
              <a:t>Traversal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8160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/>
              <a:t>Get </a:t>
            </a:r>
            <a:r>
              <a:rPr lang="en-US" sz="2800" dirty="0"/>
              <a:t>the sibling immediately before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$(</a:t>
            </a:r>
            <a:r>
              <a:rPr lang="en-US" sz="2400" dirty="0">
                <a:latin typeface="Lucida Console" panose="020B0609040504020204" pitchFamily="49" charset="0"/>
              </a:rPr>
              <a:t>'</a:t>
            </a:r>
            <a:r>
              <a:rPr 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li.third</a:t>
            </a:r>
            <a:r>
              <a:rPr lang="en-US" sz="2400" dirty="0">
                <a:latin typeface="Lucida Console" panose="020B0609040504020204" pitchFamily="49" charset="0"/>
              </a:rPr>
              <a:t>').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prev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()</a:t>
            </a:r>
            <a:r>
              <a:rPr lang="en-US" sz="2400" dirty="0">
                <a:latin typeface="Lucida Console" panose="020B0609040504020204" pitchFamily="49" charset="0"/>
              </a:rPr>
              <a:t>.</a:t>
            </a:r>
            <a:r>
              <a:rPr lang="en-US" sz="2400" dirty="0" err="1">
                <a:latin typeface="Lucida Console" panose="020B0609040504020204" pitchFamily="49" charset="0"/>
              </a:rPr>
              <a:t>addClass</a:t>
            </a:r>
            <a:r>
              <a:rPr lang="en-US" sz="2400" dirty="0">
                <a:latin typeface="Lucida Console" panose="020B0609040504020204" pitchFamily="49" charset="0"/>
              </a:rPr>
              <a:t>('</a:t>
            </a:r>
            <a:r>
              <a:rPr lang="en-US" sz="2400" dirty="0" err="1">
                <a:latin typeface="Lucida Console" panose="020B0609040504020204" pitchFamily="49" charset="0"/>
              </a:rPr>
              <a:t>colorRed</a:t>
            </a:r>
            <a:r>
              <a:rPr lang="en-US" sz="2400" dirty="0">
                <a:latin typeface="Lucida Console" panose="020B0609040504020204" pitchFamily="49" charset="0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2400" dirty="0">
                <a:latin typeface="Lucida Console" panose="020B0609040504020204" pitchFamily="49" charset="0"/>
              </a:rPr>
              <a:t>&lt;ul&gt;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400">
                <a:latin typeface="Lucida Console" panose="020B0609040504020204" pitchFamily="49" charset="0"/>
              </a:rPr>
              <a:t>  &lt;</a:t>
            </a:r>
            <a:r>
              <a:rPr lang="it-IT" sz="2400" dirty="0">
                <a:latin typeface="Lucida Console" panose="020B0609040504020204" pitchFamily="49" charset="0"/>
              </a:rPr>
              <a:t>li&gt;list item 1&lt;/li&gt;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400">
                <a:latin typeface="Lucida Console" panose="020B0609040504020204" pitchFamily="49" charset="0"/>
              </a:rPr>
              <a:t>  &lt;</a:t>
            </a:r>
            <a:r>
              <a:rPr lang="it-IT" sz="2400" dirty="0">
                <a:latin typeface="Lucida Console" panose="020B0609040504020204" pitchFamily="49" charset="0"/>
              </a:rPr>
              <a:t>li&gt;list item 2&lt;/li&gt;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400">
                <a:solidFill>
                  <a:srgbClr val="7030A0"/>
                </a:solidFill>
                <a:latin typeface="Lucida Console" panose="020B0609040504020204" pitchFamily="49" charset="0"/>
              </a:rPr>
              <a:t>  &lt;</a:t>
            </a:r>
            <a:r>
              <a:rPr lang="it-IT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li class="third"&gt;</a:t>
            </a:r>
            <a:r>
              <a:rPr lang="it-IT" sz="2400" dirty="0">
                <a:latin typeface="Lucida Console" panose="020B0609040504020204" pitchFamily="49" charset="0"/>
              </a:rPr>
              <a:t>list item 3&lt;/li&gt;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400">
                <a:latin typeface="Lucida Console" panose="020B0609040504020204" pitchFamily="49" charset="0"/>
              </a:rPr>
              <a:t>  &lt;</a:t>
            </a:r>
            <a:r>
              <a:rPr lang="it-IT" sz="2400" dirty="0">
                <a:latin typeface="Lucida Console" panose="020B0609040504020204" pitchFamily="49" charset="0"/>
              </a:rPr>
              <a:t>li&gt;list item 4&lt;/li&gt;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400" dirty="0">
                <a:latin typeface="Lucida Console" panose="020B0609040504020204" pitchFamily="49" charset="0"/>
              </a:rPr>
              <a:t>&lt;/ul&gt;</a:t>
            </a:r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0" y="4572000"/>
            <a:ext cx="2202872" cy="20574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6537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1"/>
          <a:stretch/>
        </p:blipFill>
        <p:spPr>
          <a:xfrm>
            <a:off x="4724400" y="2762693"/>
            <a:ext cx="4127205" cy="37062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each(function)</a:t>
            </a:r>
            <a:r>
              <a:rPr lang="en-US" dirty="0"/>
              <a:t> </a:t>
            </a:r>
            <a:r>
              <a:rPr lang="en-US" b="1" dirty="0"/>
              <a:t>Method – takes a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81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$("</a:t>
            </a:r>
            <a:r>
              <a:rPr lang="en-US" sz="2400" dirty="0">
                <a:latin typeface="Lucida Console" panose="020B0609040504020204" pitchFamily="49" charset="0"/>
              </a:rPr>
              <a:t>li").</a:t>
            </a:r>
            <a:r>
              <a:rPr lang="en-US" sz="2400">
                <a:solidFill>
                  <a:srgbClr val="FF0000"/>
                </a:solidFill>
                <a:latin typeface="Lucida Console" panose="020B0609040504020204" pitchFamily="49" charset="0"/>
              </a:rPr>
              <a:t>each(</a:t>
            </a:r>
            <a:r>
              <a:rPr lang="en-US" sz="2400">
                <a:latin typeface="Lucida Console" panose="020B0609040504020204" pitchFamily="49" charset="0"/>
              </a:rPr>
              <a:t>function() </a:t>
            </a:r>
            <a:r>
              <a:rPr lang="en-US" sz="2400">
                <a:solidFill>
                  <a:srgbClr val="7030A0"/>
                </a:solidFill>
                <a:latin typeface="Lucida Console" panose="020B0609040504020204" pitchFamily="49" charset="0"/>
              </a:rPr>
              <a:t>{</a:t>
            </a:r>
            <a:r>
              <a:rPr lang="en-US" sz="2400">
                <a:latin typeface="Lucida Console" panose="020B0609040504020204" pitchFamily="49" charset="0"/>
              </a:rPr>
              <a:t> 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$(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this</a:t>
            </a:r>
            <a:r>
              <a:rPr lang="en-US" sz="2400" dirty="0">
                <a:latin typeface="Lucida Console" panose="020B0609040504020204" pitchFamily="49" charset="0"/>
              </a:rPr>
              <a:t>).</a:t>
            </a:r>
            <a:r>
              <a:rPr lang="en-US" sz="2400" dirty="0" err="1">
                <a:latin typeface="Lucida Console" panose="020B0609040504020204" pitchFamily="49" charset="0"/>
              </a:rPr>
              <a:t>css</a:t>
            </a:r>
            <a:r>
              <a:rPr lang="en-US" sz="2400" dirty="0">
                <a:latin typeface="Lucida Console" panose="020B0609040504020204" pitchFamily="49" charset="0"/>
              </a:rPr>
              <a:t>("color" , "red");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 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solidFill>
                  <a:srgbClr val="7030A0"/>
                </a:solidFill>
                <a:latin typeface="Lucida Console" panose="020B0609040504020204" pitchFamily="49" charset="0"/>
              </a:rPr>
              <a:t>}</a:t>
            </a:r>
            <a:r>
              <a:rPr lang="en-US" sz="240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400">
                <a:latin typeface="Lucida Console" panose="020B0609040504020204" pitchFamily="49" charset="0"/>
              </a:rPr>
              <a:t>;  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 end each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717119" y="5867400"/>
            <a:ext cx="685800" cy="753916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Up Arrow Callout 4"/>
          <p:cNvSpPr/>
          <p:nvPr/>
        </p:nvSpPr>
        <p:spPr>
          <a:xfrm>
            <a:off x="76200" y="2514600"/>
            <a:ext cx="3048000" cy="128654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Refers to each instance of the selector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58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b="1" dirty="0"/>
              <a:t>hide()</a:t>
            </a:r>
            <a:r>
              <a:rPr lang="en-US" dirty="0"/>
              <a:t> </a:t>
            </a:r>
            <a:r>
              <a:rPr lang="en-US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518160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/>
              <a:t>Hides the selector </a:t>
            </a:r>
            <a:r>
              <a:rPr lang="en-US" sz="3200" dirty="0"/>
              <a:t>(</a:t>
            </a:r>
            <a:r>
              <a:rPr lang="en-US" sz="2400" dirty="0">
                <a:latin typeface="Lucida Console" panose="020B0609040504020204" pitchFamily="49" charset="0"/>
              </a:rPr>
              <a:t>display: none</a:t>
            </a:r>
            <a:r>
              <a:rPr lang="en-US" sz="32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$('#btn1').click(function() {  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  $('</a:t>
            </a:r>
            <a:r>
              <a:rPr lang="en-US" sz="2400">
                <a:solidFill>
                  <a:srgbClr val="0000CC"/>
                </a:solidFill>
                <a:latin typeface="Lucida Console" panose="020B0609040504020204" pitchFamily="49" charset="0"/>
              </a:rPr>
              <a:t>#para1'</a:t>
            </a:r>
            <a:r>
              <a:rPr lang="en-US" sz="2400">
                <a:latin typeface="Lucida Console" panose="020B0609040504020204" pitchFamily="49" charset="0"/>
              </a:rPr>
              <a:t>).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hide()</a:t>
            </a:r>
            <a:r>
              <a:rPr lang="en-US" sz="2400" dirty="0">
                <a:latin typeface="Lucida Console" panose="020B0609040504020204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});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end click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&lt;</a:t>
            </a:r>
            <a:r>
              <a:rPr lang="en-US" sz="2400" dirty="0">
                <a:latin typeface="Lucida Console" panose="020B0609040504020204" pitchFamily="49" charset="0"/>
              </a:rPr>
              <a:t>input type="button</a:t>
            </a:r>
            <a:r>
              <a:rPr lang="en-US" sz="2400">
                <a:latin typeface="Lucida Console" panose="020B0609040504020204" pitchFamily="49" charset="0"/>
              </a:rPr>
              <a:t>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     id</a:t>
            </a:r>
            <a:r>
              <a:rPr lang="en-US" sz="2400" dirty="0">
                <a:latin typeface="Lucida Console" panose="020B0609040504020204" pitchFamily="49" charset="0"/>
              </a:rPr>
              <a:t>="btn1</a:t>
            </a:r>
            <a:r>
              <a:rPr lang="en-US" sz="2400">
                <a:latin typeface="Lucida Console" panose="020B0609040504020204" pitchFamily="49" charset="0"/>
              </a:rPr>
              <a:t>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     value</a:t>
            </a:r>
            <a:r>
              <a:rPr lang="en-US" sz="2400" dirty="0">
                <a:latin typeface="Lucida Console" panose="020B0609040504020204" pitchFamily="49" charset="0"/>
              </a:rPr>
              <a:t>="Click Me"&gt;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32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b="1" dirty="0"/>
              <a:t>show()</a:t>
            </a:r>
            <a:r>
              <a:rPr lang="en-US" dirty="0"/>
              <a:t> </a:t>
            </a:r>
            <a:r>
              <a:rPr lang="en-US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518160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dirty="0"/>
              <a:t>Shows the selector </a:t>
            </a:r>
            <a:r>
              <a:rPr lang="en-US" sz="3200" dirty="0"/>
              <a:t>(</a:t>
            </a:r>
            <a:r>
              <a:rPr lang="en-US" sz="2400" dirty="0">
                <a:latin typeface="Lucida Console" panose="020B0609040504020204" pitchFamily="49" charset="0"/>
              </a:rPr>
              <a:t>display: block</a:t>
            </a:r>
            <a:r>
              <a:rPr lang="en-US" sz="32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$('#btn2').click(function() {  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  $('</a:t>
            </a:r>
            <a:r>
              <a:rPr lang="en-US" sz="2400">
                <a:solidFill>
                  <a:srgbClr val="0000CC"/>
                </a:solidFill>
                <a:latin typeface="Lucida Console" panose="020B0609040504020204" pitchFamily="49" charset="0"/>
              </a:rPr>
              <a:t>#para1'</a:t>
            </a:r>
            <a:r>
              <a:rPr lang="en-US" sz="2400">
                <a:latin typeface="Lucida Console" panose="020B0609040504020204" pitchFamily="49" charset="0"/>
              </a:rPr>
              <a:t>).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show()</a:t>
            </a:r>
            <a:r>
              <a:rPr lang="en-US" sz="2400" dirty="0">
                <a:latin typeface="Lucida Console" panose="020B0609040504020204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});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end click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&lt;input type="button</a:t>
            </a:r>
            <a:r>
              <a:rPr lang="en-US" sz="2400">
                <a:latin typeface="Lucida Console" panose="020B0609040504020204" pitchFamily="49" charset="0"/>
              </a:rPr>
              <a:t>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     id</a:t>
            </a:r>
            <a:r>
              <a:rPr lang="en-US" sz="2400" dirty="0">
                <a:latin typeface="Lucida Console" panose="020B0609040504020204" pitchFamily="49" charset="0"/>
              </a:rPr>
              <a:t>="btn2</a:t>
            </a:r>
            <a:r>
              <a:rPr lang="en-US" sz="2400">
                <a:latin typeface="Lucida Console" panose="020B0609040504020204" pitchFamily="49" charset="0"/>
              </a:rPr>
              <a:t>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     value</a:t>
            </a:r>
            <a:r>
              <a:rPr lang="en-US" sz="2400" dirty="0">
                <a:latin typeface="Lucida Console" panose="020B0609040504020204" pitchFamily="49" charset="0"/>
              </a:rPr>
              <a:t>="Click Me"&gt;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14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97CBA10-C40F-420D-8FE5-ABA08210D4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929994"/>
              </p:ext>
            </p:extLst>
          </p:nvPr>
        </p:nvGraphicFramePr>
        <p:xfrm>
          <a:off x="606425" y="1549400"/>
          <a:ext cx="7305675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Document" r:id="rId3" imgW="7316540" imgH="3057394" progId="Word.Document.12">
                  <p:embed/>
                </p:oleObj>
              </mc:Choice>
              <mc:Fallback>
                <p:oleObj name="Document" r:id="rId3" imgW="7316540" imgH="3057394" progId="Word.Document.12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425" y="1549400"/>
                        <a:ext cx="7305675" cy="306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6423"/>
            <a:ext cx="7772400" cy="43088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Useful jQuery event methods</a:t>
            </a:r>
          </a:p>
        </p:txBody>
      </p:sp>
      <p:sp>
        <p:nvSpPr>
          <p:cNvPr id="10" name="Left Arrow 9"/>
          <p:cNvSpPr/>
          <p:nvPr/>
        </p:nvSpPr>
        <p:spPr>
          <a:xfrm rot="21040214">
            <a:off x="4226516" y="3041062"/>
            <a:ext cx="3733800" cy="724786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</a:rPr>
              <a:t>Compound event / 2 functions</a:t>
            </a:r>
          </a:p>
        </p:txBody>
      </p:sp>
      <p:sp>
        <p:nvSpPr>
          <p:cNvPr id="12" name="Left Arrow 9">
            <a:extLst>
              <a:ext uri="{FF2B5EF4-FFF2-40B4-BE49-F238E27FC236}">
                <a16:creationId xmlns:a16="http://schemas.microsoft.com/office/drawing/2014/main" id="{295D5A93-5D6E-4E11-8278-20DC493D7131}"/>
              </a:ext>
            </a:extLst>
          </p:cNvPr>
          <p:cNvSpPr/>
          <p:nvPr/>
        </p:nvSpPr>
        <p:spPr>
          <a:xfrm rot="603813">
            <a:off x="4342842" y="3967418"/>
            <a:ext cx="3733800" cy="1285365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</a:rPr>
              <a:t>Compound event / 2 functions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</a:rPr>
              <a:t>Deprecated version 1.7</a:t>
            </a:r>
          </a:p>
        </p:txBody>
      </p:sp>
    </p:spTree>
    <p:extLst>
      <p:ext uri="{BB962C8B-B14F-4D97-AF65-F5344CB8AC3E}">
        <p14:creationId xmlns:p14="http://schemas.microsoft.com/office/powerpoint/2010/main" val="2892345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3820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click()</a:t>
            </a:r>
            <a:r>
              <a:rPr lang="en-US" dirty="0"/>
              <a:t> </a:t>
            </a:r>
            <a:r>
              <a:rPr lang="en-US" b="1" dirty="0"/>
              <a:t>Event Method </a:t>
            </a:r>
            <a:r>
              <a:rPr lang="en-US" sz="2000" b="1" dirty="0"/>
              <a:t>– </a:t>
            </a:r>
            <a:r>
              <a:rPr lang="en-US" sz="2400" dirty="0"/>
              <a:t>code will run for each click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91600" cy="5181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Lucida Console" panose="020B0609040504020204" pitchFamily="49" charset="0"/>
              </a:rPr>
              <a:t>$(document).</a:t>
            </a:r>
            <a:r>
              <a:rPr lang="en-US" sz="2800">
                <a:solidFill>
                  <a:srgbClr val="FF0000"/>
                </a:solidFill>
                <a:latin typeface="Lucida Console" panose="020B0609040504020204" pitchFamily="49" charset="0"/>
              </a:rPr>
              <a:t>ready(</a:t>
            </a:r>
            <a:r>
              <a:rPr lang="en-US" sz="2800">
                <a:latin typeface="Lucida Console" panose="020B0609040504020204" pitchFamily="49" charset="0"/>
              </a:rPr>
              <a:t>function() </a:t>
            </a:r>
            <a:r>
              <a:rPr lang="en-US" sz="2800">
                <a:solidFill>
                  <a:srgbClr val="006600"/>
                </a:solidFill>
                <a:latin typeface="Lucida Console" panose="020B0609040504020204" pitchFamily="49" charset="0"/>
              </a:rPr>
              <a:t>{</a:t>
            </a:r>
            <a:br>
              <a:rPr lang="en-US" sz="2800" dirty="0">
                <a:latin typeface="Lucida Console" panose="020B0609040504020204" pitchFamily="49" charset="0"/>
              </a:rPr>
            </a:br>
            <a:br>
              <a:rPr lang="en-US" sz="2800">
                <a:latin typeface="Lucida Console" panose="020B0609040504020204" pitchFamily="49" charset="0"/>
              </a:rPr>
            </a:br>
            <a:r>
              <a:rPr lang="en-US" sz="2800">
                <a:latin typeface="Lucida Console" panose="020B0609040504020204" pitchFamily="49" charset="0"/>
              </a:rPr>
              <a:t>  $('</a:t>
            </a:r>
            <a:r>
              <a:rPr lang="en-US" sz="2800">
                <a:solidFill>
                  <a:srgbClr val="0000CC"/>
                </a:solidFill>
                <a:latin typeface="Lucida Console" panose="020B0609040504020204" pitchFamily="49" charset="0"/>
              </a:rPr>
              <a:t>#btn'</a:t>
            </a:r>
            <a:r>
              <a:rPr lang="en-US" sz="2800">
                <a:latin typeface="Lucida Console" panose="020B0609040504020204" pitchFamily="49" charset="0"/>
              </a:rPr>
              <a:t>).</a:t>
            </a:r>
            <a:r>
              <a:rPr lang="en-US" sz="2800">
                <a:solidFill>
                  <a:srgbClr val="FF0000"/>
                </a:solidFill>
                <a:latin typeface="Lucida Console" panose="020B0609040504020204" pitchFamily="49" charset="0"/>
              </a:rPr>
              <a:t>click(</a:t>
            </a:r>
            <a:r>
              <a:rPr lang="en-US" sz="2800">
                <a:latin typeface="Lucida Console" panose="020B0609040504020204" pitchFamily="49" charset="0"/>
              </a:rPr>
              <a:t>function() </a:t>
            </a:r>
            <a:r>
              <a:rPr lang="en-US" sz="2800">
                <a:solidFill>
                  <a:srgbClr val="006600"/>
                </a:solidFill>
                <a:latin typeface="Lucida Console" panose="020B0609040504020204" pitchFamily="49" charset="0"/>
              </a:rPr>
              <a:t>{</a:t>
            </a:r>
            <a:br>
              <a:rPr lang="en-US" sz="2800" dirty="0">
                <a:latin typeface="Lucida Console" panose="020B0609040504020204" pitchFamily="49" charset="0"/>
              </a:rPr>
            </a:br>
            <a:r>
              <a:rPr lang="en-US" sz="2800" dirty="0">
                <a:latin typeface="Lucida Console" panose="020B0609040504020204" pitchFamily="49" charset="0"/>
              </a:rPr>
              <a:t>    </a:t>
            </a:r>
            <a:br>
              <a:rPr lang="en-US" sz="2800">
                <a:latin typeface="Lucida Console" panose="020B0609040504020204" pitchFamily="49" charset="0"/>
              </a:rPr>
            </a:br>
            <a:r>
              <a:rPr lang="en-US" sz="2800">
                <a:latin typeface="Lucida Console" panose="020B0609040504020204" pitchFamily="49" charset="0"/>
              </a:rPr>
              <a:t>    </a:t>
            </a:r>
            <a:r>
              <a:rPr lang="en-US" sz="280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en-US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code to be executed here</a:t>
            </a:r>
            <a:br>
              <a:rPr lang="en-US" sz="2800" dirty="0">
                <a:solidFill>
                  <a:srgbClr val="00B050"/>
                </a:solidFill>
                <a:latin typeface="Lucida Console" panose="020B0609040504020204" pitchFamily="49" charset="0"/>
              </a:rPr>
            </a:br>
            <a:br>
              <a:rPr lang="en-US" sz="2800" dirty="0">
                <a:latin typeface="Lucida Console" panose="020B0609040504020204" pitchFamily="49" charset="0"/>
              </a:rPr>
            </a:br>
            <a:r>
              <a:rPr lang="en-US" sz="2800" dirty="0">
                <a:latin typeface="Lucida Console" panose="020B0609040504020204" pitchFamily="49" charset="0"/>
              </a:rPr>
              <a:t>  </a:t>
            </a:r>
            <a:r>
              <a:rPr lang="en-US" sz="2800" dirty="0">
                <a:solidFill>
                  <a:srgbClr val="006600"/>
                </a:solidFill>
                <a:latin typeface="Lucida Console" panose="020B0609040504020204" pitchFamily="49" charset="0"/>
              </a:rPr>
              <a:t>}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800" dirty="0">
                <a:latin typeface="Lucida Console" panose="020B0609040504020204" pitchFamily="49" charset="0"/>
              </a:rPr>
              <a:t>; </a:t>
            </a:r>
            <a:r>
              <a:rPr lang="en-US" sz="2800">
                <a:latin typeface="Lucida Console" panose="020B0609040504020204" pitchFamily="49" charset="0"/>
              </a:rPr>
              <a:t> </a:t>
            </a:r>
            <a:r>
              <a:rPr lang="en-US" sz="2800">
                <a:solidFill>
                  <a:srgbClr val="00B050"/>
                </a:solidFill>
                <a:latin typeface="Lucida Console" panose="020B0609040504020204" pitchFamily="49" charset="0"/>
              </a:rPr>
              <a:t>// end </a:t>
            </a:r>
            <a:r>
              <a:rPr lang="en-US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click</a:t>
            </a:r>
            <a:br>
              <a:rPr lang="en-US" sz="2800" dirty="0">
                <a:latin typeface="Lucida Console" panose="020B0609040504020204" pitchFamily="49" charset="0"/>
              </a:rPr>
            </a:br>
            <a:r>
              <a:rPr lang="en-US" sz="2800" dirty="0">
                <a:latin typeface="Lucida Console" panose="020B0609040504020204" pitchFamily="49" charset="0"/>
              </a:rPr>
              <a:t>  </a:t>
            </a:r>
            <a:br>
              <a:rPr lang="en-US" sz="2800" dirty="0"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rgbClr val="006600"/>
                </a:solidFill>
                <a:latin typeface="Lucida Console" panose="020B0609040504020204" pitchFamily="49" charset="0"/>
              </a:rPr>
              <a:t>}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800" dirty="0">
                <a:latin typeface="Lucida Console" panose="020B0609040504020204" pitchFamily="49" charset="0"/>
              </a:rPr>
              <a:t>; </a:t>
            </a:r>
            <a:r>
              <a:rPr lang="en-US" sz="2800">
                <a:latin typeface="Lucida Console" panose="020B0609040504020204" pitchFamily="49" charset="0"/>
              </a:rPr>
              <a:t>   </a:t>
            </a:r>
            <a:r>
              <a:rPr lang="en-US" sz="280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en-US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end ready </a:t>
            </a:r>
            <a:br>
              <a:rPr lang="en-US" sz="2800" dirty="0">
                <a:solidFill>
                  <a:srgbClr val="00B050"/>
                </a:solidFill>
                <a:latin typeface="Lucida Console" panose="020B0609040504020204" pitchFamily="49" charset="0"/>
              </a:rPr>
            </a:br>
            <a:br>
              <a:rPr lang="en-US" sz="2000" dirty="0"/>
            </a:b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6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634745"/>
              </p:ext>
            </p:extLst>
          </p:nvPr>
        </p:nvGraphicFramePr>
        <p:xfrm>
          <a:off x="765175" y="1296988"/>
          <a:ext cx="7370763" cy="519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Document" r:id="rId3" imgW="7379911" imgH="5197319" progId="Word.Document.12">
                  <p:embed/>
                </p:oleObj>
              </mc:Choice>
              <mc:Fallback>
                <p:oleObj name="Document" r:id="rId3" imgW="7379911" imgH="519731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296988"/>
                        <a:ext cx="7370763" cy="519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eft Arrow Callout 7"/>
          <p:cNvSpPr/>
          <p:nvPr/>
        </p:nvSpPr>
        <p:spPr>
          <a:xfrm>
            <a:off x="3657600" y="2667000"/>
            <a:ext cx="3581400" cy="1524000"/>
          </a:xfrm>
          <a:prstGeom prst="left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</a:rPr>
              <a:t>also known as filters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Verdana" panose="020B0604030504040204" pitchFamily="34" charset="0"/>
            </a:endParaRPr>
          </a:p>
          <a:p>
            <a:pPr algn="r">
              <a:defRPr/>
            </a:pPr>
            <a:r>
              <a:rPr lang="en-US" sz="900">
                <a:latin typeface="Verdana" panose="020B0604030504040204" pitchFamily="34" charset="0"/>
              </a:rPr>
              <a:t>Slide </a:t>
            </a:r>
            <a:fld id="{5ECE9829-65B2-40C6-AEFF-7C648FF56A9C}" type="slidenum">
              <a:rPr lang="en-US" sz="900" smtClean="0">
                <a:latin typeface="Verdana" panose="020B0604030504040204" pitchFamily="34" charset="0"/>
              </a:rPr>
              <a:pPr algn="r">
                <a:defRPr/>
              </a:pPr>
              <a:t>3</a:t>
            </a:fld>
            <a:endParaRPr lang="en-US" sz="900">
              <a:latin typeface="Verdana" panose="020B060403050404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83820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Some of the most useful jQuery Selectors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25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hover()</a:t>
            </a:r>
            <a:r>
              <a:rPr lang="en-US" dirty="0"/>
              <a:t> </a:t>
            </a:r>
            <a:r>
              <a:rPr lang="en-US" b="1" dirty="0"/>
              <a:t>Event Method </a:t>
            </a:r>
            <a:br>
              <a:rPr lang="en-US" dirty="0"/>
            </a:br>
            <a:r>
              <a:rPr lang="en-US" dirty="0"/>
              <a:t>– takes </a:t>
            </a:r>
            <a:r>
              <a:rPr lang="en-US" dirty="0">
                <a:solidFill>
                  <a:srgbClr val="FF0000"/>
                </a:solidFill>
              </a:rPr>
              <a:t>2 functions </a:t>
            </a:r>
            <a:r>
              <a:rPr lang="en-US" dirty="0"/>
              <a:t>for </a:t>
            </a:r>
            <a:r>
              <a:rPr lang="en-US" dirty="0" err="1"/>
              <a:t>mouseover</a:t>
            </a:r>
            <a:r>
              <a:rPr lang="en-US" dirty="0"/>
              <a:t> / </a:t>
            </a:r>
            <a:r>
              <a:rPr lang="en-US" dirty="0" err="1"/>
              <a:t>mouseout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91600" cy="5181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$(</a:t>
            </a:r>
            <a:r>
              <a:rPr lang="en-US" sz="2400" dirty="0">
                <a:latin typeface="Lucida Console" panose="020B0609040504020204" pitchFamily="49" charset="0"/>
              </a:rPr>
              <a:t>'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h2</a:t>
            </a:r>
            <a:r>
              <a:rPr lang="en-US" sz="2400" dirty="0">
                <a:latin typeface="Lucida Console" panose="020B0609040504020204" pitchFamily="49" charset="0"/>
              </a:rPr>
              <a:t>').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hover(</a:t>
            </a:r>
            <a:r>
              <a:rPr lang="en-US" sz="24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solidFill>
                  <a:srgbClr val="0070C0"/>
                </a:solidFill>
                <a:latin typeface="Lucida Console" panose="020B0609040504020204" pitchFamily="49" charset="0"/>
              </a:rPr>
              <a:t>    function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() {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      $(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this</a:t>
            </a:r>
            <a:r>
              <a:rPr lang="en-US" sz="2400" dirty="0">
                <a:latin typeface="Lucida Console" panose="020B0609040504020204" pitchFamily="49" charset="0"/>
              </a:rPr>
              <a:t>).</a:t>
            </a:r>
            <a:r>
              <a:rPr lang="en-US" sz="2400" dirty="0" err="1">
                <a:latin typeface="Lucida Console" panose="020B0609040504020204" pitchFamily="49" charset="0"/>
              </a:rPr>
              <a:t>addClass</a:t>
            </a:r>
            <a:r>
              <a:rPr lang="en-US" sz="2400" dirty="0">
                <a:latin typeface="Lucida Console" panose="020B0609040504020204" pitchFamily="49" charset="0"/>
              </a:rPr>
              <a:t>('effect');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} </a:t>
            </a:r>
            <a:r>
              <a:rPr lang="en-US" sz="240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// end </a:t>
            </a:r>
            <a:r>
              <a:rPr 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mouseover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 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function()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$(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this</a:t>
            </a:r>
            <a:r>
              <a:rPr lang="en-US" sz="2400" dirty="0">
                <a:latin typeface="Lucida Console" panose="020B0609040504020204" pitchFamily="49" charset="0"/>
              </a:rPr>
              <a:t>).</a:t>
            </a:r>
            <a:r>
              <a:rPr lang="en-US" sz="2400" dirty="0" err="1">
                <a:latin typeface="Lucida Console" panose="020B0609040504020204" pitchFamily="49" charset="0"/>
              </a:rPr>
              <a:t>removeClass</a:t>
            </a:r>
            <a:r>
              <a:rPr lang="en-US" sz="2400" dirty="0">
                <a:latin typeface="Lucida Console" panose="020B0609040504020204" pitchFamily="49" charset="0"/>
              </a:rPr>
              <a:t>('effect');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  </a:t>
            </a:r>
            <a:r>
              <a:rPr lang="en-US" sz="240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}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400">
                <a:latin typeface="Lucida Console" panose="020B0609040504020204" pitchFamily="49" charset="0"/>
              </a:rPr>
              <a:t>  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// end </a:t>
            </a:r>
            <a:r>
              <a:rPr lang="en-US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mouseout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  <a:latin typeface="Lucida Console" panose="020B0609040504020204" pitchFamily="49" charset="0"/>
              </a:rPr>
              <a:t>); 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// end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hover</a:t>
            </a:r>
            <a:b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</a:br>
            <a:br>
              <a:rPr lang="en-US" sz="2000" dirty="0"/>
            </a:br>
            <a:br>
              <a:rPr lang="en-US" sz="2000" dirty="0"/>
            </a:b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51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toggle()</a:t>
            </a:r>
            <a:r>
              <a:rPr lang="en-US" dirty="0"/>
              <a:t> </a:t>
            </a:r>
            <a:r>
              <a:rPr lang="en-US" b="1" dirty="0"/>
              <a:t>Event Method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DEPRECATED</a:t>
            </a:r>
            <a:br>
              <a:rPr lang="en-US" dirty="0"/>
            </a:br>
            <a:r>
              <a:rPr lang="en-US" dirty="0"/>
              <a:t>– takes </a:t>
            </a:r>
            <a:r>
              <a:rPr lang="en-US" dirty="0">
                <a:solidFill>
                  <a:srgbClr val="FF0000"/>
                </a:solidFill>
              </a:rPr>
              <a:t>2 functions </a:t>
            </a:r>
            <a:r>
              <a:rPr lang="en-US" dirty="0"/>
              <a:t>for 1</a:t>
            </a:r>
            <a:r>
              <a:rPr lang="en-US" baseline="30000" dirty="0"/>
              <a:t>st</a:t>
            </a:r>
            <a:r>
              <a:rPr lang="en-US" dirty="0"/>
              <a:t> click / 2</a:t>
            </a:r>
            <a:r>
              <a:rPr lang="en-US" baseline="30000" dirty="0"/>
              <a:t>nd</a:t>
            </a:r>
            <a:r>
              <a:rPr lang="en-US" dirty="0"/>
              <a:t> click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91600" cy="5181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$('</a:t>
            </a:r>
            <a:r>
              <a:rPr lang="en-US" sz="2400">
                <a:solidFill>
                  <a:srgbClr val="7030A0"/>
                </a:solidFill>
                <a:latin typeface="Lucida Console" panose="020B0609040504020204" pitchFamily="49" charset="0"/>
              </a:rPr>
              <a:t>#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para1</a:t>
            </a:r>
            <a:r>
              <a:rPr lang="en-US" sz="2400" dirty="0">
                <a:latin typeface="Lucida Console" panose="020B0609040504020204" pitchFamily="49" charset="0"/>
              </a:rPr>
              <a:t>').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toggle(</a:t>
            </a:r>
            <a:r>
              <a:rPr lang="en-US" sz="24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solidFill>
                  <a:srgbClr val="0070C0"/>
                </a:solidFill>
                <a:latin typeface="Lucida Console" panose="020B0609040504020204" pitchFamily="49" charset="0"/>
              </a:rPr>
              <a:t>   function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() {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     $(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this</a:t>
            </a:r>
            <a:r>
              <a:rPr lang="en-US" sz="2400">
                <a:latin typeface="Lucida Console" panose="020B0609040504020204" pitchFamily="49" charset="0"/>
              </a:rPr>
              <a:t>).css('color', 'red');     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 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} </a:t>
            </a:r>
            <a:r>
              <a:rPr lang="en-US" sz="240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first click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function()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     </a:t>
            </a:r>
            <a:r>
              <a:rPr lang="en-US" sz="2400" dirty="0">
                <a:latin typeface="Lucida Console" panose="020B0609040504020204" pitchFamily="49" charset="0"/>
              </a:rPr>
              <a:t>$(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this</a:t>
            </a:r>
            <a:r>
              <a:rPr lang="en-US" sz="2400">
                <a:latin typeface="Lucida Console" panose="020B0609040504020204" pitchFamily="49" charset="0"/>
              </a:rPr>
              <a:t>).css('color', 'black'); 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Lucida Console" panose="020B0609040504020204" pitchFamily="49" charset="0"/>
              </a:rPr>
              <a:t>  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}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 second click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  <a:latin typeface="Lucida Console" panose="020B0609040504020204" pitchFamily="49" charset="0"/>
              </a:rPr>
              <a:t>); </a:t>
            </a:r>
            <a:r>
              <a:rPr lang="en-US" sz="2400">
                <a:solidFill>
                  <a:srgbClr val="00B050"/>
                </a:solidFill>
                <a:latin typeface="Lucida Console" panose="020B0609040504020204" pitchFamily="49" charset="0"/>
              </a:rPr>
              <a:t>// end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toggle</a:t>
            </a:r>
            <a:b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</a:br>
            <a:br>
              <a:rPr lang="en-US" sz="2400" dirty="0">
                <a:latin typeface="Lucida Console" panose="020B0609040504020204" pitchFamily="49" charset="0"/>
              </a:rPr>
            </a:br>
            <a:br>
              <a:rPr lang="en-US" sz="2000" dirty="0"/>
            </a:b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01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Other Event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24EE4BB-455A-4B13-9524-DB542856E093}"/>
              </a:ext>
            </a:extLst>
          </p:cNvPr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00405834"/>
              </p:ext>
            </p:extLst>
          </p:nvPr>
        </p:nvGraphicFramePr>
        <p:xfrm>
          <a:off x="381000" y="1371600"/>
          <a:ext cx="7313613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3" imgW="7313400" imgH="3146307" progId="Word.Document.12">
                  <p:embed/>
                </p:oleObj>
              </mc:Choice>
              <mc:Fallback>
                <p:oleObj name="Document" r:id="rId3" imgW="7313400" imgH="3146307" progId="Word.Document.12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371600"/>
                        <a:ext cx="7313613" cy="314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3646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bind() event method – </a:t>
            </a:r>
            <a:r>
              <a:rPr lang="en-US" b="1" dirty="0">
                <a:solidFill>
                  <a:srgbClr val="FF0000"/>
                </a:solidFill>
              </a:rPr>
              <a:t>replaced by on()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				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/>
              <a:t>–</a:t>
            </a:r>
            <a:r>
              <a:rPr lang="en-US" b="1" dirty="0">
                <a:solidFill>
                  <a:schemeClr val="tx1"/>
                </a:solidFill>
              </a:rPr>
              <a:t> deprecated version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5181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$('#</a:t>
            </a:r>
            <a:r>
              <a:rPr lang="en-US" sz="2400" dirty="0" err="1">
                <a:latin typeface="Lucida Console" panose="020B0609040504020204" pitchFamily="49" charset="0"/>
              </a:rPr>
              <a:t>btn</a:t>
            </a:r>
            <a:r>
              <a:rPr lang="en-US" sz="2400" dirty="0">
                <a:latin typeface="Lucida Console" panose="020B0609040504020204" pitchFamily="49" charset="0"/>
              </a:rPr>
              <a:t>').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bind(</a:t>
            </a:r>
            <a:r>
              <a:rPr lang="en-US" sz="2400" b="1" dirty="0">
                <a:solidFill>
                  <a:srgbClr val="0000CC"/>
                </a:solidFill>
                <a:latin typeface="Lucida Console" panose="020B0609040504020204" pitchFamily="49" charset="0"/>
              </a:rPr>
              <a:t>'click'</a:t>
            </a:r>
            <a:r>
              <a:rPr lang="en-US" sz="2400" dirty="0">
                <a:latin typeface="Lucida Console" panose="020B0609040504020204" pitchFamily="49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$('#para1').</a:t>
            </a:r>
            <a:r>
              <a:rPr lang="en-US" sz="2400" dirty="0" err="1">
                <a:latin typeface="Lucida Console" panose="020B0609040504020204" pitchFamily="49" charset="0"/>
              </a:rPr>
              <a:t>css</a:t>
            </a:r>
            <a:r>
              <a:rPr lang="en-US" sz="2400" dirty="0">
                <a:latin typeface="Lucida Console" panose="020B0609040504020204" pitchFamily="49" charset="0"/>
              </a:rPr>
              <a:t>('color', 'red');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}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$('#</a:t>
            </a:r>
            <a:r>
              <a:rPr lang="en-US" dirty="0" err="1">
                <a:latin typeface="Lucida Console" panose="020B0609040504020204" pitchFamily="49" charset="0"/>
              </a:rPr>
              <a:t>btn</a:t>
            </a:r>
            <a:r>
              <a:rPr lang="en-US" dirty="0">
                <a:latin typeface="Lucida Console" panose="020B0609040504020204" pitchFamily="49" charset="0"/>
              </a:rPr>
              <a:t>’).</a:t>
            </a:r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on(</a:t>
            </a:r>
            <a:r>
              <a:rPr lang="en-US" b="1" dirty="0">
                <a:solidFill>
                  <a:srgbClr val="0000CC"/>
                </a:solidFill>
                <a:latin typeface="Lucida Console" panose="020B0609040504020204" pitchFamily="49" charset="0"/>
              </a:rPr>
              <a:t>'click'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$('#para1').</a:t>
            </a:r>
            <a:r>
              <a:rPr lang="en-US" dirty="0" err="1">
                <a:latin typeface="Lucida Console" panose="020B0609040504020204" pitchFamily="49" charset="0"/>
              </a:rPr>
              <a:t>css</a:t>
            </a:r>
            <a:r>
              <a:rPr lang="en-US" dirty="0">
                <a:latin typeface="Lucida Console" panose="020B0609040504020204" pitchFamily="49" charset="0"/>
              </a:rPr>
              <a:t>('color', 'red');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}</a:t>
            </a:r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$('#</a:t>
            </a:r>
            <a:r>
              <a:rPr lang="en-US" sz="2400" dirty="0" err="1">
                <a:latin typeface="Lucida Console" panose="020B0609040504020204" pitchFamily="49" charset="0"/>
              </a:rPr>
              <a:t>btn</a:t>
            </a:r>
            <a:r>
              <a:rPr lang="en-US" sz="2400" dirty="0">
                <a:latin typeface="Lucida Console" panose="020B0609040504020204" pitchFamily="49" charset="0"/>
              </a:rPr>
              <a:t>').</a:t>
            </a:r>
            <a:r>
              <a:rPr lang="en-US" sz="2400" b="1" dirty="0">
                <a:solidFill>
                  <a:srgbClr val="0000CC"/>
                </a:solidFill>
                <a:latin typeface="Lucida Console" panose="020B0609040504020204" pitchFamily="49" charset="0"/>
              </a:rPr>
              <a:t>click(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$('#para1').</a:t>
            </a:r>
            <a:r>
              <a:rPr lang="en-US" sz="2400" dirty="0" err="1">
                <a:latin typeface="Lucida Console" panose="020B0609040504020204" pitchFamily="49" charset="0"/>
              </a:rPr>
              <a:t>css</a:t>
            </a:r>
            <a:r>
              <a:rPr lang="en-US" sz="2400" dirty="0">
                <a:latin typeface="Lucida Console" panose="020B0609040504020204" pitchFamily="49" charset="0"/>
              </a:rPr>
              <a:t>('color', </a:t>
            </a:r>
            <a:r>
              <a:rPr lang="en-US" dirty="0">
                <a:latin typeface="Lucida Console" panose="020B0609040504020204" pitchFamily="49" charset="0"/>
              </a:rPr>
              <a:t>'</a:t>
            </a:r>
            <a:r>
              <a:rPr lang="en-US" sz="2400" dirty="0">
                <a:latin typeface="Lucida Console" panose="020B0609040504020204" pitchFamily="49" charset="0"/>
              </a:rPr>
              <a:t>red');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}</a:t>
            </a:r>
            <a:r>
              <a:rPr lang="en-US" sz="2400" b="1" dirty="0">
                <a:solidFill>
                  <a:srgbClr val="0000CC"/>
                </a:solidFill>
                <a:latin typeface="Lucida Console" panose="020B0609040504020204" pitchFamily="49" charset="0"/>
              </a:rPr>
              <a:t>)</a:t>
            </a:r>
            <a:r>
              <a:rPr lang="en-US" sz="2400" dirty="0">
                <a:latin typeface="Lucida Console" panose="020B0609040504020204" pitchFamily="49" charset="0"/>
              </a:rPr>
              <a:t>;</a:t>
            </a:r>
            <a:br>
              <a:rPr lang="en-US" sz="2400" dirty="0">
                <a:latin typeface="Lucida Console" panose="020B0609040504020204" pitchFamily="49" charset="0"/>
              </a:rPr>
            </a:br>
            <a:br>
              <a:rPr lang="en-US" sz="2400" dirty="0"/>
            </a:b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33</a:t>
            </a:fld>
            <a:endParaRPr lang="en-US"/>
          </a:p>
        </p:txBody>
      </p:sp>
      <p:sp>
        <p:nvSpPr>
          <p:cNvPr id="5" name="Left Arrow Callout 4"/>
          <p:cNvSpPr/>
          <p:nvPr/>
        </p:nvSpPr>
        <p:spPr>
          <a:xfrm>
            <a:off x="6957237" y="1676400"/>
            <a:ext cx="1981200" cy="838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36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bind()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6583532" y="4724400"/>
            <a:ext cx="2438400" cy="838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36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traditional</a:t>
            </a:r>
          </a:p>
        </p:txBody>
      </p:sp>
      <p:sp>
        <p:nvSpPr>
          <p:cNvPr id="7" name="Left Arrow Callout 4">
            <a:extLst>
              <a:ext uri="{FF2B5EF4-FFF2-40B4-BE49-F238E27FC236}">
                <a16:creationId xmlns:a16="http://schemas.microsoft.com/office/drawing/2014/main" id="{EB62FF7C-E27D-4E56-B091-6AAA05124831}"/>
              </a:ext>
            </a:extLst>
          </p:cNvPr>
          <p:cNvSpPr/>
          <p:nvPr/>
        </p:nvSpPr>
        <p:spPr>
          <a:xfrm>
            <a:off x="6812132" y="2998433"/>
            <a:ext cx="1981200" cy="838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36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on()</a:t>
            </a:r>
          </a:p>
        </p:txBody>
      </p:sp>
    </p:spTree>
    <p:extLst>
      <p:ext uri="{BB962C8B-B14F-4D97-AF65-F5344CB8AC3E}">
        <p14:creationId xmlns:p14="http://schemas.microsoft.com/office/powerpoint/2010/main" val="2559588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8392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on() event method - </a:t>
            </a:r>
            <a:r>
              <a:rPr lang="en-US" sz="3100" b="1" dirty="0"/>
              <a:t>2 events / 2 handlers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066800"/>
            <a:ext cx="88392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200" dirty="0"/>
              <a:t> </a:t>
            </a:r>
            <a:r>
              <a:rPr lang="en-US" dirty="0"/>
              <a:t>Advantage: can attach multiple events / handlers</a:t>
            </a:r>
            <a:endParaRPr lang="en-US" sz="32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$('#para1’).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on( 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'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click</a:t>
            </a:r>
            <a:r>
              <a:rPr lang="en-US" dirty="0">
                <a:latin typeface="Lucida Console" panose="020B0609040504020204" pitchFamily="49" charset="0"/>
              </a:rPr>
              <a:t>' </a:t>
            </a:r>
            <a:r>
              <a:rPr lang="en-US" sz="2400" dirty="0">
                <a:latin typeface="Lucida Console" panose="020B0609040504020204" pitchFamily="49" charset="0"/>
              </a:rPr>
              <a:t>: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function() {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$(this).</a:t>
            </a:r>
            <a:r>
              <a:rPr lang="en-US" sz="2400" dirty="0" err="1">
                <a:latin typeface="Lucida Console" panose="020B0609040504020204" pitchFamily="49" charset="0"/>
              </a:rPr>
              <a:t>css</a:t>
            </a:r>
            <a:r>
              <a:rPr lang="en-US" dirty="0">
                <a:latin typeface="Lucida Console" panose="020B0609040504020204" pitchFamily="49" charset="0"/>
              </a:rPr>
              <a:t>('color', 'red'); 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   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Lucida Console" panose="020B0609040504020204" pitchFamily="49" charset="0"/>
              </a:rPr>
              <a:t>}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</a:t>
            </a:r>
            <a:r>
              <a:rPr lang="en-US" dirty="0">
                <a:latin typeface="Lucida Console" panose="020B0609040504020204" pitchFamily="49" charset="0"/>
              </a:rPr>
              <a:t>'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mouseover</a:t>
            </a:r>
            <a:r>
              <a:rPr lang="en-US" dirty="0">
                <a:latin typeface="Lucida Console" panose="020B0609040504020204" pitchFamily="49" charset="0"/>
              </a:rPr>
              <a:t>' </a:t>
            </a:r>
            <a:r>
              <a:rPr lang="en-US" sz="2400" dirty="0">
                <a:latin typeface="Lucida Console" panose="020B0609040504020204" pitchFamily="49" charset="0"/>
              </a:rPr>
              <a:t>: 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function() {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$(this).</a:t>
            </a:r>
            <a:r>
              <a:rPr lang="en-US" sz="2400" dirty="0" err="1">
                <a:latin typeface="Lucida Console" panose="020B0609040504020204" pitchFamily="49" charset="0"/>
              </a:rPr>
              <a:t>css</a:t>
            </a:r>
            <a:r>
              <a:rPr lang="en-US" dirty="0">
                <a:latin typeface="Lucida Console" panose="020B0609040504020204" pitchFamily="49" charset="0"/>
              </a:rPr>
              <a:t>('background-</a:t>
            </a:r>
            <a:r>
              <a:rPr lang="en-US" dirty="0" err="1">
                <a:latin typeface="Lucida Console" panose="020B0609040504020204" pitchFamily="49" charset="0"/>
              </a:rPr>
              <a:t>color','yellow</a:t>
            </a:r>
            <a:r>
              <a:rPr lang="en-US" dirty="0">
                <a:latin typeface="Lucida Console" panose="020B0609040504020204" pitchFamily="49" charset="0"/>
              </a:rPr>
              <a:t>');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}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400" dirty="0">
                <a:latin typeface="Lucida Console" panose="020B0609040504020204" pitchFamily="49" charset="0"/>
              </a:rPr>
              <a:t>;  </a:t>
            </a:r>
            <a:r>
              <a:rPr lang="en-US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 end on</a:t>
            </a:r>
            <a:br>
              <a:rPr lang="en-US" sz="2400" dirty="0">
                <a:solidFill>
                  <a:srgbClr val="00B050"/>
                </a:solidFill>
              </a:rPr>
            </a:b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34</a:t>
            </a:fld>
            <a:endParaRPr lang="en-US"/>
          </a:p>
        </p:txBody>
      </p:sp>
      <p:sp>
        <p:nvSpPr>
          <p:cNvPr id="7" name="Left Arrow Callout 6"/>
          <p:cNvSpPr/>
          <p:nvPr/>
        </p:nvSpPr>
        <p:spPr>
          <a:xfrm rot="20913038">
            <a:off x="5057879" y="2362200"/>
            <a:ext cx="2438400" cy="533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36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First event</a:t>
            </a:r>
          </a:p>
        </p:txBody>
      </p:sp>
      <p:sp>
        <p:nvSpPr>
          <p:cNvPr id="8" name="Left Arrow Callout 7"/>
          <p:cNvSpPr/>
          <p:nvPr/>
        </p:nvSpPr>
        <p:spPr>
          <a:xfrm rot="20902185">
            <a:off x="5807148" y="4000499"/>
            <a:ext cx="2895600" cy="533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36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Second event</a:t>
            </a:r>
          </a:p>
        </p:txBody>
      </p:sp>
      <p:sp>
        <p:nvSpPr>
          <p:cNvPr id="9" name="Left Arrow Callout 8"/>
          <p:cNvSpPr/>
          <p:nvPr/>
        </p:nvSpPr>
        <p:spPr>
          <a:xfrm rot="634292">
            <a:off x="1542136" y="3707695"/>
            <a:ext cx="1981200" cy="381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36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comma</a:t>
            </a:r>
          </a:p>
        </p:txBody>
      </p:sp>
    </p:spTree>
    <p:extLst>
      <p:ext uri="{BB962C8B-B14F-4D97-AF65-F5344CB8AC3E}">
        <p14:creationId xmlns:p14="http://schemas.microsoft.com/office/powerpoint/2010/main" val="2976159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on() Event Method – using named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7030A0"/>
                </a:solidFill>
                <a:latin typeface="Lucida Console" panose="020B0609040504020204" pitchFamily="49" charset="0"/>
              </a:rPr>
              <a:t>function </a:t>
            </a:r>
            <a:r>
              <a:rPr lang="en-US" sz="18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changeRed</a:t>
            </a:r>
            <a:r>
              <a:rPr lang="en-US" sz="1800" dirty="0">
                <a:solidFill>
                  <a:srgbClr val="7030A0"/>
                </a:solidFill>
                <a:latin typeface="Lucida Console" panose="020B0609040504020204" pitchFamily="49" charset="0"/>
              </a:rPr>
              <a:t>() { </a:t>
            </a:r>
            <a:br>
              <a:rPr lang="en-US" sz="1800" dirty="0">
                <a:solidFill>
                  <a:srgbClr val="7030A0"/>
                </a:solidFill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    $(this).</a:t>
            </a:r>
            <a:r>
              <a:rPr lang="en-US" sz="1800" dirty="0" err="1">
                <a:latin typeface="Lucida Console" panose="020B0609040504020204" pitchFamily="49" charset="0"/>
              </a:rPr>
              <a:t>css</a:t>
            </a:r>
            <a:r>
              <a:rPr lang="en-US" sz="1800" dirty="0">
                <a:latin typeface="Lucida Console" panose="020B0609040504020204" pitchFamily="49" charset="0"/>
              </a:rPr>
              <a:t>('color', 'red’); 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solidFill>
                  <a:srgbClr val="7030A0"/>
                </a:solidFill>
                <a:latin typeface="Lucida Console" panose="020B0609040504020204" pitchFamily="49" charset="0"/>
              </a:rPr>
              <a:t>} 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Lucida Console" panose="020B0609040504020204" pitchFamily="49" charset="0"/>
              </a:rPr>
              <a:t>$('#para1’).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on(</a:t>
            </a:r>
            <a:r>
              <a:rPr lang="en-US" sz="2400" dirty="0">
                <a:latin typeface="Lucida Console" panose="020B0609040504020204" pitchFamily="49" charset="0"/>
              </a:rPr>
              <a:t>'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click 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doubleclick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'</a:t>
            </a:r>
            <a:r>
              <a:rPr lang="en-US" sz="2400" dirty="0">
                <a:latin typeface="Lucida Console" panose="020B0609040504020204" pitchFamily="49" charset="0"/>
              </a:rPr>
              <a:t>, </a:t>
            </a:r>
            <a:r>
              <a:rPr 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changeRed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Lucida Console" panose="020B0609040504020204" pitchFamily="49" charset="0"/>
              </a:rPr>
              <a:t>$('#para1’).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click(</a:t>
            </a:r>
            <a:r>
              <a:rPr lang="en-US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changeRed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Lucida Console" panose="020B0609040504020204" pitchFamily="49" charset="0"/>
              </a:rPr>
              <a:t>$('#para1’).</a:t>
            </a:r>
            <a:r>
              <a:rPr 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doubleclick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changeRed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  <a:br>
              <a:rPr lang="en-US" sz="2400" dirty="0">
                <a:latin typeface="Lucida Console" panose="020B0609040504020204" pitchFamily="49" charset="0"/>
              </a:rPr>
            </a:b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33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off() Event Method – using named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7030A0"/>
                </a:solidFill>
                <a:latin typeface="Lucida Console" panose="020B0609040504020204" pitchFamily="49" charset="0"/>
              </a:rPr>
              <a:t>function </a:t>
            </a:r>
            <a:r>
              <a:rPr lang="en-US" sz="18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changeRed</a:t>
            </a:r>
            <a:r>
              <a:rPr lang="en-US" sz="1800" dirty="0">
                <a:solidFill>
                  <a:srgbClr val="7030A0"/>
                </a:solidFill>
                <a:latin typeface="Lucida Console" panose="020B0609040504020204" pitchFamily="49" charset="0"/>
              </a:rPr>
              <a:t>() { </a:t>
            </a:r>
            <a:br>
              <a:rPr lang="en-US" sz="1800" dirty="0">
                <a:solidFill>
                  <a:srgbClr val="7030A0"/>
                </a:solidFill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    $(this).</a:t>
            </a:r>
            <a:r>
              <a:rPr lang="en-US" sz="1800" dirty="0" err="1">
                <a:latin typeface="Lucida Console" panose="020B0609040504020204" pitchFamily="49" charset="0"/>
              </a:rPr>
              <a:t>css</a:t>
            </a:r>
            <a:r>
              <a:rPr lang="en-US" sz="1800" dirty="0">
                <a:latin typeface="Lucida Console" panose="020B0609040504020204" pitchFamily="49" charset="0"/>
              </a:rPr>
              <a:t>('color', 'red’); 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solidFill>
                  <a:srgbClr val="7030A0"/>
                </a:solidFill>
                <a:latin typeface="Lucida Console" panose="020B0609040504020204" pitchFamily="49" charset="0"/>
              </a:rPr>
              <a:t>} 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Lucida Console" panose="020B0609040504020204" pitchFamily="49" charset="0"/>
              </a:rPr>
              <a:t>$('#para1’).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on(</a:t>
            </a:r>
            <a:r>
              <a:rPr lang="en-US" sz="2400" dirty="0">
                <a:latin typeface="Lucida Console" panose="020B0609040504020204" pitchFamily="49" charset="0"/>
              </a:rPr>
              <a:t>'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click'</a:t>
            </a:r>
            <a:r>
              <a:rPr lang="en-US" sz="2400" dirty="0">
                <a:latin typeface="Lucida Console" panose="020B0609040504020204" pitchFamily="49" charset="0"/>
              </a:rPr>
              <a:t>, </a:t>
            </a:r>
            <a:r>
              <a:rPr lang="en-US" sz="24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changeRed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Lucida Console" panose="020B0609040504020204" pitchFamily="49" charset="0"/>
              </a:rPr>
              <a:t>$('#para1’).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off(</a:t>
            </a:r>
            <a:r>
              <a:rPr lang="en-US" dirty="0">
                <a:latin typeface="Lucida Console" panose="020B0609040504020204" pitchFamily="49" charset="0"/>
              </a:rPr>
              <a:t>'</a:t>
            </a:r>
            <a:r>
              <a:rPr lang="en-US" dirty="0">
                <a:solidFill>
                  <a:srgbClr val="0000CC"/>
                </a:solidFill>
                <a:latin typeface="Lucida Console" panose="020B0609040504020204" pitchFamily="49" charset="0"/>
              </a:rPr>
              <a:t>click'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sz="2400" dirty="0">
                <a:latin typeface="Lucida Console" panose="020B0609040504020204" pitchFamily="49" charset="0"/>
              </a:rPr>
            </a:br>
            <a:endParaRPr lang="en-US" sz="2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70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one()</a:t>
            </a:r>
            <a:r>
              <a:rPr lang="en-US" dirty="0"/>
              <a:t> </a:t>
            </a:r>
            <a:r>
              <a:rPr lang="en-US" b="1" dirty="0"/>
              <a:t>Event Method – </a:t>
            </a:r>
            <a:r>
              <a:rPr lang="en-US" dirty="0">
                <a:solidFill>
                  <a:srgbClr val="FF0000"/>
                </a:solidFill>
              </a:rPr>
              <a:t>code will run once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91600" cy="5181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Lucida Console" panose="020B0609040504020204" pitchFamily="49" charset="0"/>
              </a:rPr>
              <a:t>$(document).</a:t>
            </a:r>
            <a:r>
              <a:rPr lang="en-US" sz="2800">
                <a:solidFill>
                  <a:srgbClr val="FF0000"/>
                </a:solidFill>
                <a:latin typeface="Lucida Console" panose="020B0609040504020204" pitchFamily="49" charset="0"/>
              </a:rPr>
              <a:t>ready(</a:t>
            </a:r>
            <a:r>
              <a:rPr lang="en-US" sz="2800">
                <a:latin typeface="Lucida Console" panose="020B0609040504020204" pitchFamily="49" charset="0"/>
              </a:rPr>
              <a:t>function() </a:t>
            </a:r>
            <a:r>
              <a:rPr lang="en-US" sz="2800">
                <a:solidFill>
                  <a:srgbClr val="006600"/>
                </a:solidFill>
                <a:latin typeface="Lucida Console" panose="020B0609040504020204" pitchFamily="49" charset="0"/>
              </a:rPr>
              <a:t>{</a:t>
            </a:r>
            <a:br>
              <a:rPr lang="en-US" sz="2800" dirty="0">
                <a:latin typeface="Lucida Console" panose="020B0609040504020204" pitchFamily="49" charset="0"/>
              </a:rPr>
            </a:br>
            <a:br>
              <a:rPr lang="en-US" sz="2800">
                <a:latin typeface="Lucida Console" panose="020B0609040504020204" pitchFamily="49" charset="0"/>
              </a:rPr>
            </a:br>
            <a:r>
              <a:rPr lang="en-US" sz="2800">
                <a:latin typeface="Lucida Console" panose="020B0609040504020204" pitchFamily="49" charset="0"/>
              </a:rPr>
              <a:t>  $('</a:t>
            </a:r>
            <a:r>
              <a:rPr lang="en-US" sz="2800">
                <a:solidFill>
                  <a:srgbClr val="0000CC"/>
                </a:solidFill>
                <a:latin typeface="Lucida Console" panose="020B0609040504020204" pitchFamily="49" charset="0"/>
              </a:rPr>
              <a:t>#btn'</a:t>
            </a:r>
            <a:r>
              <a:rPr lang="en-US" sz="2800">
                <a:latin typeface="Lucida Console" panose="020B0609040504020204" pitchFamily="49" charset="0"/>
              </a:rPr>
              <a:t>).</a:t>
            </a:r>
            <a:r>
              <a:rPr lang="en-US" sz="2800">
                <a:solidFill>
                  <a:srgbClr val="FF0000"/>
                </a:solidFill>
                <a:latin typeface="Lucida Console" panose="020B0609040504020204" pitchFamily="49" charset="0"/>
              </a:rPr>
              <a:t>one(</a:t>
            </a:r>
            <a:r>
              <a:rPr lang="en-US" sz="2800">
                <a:solidFill>
                  <a:srgbClr val="7030A0"/>
                </a:solidFill>
                <a:latin typeface="Lucida Console" panose="020B0609040504020204" pitchFamily="49" charset="0"/>
              </a:rPr>
              <a:t>'click'</a:t>
            </a:r>
            <a:r>
              <a:rPr lang="en-US" sz="280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sz="2800">
                <a:latin typeface="Lucida Console" panose="020B0609040504020204" pitchFamily="49" charset="0"/>
              </a:rPr>
              <a:t>function() </a:t>
            </a:r>
            <a:r>
              <a:rPr lang="en-US" sz="2800">
                <a:solidFill>
                  <a:srgbClr val="006600"/>
                </a:solidFill>
                <a:latin typeface="Lucida Console" panose="020B0609040504020204" pitchFamily="49" charset="0"/>
              </a:rPr>
              <a:t>{</a:t>
            </a:r>
            <a:br>
              <a:rPr lang="en-US" sz="2800" dirty="0">
                <a:latin typeface="Lucida Console" panose="020B0609040504020204" pitchFamily="49" charset="0"/>
              </a:rPr>
            </a:br>
            <a:r>
              <a:rPr lang="en-US" sz="2800" dirty="0">
                <a:latin typeface="Lucida Console" panose="020B0609040504020204" pitchFamily="49" charset="0"/>
              </a:rPr>
              <a:t>    </a:t>
            </a:r>
            <a:br>
              <a:rPr lang="en-US" sz="2800">
                <a:latin typeface="Lucida Console" panose="020B0609040504020204" pitchFamily="49" charset="0"/>
              </a:rPr>
            </a:br>
            <a:r>
              <a:rPr lang="en-US" sz="2800">
                <a:latin typeface="Lucida Console" panose="020B0609040504020204" pitchFamily="49" charset="0"/>
              </a:rPr>
              <a:t>    </a:t>
            </a:r>
            <a:r>
              <a:rPr lang="en-US" sz="280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en-US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code to be executed here</a:t>
            </a:r>
            <a:br>
              <a:rPr lang="en-US" sz="2800" dirty="0">
                <a:solidFill>
                  <a:srgbClr val="00B050"/>
                </a:solidFill>
                <a:latin typeface="Lucida Console" panose="020B0609040504020204" pitchFamily="49" charset="0"/>
              </a:rPr>
            </a:br>
            <a:br>
              <a:rPr lang="en-US" sz="2800" dirty="0">
                <a:latin typeface="Lucida Console" panose="020B0609040504020204" pitchFamily="49" charset="0"/>
              </a:rPr>
            </a:br>
            <a:r>
              <a:rPr lang="en-US" sz="2800" dirty="0">
                <a:latin typeface="Lucida Console" panose="020B0609040504020204" pitchFamily="49" charset="0"/>
              </a:rPr>
              <a:t>  </a:t>
            </a:r>
            <a:r>
              <a:rPr lang="en-US" sz="2800" dirty="0">
                <a:solidFill>
                  <a:srgbClr val="006600"/>
                </a:solidFill>
                <a:latin typeface="Lucida Console" panose="020B0609040504020204" pitchFamily="49" charset="0"/>
              </a:rPr>
              <a:t>}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800" dirty="0">
                <a:latin typeface="Lucida Console" panose="020B0609040504020204" pitchFamily="49" charset="0"/>
              </a:rPr>
              <a:t>; </a:t>
            </a:r>
            <a:r>
              <a:rPr lang="en-US" sz="2800">
                <a:latin typeface="Lucida Console" panose="020B0609040504020204" pitchFamily="49" charset="0"/>
              </a:rPr>
              <a:t> </a:t>
            </a:r>
            <a:r>
              <a:rPr lang="en-US" sz="2800">
                <a:solidFill>
                  <a:srgbClr val="00B050"/>
                </a:solidFill>
                <a:latin typeface="Lucida Console" panose="020B0609040504020204" pitchFamily="49" charset="0"/>
              </a:rPr>
              <a:t>// end </a:t>
            </a:r>
            <a:r>
              <a:rPr lang="en-US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one</a:t>
            </a:r>
            <a:br>
              <a:rPr lang="en-US" sz="2800" dirty="0">
                <a:solidFill>
                  <a:srgbClr val="00B050"/>
                </a:solidFill>
                <a:latin typeface="Lucida Console" panose="020B0609040504020204" pitchFamily="49" charset="0"/>
              </a:rPr>
            </a:br>
            <a:r>
              <a:rPr lang="en-US" sz="2800" dirty="0">
                <a:latin typeface="Lucida Console" panose="020B0609040504020204" pitchFamily="49" charset="0"/>
              </a:rPr>
              <a:t>  </a:t>
            </a:r>
            <a:br>
              <a:rPr lang="en-US" sz="2800" dirty="0">
                <a:latin typeface="Lucida Console" panose="020B0609040504020204" pitchFamily="49" charset="0"/>
              </a:rPr>
            </a:br>
            <a:r>
              <a:rPr lang="en-US" sz="2800" dirty="0">
                <a:solidFill>
                  <a:srgbClr val="006600"/>
                </a:solidFill>
                <a:latin typeface="Lucida Console" panose="020B0609040504020204" pitchFamily="49" charset="0"/>
              </a:rPr>
              <a:t>}</a:t>
            </a:r>
            <a:r>
              <a:rPr 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sz="2800" dirty="0">
                <a:latin typeface="Lucida Console" panose="020B0609040504020204" pitchFamily="49" charset="0"/>
              </a:rPr>
              <a:t>; </a:t>
            </a:r>
            <a:r>
              <a:rPr lang="en-US" sz="2800">
                <a:latin typeface="Lucida Console" panose="020B0609040504020204" pitchFamily="49" charset="0"/>
              </a:rPr>
              <a:t>   </a:t>
            </a:r>
            <a:r>
              <a:rPr lang="en-US" sz="280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en-US" sz="2800" dirty="0">
                <a:solidFill>
                  <a:srgbClr val="00B050"/>
                </a:solidFill>
                <a:latin typeface="Lucida Console" panose="020B0609040504020204" pitchFamily="49" charset="0"/>
              </a:rPr>
              <a:t>end ready </a:t>
            </a:r>
            <a:br>
              <a:rPr lang="en-US" sz="2000" dirty="0">
                <a:solidFill>
                  <a:srgbClr val="00B050"/>
                </a:solidFill>
              </a:rPr>
            </a:br>
            <a:br>
              <a:rPr lang="en-US" sz="2000" dirty="0"/>
            </a:br>
            <a:br>
              <a:rPr lang="en-US" sz="2000" dirty="0"/>
            </a:b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" y="304800"/>
            <a:ext cx="8839200" cy="762000"/>
          </a:xfrm>
        </p:spPr>
        <p:txBody>
          <a:bodyPr>
            <a:normAutofit/>
          </a:bodyPr>
          <a:lstStyle/>
          <a:p>
            <a:r>
              <a:rPr lang="en-US" sz="2800" dirty="0"/>
              <a:t>DOM Manipulation Methods – not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append() </a:t>
            </a:r>
            <a:r>
              <a:rPr lang="en-US" sz="3200" b="1" dirty="0"/>
              <a:t>method</a:t>
            </a:r>
          </a:p>
          <a:p>
            <a:pPr marL="0" indent="0">
              <a:buNone/>
            </a:pPr>
            <a:r>
              <a:rPr lang="en-US" dirty="0"/>
              <a:t>This method will add the new content to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end</a:t>
            </a:r>
            <a:r>
              <a:rPr lang="en-US" dirty="0"/>
              <a:t> of the existing content. </a:t>
            </a:r>
          </a:p>
          <a:p>
            <a:pPr marL="0" indent="0">
              <a:buNone/>
            </a:pPr>
            <a:br>
              <a:rPr lang="en-US" sz="3200" dirty="0"/>
            </a:br>
            <a:r>
              <a:rPr lang="en-US" sz="3200" b="1" dirty="0">
                <a:solidFill>
                  <a:srgbClr val="FF0000"/>
                </a:solidFill>
              </a:rPr>
              <a:t>prepend() </a:t>
            </a:r>
            <a:r>
              <a:rPr lang="en-US" sz="3200" b="1" dirty="0"/>
              <a:t>method</a:t>
            </a:r>
          </a:p>
          <a:p>
            <a:pPr marL="0" indent="0">
              <a:buNone/>
            </a:pPr>
            <a:r>
              <a:rPr lang="en-US" dirty="0"/>
              <a:t>This method will add the new content to the </a:t>
            </a:r>
            <a:r>
              <a:rPr lang="en-US" b="1" dirty="0">
                <a:solidFill>
                  <a:srgbClr val="FF0000"/>
                </a:solidFill>
              </a:rPr>
              <a:t>beginning</a:t>
            </a:r>
            <a:r>
              <a:rPr lang="en-US" dirty="0"/>
              <a:t> of the existing content.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>
                <a:solidFill>
                  <a:srgbClr val="0000CC"/>
                </a:solidFill>
              </a:rPr>
              <a:t>Note: </a:t>
            </a:r>
            <a:r>
              <a:rPr lang="en-US" sz="3200" dirty="0">
                <a:solidFill>
                  <a:srgbClr val="0000CC"/>
                </a:solidFill>
              </a:rPr>
              <a:t>html() replaces existing content!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5105400" y="1095153"/>
            <a:ext cx="3664688" cy="838200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Write to the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5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733800"/>
            <a:ext cx="3343275" cy="26765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b="1" dirty="0"/>
              <a:t>append()</a:t>
            </a:r>
            <a:r>
              <a:rPr lang="en-US" dirty="0"/>
              <a:t> Method – at 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$("h1").</a:t>
            </a:r>
            <a:r>
              <a:rPr lang="en-US" dirty="0">
                <a:solidFill>
                  <a:srgbClr val="FF0000"/>
                </a:solidFill>
              </a:rPr>
              <a:t>append(</a:t>
            </a:r>
            <a:r>
              <a:rPr lang="en-US" dirty="0"/>
              <a:t>“ &lt;b&gt;&lt;</a:t>
            </a:r>
            <a:r>
              <a:rPr lang="en-US" dirty="0" err="1"/>
              <a:t>i</a:t>
            </a:r>
            <a:r>
              <a:rPr lang="en-US" dirty="0"/>
              <a:t>&gt;Hello World&lt;/</a:t>
            </a:r>
            <a:r>
              <a:rPr lang="en-US" dirty="0" err="1"/>
              <a:t>i</a:t>
            </a:r>
            <a:r>
              <a:rPr lang="en-US" dirty="0"/>
              <a:t>&gt;&lt;/b&gt;"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&lt;h1&gt;This content is already here!&lt;/h1&gt;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347721"/>
            <a:ext cx="5963920" cy="7721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880610" y="1752600"/>
            <a:ext cx="384810" cy="175260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Callout 3"/>
          <p:cNvSpPr/>
          <p:nvPr/>
        </p:nvSpPr>
        <p:spPr>
          <a:xfrm>
            <a:off x="3509010" y="5105400"/>
            <a:ext cx="2286000" cy="838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519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appended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9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b="1" dirty="0"/>
              <a:t>Selectors / Filters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84094"/>
              </p:ext>
            </p:extLst>
          </p:nvPr>
        </p:nvGraphicFramePr>
        <p:xfrm>
          <a:off x="152400" y="1219200"/>
          <a:ext cx="8839200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:first-child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$("p:first-child")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All </a:t>
                      </a:r>
                      <a:r>
                        <a:rPr lang="en-US" sz="16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&lt;p&gt;</a:t>
                      </a:r>
                      <a:r>
                        <a:rPr lang="en-US" sz="1600">
                          <a:latin typeface="Verdana" panose="020B0604030504040204" pitchFamily="34" charset="0"/>
                        </a:rPr>
                        <a:t> elements that are the first child of their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:last-child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$("p:last-child")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All </a:t>
                      </a:r>
                      <a:r>
                        <a:rPr lang="en-US" sz="16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&lt;p&gt;</a:t>
                      </a:r>
                      <a:r>
                        <a:rPr lang="en-US" sz="1600">
                          <a:latin typeface="Verdana" panose="020B0604030504040204" pitchFamily="34" charset="0"/>
                        </a:rPr>
                        <a:t> elements that are the last child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:nth-child(n)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</a:t>
                      </a:r>
                      <a:r>
                        <a:rPr lang="en-US" sz="1800" dirty="0" err="1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p:nth-child</a:t>
                      </a:r>
                      <a:r>
                        <a:rPr lang="en-US" sz="1800" dirty="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(2)")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All </a:t>
                      </a:r>
                      <a:r>
                        <a:rPr lang="en-US" sz="16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&lt;p&gt;</a:t>
                      </a:r>
                      <a:r>
                        <a:rPr lang="en-US" sz="1600">
                          <a:latin typeface="Verdana" panose="020B0604030504040204" pitchFamily="34" charset="0"/>
                        </a:rPr>
                        <a:t> elements that are the 2nd child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:first-of-type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$("li:first-of-type")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All </a:t>
                      </a:r>
                      <a:r>
                        <a:rPr lang="en-US" sz="16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&lt;li&gt;</a:t>
                      </a:r>
                      <a:r>
                        <a:rPr lang="en-US" sz="1600">
                          <a:latin typeface="Verdana" panose="020B0604030504040204" pitchFamily="34" charset="0"/>
                        </a:rPr>
                        <a:t> elements that are the first </a:t>
                      </a:r>
                      <a:r>
                        <a:rPr lang="en-US" sz="16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&lt;li&gt;</a:t>
                      </a:r>
                      <a:r>
                        <a:rPr lang="en-US" sz="1600">
                          <a:latin typeface="Verdana" panose="020B0604030504040204" pitchFamily="34" charset="0"/>
                        </a:rPr>
                        <a:t> element of their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:last-of-type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$("li:last-of-type")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All </a:t>
                      </a:r>
                      <a:r>
                        <a:rPr lang="en-US" sz="1600">
                          <a:latin typeface="Lucida Console" panose="020B0609040504020204" pitchFamily="49" charset="0"/>
                        </a:rPr>
                        <a:t>&lt;li&gt;</a:t>
                      </a:r>
                      <a:r>
                        <a:rPr lang="en-US" sz="1600">
                          <a:latin typeface="Verdana" panose="020B0604030504040204" pitchFamily="34" charset="0"/>
                        </a:rPr>
                        <a:t> elements that are the last </a:t>
                      </a:r>
                      <a:r>
                        <a:rPr lang="en-US" sz="16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&lt;li&gt;</a:t>
                      </a:r>
                      <a:r>
                        <a:rPr lang="en-US" sz="1600">
                          <a:latin typeface="Verdana" panose="020B0604030504040204" pitchFamily="34" charset="0"/>
                        </a:rPr>
                        <a:t>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:nth-of-type(n)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$("li:nth-of-type(2)")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All </a:t>
                      </a:r>
                      <a:r>
                        <a:rPr lang="en-US" sz="16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&lt;li&gt;</a:t>
                      </a:r>
                      <a:r>
                        <a:rPr lang="en-US" sz="1600">
                          <a:latin typeface="Verdana" panose="020B0604030504040204" pitchFamily="34" charset="0"/>
                        </a:rPr>
                        <a:t> elements that are the 2nd </a:t>
                      </a:r>
                      <a:r>
                        <a:rPr lang="en-US" sz="16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&lt;li&gt;</a:t>
                      </a:r>
                      <a:r>
                        <a:rPr lang="en-US" sz="1600" baseline="0">
                          <a:latin typeface="Verdana" panose="020B0604030504040204" pitchFamily="34" charset="0"/>
                        </a:rPr>
                        <a:t> element</a:t>
                      </a:r>
                      <a:endParaRPr lang="en-US" sz="1600"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:only-child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$("p:only-child")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All </a:t>
                      </a:r>
                      <a:r>
                        <a:rPr lang="en-US" sz="16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&lt;p&gt;</a:t>
                      </a:r>
                      <a:r>
                        <a:rPr lang="en-US" sz="1600">
                          <a:latin typeface="Verdana" panose="020B0604030504040204" pitchFamily="34" charset="0"/>
                        </a:rPr>
                        <a:t> elements that are the only child of their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:only-of-type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$("p:only-of-type")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All </a:t>
                      </a:r>
                      <a:r>
                        <a:rPr lang="en-US" sz="16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&lt;p&gt;</a:t>
                      </a:r>
                      <a:r>
                        <a:rPr lang="en-US" sz="1600" baseline="0">
                          <a:latin typeface="Verdana" panose="020B0604030504040204" pitchFamily="34" charset="0"/>
                        </a:rPr>
                        <a:t> elements that are the only child of its type</a:t>
                      </a:r>
                      <a:endParaRPr lang="en-US" sz="1600"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105400" y="228600"/>
            <a:ext cx="2514600" cy="6858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Same as CSS</a:t>
            </a:r>
          </a:p>
        </p:txBody>
      </p:sp>
    </p:spTree>
    <p:extLst>
      <p:ext uri="{BB962C8B-B14F-4D97-AF65-F5344CB8AC3E}">
        <p14:creationId xmlns:p14="http://schemas.microsoft.com/office/powerpoint/2010/main" val="2481850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276600"/>
            <a:ext cx="3998708" cy="32337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b="1" dirty="0"/>
              <a:t>prepend()</a:t>
            </a:r>
            <a:r>
              <a:rPr lang="en-US" dirty="0"/>
              <a:t> Method – at the beginning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$("h1").</a:t>
            </a:r>
            <a:r>
              <a:rPr lang="en-US" dirty="0">
                <a:solidFill>
                  <a:srgbClr val="FF0000"/>
                </a:solidFill>
              </a:rPr>
              <a:t>prepend(</a:t>
            </a:r>
            <a:r>
              <a:rPr lang="en-US" dirty="0"/>
              <a:t>"&lt;b&gt;&lt;</a:t>
            </a:r>
            <a:r>
              <a:rPr lang="en-US" dirty="0" err="1"/>
              <a:t>i</a:t>
            </a:r>
            <a:r>
              <a:rPr lang="en-US" dirty="0"/>
              <a:t>&gt;Hello World&lt;/</a:t>
            </a:r>
            <a:r>
              <a:rPr lang="en-US" dirty="0" err="1"/>
              <a:t>i</a:t>
            </a:r>
            <a:r>
              <a:rPr lang="en-US" dirty="0"/>
              <a:t>&gt;&lt;/b&gt; "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&lt;h1&gt;This content is already here!&lt;/h1&gt;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3200400"/>
            <a:ext cx="5842336" cy="6299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1524000" y="1695846"/>
            <a:ext cx="3352800" cy="1504554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Arrow Callout 5"/>
          <p:cNvSpPr/>
          <p:nvPr/>
        </p:nvSpPr>
        <p:spPr>
          <a:xfrm>
            <a:off x="2971800" y="5029200"/>
            <a:ext cx="2407920" cy="838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519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prepended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23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" y="304800"/>
            <a:ext cx="8839200" cy="762000"/>
          </a:xfrm>
        </p:spPr>
        <p:txBody>
          <a:bodyPr>
            <a:normAutofit/>
          </a:bodyPr>
          <a:lstStyle/>
          <a:p>
            <a:r>
              <a:rPr lang="en-US" sz="2800" dirty="0"/>
              <a:t>  </a:t>
            </a:r>
            <a:r>
              <a:rPr lang="en-US" dirty="0"/>
              <a:t>DOM Manipulation Methods – not in text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appendTo</a:t>
            </a:r>
            <a:r>
              <a:rPr lang="en-US" sz="3200" b="1" dirty="0">
                <a:solidFill>
                  <a:srgbClr val="FF0000"/>
                </a:solidFill>
              </a:rPr>
              <a:t>() </a:t>
            </a:r>
            <a:r>
              <a:rPr lang="en-US" sz="3200" b="1" dirty="0"/>
              <a:t>method</a:t>
            </a:r>
          </a:p>
          <a:p>
            <a:pPr marL="0" indent="0">
              <a:buNone/>
            </a:pPr>
            <a:r>
              <a:rPr lang="en-US" dirty="0"/>
              <a:t>This method </a:t>
            </a:r>
            <a:r>
              <a:rPr lang="en-US" dirty="0">
                <a:solidFill>
                  <a:srgbClr val="FF0000"/>
                </a:solidFill>
              </a:rPr>
              <a:t>takes a selector as a parameter </a:t>
            </a:r>
            <a:r>
              <a:rPr lang="en-US" dirty="0"/>
              <a:t>and uses that selector to place the content. </a:t>
            </a:r>
          </a:p>
          <a:p>
            <a:pPr marL="0" indent="0">
              <a:buNone/>
            </a:pPr>
            <a:br>
              <a:rPr lang="en-US" sz="3200" dirty="0"/>
            </a:br>
            <a:r>
              <a:rPr lang="en-US" sz="3200" b="1" dirty="0" err="1">
                <a:solidFill>
                  <a:srgbClr val="FF0000"/>
                </a:solidFill>
              </a:rPr>
              <a:t>prependTo</a:t>
            </a:r>
            <a:r>
              <a:rPr lang="en-US" sz="3200" b="1" dirty="0">
                <a:solidFill>
                  <a:srgbClr val="FF0000"/>
                </a:solidFill>
              </a:rPr>
              <a:t>()</a:t>
            </a:r>
            <a:r>
              <a:rPr lang="en-US" sz="3200" b="1" dirty="0"/>
              <a:t> method</a:t>
            </a:r>
          </a:p>
          <a:p>
            <a:pPr marL="0" indent="0">
              <a:buNone/>
            </a:pPr>
            <a:r>
              <a:rPr lang="en-US" dirty="0"/>
              <a:t>This method </a:t>
            </a:r>
            <a:r>
              <a:rPr lang="en-US" dirty="0">
                <a:solidFill>
                  <a:srgbClr val="FF0000"/>
                </a:solidFill>
              </a:rPr>
              <a:t>takes a selector as a parameter </a:t>
            </a:r>
            <a:r>
              <a:rPr lang="en-US" dirty="0"/>
              <a:t>and uses that selector to place the content. 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54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b="1" dirty="0" err="1"/>
              <a:t>appendTo</a:t>
            </a:r>
            <a:r>
              <a:rPr lang="en-US" b="1" dirty="0"/>
              <a:t>()</a:t>
            </a:r>
            <a:r>
              <a:rPr lang="en-US" dirty="0"/>
              <a:t>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$("&lt;b&gt;&lt;</a:t>
            </a:r>
            <a:r>
              <a:rPr lang="en-US" dirty="0" err="1"/>
              <a:t>i</a:t>
            </a:r>
            <a:r>
              <a:rPr lang="en-US" dirty="0"/>
              <a:t>&gt;Hello World 2&lt;/</a:t>
            </a:r>
            <a:r>
              <a:rPr lang="en-US" dirty="0" err="1"/>
              <a:t>i</a:t>
            </a:r>
            <a:r>
              <a:rPr lang="en-US" dirty="0"/>
              <a:t>&gt;&lt;/b&gt;").</a:t>
            </a:r>
            <a:r>
              <a:rPr lang="en-US" dirty="0" err="1">
                <a:solidFill>
                  <a:srgbClr val="FF0000"/>
                </a:solidFill>
              </a:rPr>
              <a:t>appendTo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"h1"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;</a:t>
            </a:r>
            <a:endParaRPr lang="en-US" sz="2800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dirty="0"/>
              <a:t>&lt;h1&gt;This content is already here!&lt;/h1&gt;</a:t>
            </a:r>
          </a:p>
        </p:txBody>
      </p:sp>
      <p:sp>
        <p:nvSpPr>
          <p:cNvPr id="4" name="Down Arrow Callout 3"/>
          <p:cNvSpPr/>
          <p:nvPr/>
        </p:nvSpPr>
        <p:spPr>
          <a:xfrm>
            <a:off x="6553200" y="228600"/>
            <a:ext cx="1371600" cy="1066800"/>
          </a:xfrm>
          <a:prstGeom prst="down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Requires a selector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19400"/>
            <a:ext cx="6105525" cy="36766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Right Arrow Callout 8"/>
          <p:cNvSpPr/>
          <p:nvPr/>
        </p:nvSpPr>
        <p:spPr>
          <a:xfrm>
            <a:off x="533400" y="4876800"/>
            <a:ext cx="2407920" cy="838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519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appended to &lt;h1&gt;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3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b="1" dirty="0" err="1"/>
              <a:t>prependTo</a:t>
            </a:r>
            <a:r>
              <a:rPr lang="en-US" b="1" dirty="0"/>
              <a:t>()</a:t>
            </a:r>
            <a:r>
              <a:rPr lang="en-US" dirty="0"/>
              <a:t>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$("&lt;b&gt;&lt;</a:t>
            </a:r>
            <a:r>
              <a:rPr lang="en-US" dirty="0" err="1"/>
              <a:t>i</a:t>
            </a:r>
            <a:r>
              <a:rPr lang="en-US" dirty="0"/>
              <a:t>&gt;Hello World 2&lt;/</a:t>
            </a:r>
            <a:r>
              <a:rPr lang="en-US" dirty="0" err="1"/>
              <a:t>i</a:t>
            </a:r>
            <a:r>
              <a:rPr lang="en-US" dirty="0"/>
              <a:t>&gt;&lt;/b&gt;").</a:t>
            </a:r>
            <a:r>
              <a:rPr lang="en-US" dirty="0" err="1">
                <a:solidFill>
                  <a:srgbClr val="FF0000"/>
                </a:solidFill>
              </a:rPr>
              <a:t>prependTo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"h1"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;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800" dirty="0"/>
              <a:t>&lt;h1&gt;This content is already here!&lt;/h1&gt;</a:t>
            </a:r>
          </a:p>
        </p:txBody>
      </p:sp>
      <p:sp>
        <p:nvSpPr>
          <p:cNvPr id="4" name="Down Arrow Callout 3"/>
          <p:cNvSpPr/>
          <p:nvPr/>
        </p:nvSpPr>
        <p:spPr>
          <a:xfrm>
            <a:off x="6553200" y="228600"/>
            <a:ext cx="1371600" cy="1066800"/>
          </a:xfrm>
          <a:prstGeom prst="down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Requires a selector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40" y="2819400"/>
            <a:ext cx="5691645" cy="36766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Right Arrow Callout 8"/>
          <p:cNvSpPr/>
          <p:nvPr/>
        </p:nvSpPr>
        <p:spPr>
          <a:xfrm>
            <a:off x="533400" y="4876800"/>
            <a:ext cx="2407920" cy="838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519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prepended to &lt;h1&gt;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79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" y="304800"/>
            <a:ext cx="8839200" cy="762000"/>
          </a:xfrm>
        </p:spPr>
        <p:txBody>
          <a:bodyPr>
            <a:normAutofit/>
          </a:bodyPr>
          <a:lstStyle/>
          <a:p>
            <a:r>
              <a:rPr lang="en-US" dirty="0"/>
              <a:t>DOM Manipulation Methods – not in text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before() </a:t>
            </a:r>
            <a:r>
              <a:rPr lang="en-US" sz="3200" b="1" dirty="0"/>
              <a:t>method</a:t>
            </a:r>
          </a:p>
          <a:p>
            <a:pPr marL="0" indent="0">
              <a:buNone/>
            </a:pPr>
            <a:r>
              <a:rPr lang="en-US" dirty="0"/>
              <a:t>This method will add the new content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before the selection </a:t>
            </a:r>
          </a:p>
          <a:p>
            <a:pPr marL="0" indent="0">
              <a:buNone/>
            </a:pPr>
            <a:br>
              <a:rPr lang="en-US" sz="3200" dirty="0"/>
            </a:br>
            <a:r>
              <a:rPr lang="en-US" sz="3200" b="1" dirty="0">
                <a:solidFill>
                  <a:srgbClr val="FF0000"/>
                </a:solidFill>
              </a:rPr>
              <a:t>after() </a:t>
            </a:r>
            <a:r>
              <a:rPr lang="en-US" sz="3200" b="1" dirty="0"/>
              <a:t>method</a:t>
            </a:r>
          </a:p>
          <a:p>
            <a:pPr marL="0" indent="0">
              <a:buNone/>
            </a:pPr>
            <a:r>
              <a:rPr lang="en-US" dirty="0"/>
              <a:t>This method will add the new content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after the selection</a:t>
            </a:r>
          </a:p>
        </p:txBody>
      </p:sp>
    </p:spTree>
    <p:extLst>
      <p:ext uri="{BB962C8B-B14F-4D97-AF65-F5344CB8AC3E}">
        <p14:creationId xmlns:p14="http://schemas.microsoft.com/office/powerpoint/2010/main" val="2803914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b="1" dirty="0"/>
              <a:t>before()</a:t>
            </a:r>
            <a:r>
              <a:rPr lang="en-US" dirty="0"/>
              <a:t> Method – before the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$("h1").</a:t>
            </a:r>
            <a:r>
              <a:rPr lang="en-US" dirty="0">
                <a:solidFill>
                  <a:srgbClr val="FF0000"/>
                </a:solidFill>
              </a:rPr>
              <a:t>before(</a:t>
            </a:r>
            <a:r>
              <a:rPr lang="en-US" dirty="0"/>
              <a:t>"&lt;p&gt;&lt;</a:t>
            </a:r>
            <a:r>
              <a:rPr lang="en-US" dirty="0" err="1"/>
              <a:t>i</a:t>
            </a:r>
            <a:r>
              <a:rPr lang="en-US" dirty="0"/>
              <a:t>&gt;Hello World&lt;/</a:t>
            </a:r>
            <a:r>
              <a:rPr lang="en-US" dirty="0" err="1"/>
              <a:t>i</a:t>
            </a:r>
            <a:r>
              <a:rPr lang="en-US" dirty="0"/>
              <a:t>&gt;&lt;/p&gt;"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&lt;h1&gt;This content is already here!&lt;/h1&gt;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415332"/>
            <a:ext cx="4648200" cy="10294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971800" y="1704958"/>
            <a:ext cx="1601972" cy="2710374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075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b="1" dirty="0"/>
              <a:t>after()</a:t>
            </a:r>
            <a:r>
              <a:rPr lang="en-US" dirty="0"/>
              <a:t> Method – before the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$("h1").</a:t>
            </a:r>
            <a:r>
              <a:rPr lang="en-US" dirty="0">
                <a:solidFill>
                  <a:srgbClr val="FF0000"/>
                </a:solidFill>
              </a:rPr>
              <a:t>after(</a:t>
            </a:r>
            <a:r>
              <a:rPr lang="en-US" dirty="0"/>
              <a:t>"&lt;p&gt;&lt;</a:t>
            </a:r>
            <a:r>
              <a:rPr lang="en-US" dirty="0" err="1"/>
              <a:t>i</a:t>
            </a:r>
            <a:r>
              <a:rPr lang="en-US" dirty="0"/>
              <a:t>&gt;Hello World&lt;/</a:t>
            </a:r>
            <a:r>
              <a:rPr lang="en-US" dirty="0" err="1"/>
              <a:t>i</a:t>
            </a:r>
            <a:r>
              <a:rPr lang="en-US" dirty="0"/>
              <a:t>&gt;&lt;/p&gt;"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&lt;h1&gt;This content is already here!&lt;/h1&gt;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457498"/>
            <a:ext cx="4648200" cy="9451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124200" y="1828800"/>
            <a:ext cx="1905000" cy="350520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02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" y="304800"/>
            <a:ext cx="8839200" cy="762000"/>
          </a:xfrm>
        </p:spPr>
        <p:txBody>
          <a:bodyPr>
            <a:normAutofit/>
          </a:bodyPr>
          <a:lstStyle/>
          <a:p>
            <a:r>
              <a:rPr lang="en-US" dirty="0"/>
              <a:t>DOM Manipulation Methods – not in text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rgbClr val="FF0000"/>
                </a:solidFill>
              </a:rPr>
              <a:t>insertBefore</a:t>
            </a:r>
            <a:r>
              <a:rPr lang="en-US" sz="3200" b="1" dirty="0">
                <a:solidFill>
                  <a:srgbClr val="FF0000"/>
                </a:solidFill>
              </a:rPr>
              <a:t>() </a:t>
            </a:r>
            <a:r>
              <a:rPr lang="en-US" sz="3200" b="1" dirty="0"/>
              <a:t>method</a:t>
            </a:r>
          </a:p>
          <a:p>
            <a:pPr marL="0" indent="0">
              <a:buNone/>
            </a:pPr>
            <a:r>
              <a:rPr lang="en-US" dirty="0"/>
              <a:t>This method </a:t>
            </a:r>
            <a:r>
              <a:rPr lang="en-US" dirty="0">
                <a:solidFill>
                  <a:srgbClr val="FF0000"/>
                </a:solidFill>
              </a:rPr>
              <a:t>takes a selector as a parameter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and uses that selector to place the content.</a:t>
            </a:r>
          </a:p>
          <a:p>
            <a:pPr marL="0" indent="0">
              <a:buNone/>
            </a:pPr>
            <a:br>
              <a:rPr lang="en-US" sz="3200" dirty="0"/>
            </a:br>
            <a:r>
              <a:rPr lang="en-US" sz="3200" b="1" dirty="0" err="1">
                <a:solidFill>
                  <a:srgbClr val="FF0000"/>
                </a:solidFill>
              </a:rPr>
              <a:t>insertAfter</a:t>
            </a:r>
            <a:r>
              <a:rPr lang="en-US" sz="3200" b="1" dirty="0">
                <a:solidFill>
                  <a:srgbClr val="FF0000"/>
                </a:solidFill>
              </a:rPr>
              <a:t>() </a:t>
            </a:r>
            <a:r>
              <a:rPr lang="en-US" sz="3200" b="1" dirty="0"/>
              <a:t>method</a:t>
            </a:r>
          </a:p>
          <a:p>
            <a:pPr marL="0" indent="0">
              <a:buNone/>
            </a:pPr>
            <a:r>
              <a:rPr lang="en-US" dirty="0"/>
              <a:t>This method </a:t>
            </a:r>
            <a:r>
              <a:rPr lang="en-US" dirty="0">
                <a:solidFill>
                  <a:srgbClr val="FF0000"/>
                </a:solidFill>
              </a:rPr>
              <a:t>takes a selector as a parameter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and uses that selector to place the content.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426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err="1"/>
              <a:t>insertBefore</a:t>
            </a:r>
            <a:r>
              <a:rPr lang="en-US" b="1" dirty="0"/>
              <a:t>()</a:t>
            </a:r>
            <a:r>
              <a:rPr lang="en-US" dirty="0"/>
              <a:t>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$("&lt;p&gt;&lt;</a:t>
            </a:r>
            <a:r>
              <a:rPr lang="en-US" sz="2000" dirty="0" err="1"/>
              <a:t>i</a:t>
            </a:r>
            <a:r>
              <a:rPr lang="en-US" sz="2000" dirty="0"/>
              <a:t>&gt;Hello World&lt;/</a:t>
            </a:r>
            <a:r>
              <a:rPr lang="en-US" sz="2000" dirty="0" err="1"/>
              <a:t>i</a:t>
            </a:r>
            <a:r>
              <a:rPr lang="en-US" sz="2000" dirty="0"/>
              <a:t>&gt;&lt;/p&gt;").</a:t>
            </a:r>
            <a:r>
              <a:rPr lang="en-US" sz="2000" dirty="0" err="1">
                <a:solidFill>
                  <a:srgbClr val="FF0000"/>
                </a:solidFill>
              </a:rPr>
              <a:t>insertBefore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/>
              <a:t>"h1"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;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&lt;h1&gt;This content is already here!&lt;/h1&gt;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445662"/>
            <a:ext cx="4648200" cy="10294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362200" y="1717616"/>
            <a:ext cx="1143000" cy="2778184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wn Arrow Callout 5"/>
          <p:cNvSpPr/>
          <p:nvPr/>
        </p:nvSpPr>
        <p:spPr>
          <a:xfrm>
            <a:off x="5715000" y="233916"/>
            <a:ext cx="1371600" cy="1066800"/>
          </a:xfrm>
          <a:prstGeom prst="down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Requires a selector</a:t>
            </a:r>
          </a:p>
        </p:txBody>
      </p:sp>
    </p:spTree>
    <p:extLst>
      <p:ext uri="{BB962C8B-B14F-4D97-AF65-F5344CB8AC3E}">
        <p14:creationId xmlns:p14="http://schemas.microsoft.com/office/powerpoint/2010/main" val="1535885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b="1" dirty="0" err="1"/>
              <a:t>insertAfter</a:t>
            </a:r>
            <a:r>
              <a:rPr lang="en-US" b="1" dirty="0"/>
              <a:t>()</a:t>
            </a:r>
            <a:r>
              <a:rPr lang="en-US" dirty="0"/>
              <a:t>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$("&lt;p&gt;&lt;</a:t>
            </a:r>
            <a:r>
              <a:rPr lang="en-US" sz="2000" dirty="0" err="1"/>
              <a:t>i</a:t>
            </a:r>
            <a:r>
              <a:rPr lang="en-US" sz="2000" dirty="0"/>
              <a:t>&gt;Hello World&lt;/</a:t>
            </a:r>
            <a:r>
              <a:rPr lang="en-US" sz="2000" dirty="0" err="1"/>
              <a:t>i</a:t>
            </a:r>
            <a:r>
              <a:rPr lang="en-US" sz="2000" dirty="0"/>
              <a:t>&gt;&lt;/p&gt;").</a:t>
            </a:r>
            <a:r>
              <a:rPr lang="en-US" sz="2000" dirty="0" err="1">
                <a:solidFill>
                  <a:srgbClr val="FF0000"/>
                </a:solidFill>
              </a:rPr>
              <a:t>insertAfter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/>
              <a:t>"h1"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;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&lt;h1&gt;This content is already here!&lt;/h1&gt;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457498"/>
            <a:ext cx="4648200" cy="9451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352800" y="1828800"/>
            <a:ext cx="1676400" cy="350520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wn Arrow Callout 5"/>
          <p:cNvSpPr/>
          <p:nvPr/>
        </p:nvSpPr>
        <p:spPr>
          <a:xfrm>
            <a:off x="5638800" y="228600"/>
            <a:ext cx="1371600" cy="1066800"/>
          </a:xfrm>
          <a:prstGeom prst="down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Requires a selector</a:t>
            </a:r>
          </a:p>
        </p:txBody>
      </p:sp>
    </p:spTree>
    <p:extLst>
      <p:ext uri="{BB962C8B-B14F-4D97-AF65-F5344CB8AC3E}">
        <p14:creationId xmlns:p14="http://schemas.microsoft.com/office/powerpoint/2010/main" val="162180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b="1" dirty="0"/>
              <a:t>Selectors / Filters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17856"/>
              </p:ext>
            </p:extLst>
          </p:nvPr>
        </p:nvGraphicFramePr>
        <p:xfrm>
          <a:off x="152400" y="1219200"/>
          <a:ext cx="8839200" cy="553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:eq(index)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$("ul</a:t>
                      </a:r>
                      <a:r>
                        <a:rPr lang="en-US" sz="1800" baseline="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 li:eq(3)")</a:t>
                      </a:r>
                      <a:endParaRPr lang="en-US" sz="1800">
                        <a:solidFill>
                          <a:srgbClr val="0000CC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The fourth element in the list (index starts at 0)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:gt(number)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$("ul li:gt(3)")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List elements with an index greater than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:lt(number)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$("ul li:lt(3)")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List elements with an index less than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:not(selector)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$("input:not(selector)")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All input elements that are</a:t>
                      </a:r>
                      <a:r>
                        <a:rPr lang="en-US" sz="1600" baseline="0">
                          <a:latin typeface="Verdana" panose="020B0604030504040204" pitchFamily="34" charset="0"/>
                        </a:rPr>
                        <a:t> not that selector</a:t>
                      </a:r>
                      <a:endParaRPr lang="en-US" sz="1600"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:header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$(":header")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All header elements</a:t>
                      </a:r>
                      <a:r>
                        <a:rPr lang="en-US" sz="1600" baseline="0">
                          <a:latin typeface="Verdana" panose="020B0604030504040204" pitchFamily="34" charset="0"/>
                        </a:rPr>
                        <a:t> (</a:t>
                      </a:r>
                      <a:r>
                        <a:rPr lang="en-US" sz="1600" baseline="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h1</a:t>
                      </a:r>
                      <a:r>
                        <a:rPr lang="en-US" sz="1600" baseline="0">
                          <a:latin typeface="Verdana" panose="020B0604030504040204" pitchFamily="34" charset="0"/>
                        </a:rPr>
                        <a:t>, </a:t>
                      </a:r>
                      <a:r>
                        <a:rPr lang="en-US" sz="1600" baseline="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h2</a:t>
                      </a:r>
                      <a:r>
                        <a:rPr lang="en-US" sz="1600" baseline="0">
                          <a:latin typeface="Verdana" panose="020B0604030504040204" pitchFamily="34" charset="0"/>
                        </a:rPr>
                        <a:t>,...)</a:t>
                      </a:r>
                      <a:endParaRPr lang="en-US" sz="1600"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:animated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$(":animated")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All animated elements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:contains('string')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$(":contains('string')")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Elements that contain</a:t>
                      </a:r>
                      <a:r>
                        <a:rPr lang="en-US" sz="1600" baseline="0">
                          <a:latin typeface="Verdana" panose="020B0604030504040204" pitchFamily="34" charset="0"/>
                        </a:rPr>
                        <a:t> the string</a:t>
                      </a:r>
                      <a:endParaRPr lang="en-US" sz="1600"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:has('element')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$(":has('element')")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Elements that have the element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:empty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$(":empty")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Elements with no child nodes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:hidden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$("p:hidden")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All hidden </a:t>
                      </a:r>
                      <a:r>
                        <a:rPr lang="en-US" sz="16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&lt;p&gt;</a:t>
                      </a:r>
                      <a:r>
                        <a:rPr lang="en-US" sz="1600" baseline="0">
                          <a:latin typeface="Verdana" panose="020B0604030504040204" pitchFamily="34" charset="0"/>
                        </a:rPr>
                        <a:t> elements</a:t>
                      </a:r>
                      <a:endParaRPr lang="en-US" sz="1600"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:visible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$("table:visible")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All visible tables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953000" y="202019"/>
            <a:ext cx="3352800" cy="6858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Like CSS Shortcut </a:t>
            </a:r>
          </a:p>
        </p:txBody>
      </p:sp>
    </p:spTree>
    <p:extLst>
      <p:ext uri="{BB962C8B-B14F-4D97-AF65-F5344CB8AC3E}">
        <p14:creationId xmlns:p14="http://schemas.microsoft.com/office/powerpoint/2010/main" val="2111664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" y="304800"/>
            <a:ext cx="8839200" cy="762000"/>
          </a:xfrm>
        </p:spPr>
        <p:txBody>
          <a:bodyPr>
            <a:normAutofit/>
          </a:bodyPr>
          <a:lstStyle/>
          <a:p>
            <a:r>
              <a:rPr lang="en-US" dirty="0"/>
              <a:t>DOM Manipulation Methods – not in text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8392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remove() </a:t>
            </a:r>
            <a:r>
              <a:rPr lang="en-US" sz="3200" b="1" dirty="0"/>
              <a:t>method </a:t>
            </a:r>
            <a:r>
              <a:rPr lang="en-US" sz="2400" b="1" dirty="0">
                <a:solidFill>
                  <a:srgbClr val="0000CC"/>
                </a:solidFill>
              </a:rPr>
              <a:t>– similar to delete</a:t>
            </a:r>
            <a:endParaRPr lang="en-US" sz="32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/>
              <a:t>This method will remove the selected element. 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3200" b="1" dirty="0">
                <a:solidFill>
                  <a:srgbClr val="FF0000"/>
                </a:solidFill>
              </a:rPr>
              <a:t>detach() </a:t>
            </a:r>
            <a:r>
              <a:rPr lang="en-US" sz="3200" b="1" dirty="0"/>
              <a:t>method </a:t>
            </a:r>
            <a:r>
              <a:rPr lang="en-US" sz="2400" b="1" dirty="0">
                <a:solidFill>
                  <a:srgbClr val="0000CC"/>
                </a:solidFill>
              </a:rPr>
              <a:t>– similar to cut / paste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This method will remove but keep a copy of the selected element. You must then do something with it.</a:t>
            </a:r>
          </a:p>
          <a:p>
            <a:pPr marL="0" indent="0">
              <a:buNone/>
            </a:pPr>
            <a:br>
              <a:rPr lang="en-US" sz="3200" dirty="0"/>
            </a:br>
            <a:r>
              <a:rPr lang="en-US" sz="3200" b="1" dirty="0">
                <a:solidFill>
                  <a:srgbClr val="FF0000"/>
                </a:solidFill>
              </a:rPr>
              <a:t>clone() </a:t>
            </a:r>
            <a:r>
              <a:rPr lang="en-US" sz="3200" b="1" dirty="0"/>
              <a:t>method </a:t>
            </a:r>
            <a:r>
              <a:rPr lang="en-US" sz="2400" b="1" dirty="0">
                <a:solidFill>
                  <a:srgbClr val="0000CC"/>
                </a:solidFill>
              </a:rPr>
              <a:t>– similar to copy / paste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This method will clone or copy the selection. You must then do something with it.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23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b="1"/>
              <a:t>Form related </a:t>
            </a:r>
            <a:r>
              <a:rPr lang="en-US" b="1" dirty="0"/>
              <a:t>Filters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31607"/>
              </p:ext>
            </p:extLst>
          </p:nvPr>
        </p:nvGraphicFramePr>
        <p:xfrm>
          <a:off x="152400" y="1066800"/>
          <a:ext cx="8839200" cy="534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:input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$(":input")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All input</a:t>
                      </a:r>
                      <a:r>
                        <a:rPr lang="en-US" sz="1600" baseline="0">
                          <a:latin typeface="Verdana" panose="020B0604030504040204" pitchFamily="34" charset="0"/>
                        </a:rPr>
                        <a:t> elements</a:t>
                      </a:r>
                      <a:endParaRPr lang="en-US" sz="1600"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:text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$(":text")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All input elements with</a:t>
                      </a:r>
                    </a:p>
                    <a:p>
                      <a:r>
                        <a:rPr lang="en-US" sz="16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type="text"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:password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$(":password")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type="password"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:radio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$(":radio")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type="radio"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:checkbox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$(":checkbox")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type="checkbox"</a:t>
                      </a:r>
                      <a:endParaRPr lang="en-US" sz="1600">
                        <a:solidFill>
                          <a:srgbClr val="0000CC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:submit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$(":submit")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type="submit"</a:t>
                      </a:r>
                      <a:endParaRPr lang="en-US" sz="1600">
                        <a:solidFill>
                          <a:srgbClr val="0000CC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:reset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$(":reset")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type="reset"</a:t>
                      </a:r>
                      <a:endParaRPr lang="en-US" sz="1600">
                        <a:solidFill>
                          <a:srgbClr val="0000CC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:button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$(":button")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type="button"</a:t>
                      </a:r>
                      <a:endParaRPr lang="en-US" sz="1600">
                        <a:solidFill>
                          <a:srgbClr val="0000CC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:image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$(":image")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type="image"</a:t>
                      </a:r>
                      <a:endParaRPr lang="en-US" sz="1600">
                        <a:solidFill>
                          <a:srgbClr val="0000CC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:file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$(":file")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aseline="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type="file"</a:t>
                      </a:r>
                      <a:endParaRPr lang="en-US" sz="1600">
                        <a:solidFill>
                          <a:srgbClr val="0000CC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:enabled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$(":enabled")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All enabled input elements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:disabled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$(":disabled")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All disabled input elements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:selected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$(":selected")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All selected input elements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Console" panose="020B0609040504020204" pitchFamily="49" charset="0"/>
                        </a:rPr>
                        <a:t>:checked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CC"/>
                          </a:solidFill>
                          <a:latin typeface="Lucida Console" panose="020B0609040504020204" pitchFamily="49" charset="0"/>
                        </a:rPr>
                        <a:t>$(":checked")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Verdana" panose="020B0604030504040204" pitchFamily="34" charset="0"/>
                        </a:rPr>
                        <a:t>All checked input elements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74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97368" cy="838200"/>
          </a:xfrm>
        </p:spPr>
        <p:txBody>
          <a:bodyPr>
            <a:normAutofit/>
          </a:bodyPr>
          <a:lstStyle/>
          <a:p>
            <a:r>
              <a:rPr lang="en-US" b="1" dirty="0"/>
              <a:t>Attribute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133600"/>
            <a:ext cx="8915400" cy="4267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Lucida Console" panose="020B0609040504020204" pitchFamily="49" charset="0"/>
              </a:rPr>
              <a:t>$('</a:t>
            </a:r>
            <a:r>
              <a:rPr lang="en-US" sz="1600">
                <a:solidFill>
                  <a:srgbClr val="FF0000"/>
                </a:solidFill>
                <a:latin typeface="Lucida Console" panose="020B0609040504020204" pitchFamily="49" charset="0"/>
              </a:rPr>
              <a:t>[title]</a:t>
            </a:r>
            <a:r>
              <a:rPr lang="en-US" sz="1600">
                <a:latin typeface="Lucida Console" panose="020B0609040504020204" pitchFamily="49" charset="0"/>
              </a:rPr>
              <a:t>').</a:t>
            </a:r>
            <a:r>
              <a:rPr lang="en-US" sz="1600" err="1">
                <a:latin typeface="Lucida Console" panose="020B0609040504020204" pitchFamily="49" charset="0"/>
              </a:rPr>
              <a:t>css</a:t>
            </a:r>
            <a:r>
              <a:rPr lang="en-US" sz="1600">
                <a:latin typeface="Lucida Console" panose="020B0609040504020204" pitchFamily="49" charset="0"/>
              </a:rPr>
              <a:t>("color", "red");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&lt;h1 </a:t>
            </a:r>
            <a:r>
              <a:rPr lang="en-US" sz="1600">
                <a:solidFill>
                  <a:srgbClr val="FF0000"/>
                </a:solidFill>
                <a:latin typeface="Lucida Console" panose="020B0609040504020204" pitchFamily="49" charset="0"/>
              </a:rPr>
              <a:t>title</a:t>
            </a:r>
            <a:r>
              <a:rPr lang="en-US" sz="1600" dirty="0">
                <a:latin typeface="Lucida Console" panose="020B0609040504020204" pitchFamily="49" charset="0"/>
              </a:rPr>
              <a:t>="resources"&gt;jQuery Resources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&lt;/h1&gt;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&lt;</a:t>
            </a:r>
            <a:r>
              <a:rPr lang="en-US" sz="16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ul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  &lt;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li&gt;</a:t>
            </a:r>
            <a:r>
              <a:rPr lang="en-US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&lt;a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href</a:t>
            </a:r>
            <a:r>
              <a:rPr lang="en-US" sz="1600" dirty="0">
                <a:latin typeface="Lucida Console" panose="020B0609040504020204" pitchFamily="49" charset="0"/>
              </a:rPr>
              <a:t>="http://www.jquery.com"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Lucida Console" panose="020B0609040504020204" pitchFamily="49" charset="0"/>
              </a:rPr>
              <a:t>         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title</a:t>
            </a:r>
            <a:r>
              <a:rPr lang="en-US" sz="1600" dirty="0">
                <a:latin typeface="Lucida Console" panose="020B0609040504020204" pitchFamily="49" charset="0"/>
              </a:rPr>
              <a:t>="jQuery website"&gt;jQuery.com</a:t>
            </a:r>
            <a:r>
              <a:rPr lang="en-US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&lt;/a&gt;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&lt;/</a:t>
            </a: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li&gt;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  &lt;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li</a:t>
            </a: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&gt;</a:t>
            </a:r>
            <a:r>
              <a:rPr lang="en-US" sz="1600">
                <a:solidFill>
                  <a:srgbClr val="006600"/>
                </a:solidFill>
                <a:latin typeface="Lucida Console" panose="020B0609040504020204" pitchFamily="49" charset="0"/>
              </a:rPr>
              <a:t>&lt;a</a:t>
            </a:r>
            <a:br>
              <a:rPr lang="en-US" sz="1600">
                <a:solidFill>
                  <a:srgbClr val="006600"/>
                </a:solidFill>
                <a:latin typeface="Lucida Console" panose="020B0609040504020204" pitchFamily="49" charset="0"/>
              </a:rPr>
            </a:br>
            <a:r>
              <a:rPr lang="en-US" sz="1600">
                <a:solidFill>
                  <a:srgbClr val="006600"/>
                </a:solidFill>
                <a:latin typeface="Lucida Console" panose="020B0609040504020204" pitchFamily="49" charset="0"/>
              </a:rPr>
              <a:t>      </a:t>
            </a:r>
            <a:r>
              <a:rPr lang="en-US" sz="1600">
                <a:latin typeface="Lucida Console" panose="020B0609040504020204" pitchFamily="49" charset="0"/>
              </a:rPr>
              <a:t>  href</a:t>
            </a:r>
            <a:r>
              <a:rPr lang="en-US" sz="1600" dirty="0">
                <a:latin typeface="Lucida Console" panose="020B0609040504020204" pitchFamily="49" charset="0"/>
              </a:rPr>
              <a:t>="http://www.w3schools.com/jquery/jquery_ref_selectors.asp"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Lucida Console" panose="020B0609040504020204" pitchFamily="49" charset="0"/>
              </a:rPr>
              <a:t>        </a:t>
            </a:r>
            <a:r>
              <a:rPr lang="en-US" sz="1600">
                <a:solidFill>
                  <a:srgbClr val="FF0000"/>
                </a:solidFill>
                <a:latin typeface="Lucida Console" panose="020B0609040504020204" pitchFamily="49" charset="0"/>
              </a:rPr>
              <a:t>title</a:t>
            </a:r>
            <a:r>
              <a:rPr lang="en-US" sz="1600" dirty="0">
                <a:latin typeface="Lucida Console" panose="020B0609040504020204" pitchFamily="49" charset="0"/>
              </a:rPr>
              <a:t>="W3Schools jQuery reference"&gt;W3Schools</a:t>
            </a:r>
            <a:r>
              <a:rPr lang="en-US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&lt;/a&gt;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&lt;/</a:t>
            </a: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li&gt;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600">
                <a:latin typeface="Lucida Console" panose="020B0609040504020204" pitchFamily="49" charset="0"/>
              </a:rPr>
            </a:br>
            <a:r>
              <a:rPr lang="en-US" sz="1600">
                <a:latin typeface="Lucida Console" panose="020B0609040504020204" pitchFamily="49" charset="0"/>
              </a:rPr>
              <a:t>  </a:t>
            </a: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&lt;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li&gt;</a:t>
            </a:r>
            <a:r>
              <a:rPr lang="en-US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&lt;a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href</a:t>
            </a:r>
            <a:r>
              <a:rPr lang="en-US" sz="1600" dirty="0">
                <a:latin typeface="Lucida Console" panose="020B0609040504020204" pitchFamily="49" charset="0"/>
              </a:rPr>
              <a:t>="http://docs.jquery.com"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Lucida Console" panose="020B0609040504020204" pitchFamily="49" charset="0"/>
              </a:rPr>
              <a:t>         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title</a:t>
            </a:r>
            <a:r>
              <a:rPr lang="en-US" sz="1600" dirty="0">
                <a:latin typeface="Lucida Console" panose="020B0609040504020204" pitchFamily="49" charset="0"/>
              </a:rPr>
              <a:t>="jQuery documentation"&gt;jQuery Documentation</a:t>
            </a:r>
            <a:r>
              <a:rPr lang="en-US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&lt;/a&gt;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&lt;/</a:t>
            </a: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li&gt;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&lt;/</a:t>
            </a:r>
            <a:r>
              <a:rPr lang="en-US" sz="16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ul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316736"/>
            <a:ext cx="2552700" cy="12668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9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5448" y="2133600"/>
            <a:ext cx="8915400" cy="4267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Lucida Console" panose="020B0609040504020204" pitchFamily="49" charset="0"/>
              </a:rPr>
              <a:t>$('</a:t>
            </a:r>
            <a:r>
              <a:rPr lang="en-US" sz="1600">
                <a:solidFill>
                  <a:srgbClr val="FF0000"/>
                </a:solidFill>
                <a:latin typeface="Lucida Console" panose="020B0609040504020204" pitchFamily="49" charset="0"/>
              </a:rPr>
              <a:t>h1[title]</a:t>
            </a:r>
            <a:r>
              <a:rPr lang="en-US" sz="1600">
                <a:latin typeface="Lucida Console" panose="020B0609040504020204" pitchFamily="49" charset="0"/>
              </a:rPr>
              <a:t>').</a:t>
            </a:r>
            <a:r>
              <a:rPr lang="en-US" sz="1600" err="1">
                <a:latin typeface="Lucida Console" panose="020B0609040504020204" pitchFamily="49" charset="0"/>
              </a:rPr>
              <a:t>css</a:t>
            </a:r>
            <a:r>
              <a:rPr lang="en-US" sz="1600">
                <a:latin typeface="Lucida Console" panose="020B0609040504020204" pitchFamily="49" charset="0"/>
              </a:rPr>
              <a:t>("color", "red");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006600"/>
                </a:solidFill>
                <a:latin typeface="Lucida Console" panose="020B0609040504020204" pitchFamily="49" charset="0"/>
              </a:rPr>
              <a:t>&lt;</a:t>
            </a:r>
            <a:r>
              <a:rPr lang="en-US" sz="1600">
                <a:solidFill>
                  <a:srgbClr val="FF0000"/>
                </a:solidFill>
                <a:latin typeface="Lucida Console" panose="020B0609040504020204" pitchFamily="49" charset="0"/>
              </a:rPr>
              <a:t>h1</a:t>
            </a:r>
            <a:r>
              <a:rPr lang="en-US" sz="1600"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title</a:t>
            </a:r>
            <a:r>
              <a:rPr lang="en-US" sz="1600" dirty="0">
                <a:latin typeface="Lucida Console" panose="020B0609040504020204" pitchFamily="49" charset="0"/>
              </a:rPr>
              <a:t>="resources"&gt;jQuery Resources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&lt;/</a:t>
            </a: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h1&gt;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&lt;</a:t>
            </a:r>
            <a:r>
              <a:rPr lang="en-US" sz="16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ul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  &lt;li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&gt;</a:t>
            </a:r>
            <a:r>
              <a:rPr lang="en-US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&lt;a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href</a:t>
            </a:r>
            <a:r>
              <a:rPr lang="en-US" sz="1600" dirty="0">
                <a:latin typeface="Lucida Console" panose="020B0609040504020204" pitchFamily="49" charset="0"/>
              </a:rPr>
              <a:t>="http://www.jquery.com"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   title="jQuery website"&gt;jQuery.com</a:t>
            </a:r>
            <a:r>
              <a:rPr lang="en-US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&lt;/a&gt;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&lt;/</a:t>
            </a: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li&gt;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  &lt;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li</a:t>
            </a: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&gt;</a:t>
            </a:r>
            <a:r>
              <a:rPr lang="en-US" sz="1600">
                <a:solidFill>
                  <a:srgbClr val="006600"/>
                </a:solidFill>
                <a:latin typeface="Lucida Console" panose="020B0609040504020204" pitchFamily="49" charset="0"/>
              </a:rPr>
              <a:t>&lt;a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Lucida Console" panose="020B0609040504020204" pitchFamily="49" charset="0"/>
              </a:rPr>
              <a:t>        href</a:t>
            </a:r>
            <a:r>
              <a:rPr lang="en-US" sz="1600" dirty="0">
                <a:latin typeface="Lucida Console" panose="020B0609040504020204" pitchFamily="49" charset="0"/>
              </a:rPr>
              <a:t>="http://www.w3schools.com/jquery/jquery_ref_selectors.asp"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Lucida Console" panose="020B0609040504020204" pitchFamily="49" charset="0"/>
              </a:rPr>
              <a:t>        title</a:t>
            </a:r>
            <a:r>
              <a:rPr lang="en-US" sz="1600" dirty="0">
                <a:latin typeface="Lucida Console" panose="020B0609040504020204" pitchFamily="49" charset="0"/>
              </a:rPr>
              <a:t>="W3Schools jQuery reference"&gt;W3Schools</a:t>
            </a:r>
            <a:r>
              <a:rPr lang="en-US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&lt;/a&gt;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&lt;/</a:t>
            </a: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li&gt;</a:t>
            </a:r>
            <a:endParaRPr lang="en-US" sz="16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  &lt;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li&gt;</a:t>
            </a:r>
            <a:r>
              <a:rPr lang="en-US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&lt;a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href</a:t>
            </a:r>
            <a:r>
              <a:rPr lang="en-US" sz="1600" dirty="0">
                <a:latin typeface="Lucida Console" panose="020B0609040504020204" pitchFamily="49" charset="0"/>
              </a:rPr>
              <a:t>="http://docs.jquery.com"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Lucida Console" panose="020B0609040504020204" pitchFamily="49" charset="0"/>
              </a:rPr>
              <a:t>         title</a:t>
            </a:r>
            <a:r>
              <a:rPr lang="en-US" sz="1600" dirty="0">
                <a:latin typeface="Lucida Console" panose="020B0609040504020204" pitchFamily="49" charset="0"/>
              </a:rPr>
              <a:t>="jQuery documentation"&gt;jQuery Documentation</a:t>
            </a:r>
            <a:r>
              <a:rPr lang="en-US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&lt;/a&gt;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&lt;/</a:t>
            </a: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&lt;/</a:t>
            </a:r>
            <a:r>
              <a:rPr lang="en-US" sz="16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ul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314810"/>
            <a:ext cx="2642113" cy="12710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97368" cy="838200"/>
          </a:xfrm>
        </p:spPr>
        <p:txBody>
          <a:bodyPr>
            <a:normAutofit/>
          </a:bodyPr>
          <a:lstStyle/>
          <a:p>
            <a:r>
              <a:rPr lang="en-US" b="1" dirty="0"/>
              <a:t>Attribute </a:t>
            </a:r>
            <a:r>
              <a:rPr lang="en-US" b="1"/>
              <a:t>Selectors </a:t>
            </a:r>
            <a:r>
              <a:rPr lang="en-US" b="1">
                <a:solidFill>
                  <a:srgbClr val="C00000"/>
                </a:solidFill>
              </a:rPr>
              <a:t>of a specific element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9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97368" cy="865414"/>
          </a:xfrm>
        </p:spPr>
        <p:txBody>
          <a:bodyPr>
            <a:normAutofit/>
          </a:bodyPr>
          <a:lstStyle/>
          <a:p>
            <a:r>
              <a:rPr lang="en-US" b="1" dirty="0"/>
              <a:t>Attribute that has an </a:t>
            </a:r>
            <a:r>
              <a:rPr lang="en-US" b="1" dirty="0">
                <a:solidFill>
                  <a:srgbClr val="C00000"/>
                </a:solidFill>
              </a:rPr>
              <a:t>exact </a:t>
            </a:r>
            <a:r>
              <a:rPr lang="en-US" b="1" dirty="0"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828800"/>
            <a:ext cx="8915400" cy="4495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16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160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Lucida Console" panose="020B0609040504020204" pitchFamily="49" charset="0"/>
              </a:rPr>
              <a:t>$('</a:t>
            </a:r>
            <a:r>
              <a:rPr lang="en-US" sz="1600">
                <a:solidFill>
                  <a:srgbClr val="FF0000"/>
                </a:solidFill>
                <a:latin typeface="Lucida Console" panose="020B0609040504020204" pitchFamily="49" charset="0"/>
              </a:rPr>
              <a:t>[title=</a:t>
            </a:r>
            <a:r>
              <a:rPr lang="en-US" sz="1600">
                <a:latin typeface="Lucida Console" panose="020B0609040504020204" pitchFamily="49" charset="0"/>
              </a:rPr>
              <a:t>"</a:t>
            </a:r>
            <a:r>
              <a:rPr lang="en-US" sz="1600">
                <a:solidFill>
                  <a:srgbClr val="FF0000"/>
                </a:solidFill>
                <a:latin typeface="Lucida Console" panose="020B0609040504020204" pitchFamily="49" charset="0"/>
              </a:rPr>
              <a:t>jQuery website</a:t>
            </a:r>
            <a:r>
              <a:rPr lang="en-US" sz="1600">
                <a:latin typeface="Lucida Console" panose="020B0609040504020204" pitchFamily="49" charset="0"/>
              </a:rPr>
              <a:t>"</a:t>
            </a:r>
            <a:r>
              <a:rPr lang="en-US" sz="160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  <a:r>
              <a:rPr lang="en-US" sz="1600">
                <a:latin typeface="Lucida Console" panose="020B0609040504020204" pitchFamily="49" charset="0"/>
              </a:rPr>
              <a:t>').css("color", "red");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&lt;h1 </a:t>
            </a:r>
            <a:r>
              <a:rPr lang="en-US" sz="1600" dirty="0">
                <a:latin typeface="Lucida Console" panose="020B0609040504020204" pitchFamily="49" charset="0"/>
              </a:rPr>
              <a:t>title="resources"&gt;jQuery Resources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&lt;/h1&gt;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&lt;</a:t>
            </a:r>
            <a:r>
              <a:rPr lang="en-US" sz="16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ul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  &lt;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li&gt;</a:t>
            </a:r>
            <a:r>
              <a:rPr lang="en-US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&lt;a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href</a:t>
            </a:r>
            <a:r>
              <a:rPr lang="en-US" sz="1600" dirty="0">
                <a:latin typeface="Lucida Console" panose="020B0609040504020204" pitchFamily="49" charset="0"/>
              </a:rPr>
              <a:t>="http://www.jquery.com"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   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title="jQuery website"&gt;</a:t>
            </a:r>
            <a:r>
              <a:rPr lang="en-US" sz="1600" dirty="0">
                <a:latin typeface="Lucida Console" panose="020B0609040504020204" pitchFamily="49" charset="0"/>
              </a:rPr>
              <a:t>jQuery.com</a:t>
            </a:r>
            <a:r>
              <a:rPr lang="en-US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&lt;/a&gt;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&lt;/</a:t>
            </a: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li&gt;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  &lt;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li</a:t>
            </a: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&gt;</a:t>
            </a:r>
            <a:r>
              <a:rPr lang="en-US" sz="1600">
                <a:solidFill>
                  <a:srgbClr val="006600"/>
                </a:solidFill>
                <a:latin typeface="Lucida Console" panose="020B0609040504020204" pitchFamily="49" charset="0"/>
              </a:rPr>
              <a:t>&lt;a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006600"/>
                </a:solidFill>
                <a:latin typeface="Lucida Console" panose="020B0609040504020204" pitchFamily="49" charset="0"/>
              </a:rPr>
              <a:t>       </a:t>
            </a:r>
            <a:r>
              <a:rPr lang="en-US" sz="1600">
                <a:latin typeface="Lucida Console" panose="020B0609040504020204" pitchFamily="49" charset="0"/>
              </a:rPr>
              <a:t>href</a:t>
            </a:r>
            <a:r>
              <a:rPr lang="en-US" sz="1600" dirty="0">
                <a:latin typeface="Lucida Console" panose="020B0609040504020204" pitchFamily="49" charset="0"/>
              </a:rPr>
              <a:t>="http://www.w3schools.com/jquery/jquery_ref_selectors.asp"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Lucida Console" panose="020B0609040504020204" pitchFamily="49" charset="0"/>
              </a:rPr>
              <a:t>       title</a:t>
            </a:r>
            <a:r>
              <a:rPr lang="en-US" sz="1600" dirty="0">
                <a:latin typeface="Lucida Console" panose="020B0609040504020204" pitchFamily="49" charset="0"/>
              </a:rPr>
              <a:t>="W3Schools jQuery reference"&gt;W3Schools</a:t>
            </a:r>
            <a:r>
              <a:rPr lang="en-US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&lt;/a&gt;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&lt;/</a:t>
            </a: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li&gt;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>
              <a:solidFill>
                <a:srgbClr val="0000CC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  &lt;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li&gt;</a:t>
            </a:r>
            <a:r>
              <a:rPr lang="en-US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&lt;a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href</a:t>
            </a:r>
            <a:r>
              <a:rPr lang="en-US" sz="1600" dirty="0">
                <a:latin typeface="Lucida Console" panose="020B0609040504020204" pitchFamily="49" charset="0"/>
              </a:rPr>
              <a:t>="http://docs.jquery.com"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latin typeface="Lucida Console" panose="020B0609040504020204" pitchFamily="49" charset="0"/>
              </a:rPr>
              <a:t>         title</a:t>
            </a:r>
            <a:r>
              <a:rPr lang="en-US" sz="1600" dirty="0">
                <a:latin typeface="Lucida Console" panose="020B0609040504020204" pitchFamily="49" charset="0"/>
              </a:rPr>
              <a:t>="jQuery documentation"&gt;jQuery Documentation</a:t>
            </a:r>
            <a:r>
              <a:rPr lang="en-US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&lt;/a&gt;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&lt;/</a:t>
            </a: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li&gt;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solidFill>
                  <a:srgbClr val="0000CC"/>
                </a:solidFill>
                <a:latin typeface="Lucida Console" panose="020B0609040504020204" pitchFamily="49" charset="0"/>
              </a:rPr>
              <a:t>&lt;/</a:t>
            </a:r>
            <a:r>
              <a:rPr lang="en-US" sz="16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ul</a:t>
            </a:r>
            <a:r>
              <a:rPr lang="en-US" sz="1600" dirty="0">
                <a:solidFill>
                  <a:srgbClr val="0000CC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295471"/>
            <a:ext cx="2634343" cy="1266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Down Arrow Callout 3"/>
          <p:cNvSpPr/>
          <p:nvPr/>
        </p:nvSpPr>
        <p:spPr>
          <a:xfrm>
            <a:off x="381000" y="2066924"/>
            <a:ext cx="2275368" cy="552116"/>
          </a:xfrm>
          <a:prstGeom prst="down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Verdana" panose="020B0604030504040204" pitchFamily="34" charset="0"/>
              </a:rPr>
              <a:t>quotation marks</a:t>
            </a:r>
            <a:endParaRPr lang="en-US" sz="28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3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/>
        </a:solidFill>
        <a:ln>
          <a:solidFill>
            <a:schemeClr val="tx1"/>
          </a:solidFill>
        </a:ln>
      </a:spPr>
      <a:bodyPr rtlCol="0" anchor="ctr"/>
      <a:lstStyle>
        <a:defPPr algn="ctr">
          <a:defRPr sz="28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2135</TotalTime>
  <Words>2511</Words>
  <Application>Microsoft Office PowerPoint</Application>
  <PresentationFormat>On-screen Show (4:3)</PresentationFormat>
  <Paragraphs>563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Gill Sans MT</vt:lpstr>
      <vt:lpstr>Lucida Console</vt:lpstr>
      <vt:lpstr>Times New Roman</vt:lpstr>
      <vt:lpstr>Verdana</vt:lpstr>
      <vt:lpstr>Wingdings</vt:lpstr>
      <vt:lpstr>Wingdings 3</vt:lpstr>
      <vt:lpstr>Origin</vt:lpstr>
      <vt:lpstr>Microsoft Word Document</vt:lpstr>
      <vt:lpstr>Document</vt:lpstr>
      <vt:lpstr>JavaScript and jQuery Course</vt:lpstr>
      <vt:lpstr>Topics Covered</vt:lpstr>
      <vt:lpstr>Some of the most useful jQuery Selectors</vt:lpstr>
      <vt:lpstr>Selectors / Filters</vt:lpstr>
      <vt:lpstr>Selectors / Filters</vt:lpstr>
      <vt:lpstr>Form related Filters</vt:lpstr>
      <vt:lpstr>Attribute Selectors</vt:lpstr>
      <vt:lpstr>Attribute Selectors of a specific element</vt:lpstr>
      <vt:lpstr>Attribute that has an exact value</vt:lpstr>
      <vt:lpstr>Selector / Filter – :first   :last</vt:lpstr>
      <vt:lpstr>Selector / Filter – :even</vt:lpstr>
      <vt:lpstr>Selector / Filter – :nth-child(n)</vt:lpstr>
      <vt:lpstr>Selector / Filter – :not(some_selector)</vt:lpstr>
      <vt:lpstr>jQuery Methods</vt:lpstr>
      <vt:lpstr>Useful jQuery methods</vt:lpstr>
      <vt:lpstr>attr(name, value) Method </vt:lpstr>
      <vt:lpstr>attr(name) Method</vt:lpstr>
      <vt:lpstr>addClass(class_name) Method</vt:lpstr>
      <vt:lpstr>removeClass(class_name) Method</vt:lpstr>
      <vt:lpstr>hasClass(class_name) Method</vt:lpstr>
      <vt:lpstr>toggleClass(class_name) Method</vt:lpstr>
      <vt:lpstr>toggleClass(class_name) Method</vt:lpstr>
      <vt:lpstr>next() Traversal Method</vt:lpstr>
      <vt:lpstr>prev() Traversal Method</vt:lpstr>
      <vt:lpstr>each(function) Method – takes a function </vt:lpstr>
      <vt:lpstr>hide() Method</vt:lpstr>
      <vt:lpstr>show() Method</vt:lpstr>
      <vt:lpstr>Useful jQuery event methods</vt:lpstr>
      <vt:lpstr>click() Event Method – code will run for each click</vt:lpstr>
      <vt:lpstr>hover() Event Method  – takes 2 functions for mouseover / mouseout</vt:lpstr>
      <vt:lpstr>toggle() Event Method - DEPRECATED – takes 2 functions for 1st click / 2nd click</vt:lpstr>
      <vt:lpstr>Other Event Methods</vt:lpstr>
      <vt:lpstr>bind() event method – replaced by on()      – deprecated version 3</vt:lpstr>
      <vt:lpstr>on() event method - 2 events / 2 handlers</vt:lpstr>
      <vt:lpstr>on() Event Method – using named function</vt:lpstr>
      <vt:lpstr>off() Event Method – using named function</vt:lpstr>
      <vt:lpstr>one() Event Method – code will run once</vt:lpstr>
      <vt:lpstr>DOM Manipulation Methods – not in text</vt:lpstr>
      <vt:lpstr>append() Method – at the end</vt:lpstr>
      <vt:lpstr>prepend() Method – at the beginning</vt:lpstr>
      <vt:lpstr>  DOM Manipulation Methods – not in text</vt:lpstr>
      <vt:lpstr>appendTo() Method </vt:lpstr>
      <vt:lpstr>prependTo() Method </vt:lpstr>
      <vt:lpstr>DOM Manipulation Methods – not in text</vt:lpstr>
      <vt:lpstr>before() Method – before the selector</vt:lpstr>
      <vt:lpstr>after() Method – before the selector</vt:lpstr>
      <vt:lpstr>DOM Manipulation Methods – not in text</vt:lpstr>
      <vt:lpstr>insertBefore() Method </vt:lpstr>
      <vt:lpstr>insertAfter() Method </vt:lpstr>
      <vt:lpstr>DOM Manipulation Methods – not in text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 170</dc:title>
  <dc:creator>teresa</dc:creator>
  <cp:lastModifiedBy>tpelkie</cp:lastModifiedBy>
  <cp:revision>123</cp:revision>
  <cp:lastPrinted>2013-03-19T21:58:54Z</cp:lastPrinted>
  <dcterms:created xsi:type="dcterms:W3CDTF">2012-07-06T23:37:50Z</dcterms:created>
  <dcterms:modified xsi:type="dcterms:W3CDTF">2017-11-07T19:47:22Z</dcterms:modified>
</cp:coreProperties>
</file>