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660"/>
  </p:normalViewPr>
  <p:slideViewPr>
    <p:cSldViewPr>
      <p:cViewPr varScale="1">
        <p:scale>
          <a:sx n="108" d="100"/>
          <a:sy n="108" d="100"/>
        </p:scale>
        <p:origin x="21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6EF345-15F4-49E0-90ED-37FD93BE5CC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AB5315-69DE-4C5D-838C-ACE66F69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Murach's JavaScript and jQuery, C7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Murach's JavaScript and jQuery,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2012, Mike Murach &amp; Associates, Inc.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/>
              <a:t>Class 13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1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Example –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</a:t>
            </a:r>
            <a:r>
              <a:rPr lang="en-US" sz="3200" b="1" dirty="0" err="1"/>
              <a:t>fadeIn</a:t>
            </a:r>
            <a:r>
              <a:rPr lang="en-US" sz="3200" b="1" dirty="0"/>
              <a:t>(“</a:t>
            </a:r>
            <a:r>
              <a:rPr lang="en-US" sz="3200" b="1" dirty="0">
                <a:solidFill>
                  <a:srgbClr val="FF0000"/>
                </a:solidFill>
              </a:rPr>
              <a:t>fast</a:t>
            </a:r>
            <a:r>
              <a:rPr lang="en-US" sz="3200" b="1" dirty="0"/>
              <a:t>”)  </a:t>
            </a:r>
            <a:r>
              <a:rPr lang="en-US" sz="3200" dirty="0"/>
              <a:t>- faded into 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</a:t>
            </a:r>
            <a:r>
              <a:rPr lang="en-US" sz="3200" b="1" dirty="0" err="1"/>
              <a:t>fadeOut</a:t>
            </a:r>
            <a:r>
              <a:rPr lang="en-US" sz="3200" b="1" dirty="0"/>
              <a:t>(“</a:t>
            </a:r>
            <a:r>
              <a:rPr lang="en-US" sz="3200" b="1" dirty="0">
                <a:solidFill>
                  <a:srgbClr val="FF0000"/>
                </a:solidFill>
              </a:rPr>
              <a:t>slow</a:t>
            </a:r>
            <a:r>
              <a:rPr lang="en-US" sz="3200" b="1" dirty="0"/>
              <a:t>”)  </a:t>
            </a:r>
            <a:r>
              <a:rPr lang="en-US" sz="3200" dirty="0"/>
              <a:t>- fades out of  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</a:t>
            </a:r>
            <a:r>
              <a:rPr lang="en-US" sz="3200" b="1" dirty="0" err="1"/>
              <a:t>fadeToggle</a:t>
            </a:r>
            <a:r>
              <a:rPr lang="en-US" sz="3200" b="1" dirty="0"/>
              <a:t>(</a:t>
            </a:r>
            <a:r>
              <a:rPr lang="en-US" sz="3200" b="1" dirty="0">
                <a:solidFill>
                  <a:srgbClr val="FF0000"/>
                </a:solidFill>
              </a:rPr>
              <a:t>2000</a:t>
            </a:r>
            <a:r>
              <a:rPr lang="en-US" sz="3200" b="1" dirty="0"/>
              <a:t>)  </a:t>
            </a:r>
            <a:r>
              <a:rPr lang="en-US" sz="3200" dirty="0"/>
              <a:t>- toggles between the two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CC"/>
                </a:solidFill>
              </a:rPr>
              <a:t>Manipulates the CSS opacity property (0 to 1)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$("#link1").</a:t>
            </a:r>
            <a:r>
              <a:rPr lang="en-US" sz="3200" b="1" dirty="0">
                <a:solidFill>
                  <a:srgbClr val="0000CC"/>
                </a:solidFill>
              </a:rPr>
              <a:t>click(</a:t>
            </a:r>
            <a:r>
              <a:rPr lang="en-US" sz="3200" b="1" dirty="0"/>
              <a:t>function(){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    $("#para1").</a:t>
            </a:r>
            <a:r>
              <a:rPr lang="en-US" sz="3200" b="1" dirty="0" err="1">
                <a:solidFill>
                  <a:srgbClr val="FF0000"/>
                </a:solidFill>
              </a:rPr>
              <a:t>fadeToggle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en-US" sz="3200" b="1" dirty="0"/>
              <a:t>;  </a:t>
            </a:r>
            <a:r>
              <a:rPr lang="en-US" sz="3200" dirty="0">
                <a:solidFill>
                  <a:srgbClr val="00B050"/>
                </a:solidFill>
              </a:rPr>
              <a:t>// 400ms duration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 }</a:t>
            </a:r>
            <a:r>
              <a:rPr lang="en-US" sz="3200" b="1" dirty="0">
                <a:solidFill>
                  <a:srgbClr val="0000CC"/>
                </a:solidFill>
              </a:rPr>
              <a:t>)</a:t>
            </a:r>
            <a:r>
              <a:rPr lang="en-US" sz="3200" b="1" dirty="0"/>
              <a:t>;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914400" y="3581400"/>
            <a:ext cx="4180114" cy="222068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if no parameters specified…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speed = 400ms / “normal”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easing = “swing”</a:t>
            </a:r>
            <a:endParaRPr lang="en-US" sz="2800" b="1" dirty="0">
              <a:solidFill>
                <a:srgbClr val="0066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6" y="3528886"/>
            <a:ext cx="1828800" cy="1828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36" y="4748085"/>
            <a:ext cx="1813454" cy="1419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341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Fading – one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800" dirty="0" err="1"/>
              <a:t>fadeTo</a:t>
            </a:r>
            <a:r>
              <a:rPr lang="en-US" sz="4800" dirty="0"/>
              <a:t>()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dirty="0"/>
              <a:t>fades the selection to a specific </a:t>
            </a:r>
            <a:r>
              <a:rPr lang="en-US" sz="3200" dirty="0">
                <a:solidFill>
                  <a:srgbClr val="FF0000"/>
                </a:solidFill>
              </a:rPr>
              <a:t>opacity</a:t>
            </a:r>
            <a:r>
              <a:rPr lang="en-US" sz="3200" dirty="0"/>
              <a:t> - a number between 0.00 and 1.00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$(selector).</a:t>
            </a:r>
            <a:r>
              <a:rPr lang="en-US" sz="3200" dirty="0" err="1"/>
              <a:t>fadeTo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speed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0000"/>
                </a:solidFill>
              </a:rPr>
              <a:t>opacity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easing</a:t>
            </a:r>
            <a:r>
              <a:rPr lang="en-US" sz="3200" dirty="0"/>
              <a:t>,  </a:t>
            </a:r>
            <a:r>
              <a:rPr lang="en-US" sz="3200" dirty="0">
                <a:solidFill>
                  <a:srgbClr val="FF0000"/>
                </a:solidFill>
              </a:rPr>
              <a:t>callback</a:t>
            </a:r>
            <a:r>
              <a:rPr lang="en-US" sz="3200" dirty="0"/>
              <a:t>) ;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2895600" y="4724400"/>
            <a:ext cx="4180114" cy="13716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required parameter </a:t>
            </a:r>
          </a:p>
        </p:txBody>
      </p:sp>
    </p:spTree>
    <p:extLst>
      <p:ext uri="{BB962C8B-B14F-4D97-AF65-F5344CB8AC3E}">
        <p14:creationId xmlns:p14="http://schemas.microsoft.com/office/powerpoint/2010/main" val="16063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$("#link1").</a:t>
            </a:r>
            <a:r>
              <a:rPr lang="en-US" sz="3200" b="1" dirty="0">
                <a:solidFill>
                  <a:srgbClr val="0000CC"/>
                </a:solidFill>
              </a:rPr>
              <a:t>click(</a:t>
            </a:r>
            <a:r>
              <a:rPr lang="en-US" sz="3200" b="1" dirty="0"/>
              <a:t>function(){</a:t>
            </a:r>
          </a:p>
          <a:p>
            <a:pPr marL="0" indent="0">
              <a:buNone/>
            </a:pPr>
            <a:r>
              <a:rPr lang="en-US" sz="3200" b="1" dirty="0"/>
              <a:t>           $("#para1").</a:t>
            </a:r>
            <a:r>
              <a:rPr lang="en-US" sz="3200" b="1" dirty="0" err="1">
                <a:solidFill>
                  <a:srgbClr val="FF0000"/>
                </a:solidFill>
              </a:rPr>
              <a:t>fadeTo</a:t>
            </a:r>
            <a:r>
              <a:rPr lang="en-US" sz="3200" b="1" dirty="0"/>
              <a:t>(1000, </a:t>
            </a:r>
            <a:r>
              <a:rPr lang="en-US" sz="3200" b="1" dirty="0">
                <a:solidFill>
                  <a:srgbClr val="FF0000"/>
                </a:solidFill>
              </a:rPr>
              <a:t>0.4</a:t>
            </a:r>
            <a:r>
              <a:rPr lang="en-US" sz="3200" b="1" dirty="0"/>
              <a:t>);  </a:t>
            </a:r>
          </a:p>
          <a:p>
            <a:pPr marL="0" indent="0">
              <a:buNone/>
            </a:pPr>
            <a:r>
              <a:rPr lang="en-US" sz="3200" b="1" dirty="0"/>
              <a:t>  }</a:t>
            </a:r>
            <a:r>
              <a:rPr lang="en-US" sz="3200" b="1" dirty="0">
                <a:solidFill>
                  <a:srgbClr val="0000CC"/>
                </a:solidFill>
              </a:rPr>
              <a:t>)</a:t>
            </a:r>
            <a:r>
              <a:rPr lang="en-US" sz="3200" b="1" dirty="0"/>
              <a:t>;</a:t>
            </a:r>
            <a:endParaRPr lang="en-US" sz="32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4486711" y="3048000"/>
            <a:ext cx="4180114" cy="222068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speed and duration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are specified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easing = “swing”</a:t>
            </a:r>
            <a:endParaRPr lang="en-US" sz="2800" b="1" dirty="0">
              <a:solidFill>
                <a:srgbClr val="0066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2735118" cy="1752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790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delay()</a:t>
            </a:r>
          </a:p>
          <a:p>
            <a:pPr>
              <a:buFontTx/>
              <a:buChar char="-"/>
            </a:pPr>
            <a:r>
              <a:rPr lang="en-US" sz="3200" dirty="0"/>
              <a:t>sets a timer to delay the execution of the next item in the queue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$("#link2").</a:t>
            </a:r>
            <a:r>
              <a:rPr lang="en-US" sz="3200" b="1" dirty="0">
                <a:solidFill>
                  <a:srgbClr val="0000CC"/>
                </a:solidFill>
              </a:rPr>
              <a:t>click(</a:t>
            </a:r>
            <a:r>
              <a:rPr lang="en-US" sz="3200" b="1" dirty="0"/>
              <a:t>function(){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$("#</a:t>
            </a:r>
            <a:r>
              <a:rPr lang="en-US" sz="3200" b="1" dirty="0" err="1"/>
              <a:t>para</a:t>
            </a:r>
            <a:r>
              <a:rPr lang="en-US" sz="3200" b="1" dirty="0"/>
              <a:t>").</a:t>
            </a:r>
            <a:r>
              <a:rPr lang="en-US" sz="3200" b="1" dirty="0">
                <a:solidFill>
                  <a:srgbClr val="FF0000"/>
                </a:solidFill>
              </a:rPr>
              <a:t>delay(2000)</a:t>
            </a:r>
            <a:r>
              <a:rPr lang="en-US" sz="3200" b="1" dirty="0"/>
              <a:t>.</a:t>
            </a:r>
            <a:r>
              <a:rPr lang="en-US" sz="3200" b="1" dirty="0" err="1"/>
              <a:t>fadeIn</a:t>
            </a:r>
            <a:r>
              <a:rPr lang="en-US" sz="3200" b="1" dirty="0"/>
              <a:t>();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}</a:t>
            </a:r>
            <a:r>
              <a:rPr lang="en-US" sz="3200" b="1" dirty="0">
                <a:solidFill>
                  <a:srgbClr val="0000CC"/>
                </a:solidFill>
              </a:rPr>
              <a:t>)</a:t>
            </a:r>
            <a:r>
              <a:rPr lang="en-US" sz="3200" b="1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6248400" y="3276600"/>
            <a:ext cx="1828800" cy="14478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chaining</a:t>
            </a:r>
          </a:p>
        </p:txBody>
      </p:sp>
    </p:spTree>
    <p:extLst>
      <p:ext uri="{BB962C8B-B14F-4D97-AF65-F5344CB8AC3E}">
        <p14:creationId xmlns:p14="http://schemas.microsoft.com/office/powerpoint/2010/main" val="28842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animate() method 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800" dirty="0"/>
              <a:t>performs a custom animation using a set of </a:t>
            </a:r>
            <a:r>
              <a:rPr lang="en-US" sz="2800" dirty="0">
                <a:solidFill>
                  <a:srgbClr val="FF0000"/>
                </a:solidFill>
              </a:rPr>
              <a:t>CSS properties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800" b="1" dirty="0">
                <a:solidFill>
                  <a:srgbClr val="FF0000"/>
                </a:solidFill>
              </a:rPr>
              <a:t>does NOT need to be connected to an event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800" dirty="0"/>
              <a:t>can run when the page loads or within a function call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C:\Users\teresa\AppData\Local\Microsoft\Windows\Temporary Internet Files\Content.IE5\S1PDEXQB\MC900438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971800"/>
            <a:ext cx="855662" cy="5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9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animate() </a:t>
            </a:r>
          </a:p>
          <a:p>
            <a:pPr>
              <a:lnSpc>
                <a:spcPct val="150000"/>
              </a:lnSpc>
              <a:buFont typeface="Calibri" pitchFamily="34" charset="0"/>
              <a:buChar char="―"/>
            </a:pPr>
            <a:r>
              <a:rPr lang="en-US" sz="2800" dirty="0">
                <a:solidFill>
                  <a:srgbClr val="FF0000"/>
                </a:solidFill>
              </a:rPr>
              <a:t>uses CSS styles</a:t>
            </a:r>
          </a:p>
          <a:p>
            <a:pPr>
              <a:buFont typeface="Calibri" pitchFamily="34" charset="0"/>
              <a:buChar char="―"/>
            </a:pPr>
            <a:r>
              <a:rPr lang="en-US" sz="2800" dirty="0"/>
              <a:t>the CSS property value is changed gradually, creating an animated effect</a:t>
            </a:r>
          </a:p>
          <a:p>
            <a:pPr>
              <a:lnSpc>
                <a:spcPct val="150000"/>
              </a:lnSpc>
              <a:buFont typeface="Calibri" pitchFamily="34" charset="0"/>
              <a:buChar char="―"/>
            </a:pPr>
            <a:r>
              <a:rPr lang="en-US" sz="2800" dirty="0">
                <a:solidFill>
                  <a:srgbClr val="FF0000"/>
                </a:solidFill>
              </a:rPr>
              <a:t>only numeric values can be animated </a:t>
            </a:r>
          </a:p>
          <a:p>
            <a:pPr>
              <a:lnSpc>
                <a:spcPct val="150000"/>
              </a:lnSpc>
              <a:buFont typeface="Calibri" pitchFamily="34" charset="0"/>
              <a:buChar char="―"/>
            </a:pPr>
            <a:r>
              <a:rPr lang="en-US" sz="2800" dirty="0"/>
              <a:t>string values and shorthand properties cannot be animated</a:t>
            </a:r>
          </a:p>
          <a:p>
            <a:pPr>
              <a:lnSpc>
                <a:spcPct val="150000"/>
              </a:lnSpc>
              <a:buFont typeface="Calibri" pitchFamily="34" charset="0"/>
              <a:buChar char="―"/>
            </a:pPr>
            <a:r>
              <a:rPr lang="en-US" sz="2800" dirty="0">
                <a:solidFill>
                  <a:srgbClr val="FF0000"/>
                </a:solidFill>
              </a:rPr>
              <a:t>Use JS syntax, not CSS syntax,  for the property names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C:\Users\teresa\AppData\Local\Microsoft\Windows\Temporary Internet Files\Content.IE5\S1PDEXQB\MC900438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855662" cy="5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eresa\AppData\Local\Microsoft\Windows\Temporary Internet Files\Content.IE5\S1PDEXQB\MC900438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10200"/>
            <a:ext cx="855662" cy="5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4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Properties use JS syntax not CSS syntax</a:t>
            </a:r>
          </a:p>
          <a:p>
            <a:r>
              <a:rPr lang="en-US" sz="2400" dirty="0" err="1"/>
              <a:t>backgroundPositionX</a:t>
            </a:r>
            <a:r>
              <a:rPr lang="en-US" sz="2400" dirty="0"/>
              <a:t>, </a:t>
            </a:r>
            <a:r>
              <a:rPr lang="en-US" sz="2400" dirty="0" err="1"/>
              <a:t>backgroundPositionY</a:t>
            </a:r>
            <a:endParaRPr lang="en-US" sz="2400" dirty="0"/>
          </a:p>
          <a:p>
            <a:r>
              <a:rPr lang="en-US" sz="2400" dirty="0" err="1"/>
              <a:t>borderWidth</a:t>
            </a:r>
            <a:r>
              <a:rPr lang="en-US" sz="2400" dirty="0"/>
              <a:t>,  </a:t>
            </a:r>
            <a:r>
              <a:rPr lang="en-US" sz="2400" dirty="0" err="1"/>
              <a:t>borderBottomWidth</a:t>
            </a:r>
            <a:r>
              <a:rPr lang="en-US" sz="2400" dirty="0"/>
              <a:t>, </a:t>
            </a:r>
            <a:r>
              <a:rPr lang="en-US" sz="2400" dirty="0" err="1"/>
              <a:t>borderLeftWidth</a:t>
            </a:r>
            <a:r>
              <a:rPr lang="en-US" sz="2400" dirty="0"/>
              <a:t>, </a:t>
            </a:r>
            <a:r>
              <a:rPr lang="en-US" sz="2400" dirty="0" err="1"/>
              <a:t>borderRightWidth</a:t>
            </a:r>
            <a:r>
              <a:rPr lang="en-US" sz="2400" dirty="0"/>
              <a:t>, </a:t>
            </a:r>
            <a:r>
              <a:rPr lang="en-US" sz="2400" dirty="0" err="1"/>
              <a:t>borderTopWidth</a:t>
            </a:r>
            <a:endParaRPr lang="en-US" sz="2400" dirty="0"/>
          </a:p>
          <a:p>
            <a:r>
              <a:rPr lang="en-US" sz="2400" dirty="0" err="1"/>
              <a:t>borderSpacing</a:t>
            </a:r>
            <a:r>
              <a:rPr lang="en-US" sz="2400" dirty="0"/>
              <a:t>, margin, </a:t>
            </a:r>
            <a:r>
              <a:rPr lang="en-US" sz="2400" dirty="0" err="1"/>
              <a:t>marginBottom</a:t>
            </a:r>
            <a:r>
              <a:rPr lang="en-US" sz="2400" dirty="0"/>
              <a:t>, </a:t>
            </a:r>
            <a:r>
              <a:rPr lang="en-US" sz="2400" dirty="0" err="1"/>
              <a:t>marginLeft</a:t>
            </a:r>
            <a:r>
              <a:rPr lang="en-US" sz="2400" dirty="0"/>
              <a:t>, </a:t>
            </a:r>
            <a:r>
              <a:rPr lang="en-US" sz="2400" dirty="0" err="1"/>
              <a:t>marginRight</a:t>
            </a:r>
            <a:r>
              <a:rPr lang="en-US" sz="2400" dirty="0"/>
              <a:t>, </a:t>
            </a:r>
            <a:r>
              <a:rPr lang="en-US" sz="2400" dirty="0" err="1"/>
              <a:t>marginTop</a:t>
            </a:r>
            <a:endParaRPr lang="en-US" sz="2400" dirty="0"/>
          </a:p>
          <a:p>
            <a:r>
              <a:rPr lang="en-US" sz="2400" dirty="0"/>
              <a:t>padding, </a:t>
            </a:r>
            <a:r>
              <a:rPr lang="en-US" sz="2400" dirty="0" err="1"/>
              <a:t>paddingBottom</a:t>
            </a:r>
            <a:r>
              <a:rPr lang="en-US" sz="2400" dirty="0"/>
              <a:t>, </a:t>
            </a:r>
            <a:r>
              <a:rPr lang="en-US" sz="2400" dirty="0" err="1"/>
              <a:t>paddingLeft</a:t>
            </a:r>
            <a:r>
              <a:rPr lang="en-US" sz="2400" dirty="0"/>
              <a:t>, </a:t>
            </a:r>
            <a:r>
              <a:rPr lang="en-US" sz="2400" dirty="0" err="1"/>
              <a:t>paddingRight</a:t>
            </a:r>
            <a:r>
              <a:rPr lang="en-US" sz="2400" dirty="0"/>
              <a:t>, </a:t>
            </a:r>
            <a:r>
              <a:rPr lang="en-US" sz="2400" dirty="0" err="1"/>
              <a:t>paddingTop</a:t>
            </a:r>
            <a:endParaRPr lang="en-US" sz="2400" dirty="0"/>
          </a:p>
          <a:p>
            <a:r>
              <a:rPr lang="en-US" sz="2400" dirty="0"/>
              <a:t>height, width, </a:t>
            </a:r>
            <a:r>
              <a:rPr lang="en-US" sz="2400" dirty="0" err="1"/>
              <a:t>outlineWidth</a:t>
            </a:r>
            <a:endParaRPr lang="en-US" sz="2400" dirty="0"/>
          </a:p>
          <a:p>
            <a:r>
              <a:rPr lang="en-US" sz="2400" dirty="0" err="1"/>
              <a:t>maxHeight</a:t>
            </a:r>
            <a:r>
              <a:rPr lang="en-US" sz="2400" dirty="0"/>
              <a:t>, </a:t>
            </a:r>
            <a:r>
              <a:rPr lang="en-US" sz="2400" dirty="0" err="1"/>
              <a:t>maxWidth</a:t>
            </a:r>
            <a:r>
              <a:rPr lang="en-US" sz="2400" dirty="0"/>
              <a:t>, </a:t>
            </a:r>
            <a:r>
              <a:rPr lang="en-US" sz="2400" dirty="0" err="1"/>
              <a:t>minHeight</a:t>
            </a:r>
            <a:r>
              <a:rPr lang="en-US" sz="2400" dirty="0"/>
              <a:t>, </a:t>
            </a:r>
            <a:r>
              <a:rPr lang="en-US" sz="2400" dirty="0" err="1"/>
              <a:t>minWidth</a:t>
            </a:r>
            <a:r>
              <a:rPr lang="en-US" sz="2400" dirty="0"/>
              <a:t>, </a:t>
            </a:r>
            <a:r>
              <a:rPr lang="en-US" sz="2400" dirty="0" err="1"/>
              <a:t>fontSize</a:t>
            </a:r>
            <a:endParaRPr lang="en-US" sz="2400" dirty="0"/>
          </a:p>
          <a:p>
            <a:r>
              <a:rPr lang="en-US" sz="2400" dirty="0"/>
              <a:t>bottom, left, right, top</a:t>
            </a:r>
          </a:p>
          <a:p>
            <a:r>
              <a:rPr lang="en-US" sz="2400" dirty="0" err="1"/>
              <a:t>letterSpacing</a:t>
            </a:r>
            <a:r>
              <a:rPr lang="en-US" sz="2400" dirty="0"/>
              <a:t>, </a:t>
            </a:r>
            <a:r>
              <a:rPr lang="en-US" sz="2400" dirty="0" err="1"/>
              <a:t>wordSpacing</a:t>
            </a:r>
            <a:r>
              <a:rPr lang="en-US" sz="2400" dirty="0"/>
              <a:t>, </a:t>
            </a:r>
            <a:r>
              <a:rPr lang="en-US" sz="2400" dirty="0" err="1"/>
              <a:t>lineHeight</a:t>
            </a:r>
            <a:r>
              <a:rPr lang="en-US" sz="2400" dirty="0"/>
              <a:t>, </a:t>
            </a:r>
            <a:r>
              <a:rPr lang="en-US" sz="2400" dirty="0" err="1"/>
              <a:t>textIndent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animate() method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800" dirty="0"/>
              <a:t>$(selector).</a:t>
            </a:r>
            <a:r>
              <a:rPr lang="en-US" sz="2800" b="1" dirty="0">
                <a:solidFill>
                  <a:srgbClr val="0000CC"/>
                </a:solidFill>
              </a:rPr>
              <a:t>animate(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b="1" dirty="0">
                <a:solidFill>
                  <a:srgbClr val="006600"/>
                </a:solidFill>
              </a:rPr>
              <a:t>{ styles }</a:t>
            </a:r>
            <a:r>
              <a:rPr lang="en-US" sz="2800" dirty="0"/>
              <a:t>, speed, easing, callback </a:t>
            </a:r>
            <a:r>
              <a:rPr lang="en-US" sz="2800" b="1" dirty="0">
                <a:solidFill>
                  <a:srgbClr val="0000CC"/>
                </a:solidFill>
              </a:rPr>
              <a:t>)</a:t>
            </a:r>
            <a:r>
              <a:rPr lang="en-US" sz="2800" dirty="0"/>
              <a:t> 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  <p:sp>
        <p:nvSpPr>
          <p:cNvPr id="6" name="Up Arrow Callout 5"/>
          <p:cNvSpPr/>
          <p:nvPr/>
        </p:nvSpPr>
        <p:spPr>
          <a:xfrm>
            <a:off x="2743200" y="3243942"/>
            <a:ext cx="4180114" cy="2928258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styles are required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if no parameters specified…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speed = 400ms / “normal”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easing = “swing”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no callback function</a:t>
            </a:r>
            <a:endParaRPr lang="en-US" sz="2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2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    </a:t>
            </a:r>
          </a:p>
          <a:p>
            <a:pPr marL="0" indent="0">
              <a:buNone/>
            </a:pPr>
            <a:r>
              <a:rPr lang="en-US" sz="3200" b="1" dirty="0"/>
              <a:t>    $(this).</a:t>
            </a:r>
            <a:r>
              <a:rPr lang="en-US" sz="3200" b="1" dirty="0">
                <a:solidFill>
                  <a:srgbClr val="FF0000"/>
                </a:solidFill>
              </a:rPr>
              <a:t>animate(</a:t>
            </a:r>
            <a:r>
              <a:rPr lang="en-US" sz="3200" b="1" dirty="0">
                <a:solidFill>
                  <a:srgbClr val="006600"/>
                </a:solidFill>
              </a:rPr>
              <a:t>{</a:t>
            </a:r>
            <a:r>
              <a:rPr lang="en-US" sz="3200" b="1" dirty="0"/>
              <a:t>height: "</a:t>
            </a:r>
            <a:r>
              <a:rPr lang="en-US" sz="3200" b="1" dirty="0">
                <a:solidFill>
                  <a:srgbClr val="7030A0"/>
                </a:solidFill>
              </a:rPr>
              <a:t>500px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rgbClr val="006600"/>
                </a:solidFill>
              </a:rPr>
              <a:t>}</a:t>
            </a:r>
            <a:r>
              <a:rPr lang="en-US" sz="3200" b="1" dirty="0"/>
              <a:t>,"slow"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  </a:t>
            </a:r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3200" dirty="0"/>
              <a:t>// </a:t>
            </a:r>
            <a:r>
              <a:rPr lang="en-US" sz="3200" dirty="0">
                <a:solidFill>
                  <a:srgbClr val="0000CC"/>
                </a:solidFill>
              </a:rPr>
              <a:t>can use unit value if in quotations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    $(this).</a:t>
            </a:r>
            <a:r>
              <a:rPr lang="en-US" sz="3200" b="1" dirty="0">
                <a:solidFill>
                  <a:srgbClr val="FF0000"/>
                </a:solidFill>
              </a:rPr>
              <a:t>animate(</a:t>
            </a:r>
            <a:r>
              <a:rPr lang="en-US" sz="3200" b="1" dirty="0">
                <a:solidFill>
                  <a:srgbClr val="006600"/>
                </a:solidFill>
              </a:rPr>
              <a:t>{</a:t>
            </a:r>
            <a:r>
              <a:rPr lang="en-US" sz="3200" b="1" dirty="0"/>
              <a:t>height: </a:t>
            </a:r>
            <a:r>
              <a:rPr lang="en-US" sz="3200" b="1" dirty="0">
                <a:solidFill>
                  <a:srgbClr val="7030A0"/>
                </a:solidFill>
              </a:rPr>
              <a:t>500</a:t>
            </a:r>
            <a:r>
              <a:rPr lang="en-US" sz="3200" b="1" dirty="0">
                <a:solidFill>
                  <a:srgbClr val="006600"/>
                </a:solidFill>
              </a:rPr>
              <a:t>}</a:t>
            </a:r>
            <a:r>
              <a:rPr lang="en-US" sz="3200" b="1" dirty="0"/>
              <a:t>,"slow"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        </a:t>
            </a:r>
          </a:p>
          <a:p>
            <a:pPr marL="0" indent="0">
              <a:buNone/>
            </a:pPr>
            <a:r>
              <a:rPr lang="en-US" sz="3200" dirty="0"/>
              <a:t>       // </a:t>
            </a:r>
            <a:r>
              <a:rPr lang="en-US" sz="3200" dirty="0">
                <a:solidFill>
                  <a:srgbClr val="0000CC"/>
                </a:solidFill>
              </a:rPr>
              <a:t>no quotations for numbers</a:t>
            </a: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3124200" y="685800"/>
            <a:ext cx="3124200" cy="11430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property name is not in quotations</a:t>
            </a:r>
          </a:p>
        </p:txBody>
      </p:sp>
    </p:spTree>
    <p:extLst>
      <p:ext uri="{BB962C8B-B14F-4D97-AF65-F5344CB8AC3E}">
        <p14:creationId xmlns:p14="http://schemas.microsoft.com/office/powerpoint/2010/main" val="15414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Effects  / Effect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Effects are </a:t>
            </a:r>
            <a:r>
              <a:rPr lang="en-US" sz="2000" dirty="0">
                <a:solidFill>
                  <a:srgbClr val="FF0000"/>
                </a:solidFill>
              </a:rPr>
              <a:t>methods </a:t>
            </a:r>
            <a:r>
              <a:rPr lang="en-US" sz="2000" dirty="0"/>
              <a:t>built into jQuery which create animation type effects. </a:t>
            </a:r>
          </a:p>
          <a:p>
            <a:pPr marL="0" indent="0">
              <a:buNone/>
            </a:pPr>
            <a:r>
              <a:rPr lang="en-US" sz="2000" dirty="0"/>
              <a:t>These methods are </a:t>
            </a:r>
            <a:r>
              <a:rPr lang="en-US" sz="2000" dirty="0">
                <a:solidFill>
                  <a:srgbClr val="FF0000"/>
                </a:solidFill>
              </a:rPr>
              <a:t>applied to a selector when an event occurs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showing / hiding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sliding up / sliding down </a:t>
            </a:r>
            <a:r>
              <a:rPr lang="en-US" sz="2800" dirty="0"/>
              <a:t>(to hide/show)</a:t>
            </a:r>
            <a:endParaRPr lang="en-US" sz="4800" dirty="0"/>
          </a:p>
          <a:p>
            <a:pPr>
              <a:lnSpc>
                <a:spcPct val="150000"/>
              </a:lnSpc>
            </a:pPr>
            <a:r>
              <a:rPr lang="en-US" sz="4800" dirty="0"/>
              <a:t>fading in / fading out </a:t>
            </a:r>
            <a:r>
              <a:rPr lang="en-US" sz="2800" dirty="0"/>
              <a:t>(to hide/show)</a:t>
            </a:r>
            <a:endParaRPr lang="en-US" sz="48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600" dirty="0"/>
              <a:t>$('h1').</a:t>
            </a:r>
            <a:r>
              <a:rPr lang="en-US" sz="3600" b="1" dirty="0">
                <a:solidFill>
                  <a:srgbClr val="FF0000"/>
                </a:solidFill>
              </a:rPr>
              <a:t>animate(</a:t>
            </a:r>
            <a:r>
              <a:rPr lang="en-US" sz="3600" b="1" dirty="0">
                <a:solidFill>
                  <a:srgbClr val="006600"/>
                </a:solidFill>
              </a:rPr>
              <a:t>{</a:t>
            </a:r>
            <a:r>
              <a:rPr lang="en-US" sz="3600" dirty="0" err="1">
                <a:solidFill>
                  <a:srgbClr val="00B050"/>
                </a:solidFill>
              </a:rPr>
              <a:t>fontSize</a:t>
            </a:r>
            <a:r>
              <a:rPr lang="en-US" sz="3600" dirty="0">
                <a:solidFill>
                  <a:srgbClr val="00B050"/>
                </a:solidFill>
              </a:rPr>
              <a:t>:  “1.5em”</a:t>
            </a:r>
            <a:r>
              <a:rPr lang="en-US" sz="3600" b="1" dirty="0">
                <a:solidFill>
                  <a:srgbClr val="006600"/>
                </a:solidFill>
              </a:rPr>
              <a:t>}</a:t>
            </a:r>
            <a:r>
              <a:rPr lang="en-US" sz="3600" b="1" dirty="0"/>
              <a:t>,</a:t>
            </a:r>
            <a:r>
              <a:rPr lang="en-US" sz="3600" dirty="0"/>
              <a:t> 3000</a:t>
            </a:r>
            <a:r>
              <a:rPr lang="en-US" sz="3600" b="1" dirty="0"/>
              <a:t>,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CC"/>
                </a:solidFill>
              </a:rPr>
              <a:t>            function(){</a:t>
            </a:r>
            <a:r>
              <a:rPr lang="en-US" sz="3600" dirty="0"/>
              <a:t>     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600" dirty="0"/>
              <a:t>$('h1').</a:t>
            </a:r>
            <a:r>
              <a:rPr lang="en-US" sz="3600" dirty="0" err="1"/>
              <a:t>addClass</a:t>
            </a:r>
            <a:r>
              <a:rPr lang="en-US" sz="3600" dirty="0"/>
              <a:t>('red') </a:t>
            </a:r>
            <a:r>
              <a:rPr lang="en-US" sz="3600" dirty="0">
                <a:solidFill>
                  <a:srgbClr val="0000CC"/>
                </a:solidFill>
              </a:rPr>
              <a:t>}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       )</a:t>
            </a:r>
            <a:r>
              <a:rPr lang="en-US" sz="3600" dirty="0"/>
              <a:t>;</a:t>
            </a:r>
            <a:r>
              <a:rPr lang="en-US" sz="32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Delay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90678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- </a:t>
            </a:r>
            <a:r>
              <a:rPr lang="en-US" sz="3200" dirty="0">
                <a:solidFill>
                  <a:srgbClr val="FF0000"/>
                </a:solidFill>
              </a:rPr>
              <a:t>delays an </a:t>
            </a:r>
            <a:r>
              <a:rPr lang="en-US" sz="3600" b="1" dirty="0">
                <a:solidFill>
                  <a:srgbClr val="FF0000"/>
                </a:solidFill>
              </a:rPr>
              <a:t>animation or effect</a:t>
            </a:r>
            <a:endParaRPr lang="en-US" sz="3600" b="1" dirty="0"/>
          </a:p>
          <a:p>
            <a:pPr marL="0" indent="0">
              <a:buNone/>
            </a:pPr>
            <a:r>
              <a:rPr lang="en-US" sz="3200" dirty="0"/>
              <a:t> - requires a time duration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800" dirty="0"/>
              <a:t>$('h1').</a:t>
            </a:r>
            <a:r>
              <a:rPr lang="en-US" sz="2800" b="1" dirty="0">
                <a:solidFill>
                  <a:srgbClr val="FF0000"/>
                </a:solidFill>
              </a:rPr>
              <a:t>delay(3000)</a:t>
            </a:r>
            <a:r>
              <a:rPr lang="en-US" sz="2800" dirty="0"/>
              <a:t>.</a:t>
            </a:r>
            <a:r>
              <a:rPr lang="en-US" sz="2800" b="1" dirty="0">
                <a:solidFill>
                  <a:srgbClr val="0000CC"/>
                </a:solidFill>
              </a:rPr>
              <a:t>animate(</a:t>
            </a:r>
            <a:r>
              <a:rPr lang="en-US" sz="2800" b="1" dirty="0">
                <a:solidFill>
                  <a:srgbClr val="006600"/>
                </a:solidFill>
              </a:rPr>
              <a:t>{</a:t>
            </a:r>
            <a:r>
              <a:rPr lang="en-US" sz="2800" dirty="0" err="1">
                <a:solidFill>
                  <a:srgbClr val="00B050"/>
                </a:solidFill>
              </a:rPr>
              <a:t>fontSize</a:t>
            </a:r>
            <a:r>
              <a:rPr lang="en-US" sz="2800" dirty="0">
                <a:solidFill>
                  <a:srgbClr val="00B050"/>
                </a:solidFill>
              </a:rPr>
              <a:t>: “1.5em”</a:t>
            </a:r>
            <a:r>
              <a:rPr lang="en-US" sz="2800" b="1" dirty="0">
                <a:solidFill>
                  <a:srgbClr val="006600"/>
                </a:solidFill>
              </a:rPr>
              <a:t>}</a:t>
            </a:r>
            <a:r>
              <a:rPr lang="en-US" sz="2800" dirty="0"/>
              <a:t>, 3000</a:t>
            </a:r>
            <a:r>
              <a:rPr lang="en-US" sz="2800" b="1" dirty="0">
                <a:solidFill>
                  <a:srgbClr val="0000CC"/>
                </a:solidFill>
              </a:rPr>
              <a:t>)</a:t>
            </a:r>
            <a:r>
              <a:rPr lang="en-US" sz="2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1828800" y="4550229"/>
            <a:ext cx="2656114" cy="10668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chaining</a:t>
            </a:r>
          </a:p>
        </p:txBody>
      </p:sp>
    </p:spTree>
    <p:extLst>
      <p:ext uri="{BB962C8B-B14F-4D97-AF65-F5344CB8AC3E}">
        <p14:creationId xmlns:p14="http://schemas.microsoft.com/office/powerpoint/2010/main" val="76640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Delay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dirty="0"/>
              <a:t>Chaining methods using white space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$('h1')</a:t>
            </a:r>
            <a:r>
              <a:rPr lang="en-US" sz="3600" b="1" dirty="0"/>
              <a:t>.</a:t>
            </a:r>
            <a:r>
              <a:rPr lang="en-US" sz="3200" b="1" dirty="0">
                <a:solidFill>
                  <a:srgbClr val="FF0000"/>
                </a:solidFill>
              </a:rPr>
              <a:t>delay(3000)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600" b="1" dirty="0"/>
              <a:t>.</a:t>
            </a:r>
            <a:r>
              <a:rPr lang="en-US" sz="3200" b="1" dirty="0">
                <a:solidFill>
                  <a:srgbClr val="0000CC"/>
                </a:solidFill>
              </a:rPr>
              <a:t>animate(</a:t>
            </a:r>
            <a:r>
              <a:rPr lang="en-US" sz="3200" b="1" dirty="0">
                <a:solidFill>
                  <a:srgbClr val="006600"/>
                </a:solidFill>
              </a:rPr>
              <a:t>{</a:t>
            </a:r>
            <a:r>
              <a:rPr lang="en-US" sz="3200" dirty="0" err="1">
                <a:solidFill>
                  <a:srgbClr val="00B050"/>
                </a:solidFill>
              </a:rPr>
              <a:t>fontSize</a:t>
            </a:r>
            <a:r>
              <a:rPr lang="en-US" sz="3200" dirty="0">
                <a:solidFill>
                  <a:srgbClr val="00B050"/>
                </a:solidFill>
              </a:rPr>
              <a:t>: “1.5em"</a:t>
            </a:r>
            <a:r>
              <a:rPr lang="en-US" sz="3200" b="1" dirty="0">
                <a:solidFill>
                  <a:srgbClr val="006600"/>
                </a:solidFill>
              </a:rPr>
              <a:t>}</a:t>
            </a:r>
            <a:r>
              <a:rPr lang="en-US" sz="3200" dirty="0"/>
              <a:t>, 3000</a:t>
            </a:r>
            <a:r>
              <a:rPr lang="en-US" sz="3200" b="1" dirty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600" b="1" dirty="0"/>
              <a:t>.</a:t>
            </a:r>
            <a:r>
              <a:rPr lang="en-US" sz="3200" b="1" dirty="0">
                <a:solidFill>
                  <a:srgbClr val="FF0000"/>
                </a:solidFill>
              </a:rPr>
              <a:t>delay(3000)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600" b="1" dirty="0"/>
              <a:t>.</a:t>
            </a:r>
            <a:r>
              <a:rPr lang="en-US" sz="3200" b="1" dirty="0">
                <a:solidFill>
                  <a:srgbClr val="0000CC"/>
                </a:solidFill>
              </a:rPr>
              <a:t>animate(</a:t>
            </a:r>
            <a:r>
              <a:rPr lang="en-US" sz="3200" b="1" dirty="0">
                <a:solidFill>
                  <a:srgbClr val="006600"/>
                </a:solidFill>
              </a:rPr>
              <a:t>{</a:t>
            </a:r>
            <a:r>
              <a:rPr lang="en-US" sz="3200" dirty="0" err="1">
                <a:solidFill>
                  <a:srgbClr val="00B050"/>
                </a:solidFill>
              </a:rPr>
              <a:t>fontSize</a:t>
            </a:r>
            <a:r>
              <a:rPr lang="en-US" sz="3200" dirty="0">
                <a:solidFill>
                  <a:srgbClr val="00B050"/>
                </a:solidFill>
              </a:rPr>
              <a:t>: “.08em"</a:t>
            </a:r>
            <a:r>
              <a:rPr lang="en-US" sz="3200" b="1" dirty="0">
                <a:solidFill>
                  <a:srgbClr val="006600"/>
                </a:solidFill>
              </a:rPr>
              <a:t>}</a:t>
            </a:r>
            <a:r>
              <a:rPr lang="en-US" sz="3200" dirty="0"/>
              <a:t>, 3000</a:t>
            </a:r>
            <a:r>
              <a:rPr lang="en-US" sz="3200" b="1" dirty="0">
                <a:solidFill>
                  <a:srgbClr val="0000CC"/>
                </a:solidFill>
              </a:rPr>
              <a:t>)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b="1" dirty="0"/>
              <a:t>It is best to already have the CSS styles set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Before you animate them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So you have a baseline to return to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Animate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b="1" dirty="0"/>
              <a:t>You must have opacity set to animate it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800" b="1" dirty="0"/>
              <a:t>You must have a relative position set to move it</a:t>
            </a:r>
            <a:endParaRPr lang="en-US" sz="24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Stop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- stop()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- stops the animation </a:t>
            </a:r>
            <a:r>
              <a:rPr lang="en-US" sz="2800" dirty="0">
                <a:solidFill>
                  <a:srgbClr val="FF0000"/>
                </a:solidFill>
              </a:rPr>
              <a:t>for the selected element</a:t>
            </a:r>
          </a:p>
          <a:p>
            <a:pPr marL="0" indent="0">
              <a:buNone/>
            </a:pPr>
            <a:r>
              <a:rPr lang="en-US" sz="2800" dirty="0"/>
              <a:t> - commonly used with the “</a:t>
            </a:r>
            <a:r>
              <a:rPr lang="en-US" sz="2800" dirty="0">
                <a:solidFill>
                  <a:srgbClr val="FF0000"/>
                </a:solidFill>
              </a:rPr>
              <a:t>hover</a:t>
            </a:r>
            <a:r>
              <a:rPr lang="en-US" sz="2800" dirty="0"/>
              <a:t>” or mouse / click events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- clears the “queue” of any animations in the event that the </a:t>
            </a:r>
            <a:br>
              <a:rPr lang="en-US" sz="2800" dirty="0"/>
            </a:br>
            <a:r>
              <a:rPr lang="en-US" sz="2800" dirty="0"/>
              <a:t>     user caused it to happen by fast mouse movements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Stop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743" y="11430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800" dirty="0"/>
              <a:t> $(“</a:t>
            </a:r>
            <a:r>
              <a:rPr lang="en-US" sz="2800" dirty="0">
                <a:solidFill>
                  <a:srgbClr val="0000CC"/>
                </a:solidFill>
              </a:rPr>
              <a:t>xyz</a:t>
            </a:r>
            <a:r>
              <a:rPr lang="en-US" sz="2800" dirty="0"/>
              <a:t>").</a:t>
            </a:r>
            <a:r>
              <a:rPr lang="en-US" sz="2800" b="1" dirty="0">
                <a:solidFill>
                  <a:srgbClr val="006600"/>
                </a:solidFill>
              </a:rPr>
              <a:t>hover(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b="1" dirty="0"/>
              <a:t>function(){</a:t>
            </a:r>
          </a:p>
          <a:p>
            <a:pPr marL="0" indent="0">
              <a:buNone/>
            </a:pPr>
            <a:r>
              <a:rPr lang="en-US" sz="2800" dirty="0"/>
              <a:t>     $(</a:t>
            </a:r>
            <a:r>
              <a:rPr lang="en-US" sz="2800" dirty="0">
                <a:solidFill>
                  <a:srgbClr val="0000CC"/>
                </a:solidFill>
              </a:rPr>
              <a:t>this</a:t>
            </a:r>
            <a:r>
              <a:rPr lang="en-US" sz="2800" dirty="0"/>
              <a:t>).</a:t>
            </a:r>
            <a:r>
              <a:rPr lang="en-US" sz="2800" b="1" dirty="0">
                <a:solidFill>
                  <a:srgbClr val="FF0000"/>
                </a:solidFill>
              </a:rPr>
              <a:t>stop(true)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7030A0"/>
                </a:solidFill>
              </a:rPr>
              <a:t>animate(</a:t>
            </a:r>
            <a:r>
              <a:rPr lang="en-US" sz="2800" dirty="0"/>
              <a:t>{ width: 100}, "fast"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r>
              <a:rPr lang="en-US" sz="2800" dirty="0"/>
              <a:t>;		</a:t>
            </a:r>
            <a:r>
              <a:rPr lang="en-US" sz="2800" b="1" dirty="0"/>
              <a:t>}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b="1" dirty="0"/>
              <a:t>function(){</a:t>
            </a: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   $(</a:t>
            </a:r>
            <a:r>
              <a:rPr lang="en-US" sz="2800" dirty="0">
                <a:solidFill>
                  <a:srgbClr val="0000CC"/>
                </a:solidFill>
              </a:rPr>
              <a:t>this</a:t>
            </a:r>
            <a:r>
              <a:rPr lang="en-US" sz="2800" dirty="0"/>
              <a:t>).</a:t>
            </a:r>
            <a:r>
              <a:rPr lang="en-US" sz="2800" b="1" dirty="0">
                <a:solidFill>
                  <a:srgbClr val="FF0000"/>
                </a:solidFill>
              </a:rPr>
              <a:t>stop(true)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7030A0"/>
                </a:solidFill>
              </a:rPr>
              <a:t>animate(</a:t>
            </a:r>
            <a:r>
              <a:rPr lang="en-US" sz="2800" dirty="0"/>
              <a:t>{ width:  200}, "fast"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r>
              <a:rPr lang="en-US" sz="2800" dirty="0"/>
              <a:t>;		</a:t>
            </a:r>
            <a:r>
              <a:rPr lang="en-US" sz="2800" b="1" dirty="0"/>
              <a:t>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6600"/>
                </a:solidFill>
              </a:rPr>
              <a:t>)</a:t>
            </a:r>
            <a:r>
              <a:rPr lang="en-US" sz="2800" dirty="0"/>
              <a:t>; // end hover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91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 - </a:t>
            </a:r>
            <a:r>
              <a:rPr lang="en-US" sz="2800" dirty="0" err="1"/>
              <a:t>setInterval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- method of the window object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- runs a function at a specified time interval  in milliseconds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743" y="11430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setInterval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0000CC"/>
                </a:solidFill>
              </a:rPr>
              <a:t>functionName</a:t>
            </a:r>
            <a:r>
              <a:rPr lang="en-US" sz="2800" b="1" dirty="0"/>
              <a:t>,</a:t>
            </a:r>
            <a:r>
              <a:rPr lang="en-US" sz="2800" dirty="0"/>
              <a:t>  </a:t>
            </a:r>
            <a:r>
              <a:rPr lang="en-US" sz="2800" dirty="0">
                <a:solidFill>
                  <a:srgbClr val="006600"/>
                </a:solidFill>
              </a:rPr>
              <a:t>5000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setInterval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0000CC"/>
                </a:solidFill>
              </a:rPr>
              <a:t>function() {</a:t>
            </a:r>
            <a:br>
              <a:rPr lang="en-US" sz="2800" dirty="0"/>
            </a:br>
            <a:r>
              <a:rPr lang="en-US" sz="2800" dirty="0"/>
              <a:t>               </a:t>
            </a:r>
          </a:p>
          <a:p>
            <a:pPr marL="0" indent="0">
              <a:buNone/>
            </a:pPr>
            <a:r>
              <a:rPr lang="en-US" sz="2800" i="1" dirty="0"/>
              <a:t>           // code here</a:t>
            </a:r>
            <a:br>
              <a:rPr lang="en-US" sz="2800" dirty="0"/>
            </a:br>
            <a:r>
              <a:rPr lang="en-US" sz="2800" dirty="0"/>
              <a:t>              </a:t>
            </a:r>
          </a:p>
          <a:p>
            <a:pPr marL="0" indent="0">
              <a:buNone/>
            </a:pPr>
            <a:r>
              <a:rPr lang="en-US" sz="2800" dirty="0"/>
              <a:t>          </a:t>
            </a:r>
            <a:r>
              <a:rPr lang="en-US" sz="2800" dirty="0">
                <a:solidFill>
                  <a:srgbClr val="0000CC"/>
                </a:solidFill>
              </a:rPr>
              <a:t>}</a:t>
            </a:r>
            <a:r>
              <a:rPr lang="en-US" sz="2800" b="1" dirty="0"/>
              <a:t>,</a:t>
            </a:r>
            <a:r>
              <a:rPr lang="en-US" sz="2800" dirty="0"/>
              <a:t>   </a:t>
            </a:r>
            <a:r>
              <a:rPr lang="en-US" sz="2800" dirty="0">
                <a:solidFill>
                  <a:srgbClr val="006600"/>
                </a:solidFill>
              </a:rPr>
              <a:t>5000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28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5638800" y="1600200"/>
            <a:ext cx="23622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41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named function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4610100" y="3505200"/>
            <a:ext cx="23622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41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anonymous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7326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Animate – using </a:t>
            </a:r>
            <a:r>
              <a:rPr lang="en-US" dirty="0" err="1"/>
              <a:t>setInterval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743" y="11430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  function </a:t>
            </a:r>
            <a:r>
              <a:rPr lang="en-US" sz="2800" b="1" dirty="0" err="1">
                <a:solidFill>
                  <a:srgbClr val="FF0066"/>
                </a:solidFill>
              </a:rPr>
              <a:t>getSmall</a:t>
            </a:r>
            <a:r>
              <a:rPr lang="en-US" sz="2800" b="1" dirty="0">
                <a:solidFill>
                  <a:srgbClr val="FF0066"/>
                </a:solidFill>
              </a:rPr>
              <a:t>()</a:t>
            </a:r>
            <a:r>
              <a:rPr lang="en-US" sz="3200" dirty="0"/>
              <a:t>{  </a:t>
            </a:r>
          </a:p>
          <a:p>
            <a:pPr marL="0" indent="0">
              <a:buNone/>
            </a:pPr>
            <a:r>
              <a:rPr lang="en-US" sz="3200" dirty="0"/>
              <a:t>        $('h1').animate({</a:t>
            </a:r>
            <a:r>
              <a:rPr lang="en-US" sz="3200" dirty="0" err="1"/>
              <a:t>fontSize</a:t>
            </a:r>
            <a:r>
              <a:rPr lang="en-US" sz="3200" dirty="0"/>
              <a:t>: "22pt"}, 1000); </a:t>
            </a:r>
          </a:p>
          <a:p>
            <a:pPr marL="0" indent="0">
              <a:buNone/>
            </a:pPr>
            <a:r>
              <a:rPr lang="en-US" sz="3200" dirty="0"/>
              <a:t>     }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setInterval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dirty="0">
                <a:solidFill>
                  <a:srgbClr val="0000CC"/>
                </a:solidFill>
              </a:rPr>
              <a:t>function() {</a:t>
            </a:r>
            <a:r>
              <a:rPr lang="en-US" sz="3200" dirty="0"/>
              <a:t>  </a:t>
            </a:r>
          </a:p>
          <a:p>
            <a:pPr marL="0" indent="0">
              <a:buNone/>
            </a:pPr>
            <a:r>
              <a:rPr lang="en-US" sz="2800" dirty="0"/>
              <a:t>     $('h1').</a:t>
            </a:r>
            <a:r>
              <a:rPr lang="en-US" sz="2800" dirty="0">
                <a:solidFill>
                  <a:srgbClr val="7030A0"/>
                </a:solidFill>
              </a:rPr>
              <a:t>animate(</a:t>
            </a:r>
            <a:r>
              <a:rPr lang="en-US" sz="2800" dirty="0"/>
              <a:t>{</a:t>
            </a:r>
            <a:r>
              <a:rPr lang="en-US" sz="2800" dirty="0" err="1"/>
              <a:t>fontSize</a:t>
            </a:r>
            <a:r>
              <a:rPr lang="en-US" sz="2800" dirty="0"/>
              <a:t>: "32pt"}, 1500,  </a:t>
            </a:r>
            <a:r>
              <a:rPr lang="en-US" sz="2800" b="1" dirty="0" err="1">
                <a:solidFill>
                  <a:srgbClr val="FF0066"/>
                </a:solidFill>
              </a:rPr>
              <a:t>getSmall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r>
              <a:rPr lang="en-US" sz="2800" dirty="0"/>
              <a:t>;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0000CC"/>
                </a:solidFill>
              </a:rPr>
              <a:t>}</a:t>
            </a:r>
            <a:r>
              <a:rPr lang="en-US" sz="2800" b="1" dirty="0"/>
              <a:t>,</a:t>
            </a:r>
            <a:r>
              <a:rPr lang="en-US" sz="2800" dirty="0"/>
              <a:t>    </a:t>
            </a:r>
            <a:r>
              <a:rPr lang="en-US" sz="2800" dirty="0">
                <a:solidFill>
                  <a:srgbClr val="006600"/>
                </a:solidFill>
              </a:rPr>
              <a:t>3000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;</a:t>
            </a:r>
            <a:r>
              <a:rPr lang="en-US" sz="32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29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5938157" y="4495800"/>
            <a:ext cx="2139043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callback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7" name="Elbow Connector 6"/>
          <p:cNvCxnSpPr/>
          <p:nvPr/>
        </p:nvCxnSpPr>
        <p:spPr>
          <a:xfrm rot="10800000">
            <a:off x="3124200" y="1676400"/>
            <a:ext cx="3810000" cy="2362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9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They take three optional parameters. 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speed factor </a:t>
            </a:r>
            <a:r>
              <a:rPr lang="en-US" sz="2800" dirty="0"/>
              <a:t>or time duration (milliseconds / value)</a:t>
            </a:r>
            <a:br>
              <a:rPr lang="en-US" sz="2800" dirty="0"/>
            </a:br>
            <a:r>
              <a:rPr lang="en-US" sz="2800" dirty="0"/>
              <a:t> - </a:t>
            </a:r>
            <a:r>
              <a:rPr lang="en-US" sz="2800" dirty="0">
                <a:solidFill>
                  <a:srgbClr val="0000CC"/>
                </a:solidFill>
              </a:rPr>
              <a:t>defaults to 400ms or “normal”</a:t>
            </a:r>
            <a:r>
              <a:rPr lang="en-US" sz="2800" dirty="0"/>
              <a:t> if not specified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“easing” value </a:t>
            </a:r>
            <a:r>
              <a:rPr lang="en-US" sz="2800" dirty="0">
                <a:solidFill>
                  <a:srgbClr val="0000CC"/>
                </a:solidFill>
              </a:rPr>
              <a:t>(‘swing’ - default </a:t>
            </a:r>
            <a:r>
              <a:rPr lang="en-US" sz="2800" dirty="0"/>
              <a:t>or ‘linear’)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“callback function”</a:t>
            </a:r>
            <a:r>
              <a:rPr lang="en-US" sz="2800" dirty="0"/>
              <a:t> - runs when the effect is completed.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Effects Must Respond to an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General Syntax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$("xyz").</a:t>
            </a:r>
            <a:r>
              <a:rPr lang="en-US" sz="3200" dirty="0">
                <a:solidFill>
                  <a:srgbClr val="006600"/>
                </a:solidFill>
              </a:rPr>
              <a:t>click(</a:t>
            </a:r>
            <a:r>
              <a:rPr lang="en-US" sz="3200" dirty="0"/>
              <a:t>function(){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    $(selector).</a:t>
            </a:r>
            <a:r>
              <a:rPr lang="en-US" sz="3200" b="1" dirty="0">
                <a:solidFill>
                  <a:srgbClr val="0000CC"/>
                </a:solidFill>
              </a:rPr>
              <a:t>effect</a:t>
            </a:r>
            <a:r>
              <a:rPr lang="en-US" sz="3200" b="1" dirty="0"/>
              <a:t>(</a:t>
            </a:r>
            <a:r>
              <a:rPr lang="en-US" sz="3200" b="1" dirty="0">
                <a:solidFill>
                  <a:srgbClr val="FF0000"/>
                </a:solidFill>
              </a:rPr>
              <a:t>speed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FF0000"/>
                </a:solidFill>
              </a:rPr>
              <a:t>easing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FF0000"/>
                </a:solidFill>
              </a:rPr>
              <a:t>callback</a:t>
            </a:r>
            <a:r>
              <a:rPr lang="en-US" sz="3200" b="1" dirty="0"/>
              <a:t>) ; 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/>
              <a:t>}</a:t>
            </a:r>
            <a:r>
              <a:rPr lang="en-US" sz="3200" dirty="0">
                <a:solidFill>
                  <a:srgbClr val="006600"/>
                </a:solidFill>
              </a:rPr>
              <a:t>)</a:t>
            </a:r>
            <a:r>
              <a:rPr lang="en-US" sz="3200" dirty="0"/>
              <a:t>;  // end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838200" y="2209800"/>
            <a:ext cx="2743200" cy="8763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responds to an event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5105400" y="1828800"/>
            <a:ext cx="2413986" cy="2231571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 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264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Speed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Speed = </a:t>
            </a:r>
            <a:r>
              <a:rPr lang="en-US" sz="2800" dirty="0"/>
              <a:t>duration       1,000 milliseconds = 1 second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3200" dirty="0"/>
              <a:t>“</a:t>
            </a:r>
            <a:r>
              <a:rPr lang="en-US" sz="3200" b="1" dirty="0">
                <a:solidFill>
                  <a:srgbClr val="FF0000"/>
                </a:solidFill>
              </a:rPr>
              <a:t>fast</a:t>
            </a:r>
            <a:r>
              <a:rPr lang="en-US" sz="3200" dirty="0"/>
              <a:t>”        = 200 milliseconds</a:t>
            </a:r>
          </a:p>
          <a:p>
            <a:r>
              <a:rPr lang="en-US" sz="3200" dirty="0"/>
              <a:t>“</a:t>
            </a:r>
            <a:r>
              <a:rPr lang="en-US" sz="3200" b="1" dirty="0">
                <a:solidFill>
                  <a:srgbClr val="FF0000"/>
                </a:solidFill>
              </a:rPr>
              <a:t>normal</a:t>
            </a:r>
            <a:r>
              <a:rPr lang="en-US" sz="3200" dirty="0"/>
              <a:t>”  = 400 milliseconds - </a:t>
            </a:r>
            <a:r>
              <a:rPr lang="en-US" sz="3200" b="1" dirty="0">
                <a:solidFill>
                  <a:srgbClr val="0000CC"/>
                </a:solidFill>
              </a:rPr>
              <a:t>default</a:t>
            </a:r>
          </a:p>
          <a:p>
            <a:r>
              <a:rPr lang="en-US" sz="3200" dirty="0"/>
              <a:t>“</a:t>
            </a:r>
            <a:r>
              <a:rPr lang="en-US" sz="3200" b="1" dirty="0">
                <a:solidFill>
                  <a:srgbClr val="FF0000"/>
                </a:solidFill>
              </a:rPr>
              <a:t>slow</a:t>
            </a:r>
            <a:r>
              <a:rPr lang="en-US" sz="3200" dirty="0"/>
              <a:t>”       = 600 milliseconds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number</a:t>
            </a:r>
            <a:r>
              <a:rPr lang="en-US" sz="3200" dirty="0"/>
              <a:t>    = milliseconds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Note: </a:t>
            </a:r>
            <a:r>
              <a:rPr lang="en-US" sz="2400" dirty="0"/>
              <a:t>strings are enclosed in quotations,  not numeric values!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Example – showing /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9154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.hide(“</a:t>
            </a:r>
            <a:r>
              <a:rPr lang="en-US" sz="3200" b="1" dirty="0">
                <a:solidFill>
                  <a:srgbClr val="FF0000"/>
                </a:solidFill>
              </a:rPr>
              <a:t>fast</a:t>
            </a:r>
            <a:r>
              <a:rPr lang="en-US" sz="3200" b="1" dirty="0"/>
              <a:t>”)  </a:t>
            </a:r>
            <a:r>
              <a:rPr lang="en-US" sz="3200" dirty="0"/>
              <a:t>- hides the selected element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.show(“</a:t>
            </a:r>
            <a:r>
              <a:rPr lang="en-US" sz="3200" b="1" dirty="0">
                <a:solidFill>
                  <a:srgbClr val="FF0000"/>
                </a:solidFill>
              </a:rPr>
              <a:t>slow</a:t>
            </a:r>
            <a:r>
              <a:rPr lang="en-US" sz="3200" b="1" dirty="0"/>
              <a:t>”)  </a:t>
            </a:r>
            <a:r>
              <a:rPr lang="en-US" sz="3200" dirty="0"/>
              <a:t>- shows the selected element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.toggle(</a:t>
            </a:r>
            <a:r>
              <a:rPr lang="en-US" sz="3200" b="1" dirty="0">
                <a:solidFill>
                  <a:srgbClr val="FF0000"/>
                </a:solidFill>
              </a:rPr>
              <a:t>2000</a:t>
            </a:r>
            <a:r>
              <a:rPr lang="en-US" sz="3200" b="1" dirty="0"/>
              <a:t>) </a:t>
            </a:r>
            <a:r>
              <a:rPr lang="en-US" sz="3200" dirty="0"/>
              <a:t>- toggles between  hide() and show()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CC"/>
                </a:solidFill>
              </a:rPr>
              <a:t>Manipulates the CSS display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$("#link1").</a:t>
            </a:r>
            <a:r>
              <a:rPr lang="en-US" sz="3200" b="1" dirty="0">
                <a:solidFill>
                  <a:srgbClr val="0000CC"/>
                </a:solidFill>
              </a:rPr>
              <a:t>click(</a:t>
            </a:r>
            <a:r>
              <a:rPr lang="en-US" sz="3200" b="1" dirty="0"/>
              <a:t>function(){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    $("#para1").</a:t>
            </a:r>
            <a:r>
              <a:rPr lang="en-US" sz="3200" b="1" dirty="0">
                <a:solidFill>
                  <a:srgbClr val="FF0000"/>
                </a:solidFill>
              </a:rPr>
              <a:t>toggle()</a:t>
            </a:r>
            <a:r>
              <a:rPr lang="en-US" sz="3200" b="1" dirty="0"/>
              <a:t>;  </a:t>
            </a:r>
            <a:r>
              <a:rPr lang="en-US" sz="3200" dirty="0">
                <a:solidFill>
                  <a:srgbClr val="00B050"/>
                </a:solidFill>
              </a:rPr>
              <a:t>// 400ms duration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 }</a:t>
            </a:r>
            <a:r>
              <a:rPr lang="en-US" sz="3200" b="1" dirty="0">
                <a:solidFill>
                  <a:srgbClr val="0000CC"/>
                </a:solidFill>
              </a:rPr>
              <a:t>)</a:t>
            </a:r>
            <a:r>
              <a:rPr lang="en-US" sz="3200" b="1" dirty="0"/>
              <a:t>;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1371600" y="3048000"/>
            <a:ext cx="4180114" cy="222068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if no parameters specified…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speed = 400ms / “normal”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easing = “swing”</a:t>
            </a:r>
            <a:endParaRPr lang="en-US" sz="2800" b="1" dirty="0">
              <a:solidFill>
                <a:srgbClr val="0066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591032"/>
            <a:ext cx="1828800" cy="1828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810231"/>
            <a:ext cx="1813454" cy="1419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23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Example – 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916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</a:t>
            </a:r>
            <a:r>
              <a:rPr lang="en-US" sz="3200" b="1" dirty="0" err="1"/>
              <a:t>slideUp</a:t>
            </a:r>
            <a:r>
              <a:rPr lang="en-US" sz="3200" b="1" dirty="0"/>
              <a:t>(“</a:t>
            </a:r>
            <a:r>
              <a:rPr lang="en-US" sz="3200" b="1" dirty="0">
                <a:solidFill>
                  <a:srgbClr val="FF0000"/>
                </a:solidFill>
              </a:rPr>
              <a:t>fast</a:t>
            </a:r>
            <a:r>
              <a:rPr lang="en-US" sz="3200" b="1" dirty="0"/>
              <a:t>”) </a:t>
            </a:r>
            <a:r>
              <a:rPr lang="en-US" sz="3200" dirty="0"/>
              <a:t>- slides up to hide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</a:t>
            </a:r>
            <a:r>
              <a:rPr lang="en-US" sz="3200" b="1" dirty="0" err="1"/>
              <a:t>slideDown</a:t>
            </a:r>
            <a:r>
              <a:rPr lang="en-US" sz="3200" b="1" dirty="0"/>
              <a:t>(“</a:t>
            </a:r>
            <a:r>
              <a:rPr lang="en-US" sz="3200" b="1" dirty="0">
                <a:solidFill>
                  <a:srgbClr val="FF0000"/>
                </a:solidFill>
              </a:rPr>
              <a:t>slow</a:t>
            </a:r>
            <a:r>
              <a:rPr lang="en-US" sz="3200" b="1" dirty="0"/>
              <a:t>”) </a:t>
            </a:r>
            <a:r>
              <a:rPr lang="en-US" sz="3200" dirty="0"/>
              <a:t>- slides down to show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.</a:t>
            </a:r>
            <a:r>
              <a:rPr lang="en-US" sz="3200" b="1" dirty="0" err="1"/>
              <a:t>slideToggle</a:t>
            </a:r>
            <a:r>
              <a:rPr lang="en-US" sz="3200" b="1" dirty="0"/>
              <a:t>(</a:t>
            </a:r>
            <a:r>
              <a:rPr lang="en-US" sz="3200" b="1" dirty="0">
                <a:solidFill>
                  <a:srgbClr val="FF0000"/>
                </a:solidFill>
              </a:rPr>
              <a:t>2000</a:t>
            </a:r>
            <a:r>
              <a:rPr lang="en-US" sz="3200" b="1" dirty="0"/>
              <a:t>)  </a:t>
            </a:r>
            <a:r>
              <a:rPr lang="en-US" sz="3200" dirty="0"/>
              <a:t>- toggles between the two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CC"/>
                </a:solidFill>
              </a:rPr>
              <a:t>Manipulates the CSS height property (0 to actual)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574842"/>
            <a:ext cx="8229600" cy="9906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$("#link1").</a:t>
            </a:r>
            <a:r>
              <a:rPr lang="en-US" sz="3200" b="1" dirty="0">
                <a:solidFill>
                  <a:srgbClr val="0000CC"/>
                </a:solidFill>
              </a:rPr>
              <a:t>click(</a:t>
            </a:r>
            <a:r>
              <a:rPr lang="en-US" sz="3200" b="1" dirty="0"/>
              <a:t>function(){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    $("#para1").</a:t>
            </a:r>
            <a:r>
              <a:rPr lang="en-US" sz="3200" b="1" dirty="0" err="1">
                <a:solidFill>
                  <a:srgbClr val="FF0000"/>
                </a:solidFill>
              </a:rPr>
              <a:t>slideToggle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en-US" sz="3200" b="1" dirty="0"/>
              <a:t>;  </a:t>
            </a:r>
            <a:r>
              <a:rPr lang="en-US" sz="3200" dirty="0">
                <a:solidFill>
                  <a:srgbClr val="00B050"/>
                </a:solidFill>
              </a:rPr>
              <a:t>// 400ms duration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   }</a:t>
            </a:r>
            <a:r>
              <a:rPr lang="en-US" sz="3200" b="1" dirty="0">
                <a:solidFill>
                  <a:srgbClr val="0000CC"/>
                </a:solidFill>
              </a:rPr>
              <a:t>)</a:t>
            </a:r>
            <a:r>
              <a:rPr lang="en-US" sz="3200" b="1" dirty="0"/>
              <a:t>;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1295400" y="3245968"/>
            <a:ext cx="4180114" cy="222068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if no parameters specified…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speed = 400ms / “normal”</a:t>
            </a:r>
          </a:p>
          <a:p>
            <a:pPr algn="ctr"/>
            <a:r>
              <a:rPr lang="en-US" sz="2400" b="1" dirty="0">
                <a:solidFill>
                  <a:srgbClr val="006600"/>
                </a:solidFill>
              </a:rPr>
              <a:t>easing = “swing”</a:t>
            </a:r>
            <a:endParaRPr lang="en-US" sz="2800" b="1" dirty="0">
              <a:solidFill>
                <a:srgbClr val="0066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90" y="3546642"/>
            <a:ext cx="1828800" cy="1828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90" y="4765841"/>
            <a:ext cx="1813454" cy="1419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7200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 algn="ctr">
          <a:defRPr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1632</TotalTime>
  <Words>1034</Words>
  <Application>Microsoft Office PowerPoint</Application>
  <PresentationFormat>On-screen Show (4:3)</PresentationFormat>
  <Paragraphs>241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Bookman Old Style</vt:lpstr>
      <vt:lpstr>Calibri</vt:lpstr>
      <vt:lpstr>Gill Sans MT</vt:lpstr>
      <vt:lpstr>Wingdings</vt:lpstr>
      <vt:lpstr>Wingdings 3</vt:lpstr>
      <vt:lpstr>Origin</vt:lpstr>
      <vt:lpstr>JavaScript and jQuery Course</vt:lpstr>
      <vt:lpstr>Effects  / Effect Methods</vt:lpstr>
      <vt:lpstr>Effects</vt:lpstr>
      <vt:lpstr>Effects Must Respond to an Event</vt:lpstr>
      <vt:lpstr>Speed Parameter</vt:lpstr>
      <vt:lpstr>Example – showing / hiding</vt:lpstr>
      <vt:lpstr>Syntax</vt:lpstr>
      <vt:lpstr>Example – Sliding</vt:lpstr>
      <vt:lpstr>Syntax</vt:lpstr>
      <vt:lpstr>Example – Fading</vt:lpstr>
      <vt:lpstr>Syntax</vt:lpstr>
      <vt:lpstr>Fading – one way</vt:lpstr>
      <vt:lpstr>Syntax</vt:lpstr>
      <vt:lpstr>Effects</vt:lpstr>
      <vt:lpstr>Animations</vt:lpstr>
      <vt:lpstr>Animations</vt:lpstr>
      <vt:lpstr>Syntax</vt:lpstr>
      <vt:lpstr>Syntax</vt:lpstr>
      <vt:lpstr>Animate</vt:lpstr>
      <vt:lpstr>Callback Function</vt:lpstr>
      <vt:lpstr>Delay Method</vt:lpstr>
      <vt:lpstr>Delay Method</vt:lpstr>
      <vt:lpstr>Animate</vt:lpstr>
      <vt:lpstr>Animate</vt:lpstr>
      <vt:lpstr>Stop Method</vt:lpstr>
      <vt:lpstr>Stop Method</vt:lpstr>
      <vt:lpstr>setInterval Method</vt:lpstr>
      <vt:lpstr>Syntax</vt:lpstr>
      <vt:lpstr>Animate – using setInterval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104</cp:revision>
  <cp:lastPrinted>2013-03-19T21:58:54Z</cp:lastPrinted>
  <dcterms:created xsi:type="dcterms:W3CDTF">2012-07-06T23:37:50Z</dcterms:created>
  <dcterms:modified xsi:type="dcterms:W3CDTF">2017-11-11T00:09:34Z</dcterms:modified>
</cp:coreProperties>
</file>