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32" r:id="rId2"/>
    <p:sldId id="333" r:id="rId3"/>
    <p:sldId id="334" r:id="rId4"/>
    <p:sldId id="335" r:id="rId5"/>
    <p:sldId id="350" r:id="rId6"/>
    <p:sldId id="336" r:id="rId7"/>
    <p:sldId id="337" r:id="rId8"/>
    <p:sldId id="338" r:id="rId9"/>
    <p:sldId id="339" r:id="rId10"/>
    <p:sldId id="341" r:id="rId11"/>
    <p:sldId id="340" r:id="rId12"/>
    <p:sldId id="342" r:id="rId13"/>
    <p:sldId id="346" r:id="rId14"/>
    <p:sldId id="347" r:id="rId15"/>
    <p:sldId id="348" r:id="rId16"/>
    <p:sldId id="349" r:id="rId17"/>
    <p:sldId id="345" r:id="rId18"/>
    <p:sldId id="343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>
      <p:cViewPr varScale="1">
        <p:scale>
          <a:sx n="108" d="100"/>
          <a:sy n="108" d="100"/>
        </p:scale>
        <p:origin x="21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6EF345-15F4-49E0-90ED-37FD93BE5CC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AB5315-69DE-4C5D-838C-ACE66F69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2012, Mike Murach &amp; Associates, Inc.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Class 14</a:t>
            </a:r>
          </a:p>
          <a:p>
            <a:pPr algn="ctr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1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91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http://</a:t>
            </a:r>
            <a:r>
              <a:rPr lang="en-US" sz="3200" b="1" dirty="0"/>
              <a:t>jqueryui.com</a:t>
            </a:r>
            <a:br>
              <a:rPr lang="en-US" sz="3200" b="1" dirty="0"/>
            </a:b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</a:rPr>
              <a:t>Many have a demo, sample code, and tutorial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756D9-23E3-491A-839F-E6786CC06E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76" y="2057400"/>
            <a:ext cx="3536648" cy="308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Types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r>
              <a:rPr lang="en-US" sz="2800" b="1" dirty="0"/>
              <a:t>Themes</a:t>
            </a:r>
            <a:r>
              <a:rPr lang="en-US" sz="2800" dirty="0"/>
              <a:t> </a:t>
            </a:r>
          </a:p>
          <a:p>
            <a:pPr marL="274320" lvl="1" indent="0">
              <a:spcAft>
                <a:spcPts val="1800"/>
              </a:spcAft>
              <a:buNone/>
            </a:pPr>
            <a:r>
              <a:rPr lang="en-US" sz="2400" dirty="0"/>
              <a:t> - CSS themes for the components </a:t>
            </a:r>
          </a:p>
          <a:p>
            <a:r>
              <a:rPr lang="en-US" sz="2400" b="1" dirty="0"/>
              <a:t>Widgets</a:t>
            </a:r>
            <a:r>
              <a:rPr lang="en-US" sz="2400" dirty="0"/>
              <a:t> - accordions, tabs, slider, date picker</a:t>
            </a:r>
          </a:p>
          <a:p>
            <a:pPr marL="274320" lvl="1" indent="0">
              <a:spcAft>
                <a:spcPts val="1800"/>
              </a:spcAft>
              <a:buNone/>
            </a:pPr>
            <a:r>
              <a:rPr lang="en-US" sz="2400" dirty="0"/>
              <a:t>  - self contained</a:t>
            </a:r>
          </a:p>
          <a:p>
            <a:r>
              <a:rPr lang="en-US" sz="2400" b="1" dirty="0"/>
              <a:t>Interactions</a:t>
            </a:r>
            <a:r>
              <a:rPr lang="en-US" sz="2400" dirty="0"/>
              <a:t> - drag, drop, resize, sort </a:t>
            </a:r>
          </a:p>
          <a:p>
            <a:pPr marL="274320" lvl="1" indent="0">
              <a:spcAft>
                <a:spcPts val="1800"/>
              </a:spcAft>
              <a:buNone/>
            </a:pPr>
            <a:r>
              <a:rPr lang="en-US" sz="2400" dirty="0"/>
              <a:t> - can be applied to any HTML element</a:t>
            </a:r>
          </a:p>
          <a:p>
            <a:r>
              <a:rPr lang="en-US" sz="2400" b="1" dirty="0"/>
              <a:t>Effects</a:t>
            </a:r>
            <a:r>
              <a:rPr lang="en-US" sz="2400" dirty="0"/>
              <a:t> - color animations, transitions, bounce, explode, fade, slide </a:t>
            </a:r>
          </a:p>
          <a:p>
            <a:pPr marL="274320" lvl="1" indent="0">
              <a:buNone/>
            </a:pPr>
            <a:r>
              <a:rPr lang="en-US" sz="2400" dirty="0"/>
              <a:t> - can be used with a widget or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jqueryui.com/download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Unlike downloading a plugin, </a:t>
            </a:r>
            <a:br>
              <a:rPr lang="en-US" sz="3200" dirty="0"/>
            </a:br>
            <a:r>
              <a:rPr lang="en-US" sz="3200" dirty="0"/>
              <a:t>you must first ‘build’ the jQuery UI download </a:t>
            </a:r>
            <a:br>
              <a:rPr lang="en-US" sz="3200" dirty="0"/>
            </a:br>
            <a:r>
              <a:rPr lang="en-US" sz="3200" dirty="0"/>
              <a:t>at the Download Builder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2011263"/>
            <a:ext cx="3645919" cy="1951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55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Download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3200" b="1" dirty="0"/>
            </a:b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228E1-301F-41C7-9BA1-A3F5CAD848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15" y="2057400"/>
            <a:ext cx="6440170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91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3200" b="1" dirty="0"/>
            </a:b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79E9D-0095-473C-856D-27D6A5933B3E}"/>
              </a:ext>
            </a:extLst>
          </p:cNvPr>
          <p:cNvSpPr txBox="1"/>
          <p:nvPr/>
        </p:nvSpPr>
        <p:spPr>
          <a:xfrm>
            <a:off x="612648" y="1228817"/>
            <a:ext cx="731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&lt;link </a:t>
            </a:r>
            <a:r>
              <a:rPr lang="en-US" dirty="0" err="1">
                <a:latin typeface="Lucida Console" panose="020B0609040504020204" pitchFamily="49" charset="0"/>
              </a:rPr>
              <a:t>rel</a:t>
            </a:r>
            <a:r>
              <a:rPr lang="en-US" dirty="0">
                <a:latin typeface="Lucida Console" panose="020B0609040504020204" pitchFamily="49" charset="0"/>
              </a:rPr>
              <a:t>="stylesheet"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href</a:t>
            </a:r>
            <a:r>
              <a:rPr lang="en-US" dirty="0">
                <a:latin typeface="Lucida Console" panose="020B0609040504020204" pitchFamily="49" charset="0"/>
              </a:rPr>
              <a:t>="/jquery-ui-1.12.1/jquery-ui.min.css"&gt;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latin typeface="Lucida Console" panose="020B0609040504020204" pitchFamily="49" charset="0"/>
              </a:rPr>
              <a:t>&lt;script </a:t>
            </a:r>
            <a:r>
              <a:rPr lang="en-US" dirty="0" err="1">
                <a:latin typeface="Lucida Console" panose="020B0609040504020204" pitchFamily="49" charset="0"/>
              </a:rPr>
              <a:t>src</a:t>
            </a:r>
            <a:r>
              <a:rPr lang="en-US" dirty="0">
                <a:latin typeface="Lucida Console" panose="020B0609040504020204" pitchFamily="49" charset="0"/>
              </a:rPr>
              <a:t>="http://code.jquery.com/jquery-3.1.1.min.js"&gt;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&lt;/script&gt;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&lt;script </a:t>
            </a:r>
            <a:r>
              <a:rPr lang="en-US" dirty="0" err="1">
                <a:latin typeface="Lucida Console" panose="020B0609040504020204" pitchFamily="49" charset="0"/>
              </a:rPr>
              <a:t>src</a:t>
            </a:r>
            <a:r>
              <a:rPr lang="en-US" dirty="0">
                <a:latin typeface="Lucida Console" panose="020B0609040504020204" pitchFamily="49" charset="0"/>
              </a:rPr>
              <a:t>="/jquery-ui-1.12.1/jquery-ui.min.js"&gt;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&lt;/script&gt;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&lt;script&gt;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$(document).ready(function(){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$("selector").</a:t>
            </a:r>
            <a:r>
              <a:rPr lang="en-US" b="1" dirty="0" err="1">
                <a:latin typeface="Lucida Console" panose="020B0609040504020204" pitchFamily="49" charset="0"/>
              </a:rPr>
              <a:t>UI_method</a:t>
            </a:r>
            <a:r>
              <a:rPr lang="en-US" b="1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// option settings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});</a:t>
            </a:r>
          </a:p>
          <a:p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&lt;/script&gt;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1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Accordion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3200" b="1" dirty="0"/>
            </a:b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6FA15-4C36-4605-95DF-B6F3697079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7800"/>
            <a:ext cx="52578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EE29A5-44AD-440C-9320-1376A1012DB4}"/>
              </a:ext>
            </a:extLst>
          </p:cNvPr>
          <p:cNvGrpSpPr/>
          <p:nvPr/>
        </p:nvGrpSpPr>
        <p:grpSpPr>
          <a:xfrm>
            <a:off x="1335024" y="4629722"/>
            <a:ext cx="6473952" cy="1477328"/>
            <a:chOff x="1069848" y="4629722"/>
            <a:chExt cx="6473952" cy="14773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6ED88A-8108-4E86-A10F-4097860077B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4649297"/>
              <a:ext cx="3048000" cy="14381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AC29D0-1636-4EF6-9E07-5B73881384E7}"/>
                </a:ext>
              </a:extLst>
            </p:cNvPr>
            <p:cNvSpPr txBox="1"/>
            <p:nvPr/>
          </p:nvSpPr>
          <p:spPr>
            <a:xfrm>
              <a:off x="4495800" y="4629722"/>
              <a:ext cx="3048000" cy="14773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$(document).ready(function(){</a:t>
              </a:r>
            </a:p>
            <a:p>
              <a:r>
                <a:rPr lang="en-US" dirty="0"/>
                <a:t>     $("selector").</a:t>
              </a:r>
              <a:r>
                <a:rPr lang="en-US" dirty="0" err="1"/>
                <a:t>UI_method</a:t>
              </a:r>
              <a:r>
                <a:rPr lang="en-US" dirty="0"/>
                <a:t>({</a:t>
              </a:r>
            </a:p>
            <a:p>
              <a:r>
                <a:rPr lang="en-US" dirty="0"/>
                <a:t>          // option settings</a:t>
              </a:r>
            </a:p>
            <a:p>
              <a:r>
                <a:rPr lang="en-US" dirty="0"/>
                <a:t>     });</a:t>
              </a:r>
            </a:p>
            <a:p>
              <a:r>
                <a:rPr lang="en-US" dirty="0"/>
                <a:t>});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08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– Accordion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3200" b="1" dirty="0"/>
            </a:b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29D0-1636-4EF6-9E07-5B73881384E7}"/>
              </a:ext>
            </a:extLst>
          </p:cNvPr>
          <p:cNvSpPr txBox="1"/>
          <p:nvPr/>
        </p:nvSpPr>
        <p:spPr>
          <a:xfrm>
            <a:off x="2592324" y="4407560"/>
            <a:ext cx="3959352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   $(“#accordion").accordion({</a:t>
            </a:r>
          </a:p>
          <a:p>
            <a:r>
              <a:rPr lang="en-US" dirty="0"/>
              <a:t>          // option settings</a:t>
            </a:r>
          </a:p>
          <a:p>
            <a:r>
              <a:rPr lang="en-US" dirty="0"/>
              <a:t>     });</a:t>
            </a:r>
          </a:p>
          <a:p>
            <a:r>
              <a:rPr lang="en-US" dirty="0"/>
              <a:t>});</a:t>
            </a:r>
            <a:endParaRPr lang="en-US" sz="2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5827C4C-DD1C-49C1-8A20-7C61E2E1A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17032"/>
              </p:ext>
            </p:extLst>
          </p:nvPr>
        </p:nvGraphicFramePr>
        <p:xfrm>
          <a:off x="915300" y="1524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300" y="1524000"/>
                        <a:ext cx="7313400" cy="253071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18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</a:t>
            </a:r>
            <a:r>
              <a:rPr lang="en-US" dirty="0" err="1"/>
              <a:t>ThemeRoller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http://</a:t>
            </a:r>
            <a:r>
              <a:rPr lang="en-US" sz="3200" b="1" dirty="0"/>
              <a:t>jqueryui.com/themeroller</a:t>
            </a:r>
            <a:r>
              <a:rPr lang="en-US" sz="3200" dirty="0"/>
              <a:t>/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4261686" cy="255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96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</a:t>
            </a:r>
            <a:r>
              <a:rPr lang="en-US" dirty="0" err="1"/>
              <a:t>ThemeRoller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Powerful theming engine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Create a theme for your website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Select different colors, fonts, </a:t>
            </a:r>
            <a:br>
              <a:rPr lang="en-US" sz="3200" dirty="0"/>
            </a:br>
            <a:r>
              <a:rPr lang="en-US" sz="3200" dirty="0"/>
              <a:t>drop shadows, etc. to match your website</a:t>
            </a:r>
          </a:p>
          <a:p>
            <a:r>
              <a:rPr lang="en-US" sz="3200"/>
              <a:t>Use 24 </a:t>
            </a:r>
            <a:r>
              <a:rPr lang="en-US" sz="3200" dirty="0"/>
              <a:t>preset themes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Extend the functionality of jQuery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 Prewritten jQuery code that add features for almost any conceivable task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Some are part of the jQuery Organization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Some are written by the community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-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displaying images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slideshows, carousels, galleries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menus, navigation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tool tips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forms /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– Where to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74750"/>
            <a:ext cx="8991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http://</a:t>
            </a:r>
            <a:r>
              <a:rPr lang="en-US" sz="3200" b="1" dirty="0"/>
              <a:t>plugins.jquery.com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Many have a demo, sample code, and tutorial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815784-74D3-458C-8350-20E8EE77A827}"/>
              </a:ext>
            </a:extLst>
          </p:cNvPr>
          <p:cNvGrpSpPr/>
          <p:nvPr/>
        </p:nvGrpSpPr>
        <p:grpSpPr>
          <a:xfrm>
            <a:off x="457200" y="2509489"/>
            <a:ext cx="9491326" cy="1839022"/>
            <a:chOff x="533400" y="2275778"/>
            <a:chExt cx="9491326" cy="1839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433289"/>
              <a:ext cx="3588327" cy="1524000"/>
            </a:xfrm>
            <a:prstGeom prst="rect">
              <a:avLst/>
            </a:prstGeom>
          </p:spPr>
        </p:pic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8337A56-126F-4ADB-86C1-0BAEF7B542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556052"/>
                </p:ext>
              </p:extLst>
            </p:nvPr>
          </p:nvGraphicFramePr>
          <p:xfrm>
            <a:off x="4233526" y="2275778"/>
            <a:ext cx="5791200" cy="1839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Document" r:id="rId4" imgW="7301323" imgH="2324226" progId="Word.Document.12">
                    <p:embed/>
                  </p:oleObj>
                </mc:Choice>
                <mc:Fallback>
                  <p:oleObj name="Document" r:id="rId4" imgW="7301323" imgH="2324226" progId="Word.Document.12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33526" y="2275778"/>
                          <a:ext cx="5791200" cy="18390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118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– Popular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C42BDF-63FE-4416-AB02-F871D5D69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634146"/>
              </p:ext>
            </p:extLst>
          </p:nvPr>
        </p:nvGraphicFramePr>
        <p:xfrm>
          <a:off x="914400" y="1524000"/>
          <a:ext cx="73152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16540" imgH="4366783" progId="Word.Document.12">
                  <p:embed/>
                </p:oleObj>
              </mc:Choice>
              <mc:Fallback>
                <p:oleObj name="Document" r:id="rId3" imgW="7316540" imgH="436678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15200" cy="437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46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– How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Download  the plugin code 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Include the jQuery core library to run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Include the JS file with an HTML script tag</a:t>
            </a:r>
          </a:p>
          <a:p>
            <a:r>
              <a:rPr lang="en-US" sz="3200" dirty="0"/>
              <a:t>The plugin script tag must appear </a:t>
            </a:r>
            <a:r>
              <a:rPr lang="en-US" sz="3200" b="1" dirty="0">
                <a:solidFill>
                  <a:srgbClr val="FF0000"/>
                </a:solidFill>
              </a:rPr>
              <a:t>after</a:t>
            </a:r>
            <a:r>
              <a:rPr lang="en-US" sz="3200" dirty="0"/>
              <a:t> the  jQuery library script tag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– How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Some plugins may contain </a:t>
            </a:r>
            <a:r>
              <a:rPr lang="en-US" sz="3200" dirty="0">
                <a:solidFill>
                  <a:srgbClr val="FF0000"/>
                </a:solidFill>
              </a:rPr>
              <a:t>multiple JS files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Make sure that the “.</a:t>
            </a:r>
            <a:r>
              <a:rPr lang="en-US" sz="3200" dirty="0" err="1"/>
              <a:t>js</a:t>
            </a:r>
            <a:r>
              <a:rPr lang="en-US" sz="3200" dirty="0"/>
              <a:t>” file is in the same folder as the html file or that the </a:t>
            </a:r>
            <a:r>
              <a:rPr lang="en-US" sz="3200" dirty="0">
                <a:solidFill>
                  <a:srgbClr val="FF0000"/>
                </a:solidFill>
              </a:rPr>
              <a:t>path is correct </a:t>
            </a:r>
            <a:r>
              <a:rPr lang="en-US" sz="3200" dirty="0"/>
              <a:t>if you are using a folder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Plugins – How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17475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Plugins commonly come with  demo code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Can be customized – variables / methods</a:t>
            </a:r>
          </a:p>
          <a:p>
            <a:r>
              <a:rPr lang="en-US" sz="3200" dirty="0"/>
              <a:t>Commonly use a </a:t>
            </a:r>
            <a:r>
              <a:rPr lang="en-US" sz="3200" dirty="0">
                <a:solidFill>
                  <a:srgbClr val="FF0000"/>
                </a:solidFill>
              </a:rPr>
              <a:t>JS folder</a:t>
            </a:r>
            <a:r>
              <a:rPr lang="en-US" sz="3200" dirty="0"/>
              <a:t>, a </a:t>
            </a:r>
            <a:r>
              <a:rPr lang="en-US" sz="3200" dirty="0">
                <a:solidFill>
                  <a:srgbClr val="FF0000"/>
                </a:solidFill>
              </a:rPr>
              <a:t>CSS folder</a:t>
            </a:r>
            <a:r>
              <a:rPr lang="en-US" sz="3200" dirty="0"/>
              <a:t>, and an </a:t>
            </a:r>
            <a:r>
              <a:rPr lang="en-US" sz="3200" dirty="0">
                <a:solidFill>
                  <a:srgbClr val="FF0000"/>
                </a:solidFill>
              </a:rPr>
              <a:t>images folder </a:t>
            </a:r>
            <a:r>
              <a:rPr lang="en-US" sz="3200" dirty="0"/>
              <a:t>if needed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24400"/>
            <a:ext cx="299119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81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jQuery UI (User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Extends the jQuery library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200" dirty="0"/>
              <a:t>Provides themes, widgets, interactions, and effects</a:t>
            </a:r>
          </a:p>
          <a:p>
            <a:r>
              <a:rPr lang="en-US" sz="3200" dirty="0"/>
              <a:t>The core jQuery UI component (library) is always required in addition to the jQuery code for the components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1522</TotalTime>
  <Words>421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Bookman Old Style</vt:lpstr>
      <vt:lpstr>Calibri</vt:lpstr>
      <vt:lpstr>Gill Sans MT</vt:lpstr>
      <vt:lpstr>Lucida Console</vt:lpstr>
      <vt:lpstr>Wingdings</vt:lpstr>
      <vt:lpstr>Wingdings 3</vt:lpstr>
      <vt:lpstr>Origin</vt:lpstr>
      <vt:lpstr>Document</vt:lpstr>
      <vt:lpstr>Microsoft Word Document</vt:lpstr>
      <vt:lpstr>JavaScript and jQuery Course</vt:lpstr>
      <vt:lpstr>Plugins</vt:lpstr>
      <vt:lpstr>Plugins - Types</vt:lpstr>
      <vt:lpstr>Plugins – Where to find</vt:lpstr>
      <vt:lpstr>Plugins – Popular</vt:lpstr>
      <vt:lpstr>Plugins – How to Add</vt:lpstr>
      <vt:lpstr>Plugins – How to Add</vt:lpstr>
      <vt:lpstr>Plugins – How to Add</vt:lpstr>
      <vt:lpstr>jQuery UI (User Interface)</vt:lpstr>
      <vt:lpstr>jQuery UI </vt:lpstr>
      <vt:lpstr>jQuery UI – Types of Components</vt:lpstr>
      <vt:lpstr>jQuery UI – How to use</vt:lpstr>
      <vt:lpstr>jQuery UI – Download Example</vt:lpstr>
      <vt:lpstr>jQuery UI – Code Example</vt:lpstr>
      <vt:lpstr>jQuery UI – Accordion Example</vt:lpstr>
      <vt:lpstr>jQuery UI – Accordion Example</vt:lpstr>
      <vt:lpstr>jQuery UI ThemeRoller</vt:lpstr>
      <vt:lpstr>jQuery UI ThemeRoller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122</cp:revision>
  <cp:lastPrinted>2013-03-19T21:58:54Z</cp:lastPrinted>
  <dcterms:created xsi:type="dcterms:W3CDTF">2012-07-06T23:37:50Z</dcterms:created>
  <dcterms:modified xsi:type="dcterms:W3CDTF">2017-11-21T01:21:29Z</dcterms:modified>
</cp:coreProperties>
</file>