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332" r:id="rId2"/>
    <p:sldId id="334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33" r:id="rId15"/>
    <p:sldId id="347" r:id="rId16"/>
    <p:sldId id="348" r:id="rId17"/>
    <p:sldId id="349" r:id="rId18"/>
    <p:sldId id="350" r:id="rId19"/>
    <p:sldId id="351" r:id="rId20"/>
    <p:sldId id="352" r:id="rId21"/>
    <p:sldId id="353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94660"/>
  </p:normalViewPr>
  <p:slideViewPr>
    <p:cSldViewPr>
      <p:cViewPr varScale="1">
        <p:scale>
          <a:sx n="88" d="100"/>
          <a:sy n="88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6EF345-15F4-49E0-90ED-37FD93BE5CC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AAB5315-69DE-4C5D-838C-ACE66F69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8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E3068A-7BB1-4DA1-AF5A-306B2E32F679}" type="slidenum">
              <a:rPr lang="en-US" sz="1300" smtClean="0"/>
              <a:pPr/>
              <a:t>2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33512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FC1551-ED2C-48DA-9E7F-34CE75E4F615}" type="slidenum">
              <a:rPr lang="en-US" sz="1300" smtClean="0"/>
              <a:pPr/>
              <a:t>3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378220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FC1551-ED2C-48DA-9E7F-34CE75E4F615}" type="slidenum">
              <a:rPr lang="en-US" sz="1300" smtClean="0"/>
              <a:pPr/>
              <a:t>4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245421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971B3B-E4AA-41F8-83C3-DB2DA52CB039}" type="slidenum">
              <a:rPr lang="en-US" sz="1300" smtClean="0"/>
              <a:pPr/>
              <a:t>5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98197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1B900E-6D03-4E23-B258-7DE5D087795E}" type="slidenum">
              <a:rPr lang="en-US" sz="1300" smtClean="0"/>
              <a:pPr/>
              <a:t>7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401273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1AB2BA-7149-4A08-8DA4-6BD8AF18A32B}" type="slidenum">
              <a:rPr lang="en-US" sz="1300" smtClean="0"/>
              <a:pPr/>
              <a:t>8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206704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AA7CD8-9F5B-46FF-BDA2-5A7B5D545387}" type="slidenum">
              <a:rPr lang="en-US" sz="1300" smtClean="0"/>
              <a:pPr/>
              <a:t>9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339398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CSWB 110 Forms Part 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 Teresa Pelkie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E960-5E86-4256-850E-B084237360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1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1BB8A2-86C7-4173-9052-26E14719541F}" type="slidenum">
              <a:rPr lang="en-US" sz="1300" smtClean="0"/>
              <a:pPr/>
              <a:t>13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362637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Murach's JavaScript and jQuery, C7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JavaScript and jQuery, C7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JavaScript and jQuery, C7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Instructor Teresa Pelkie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AFC7A55-C2A9-4CAE-B3D8-4C66C4F556B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JavaScript and jQuery, C7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Murach's JavaScript and jQuery, C7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JavaScript and jQuery, C7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JavaScript and jQuery, C7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JavaScript and jQuery,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JavaScript and jQuery,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JavaScript and jQuery, C7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JavaScript and jQuery, C7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Murach's JavaScript and jQuery,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JavaScript and jQuery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 15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1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960438"/>
            <a:ext cx="84582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Check box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pic>
        <p:nvPicPr>
          <p:cNvPr id="186383" name="Picture 15" descr="chec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381500" y="228600"/>
            <a:ext cx="2819400" cy="784225"/>
          </a:xfrm>
          <a:noFill/>
          <a:ln/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ADB42-61FF-4749-BDB3-E1F8DA09B0A2}" type="slidenum">
              <a:rPr lang="en-US"/>
              <a:pPr/>
              <a:t>10</a:t>
            </a:fld>
            <a:endParaRPr lang="en-US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77724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 sz="3600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4953000" y="3276600"/>
            <a:ext cx="3657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</a:t>
            </a:r>
          </a:p>
          <a:p>
            <a:pPr>
              <a:spcBef>
                <a:spcPct val="50000"/>
              </a:spcBef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0" y="3124200"/>
            <a:ext cx="92202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2800"/>
          </a:p>
          <a:p>
            <a:pPr lvl="1">
              <a:lnSpc>
                <a:spcPct val="130000"/>
              </a:lnSpc>
              <a:buClr>
                <a:schemeClr val="bg2"/>
              </a:buClr>
              <a:buFont typeface="Arial" charset="0"/>
              <a:buNone/>
            </a:pPr>
            <a:r>
              <a:rPr lang="en-US" sz="2800"/>
              <a:t> </a:t>
            </a:r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685800" y="1676400"/>
            <a:ext cx="7239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990600" y="1371600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sz="3200"/>
              <a:t> </a:t>
            </a:r>
            <a:endParaRPr lang="en-US" sz="1600"/>
          </a:p>
        </p:txBody>
      </p:sp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1066800" y="449580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800"/>
              <a:t> </a:t>
            </a:r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1066800" y="4178300"/>
            <a:ext cx="7772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/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265055" y="1655836"/>
            <a:ext cx="8305800" cy="3952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&lt;input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type=”checkbox"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</a:t>
            </a: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=“</a:t>
            </a: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</a:t>
            </a: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"  </a:t>
            </a:r>
            <a:endParaRPr 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</a:t>
            </a:r>
          </a:p>
          <a:p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</a:t>
            </a: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=“</a:t>
            </a: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</a:t>
            </a: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"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value</a:t>
            </a: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‘value“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Left Arrow Callout 14"/>
          <p:cNvSpPr/>
          <p:nvPr/>
        </p:nvSpPr>
        <p:spPr>
          <a:xfrm>
            <a:off x="5105400" y="2747168"/>
            <a:ext cx="4038600" cy="75406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90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‘name’ - for the server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Left Arrow Callout 16"/>
          <p:cNvSpPr/>
          <p:nvPr/>
        </p:nvSpPr>
        <p:spPr>
          <a:xfrm>
            <a:off x="4310616" y="3727984"/>
            <a:ext cx="4038600" cy="75406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90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‘id’ - for JS / CSS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Left Arrow Callout 17"/>
          <p:cNvSpPr/>
          <p:nvPr/>
        </p:nvSpPr>
        <p:spPr>
          <a:xfrm>
            <a:off x="5105400" y="4998964"/>
            <a:ext cx="3886200" cy="75406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90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‘value’  - the choice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84582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4400" dirty="0">
                <a:solidFill>
                  <a:schemeClr val="tx2">
                    <a:satMod val="130000"/>
                  </a:schemeClr>
                </a:solidFill>
              </a:rPr>
              <a:t>radio buttons </a:t>
            </a: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mutually exclusive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057400"/>
            <a:ext cx="72390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 smtClean="0"/>
              <a:t>	&lt;input   type="radio"    </a:t>
            </a:r>
            <a:r>
              <a:rPr lang="en-US" sz="2800" dirty="0" smtClean="0">
                <a:solidFill>
                  <a:srgbClr val="0000FF"/>
                </a:solidFill>
              </a:rPr>
              <a:t>name=“</a:t>
            </a:r>
            <a:r>
              <a:rPr lang="en-US" sz="2800" i="1" dirty="0" smtClean="0">
                <a:solidFill>
                  <a:srgbClr val="0000FF"/>
                </a:solidFill>
              </a:rPr>
              <a:t>xyz" </a:t>
            </a:r>
            <a:br>
              <a:rPr lang="en-US" sz="2800" i="1" dirty="0" smtClean="0">
                <a:solidFill>
                  <a:srgbClr val="0000FF"/>
                </a:solidFill>
              </a:rPr>
            </a:br>
            <a:r>
              <a:rPr lang="en-US" sz="2800" i="1" dirty="0" smtClean="0">
                <a:solidFill>
                  <a:srgbClr val="0000FF"/>
                </a:solidFill>
              </a:rPr>
              <a:t>                     </a:t>
            </a:r>
            <a:r>
              <a:rPr lang="en-US" sz="2800" i="1" dirty="0" smtClean="0"/>
              <a:t>id="id1“   value="value1“   /&gt;</a:t>
            </a:r>
          </a:p>
          <a:p>
            <a:pPr eaLnBrk="1" hangingPunct="1">
              <a:buFont typeface="Arial" charset="0"/>
              <a:buNone/>
            </a:pPr>
            <a:endParaRPr lang="en-US" sz="2800" i="1" dirty="0" smtClean="0"/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&lt;input   type="radio"    </a:t>
            </a:r>
            <a:r>
              <a:rPr lang="en-US" sz="2800" dirty="0" smtClean="0">
                <a:solidFill>
                  <a:srgbClr val="0000FF"/>
                </a:solidFill>
              </a:rPr>
              <a:t>name=“</a:t>
            </a:r>
            <a:r>
              <a:rPr lang="en-US" sz="2800" i="1" dirty="0" smtClean="0">
                <a:solidFill>
                  <a:srgbClr val="0000FF"/>
                </a:solidFill>
              </a:rPr>
              <a:t>xyz" </a:t>
            </a:r>
          </a:p>
          <a:p>
            <a:pPr eaLnBrk="1" hangingPunct="1">
              <a:buFont typeface="Arial" charset="0"/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                        </a:t>
            </a:r>
            <a:r>
              <a:rPr lang="en-US" sz="2800" i="1" dirty="0" smtClean="0"/>
              <a:t>id="id2"    value="value2“   /&gt;</a:t>
            </a:r>
          </a:p>
          <a:p>
            <a:pPr eaLnBrk="1" hangingPunct="1">
              <a:buFont typeface="Arial" charset="0"/>
              <a:buNone/>
            </a:pPr>
            <a:endParaRPr lang="en-US" sz="2800" i="1" dirty="0" smtClean="0"/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&lt;input   type="radio"   </a:t>
            </a:r>
            <a:r>
              <a:rPr lang="en-US" sz="2800" dirty="0" smtClean="0">
                <a:solidFill>
                  <a:srgbClr val="0000FF"/>
                </a:solidFill>
              </a:rPr>
              <a:t>name=“</a:t>
            </a:r>
            <a:r>
              <a:rPr lang="en-US" sz="2800" i="1" dirty="0" smtClean="0">
                <a:solidFill>
                  <a:srgbClr val="0000FF"/>
                </a:solidFill>
              </a:rPr>
              <a:t>xyz"  </a:t>
            </a:r>
          </a:p>
          <a:p>
            <a:pPr eaLnBrk="1" hangingPunct="1">
              <a:buFont typeface="Arial" charset="0"/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                       </a:t>
            </a:r>
            <a:r>
              <a:rPr lang="en-US" sz="2800" i="1" dirty="0" smtClean="0"/>
              <a:t>id="id3“    value="value3“   /&gt;</a:t>
            </a:r>
          </a:p>
          <a:p>
            <a:pPr eaLnBrk="1" hangingPunct="1">
              <a:buFont typeface="Arial" charset="0"/>
              <a:buNone/>
            </a:pPr>
            <a:endParaRPr lang="en-US" sz="2800" i="1" dirty="0" smtClean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742D8A-F1DE-47B3-83AA-D26ABE7044B4}" type="slidenum">
              <a:rPr lang="en-US"/>
              <a:pPr/>
              <a:t>11</a:t>
            </a:fld>
            <a:endParaRPr lang="en-US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504930" y="2114297"/>
            <a:ext cx="77724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 sz="3600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4953000" y="3276600"/>
            <a:ext cx="3657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</a:t>
            </a:r>
          </a:p>
          <a:p>
            <a:pPr>
              <a:spcBef>
                <a:spcPct val="50000"/>
              </a:spcBef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0" y="3124200"/>
            <a:ext cx="92202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2800"/>
          </a:p>
          <a:p>
            <a:pPr lvl="1">
              <a:lnSpc>
                <a:spcPct val="130000"/>
              </a:lnSpc>
              <a:buClr>
                <a:schemeClr val="bg2"/>
              </a:buClr>
              <a:buFont typeface="Arial" charset="0"/>
              <a:buNone/>
            </a:pPr>
            <a:r>
              <a:rPr lang="en-US" sz="2800"/>
              <a:t> 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685800" y="1676400"/>
            <a:ext cx="7239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990600" y="1371600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sz="3200"/>
              <a:t> </a:t>
            </a:r>
            <a:endParaRPr lang="en-US" sz="1600"/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990600" y="6598443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800"/>
              <a:t> 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19200" y="1219200"/>
            <a:ext cx="67056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name MUST be the same – values MUST be different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0" y="2608263"/>
            <a:ext cx="152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4099867"/>
            <a:ext cx="152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91400" y="5562600"/>
            <a:ext cx="152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15200" y="5562600"/>
            <a:ext cx="152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15200" y="2578944"/>
            <a:ext cx="152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419" y="8382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007308-6ACC-4FD8-96A6-55FCDC10BA0E}" type="slidenum">
              <a:rPr lang="en-US"/>
              <a:pPr/>
              <a:t>12</a:t>
            </a:fld>
            <a:endParaRPr lang="en-US"/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77724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 sz="3600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4953000" y="3276600"/>
            <a:ext cx="3657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</a:t>
            </a:r>
          </a:p>
          <a:p>
            <a:pPr>
              <a:spcBef>
                <a:spcPct val="50000"/>
              </a:spcBef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0" y="3124200"/>
            <a:ext cx="92202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2800"/>
          </a:p>
          <a:p>
            <a:pPr lvl="1">
              <a:lnSpc>
                <a:spcPct val="130000"/>
              </a:lnSpc>
              <a:buClr>
                <a:schemeClr val="bg2"/>
              </a:buClr>
              <a:buFont typeface="Arial" charset="0"/>
              <a:buNone/>
            </a:pPr>
            <a:r>
              <a:rPr lang="en-US" sz="2800"/>
              <a:t>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685800" y="1676400"/>
            <a:ext cx="7239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838200" y="502443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Dropdown List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1066800" y="449580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800"/>
              <a:t> 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1066800" y="4178300"/>
            <a:ext cx="7772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/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52400" y="1828800"/>
            <a:ext cx="8991600" cy="353943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&lt;select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name=“job“   id=“job”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&lt;option</a:t>
            </a:r>
            <a:r>
              <a:rPr 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value="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none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"&gt;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Please 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 one</a:t>
            </a:r>
            <a:r>
              <a:rPr 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&lt;/option&gt;</a:t>
            </a:r>
          </a:p>
          <a:p>
            <a:endParaRPr 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&lt;option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value ="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pgmr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 </a:t>
            </a:r>
            <a:r>
              <a:rPr 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&gt;Programmer  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&lt;/option&gt;</a:t>
            </a: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&lt;option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value =“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dbm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"&gt;Database Manager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&lt;/option&gt;</a:t>
            </a: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739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Label element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4648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&lt;label&gt;&lt;/label&gt;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 smtClean="0">
                <a:cs typeface="Times New Roman" pitchFamily="18" charset="0"/>
              </a:rPr>
              <a:t>Associates a text label with a form control</a:t>
            </a:r>
            <a:r>
              <a:rPr lang="en-US" sz="800" dirty="0" smtClean="0">
                <a:cs typeface="Times New Roman" pitchFamily="18" charset="0"/>
              </a:rPr>
              <a:t/>
            </a:r>
            <a:br>
              <a:rPr lang="en-US" sz="800" dirty="0" smtClean="0">
                <a:cs typeface="Times New Roman" pitchFamily="18" charset="0"/>
              </a:rPr>
            </a:br>
            <a:endParaRPr lang="en-US" sz="800" dirty="0" smtClean="0"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800" dirty="0" smtClean="0">
                <a:cs typeface="Times New Roman" pitchFamily="18" charset="0"/>
              </a:rPr>
              <a:t/>
            </a:r>
            <a:br>
              <a:rPr lang="en-US" sz="800" dirty="0" smtClean="0">
                <a:cs typeface="Times New Roman" pitchFamily="18" charset="0"/>
              </a:rPr>
            </a:br>
            <a:r>
              <a:rPr lang="en-US" sz="800" dirty="0" smtClean="0">
                <a:cs typeface="Times New Roman" pitchFamily="18" charset="0"/>
              </a:rPr>
              <a:t/>
            </a:r>
            <a:br>
              <a:rPr lang="en-US" sz="800" dirty="0" smtClean="0"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&lt;label&gt;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Email: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&lt;input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type="text" name=“email"  id="email"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&lt;/label&gt;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cs typeface="Times New Roman" pitchFamily="18" charset="0"/>
              </a:rPr>
              <a:t/>
            </a:r>
            <a:br>
              <a:rPr lang="en-US" sz="3600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&lt;label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for="email"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&gt;Email: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&lt;/label&gt;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&lt;input type="text" name=“email" 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id= "email"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BE9B127C-DD7C-47BD-A2C7-9ED01A7805B5}" type="slidenum">
              <a:rPr lang="en-US">
                <a:solidFill>
                  <a:schemeClr val="bg2">
                    <a:lumMod val="75000"/>
                  </a:schemeClr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teresa\AppData\Local\Microsoft\Windows\Temporary Internet Files\Content.IE5\G4FYD6BD\MC900438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029200"/>
            <a:ext cx="1084262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608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Retrieve Values– </a:t>
            </a:r>
            <a:r>
              <a:rPr lang="en-US" b="1" dirty="0" err="1" smtClean="0">
                <a:solidFill>
                  <a:srgbClr val="0000CC"/>
                </a:solidFill>
              </a:rPr>
              <a:t>val</a:t>
            </a:r>
            <a:r>
              <a:rPr lang="en-US" b="1" dirty="0" smtClean="0">
                <a:solidFill>
                  <a:srgbClr val="0000CC"/>
                </a:solidFill>
              </a:rPr>
              <a:t>() method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&lt;input type="text" </a:t>
            </a:r>
            <a:r>
              <a:rPr lang="en-US" sz="2800" b="1" dirty="0">
                <a:solidFill>
                  <a:srgbClr val="FF0000"/>
                </a:solidFill>
              </a:rPr>
              <a:t>id="name"</a:t>
            </a:r>
            <a:r>
              <a:rPr lang="en-US" sz="2800" b="1" dirty="0"/>
              <a:t> name="name" 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$('#</a:t>
            </a:r>
            <a:r>
              <a:rPr lang="en-US" sz="2400" dirty="0" err="1"/>
              <a:t>btn</a:t>
            </a:r>
            <a:r>
              <a:rPr lang="en-US" sz="2400" dirty="0"/>
              <a:t>').click(function(){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theName</a:t>
            </a:r>
            <a:r>
              <a:rPr lang="en-US" sz="2400" dirty="0"/>
              <a:t> = $(</a:t>
            </a:r>
            <a:r>
              <a:rPr lang="en-US" sz="2400" dirty="0">
                <a:solidFill>
                  <a:srgbClr val="FF0000"/>
                </a:solidFill>
              </a:rPr>
              <a:t>'#name'</a:t>
            </a:r>
            <a:r>
              <a:rPr lang="en-US" sz="2400" dirty="0"/>
              <a:t>).</a:t>
            </a:r>
            <a:r>
              <a:rPr lang="en-US" sz="2400" b="1" dirty="0" err="1">
                <a:solidFill>
                  <a:srgbClr val="0000CC"/>
                </a:solidFill>
              </a:rPr>
              <a:t>val</a:t>
            </a:r>
            <a:r>
              <a:rPr lang="en-US" sz="2400" b="1" dirty="0">
                <a:solidFill>
                  <a:srgbClr val="0000CC"/>
                </a:solidFill>
              </a:rPr>
              <a:t>()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alert(</a:t>
            </a:r>
            <a:r>
              <a:rPr lang="en-US" sz="2400" dirty="0" err="1"/>
              <a:t>theName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});  // end click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Set Values– </a:t>
            </a:r>
            <a:r>
              <a:rPr lang="en-US" b="1" dirty="0" err="1" smtClean="0">
                <a:solidFill>
                  <a:srgbClr val="0000CC"/>
                </a:solidFill>
              </a:rPr>
              <a:t>val</a:t>
            </a:r>
            <a:r>
              <a:rPr lang="en-US" b="1" dirty="0" smtClean="0">
                <a:solidFill>
                  <a:srgbClr val="0000CC"/>
                </a:solidFill>
              </a:rPr>
              <a:t>() method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&lt;input type="text" </a:t>
            </a:r>
            <a:r>
              <a:rPr lang="en-US" sz="2800" b="1" dirty="0">
                <a:solidFill>
                  <a:srgbClr val="FF0000"/>
                </a:solidFill>
              </a:rPr>
              <a:t>id="name"</a:t>
            </a:r>
            <a:r>
              <a:rPr lang="en-US" sz="2800" b="1" dirty="0"/>
              <a:t> name="name" 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$('#</a:t>
            </a:r>
            <a:r>
              <a:rPr lang="en-US" sz="2400" dirty="0" err="1"/>
              <a:t>btn</a:t>
            </a:r>
            <a:r>
              <a:rPr lang="en-US" sz="2400" dirty="0"/>
              <a:t>').click(function(){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$(</a:t>
            </a:r>
            <a:r>
              <a:rPr lang="en-US" sz="2400" dirty="0" smtClean="0">
                <a:solidFill>
                  <a:srgbClr val="FF0000"/>
                </a:solidFill>
              </a:rPr>
              <a:t>'#</a:t>
            </a:r>
            <a:r>
              <a:rPr lang="en-US" sz="2400" dirty="0">
                <a:solidFill>
                  <a:srgbClr val="FF0000"/>
                </a:solidFill>
              </a:rPr>
              <a:t>name'</a:t>
            </a:r>
            <a:r>
              <a:rPr lang="en-US" sz="2400" dirty="0"/>
              <a:t>).</a:t>
            </a:r>
            <a:r>
              <a:rPr lang="en-US" sz="2400" b="1" dirty="0" err="1">
                <a:solidFill>
                  <a:srgbClr val="0000CC"/>
                </a:solidFill>
              </a:rPr>
              <a:t>val</a:t>
            </a:r>
            <a:r>
              <a:rPr lang="en-US" sz="2400" b="1" dirty="0" smtClean="0">
                <a:solidFill>
                  <a:srgbClr val="0000CC"/>
                </a:solidFill>
              </a:rPr>
              <a:t>(“</a:t>
            </a:r>
            <a:r>
              <a:rPr lang="en-US" sz="2400" b="1" dirty="0" err="1" smtClean="0">
                <a:solidFill>
                  <a:srgbClr val="0000CC"/>
                </a:solidFill>
              </a:rPr>
              <a:t>teresa</a:t>
            </a:r>
            <a:r>
              <a:rPr lang="en-US" sz="2400" b="1" dirty="0" smtClean="0">
                <a:solidFill>
                  <a:srgbClr val="0000CC"/>
                </a:solidFill>
              </a:rPr>
              <a:t>”)</a:t>
            </a:r>
            <a:r>
              <a:rPr lang="en-US" sz="2400" dirty="0" smtClean="0"/>
              <a:t>;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});  </a:t>
            </a:r>
            <a:r>
              <a:rPr lang="en-US" sz="2400" dirty="0"/>
              <a:t>// end click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Retrieve Values– </a:t>
            </a:r>
            <a:r>
              <a:rPr lang="en-US" b="1" dirty="0" smtClean="0">
                <a:solidFill>
                  <a:srgbClr val="0000CC"/>
                </a:solidFill>
              </a:rPr>
              <a:t>checkbox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$('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 err="1">
                <a:solidFill>
                  <a:srgbClr val="FF0000"/>
                </a:solidFill>
              </a:rPr>
              <a:t>checkbox</a:t>
            </a:r>
            <a:r>
              <a:rPr lang="en-US" sz="2400" dirty="0" err="1">
                <a:solidFill>
                  <a:srgbClr val="0000CC"/>
                </a:solidFill>
              </a:rPr>
              <a:t>:checked</a:t>
            </a:r>
            <a:r>
              <a:rPr lang="en-US" sz="2400" dirty="0"/>
              <a:t>').</a:t>
            </a:r>
            <a:r>
              <a:rPr lang="en-US" sz="2400" b="1" dirty="0" err="1">
                <a:solidFill>
                  <a:srgbClr val="0000CC"/>
                </a:solidFill>
              </a:rPr>
              <a:t>val</a:t>
            </a:r>
            <a:r>
              <a:rPr lang="en-US" sz="2400" b="1" dirty="0">
                <a:solidFill>
                  <a:srgbClr val="0000CC"/>
                </a:solidFill>
              </a:rPr>
              <a:t>()</a:t>
            </a:r>
            <a:r>
              <a:rPr lang="en-US" sz="2400" dirty="0"/>
              <a:t>; </a:t>
            </a:r>
            <a:r>
              <a:rPr lang="en-US" sz="2400" dirty="0" smtClean="0"/>
              <a:t>  // single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$("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 err="1">
                <a:solidFill>
                  <a:srgbClr val="FF0000"/>
                </a:solidFill>
              </a:rPr>
              <a:t>checkbox</a:t>
            </a:r>
            <a:r>
              <a:rPr lang="en-US" sz="2400" dirty="0" err="1">
                <a:solidFill>
                  <a:srgbClr val="0000CC"/>
                </a:solidFill>
              </a:rPr>
              <a:t>:checked</a:t>
            </a:r>
            <a:r>
              <a:rPr lang="en-US" sz="2400" dirty="0"/>
              <a:t>")</a:t>
            </a:r>
            <a:r>
              <a:rPr lang="en-US" sz="2400" dirty="0">
                <a:solidFill>
                  <a:srgbClr val="002060"/>
                </a:solidFill>
              </a:rPr>
              <a:t>.each</a:t>
            </a:r>
            <a:r>
              <a:rPr lang="en-US" sz="2400" dirty="0" smtClean="0">
                <a:solidFill>
                  <a:srgbClr val="002060"/>
                </a:solidFill>
              </a:rPr>
              <a:t>(  </a:t>
            </a:r>
            <a:r>
              <a:rPr lang="en-US" sz="2400" dirty="0" smtClean="0"/>
              <a:t>// group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function() {</a:t>
            </a:r>
          </a:p>
          <a:p>
            <a:pPr marL="0" indent="0">
              <a:buNone/>
            </a:pPr>
            <a:r>
              <a:rPr lang="en-US" sz="2400" dirty="0"/>
              <a:t>              </a:t>
            </a:r>
          </a:p>
          <a:p>
            <a:pPr marL="0" indent="0">
              <a:buNone/>
            </a:pPr>
            <a:r>
              <a:rPr lang="en-US" sz="2400" dirty="0"/>
              <a:t>     }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  <a:r>
              <a:rPr lang="en-US" sz="2400" dirty="0"/>
              <a:t>;  //end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Retrieve Values– </a:t>
            </a:r>
            <a:r>
              <a:rPr lang="en-US" b="1" dirty="0" smtClean="0">
                <a:solidFill>
                  <a:srgbClr val="0000CC"/>
                </a:solidFill>
              </a:rPr>
              <a:t>radio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$('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err="1" smtClean="0">
                <a:solidFill>
                  <a:srgbClr val="FF0000"/>
                </a:solidFill>
              </a:rPr>
              <a:t>radio</a:t>
            </a:r>
            <a:r>
              <a:rPr lang="en-US" sz="2400" dirty="0" err="1" smtClean="0">
                <a:solidFill>
                  <a:srgbClr val="0000CC"/>
                </a:solidFill>
              </a:rPr>
              <a:t>:checked</a:t>
            </a:r>
            <a:r>
              <a:rPr lang="en-US" sz="2400" dirty="0"/>
              <a:t>').</a:t>
            </a:r>
            <a:r>
              <a:rPr lang="en-US" sz="2400" b="1" dirty="0" err="1">
                <a:solidFill>
                  <a:srgbClr val="0000CC"/>
                </a:solidFill>
              </a:rPr>
              <a:t>val</a:t>
            </a:r>
            <a:r>
              <a:rPr lang="en-US" sz="2400" b="1" dirty="0">
                <a:solidFill>
                  <a:srgbClr val="0000CC"/>
                </a:solidFill>
              </a:rPr>
              <a:t>()</a:t>
            </a:r>
            <a:r>
              <a:rPr lang="en-US" sz="2400" dirty="0"/>
              <a:t>; </a:t>
            </a:r>
            <a:r>
              <a:rPr lang="en-US" sz="2400" dirty="0" smtClean="0"/>
              <a:t>  // only one can be checked in the group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$('</a:t>
            </a:r>
            <a:r>
              <a:rPr lang="en-US" sz="2400" dirty="0">
                <a:solidFill>
                  <a:srgbClr val="FF0000"/>
                </a:solidFill>
              </a:rPr>
              <a:t>:radio</a:t>
            </a:r>
            <a:r>
              <a:rPr lang="en-US" sz="2400" dirty="0"/>
              <a:t>[name=color]</a:t>
            </a:r>
            <a:r>
              <a:rPr lang="en-US" sz="2400" dirty="0">
                <a:solidFill>
                  <a:srgbClr val="0000CC"/>
                </a:solidFill>
              </a:rPr>
              <a:t>:checked</a:t>
            </a:r>
            <a:r>
              <a:rPr lang="en-US" sz="2400" dirty="0"/>
              <a:t>').</a:t>
            </a:r>
            <a:r>
              <a:rPr lang="en-US" sz="2400" b="1" dirty="0" err="1">
                <a:solidFill>
                  <a:srgbClr val="0000CC"/>
                </a:solidFill>
              </a:rPr>
              <a:t>val</a:t>
            </a:r>
            <a:r>
              <a:rPr lang="en-US" sz="2400" b="1" dirty="0">
                <a:solidFill>
                  <a:srgbClr val="0000CC"/>
                </a:solidFill>
              </a:rPr>
              <a:t>()</a:t>
            </a:r>
            <a:r>
              <a:rPr lang="en-US" sz="24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Retrieve Values– </a:t>
            </a:r>
            <a:r>
              <a:rPr lang="en-US" b="1" dirty="0" smtClean="0">
                <a:solidFill>
                  <a:srgbClr val="0000CC"/>
                </a:solidFill>
              </a:rPr>
              <a:t>dropdown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&lt;select   name=“xyz"  id=“xyz”&gt;</a:t>
            </a:r>
          </a:p>
          <a:p>
            <a:pPr marL="0" indent="0">
              <a:buNone/>
            </a:pPr>
            <a:r>
              <a:rPr lang="en-US" sz="2400" b="1" dirty="0" smtClean="0"/>
              <a:t>&lt;/select&gt;</a:t>
            </a:r>
            <a:endParaRPr lang="en-US" sz="2400" b="1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200" dirty="0" smtClean="0"/>
              <a:t>$(</a:t>
            </a:r>
            <a:r>
              <a:rPr lang="en-US" sz="3200" dirty="0"/>
              <a:t>'select').</a:t>
            </a:r>
            <a:r>
              <a:rPr lang="en-US" sz="3200" b="1" dirty="0" err="1">
                <a:solidFill>
                  <a:srgbClr val="0000CC"/>
                </a:solidFill>
              </a:rPr>
              <a:t>val</a:t>
            </a:r>
            <a:r>
              <a:rPr lang="en-US" sz="3200" b="1" dirty="0" smtClean="0">
                <a:solidFill>
                  <a:srgbClr val="0000CC"/>
                </a:solidFill>
              </a:rPr>
              <a:t>()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$(‘#xyz').</a:t>
            </a:r>
            <a:r>
              <a:rPr lang="en-US" sz="3200" b="1" dirty="0" err="1">
                <a:solidFill>
                  <a:srgbClr val="0000CC"/>
                </a:solidFill>
              </a:rPr>
              <a:t>val</a:t>
            </a:r>
            <a:r>
              <a:rPr lang="en-US" sz="3200" b="1" dirty="0">
                <a:solidFill>
                  <a:srgbClr val="0000CC"/>
                </a:solidFill>
              </a:rPr>
              <a:t>()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Form Selectors (filters)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Form related filters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/>
              <a:t>:input            $(":input")    All input elements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:text </a:t>
            </a:r>
            <a:r>
              <a:rPr lang="en-US" sz="2000" dirty="0"/>
              <a:t>        </a:t>
            </a:r>
            <a:r>
              <a:rPr lang="en-US" sz="2000" dirty="0" smtClean="0"/>
              <a:t>    $(":</a:t>
            </a:r>
            <a:r>
              <a:rPr lang="en-US" sz="2000" dirty="0"/>
              <a:t>text")     All input elements with type="text"</a:t>
            </a:r>
          </a:p>
          <a:p>
            <a:pPr marL="0" indent="0">
              <a:buNone/>
            </a:pPr>
            <a:r>
              <a:rPr lang="en-US" sz="2000" dirty="0"/>
              <a:t>:password   </a:t>
            </a:r>
            <a:r>
              <a:rPr lang="en-US" sz="2000" dirty="0" smtClean="0"/>
              <a:t> </a:t>
            </a:r>
            <a:r>
              <a:rPr lang="en-US" sz="2000" dirty="0"/>
              <a:t> $(":password") All input elements with type="password"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:radio </a:t>
            </a:r>
            <a:r>
              <a:rPr lang="en-US" sz="2000" dirty="0"/>
              <a:t>      </a:t>
            </a:r>
            <a:r>
              <a:rPr lang="en-US" sz="2000" dirty="0" smtClean="0"/>
              <a:t>  $(":</a:t>
            </a:r>
            <a:r>
              <a:rPr lang="en-US" sz="2000" dirty="0"/>
              <a:t>radio")   All input elements with type="radio"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:checkbox </a:t>
            </a:r>
            <a:r>
              <a:rPr lang="en-US" sz="2000" dirty="0"/>
              <a:t>  $(":checkbox") All input elements with type="checkbox"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:submit </a:t>
            </a:r>
            <a:r>
              <a:rPr lang="en-US" sz="2000" dirty="0" smtClean="0"/>
              <a:t>     $(":</a:t>
            </a:r>
            <a:r>
              <a:rPr lang="en-US" sz="2000" dirty="0"/>
              <a:t>submit") All input elements with type="submit"</a:t>
            </a:r>
          </a:p>
          <a:p>
            <a:pPr marL="0" indent="0">
              <a:buNone/>
            </a:pPr>
            <a:r>
              <a:rPr lang="en-US" sz="2000" dirty="0"/>
              <a:t>:reset </a:t>
            </a:r>
            <a:r>
              <a:rPr lang="en-US" sz="2000" dirty="0" smtClean="0"/>
              <a:t>       $(":</a:t>
            </a:r>
            <a:r>
              <a:rPr lang="en-US" sz="2000" dirty="0"/>
              <a:t>reset") All input elements with type="reset"</a:t>
            </a:r>
          </a:p>
          <a:p>
            <a:pPr marL="0" indent="0">
              <a:buNone/>
            </a:pPr>
            <a:r>
              <a:rPr lang="en-US" sz="2000" dirty="0"/>
              <a:t>:button </a:t>
            </a:r>
            <a:r>
              <a:rPr lang="en-US" sz="2000" dirty="0" smtClean="0"/>
              <a:t>     $(":</a:t>
            </a:r>
            <a:r>
              <a:rPr lang="en-US" sz="2000" dirty="0"/>
              <a:t>button") All input elements with type="button"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Overview of Forms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91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>
                <a:cs typeface="Times New Roman" pitchFamily="18" charset="0"/>
              </a:rPr>
              <a:t>Form</a:t>
            </a:r>
          </a:p>
          <a:p>
            <a:pPr lvl="1">
              <a:lnSpc>
                <a:spcPct val="90000"/>
              </a:lnSpc>
            </a:pPr>
            <a:r>
              <a:rPr lang="en-US" sz="2800" b="1" dirty="0" smtClean="0">
                <a:cs typeface="Times New Roman" pitchFamily="18" charset="0"/>
              </a:rPr>
              <a:t>form controls / elements</a:t>
            </a:r>
          </a:p>
          <a:p>
            <a:pPr lvl="2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cs typeface="Times New Roman" pitchFamily="18" charset="0"/>
              </a:rPr>
              <a:t>Text boxes</a:t>
            </a:r>
          </a:p>
          <a:p>
            <a:pPr lvl="2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cs typeface="Times New Roman" pitchFamily="18" charset="0"/>
              </a:rPr>
              <a:t>Drop Down list</a:t>
            </a:r>
          </a:p>
          <a:p>
            <a:pPr lvl="2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cs typeface="Times New Roman" pitchFamily="18" charset="0"/>
              </a:rPr>
              <a:t>Buttons</a:t>
            </a:r>
            <a:br>
              <a:rPr lang="en-US" sz="3200" dirty="0" smtClean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Accept  information from users 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71B30B1A-3B73-4202-84EB-2E01FC4B2238}" type="slidenum">
              <a:rPr lang="en-US" sz="1200">
                <a:solidFill>
                  <a:schemeClr val="bg2">
                    <a:lumMod val="75000"/>
                  </a:schemeClr>
                </a:solidFill>
              </a:rPr>
              <a:pPr>
                <a:defRPr/>
              </a:pPr>
              <a:t>2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5474" name="Picture 2" descr="Figure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219200"/>
            <a:ext cx="3581400" cy="30715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02783"/>
            <a:ext cx="561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0217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Form Selectors (filters)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Form related filters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:image $(":image") All input elements with type="image"</a:t>
            </a:r>
          </a:p>
          <a:p>
            <a:pPr marL="0" indent="0">
              <a:buNone/>
            </a:pPr>
            <a:r>
              <a:rPr lang="en-US" sz="2400" dirty="0"/>
              <a:t>:file $(":file") All input elements with type="</a:t>
            </a:r>
            <a:r>
              <a:rPr lang="en-US" sz="2400" dirty="0" smtClean="0"/>
              <a:t>file“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:enabled $(":enabled") All enabled input elements</a:t>
            </a:r>
          </a:p>
          <a:p>
            <a:pPr marL="0" indent="0">
              <a:buNone/>
            </a:pPr>
            <a:r>
              <a:rPr lang="en-US" sz="2400" dirty="0"/>
              <a:t>:disabled $(":disabled") All disabled input </a:t>
            </a:r>
            <a:r>
              <a:rPr lang="en-US" sz="2400" dirty="0" smtClean="0"/>
              <a:t>elements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:selected </a:t>
            </a:r>
            <a:r>
              <a:rPr lang="en-US" sz="2400" dirty="0"/>
              <a:t>$(":selected") All selected input elements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:checked </a:t>
            </a:r>
            <a:r>
              <a:rPr lang="en-US" sz="2400" dirty="0"/>
              <a:t>$(":checked") All checked input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Form methods (events)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err="1" smtClean="0"/>
              <a:t>val</a:t>
            </a:r>
            <a:r>
              <a:rPr lang="en-US" sz="2400" dirty="0" smtClean="0"/>
              <a:t>() – retrieve the 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select() </a:t>
            </a:r>
            <a:r>
              <a:rPr lang="en-US" sz="2400" dirty="0"/>
              <a:t>- when </a:t>
            </a:r>
            <a:r>
              <a:rPr lang="en-US" sz="2400" dirty="0" smtClean="0"/>
              <a:t>text </a:t>
            </a:r>
            <a:r>
              <a:rPr lang="en-US" sz="2400" dirty="0"/>
              <a:t>is selected </a:t>
            </a:r>
            <a:r>
              <a:rPr lang="en-US" sz="2400" dirty="0" smtClean="0"/>
              <a:t>in </a:t>
            </a:r>
            <a:r>
              <a:rPr lang="en-US" sz="2400" dirty="0"/>
              <a:t>a text area or a text </a:t>
            </a:r>
            <a:r>
              <a:rPr lang="en-US" sz="2400" dirty="0" smtClean="0"/>
              <a:t>element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change() </a:t>
            </a:r>
            <a:r>
              <a:rPr lang="en-US" sz="2400" dirty="0"/>
              <a:t>- when </a:t>
            </a:r>
            <a:r>
              <a:rPr lang="en-US" sz="2400" dirty="0" smtClean="0"/>
              <a:t>the value of an element (text) </a:t>
            </a:r>
            <a:r>
              <a:rPr lang="en-US" sz="2400" smtClean="0"/>
              <a:t>has changed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focus</a:t>
            </a:r>
            <a:r>
              <a:rPr lang="en-US" sz="2400" dirty="0"/>
              <a:t>() -  focus event occurs when the &lt;input&gt; field gets </a:t>
            </a:r>
            <a:r>
              <a:rPr lang="en-US" sz="2400" dirty="0" smtClean="0"/>
              <a:t>focus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blur() </a:t>
            </a:r>
            <a:r>
              <a:rPr lang="en-US" sz="2400" dirty="0"/>
              <a:t>-  </a:t>
            </a:r>
            <a:r>
              <a:rPr lang="en-US" sz="2400" dirty="0" smtClean="0"/>
              <a:t>blur event </a:t>
            </a:r>
            <a:r>
              <a:rPr lang="en-US" sz="2400" dirty="0"/>
              <a:t>occurs when the &lt;input&gt; field </a:t>
            </a:r>
            <a:r>
              <a:rPr lang="en-US" sz="2400" dirty="0" smtClean="0"/>
              <a:t>looses </a:t>
            </a:r>
            <a:r>
              <a:rPr lang="en-US" sz="2400" dirty="0"/>
              <a:t>focus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submit</a:t>
            </a:r>
            <a:r>
              <a:rPr lang="en-US" sz="2400" dirty="0"/>
              <a:t>() - </a:t>
            </a:r>
            <a:r>
              <a:rPr lang="en-US" sz="2400" dirty="0" smtClean="0"/>
              <a:t>submit </a:t>
            </a:r>
            <a:r>
              <a:rPr lang="en-US" sz="2400" dirty="0"/>
              <a:t>event occurs when a form is submitted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2088"/>
            <a:ext cx="9034463" cy="874712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Two Components of Using Forms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924800" cy="4191000"/>
          </a:xfrm>
        </p:spPr>
        <p:txBody>
          <a:bodyPr>
            <a:normAutofit/>
          </a:bodyPr>
          <a:lstStyle/>
          <a:p>
            <a:pPr marL="514350" indent="-51435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>
                <a:cs typeface="Times New Roman" pitchFamily="18" charset="0"/>
              </a:rPr>
              <a:t>1.  The HTML form</a:t>
            </a:r>
          </a:p>
          <a:p>
            <a:pPr marL="914400" lvl="1" indent="-51435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  -- the web page user interface </a:t>
            </a:r>
            <a:r>
              <a:rPr lang="en-US" sz="800" dirty="0" smtClean="0">
                <a:cs typeface="Times New Roman" pitchFamily="18" charset="0"/>
              </a:rPr>
              <a:t/>
            </a:r>
            <a:br>
              <a:rPr lang="en-US" sz="800" dirty="0" smtClean="0">
                <a:cs typeface="Times New Roman" pitchFamily="18" charset="0"/>
              </a:rPr>
            </a:br>
            <a:endParaRPr lang="en-US" sz="800" dirty="0" smtClean="0">
              <a:cs typeface="Times New Roman" pitchFamily="18" charset="0"/>
            </a:endParaRP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800" dirty="0" smtClean="0">
                <a:cs typeface="Times New Roman" pitchFamily="18" charset="0"/>
              </a:rPr>
              <a:t/>
            </a:r>
            <a:br>
              <a:rPr lang="en-US" sz="800" dirty="0" smtClean="0">
                <a:cs typeface="Times New Roman" pitchFamily="18" charset="0"/>
              </a:rPr>
            </a:br>
            <a:endParaRPr lang="en-US" sz="800" dirty="0" smtClean="0">
              <a:cs typeface="Times New Roman" pitchFamily="18" charset="0"/>
            </a:endParaRP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>
                <a:cs typeface="Times New Roman" pitchFamily="18" charset="0"/>
              </a:rPr>
              <a:t>2.  </a:t>
            </a: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The server-side processing</a:t>
            </a:r>
            <a:r>
              <a:rPr lang="en-US" sz="800" dirty="0" smtClean="0">
                <a:cs typeface="Times New Roman" pitchFamily="18" charset="0"/>
              </a:rPr>
              <a:t/>
            </a:r>
            <a:br>
              <a:rPr lang="en-US" sz="800" dirty="0" smtClean="0">
                <a:cs typeface="Times New Roman" pitchFamily="18" charset="0"/>
              </a:rPr>
            </a:br>
            <a:endParaRPr lang="en-US" sz="800" dirty="0" smtClean="0">
              <a:cs typeface="Times New Roman" pitchFamily="18" charset="0"/>
            </a:endParaRPr>
          </a:p>
          <a:p>
            <a:pPr marL="573786" lvl="1" indent="-171450">
              <a:lnSpc>
                <a:spcPct val="90000"/>
              </a:lnSpc>
              <a:defRPr/>
            </a:pPr>
            <a:endParaRPr lang="en-US" sz="800" dirty="0" smtClean="0">
              <a:cs typeface="Times New Roman" pitchFamily="18" charset="0"/>
            </a:endParaRPr>
          </a:p>
          <a:p>
            <a:pPr marL="573786" lvl="1" indent="-171450">
              <a:lnSpc>
                <a:spcPct val="90000"/>
              </a:lnSpc>
              <a:defRPr/>
            </a:pPr>
            <a:r>
              <a:rPr lang="en-US" sz="2400" dirty="0" smtClean="0">
                <a:cs typeface="Times New Roman" pitchFamily="18" charset="0"/>
              </a:rPr>
              <a:t>sends e-mail</a:t>
            </a:r>
          </a:p>
          <a:p>
            <a:pPr marL="573786" lvl="1" indent="-171450">
              <a:lnSpc>
                <a:spcPct val="90000"/>
              </a:lnSpc>
              <a:defRPr/>
            </a:pPr>
            <a:r>
              <a:rPr lang="en-US" sz="2400" dirty="0" smtClean="0">
                <a:cs typeface="Times New Roman" pitchFamily="18" charset="0"/>
              </a:rPr>
              <a:t> writes to a text file</a:t>
            </a:r>
          </a:p>
          <a:p>
            <a:pPr marL="573786" lvl="1" indent="-171450">
              <a:lnSpc>
                <a:spcPct val="90000"/>
              </a:lnSpc>
              <a:defRPr/>
            </a:pPr>
            <a:r>
              <a:rPr lang="en-US" sz="2400" dirty="0" smtClean="0">
                <a:cs typeface="Times New Roman" pitchFamily="18" charset="0"/>
              </a:rPr>
              <a:t>updates a database</a:t>
            </a:r>
          </a:p>
          <a:p>
            <a:pPr marL="573786" lvl="1" indent="-171450">
              <a:lnSpc>
                <a:spcPct val="90000"/>
              </a:lnSpc>
              <a:defRPr/>
            </a:pPr>
            <a:r>
              <a:rPr lang="en-US" sz="2400" dirty="0" smtClean="0">
                <a:cs typeface="Times New Roman" pitchFamily="18" charset="0"/>
              </a:rPr>
              <a:t>performs some other type of processing </a:t>
            </a:r>
            <a:r>
              <a:rPr lang="en-US" sz="2400" b="1" dirty="0" smtClean="0">
                <a:cs typeface="Times New Roman" pitchFamily="18" charset="0"/>
              </a:rPr>
              <a:t>on the server</a:t>
            </a:r>
            <a:endParaRPr lang="en-US" sz="2400" dirty="0" smtClean="0">
              <a:cs typeface="Times New Roman" pitchFamily="18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BF9A687-361E-4F0A-9214-CE6ADE981B2D}" type="slidenum">
              <a:rPr lang="en-US" sz="1200">
                <a:solidFill>
                  <a:schemeClr val="bg2">
                    <a:lumMod val="75000"/>
                  </a:schemeClr>
                </a:solidFill>
              </a:rPr>
              <a:pPr>
                <a:defRPr/>
              </a:pPr>
              <a:t>3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099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2088"/>
            <a:ext cx="9034463" cy="874712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Two Components of Using Forms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Arial" charset="0"/>
              </a:rPr>
              <a:t>The information MUST be processed through a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program</a:t>
            </a:r>
            <a:r>
              <a:rPr lang="en-US" sz="3200" dirty="0">
                <a:solidFill>
                  <a:srgbClr val="000000"/>
                </a:solidFill>
                <a:latin typeface="Arial" charset="0"/>
              </a:rPr>
              <a:t> running on a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</a:rPr>
              <a:t>Web </a:t>
            </a:r>
            <a:r>
              <a:rPr lang="en-US" sz="3200" b="1" dirty="0" smtClean="0">
                <a:solidFill>
                  <a:srgbClr val="FF0000"/>
                </a:solidFill>
                <a:latin typeface="Arial" charset="0"/>
              </a:rPr>
              <a:t>Server</a:t>
            </a:r>
            <a:endParaRPr lang="en-US" sz="3200" dirty="0">
              <a:solidFill>
                <a:srgbClr val="000000"/>
              </a:solidFill>
              <a:latin typeface="Arial" charset="0"/>
            </a:endParaRPr>
          </a:p>
          <a:p>
            <a:endParaRPr lang="en-US" sz="3200" dirty="0">
              <a:solidFill>
                <a:srgbClr val="000000"/>
              </a:solidFill>
              <a:latin typeface="Arial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- CGI / PERL		-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PHP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- ASP / ASPX		- TCL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- ColdFusion		- the Unix shell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- C/C++			- JSP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BF9A687-361E-4F0A-9214-CE6ADE981B2D}" type="slidenum">
              <a:rPr lang="en-US" sz="1200">
                <a:solidFill>
                  <a:schemeClr val="bg2">
                    <a:lumMod val="75000"/>
                  </a:schemeClr>
                </a:solidFill>
              </a:rPr>
              <a:pPr>
                <a:defRPr/>
              </a:pPr>
              <a:t>4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94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48154" y="304800"/>
            <a:ext cx="7772400" cy="792163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form element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86800" cy="50292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&lt;form   </a:t>
            </a:r>
            <a:r>
              <a:rPr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=“xyz”  </a:t>
            </a:r>
            <a:r>
              <a:rPr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=“xyz”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action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=“script “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“post or get“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&lt;/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form&gt;</a:t>
            </a:r>
          </a:p>
          <a:p>
            <a:pPr marL="639763" lvl="1" indent="-236538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8D2BF5A5-071A-4AA9-AED4-109555DD088B}" type="slidenum">
              <a:rPr lang="en-US" sz="1200">
                <a:solidFill>
                  <a:schemeClr val="bg2">
                    <a:lumMod val="75000"/>
                  </a:schemeClr>
                </a:solidFill>
              </a:rPr>
              <a:pPr>
                <a:defRPr/>
              </a:pPr>
              <a:t>5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589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8458200" cy="990600"/>
          </a:xfrm>
        </p:spPr>
        <p:txBody>
          <a:bodyPr>
            <a:normAutofit fontScale="90000"/>
          </a:bodyPr>
          <a:lstStyle/>
          <a:p>
            <a:pPr marL="838200" indent="-838200" algn="l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Text box 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pic>
        <p:nvPicPr>
          <p:cNvPr id="185356" name="Picture 12" descr="tex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57600" y="839787"/>
            <a:ext cx="2590800" cy="531813"/>
          </a:xfrm>
          <a:noFill/>
          <a:ln/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B7226C-78C7-43D2-862F-D10A8B81B148}" type="slidenum">
              <a:rPr lang="en-US"/>
              <a:pPr/>
              <a:t>6</a:t>
            </a:fld>
            <a:endParaRPr lang="en-US"/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77724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 sz="3600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4953000" y="3276600"/>
            <a:ext cx="3657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</a:t>
            </a:r>
          </a:p>
          <a:p>
            <a:pPr>
              <a:spcBef>
                <a:spcPct val="50000"/>
              </a:spcBef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0" y="3124200"/>
            <a:ext cx="92202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2800"/>
          </a:p>
          <a:p>
            <a:pPr lvl="1">
              <a:lnSpc>
                <a:spcPct val="130000"/>
              </a:lnSpc>
              <a:buClr>
                <a:schemeClr val="bg2"/>
              </a:buClr>
              <a:buFont typeface="Arial" charset="0"/>
              <a:buNone/>
            </a:pPr>
            <a:r>
              <a:rPr lang="en-US" sz="2800"/>
              <a:t> </a:t>
            </a: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685800" y="1676400"/>
            <a:ext cx="7239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990600" y="1371600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sz="3200"/>
              <a:t> </a:t>
            </a:r>
            <a:endParaRPr lang="en-US" sz="1600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1066800" y="449580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sz="2800"/>
              <a:t> 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1066800" y="4178300"/>
            <a:ext cx="7772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305800" cy="2246769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&lt;input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type=”text"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=“</a:t>
            </a:r>
            <a:r>
              <a:rPr lang="en-US" sz="2800" dirty="0" err="1" smtClean="0">
                <a:solidFill>
                  <a:srgbClr val="000000"/>
                </a:solidFill>
              </a:rPr>
              <a:t>last_</a:t>
            </a:r>
            <a:r>
              <a:rPr lang="en-US" sz="28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"  </a:t>
            </a:r>
            <a:endParaRPr 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</a:t>
            </a:r>
          </a:p>
          <a:p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=“</a:t>
            </a:r>
            <a:r>
              <a:rPr lang="en-US" sz="2800" dirty="0" err="1" smtClean="0">
                <a:solidFill>
                  <a:srgbClr val="000000"/>
                </a:solidFill>
              </a:rPr>
              <a:t>last_</a:t>
            </a:r>
            <a:r>
              <a:rPr lang="en-US" sz="28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  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2209800" y="4953000"/>
            <a:ext cx="586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CC3300"/>
                </a:solidFill>
              </a:rPr>
              <a:t>value</a:t>
            </a:r>
            <a:r>
              <a:rPr lang="en-US" sz="3200" dirty="0">
                <a:solidFill>
                  <a:srgbClr val="CC3300"/>
                </a:solidFill>
              </a:rPr>
              <a:t> – what the user enters</a:t>
            </a:r>
          </a:p>
        </p:txBody>
      </p:sp>
    </p:spTree>
    <p:extLst>
      <p:ext uri="{BB962C8B-B14F-4D97-AF65-F5344CB8AC3E}">
        <p14:creationId xmlns:p14="http://schemas.microsoft.com/office/powerpoint/2010/main" val="27541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34925"/>
            <a:ext cx="7772400" cy="11430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submit button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201615"/>
            <a:ext cx="7620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  <a:cs typeface="Arial" charset="0"/>
              </a:rPr>
              <a:t>&lt;input type=“submit&gt;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Arial" charset="0"/>
              </a:rPr>
              <a:t>Submits the form data / calls “action”</a:t>
            </a:r>
            <a:br>
              <a:rPr lang="en-US" sz="2800" dirty="0" smtClean="0">
                <a:cs typeface="Arial" charset="0"/>
              </a:rPr>
            </a:br>
            <a:endParaRPr lang="en-US" sz="28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C</a:t>
            </a:r>
            <a:r>
              <a:rPr lang="en-US" sz="2400" dirty="0" smtClean="0">
                <a:cs typeface="Times New Roman" pitchFamily="18" charset="0"/>
              </a:rPr>
              <a:t>alls the </a:t>
            </a: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action</a:t>
            </a:r>
            <a:r>
              <a:rPr lang="en-US" sz="2400" dirty="0" smtClean="0">
                <a:cs typeface="Times New Roman" pitchFamily="18" charset="0"/>
              </a:rPr>
              <a:t> method of the &lt;</a:t>
            </a:r>
            <a:r>
              <a:rPr lang="en-US" sz="2400" b="1" dirty="0" smtClean="0">
                <a:cs typeface="Times New Roman" pitchFamily="18" charset="0"/>
              </a:rPr>
              <a:t>form&gt;</a:t>
            </a:r>
            <a:r>
              <a:rPr lang="en-US" sz="2400" dirty="0" smtClean="0">
                <a:cs typeface="Times New Roman" pitchFamily="18" charset="0"/>
              </a:rPr>
              <a:t> tag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Sends the form data (the </a:t>
            </a: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name/value pair </a:t>
            </a:r>
            <a:r>
              <a:rPr lang="en-US" sz="2400" dirty="0" smtClean="0">
                <a:cs typeface="Times New Roman" pitchFamily="18" charset="0"/>
              </a:rPr>
              <a:t>for each form element) to the web server.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value = “What it Says</a:t>
            </a:r>
            <a:r>
              <a:rPr lang="en-US" sz="2400" b="1" dirty="0" smtClean="0">
                <a:solidFill>
                  <a:srgbClr val="FF0000"/>
                </a:solidFill>
              </a:rPr>
              <a:t>!”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39F59981-7B0A-4EA5-A241-91F522F7DBE8}" type="slidenum">
              <a:rPr lang="en-US">
                <a:solidFill>
                  <a:schemeClr val="bg2">
                    <a:lumMod val="75000"/>
                  </a:schemeClr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332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3400"/>
            <a:ext cx="3200400" cy="144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 Arrow Callout 13"/>
          <p:cNvSpPr/>
          <p:nvPr/>
        </p:nvSpPr>
        <p:spPr>
          <a:xfrm>
            <a:off x="5486400" y="4293031"/>
            <a:ext cx="2206626" cy="1143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317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default value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660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638"/>
            <a:ext cx="7772400" cy="11430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reset button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1295400"/>
            <a:ext cx="7856538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cs typeface="Arial" charset="0"/>
              </a:rPr>
              <a:t>&lt;input type=“reset”&gt;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Resets the form fields to their </a:t>
            </a: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initial values</a:t>
            </a:r>
          </a:p>
          <a:p>
            <a:pPr marL="0" indent="0" eaLnBrk="1" hangingPunct="1">
              <a:buNone/>
            </a:pP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/>
              <a:t>Attributes: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value = “What it Says!”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713" y="6324600"/>
            <a:ext cx="457200" cy="476250"/>
          </a:xfrm>
        </p:spPr>
        <p:txBody>
          <a:bodyPr/>
          <a:lstStyle/>
          <a:p>
            <a:pPr>
              <a:defRPr/>
            </a:pPr>
            <a:fld id="{D45368A1-A1DA-42BD-BE3D-BA18D7A14F2C}" type="slidenum">
              <a:rPr lang="en-US">
                <a:solidFill>
                  <a:schemeClr val="bg2">
                    <a:lumMod val="75000"/>
                  </a:schemeClr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3790950" y="3081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435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02" y="4114800"/>
            <a:ext cx="3530600" cy="164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 Arrow Callout 14"/>
          <p:cNvSpPr/>
          <p:nvPr/>
        </p:nvSpPr>
        <p:spPr>
          <a:xfrm>
            <a:off x="6477000" y="4366419"/>
            <a:ext cx="2206626" cy="1143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317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default value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13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72400" cy="838200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name / value pairs sent to server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766763"/>
            <a:ext cx="7620000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08C5ED3A-BE5D-4EF5-867A-DAB3CE5E3ED0}" type="slidenum">
              <a:rPr lang="en-US" sz="1200">
                <a:solidFill>
                  <a:schemeClr val="bg2">
                    <a:lumMod val="75000"/>
                  </a:schemeClr>
                </a:solidFill>
              </a:rPr>
              <a:pPr>
                <a:defRPr/>
              </a:pPr>
              <a:t>9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Rectangle 14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5" name="Picture 12" descr="Fig06-06"/>
          <p:cNvPicPr>
            <a:picLocks noChangeAspect="1" noChangeArrowheads="1"/>
          </p:cNvPicPr>
          <p:nvPr/>
        </p:nvPicPr>
        <p:blipFill>
          <a:blip r:embed="rId3" cstate="print"/>
          <a:srcRect l="28133" t="7486" r="1497" b="1344"/>
          <a:stretch>
            <a:fillRect/>
          </a:stretch>
        </p:blipFill>
        <p:spPr>
          <a:xfrm>
            <a:off x="802298" y="1219200"/>
            <a:ext cx="7162800" cy="49530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929753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rtlCol="0" anchor="ctr"/>
      <a:lstStyle>
        <a:defPPr algn="ctr">
          <a:defRPr sz="2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1873</TotalTime>
  <Words>605</Words>
  <Application>Microsoft Office PowerPoint</Application>
  <PresentationFormat>On-screen Show (4:3)</PresentationFormat>
  <Paragraphs>232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JavaScript and jQuery Course</vt:lpstr>
      <vt:lpstr>Overview of Forms</vt:lpstr>
      <vt:lpstr>Two Components of Using Forms</vt:lpstr>
      <vt:lpstr>Two Components of Using Forms</vt:lpstr>
      <vt:lpstr>HTML form element</vt:lpstr>
      <vt:lpstr>   Text box      </vt:lpstr>
      <vt:lpstr>submit button</vt:lpstr>
      <vt:lpstr>reset button</vt:lpstr>
      <vt:lpstr>name / value pairs sent to server</vt:lpstr>
      <vt:lpstr>   Check box     </vt:lpstr>
      <vt:lpstr>   radio buttons mutually exclusive     </vt:lpstr>
      <vt:lpstr>         </vt:lpstr>
      <vt:lpstr>Label element </vt:lpstr>
      <vt:lpstr>Retrieve Values– val() method</vt:lpstr>
      <vt:lpstr>Set Values– val() method</vt:lpstr>
      <vt:lpstr>Retrieve Values– checkbox</vt:lpstr>
      <vt:lpstr>Retrieve Values– radio</vt:lpstr>
      <vt:lpstr>Retrieve Values– dropdown</vt:lpstr>
      <vt:lpstr>Form Selectors (filters)</vt:lpstr>
      <vt:lpstr>Form Selectors (filters)</vt:lpstr>
      <vt:lpstr>Form methods (events)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Teresa Pelkie</cp:lastModifiedBy>
  <cp:revision>110</cp:revision>
  <cp:lastPrinted>2013-03-19T21:58:54Z</cp:lastPrinted>
  <dcterms:created xsi:type="dcterms:W3CDTF">2012-07-06T23:37:50Z</dcterms:created>
  <dcterms:modified xsi:type="dcterms:W3CDTF">2017-08-09T01:47:14Z</dcterms:modified>
</cp:coreProperties>
</file>