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4" autoAdjust="0"/>
    <p:restoredTop sz="91197" autoAdjust="0"/>
  </p:normalViewPr>
  <p:slideViewPr>
    <p:cSldViewPr>
      <p:cViewPr varScale="1">
        <p:scale>
          <a:sx n="66" d="100"/>
          <a:sy n="66" d="100"/>
        </p:scale>
        <p:origin x="240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abinbhandari/Downloads/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abinbhandari/Downloads/reaction_perc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Total_ Category_Score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Results!$A$2:$A$6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Results!$B$2:$B$6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D-FE4A-8D56-5BFD83C3C9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042819135"/>
        <c:axId val="2043672863"/>
      </c:barChart>
      <c:catAx>
        <c:axId val="204281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672863"/>
        <c:crosses val="autoZero"/>
        <c:auto val="1"/>
        <c:lblAlgn val="ctr"/>
        <c:lblOffset val="100"/>
        <c:noMultiLvlLbl val="0"/>
      </c:catAx>
      <c:valAx>
        <c:axId val="20436728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281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257092842985106E-3"/>
          <c:y val="2.3090368912219307E-2"/>
          <c:w val="0.97221719787271643"/>
          <c:h val="0.84913586322543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reaction_perct!$B$1</c:f>
              <c:strCache>
                <c:ptCount val="1"/>
                <c:pt idx="0">
                  <c:v>Total_Reaction_Count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reaction_perct!$A$2:$A$5</c:f>
              <c:strCache>
                <c:ptCount val="4"/>
                <c:pt idx="0">
                  <c:v>video</c:v>
                </c:pt>
                <c:pt idx="1">
                  <c:v>photo</c:v>
                </c:pt>
                <c:pt idx="2">
                  <c:v>audio</c:v>
                </c:pt>
                <c:pt idx="3">
                  <c:v>GIF</c:v>
                </c:pt>
              </c:strCache>
            </c:strRef>
          </c:cat>
          <c:val>
            <c:numRef>
              <c:f>reaction_perct!$B$2:$B$5</c:f>
              <c:numCache>
                <c:formatCode>General</c:formatCode>
                <c:ptCount val="4"/>
                <c:pt idx="0">
                  <c:v>6245</c:v>
                </c:pt>
                <c:pt idx="1">
                  <c:v>6589</c:v>
                </c:pt>
                <c:pt idx="2">
                  <c:v>5660</c:v>
                </c:pt>
                <c:pt idx="3">
                  <c:v>6079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5-4D4C-AAAC-672CD6D706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064924512"/>
        <c:axId val="420329744"/>
      </c:barChart>
      <c:catAx>
        <c:axId val="206492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329744"/>
        <c:crosses val="autoZero"/>
        <c:auto val="1"/>
        <c:lblAlgn val="ctr"/>
        <c:lblOffset val="100"/>
        <c:noMultiLvlLbl val="0"/>
      </c:catAx>
      <c:valAx>
        <c:axId val="42032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492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/>
            <a:endParaRPr lang="en-US" b="0" i="0" dirty="0">
              <a:solidFill>
                <a:srgbClr val="ECECEC"/>
              </a:solidFill>
              <a:effectLst/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8288000" y="0"/>
            <a:ext cx="4571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85762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16694" y="4034923"/>
            <a:ext cx="7051024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0" y="535006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1383833"/>
            <a:ext cx="10589044" cy="6037669"/>
            <a:chOff x="0" y="0"/>
            <a:chExt cx="11674216" cy="299829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611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9625" y="1102809"/>
              <a:ext cx="11564591" cy="1895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94254" y="288383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1595789" y="3726542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8741793" y="6769617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869023" y="2005583"/>
            <a:ext cx="7789981" cy="532991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3-month engagement with Social Buzz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Audit of a big data practice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IPO guidance recommendations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Top 5 most popular categories of content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9400" y="6743700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40557" y="962957"/>
            <a:ext cx="5559312" cy="4440942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742492" y="17663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02973-611C-2347-1F23-9977031278CD}"/>
              </a:ext>
            </a:extLst>
          </p:cNvPr>
          <p:cNvSpPr txBox="1"/>
          <p:nvPr/>
        </p:nvSpPr>
        <p:spPr>
          <a:xfrm>
            <a:off x="10110761" y="1551301"/>
            <a:ext cx="617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</a:t>
            </a:r>
            <a:r>
              <a:rPr lang="en-US" sz="3200" dirty="0"/>
              <a:t>Extensive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Unstructured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Platform receives over 100,000</a:t>
            </a:r>
          </a:p>
          <a:p>
            <a:r>
              <a:rPr lang="en-US" sz="3200" dirty="0"/>
              <a:t>     posts per day which amounts to</a:t>
            </a:r>
          </a:p>
          <a:p>
            <a:r>
              <a:rPr lang="en-US" sz="3200" dirty="0"/>
              <a:t>     36.5 million posts every year.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74698" y="419282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781344" y="123052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480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The Analytics team</a:t>
            </a:r>
          </a:p>
          <a:p>
            <a:pPr algn="ctr">
              <a:lnSpc>
                <a:spcPts val="9600"/>
              </a:lnSpc>
            </a:pPr>
            <a:endParaRPr lang="en-US" sz="28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B72ED-0CC8-EE99-1A27-CCEB4C115F67}"/>
              </a:ext>
            </a:extLst>
          </p:cNvPr>
          <p:cNvSpPr txBox="1"/>
          <p:nvPr/>
        </p:nvSpPr>
        <p:spPr>
          <a:xfrm>
            <a:off x="14162180" y="1454169"/>
            <a:ext cx="32114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Andrew Fleming</a:t>
            </a:r>
          </a:p>
          <a:p>
            <a:r>
              <a:rPr lang="en-US" sz="3200" b="1" dirty="0"/>
              <a:t> </a:t>
            </a:r>
            <a:r>
              <a:rPr lang="en-US" sz="2400" dirty="0"/>
              <a:t>Chief Technical</a:t>
            </a:r>
          </a:p>
          <a:p>
            <a:r>
              <a:rPr lang="en-US" sz="2400" dirty="0"/>
              <a:t> Architect 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7E9C5-8D54-1006-1071-A55434C16B20}"/>
              </a:ext>
            </a:extLst>
          </p:cNvPr>
          <p:cNvSpPr txBox="1"/>
          <p:nvPr/>
        </p:nvSpPr>
        <p:spPr>
          <a:xfrm>
            <a:off x="14293092" y="4484686"/>
            <a:ext cx="315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Marcus </a:t>
            </a:r>
            <a:r>
              <a:rPr lang="en-US" sz="3200" b="1" dirty="0" err="1"/>
              <a:t>Rompton</a:t>
            </a:r>
            <a:endParaRPr lang="en-US" sz="3200" b="1" dirty="0"/>
          </a:p>
          <a:p>
            <a:r>
              <a:rPr lang="en-US" sz="2400" dirty="0"/>
              <a:t>Senior principal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639973-B30D-ED37-ED83-134CFA985DC5}"/>
              </a:ext>
            </a:extLst>
          </p:cNvPr>
          <p:cNvSpPr txBox="1"/>
          <p:nvPr/>
        </p:nvSpPr>
        <p:spPr>
          <a:xfrm>
            <a:off x="14293092" y="74212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Prabin</a:t>
            </a:r>
            <a:r>
              <a:rPr lang="en-IN" sz="3200" b="1" dirty="0"/>
              <a:t> Bhandari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8706425" y="143944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Overall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FE91C4-5661-BDBF-AEC6-202C471BB79D}"/>
              </a:ext>
            </a:extLst>
          </p:cNvPr>
          <p:cNvSpPr txBox="1"/>
          <p:nvPr/>
        </p:nvSpPr>
        <p:spPr>
          <a:xfrm>
            <a:off x="4267200" y="1284816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F026BF-57A4-C352-51F3-626F9AE40197}"/>
              </a:ext>
            </a:extLst>
          </p:cNvPr>
          <p:cNvSpPr txBox="1"/>
          <p:nvPr/>
        </p:nvSpPr>
        <p:spPr>
          <a:xfrm>
            <a:off x="6096000" y="28091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025DBC-420D-C12A-D4D2-D643F253B3D1}"/>
              </a:ext>
            </a:extLst>
          </p:cNvPr>
          <p:cNvSpPr txBox="1"/>
          <p:nvPr/>
        </p:nvSpPr>
        <p:spPr>
          <a:xfrm>
            <a:off x="8077200" y="4421228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1A42BC-1286-5B12-D578-917CAF848FF0}"/>
              </a:ext>
            </a:extLst>
          </p:cNvPr>
          <p:cNvSpPr txBox="1"/>
          <p:nvPr/>
        </p:nvSpPr>
        <p:spPr>
          <a:xfrm>
            <a:off x="9829800" y="6204766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0C4BEF-85AF-F605-7721-57DCB2B8A05B}"/>
              </a:ext>
            </a:extLst>
          </p:cNvPr>
          <p:cNvSpPr txBox="1"/>
          <p:nvPr/>
        </p:nvSpPr>
        <p:spPr>
          <a:xfrm>
            <a:off x="11811000" y="782862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7459160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239000" y="72912"/>
            <a:ext cx="550359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Data 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596473"/>
            <a:ext cx="17253775" cy="1231106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503939" y="750570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704456" y="7505700"/>
            <a:ext cx="2972219" cy="88175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8B85085-5EC8-3DC2-8702-D86774E79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23519"/>
              </p:ext>
            </p:extLst>
          </p:nvPr>
        </p:nvGraphicFramePr>
        <p:xfrm>
          <a:off x="4000500" y="1440396"/>
          <a:ext cx="10325100" cy="601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977" y="8774325"/>
            <a:ext cx="17253775" cy="1309858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2276335" y="6847694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979499" y="153925"/>
            <a:ext cx="17253775" cy="1229908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794355" y="-2225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7364929-81CE-D293-3C02-19F845760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495010"/>
              </p:ext>
            </p:extLst>
          </p:nvPr>
        </p:nvGraphicFramePr>
        <p:xfrm>
          <a:off x="5852268" y="1958376"/>
          <a:ext cx="8701932" cy="646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6907536" y="1548029"/>
            <a:ext cx="6753702" cy="75214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16296" y="9125195"/>
            <a:ext cx="17871704" cy="1047505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114299"/>
            <a:ext cx="17960968" cy="1070811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129</Words>
  <Application>Microsoft Macintosh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Clear Sans Regular Bold</vt:lpstr>
      <vt:lpstr>Arial</vt:lpstr>
      <vt:lpstr>Times New Roman</vt:lpstr>
      <vt:lpstr>Graphik Regular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Prabin Bhandari</cp:lastModifiedBy>
  <cp:revision>18</cp:revision>
  <dcterms:created xsi:type="dcterms:W3CDTF">2006-08-16T00:00:00Z</dcterms:created>
  <dcterms:modified xsi:type="dcterms:W3CDTF">2024-02-28T03:05:26Z</dcterms:modified>
  <dc:identifier>DAEhDyfaYKE</dc:identifier>
</cp:coreProperties>
</file>