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11.jpeg" ContentType="image/jpeg"/>
  <Override PartName="/ppt/media/image8.png" ContentType="image/png"/>
  <Override PartName="/ppt/media/image12.png" ContentType="image/png"/>
  <Override PartName="/ppt/media/image7.png" ContentType="image/png"/>
  <Override PartName="/ppt/media/image6.png" ContentType="image/png"/>
  <Override PartName="/ppt/media/image10.png" ContentType="image/png"/>
  <Override PartName="/ppt/media/image5.png" ContentType="image/png"/>
  <Override PartName="/ppt/media/image4.png" ContentType="image/png"/>
  <Override PartName="/ppt/media/image3.png" ContentType="image/png"/>
  <Override PartName="/ppt/media/image17.jpeg" ContentType="image/jpe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5.png" ContentType="image/png"/>
  <Override PartName="/ppt/media/image2.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2E59E78B-116C-424A-AFBC-96AFE8A494AC}"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3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3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94978C0-026D-4D06-B189-53C94403FC0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3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3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8FFEB078-4F96-4863-943E-8F43E1DAC851}"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3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3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4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4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4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4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BD424165-1DD0-4421-882E-7C8AA4C975CF}"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CB89D02-1FA1-4E7B-858D-4665564C7754}"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5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234BA3D-9FC7-4E75-8BDB-E48D8A460AAB}"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5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C340B85-1508-435F-835C-2B86999C7CE9}"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FC458E0-EF7E-410F-B963-EC3A6951BE26}"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FA8532D-B7B5-467C-8D3C-722821F6DF03}"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2542D61-646C-445B-A353-2DA0B096273A}"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6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F4300BB-4DBF-433D-BF5D-9DF7CC4B40D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8E567DF-23DC-40D9-AB5F-EC9737F6770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6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6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FEA9680-7095-4DB0-B962-3AE48F728E3F}"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7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545B76B-1EFE-48F9-A425-51643C8AF1A0}"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7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7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4F2C000-D275-4BD1-BD06-0AB27865AC7D}"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7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7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7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8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5A955BC1-64C1-4F50-8632-4A47A4984AC0}"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8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8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8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8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8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8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38A8BB6-C721-42B8-958F-E4A9788C9479}"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89E25589-5023-487D-AA0A-C6A0F20602BF}"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9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67B410DA-9299-4406-AEB7-D8924B4CCFAB}"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9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3B58B38D-4B45-4724-9438-63CABC3B1B51}"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0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4DD9532F-9C18-4D16-AA7A-4258D1D12D70}"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797AA72C-8D73-4BED-8B63-3858E7FF2CEA}"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1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C8D45CB-6479-42D5-B885-FDC32389EED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47745A3E-60A4-4D19-8B23-9A098ACB1A42}"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0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0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DA01BAC-5EBA-4EE9-AA7D-D91939EF8A76}"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1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1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1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12529D8-2D0B-4766-8BB7-24B7B17D1B8F}"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11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1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1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110254B-6957-4D45-BA19-4110918A6571}"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11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1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169093DF-2718-484A-A4EE-D393DE3FA8BB}"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1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2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2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2E293F69-B39B-49F3-B83D-9B7124010746}"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12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2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2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2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3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3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9886AAB4-5645-43A9-A916-71541124C9FF}"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D01C5AF0-6A5A-4EC9-B861-0040FB8DACB1}"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14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22F0BCD3-5C26-4E2C-94DC-B510FD11619F}"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14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ACD72142-5DA7-4CD1-9921-2B7772BDE1F7}"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1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ABFD156-9326-47DF-9A73-337D88BE2E27}"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1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4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7A0233BD-E328-472B-9027-29CF8C4E5F1E}"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D7CA472A-AF78-4D1C-8BF3-5F87E73D159F}"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C2D890FE-B0DF-456D-B1C2-88FFEF9EEA13}"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1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908ABA6F-65FD-4C60-96D8-DF95DE5DF1F0}"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1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5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DCFC16AA-AB55-4268-A221-A5270A065460}"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1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6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8E417092-3110-433A-8FEA-C4A43A19F806}"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16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6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F4DBADDE-3D03-4819-B63D-2987B46D848C}"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1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6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76D6F668-FCDB-4B75-BAD1-E964C15E7970}"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17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7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7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7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7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7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12F3788B-BF69-49EB-9EE8-001AD38F2E73}"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2086752-C25F-4EFD-883E-CB80290FBB89}"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EBC0450-4C66-4EAF-BD40-693C441383B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2082D6C-DA29-404C-9522-DC1515DA4098}"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2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B2C4B43-5D09-478A-A128-0D6AA6A0A510}"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Tahoma"/>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2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Tahom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B6D9824-53C6-4C1C-AC4A-DC32B70389BA}"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Imagen 7" descr=""/>
          <p:cNvPicPr/>
          <p:nvPr/>
        </p:nvPicPr>
        <p:blipFill>
          <a:blip r:embed="rId3"/>
          <a:srcRect l="13747" t="16848" r="13962" b="16496"/>
          <a:stretch/>
        </p:blipFill>
        <p:spPr>
          <a:xfrm>
            <a:off x="10630080" y="136440"/>
            <a:ext cx="1447560" cy="750600"/>
          </a:xfrm>
          <a:prstGeom prst="rect">
            <a:avLst/>
          </a:prstGeom>
          <a:ln w="0">
            <a:noFill/>
          </a:ln>
        </p:spPr>
      </p:pic>
      <p:sp>
        <p:nvSpPr>
          <p:cNvPr id="1" name="CuadroTexto 6" hidden="1"/>
          <p:cNvSpPr/>
          <p:nvPr/>
        </p:nvSpPr>
        <p:spPr>
          <a:xfrm>
            <a:off x="4038480" y="6601680"/>
            <a:ext cx="4114440" cy="2419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s-CO" sz="1000" spc="-1" strike="noStrike">
                <a:solidFill>
                  <a:srgbClr val="000000"/>
                </a:solidFill>
                <a:latin typeface="Tahoma"/>
              </a:rPr>
              <a:t>jlpaniagua@uao.edu.co</a:t>
            </a:r>
            <a:endParaRPr b="0" lang="en-US" sz="1000" spc="-1" strike="noStrike">
              <a:latin typeface="Arial"/>
            </a:endParaRPr>
          </a:p>
        </p:txBody>
      </p:sp>
      <p:sp>
        <p:nvSpPr>
          <p:cNvPr id="2" name="CuadroTexto 8" hidden="1"/>
          <p:cNvSpPr/>
          <p:nvPr/>
        </p:nvSpPr>
        <p:spPr>
          <a:xfrm>
            <a:off x="101520" y="6627240"/>
            <a:ext cx="3936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s-CO" sz="900" spc="-1" strike="noStrike">
                <a:solidFill>
                  <a:srgbClr val="000000"/>
                </a:solidFill>
                <a:latin typeface="Tahoma"/>
              </a:rPr>
              <a:t>Herramientas Matemáticas y Computacionales para inteligencia artificial</a:t>
            </a:r>
            <a:endParaRPr b="0" lang="en-US" sz="900" spc="-1" strike="noStrike">
              <a:latin typeface="Arial"/>
            </a:endParaRPr>
          </a:p>
        </p:txBody>
      </p:sp>
      <p:sp>
        <p:nvSpPr>
          <p:cNvPr id="3"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s-ES" sz="6000" spc="-1" strike="noStrike">
                <a:solidFill>
                  <a:srgbClr val="000000"/>
                </a:solidFill>
                <a:latin typeface="Tahoma"/>
              </a:rPr>
              <a:t>Haga clic para modificar el </a:t>
            </a:r>
            <a:r>
              <a:rPr b="0" lang="es-ES" sz="6000" spc="-1" strike="noStrike">
                <a:solidFill>
                  <a:srgbClr val="000000"/>
                </a:solidFill>
                <a:latin typeface="Tahoma"/>
              </a:rPr>
              <a:t>estilo de título del patrón</a:t>
            </a:r>
            <a:endParaRPr b="0" lang="es-CO" sz="6000" spc="-1" strike="noStrike">
              <a:solidFill>
                <a:srgbClr val="000000"/>
              </a:solidFill>
              <a:latin typeface="Tahoma"/>
            </a:endParaRPr>
          </a:p>
        </p:txBody>
      </p:sp>
      <p:sp>
        <p:nvSpPr>
          <p:cNvPr id="4"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s-CO" sz="1200" spc="-1" strike="noStrike">
                <a:solidFill>
                  <a:srgbClr val="8b8b8b"/>
                </a:solidFill>
                <a:latin typeface="Tahoma"/>
              </a:defRPr>
            </a:lvl1pPr>
          </a:lstStyle>
          <a:p>
            <a:pPr>
              <a:lnSpc>
                <a:spcPct val="100000"/>
              </a:lnSpc>
              <a:buNone/>
            </a:pPr>
            <a:r>
              <a:rPr b="0" lang="es-CO" sz="1200" spc="-1" strike="noStrike">
                <a:solidFill>
                  <a:srgbClr val="8b8b8b"/>
                </a:solidFill>
                <a:latin typeface="Tahoma"/>
              </a:rPr>
              <a:t>&lt;date/time&gt;</a:t>
            </a:r>
            <a:endParaRPr b="0" lang="en-US" sz="1200" spc="-1" strike="noStrike">
              <a:latin typeface="Times New Roman"/>
            </a:endParaRPr>
          </a:p>
        </p:txBody>
      </p:sp>
      <p:sp>
        <p:nvSpPr>
          <p:cNvPr id="5"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6" name="PlaceHolder 4"/>
          <p:cNvSpPr>
            <a:spLocks noGrp="1"/>
          </p:cNvSpPr>
          <p:nvPr>
            <p:ph type="sldNum" idx="3"/>
          </p:nvPr>
        </p:nvSpPr>
        <p:spPr>
          <a:xfrm>
            <a:off x="9448920" y="6444720"/>
            <a:ext cx="2742840" cy="364680"/>
          </a:xfrm>
          <a:prstGeom prst="rect">
            <a:avLst/>
          </a:prstGeom>
          <a:noFill/>
          <a:ln w="0">
            <a:noFill/>
          </a:ln>
        </p:spPr>
        <p:txBody>
          <a:bodyPr anchor="ctr">
            <a:noAutofit/>
          </a:bodyPr>
          <a:lstStyle>
            <a:lvl1pPr algn="r">
              <a:lnSpc>
                <a:spcPct val="100000"/>
              </a:lnSpc>
              <a:buNone/>
              <a:defRPr b="0" lang="es-CO" sz="1200" spc="-1" strike="noStrike">
                <a:solidFill>
                  <a:srgbClr val="8b8b8b"/>
                </a:solidFill>
                <a:latin typeface="Tahoma"/>
              </a:defRPr>
            </a:lvl1pPr>
          </a:lstStyle>
          <a:p>
            <a:pPr algn="r">
              <a:lnSpc>
                <a:spcPct val="100000"/>
              </a:lnSpc>
              <a:buNone/>
            </a:pPr>
            <a:fld id="{5DC7CFF3-03ED-4914-8030-9971DE3370C0}" type="slidenum">
              <a:rPr b="0" lang="es-CO" sz="1200" spc="-1" strike="noStrike">
                <a:solidFill>
                  <a:srgbClr val="8b8b8b"/>
                </a:solidFill>
                <a:latin typeface="Tahoma"/>
              </a:rPr>
              <a:t>&lt;number&gt;</a:t>
            </a:fld>
            <a:endParaRPr b="0" lang="en-US" sz="1200" spc="-1" strike="noStrike">
              <a:latin typeface="Times New Roman"/>
            </a:endParaRPr>
          </a:p>
        </p:txBody>
      </p:sp>
      <p:sp>
        <p:nvSpPr>
          <p:cNvPr id="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Tahoma"/>
              </a:rPr>
              <a:t>Click to edit the outline text format</a:t>
            </a:r>
            <a:endParaRPr b="0" lang="es-CO" sz="2800" spc="-1" strike="noStrike">
              <a:solidFill>
                <a:srgbClr val="000000"/>
              </a:solidFill>
              <a:latin typeface="Tahoma"/>
            </a:endParaRPr>
          </a:p>
          <a:p>
            <a:pPr lvl="1" marL="864000" indent="-324000">
              <a:lnSpc>
                <a:spcPct val="90000"/>
              </a:lnSpc>
              <a:spcBef>
                <a:spcPts val="1134"/>
              </a:spcBef>
              <a:buClr>
                <a:srgbClr val="000000"/>
              </a:buClr>
              <a:buSzPct val="75000"/>
              <a:buFont typeface="Symbol" charset="2"/>
              <a:buChar char=""/>
            </a:pPr>
            <a:r>
              <a:rPr b="0" lang="es-CO" sz="2000" spc="-1" strike="noStrike">
                <a:solidFill>
                  <a:srgbClr val="000000"/>
                </a:solidFill>
                <a:latin typeface="Tahoma"/>
              </a:rPr>
              <a:t>Second Outline Level</a:t>
            </a:r>
            <a:endParaRPr b="0" lang="es-CO" sz="2000" spc="-1" strike="noStrike">
              <a:solidFill>
                <a:srgbClr val="000000"/>
              </a:solidFill>
              <a:latin typeface="Tahoma"/>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rgbClr val="000000"/>
                </a:solidFill>
                <a:latin typeface="Tahoma"/>
              </a:rPr>
              <a:t>Third Outline Level</a:t>
            </a:r>
            <a:endParaRPr b="0" lang="es-CO" sz="1800" spc="-1" strike="noStrike">
              <a:solidFill>
                <a:srgbClr val="000000"/>
              </a:solidFill>
              <a:latin typeface="Tahoma"/>
            </a:endParaRPr>
          </a:p>
          <a:p>
            <a:pPr lvl="3" marL="1728000" indent="-216000">
              <a:lnSpc>
                <a:spcPct val="90000"/>
              </a:lnSpc>
              <a:spcBef>
                <a:spcPts val="567"/>
              </a:spcBef>
              <a:buClr>
                <a:srgbClr val="000000"/>
              </a:buClr>
              <a:buSzPct val="75000"/>
              <a:buFont typeface="Symbol" charset="2"/>
              <a:buChar char=""/>
            </a:pPr>
            <a:r>
              <a:rPr b="0" lang="es-CO" sz="1800" spc="-1" strike="noStrike">
                <a:solidFill>
                  <a:srgbClr val="000000"/>
                </a:solidFill>
                <a:latin typeface="Tahoma"/>
              </a:rPr>
              <a:t>Fourth Outline Level</a:t>
            </a:r>
            <a:endParaRPr b="0" lang="es-CO" sz="1800" spc="-1" strike="noStrike">
              <a:solidFill>
                <a:srgbClr val="000000"/>
              </a:solidFill>
              <a:latin typeface="Tahoma"/>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Tahoma"/>
              </a:rPr>
              <a:t>Fifth Outline Level</a:t>
            </a:r>
            <a:endParaRPr b="0" lang="es-CO" sz="2000" spc="-1" strike="noStrike">
              <a:solidFill>
                <a:srgbClr val="000000"/>
              </a:solidFill>
              <a:latin typeface="Tahoma"/>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Tahoma"/>
              </a:rPr>
              <a:t>Sixth Outline Level</a:t>
            </a:r>
            <a:endParaRPr b="0" lang="es-CO" sz="2000" spc="-1" strike="noStrike">
              <a:solidFill>
                <a:srgbClr val="000000"/>
              </a:solidFill>
              <a:latin typeface="Tahoma"/>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Tahoma"/>
              </a:rPr>
              <a:t>Seventh Outline Level</a:t>
            </a:r>
            <a:endParaRPr b="0" lang="es-CO" sz="2000" spc="-1" strike="noStrike">
              <a:solidFill>
                <a:srgbClr val="000000"/>
              </a:solidFill>
              <a:latin typeface="Tahoma"/>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4" name="Imagen 7" descr=""/>
          <p:cNvPicPr/>
          <p:nvPr/>
        </p:nvPicPr>
        <p:blipFill>
          <a:blip r:embed="rId3"/>
          <a:srcRect l="13747" t="16848" r="13962" b="16496"/>
          <a:stretch/>
        </p:blipFill>
        <p:spPr>
          <a:xfrm>
            <a:off x="10630080" y="136440"/>
            <a:ext cx="1447560" cy="750600"/>
          </a:xfrm>
          <a:prstGeom prst="rect">
            <a:avLst/>
          </a:prstGeom>
          <a:ln w="0">
            <a:noFill/>
          </a:ln>
        </p:spPr>
      </p:pic>
      <p:sp>
        <p:nvSpPr>
          <p:cNvPr id="45" name="CuadroTexto 6" hidden="1"/>
          <p:cNvSpPr/>
          <p:nvPr/>
        </p:nvSpPr>
        <p:spPr>
          <a:xfrm>
            <a:off x="4038480" y="6601680"/>
            <a:ext cx="4114440" cy="2419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s-CO" sz="1000" spc="-1" strike="noStrike">
                <a:solidFill>
                  <a:srgbClr val="000000"/>
                </a:solidFill>
                <a:latin typeface="Tahoma"/>
              </a:rPr>
              <a:t>jlpaniagua@uao.edu.co</a:t>
            </a:r>
            <a:endParaRPr b="0" lang="en-US" sz="1000" spc="-1" strike="noStrike">
              <a:latin typeface="Arial"/>
            </a:endParaRPr>
          </a:p>
        </p:txBody>
      </p:sp>
      <p:sp>
        <p:nvSpPr>
          <p:cNvPr id="46" name="CuadroTexto 8" hidden="1"/>
          <p:cNvSpPr/>
          <p:nvPr/>
        </p:nvSpPr>
        <p:spPr>
          <a:xfrm>
            <a:off x="101520" y="6627240"/>
            <a:ext cx="3936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s-CO" sz="900" spc="-1" strike="noStrike">
                <a:solidFill>
                  <a:srgbClr val="000000"/>
                </a:solidFill>
                <a:latin typeface="Tahoma"/>
              </a:rPr>
              <a:t>Herramientas Matemáticas y Computacionales para inteligencia artificial</a:t>
            </a:r>
            <a:endParaRPr b="0" lang="en-US" sz="900" spc="-1" strike="noStrike">
              <a:latin typeface="Arial"/>
            </a:endParaRPr>
          </a:p>
        </p:txBody>
      </p:sp>
      <p:sp>
        <p:nvSpPr>
          <p:cNvPr id="47" name="PlaceHolder 1"/>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s-CO" sz="1200" spc="-1" strike="noStrike">
                <a:solidFill>
                  <a:srgbClr val="8b8b8b"/>
                </a:solidFill>
                <a:latin typeface="Tahoma"/>
              </a:defRPr>
            </a:lvl1pPr>
          </a:lstStyle>
          <a:p>
            <a:pPr>
              <a:lnSpc>
                <a:spcPct val="100000"/>
              </a:lnSpc>
              <a:buNone/>
            </a:pPr>
            <a:r>
              <a:rPr b="0" lang="es-CO" sz="1200" spc="-1" strike="noStrike">
                <a:solidFill>
                  <a:srgbClr val="8b8b8b"/>
                </a:solidFill>
                <a:latin typeface="Tahoma"/>
              </a:rPr>
              <a:t>&lt;date/time&gt;</a:t>
            </a:r>
            <a:endParaRPr b="0" lang="en-US" sz="1200" spc="-1" strike="noStrike">
              <a:latin typeface="Times New Roman"/>
            </a:endParaRPr>
          </a:p>
        </p:txBody>
      </p:sp>
      <p:sp>
        <p:nvSpPr>
          <p:cNvPr id="48" name="PlaceHolder 2"/>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9" name="PlaceHolder 3"/>
          <p:cNvSpPr>
            <a:spLocks noGrp="1"/>
          </p:cNvSpPr>
          <p:nvPr>
            <p:ph type="sldNum" idx="6"/>
          </p:nvPr>
        </p:nvSpPr>
        <p:spPr>
          <a:xfrm>
            <a:off x="9448920" y="6444720"/>
            <a:ext cx="274284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sp>
        <p:nvSpPr>
          <p:cNvPr id="50"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s-CO" sz="1800" spc="-1" strike="noStrike">
                <a:solidFill>
                  <a:srgbClr val="000000"/>
                </a:solidFill>
                <a:latin typeface="Tahoma"/>
              </a:rPr>
              <a:t>Click to edit the title text format</a:t>
            </a:r>
            <a:endParaRPr b="0" lang="es-CO" sz="1800" spc="-1" strike="noStrike">
              <a:solidFill>
                <a:srgbClr val="000000"/>
              </a:solidFill>
              <a:latin typeface="Tahoma"/>
            </a:endParaRPr>
          </a:p>
        </p:txBody>
      </p:sp>
      <p:sp>
        <p:nvSpPr>
          <p:cNvPr id="5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Tahoma"/>
              </a:rPr>
              <a:t>Click to edit the outline text format</a:t>
            </a:r>
            <a:endParaRPr b="0" lang="es-CO" sz="2800" spc="-1" strike="noStrike">
              <a:solidFill>
                <a:srgbClr val="000000"/>
              </a:solidFill>
              <a:latin typeface="Tahoma"/>
            </a:endParaRPr>
          </a:p>
          <a:p>
            <a:pPr lvl="1" marL="864000" indent="-324000">
              <a:lnSpc>
                <a:spcPct val="90000"/>
              </a:lnSpc>
              <a:spcBef>
                <a:spcPts val="1134"/>
              </a:spcBef>
              <a:buClr>
                <a:srgbClr val="000000"/>
              </a:buClr>
              <a:buSzPct val="75000"/>
              <a:buFont typeface="Symbol" charset="2"/>
              <a:buChar char=""/>
            </a:pPr>
            <a:r>
              <a:rPr b="0" lang="es-CO" sz="2000" spc="-1" strike="noStrike">
                <a:solidFill>
                  <a:srgbClr val="000000"/>
                </a:solidFill>
                <a:latin typeface="Tahoma"/>
              </a:rPr>
              <a:t>Second Outline Level</a:t>
            </a:r>
            <a:endParaRPr b="0" lang="es-CO" sz="2000" spc="-1" strike="noStrike">
              <a:solidFill>
                <a:srgbClr val="000000"/>
              </a:solidFill>
              <a:latin typeface="Tahoma"/>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rgbClr val="000000"/>
                </a:solidFill>
                <a:latin typeface="Tahoma"/>
              </a:rPr>
              <a:t>Third Outline Level</a:t>
            </a:r>
            <a:endParaRPr b="0" lang="es-CO" sz="1800" spc="-1" strike="noStrike">
              <a:solidFill>
                <a:srgbClr val="000000"/>
              </a:solidFill>
              <a:latin typeface="Tahoma"/>
            </a:endParaRPr>
          </a:p>
          <a:p>
            <a:pPr lvl="3" marL="1728000" indent="-216000">
              <a:lnSpc>
                <a:spcPct val="90000"/>
              </a:lnSpc>
              <a:spcBef>
                <a:spcPts val="567"/>
              </a:spcBef>
              <a:buClr>
                <a:srgbClr val="000000"/>
              </a:buClr>
              <a:buSzPct val="75000"/>
              <a:buFont typeface="Symbol" charset="2"/>
              <a:buChar char=""/>
            </a:pPr>
            <a:r>
              <a:rPr b="0" lang="es-CO" sz="1800" spc="-1" strike="noStrike">
                <a:solidFill>
                  <a:srgbClr val="000000"/>
                </a:solidFill>
                <a:latin typeface="Tahoma"/>
              </a:rPr>
              <a:t>Fourth Outline Level</a:t>
            </a:r>
            <a:endParaRPr b="0" lang="es-CO" sz="1800" spc="-1" strike="noStrike">
              <a:solidFill>
                <a:srgbClr val="000000"/>
              </a:solidFill>
              <a:latin typeface="Tahoma"/>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Tahoma"/>
              </a:rPr>
              <a:t>Fifth Outline Level</a:t>
            </a:r>
            <a:endParaRPr b="0" lang="es-CO" sz="2000" spc="-1" strike="noStrike">
              <a:solidFill>
                <a:srgbClr val="000000"/>
              </a:solidFill>
              <a:latin typeface="Tahoma"/>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Tahoma"/>
              </a:rPr>
              <a:t>Sixth Outline Level</a:t>
            </a:r>
            <a:endParaRPr b="0" lang="es-CO" sz="2000" spc="-1" strike="noStrike">
              <a:solidFill>
                <a:srgbClr val="000000"/>
              </a:solidFill>
              <a:latin typeface="Tahoma"/>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Tahoma"/>
              </a:rPr>
              <a:t>Seventh Outline Level</a:t>
            </a:r>
            <a:endParaRPr b="0" lang="es-CO" sz="2000" spc="-1" strike="noStrike">
              <a:solidFill>
                <a:srgbClr val="000000"/>
              </a:solidFill>
              <a:latin typeface="Tahoma"/>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88" name="Imagen 7" descr=""/>
          <p:cNvPicPr/>
          <p:nvPr/>
        </p:nvPicPr>
        <p:blipFill>
          <a:blip r:embed="rId3"/>
          <a:srcRect l="13747" t="16848" r="13962" b="16496"/>
          <a:stretch/>
        </p:blipFill>
        <p:spPr>
          <a:xfrm>
            <a:off x="10630080" y="136440"/>
            <a:ext cx="1447560" cy="750600"/>
          </a:xfrm>
          <a:prstGeom prst="rect">
            <a:avLst/>
          </a:prstGeom>
          <a:ln w="0">
            <a:noFill/>
          </a:ln>
        </p:spPr>
      </p:pic>
      <p:sp>
        <p:nvSpPr>
          <p:cNvPr id="89" name="CuadroTexto 6" hidden="1"/>
          <p:cNvSpPr/>
          <p:nvPr/>
        </p:nvSpPr>
        <p:spPr>
          <a:xfrm>
            <a:off x="4038480" y="6601680"/>
            <a:ext cx="4114440" cy="2419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s-CO" sz="1000" spc="-1" strike="noStrike">
                <a:solidFill>
                  <a:srgbClr val="000000"/>
                </a:solidFill>
                <a:latin typeface="Tahoma"/>
              </a:rPr>
              <a:t>jlpaniagua@uao.edu.co</a:t>
            </a:r>
            <a:endParaRPr b="0" lang="en-US" sz="1000" spc="-1" strike="noStrike">
              <a:latin typeface="Arial"/>
            </a:endParaRPr>
          </a:p>
        </p:txBody>
      </p:sp>
      <p:sp>
        <p:nvSpPr>
          <p:cNvPr id="90" name="CuadroTexto 8" hidden="1"/>
          <p:cNvSpPr/>
          <p:nvPr/>
        </p:nvSpPr>
        <p:spPr>
          <a:xfrm>
            <a:off x="101520" y="6627240"/>
            <a:ext cx="3936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s-CO" sz="900" spc="-1" strike="noStrike">
                <a:solidFill>
                  <a:srgbClr val="000000"/>
                </a:solidFill>
                <a:latin typeface="Tahoma"/>
              </a:rPr>
              <a:t>Herramientas Matemáticas y Computacionales para inteligencia artificial</a:t>
            </a:r>
            <a:endParaRPr b="0" lang="en-US" sz="900" spc="-1" strike="noStrike">
              <a:latin typeface="Arial"/>
            </a:endParaRPr>
          </a:p>
        </p:txBody>
      </p:sp>
      <p:sp>
        <p:nvSpPr>
          <p:cNvPr id="9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s-ES" sz="4400" spc="-1" strike="noStrike">
                <a:solidFill>
                  <a:srgbClr val="000000"/>
                </a:solidFill>
                <a:latin typeface="Tahoma"/>
              </a:rPr>
              <a:t>Haga clic para modificar el estilo de título del patrón</a:t>
            </a:r>
            <a:endParaRPr b="0" lang="es-CO" sz="4400" spc="-1" strike="noStrike">
              <a:solidFill>
                <a:srgbClr val="000000"/>
              </a:solidFill>
              <a:latin typeface="Tahoma"/>
            </a:endParaRPr>
          </a:p>
        </p:txBody>
      </p:sp>
      <p:sp>
        <p:nvSpPr>
          <p:cNvPr id="9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s-ES" sz="2800" spc="-1" strike="noStrike">
                <a:solidFill>
                  <a:srgbClr val="000000"/>
                </a:solidFill>
                <a:latin typeface="Tahoma"/>
              </a:rPr>
              <a:t>Haga clic para modificar el estilo de texto del patrón</a:t>
            </a:r>
            <a:endParaRPr b="0" lang="es-CO" sz="2800" spc="-1" strike="noStrike">
              <a:solidFill>
                <a:srgbClr val="000000"/>
              </a:solidFill>
              <a:latin typeface="Tahoma"/>
            </a:endParaRPr>
          </a:p>
          <a:p>
            <a:pPr lvl="1" marL="685800" indent="-228600">
              <a:lnSpc>
                <a:spcPct val="90000"/>
              </a:lnSpc>
              <a:spcBef>
                <a:spcPts val="499"/>
              </a:spcBef>
              <a:buClr>
                <a:srgbClr val="000000"/>
              </a:buClr>
              <a:buFont typeface="Arial"/>
              <a:buChar char="•"/>
            </a:pPr>
            <a:r>
              <a:rPr b="0" lang="es-ES" sz="2400" spc="-1" strike="noStrike">
                <a:solidFill>
                  <a:srgbClr val="000000"/>
                </a:solidFill>
                <a:latin typeface="Tahoma"/>
              </a:rPr>
              <a:t>Segundo nivel</a:t>
            </a:r>
            <a:endParaRPr b="0" lang="es-CO" sz="2400" spc="-1" strike="noStrike">
              <a:solidFill>
                <a:srgbClr val="000000"/>
              </a:solidFill>
              <a:latin typeface="Tahoma"/>
            </a:endParaRPr>
          </a:p>
          <a:p>
            <a:pPr lvl="2" marL="1143000" indent="-228600">
              <a:lnSpc>
                <a:spcPct val="90000"/>
              </a:lnSpc>
              <a:spcBef>
                <a:spcPts val="499"/>
              </a:spcBef>
              <a:buClr>
                <a:srgbClr val="000000"/>
              </a:buClr>
              <a:buFont typeface="Arial"/>
              <a:buChar char="•"/>
            </a:pPr>
            <a:r>
              <a:rPr b="0" lang="es-ES" sz="2000" spc="-1" strike="noStrike">
                <a:solidFill>
                  <a:srgbClr val="000000"/>
                </a:solidFill>
                <a:latin typeface="Tahoma"/>
              </a:rPr>
              <a:t>Tercer nivel</a:t>
            </a:r>
            <a:endParaRPr b="0" lang="es-CO" sz="2000" spc="-1" strike="noStrike">
              <a:solidFill>
                <a:srgbClr val="000000"/>
              </a:solidFill>
              <a:latin typeface="Tahoma"/>
            </a:endParaRPr>
          </a:p>
          <a:p>
            <a:pPr lvl="3" marL="1600200" indent="-228600">
              <a:lnSpc>
                <a:spcPct val="90000"/>
              </a:lnSpc>
              <a:spcBef>
                <a:spcPts val="499"/>
              </a:spcBef>
              <a:buClr>
                <a:srgbClr val="000000"/>
              </a:buClr>
              <a:buFont typeface="Arial"/>
              <a:buChar char="•"/>
            </a:pPr>
            <a:r>
              <a:rPr b="0" lang="es-ES" sz="1800" spc="-1" strike="noStrike">
                <a:solidFill>
                  <a:srgbClr val="000000"/>
                </a:solidFill>
                <a:latin typeface="Tahoma"/>
              </a:rPr>
              <a:t>Cuarto nivel</a:t>
            </a:r>
            <a:endParaRPr b="0" lang="es-CO" sz="1800" spc="-1" strike="noStrike">
              <a:solidFill>
                <a:srgbClr val="000000"/>
              </a:solidFill>
              <a:latin typeface="Tahoma"/>
            </a:endParaRPr>
          </a:p>
          <a:p>
            <a:pPr lvl="4" marL="2057400" indent="-228600">
              <a:lnSpc>
                <a:spcPct val="90000"/>
              </a:lnSpc>
              <a:spcBef>
                <a:spcPts val="499"/>
              </a:spcBef>
              <a:buClr>
                <a:srgbClr val="000000"/>
              </a:buClr>
              <a:buFont typeface="Arial"/>
              <a:buChar char="•"/>
            </a:pPr>
            <a:r>
              <a:rPr b="0" lang="es-ES" sz="1800" spc="-1" strike="noStrike">
                <a:solidFill>
                  <a:srgbClr val="000000"/>
                </a:solidFill>
                <a:latin typeface="Tahoma"/>
              </a:rPr>
              <a:t>Quinto nivel</a:t>
            </a:r>
            <a:endParaRPr b="0" lang="es-CO" sz="1800" spc="-1" strike="noStrike">
              <a:solidFill>
                <a:srgbClr val="000000"/>
              </a:solidFill>
              <a:latin typeface="Tahoma"/>
            </a:endParaRPr>
          </a:p>
        </p:txBody>
      </p:sp>
      <p:sp>
        <p:nvSpPr>
          <p:cNvPr id="93" name="PlaceHolder 3"/>
          <p:cNvSpPr>
            <a:spLocks noGrp="1"/>
          </p:cNvSpPr>
          <p:nvPr>
            <p:ph type="dt" idx="7"/>
          </p:nvPr>
        </p:nvSpPr>
        <p:spPr>
          <a:xfrm>
            <a:off x="838080" y="6356520"/>
            <a:ext cx="2742840" cy="364680"/>
          </a:xfrm>
          <a:prstGeom prst="rect">
            <a:avLst/>
          </a:prstGeom>
          <a:noFill/>
          <a:ln w="0">
            <a:noFill/>
          </a:ln>
        </p:spPr>
        <p:txBody>
          <a:bodyPr anchor="ctr">
            <a:noAutofit/>
          </a:bodyPr>
          <a:lstStyle>
            <a:lvl1pPr>
              <a:lnSpc>
                <a:spcPct val="100000"/>
              </a:lnSpc>
              <a:buNone/>
              <a:defRPr b="0" lang="es-CO" sz="1200" spc="-1" strike="noStrike">
                <a:solidFill>
                  <a:srgbClr val="8b8b8b"/>
                </a:solidFill>
                <a:latin typeface="Tahoma"/>
              </a:defRPr>
            </a:lvl1pPr>
          </a:lstStyle>
          <a:p>
            <a:pPr>
              <a:lnSpc>
                <a:spcPct val="100000"/>
              </a:lnSpc>
              <a:buNone/>
            </a:pPr>
            <a:r>
              <a:rPr b="0" lang="es-CO" sz="1200" spc="-1" strike="noStrike">
                <a:solidFill>
                  <a:srgbClr val="8b8b8b"/>
                </a:solidFill>
                <a:latin typeface="Tahoma"/>
              </a:rPr>
              <a:t>&lt;date/time&gt;</a:t>
            </a:r>
            <a:endParaRPr b="0" lang="en-US" sz="1200" spc="-1" strike="noStrike">
              <a:latin typeface="Times New Roman"/>
            </a:endParaRPr>
          </a:p>
        </p:txBody>
      </p:sp>
      <p:sp>
        <p:nvSpPr>
          <p:cNvPr id="94" name="PlaceHolder 4"/>
          <p:cNvSpPr>
            <a:spLocks noGrp="1"/>
          </p:cNvSpPr>
          <p:nvPr>
            <p:ph type="ftr" idx="8"/>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95" name="PlaceHolder 5"/>
          <p:cNvSpPr>
            <a:spLocks noGrp="1"/>
          </p:cNvSpPr>
          <p:nvPr>
            <p:ph type="sldNum" idx="9"/>
          </p:nvPr>
        </p:nvSpPr>
        <p:spPr>
          <a:xfrm>
            <a:off x="9448920" y="6444720"/>
            <a:ext cx="2742840" cy="364680"/>
          </a:xfrm>
          <a:prstGeom prst="rect">
            <a:avLst/>
          </a:prstGeom>
          <a:noFill/>
          <a:ln w="0">
            <a:noFill/>
          </a:ln>
        </p:spPr>
        <p:txBody>
          <a:bodyPr anchor="ctr">
            <a:noAutofit/>
          </a:bodyPr>
          <a:lstStyle>
            <a:lvl1pPr algn="r">
              <a:lnSpc>
                <a:spcPct val="100000"/>
              </a:lnSpc>
              <a:buNone/>
              <a:defRPr b="0" lang="es-CO" sz="1200" spc="-1" strike="noStrike">
                <a:solidFill>
                  <a:srgbClr val="8b8b8b"/>
                </a:solidFill>
                <a:latin typeface="Tahoma"/>
              </a:defRPr>
            </a:lvl1pPr>
          </a:lstStyle>
          <a:p>
            <a:pPr algn="r">
              <a:lnSpc>
                <a:spcPct val="100000"/>
              </a:lnSpc>
              <a:buNone/>
            </a:pPr>
            <a:fld id="{3A0B1A49-76BD-4B8D-89D3-99752F50FBC6}" type="slidenum">
              <a:rPr b="0" lang="es-CO" sz="1200" spc="-1" strike="noStrike">
                <a:solidFill>
                  <a:srgbClr val="8b8b8b"/>
                </a:solidFill>
                <a:latin typeface="Tahoma"/>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32" name="Imagen 7" descr=""/>
          <p:cNvPicPr/>
          <p:nvPr/>
        </p:nvPicPr>
        <p:blipFill>
          <a:blip r:embed="rId3"/>
          <a:srcRect l="13747" t="16848" r="13962" b="16496"/>
          <a:stretch/>
        </p:blipFill>
        <p:spPr>
          <a:xfrm>
            <a:off x="10630080" y="136440"/>
            <a:ext cx="1447560" cy="750600"/>
          </a:xfrm>
          <a:prstGeom prst="rect">
            <a:avLst/>
          </a:prstGeom>
          <a:ln w="0">
            <a:noFill/>
          </a:ln>
        </p:spPr>
      </p:pic>
      <p:sp>
        <p:nvSpPr>
          <p:cNvPr id="133" name="CuadroTexto 6" hidden="1"/>
          <p:cNvSpPr/>
          <p:nvPr/>
        </p:nvSpPr>
        <p:spPr>
          <a:xfrm>
            <a:off x="4038480" y="6601680"/>
            <a:ext cx="4114440" cy="2419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s-CO" sz="1000" spc="-1" strike="noStrike">
                <a:solidFill>
                  <a:srgbClr val="000000"/>
                </a:solidFill>
                <a:latin typeface="Tahoma"/>
              </a:rPr>
              <a:t>jlpaniagua@uao.edu.co</a:t>
            </a:r>
            <a:endParaRPr b="0" lang="en-US" sz="1000" spc="-1" strike="noStrike">
              <a:latin typeface="Arial"/>
            </a:endParaRPr>
          </a:p>
        </p:txBody>
      </p:sp>
      <p:sp>
        <p:nvSpPr>
          <p:cNvPr id="134" name="CuadroTexto 8" hidden="1"/>
          <p:cNvSpPr/>
          <p:nvPr/>
        </p:nvSpPr>
        <p:spPr>
          <a:xfrm>
            <a:off x="101520" y="6627240"/>
            <a:ext cx="3936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s-CO" sz="900" spc="-1" strike="noStrike">
                <a:solidFill>
                  <a:srgbClr val="000000"/>
                </a:solidFill>
                <a:latin typeface="Tahoma"/>
              </a:rPr>
              <a:t>Herramientas Matemáticas y Computacionales para inteligencia artificial</a:t>
            </a:r>
            <a:endParaRPr b="0" lang="en-US" sz="900" spc="-1" strike="noStrike">
              <a:latin typeface="Arial"/>
            </a:endParaRPr>
          </a:p>
        </p:txBody>
      </p:sp>
      <p:sp>
        <p:nvSpPr>
          <p:cNvPr id="135" name="PlaceHolder 1"/>
          <p:cNvSpPr>
            <a:spLocks noGrp="1"/>
          </p:cNvSpPr>
          <p:nvPr>
            <p:ph type="title"/>
          </p:nvPr>
        </p:nvSpPr>
        <p:spPr>
          <a:xfrm>
            <a:off x="831960" y="1709640"/>
            <a:ext cx="10515240" cy="2852280"/>
          </a:xfrm>
          <a:prstGeom prst="rect">
            <a:avLst/>
          </a:prstGeom>
          <a:noFill/>
          <a:ln w="0">
            <a:noFill/>
          </a:ln>
        </p:spPr>
        <p:txBody>
          <a:bodyPr anchor="b">
            <a:noAutofit/>
          </a:bodyPr>
          <a:p>
            <a:pPr>
              <a:lnSpc>
                <a:spcPct val="90000"/>
              </a:lnSpc>
              <a:buNone/>
            </a:pPr>
            <a:r>
              <a:rPr b="0" lang="es-ES" sz="6000" spc="-1" strike="noStrike">
                <a:solidFill>
                  <a:srgbClr val="000000"/>
                </a:solidFill>
                <a:latin typeface="Tahoma"/>
              </a:rPr>
              <a:t>Haga clic para modificar el estilo de título del patrón</a:t>
            </a:r>
            <a:endParaRPr b="0" lang="es-CO" sz="6000" spc="-1" strike="noStrike">
              <a:solidFill>
                <a:srgbClr val="000000"/>
              </a:solidFill>
              <a:latin typeface="Tahoma"/>
            </a:endParaRPr>
          </a:p>
        </p:txBody>
      </p:sp>
      <p:sp>
        <p:nvSpPr>
          <p:cNvPr id="136" name="PlaceHolder 2"/>
          <p:cNvSpPr>
            <a:spLocks noGrp="1"/>
          </p:cNvSpPr>
          <p:nvPr>
            <p:ph type="body"/>
          </p:nvPr>
        </p:nvSpPr>
        <p:spPr>
          <a:xfrm>
            <a:off x="831960" y="4589640"/>
            <a:ext cx="10515240" cy="1499760"/>
          </a:xfrm>
          <a:prstGeom prst="rect">
            <a:avLst/>
          </a:prstGeom>
          <a:noFill/>
          <a:ln w="0">
            <a:noFill/>
          </a:ln>
        </p:spPr>
        <p:txBody>
          <a:bodyPr anchor="t">
            <a:noAutofit/>
          </a:bodyPr>
          <a:p>
            <a:pPr>
              <a:lnSpc>
                <a:spcPct val="90000"/>
              </a:lnSpc>
              <a:spcBef>
                <a:spcPts val="1001"/>
              </a:spcBef>
              <a:buNone/>
              <a:tabLst>
                <a:tab algn="l" pos="0"/>
              </a:tabLst>
            </a:pPr>
            <a:r>
              <a:rPr b="0" lang="es-ES" sz="2400" spc="-1" strike="noStrike">
                <a:solidFill>
                  <a:srgbClr val="8b8b8b"/>
                </a:solidFill>
                <a:latin typeface="Tahoma"/>
              </a:rPr>
              <a:t>Haga clic para modificar el estilo de texto del patrón</a:t>
            </a:r>
            <a:endParaRPr b="0" lang="es-CO" sz="2400" spc="-1" strike="noStrike">
              <a:solidFill>
                <a:srgbClr val="000000"/>
              </a:solidFill>
              <a:latin typeface="Tahoma"/>
            </a:endParaRPr>
          </a:p>
        </p:txBody>
      </p:sp>
      <p:sp>
        <p:nvSpPr>
          <p:cNvPr id="137" name="PlaceHolder 3"/>
          <p:cNvSpPr>
            <a:spLocks noGrp="1"/>
          </p:cNvSpPr>
          <p:nvPr>
            <p:ph type="dt" idx="10"/>
          </p:nvPr>
        </p:nvSpPr>
        <p:spPr>
          <a:xfrm>
            <a:off x="838080" y="6356520"/>
            <a:ext cx="2742840" cy="364680"/>
          </a:xfrm>
          <a:prstGeom prst="rect">
            <a:avLst/>
          </a:prstGeom>
          <a:noFill/>
          <a:ln w="0">
            <a:noFill/>
          </a:ln>
        </p:spPr>
        <p:txBody>
          <a:bodyPr anchor="ctr">
            <a:noAutofit/>
          </a:bodyPr>
          <a:lstStyle>
            <a:lvl1pPr>
              <a:lnSpc>
                <a:spcPct val="100000"/>
              </a:lnSpc>
              <a:buNone/>
              <a:defRPr b="0" lang="es-CO" sz="1200" spc="-1" strike="noStrike">
                <a:solidFill>
                  <a:srgbClr val="8b8b8b"/>
                </a:solidFill>
                <a:latin typeface="Tahoma"/>
              </a:defRPr>
            </a:lvl1pPr>
          </a:lstStyle>
          <a:p>
            <a:pPr>
              <a:lnSpc>
                <a:spcPct val="100000"/>
              </a:lnSpc>
              <a:buNone/>
            </a:pPr>
            <a:r>
              <a:rPr b="0" lang="es-CO" sz="1200" spc="-1" strike="noStrike">
                <a:solidFill>
                  <a:srgbClr val="8b8b8b"/>
                </a:solidFill>
                <a:latin typeface="Tahoma"/>
              </a:rPr>
              <a:t>&lt;date/time&gt;</a:t>
            </a:r>
            <a:endParaRPr b="0" lang="en-US" sz="1200" spc="-1" strike="noStrike">
              <a:latin typeface="Times New Roman"/>
            </a:endParaRPr>
          </a:p>
        </p:txBody>
      </p:sp>
      <p:sp>
        <p:nvSpPr>
          <p:cNvPr id="138" name="PlaceHolder 4"/>
          <p:cNvSpPr>
            <a:spLocks noGrp="1"/>
          </p:cNvSpPr>
          <p:nvPr>
            <p:ph type="ftr" idx="11"/>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39" name="PlaceHolder 5"/>
          <p:cNvSpPr>
            <a:spLocks noGrp="1"/>
          </p:cNvSpPr>
          <p:nvPr>
            <p:ph type="sldNum" idx="12"/>
          </p:nvPr>
        </p:nvSpPr>
        <p:spPr>
          <a:xfrm>
            <a:off x="9448920" y="6444720"/>
            <a:ext cx="2742840" cy="364680"/>
          </a:xfrm>
          <a:prstGeom prst="rect">
            <a:avLst/>
          </a:prstGeom>
          <a:noFill/>
          <a:ln w="0">
            <a:noFill/>
          </a:ln>
        </p:spPr>
        <p:txBody>
          <a:bodyPr anchor="ctr">
            <a:noAutofit/>
          </a:bodyPr>
          <a:lstStyle>
            <a:lvl1pPr algn="r">
              <a:lnSpc>
                <a:spcPct val="100000"/>
              </a:lnSpc>
              <a:buNone/>
              <a:defRPr b="0" lang="es-CO" sz="1200" spc="-1" strike="noStrike">
                <a:solidFill>
                  <a:srgbClr val="8b8b8b"/>
                </a:solidFill>
                <a:latin typeface="Tahoma"/>
              </a:defRPr>
            </a:lvl1pPr>
          </a:lstStyle>
          <a:p>
            <a:pPr algn="r">
              <a:lnSpc>
                <a:spcPct val="100000"/>
              </a:lnSpc>
              <a:buNone/>
            </a:pPr>
            <a:fld id="{E722FBCA-7092-4BE2-8195-E4C53B8DB543}" type="slidenum">
              <a:rPr b="0" lang="es-CO" sz="1200" spc="-1" strike="noStrike">
                <a:solidFill>
                  <a:srgbClr val="8b8b8b"/>
                </a:solidFill>
                <a:latin typeface="Tahoma"/>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hyperlink" Target="mailto:amgonzalezv@uao.edu.co" TargetMode="External"/><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jpeg"/><Relationship Id="rId6" Type="http://schemas.openxmlformats.org/officeDocument/2006/relationships/image" Target="../media/image18.png"/><Relationship Id="rId7"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1523880" y="1122480"/>
            <a:ext cx="9143640" cy="2387160"/>
          </a:xfrm>
          <a:prstGeom prst="rect">
            <a:avLst/>
          </a:prstGeom>
          <a:noFill/>
          <a:ln w="0">
            <a:noFill/>
          </a:ln>
        </p:spPr>
        <p:txBody>
          <a:bodyPr anchor="b">
            <a:normAutofit fontScale="72000"/>
          </a:bodyPr>
          <a:p>
            <a:pPr algn="ctr">
              <a:lnSpc>
                <a:spcPct val="90000"/>
              </a:lnSpc>
              <a:buNone/>
            </a:pPr>
            <a:r>
              <a:rPr b="0" lang="es-CO" sz="6000" spc="-1" strike="noStrike">
                <a:solidFill>
                  <a:srgbClr val="000000"/>
                </a:solidFill>
                <a:latin typeface="Tahoma"/>
                <a:ea typeface="Tahoma"/>
              </a:rPr>
              <a:t>Herramientas Computacionales y Matemáticas para Inteligencia Artificial</a:t>
            </a:r>
            <a:endParaRPr b="0" lang="es-CO" sz="6000" spc="-1" strike="noStrike">
              <a:solidFill>
                <a:srgbClr val="000000"/>
              </a:solidFill>
              <a:latin typeface="Tahoma"/>
            </a:endParaRPr>
          </a:p>
        </p:txBody>
      </p:sp>
      <p:sp>
        <p:nvSpPr>
          <p:cNvPr id="177" name="PlaceHolder 2"/>
          <p:cNvSpPr>
            <a:spLocks noGrp="1"/>
          </p:cNvSpPr>
          <p:nvPr>
            <p:ph type="subTitle"/>
          </p:nvPr>
        </p:nvSpPr>
        <p:spPr>
          <a:xfrm>
            <a:off x="1523880" y="3602160"/>
            <a:ext cx="9143640" cy="1655280"/>
          </a:xfrm>
          <a:prstGeom prst="rect">
            <a:avLst/>
          </a:prstGeom>
          <a:noFill/>
          <a:ln w="0">
            <a:noFill/>
          </a:ln>
        </p:spPr>
        <p:txBody>
          <a:bodyPr anchor="t">
            <a:noAutofit/>
          </a:bodyPr>
          <a:p>
            <a:pPr algn="ctr">
              <a:lnSpc>
                <a:spcPct val="90000"/>
              </a:lnSpc>
              <a:spcBef>
                <a:spcPts val="1001"/>
              </a:spcBef>
              <a:buNone/>
              <a:tabLst>
                <a:tab algn="l" pos="0"/>
              </a:tabLst>
            </a:pPr>
            <a:r>
              <a:rPr b="0" lang="es-CO" sz="2400" spc="-1" strike="noStrike">
                <a:solidFill>
                  <a:srgbClr val="000000"/>
                </a:solidFill>
                <a:latin typeface="Tahoma"/>
              </a:rPr>
              <a:t>Andrés Mauricio González Vargas </a:t>
            </a:r>
            <a:endParaRPr b="0" lang="en-US" sz="2400" spc="-1" strike="noStrike">
              <a:latin typeface="Arial"/>
            </a:endParaRPr>
          </a:p>
          <a:p>
            <a:pPr algn="ctr">
              <a:lnSpc>
                <a:spcPct val="90000"/>
              </a:lnSpc>
              <a:spcBef>
                <a:spcPts val="1001"/>
              </a:spcBef>
              <a:buNone/>
              <a:tabLst>
                <a:tab algn="l" pos="0"/>
              </a:tabLst>
            </a:pPr>
            <a:r>
              <a:rPr b="0" lang="es-CO" sz="2400" spc="-1" strike="noStrike" u="sng">
                <a:solidFill>
                  <a:srgbClr val="0563c1"/>
                </a:solidFill>
                <a:uFillTx/>
                <a:latin typeface="Tahoma"/>
                <a:hlinkClick r:id="rId1"/>
              </a:rPr>
              <a:t>amgonzalezv@uao.edu.co</a:t>
            </a:r>
            <a:endParaRPr b="0" lang="en-US" sz="2400" spc="-1" strike="noStrike">
              <a:latin typeface="Arial"/>
            </a:endParaRPr>
          </a:p>
          <a:p>
            <a:pPr algn="ctr">
              <a:lnSpc>
                <a:spcPct val="90000"/>
              </a:lnSpc>
              <a:spcBef>
                <a:spcPts val="1001"/>
              </a:spcBef>
              <a:buNone/>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215" name="Imagen 1" descr=""/>
          <p:cNvPicPr/>
          <p:nvPr/>
        </p:nvPicPr>
        <p:blipFill>
          <a:blip r:embed="rId1"/>
          <a:stretch/>
        </p:blipFill>
        <p:spPr>
          <a:xfrm>
            <a:off x="4028760" y="1196280"/>
            <a:ext cx="3803400" cy="2025000"/>
          </a:xfrm>
          <a:prstGeom prst="rect">
            <a:avLst/>
          </a:prstGeom>
          <a:ln w="0">
            <a:noFill/>
          </a:ln>
        </p:spPr>
      </p:pic>
      <p:sp>
        <p:nvSpPr>
          <p:cNvPr id="216" name="CuadroTexto 2"/>
          <p:cNvSpPr/>
          <p:nvPr/>
        </p:nvSpPr>
        <p:spPr>
          <a:xfrm>
            <a:off x="602280" y="3848760"/>
            <a:ext cx="10656720" cy="200988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Wingdings" charset="2"/>
              <a:buChar char=""/>
            </a:pPr>
            <a:r>
              <a:rPr b="0" lang="en-US" sz="1800" spc="-1" strike="noStrike">
                <a:solidFill>
                  <a:srgbClr val="000000"/>
                </a:solidFill>
                <a:latin typeface="Tahoma"/>
              </a:rPr>
              <a:t>Ambiente de Jupyter Notebook que no requiere ninguna configuracion para su uso.</a:t>
            </a:r>
            <a:endParaRPr b="0" lang="en-US" sz="1800" spc="-1" strike="noStrike">
              <a:latin typeface="Arial"/>
            </a:endParaRPr>
          </a:p>
          <a:p>
            <a:pPr>
              <a:lnSpc>
                <a:spcPct val="100000"/>
              </a:lnSpc>
              <a:buNone/>
            </a:pPr>
            <a:endParaRPr b="0" lang="en-US"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Tahoma"/>
              </a:rPr>
              <a:t>Es de libre acceso.</a:t>
            </a:r>
            <a:endParaRPr b="0" lang="en-US" sz="1800" spc="-1" strike="noStrike">
              <a:latin typeface="Arial"/>
            </a:endParaRPr>
          </a:p>
          <a:p>
            <a:pPr>
              <a:lnSpc>
                <a:spcPct val="100000"/>
              </a:lnSpc>
              <a:buNone/>
            </a:pPr>
            <a:endParaRPr b="0" lang="en-US"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Tahoma"/>
              </a:rPr>
              <a:t>Jupyter Notebook es un ambiente de programacion interactivo basado en la web.</a:t>
            </a:r>
            <a:endParaRPr b="0" lang="en-US" sz="1800" spc="-1" strike="noStrike">
              <a:latin typeface="Arial"/>
            </a:endParaRPr>
          </a:p>
          <a:p>
            <a:pPr>
              <a:lnSpc>
                <a:spcPct val="100000"/>
              </a:lnSpc>
              <a:buNone/>
            </a:pPr>
            <a:endParaRPr b="0" lang="en-US"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Tahoma"/>
              </a:rPr>
              <a:t>El formato de archivo de un documento  de Jupyter Notebook es JSON.</a:t>
            </a:r>
            <a:endParaRPr b="0" lang="en-US" sz="1800" spc="-1" strike="noStrike">
              <a:latin typeface="Arial"/>
            </a:endParaRPr>
          </a:p>
        </p:txBody>
      </p:sp>
      <p:sp>
        <p:nvSpPr>
          <p:cNvPr id="217" name="CuadroTexto 3"/>
          <p:cNvSpPr/>
          <p:nvPr/>
        </p:nvSpPr>
        <p:spPr>
          <a:xfrm>
            <a:off x="481320" y="450360"/>
            <a:ext cx="221724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000000"/>
                </a:solidFill>
                <a:latin typeface="Tahoma"/>
              </a:rPr>
              <a:t>Google Colab</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18" name="CuadroTexto 1"/>
          <p:cNvSpPr/>
          <p:nvPr/>
        </p:nvSpPr>
        <p:spPr>
          <a:xfrm>
            <a:off x="481320" y="450360"/>
            <a:ext cx="221724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000000"/>
                </a:solidFill>
                <a:latin typeface="Tahoma"/>
              </a:rPr>
              <a:t>Google Colab</a:t>
            </a:r>
            <a:endParaRPr b="0" lang="en-US" sz="2400" spc="-1" strike="noStrike">
              <a:latin typeface="Arial"/>
            </a:endParaRPr>
          </a:p>
        </p:txBody>
      </p:sp>
      <p:pic>
        <p:nvPicPr>
          <p:cNvPr id="219" name="Imagen 2" descr=""/>
          <p:cNvPicPr/>
          <p:nvPr/>
        </p:nvPicPr>
        <p:blipFill>
          <a:blip r:embed="rId1"/>
          <a:srcRect l="0" t="9578" r="0" b="34525"/>
          <a:stretch/>
        </p:blipFill>
        <p:spPr>
          <a:xfrm>
            <a:off x="571320" y="914400"/>
            <a:ext cx="11048760" cy="3438720"/>
          </a:xfrm>
          <a:prstGeom prst="rect">
            <a:avLst/>
          </a:prstGeom>
          <a:ln w="0">
            <a:noFill/>
          </a:ln>
        </p:spPr>
      </p:pic>
      <p:sp>
        <p:nvSpPr>
          <p:cNvPr id="220" name="CuadroTexto 3"/>
          <p:cNvSpPr/>
          <p:nvPr/>
        </p:nvSpPr>
        <p:spPr>
          <a:xfrm>
            <a:off x="602280" y="4640400"/>
            <a:ext cx="11017800" cy="17355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Wingdings" charset="2"/>
              <a:buChar char=""/>
            </a:pPr>
            <a:r>
              <a:rPr b="0" lang="en-US" sz="1800" spc="-1" strike="noStrike">
                <a:solidFill>
                  <a:srgbClr val="000000"/>
                </a:solidFill>
                <a:latin typeface="Tahoma"/>
              </a:rPr>
              <a:t>Un Jupyter Notebook esta compuesto por celdas de Entrada/Salida</a:t>
            </a:r>
            <a:endParaRPr b="0" lang="en-US" sz="1800" spc="-1" strike="noStrike">
              <a:latin typeface="Arial"/>
            </a:endParaRPr>
          </a:p>
          <a:p>
            <a:pPr>
              <a:lnSpc>
                <a:spcPct val="100000"/>
              </a:lnSpc>
              <a:buNone/>
            </a:pPr>
            <a:endParaRPr b="0" lang="en-US"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Tahoma"/>
              </a:rPr>
              <a:t>Cada celda puede contener codigo, texto, ecuaciones matematicas, graficos y texto enriquecido.</a:t>
            </a:r>
            <a:endParaRPr b="0" lang="en-US" sz="1800" spc="-1" strike="noStrike">
              <a:latin typeface="Arial"/>
            </a:endParaRPr>
          </a:p>
          <a:p>
            <a:pPr>
              <a:lnSpc>
                <a:spcPct val="100000"/>
              </a:lnSpc>
              <a:buNone/>
            </a:pPr>
            <a:endParaRPr b="0" lang="en-US"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Tahoma"/>
              </a:rPr>
              <a:t>La extension de un archivo de jupyter notebook es “.ipynb”</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78" name="PlaceHolder 1"/>
          <p:cNvSpPr>
            <a:spLocks noGrp="1"/>
          </p:cNvSpPr>
          <p:nvPr>
            <p:ph/>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Tahoma"/>
              </a:rPr>
              <a:t>Temáticas</a:t>
            </a:r>
            <a:endParaRPr b="0" lang="es-CO" sz="2800" spc="-1" strike="noStrike">
              <a:solidFill>
                <a:srgbClr val="000000"/>
              </a:solidFill>
              <a:latin typeface="Tahoma"/>
            </a:endParaRPr>
          </a:p>
          <a:p>
            <a:pPr marL="432000" indent="-324000">
              <a:lnSpc>
                <a:spcPct val="90000"/>
              </a:lnSpc>
              <a:spcBef>
                <a:spcPts val="1417"/>
              </a:spcBef>
              <a:buClr>
                <a:srgbClr val="000000"/>
              </a:buClr>
              <a:buSzPct val="45000"/>
              <a:buFont typeface="Wingdings" charset="2"/>
              <a:buChar char=""/>
            </a:pPr>
            <a:endParaRPr b="0" lang="es-CO" sz="2800" spc="-1" strike="noStrike">
              <a:solidFill>
                <a:srgbClr val="000000"/>
              </a:solidFill>
              <a:latin typeface="Tahoma"/>
            </a:endParaRPr>
          </a:p>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Tahoma"/>
              </a:rPr>
              <a:t>Python</a:t>
            </a:r>
            <a:endParaRPr b="0" lang="es-CO" sz="2800" spc="-1" strike="noStrike">
              <a:solidFill>
                <a:srgbClr val="000000"/>
              </a:solidFill>
              <a:latin typeface="Tahoma"/>
            </a:endParaRPr>
          </a:p>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Tahoma"/>
              </a:rPr>
              <a:t>Álgebra Lineal</a:t>
            </a:r>
            <a:endParaRPr b="0" lang="es-CO" sz="2800" spc="-1" strike="noStrike">
              <a:solidFill>
                <a:srgbClr val="000000"/>
              </a:solidFill>
              <a:latin typeface="Tahoma"/>
            </a:endParaRPr>
          </a:p>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Tahoma"/>
              </a:rPr>
              <a:t>Cálculo</a:t>
            </a:r>
            <a:endParaRPr b="0" lang="es-CO" sz="2800" spc="-1" strike="noStrike">
              <a:solidFill>
                <a:srgbClr val="000000"/>
              </a:solidFill>
              <a:latin typeface="Tahoma"/>
            </a:endParaRPr>
          </a:p>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Tahoma"/>
              </a:rPr>
              <a:t>Estadística y probabilidad</a:t>
            </a:r>
            <a:endParaRPr b="0" lang="es-CO" sz="2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79" name="PlaceHolder 1"/>
          <p:cNvSpPr>
            <a:spLocks noGrp="1"/>
          </p:cNvSpPr>
          <p:nvPr>
            <p:ph/>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1" lang="es-CO" sz="2800" spc="-1" strike="noStrike">
                <a:solidFill>
                  <a:srgbClr val="000000"/>
                </a:solidFill>
                <a:latin typeface="Tahoma"/>
              </a:rPr>
              <a:t>Notas</a:t>
            </a:r>
            <a:r>
              <a:rPr b="0" lang="es-CO" sz="2800" spc="-1" strike="noStrike">
                <a:solidFill>
                  <a:srgbClr val="000000"/>
                </a:solidFill>
                <a:latin typeface="Tahoma"/>
              </a:rPr>
              <a:t> </a:t>
            </a:r>
            <a:endParaRPr b="0" lang="es-CO" sz="2800" spc="-1" strike="noStrike">
              <a:solidFill>
                <a:srgbClr val="000000"/>
              </a:solidFill>
              <a:latin typeface="Tahoma"/>
            </a:endParaRPr>
          </a:p>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Tahoma"/>
              </a:rPr>
              <a:t>35% Exámenes</a:t>
            </a:r>
            <a:endParaRPr b="0" lang="es-CO" sz="2800" spc="-1" strike="noStrike">
              <a:solidFill>
                <a:srgbClr val="000000"/>
              </a:solidFill>
              <a:latin typeface="Tahoma"/>
            </a:endParaRPr>
          </a:p>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Tahoma"/>
              </a:rPr>
              <a:t>30% Taller Grupal</a:t>
            </a:r>
            <a:endParaRPr b="0" lang="es-CO" sz="2800" spc="-1" strike="noStrike">
              <a:solidFill>
                <a:srgbClr val="000000"/>
              </a:solidFill>
              <a:latin typeface="Tahoma"/>
            </a:endParaRPr>
          </a:p>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Tahoma"/>
              </a:rPr>
              <a:t>35% Proyecto Grupal</a:t>
            </a:r>
            <a:endParaRPr b="0" lang="es-CO" sz="2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180" name="Picture 2" descr="Resultado de imagen para python"/>
          <p:cNvPicPr/>
          <p:nvPr/>
        </p:nvPicPr>
        <p:blipFill>
          <a:blip r:embed="rId1"/>
          <a:stretch/>
        </p:blipFill>
        <p:spPr>
          <a:xfrm>
            <a:off x="0" y="1077120"/>
            <a:ext cx="5724000" cy="1933200"/>
          </a:xfrm>
          <a:prstGeom prst="rect">
            <a:avLst/>
          </a:prstGeom>
          <a:ln w="0">
            <a:noFill/>
          </a:ln>
        </p:spPr>
      </p:pic>
      <p:sp>
        <p:nvSpPr>
          <p:cNvPr id="181" name="CuadroTexto 2"/>
          <p:cNvSpPr/>
          <p:nvPr/>
        </p:nvSpPr>
        <p:spPr>
          <a:xfrm>
            <a:off x="325080" y="370800"/>
            <a:ext cx="272016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s-CO" sz="2400" spc="-1" strike="noStrike">
                <a:solidFill>
                  <a:srgbClr val="000000"/>
                </a:solidFill>
                <a:latin typeface="Tahoma"/>
                <a:ea typeface="Tahoma"/>
              </a:rPr>
              <a:t>¿Qué es Python?</a:t>
            </a:r>
            <a:endParaRPr b="0" lang="en-US" sz="2400" spc="-1" strike="noStrike">
              <a:latin typeface="Arial"/>
            </a:endParaRPr>
          </a:p>
        </p:txBody>
      </p:sp>
      <p:sp>
        <p:nvSpPr>
          <p:cNvPr id="182" name="CuadroTexto 4"/>
          <p:cNvSpPr/>
          <p:nvPr/>
        </p:nvSpPr>
        <p:spPr>
          <a:xfrm>
            <a:off x="226080" y="3235320"/>
            <a:ext cx="11691720" cy="319860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Wingdings" charset="2"/>
              <a:buChar char=""/>
            </a:pPr>
            <a:r>
              <a:rPr b="0" lang="es-CO" sz="2400" spc="-1" strike="noStrike">
                <a:solidFill>
                  <a:srgbClr val="000000"/>
                </a:solidFill>
                <a:latin typeface="Tahoma"/>
              </a:rPr>
              <a:t>Tipado Dinámico: </a:t>
            </a:r>
            <a:r>
              <a:rPr b="0" lang="es-ES" sz="1800" spc="-1" strike="noStrike">
                <a:solidFill>
                  <a:srgbClr val="000000"/>
                </a:solidFill>
                <a:latin typeface="Tahoma"/>
              </a:rPr>
              <a:t>no necesita que definamos el tipo de las variables al iniciarlas</a:t>
            </a:r>
            <a:endParaRPr b="0" lang="en-US" sz="1800" spc="-1" strike="noStrike">
              <a:latin typeface="Arial"/>
            </a:endParaRPr>
          </a:p>
          <a:p>
            <a:pPr marL="285840" indent="-285840">
              <a:lnSpc>
                <a:spcPct val="100000"/>
              </a:lnSpc>
              <a:buClr>
                <a:srgbClr val="000000"/>
              </a:buClr>
              <a:buFont typeface="Wingdings" charset="2"/>
              <a:buChar char=""/>
            </a:pPr>
            <a:r>
              <a:rPr b="0" lang="es-CO" sz="2400" spc="-1" strike="noStrike">
                <a:solidFill>
                  <a:srgbClr val="000000"/>
                </a:solidFill>
                <a:latin typeface="Tahoma"/>
              </a:rPr>
              <a:t>Multiparadigma:</a:t>
            </a:r>
            <a:r>
              <a:rPr b="0" lang="es-ES" sz="2400" spc="-1" strike="noStrike">
                <a:solidFill>
                  <a:srgbClr val="000000"/>
                </a:solidFill>
                <a:latin typeface="Tahoma"/>
              </a:rPr>
              <a:t> </a:t>
            </a:r>
            <a:r>
              <a:rPr b="0" lang="es-ES" sz="1800" spc="-1" strike="noStrike">
                <a:solidFill>
                  <a:srgbClr val="000000"/>
                </a:solidFill>
                <a:latin typeface="Tahoma"/>
              </a:rPr>
              <a:t>permite aplicar diferentes paradigmas de programación como programación orientada a objetos, imperativa, o funcional.</a:t>
            </a:r>
            <a:endParaRPr b="0" lang="en-US" sz="1800" spc="-1" strike="noStrike">
              <a:latin typeface="Arial"/>
            </a:endParaRPr>
          </a:p>
          <a:p>
            <a:pPr marL="285840" indent="-285840">
              <a:lnSpc>
                <a:spcPct val="100000"/>
              </a:lnSpc>
              <a:buClr>
                <a:srgbClr val="000000"/>
              </a:buClr>
              <a:buFont typeface="Wingdings" charset="2"/>
              <a:buChar char=""/>
            </a:pPr>
            <a:r>
              <a:rPr b="0" lang="es-CO" sz="2400" spc="-1" strike="noStrike">
                <a:solidFill>
                  <a:srgbClr val="000000"/>
                </a:solidFill>
                <a:latin typeface="Tahoma"/>
              </a:rPr>
              <a:t>Interpretado: </a:t>
            </a:r>
            <a:r>
              <a:rPr b="0" lang="es-CO" sz="1800" spc="-1" strike="noStrike">
                <a:solidFill>
                  <a:srgbClr val="000000"/>
                </a:solidFill>
                <a:latin typeface="Tahoma"/>
              </a:rPr>
              <a:t>se puede ejecutar sin compilar todo el programa, sino línea por línea.</a:t>
            </a:r>
            <a:endParaRPr b="0" lang="en-US" sz="1800" spc="-1" strike="noStrike">
              <a:latin typeface="Arial"/>
            </a:endParaRPr>
          </a:p>
          <a:p>
            <a:pPr marL="285840" indent="-285840">
              <a:lnSpc>
                <a:spcPct val="100000"/>
              </a:lnSpc>
              <a:buClr>
                <a:srgbClr val="000000"/>
              </a:buClr>
              <a:buFont typeface="Wingdings" charset="2"/>
              <a:buChar char=""/>
            </a:pPr>
            <a:r>
              <a:rPr b="0" lang="es-CO" sz="2400" spc="-1" strike="noStrike">
                <a:solidFill>
                  <a:srgbClr val="000000"/>
                </a:solidFill>
                <a:latin typeface="Tahoma"/>
              </a:rPr>
              <a:t>Legible: </a:t>
            </a:r>
            <a:r>
              <a:rPr b="0" lang="es-CO" sz="1800" spc="-1" strike="noStrike">
                <a:solidFill>
                  <a:srgbClr val="000000"/>
                </a:solidFill>
                <a:latin typeface="Tahoma"/>
              </a:rPr>
              <a:t>su sintaxis es fácil de entender </a:t>
            </a:r>
            <a:endParaRPr b="0" lang="en-US" sz="1800" spc="-1" strike="noStrike">
              <a:latin typeface="Arial"/>
            </a:endParaRPr>
          </a:p>
          <a:p>
            <a:pPr marL="285840" indent="-285840">
              <a:lnSpc>
                <a:spcPct val="100000"/>
              </a:lnSpc>
              <a:buClr>
                <a:srgbClr val="000000"/>
              </a:buClr>
              <a:buFont typeface="Wingdings" charset="2"/>
              <a:buChar char=""/>
            </a:pPr>
            <a:r>
              <a:rPr b="0" lang="es-CO" sz="2400" spc="-1" strike="noStrike">
                <a:solidFill>
                  <a:srgbClr val="000000"/>
                </a:solidFill>
                <a:latin typeface="Tahoma"/>
              </a:rPr>
              <a:t>Libre: </a:t>
            </a:r>
            <a:r>
              <a:rPr b="0" lang="es-CO" sz="1800" spc="-1" strike="noStrike">
                <a:solidFill>
                  <a:srgbClr val="000000"/>
                </a:solidFill>
                <a:latin typeface="Tahoma"/>
              </a:rPr>
              <a:t>gratuito y de código abierto</a:t>
            </a:r>
            <a:endParaRPr b="0" lang="en-US" sz="1800" spc="-1" strike="noStrike">
              <a:latin typeface="Arial"/>
            </a:endParaRPr>
          </a:p>
          <a:p>
            <a:pPr marL="285840" indent="-285840">
              <a:lnSpc>
                <a:spcPct val="100000"/>
              </a:lnSpc>
              <a:buClr>
                <a:srgbClr val="000000"/>
              </a:buClr>
              <a:buFont typeface="Wingdings" charset="2"/>
              <a:buChar char=""/>
            </a:pPr>
            <a:r>
              <a:rPr b="0" lang="es-CO" sz="2400" spc="-1" strike="noStrike">
                <a:solidFill>
                  <a:srgbClr val="000000"/>
                </a:solidFill>
                <a:latin typeface="Tahoma"/>
              </a:rPr>
              <a:t>Multiplataforma: </a:t>
            </a:r>
            <a:r>
              <a:rPr b="0" lang="es-CO" sz="1800" spc="-1" strike="noStrike">
                <a:solidFill>
                  <a:srgbClr val="000000"/>
                </a:solidFill>
                <a:latin typeface="Tahoma"/>
              </a:rPr>
              <a:t>disponible para diferentes sistemas operativos</a:t>
            </a:r>
            <a:endParaRPr b="0" lang="en-US" sz="1800" spc="-1" strike="noStrike">
              <a:latin typeface="Arial"/>
            </a:endParaRPr>
          </a:p>
          <a:p>
            <a:pPr marL="285840" indent="-285840">
              <a:lnSpc>
                <a:spcPct val="100000"/>
              </a:lnSpc>
              <a:buClr>
                <a:srgbClr val="000000"/>
              </a:buClr>
              <a:buFont typeface="Wingdings" charset="2"/>
              <a:buChar char=""/>
            </a:pPr>
            <a:r>
              <a:rPr b="0" lang="es-CO" sz="2400" spc="-1" strike="noStrike">
                <a:solidFill>
                  <a:srgbClr val="000000"/>
                </a:solidFill>
                <a:latin typeface="Tahoma"/>
              </a:rPr>
              <a:t>Extensible: </a:t>
            </a:r>
            <a:r>
              <a:rPr b="0" lang="es-CO" sz="1800" spc="-1" strike="noStrike">
                <a:solidFill>
                  <a:srgbClr val="000000"/>
                </a:solidFill>
                <a:latin typeface="Tahoma"/>
              </a:rPr>
              <a:t>cuenta con una gran cantidad de módulos y librerías instalables según nuestras necesidades.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83" name="CuadroTexto 2"/>
          <p:cNvSpPr/>
          <p:nvPr/>
        </p:nvSpPr>
        <p:spPr>
          <a:xfrm>
            <a:off x="386640" y="370800"/>
            <a:ext cx="135468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s-CO" sz="2400" spc="-1" strike="noStrike">
                <a:solidFill>
                  <a:srgbClr val="000000"/>
                </a:solidFill>
                <a:latin typeface="Tahoma"/>
                <a:ea typeface="Tahoma"/>
              </a:rPr>
              <a:t>Historia</a:t>
            </a:r>
            <a:endParaRPr b="0" lang="en-US" sz="2400" spc="-1" strike="noStrike">
              <a:latin typeface="Arial"/>
            </a:endParaRPr>
          </a:p>
        </p:txBody>
      </p:sp>
      <p:pic>
        <p:nvPicPr>
          <p:cNvPr id="184" name="Imagen 1" descr=""/>
          <p:cNvPicPr/>
          <p:nvPr/>
        </p:nvPicPr>
        <p:blipFill>
          <a:blip r:embed="rId1"/>
          <a:stretch/>
        </p:blipFill>
        <p:spPr>
          <a:xfrm>
            <a:off x="457200" y="1188720"/>
            <a:ext cx="2761920" cy="2284920"/>
          </a:xfrm>
          <a:prstGeom prst="rect">
            <a:avLst/>
          </a:prstGeom>
          <a:ln w="0">
            <a:noFill/>
          </a:ln>
        </p:spPr>
      </p:pic>
      <p:sp>
        <p:nvSpPr>
          <p:cNvPr id="185" name="CuadroTexto 3"/>
          <p:cNvSpPr/>
          <p:nvPr/>
        </p:nvSpPr>
        <p:spPr>
          <a:xfrm>
            <a:off x="3368160" y="1263600"/>
            <a:ext cx="64209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CO" sz="1800" spc="-1" strike="noStrike">
                <a:solidFill>
                  <a:srgbClr val="000000"/>
                </a:solidFill>
                <a:latin typeface="Tahoma"/>
              </a:rPr>
              <a:t>Creado por Guido van Rossum en 1989, con la visión de que  fuera un lenguaje fácil de entender.</a:t>
            </a:r>
            <a:endParaRPr b="0" lang="en-US" sz="1800" spc="-1" strike="noStrike">
              <a:latin typeface="Arial"/>
            </a:endParaRPr>
          </a:p>
        </p:txBody>
      </p:sp>
      <p:sp>
        <p:nvSpPr>
          <p:cNvPr id="186" name="CuadroTexto 6"/>
          <p:cNvSpPr/>
          <p:nvPr/>
        </p:nvSpPr>
        <p:spPr>
          <a:xfrm>
            <a:off x="6349320" y="2279160"/>
            <a:ext cx="57531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CO" sz="1800" spc="-1" strike="noStrike">
                <a:solidFill>
                  <a:srgbClr val="000000"/>
                </a:solidFill>
                <a:latin typeface="Tahoma"/>
              </a:rPr>
              <a:t>Su nombre se debe al grupo de comedia Monty Python</a:t>
            </a:r>
            <a:endParaRPr b="0" lang="en-US" sz="1800" spc="-1" strike="noStrike">
              <a:latin typeface="Arial"/>
            </a:endParaRPr>
          </a:p>
        </p:txBody>
      </p:sp>
      <p:pic>
        <p:nvPicPr>
          <p:cNvPr id="187" name="Picture 2" descr="Nobody Expects The Spanish Inquisition"/>
          <p:cNvPicPr/>
          <p:nvPr/>
        </p:nvPicPr>
        <p:blipFill>
          <a:blip r:embed="rId2"/>
          <a:stretch/>
        </p:blipFill>
        <p:spPr>
          <a:xfrm>
            <a:off x="8629920" y="3017160"/>
            <a:ext cx="2832480" cy="2039400"/>
          </a:xfrm>
          <a:prstGeom prst="rect">
            <a:avLst/>
          </a:prstGeom>
          <a:ln w="0">
            <a:noFill/>
          </a:ln>
        </p:spPr>
      </p:pic>
      <p:sp>
        <p:nvSpPr>
          <p:cNvPr id="188" name="Rectángulo 7"/>
          <p:cNvSpPr/>
          <p:nvPr/>
        </p:nvSpPr>
        <p:spPr>
          <a:xfrm>
            <a:off x="457200" y="3667680"/>
            <a:ext cx="75178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CO" sz="1800" spc="-1" strike="noStrike">
                <a:solidFill>
                  <a:srgbClr val="000000"/>
                </a:solidFill>
                <a:latin typeface="Tahoma"/>
              </a:rPr>
              <a:t>Tim Peters creó el Zen de Python. Podemos acceder a él tipeando </a:t>
            </a:r>
            <a:r>
              <a:rPr b="0" i="1" lang="es-CO" sz="1800" spc="-1" strike="noStrike">
                <a:solidFill>
                  <a:srgbClr val="000000"/>
                </a:solidFill>
                <a:latin typeface="Tahoma"/>
              </a:rPr>
              <a:t>import this </a:t>
            </a:r>
            <a:r>
              <a:rPr b="0" lang="es-CO" sz="1800" spc="-1" strike="noStrike">
                <a:solidFill>
                  <a:srgbClr val="000000"/>
                </a:solidFill>
                <a:latin typeface="Tahoma"/>
              </a:rPr>
              <a:t>en una terminal de Python</a:t>
            </a:r>
            <a:endParaRPr b="0" lang="en-US" sz="1800" spc="-1" strike="noStrike">
              <a:latin typeface="Arial"/>
            </a:endParaRPr>
          </a:p>
        </p:txBody>
      </p:sp>
      <p:sp>
        <p:nvSpPr>
          <p:cNvPr id="189" name="CuadroTexto 10"/>
          <p:cNvSpPr/>
          <p:nvPr/>
        </p:nvSpPr>
        <p:spPr>
          <a:xfrm>
            <a:off x="1007280" y="4502160"/>
            <a:ext cx="5255280" cy="1918440"/>
          </a:xfrm>
          <a:prstGeom prst="rect">
            <a:avLst/>
          </a:prstGeom>
          <a:noFill/>
          <a:ln w="0">
            <a:noFill/>
          </a:ln>
        </p:spPr>
        <p:style>
          <a:lnRef idx="0"/>
          <a:fillRef idx="0"/>
          <a:effectRef idx="0"/>
          <a:fontRef idx="minor"/>
        </p:style>
        <p:txBody>
          <a:bodyPr wrap="none" lIns="90000" rIns="90000" tIns="45000" bIns="45000" anchor="t">
            <a:spAutoFit/>
          </a:bodyPr>
          <a:p>
            <a:pPr marL="285840" indent="-285840">
              <a:lnSpc>
                <a:spcPct val="100000"/>
              </a:lnSpc>
              <a:buClr>
                <a:srgbClr val="000000"/>
              </a:buClr>
              <a:buFont typeface="Wingdings" charset="2"/>
              <a:buChar char=""/>
            </a:pPr>
            <a:r>
              <a:rPr b="0" lang="es-CO" sz="2400" spc="-1" strike="noStrike">
                <a:solidFill>
                  <a:srgbClr val="000000"/>
                </a:solidFill>
                <a:latin typeface="Tahoma"/>
              </a:rPr>
              <a:t>Ahora es mejor que nunca</a:t>
            </a:r>
            <a:endParaRPr b="0" lang="en-US" sz="2400" spc="-1" strike="noStrike">
              <a:latin typeface="Arial"/>
            </a:endParaRPr>
          </a:p>
          <a:p>
            <a:pPr marL="285840" indent="-285840">
              <a:lnSpc>
                <a:spcPct val="100000"/>
              </a:lnSpc>
              <a:buClr>
                <a:srgbClr val="000000"/>
              </a:buClr>
              <a:buFont typeface="Wingdings" charset="2"/>
              <a:buChar char=""/>
            </a:pPr>
            <a:r>
              <a:rPr b="0" lang="es-CO" sz="2400" spc="-1" strike="noStrike">
                <a:solidFill>
                  <a:srgbClr val="000000"/>
                </a:solidFill>
                <a:latin typeface="Tahoma"/>
              </a:rPr>
              <a:t>Explicito es mejor que implícito</a:t>
            </a:r>
            <a:endParaRPr b="0" lang="en-US" sz="2400" spc="-1" strike="noStrike">
              <a:latin typeface="Arial"/>
            </a:endParaRPr>
          </a:p>
          <a:p>
            <a:pPr marL="285840" indent="-285840">
              <a:lnSpc>
                <a:spcPct val="100000"/>
              </a:lnSpc>
              <a:buClr>
                <a:srgbClr val="000000"/>
              </a:buClr>
              <a:buFont typeface="Wingdings" charset="2"/>
              <a:buChar char=""/>
            </a:pPr>
            <a:r>
              <a:rPr b="0" lang="es-CO" sz="2400" spc="-1" strike="noStrike">
                <a:solidFill>
                  <a:srgbClr val="000000"/>
                </a:solidFill>
                <a:latin typeface="Tahoma"/>
              </a:rPr>
              <a:t>Simple es mejor que complejo</a:t>
            </a:r>
            <a:endParaRPr b="0" lang="en-US" sz="2400" spc="-1" strike="noStrike">
              <a:latin typeface="Arial"/>
            </a:endParaRPr>
          </a:p>
          <a:p>
            <a:pPr marL="285840" indent="-285840">
              <a:lnSpc>
                <a:spcPct val="100000"/>
              </a:lnSpc>
              <a:buClr>
                <a:srgbClr val="000000"/>
              </a:buClr>
              <a:buFont typeface="Wingdings" charset="2"/>
              <a:buChar char=""/>
            </a:pPr>
            <a:r>
              <a:rPr b="0" lang="es-CO" sz="2400" spc="-1" strike="noStrike">
                <a:solidFill>
                  <a:srgbClr val="000000"/>
                </a:solidFill>
                <a:latin typeface="Tahoma"/>
              </a:rPr>
              <a:t>La legibilidad cuenta</a:t>
            </a:r>
            <a:endParaRPr b="0" lang="en-US" sz="2400" spc="-1" strike="noStrike">
              <a:latin typeface="Arial"/>
            </a:endParaRPr>
          </a:p>
          <a:p>
            <a:pPr marL="285840" indent="-285840">
              <a:lnSpc>
                <a:spcPct val="100000"/>
              </a:lnSpc>
              <a:buClr>
                <a:srgbClr val="000000"/>
              </a:buClr>
              <a:buFont typeface="Wingdings" charset="2"/>
              <a:buChar char=""/>
            </a:pPr>
            <a:r>
              <a:rPr b="0" lang="es-CO" sz="2400" spc="-1" strike="noStrike">
                <a:solidFill>
                  <a:srgbClr val="000000"/>
                </a:solidFill>
                <a:latin typeface="Tahoma"/>
              </a:rPr>
              <a: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90" name="CuadroTexto 1"/>
          <p:cNvSpPr/>
          <p:nvPr/>
        </p:nvSpPr>
        <p:spPr>
          <a:xfrm>
            <a:off x="466560" y="422640"/>
            <a:ext cx="164556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s-CO" sz="2400" spc="-1" strike="noStrike">
                <a:solidFill>
                  <a:srgbClr val="000000"/>
                </a:solidFill>
                <a:latin typeface="Tahoma"/>
              </a:rPr>
              <a:t>Versiones</a:t>
            </a:r>
            <a:endParaRPr b="0" lang="en-US" sz="2400" spc="-1" strike="noStrike">
              <a:latin typeface="Arial"/>
            </a:endParaRPr>
          </a:p>
        </p:txBody>
      </p:sp>
      <p:sp>
        <p:nvSpPr>
          <p:cNvPr id="191" name="CuadroTexto 8"/>
          <p:cNvSpPr/>
          <p:nvPr/>
        </p:nvSpPr>
        <p:spPr>
          <a:xfrm>
            <a:off x="373320" y="5015880"/>
            <a:ext cx="8209080" cy="1186920"/>
          </a:xfrm>
          <a:prstGeom prst="rect">
            <a:avLst/>
          </a:prstGeom>
          <a:noFill/>
          <a:ln w="0">
            <a:noFill/>
          </a:ln>
        </p:spPr>
        <p:style>
          <a:lnRef idx="0"/>
          <a:fillRef idx="0"/>
          <a:effectRef idx="0"/>
          <a:fontRef idx="minor"/>
        </p:style>
        <p:txBody>
          <a:bodyPr wrap="none" lIns="90000" rIns="90000" tIns="45000" bIns="45000" anchor="t">
            <a:spAutoFit/>
          </a:bodyPr>
          <a:p>
            <a:pPr marL="285840" indent="-285840">
              <a:lnSpc>
                <a:spcPct val="100000"/>
              </a:lnSpc>
              <a:buClr>
                <a:srgbClr val="000000"/>
              </a:buClr>
              <a:buFont typeface="Wingdings" charset="2"/>
              <a:buChar char=""/>
            </a:pPr>
            <a:r>
              <a:rPr b="0" lang="es-CO" sz="2400" spc="-1" strike="noStrike">
                <a:solidFill>
                  <a:srgbClr val="000000"/>
                </a:solidFill>
                <a:latin typeface="Tahoma"/>
              </a:rPr>
              <a:t>No existe compatibilidad</a:t>
            </a:r>
            <a:endParaRPr b="0" lang="en-US" sz="2400" spc="-1" strike="noStrike">
              <a:latin typeface="Arial"/>
            </a:endParaRPr>
          </a:p>
          <a:p>
            <a:pPr marL="285840" indent="-285840">
              <a:lnSpc>
                <a:spcPct val="100000"/>
              </a:lnSpc>
              <a:buClr>
                <a:srgbClr val="000000"/>
              </a:buClr>
              <a:buFont typeface="Wingdings" charset="2"/>
              <a:buChar char=""/>
            </a:pPr>
            <a:r>
              <a:rPr b="0" lang="es-CO" sz="2400" spc="-1" strike="noStrike">
                <a:solidFill>
                  <a:srgbClr val="000000"/>
                </a:solidFill>
                <a:latin typeface="Tahoma"/>
              </a:rPr>
              <a:t>El cambio de la versión 2.x a 3.x no es complicado</a:t>
            </a:r>
            <a:endParaRPr b="0" lang="en-US" sz="2400" spc="-1" strike="noStrike">
              <a:latin typeface="Arial"/>
            </a:endParaRPr>
          </a:p>
          <a:p>
            <a:pPr marL="285840" indent="-285840">
              <a:lnSpc>
                <a:spcPct val="100000"/>
              </a:lnSpc>
              <a:buClr>
                <a:srgbClr val="000000"/>
              </a:buClr>
              <a:buFont typeface="Wingdings" charset="2"/>
              <a:buChar char=""/>
            </a:pPr>
            <a:r>
              <a:rPr b="0" lang="es-CO" sz="2400" spc="-1" strike="noStrike">
                <a:solidFill>
                  <a:srgbClr val="000000"/>
                </a:solidFill>
                <a:latin typeface="Tahoma"/>
              </a:rPr>
              <a:t>Lo importante es saber programar no el lenguaje</a:t>
            </a:r>
            <a:endParaRPr b="0" lang="en-US" sz="2400" spc="-1" strike="noStrike">
              <a:latin typeface="Arial"/>
            </a:endParaRPr>
          </a:p>
        </p:txBody>
      </p:sp>
      <p:pic>
        <p:nvPicPr>
          <p:cNvPr id="192" name="Imagen 2" descr=""/>
          <p:cNvPicPr/>
          <p:nvPr/>
        </p:nvPicPr>
        <p:blipFill>
          <a:blip r:embed="rId1"/>
          <a:stretch/>
        </p:blipFill>
        <p:spPr>
          <a:xfrm>
            <a:off x="4865760" y="884520"/>
            <a:ext cx="6957720" cy="38422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93" name="CuadroTexto 1"/>
          <p:cNvSpPr/>
          <p:nvPr/>
        </p:nvSpPr>
        <p:spPr>
          <a:xfrm>
            <a:off x="169200" y="353520"/>
            <a:ext cx="707580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s-CO" sz="2400" spc="-1" strike="noStrike">
                <a:solidFill>
                  <a:srgbClr val="000000"/>
                </a:solidFill>
                <a:latin typeface="Tahoma"/>
              </a:rPr>
              <a:t>IDE’s (Integrated Development Environment)</a:t>
            </a:r>
            <a:endParaRPr b="0" lang="en-US" sz="2400" spc="-1" strike="noStrike">
              <a:latin typeface="Arial"/>
            </a:endParaRPr>
          </a:p>
        </p:txBody>
      </p:sp>
      <p:sp>
        <p:nvSpPr>
          <p:cNvPr id="194" name="CuadroTexto 2"/>
          <p:cNvSpPr/>
          <p:nvPr/>
        </p:nvSpPr>
        <p:spPr>
          <a:xfrm>
            <a:off x="-442800" y="1423440"/>
            <a:ext cx="12886200" cy="912600"/>
          </a:xfrm>
          <a:prstGeom prst="rect">
            <a:avLst/>
          </a:prstGeom>
          <a:noFill/>
          <a:ln w="0">
            <a:noFill/>
          </a:ln>
        </p:spPr>
        <p:style>
          <a:lnRef idx="0"/>
          <a:fillRef idx="0"/>
          <a:effectRef idx="0"/>
          <a:fontRef idx="minor"/>
        </p:style>
        <p:txBody>
          <a:bodyPr wrap="none" lIns="90000" rIns="90000" tIns="45000" bIns="45000" anchor="t">
            <a:spAutoFit/>
          </a:bodyPr>
          <a:p>
            <a:pPr marL="285840" indent="-285840">
              <a:lnSpc>
                <a:spcPct val="100000"/>
              </a:lnSpc>
              <a:buClr>
                <a:srgbClr val="000000"/>
              </a:buClr>
              <a:buFont typeface="Wingdings" charset="2"/>
              <a:buChar char=""/>
            </a:pPr>
            <a:r>
              <a:rPr b="0" lang="es-CO" sz="1800" spc="-1" strike="noStrike">
                <a:solidFill>
                  <a:srgbClr val="000000"/>
                </a:solidFill>
                <a:latin typeface="Tahoma"/>
              </a:rPr>
              <a:t>Aplicación informática que proporciona servicios integrales al desarrollador o programador.</a:t>
            </a:r>
            <a:endParaRPr b="0" lang="en-US" sz="1800" spc="-1" strike="noStrike">
              <a:latin typeface="Arial"/>
            </a:endParaRPr>
          </a:p>
          <a:p>
            <a:pPr marL="285840" indent="-285840">
              <a:lnSpc>
                <a:spcPct val="100000"/>
              </a:lnSpc>
              <a:buClr>
                <a:srgbClr val="000000"/>
              </a:buClr>
              <a:buFont typeface="Wingdings" charset="2"/>
              <a:buChar char=""/>
            </a:pPr>
            <a:r>
              <a:rPr b="0" lang="es-CO" sz="1800" spc="-1" strike="noStrike">
                <a:solidFill>
                  <a:srgbClr val="000000"/>
                </a:solidFill>
                <a:latin typeface="Tahoma"/>
              </a:rPr>
              <a:t>Es un editor de código fuente con herramientas de construcción automáticas y depurador</a:t>
            </a:r>
            <a:endParaRPr b="0" lang="en-US" sz="1800" spc="-1" strike="noStrike">
              <a:latin typeface="Arial"/>
            </a:endParaRPr>
          </a:p>
          <a:p>
            <a:pPr marL="285840" indent="-285840">
              <a:lnSpc>
                <a:spcPct val="100000"/>
              </a:lnSpc>
              <a:buClr>
                <a:srgbClr val="000000"/>
              </a:buClr>
              <a:buFont typeface="Wingdings" charset="2"/>
              <a:buChar char=""/>
            </a:pPr>
            <a:r>
              <a:rPr b="0" lang="es-CO" sz="1800" spc="-1" strike="noStrike">
                <a:solidFill>
                  <a:srgbClr val="000000"/>
                </a:solidFill>
                <a:latin typeface="Tahoma"/>
              </a:rPr>
              <a:t>Algunas de las herramientas son: autocompletado de código, compilador, interprete, herramientas para GUI</a:t>
            </a:r>
            <a:endParaRPr b="0" lang="en-US" sz="1800" spc="-1" strike="noStrike">
              <a:latin typeface="Arial"/>
            </a:endParaRPr>
          </a:p>
        </p:txBody>
      </p:sp>
      <p:pic>
        <p:nvPicPr>
          <p:cNvPr id="195" name="Imagen 3" descr=""/>
          <p:cNvPicPr/>
          <p:nvPr/>
        </p:nvPicPr>
        <p:blipFill>
          <a:blip r:embed="rId1"/>
          <a:stretch/>
        </p:blipFill>
        <p:spPr>
          <a:xfrm>
            <a:off x="7719840" y="3057120"/>
            <a:ext cx="2228040" cy="523080"/>
          </a:xfrm>
          <a:prstGeom prst="rect">
            <a:avLst/>
          </a:prstGeom>
          <a:ln w="0">
            <a:noFill/>
          </a:ln>
        </p:spPr>
      </p:pic>
      <p:pic>
        <p:nvPicPr>
          <p:cNvPr id="196" name="Imagen 5" descr=""/>
          <p:cNvPicPr/>
          <p:nvPr/>
        </p:nvPicPr>
        <p:blipFill>
          <a:blip r:embed="rId2"/>
          <a:stretch/>
        </p:blipFill>
        <p:spPr>
          <a:xfrm>
            <a:off x="5579640" y="2811600"/>
            <a:ext cx="1190880" cy="1190880"/>
          </a:xfrm>
          <a:prstGeom prst="rect">
            <a:avLst/>
          </a:prstGeom>
          <a:ln w="0">
            <a:noFill/>
          </a:ln>
        </p:spPr>
      </p:pic>
      <p:pic>
        <p:nvPicPr>
          <p:cNvPr id="197" name="Imagen 7" descr=""/>
          <p:cNvPicPr/>
          <p:nvPr/>
        </p:nvPicPr>
        <p:blipFill>
          <a:blip r:embed="rId3"/>
          <a:stretch/>
        </p:blipFill>
        <p:spPr>
          <a:xfrm>
            <a:off x="2449800" y="2773800"/>
            <a:ext cx="2180160" cy="1089720"/>
          </a:xfrm>
          <a:prstGeom prst="rect">
            <a:avLst/>
          </a:prstGeom>
          <a:ln w="0">
            <a:noFill/>
          </a:ln>
        </p:spPr>
      </p:pic>
      <p:pic>
        <p:nvPicPr>
          <p:cNvPr id="198" name="Picture 2" descr="CÓMO USAR NetBeans desde cero | CONOCER las PARTES NetBeans"/>
          <p:cNvPicPr/>
          <p:nvPr/>
        </p:nvPicPr>
        <p:blipFill>
          <a:blip r:embed="rId4"/>
          <a:stretch/>
        </p:blipFill>
        <p:spPr>
          <a:xfrm>
            <a:off x="8651160" y="4668840"/>
            <a:ext cx="3127680" cy="1093320"/>
          </a:xfrm>
          <a:prstGeom prst="rect">
            <a:avLst/>
          </a:prstGeom>
          <a:ln w="0">
            <a:noFill/>
          </a:ln>
        </p:spPr>
      </p:pic>
      <p:pic>
        <p:nvPicPr>
          <p:cNvPr id="199" name="Picture 4" descr="Google Colaboratory Colab - Guía Completa Español - Marketing Branding"/>
          <p:cNvPicPr/>
          <p:nvPr/>
        </p:nvPicPr>
        <p:blipFill>
          <a:blip r:embed="rId5"/>
          <a:srcRect l="8688" t="27330" r="11132" b="27731"/>
          <a:stretch/>
        </p:blipFill>
        <p:spPr>
          <a:xfrm>
            <a:off x="3998160" y="4467600"/>
            <a:ext cx="4003920" cy="1495800"/>
          </a:xfrm>
          <a:prstGeom prst="rect">
            <a:avLst/>
          </a:prstGeom>
          <a:ln w="0">
            <a:noFill/>
          </a:ln>
        </p:spPr>
      </p:pic>
      <p:pic>
        <p:nvPicPr>
          <p:cNvPr id="200" name="Picture 6" descr="Archivo:Jupyter logo.svg - Wikipedia, la enciclopedia libre"/>
          <p:cNvPicPr/>
          <p:nvPr/>
        </p:nvPicPr>
        <p:blipFill>
          <a:blip r:embed="rId6"/>
          <a:stretch/>
        </p:blipFill>
        <p:spPr>
          <a:xfrm>
            <a:off x="1600560" y="4207320"/>
            <a:ext cx="1740240" cy="20163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01" name="CuadroTexto 1"/>
          <p:cNvSpPr/>
          <p:nvPr/>
        </p:nvSpPr>
        <p:spPr>
          <a:xfrm>
            <a:off x="270360" y="396720"/>
            <a:ext cx="183312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s-CO" sz="2400" spc="-1" strike="noStrike">
                <a:solidFill>
                  <a:srgbClr val="000000"/>
                </a:solidFill>
                <a:latin typeface="Tahoma"/>
              </a:rPr>
              <a:t>Instalación</a:t>
            </a:r>
            <a:endParaRPr b="0" lang="en-US" sz="2400" spc="-1" strike="noStrike">
              <a:latin typeface="Arial"/>
            </a:endParaRPr>
          </a:p>
        </p:txBody>
      </p:sp>
      <p:sp>
        <p:nvSpPr>
          <p:cNvPr id="202" name="CuadroTexto 2"/>
          <p:cNvSpPr/>
          <p:nvPr/>
        </p:nvSpPr>
        <p:spPr>
          <a:xfrm>
            <a:off x="422640" y="1276200"/>
            <a:ext cx="11588040" cy="63828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Wingdings" charset="2"/>
              <a:buChar char=""/>
            </a:pPr>
            <a:r>
              <a:rPr b="0" lang="en-US" sz="1800" spc="-1" strike="noStrike">
                <a:solidFill>
                  <a:srgbClr val="000000"/>
                </a:solidFill>
                <a:latin typeface="Tahoma"/>
              </a:rPr>
              <a:t>En este curso tendremos dos </a:t>
            </a:r>
            <a:r>
              <a:rPr b="0" lang="es-CO" sz="1800" spc="-1" strike="noStrike">
                <a:solidFill>
                  <a:srgbClr val="000000"/>
                </a:solidFill>
                <a:latin typeface="Tahoma"/>
              </a:rPr>
              <a:t>opciones</a:t>
            </a:r>
            <a:r>
              <a:rPr b="0" lang="en-US" sz="1800" spc="-1" strike="noStrike">
                <a:solidFill>
                  <a:srgbClr val="000000"/>
                </a:solidFill>
                <a:latin typeface="Tahoma"/>
              </a:rPr>
              <a:t> para </a:t>
            </a:r>
            <a:r>
              <a:rPr b="0" lang="es-CO" sz="1800" spc="-1" strike="noStrike">
                <a:solidFill>
                  <a:srgbClr val="000000"/>
                </a:solidFill>
                <a:latin typeface="Tahoma"/>
              </a:rPr>
              <a:t>utilizar</a:t>
            </a:r>
            <a:r>
              <a:rPr b="0" lang="en-US" sz="1800" spc="-1" strike="noStrike">
                <a:solidFill>
                  <a:srgbClr val="000000"/>
                </a:solidFill>
                <a:latin typeface="Tahoma"/>
              </a:rPr>
              <a:t> el </a:t>
            </a:r>
            <a:r>
              <a:rPr b="0" lang="es-CO" sz="1800" spc="-1" strike="noStrike">
                <a:solidFill>
                  <a:srgbClr val="000000"/>
                </a:solidFill>
                <a:latin typeface="Tahoma"/>
              </a:rPr>
              <a:t>lenguaje</a:t>
            </a:r>
            <a:r>
              <a:rPr b="0" lang="en-US" sz="1800" spc="-1" strike="noStrike">
                <a:solidFill>
                  <a:srgbClr val="000000"/>
                </a:solidFill>
                <a:latin typeface="Tahoma"/>
              </a:rPr>
              <a:t> Python para el </a:t>
            </a:r>
            <a:r>
              <a:rPr b="0" lang="es-CO" sz="1800" spc="-1" strike="noStrike">
                <a:solidFill>
                  <a:srgbClr val="000000"/>
                </a:solidFill>
                <a:latin typeface="Tahoma"/>
              </a:rPr>
              <a:t>desarrollo</a:t>
            </a:r>
            <a:r>
              <a:rPr b="0" lang="en-US" sz="1800" spc="-1" strike="noStrike">
                <a:solidFill>
                  <a:srgbClr val="000000"/>
                </a:solidFill>
                <a:latin typeface="Tahoma"/>
              </a:rPr>
              <a:t> de </a:t>
            </a:r>
            <a:r>
              <a:rPr b="0" lang="es-CO" sz="1800" spc="-1" strike="noStrike">
                <a:solidFill>
                  <a:srgbClr val="000000"/>
                </a:solidFill>
                <a:latin typeface="Tahoma"/>
              </a:rPr>
              <a:t>aplicaciones</a:t>
            </a:r>
            <a:r>
              <a:rPr b="0" lang="en-US" sz="1800" spc="-1" strike="noStrike">
                <a:solidFill>
                  <a:srgbClr val="000000"/>
                </a:solidFill>
                <a:latin typeface="Tahoma"/>
              </a:rPr>
              <a:t> de </a:t>
            </a:r>
            <a:r>
              <a:rPr b="0" lang="es-CO" sz="1800" spc="-1" strike="noStrike">
                <a:solidFill>
                  <a:srgbClr val="000000"/>
                </a:solidFill>
                <a:latin typeface="Tahoma"/>
              </a:rPr>
              <a:t>inteligencia</a:t>
            </a:r>
            <a:r>
              <a:rPr b="0" lang="en-US" sz="1800" spc="-1" strike="noStrike">
                <a:solidFill>
                  <a:srgbClr val="000000"/>
                </a:solidFill>
                <a:latin typeface="Tahoma"/>
              </a:rPr>
              <a:t> artificial:</a:t>
            </a:r>
            <a:endParaRPr b="0" lang="en-US" sz="1800" spc="-1" strike="noStrike">
              <a:latin typeface="Arial"/>
            </a:endParaRPr>
          </a:p>
        </p:txBody>
      </p:sp>
      <p:pic>
        <p:nvPicPr>
          <p:cNvPr id="203" name="Imagen 7" descr=""/>
          <p:cNvPicPr/>
          <p:nvPr/>
        </p:nvPicPr>
        <p:blipFill>
          <a:blip r:embed="rId1"/>
          <a:stretch/>
        </p:blipFill>
        <p:spPr>
          <a:xfrm>
            <a:off x="4086360" y="4072320"/>
            <a:ext cx="2257920" cy="1202040"/>
          </a:xfrm>
          <a:prstGeom prst="rect">
            <a:avLst/>
          </a:prstGeom>
          <a:ln w="0">
            <a:noFill/>
          </a:ln>
        </p:spPr>
      </p:pic>
      <p:sp>
        <p:nvSpPr>
          <p:cNvPr id="204" name="CuadroTexto 3"/>
          <p:cNvSpPr/>
          <p:nvPr/>
        </p:nvSpPr>
        <p:spPr>
          <a:xfrm>
            <a:off x="748080" y="5257800"/>
            <a:ext cx="2490840" cy="9126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s-CO" sz="1800" spc="-1" strike="noStrike">
                <a:solidFill>
                  <a:srgbClr val="ff0000"/>
                </a:solidFill>
                <a:latin typeface="Tahoma"/>
              </a:rPr>
              <a:t>Requerimientos</a:t>
            </a:r>
            <a:r>
              <a:rPr b="0" lang="en-US" sz="1800" spc="-1" strike="noStrike">
                <a:solidFill>
                  <a:srgbClr val="ff0000"/>
                </a:solidFill>
                <a:latin typeface="Tahoma"/>
              </a:rPr>
              <a:t>:</a:t>
            </a:r>
            <a:endParaRPr b="0" lang="en-US" sz="1800" spc="-1" strike="noStrike">
              <a:latin typeface="Arial"/>
            </a:endParaRPr>
          </a:p>
          <a:p>
            <a:pPr marL="285840" indent="-285840">
              <a:lnSpc>
                <a:spcPct val="100000"/>
              </a:lnSpc>
              <a:buClr>
                <a:srgbClr val="ff0000"/>
              </a:buClr>
              <a:buFont typeface="Wingdings" charset="2"/>
              <a:buChar char=""/>
            </a:pPr>
            <a:r>
              <a:rPr b="0" lang="en-US" sz="1800" spc="-1" strike="noStrike">
                <a:solidFill>
                  <a:srgbClr val="ff0000"/>
                </a:solidFill>
                <a:latin typeface="Tahoma"/>
              </a:rPr>
              <a:t>Acceso a internet</a:t>
            </a:r>
            <a:endParaRPr b="0" lang="en-US" sz="1800" spc="-1" strike="noStrike">
              <a:latin typeface="Arial"/>
            </a:endParaRPr>
          </a:p>
          <a:p>
            <a:pPr marL="285840" indent="-285840">
              <a:lnSpc>
                <a:spcPct val="100000"/>
              </a:lnSpc>
              <a:buClr>
                <a:srgbClr val="ff0000"/>
              </a:buClr>
              <a:buFont typeface="Wingdings" charset="2"/>
              <a:buChar char=""/>
            </a:pPr>
            <a:r>
              <a:rPr b="0" lang="en-US" sz="1800" spc="-1" strike="noStrike">
                <a:solidFill>
                  <a:srgbClr val="ff0000"/>
                </a:solidFill>
                <a:latin typeface="Tahoma"/>
              </a:rPr>
              <a:t>Cuenta de google</a:t>
            </a:r>
            <a:endParaRPr b="0" lang="en-US" sz="1800" spc="-1" strike="noStrike">
              <a:latin typeface="Arial"/>
            </a:endParaRPr>
          </a:p>
        </p:txBody>
      </p:sp>
      <p:sp>
        <p:nvSpPr>
          <p:cNvPr id="205" name="Rectángulo 4"/>
          <p:cNvSpPr/>
          <p:nvPr/>
        </p:nvSpPr>
        <p:spPr>
          <a:xfrm>
            <a:off x="422640" y="1960920"/>
            <a:ext cx="6095520" cy="363960"/>
          </a:xfrm>
          <a:prstGeom prst="rect">
            <a:avLst/>
          </a:prstGeom>
          <a:noFill/>
          <a:ln w="0">
            <a:noFill/>
          </a:ln>
        </p:spPr>
        <p:style>
          <a:lnRef idx="0"/>
          <a:fillRef idx="0"/>
          <a:effectRef idx="0"/>
          <a:fontRef idx="minor"/>
        </p:style>
        <p:txBody>
          <a:bodyPr lIns="90000" rIns="90000" tIns="45000" bIns="45000" anchor="t">
            <a:spAutoFit/>
          </a:bodyPr>
          <a:p>
            <a:pPr lvl="1" marL="743040" indent="-285840">
              <a:lnSpc>
                <a:spcPct val="100000"/>
              </a:lnSpc>
              <a:buClr>
                <a:srgbClr val="000000"/>
              </a:buClr>
              <a:buFont typeface="Wingdings" charset="2"/>
              <a:buChar char=""/>
            </a:pPr>
            <a:r>
              <a:rPr b="0" lang="es-CO" sz="1800" spc="-1" strike="noStrike">
                <a:solidFill>
                  <a:srgbClr val="000000"/>
                </a:solidFill>
                <a:latin typeface="Tahoma"/>
              </a:rPr>
              <a:t>Instalacion</a:t>
            </a:r>
            <a:r>
              <a:rPr b="0" lang="en-US" sz="1800" spc="-1" strike="noStrike">
                <a:solidFill>
                  <a:srgbClr val="000000"/>
                </a:solidFill>
                <a:latin typeface="Tahoma"/>
              </a:rPr>
              <a:t> Local</a:t>
            </a:r>
            <a:endParaRPr b="0" lang="en-US" sz="1800" spc="-1" strike="noStrike">
              <a:latin typeface="Arial"/>
            </a:endParaRPr>
          </a:p>
        </p:txBody>
      </p:sp>
      <p:sp>
        <p:nvSpPr>
          <p:cNvPr id="206" name="Rectángulo 8"/>
          <p:cNvSpPr/>
          <p:nvPr/>
        </p:nvSpPr>
        <p:spPr>
          <a:xfrm>
            <a:off x="370080" y="3609360"/>
            <a:ext cx="6095520" cy="363960"/>
          </a:xfrm>
          <a:prstGeom prst="rect">
            <a:avLst/>
          </a:prstGeom>
          <a:noFill/>
          <a:ln w="0">
            <a:noFill/>
          </a:ln>
        </p:spPr>
        <p:style>
          <a:lnRef idx="0"/>
          <a:fillRef idx="0"/>
          <a:effectRef idx="0"/>
          <a:fontRef idx="minor"/>
        </p:style>
        <p:txBody>
          <a:bodyPr lIns="90000" rIns="90000" tIns="45000" bIns="45000" anchor="t">
            <a:spAutoFit/>
          </a:bodyPr>
          <a:p>
            <a:pPr lvl="1" marL="743040" indent="-285840">
              <a:lnSpc>
                <a:spcPct val="100000"/>
              </a:lnSpc>
              <a:buClr>
                <a:srgbClr val="ff0000"/>
              </a:buClr>
              <a:buFont typeface="Wingdings" charset="2"/>
              <a:buChar char=""/>
            </a:pPr>
            <a:r>
              <a:rPr b="0" lang="en-US" sz="1800" spc="-1" strike="noStrike">
                <a:solidFill>
                  <a:srgbClr val="ff0000"/>
                </a:solidFill>
                <a:latin typeface="Tahoma"/>
              </a:rPr>
              <a:t>Uso de Google Colaboratory</a:t>
            </a:r>
            <a:endParaRPr b="0" lang="en-US" sz="1800" spc="-1" strike="noStrike">
              <a:latin typeface="Arial"/>
            </a:endParaRPr>
          </a:p>
        </p:txBody>
      </p:sp>
      <p:pic>
        <p:nvPicPr>
          <p:cNvPr id="207" name="Picture 2" descr="Spyder Logo - Spyder Python Logo Png, Transparent Png - kindpng"/>
          <p:cNvPicPr/>
          <p:nvPr/>
        </p:nvPicPr>
        <p:blipFill>
          <a:blip r:embed="rId2"/>
          <a:stretch/>
        </p:blipFill>
        <p:spPr>
          <a:xfrm>
            <a:off x="5471640" y="1808640"/>
            <a:ext cx="1046520" cy="1140480"/>
          </a:xfrm>
          <a:prstGeom prst="rect">
            <a:avLst/>
          </a:prstGeom>
          <a:ln w="0">
            <a:noFill/>
          </a:ln>
        </p:spPr>
      </p:pic>
      <p:pic>
        <p:nvPicPr>
          <p:cNvPr id="208" name="Imagen 9" descr=""/>
          <p:cNvPicPr/>
          <p:nvPr/>
        </p:nvPicPr>
        <p:blipFill>
          <a:blip r:embed="rId3"/>
          <a:stretch/>
        </p:blipFill>
        <p:spPr>
          <a:xfrm>
            <a:off x="3125520" y="1859040"/>
            <a:ext cx="2180160" cy="10897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09" name="CuadroTexto 1"/>
          <p:cNvSpPr/>
          <p:nvPr/>
        </p:nvSpPr>
        <p:spPr>
          <a:xfrm>
            <a:off x="645120" y="353520"/>
            <a:ext cx="344880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s-CO" sz="2400" spc="-1" strike="noStrike">
                <a:solidFill>
                  <a:srgbClr val="000000"/>
                </a:solidFill>
                <a:latin typeface="Tahoma"/>
              </a:rPr>
              <a:t>Instalación Anaconda</a:t>
            </a:r>
            <a:endParaRPr b="0" lang="en-US" sz="2400" spc="-1" strike="noStrike">
              <a:latin typeface="Arial"/>
            </a:endParaRPr>
          </a:p>
        </p:txBody>
      </p:sp>
      <p:pic>
        <p:nvPicPr>
          <p:cNvPr id="210" name="Imagen 8" descr=""/>
          <p:cNvPicPr/>
          <p:nvPr/>
        </p:nvPicPr>
        <p:blipFill>
          <a:blip r:embed="rId1"/>
          <a:stretch/>
        </p:blipFill>
        <p:spPr>
          <a:xfrm>
            <a:off x="370800" y="1050840"/>
            <a:ext cx="5067000" cy="3476160"/>
          </a:xfrm>
          <a:prstGeom prst="rect">
            <a:avLst/>
          </a:prstGeom>
          <a:ln w="0">
            <a:noFill/>
          </a:ln>
        </p:spPr>
      </p:pic>
      <p:pic>
        <p:nvPicPr>
          <p:cNvPr id="211" name="Imagen 9" descr=""/>
          <p:cNvPicPr/>
          <p:nvPr/>
        </p:nvPicPr>
        <p:blipFill>
          <a:blip r:embed="rId2"/>
          <a:stretch/>
        </p:blipFill>
        <p:spPr>
          <a:xfrm>
            <a:off x="6523200" y="1050840"/>
            <a:ext cx="4428720" cy="3714480"/>
          </a:xfrm>
          <a:prstGeom prst="rect">
            <a:avLst/>
          </a:prstGeom>
          <a:ln w="0">
            <a:noFill/>
          </a:ln>
        </p:spPr>
      </p:pic>
      <p:sp>
        <p:nvSpPr>
          <p:cNvPr id="212" name="Rectángulo 10"/>
          <p:cNvSpPr/>
          <p:nvPr/>
        </p:nvSpPr>
        <p:spPr>
          <a:xfrm>
            <a:off x="5895360" y="4882680"/>
            <a:ext cx="6095520" cy="1368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CO" sz="1400" spc="-1" strike="noStrike">
                <a:solidFill>
                  <a:srgbClr val="000000"/>
                </a:solidFill>
                <a:latin typeface="Tahoma"/>
              </a:rPr>
              <a:t>Tenemos que asegurarnos de que las dos opciones avanzadas que se nos muestran están seleccionadas. La primera de ellas incluye Anaconda en el PATH del sistema. Esto nos permitirá acceder a Anaconda desde el símbolo del sistema. La segunda opción hace que la versión de Python instalada en Anaconda sea la versión por defecto del sistema, en nuestro caso la versión 3.7. </a:t>
            </a:r>
            <a:endParaRPr b="0" lang="en-US" sz="1400" spc="-1" strike="noStrike">
              <a:latin typeface="Arial"/>
            </a:endParaRPr>
          </a:p>
        </p:txBody>
      </p:sp>
      <p:pic>
        <p:nvPicPr>
          <p:cNvPr id="213" name="Imagen 11" descr=""/>
          <p:cNvPicPr/>
          <p:nvPr/>
        </p:nvPicPr>
        <p:blipFill>
          <a:blip r:embed="rId3"/>
          <a:stretch/>
        </p:blipFill>
        <p:spPr>
          <a:xfrm>
            <a:off x="370800" y="5149800"/>
            <a:ext cx="4176360" cy="647280"/>
          </a:xfrm>
          <a:prstGeom prst="rect">
            <a:avLst/>
          </a:prstGeom>
          <a:ln w="0">
            <a:noFill/>
          </a:ln>
        </p:spPr>
      </p:pic>
      <p:sp>
        <p:nvSpPr>
          <p:cNvPr id="214" name="CuadroTexto 12"/>
          <p:cNvSpPr/>
          <p:nvPr/>
        </p:nvSpPr>
        <p:spPr>
          <a:xfrm>
            <a:off x="222480" y="5797440"/>
            <a:ext cx="298080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s-CO" sz="1200" spc="-1" strike="noStrike">
                <a:solidFill>
                  <a:srgbClr val="000000"/>
                </a:solidFill>
                <a:latin typeface="Tahoma"/>
              </a:rPr>
              <a:t>Instalación de módulos en Anaconda</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1288</TotalTime>
  <Application>LibreOffice/7.3.7.2$Linux_X86_64 LibreOffice_project/30$Build-2</Application>
  <AppVersion>15.0000</AppVersion>
  <Words>1319</Words>
  <Paragraphs>221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2017-08-15T20:28:03Z</dcterms:created>
  <dc:creator>Jose Luis Paniagua Jaramillo</dc:creator>
  <dc:description/>
  <dc:language>en-US</dc:language>
  <cp:lastModifiedBy/>
  <dcterms:modified xsi:type="dcterms:W3CDTF">2023-02-03T18:26:38Z</dcterms:modified>
  <cp:revision>163</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Panorámica</vt:lpwstr>
  </property>
  <property fmtid="{D5CDD505-2E9C-101B-9397-08002B2CF9AE}" pid="4" name="Slides">
    <vt:i4>30</vt:i4>
  </property>
</Properties>
</file>