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6" r:id="rId2"/>
    <p:sldId id="258" r:id="rId3"/>
  </p:sldIdLst>
  <p:sldSz cx="22991763" cy="104584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3E50"/>
    <a:srgbClr val="8D44AD"/>
    <a:srgbClr val="27AE61"/>
    <a:srgbClr val="F39C11"/>
    <a:srgbClr val="E84C3D"/>
    <a:srgbClr val="297F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8" d="100"/>
          <a:sy n="48" d="100"/>
        </p:scale>
        <p:origin x="-3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A294B6-A6AA-46C3-BC5C-A400BF1E0B47}" type="datetimeFigureOut">
              <a:rPr lang="es-CO" smtClean="0"/>
              <a:t>6/08/2022</a:t>
            </a:fld>
            <a:endParaRPr lang="es-CO"/>
          </a:p>
        </p:txBody>
      </p:sp>
      <p:sp>
        <p:nvSpPr>
          <p:cNvPr id="4" name="Marcador de imagen de diapositiva 3"/>
          <p:cNvSpPr>
            <a:spLocks noGrp="1" noRot="1" noChangeAspect="1"/>
          </p:cNvSpPr>
          <p:nvPr>
            <p:ph type="sldImg" idx="2"/>
          </p:nvPr>
        </p:nvSpPr>
        <p:spPr>
          <a:xfrm>
            <a:off x="38100" y="1143000"/>
            <a:ext cx="67818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EDA774-46AB-4735-A70A-45DF61EA30AB}" type="slidenum">
              <a:rPr lang="es-CO" smtClean="0"/>
              <a:t>‹Nº›</a:t>
            </a:fld>
            <a:endParaRPr lang="es-CO"/>
          </a:p>
        </p:txBody>
      </p:sp>
    </p:spTree>
    <p:extLst>
      <p:ext uri="{BB962C8B-B14F-4D97-AF65-F5344CB8AC3E}">
        <p14:creationId xmlns:p14="http://schemas.microsoft.com/office/powerpoint/2010/main" val="4043252415"/>
      </p:ext>
    </p:extLst>
  </p:cSld>
  <p:clrMap bg1="lt1" tx1="dk1" bg2="lt2" tx2="dk2" accent1="accent1" accent2="accent2" accent3="accent3" accent4="accent4" accent5="accent5" accent6="accent6" hlink="hlink" folHlink="folHlink"/>
  <p:notesStyle>
    <a:lvl1pPr marL="0" algn="l" defTabSz="1605595" rtl="0" eaLnBrk="1" latinLnBrk="0" hangingPunct="1">
      <a:defRPr sz="2107" kern="1200">
        <a:solidFill>
          <a:schemeClr val="tx1"/>
        </a:solidFill>
        <a:latin typeface="+mn-lt"/>
        <a:ea typeface="+mn-ea"/>
        <a:cs typeface="+mn-cs"/>
      </a:defRPr>
    </a:lvl1pPr>
    <a:lvl2pPr marL="802797" algn="l" defTabSz="1605595" rtl="0" eaLnBrk="1" latinLnBrk="0" hangingPunct="1">
      <a:defRPr sz="2107" kern="1200">
        <a:solidFill>
          <a:schemeClr val="tx1"/>
        </a:solidFill>
        <a:latin typeface="+mn-lt"/>
        <a:ea typeface="+mn-ea"/>
        <a:cs typeface="+mn-cs"/>
      </a:defRPr>
    </a:lvl2pPr>
    <a:lvl3pPr marL="1605595" algn="l" defTabSz="1605595" rtl="0" eaLnBrk="1" latinLnBrk="0" hangingPunct="1">
      <a:defRPr sz="2107" kern="1200">
        <a:solidFill>
          <a:schemeClr val="tx1"/>
        </a:solidFill>
        <a:latin typeface="+mn-lt"/>
        <a:ea typeface="+mn-ea"/>
        <a:cs typeface="+mn-cs"/>
      </a:defRPr>
    </a:lvl3pPr>
    <a:lvl4pPr marL="2408392" algn="l" defTabSz="1605595" rtl="0" eaLnBrk="1" latinLnBrk="0" hangingPunct="1">
      <a:defRPr sz="2107" kern="1200">
        <a:solidFill>
          <a:schemeClr val="tx1"/>
        </a:solidFill>
        <a:latin typeface="+mn-lt"/>
        <a:ea typeface="+mn-ea"/>
        <a:cs typeface="+mn-cs"/>
      </a:defRPr>
    </a:lvl4pPr>
    <a:lvl5pPr marL="3211190" algn="l" defTabSz="1605595" rtl="0" eaLnBrk="1" latinLnBrk="0" hangingPunct="1">
      <a:defRPr sz="2107" kern="1200">
        <a:solidFill>
          <a:schemeClr val="tx1"/>
        </a:solidFill>
        <a:latin typeface="+mn-lt"/>
        <a:ea typeface="+mn-ea"/>
        <a:cs typeface="+mn-cs"/>
      </a:defRPr>
    </a:lvl5pPr>
    <a:lvl6pPr marL="4013987" algn="l" defTabSz="1605595" rtl="0" eaLnBrk="1" latinLnBrk="0" hangingPunct="1">
      <a:defRPr sz="2107" kern="1200">
        <a:solidFill>
          <a:schemeClr val="tx1"/>
        </a:solidFill>
        <a:latin typeface="+mn-lt"/>
        <a:ea typeface="+mn-ea"/>
        <a:cs typeface="+mn-cs"/>
      </a:defRPr>
    </a:lvl6pPr>
    <a:lvl7pPr marL="4816785" algn="l" defTabSz="1605595" rtl="0" eaLnBrk="1" latinLnBrk="0" hangingPunct="1">
      <a:defRPr sz="2107" kern="1200">
        <a:solidFill>
          <a:schemeClr val="tx1"/>
        </a:solidFill>
        <a:latin typeface="+mn-lt"/>
        <a:ea typeface="+mn-ea"/>
        <a:cs typeface="+mn-cs"/>
      </a:defRPr>
    </a:lvl7pPr>
    <a:lvl8pPr marL="5619582" algn="l" defTabSz="1605595" rtl="0" eaLnBrk="1" latinLnBrk="0" hangingPunct="1">
      <a:defRPr sz="2107" kern="1200">
        <a:solidFill>
          <a:schemeClr val="tx1"/>
        </a:solidFill>
        <a:latin typeface="+mn-lt"/>
        <a:ea typeface="+mn-ea"/>
        <a:cs typeface="+mn-cs"/>
      </a:defRPr>
    </a:lvl8pPr>
    <a:lvl9pPr marL="6422380" algn="l" defTabSz="1605595" rtl="0" eaLnBrk="1" latinLnBrk="0" hangingPunct="1">
      <a:defRPr sz="2107"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873971" y="1711604"/>
            <a:ext cx="17243822" cy="3641090"/>
          </a:xfrm>
        </p:spPr>
        <p:txBody>
          <a:bodyPr anchor="b"/>
          <a:lstStyle>
            <a:lvl1pPr algn="ctr">
              <a:defRPr sz="915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873971" y="5493108"/>
            <a:ext cx="17243822" cy="2525037"/>
          </a:xfrm>
        </p:spPr>
        <p:txBody>
          <a:bodyPr/>
          <a:lstStyle>
            <a:lvl1pPr marL="0" indent="0" algn="ctr">
              <a:buNone/>
              <a:defRPr sz="3660"/>
            </a:lvl1pPr>
            <a:lvl2pPr marL="697230" indent="0" algn="ctr">
              <a:buNone/>
              <a:defRPr sz="3050"/>
            </a:lvl2pPr>
            <a:lvl3pPr marL="1394460" indent="0" algn="ctr">
              <a:buNone/>
              <a:defRPr sz="2745"/>
            </a:lvl3pPr>
            <a:lvl4pPr marL="2091690" indent="0" algn="ctr">
              <a:buNone/>
              <a:defRPr sz="2440"/>
            </a:lvl4pPr>
            <a:lvl5pPr marL="2788920" indent="0" algn="ctr">
              <a:buNone/>
              <a:defRPr sz="2440"/>
            </a:lvl5pPr>
            <a:lvl6pPr marL="3486150" indent="0" algn="ctr">
              <a:buNone/>
              <a:defRPr sz="2440"/>
            </a:lvl6pPr>
            <a:lvl7pPr marL="4183380" indent="0" algn="ctr">
              <a:buNone/>
              <a:defRPr sz="2440"/>
            </a:lvl7pPr>
            <a:lvl8pPr marL="4880610" indent="0" algn="ctr">
              <a:buNone/>
              <a:defRPr sz="2440"/>
            </a:lvl8pPr>
            <a:lvl9pPr marL="5577840" indent="0" algn="ctr">
              <a:buNone/>
              <a:defRPr sz="244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34B968E-4B2A-4149-8B69-A5EA4627BAA4}" type="datetimeFigureOut">
              <a:rPr lang="es-CO" smtClean="0"/>
              <a:t>6/08/2022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67EA209-55DD-468A-A53F-4D4BF020B7BE}" type="slidenum">
              <a:rPr lang="es-CO" smtClean="0"/>
              <a:t>‹Nº›</a:t>
            </a:fld>
            <a:endParaRPr lang="es-CO"/>
          </a:p>
        </p:txBody>
      </p:sp>
    </p:spTree>
    <p:extLst>
      <p:ext uri="{BB962C8B-B14F-4D97-AF65-F5344CB8AC3E}">
        <p14:creationId xmlns:p14="http://schemas.microsoft.com/office/powerpoint/2010/main" val="775462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34B968E-4B2A-4149-8B69-A5EA4627BAA4}" type="datetimeFigureOut">
              <a:rPr lang="es-CO" smtClean="0"/>
              <a:t>6/08/2022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67EA209-55DD-468A-A53F-4D4BF020B7BE}" type="slidenum">
              <a:rPr lang="es-CO" smtClean="0"/>
              <a:t>‹Nº›</a:t>
            </a:fld>
            <a:endParaRPr lang="es-CO"/>
          </a:p>
        </p:txBody>
      </p:sp>
    </p:spTree>
    <p:extLst>
      <p:ext uri="{BB962C8B-B14F-4D97-AF65-F5344CB8AC3E}">
        <p14:creationId xmlns:p14="http://schemas.microsoft.com/office/powerpoint/2010/main" val="636066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453480" y="556816"/>
            <a:ext cx="4957599" cy="886305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580684" y="556816"/>
            <a:ext cx="14585400" cy="886305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34B968E-4B2A-4149-8B69-A5EA4627BAA4}" type="datetimeFigureOut">
              <a:rPr lang="es-CO" smtClean="0"/>
              <a:t>6/08/2022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67EA209-55DD-468A-A53F-4D4BF020B7BE}" type="slidenum">
              <a:rPr lang="es-CO" smtClean="0"/>
              <a:t>‹Nº›</a:t>
            </a:fld>
            <a:endParaRPr lang="es-CO"/>
          </a:p>
        </p:txBody>
      </p:sp>
    </p:spTree>
    <p:extLst>
      <p:ext uri="{BB962C8B-B14F-4D97-AF65-F5344CB8AC3E}">
        <p14:creationId xmlns:p14="http://schemas.microsoft.com/office/powerpoint/2010/main" val="889890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34B968E-4B2A-4149-8B69-A5EA4627BAA4}" type="datetimeFigureOut">
              <a:rPr lang="es-CO" smtClean="0"/>
              <a:t>6/08/2022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67EA209-55DD-468A-A53F-4D4BF020B7BE}" type="slidenum">
              <a:rPr lang="es-CO" smtClean="0"/>
              <a:t>‹Nº›</a:t>
            </a:fld>
            <a:endParaRPr lang="es-CO"/>
          </a:p>
        </p:txBody>
      </p:sp>
    </p:spTree>
    <p:extLst>
      <p:ext uri="{BB962C8B-B14F-4D97-AF65-F5344CB8AC3E}">
        <p14:creationId xmlns:p14="http://schemas.microsoft.com/office/powerpoint/2010/main" val="1884896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568709" y="2607351"/>
            <a:ext cx="19830396" cy="4350424"/>
          </a:xfrm>
        </p:spPr>
        <p:txBody>
          <a:bodyPr anchor="b"/>
          <a:lstStyle>
            <a:lvl1pPr>
              <a:defRPr sz="915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568709" y="6998932"/>
            <a:ext cx="19830396" cy="2287785"/>
          </a:xfrm>
        </p:spPr>
        <p:txBody>
          <a:bodyPr/>
          <a:lstStyle>
            <a:lvl1pPr marL="0" indent="0">
              <a:buNone/>
              <a:defRPr sz="3660">
                <a:solidFill>
                  <a:schemeClr val="tx1">
                    <a:tint val="75000"/>
                  </a:schemeClr>
                </a:solidFill>
              </a:defRPr>
            </a:lvl1pPr>
            <a:lvl2pPr marL="697230" indent="0">
              <a:buNone/>
              <a:defRPr sz="3050">
                <a:solidFill>
                  <a:schemeClr val="tx1">
                    <a:tint val="75000"/>
                  </a:schemeClr>
                </a:solidFill>
              </a:defRPr>
            </a:lvl2pPr>
            <a:lvl3pPr marL="1394460" indent="0">
              <a:buNone/>
              <a:defRPr sz="2745">
                <a:solidFill>
                  <a:schemeClr val="tx1">
                    <a:tint val="75000"/>
                  </a:schemeClr>
                </a:solidFill>
              </a:defRPr>
            </a:lvl3pPr>
            <a:lvl4pPr marL="2091690" indent="0">
              <a:buNone/>
              <a:defRPr sz="2440">
                <a:solidFill>
                  <a:schemeClr val="tx1">
                    <a:tint val="75000"/>
                  </a:schemeClr>
                </a:solidFill>
              </a:defRPr>
            </a:lvl4pPr>
            <a:lvl5pPr marL="2788920" indent="0">
              <a:buNone/>
              <a:defRPr sz="2440">
                <a:solidFill>
                  <a:schemeClr val="tx1">
                    <a:tint val="75000"/>
                  </a:schemeClr>
                </a:solidFill>
              </a:defRPr>
            </a:lvl5pPr>
            <a:lvl6pPr marL="3486150" indent="0">
              <a:buNone/>
              <a:defRPr sz="2440">
                <a:solidFill>
                  <a:schemeClr val="tx1">
                    <a:tint val="75000"/>
                  </a:schemeClr>
                </a:solidFill>
              </a:defRPr>
            </a:lvl6pPr>
            <a:lvl7pPr marL="4183380" indent="0">
              <a:buNone/>
              <a:defRPr sz="2440">
                <a:solidFill>
                  <a:schemeClr val="tx1">
                    <a:tint val="75000"/>
                  </a:schemeClr>
                </a:solidFill>
              </a:defRPr>
            </a:lvl7pPr>
            <a:lvl8pPr marL="4880610" indent="0">
              <a:buNone/>
              <a:defRPr sz="2440">
                <a:solidFill>
                  <a:schemeClr val="tx1">
                    <a:tint val="75000"/>
                  </a:schemeClr>
                </a:solidFill>
              </a:defRPr>
            </a:lvl8pPr>
            <a:lvl9pPr marL="5577840" indent="0">
              <a:buNone/>
              <a:defRPr sz="244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34B968E-4B2A-4149-8B69-A5EA4627BAA4}" type="datetimeFigureOut">
              <a:rPr lang="es-CO" smtClean="0"/>
              <a:t>6/08/2022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67EA209-55DD-468A-A53F-4D4BF020B7BE}" type="slidenum">
              <a:rPr lang="es-CO" smtClean="0"/>
              <a:t>‹Nº›</a:t>
            </a:fld>
            <a:endParaRPr lang="es-CO"/>
          </a:p>
        </p:txBody>
      </p:sp>
    </p:spTree>
    <p:extLst>
      <p:ext uri="{BB962C8B-B14F-4D97-AF65-F5344CB8AC3E}">
        <p14:creationId xmlns:p14="http://schemas.microsoft.com/office/powerpoint/2010/main" val="230987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580684" y="2784078"/>
            <a:ext cx="9771499" cy="663579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11639580" y="2784078"/>
            <a:ext cx="9771499" cy="663579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34B968E-4B2A-4149-8B69-A5EA4627BAA4}" type="datetimeFigureOut">
              <a:rPr lang="es-CO" smtClean="0"/>
              <a:t>6/08/2022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A67EA209-55DD-468A-A53F-4D4BF020B7BE}" type="slidenum">
              <a:rPr lang="es-CO" smtClean="0"/>
              <a:t>‹Nº›</a:t>
            </a:fld>
            <a:endParaRPr lang="es-CO"/>
          </a:p>
        </p:txBody>
      </p:sp>
    </p:spTree>
    <p:extLst>
      <p:ext uri="{BB962C8B-B14F-4D97-AF65-F5344CB8AC3E}">
        <p14:creationId xmlns:p14="http://schemas.microsoft.com/office/powerpoint/2010/main" val="1526832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583678" y="556816"/>
            <a:ext cx="19830396" cy="2021484"/>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583679" y="2563773"/>
            <a:ext cx="9726593" cy="1256466"/>
          </a:xfrm>
        </p:spPr>
        <p:txBody>
          <a:bodyPr anchor="b"/>
          <a:lstStyle>
            <a:lvl1pPr marL="0" indent="0">
              <a:buNone/>
              <a:defRPr sz="3660" b="1"/>
            </a:lvl1pPr>
            <a:lvl2pPr marL="697230" indent="0">
              <a:buNone/>
              <a:defRPr sz="3050" b="1"/>
            </a:lvl2pPr>
            <a:lvl3pPr marL="1394460" indent="0">
              <a:buNone/>
              <a:defRPr sz="2745" b="1"/>
            </a:lvl3pPr>
            <a:lvl4pPr marL="2091690" indent="0">
              <a:buNone/>
              <a:defRPr sz="2440" b="1"/>
            </a:lvl4pPr>
            <a:lvl5pPr marL="2788920" indent="0">
              <a:buNone/>
              <a:defRPr sz="2440" b="1"/>
            </a:lvl5pPr>
            <a:lvl6pPr marL="3486150" indent="0">
              <a:buNone/>
              <a:defRPr sz="2440" b="1"/>
            </a:lvl6pPr>
            <a:lvl7pPr marL="4183380" indent="0">
              <a:buNone/>
              <a:defRPr sz="2440" b="1"/>
            </a:lvl7pPr>
            <a:lvl8pPr marL="4880610" indent="0">
              <a:buNone/>
              <a:defRPr sz="2440" b="1"/>
            </a:lvl8pPr>
            <a:lvl9pPr marL="5577840" indent="0">
              <a:buNone/>
              <a:defRPr sz="2440" b="1"/>
            </a:lvl9pPr>
          </a:lstStyle>
          <a:p>
            <a:pPr lvl="0"/>
            <a:r>
              <a:rPr lang="es-ES"/>
              <a:t>Haga clic para modificar los estilos de texto del patrón</a:t>
            </a:r>
          </a:p>
        </p:txBody>
      </p:sp>
      <p:sp>
        <p:nvSpPr>
          <p:cNvPr id="4" name="Content Placeholder 3"/>
          <p:cNvSpPr>
            <a:spLocks noGrp="1"/>
          </p:cNvSpPr>
          <p:nvPr>
            <p:ph sz="half" idx="2"/>
          </p:nvPr>
        </p:nvSpPr>
        <p:spPr>
          <a:xfrm>
            <a:off x="1583679" y="3820239"/>
            <a:ext cx="9726593" cy="561899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11639580" y="2563773"/>
            <a:ext cx="9774494" cy="1256466"/>
          </a:xfrm>
        </p:spPr>
        <p:txBody>
          <a:bodyPr anchor="b"/>
          <a:lstStyle>
            <a:lvl1pPr marL="0" indent="0">
              <a:buNone/>
              <a:defRPr sz="3660" b="1"/>
            </a:lvl1pPr>
            <a:lvl2pPr marL="697230" indent="0">
              <a:buNone/>
              <a:defRPr sz="3050" b="1"/>
            </a:lvl2pPr>
            <a:lvl3pPr marL="1394460" indent="0">
              <a:buNone/>
              <a:defRPr sz="2745" b="1"/>
            </a:lvl3pPr>
            <a:lvl4pPr marL="2091690" indent="0">
              <a:buNone/>
              <a:defRPr sz="2440" b="1"/>
            </a:lvl4pPr>
            <a:lvl5pPr marL="2788920" indent="0">
              <a:buNone/>
              <a:defRPr sz="2440" b="1"/>
            </a:lvl5pPr>
            <a:lvl6pPr marL="3486150" indent="0">
              <a:buNone/>
              <a:defRPr sz="2440" b="1"/>
            </a:lvl6pPr>
            <a:lvl7pPr marL="4183380" indent="0">
              <a:buNone/>
              <a:defRPr sz="2440" b="1"/>
            </a:lvl7pPr>
            <a:lvl8pPr marL="4880610" indent="0">
              <a:buNone/>
              <a:defRPr sz="2440" b="1"/>
            </a:lvl8pPr>
            <a:lvl9pPr marL="5577840" indent="0">
              <a:buNone/>
              <a:defRPr sz="2440" b="1"/>
            </a:lvl9pPr>
          </a:lstStyle>
          <a:p>
            <a:pPr lvl="0"/>
            <a:r>
              <a:rPr lang="es-ES"/>
              <a:t>Haga clic para modificar los estilos de texto del patrón</a:t>
            </a:r>
          </a:p>
        </p:txBody>
      </p:sp>
      <p:sp>
        <p:nvSpPr>
          <p:cNvPr id="6" name="Content Placeholder 5"/>
          <p:cNvSpPr>
            <a:spLocks noGrp="1"/>
          </p:cNvSpPr>
          <p:nvPr>
            <p:ph sz="quarter" idx="4"/>
          </p:nvPr>
        </p:nvSpPr>
        <p:spPr>
          <a:xfrm>
            <a:off x="11639580" y="3820239"/>
            <a:ext cx="9774494" cy="561899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34B968E-4B2A-4149-8B69-A5EA4627BAA4}" type="datetimeFigureOut">
              <a:rPr lang="es-CO" smtClean="0"/>
              <a:t>6/08/2022</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A67EA209-55DD-468A-A53F-4D4BF020B7BE}" type="slidenum">
              <a:rPr lang="es-CO" smtClean="0"/>
              <a:t>‹Nº›</a:t>
            </a:fld>
            <a:endParaRPr lang="es-CO"/>
          </a:p>
        </p:txBody>
      </p:sp>
    </p:spTree>
    <p:extLst>
      <p:ext uri="{BB962C8B-B14F-4D97-AF65-F5344CB8AC3E}">
        <p14:creationId xmlns:p14="http://schemas.microsoft.com/office/powerpoint/2010/main" val="2094183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34B968E-4B2A-4149-8B69-A5EA4627BAA4}" type="datetimeFigureOut">
              <a:rPr lang="es-CO" smtClean="0"/>
              <a:t>6/08/2022</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A67EA209-55DD-468A-A53F-4D4BF020B7BE}" type="slidenum">
              <a:rPr lang="es-CO" smtClean="0"/>
              <a:t>‹Nº›</a:t>
            </a:fld>
            <a:endParaRPr lang="es-CO"/>
          </a:p>
        </p:txBody>
      </p:sp>
    </p:spTree>
    <p:extLst>
      <p:ext uri="{BB962C8B-B14F-4D97-AF65-F5344CB8AC3E}">
        <p14:creationId xmlns:p14="http://schemas.microsoft.com/office/powerpoint/2010/main" val="4275273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4B968E-4B2A-4149-8B69-A5EA4627BAA4}" type="datetimeFigureOut">
              <a:rPr lang="es-CO" smtClean="0"/>
              <a:t>6/08/2022</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A67EA209-55DD-468A-A53F-4D4BF020B7BE}" type="slidenum">
              <a:rPr lang="es-CO" smtClean="0"/>
              <a:t>‹Nº›</a:t>
            </a:fld>
            <a:endParaRPr lang="es-CO"/>
          </a:p>
        </p:txBody>
      </p:sp>
    </p:spTree>
    <p:extLst>
      <p:ext uri="{BB962C8B-B14F-4D97-AF65-F5344CB8AC3E}">
        <p14:creationId xmlns:p14="http://schemas.microsoft.com/office/powerpoint/2010/main" val="236825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583679" y="697230"/>
            <a:ext cx="7415441" cy="2440305"/>
          </a:xfrm>
        </p:spPr>
        <p:txBody>
          <a:bodyPr anchor="b"/>
          <a:lstStyle>
            <a:lvl1pPr>
              <a:defRPr sz="4880"/>
            </a:lvl1pPr>
          </a:lstStyle>
          <a:p>
            <a:r>
              <a:rPr lang="es-ES"/>
              <a:t>Haga clic para modificar el estilo de título del patrón</a:t>
            </a:r>
            <a:endParaRPr lang="en-US" dirty="0"/>
          </a:p>
        </p:txBody>
      </p:sp>
      <p:sp>
        <p:nvSpPr>
          <p:cNvPr id="3" name="Content Placeholder 2"/>
          <p:cNvSpPr>
            <a:spLocks noGrp="1"/>
          </p:cNvSpPr>
          <p:nvPr>
            <p:ph idx="1"/>
          </p:nvPr>
        </p:nvSpPr>
        <p:spPr>
          <a:xfrm>
            <a:off x="9774494" y="1505824"/>
            <a:ext cx="11639580" cy="7432278"/>
          </a:xfrm>
        </p:spPr>
        <p:txBody>
          <a:bodyPr/>
          <a:lstStyle>
            <a:lvl1pPr>
              <a:defRPr sz="4880"/>
            </a:lvl1pPr>
            <a:lvl2pPr>
              <a:defRPr sz="4270"/>
            </a:lvl2pPr>
            <a:lvl3pPr>
              <a:defRPr sz="3660"/>
            </a:lvl3pPr>
            <a:lvl4pPr>
              <a:defRPr sz="3050"/>
            </a:lvl4pPr>
            <a:lvl5pPr>
              <a:defRPr sz="3050"/>
            </a:lvl5pPr>
            <a:lvl6pPr>
              <a:defRPr sz="3050"/>
            </a:lvl6pPr>
            <a:lvl7pPr>
              <a:defRPr sz="3050"/>
            </a:lvl7pPr>
            <a:lvl8pPr>
              <a:defRPr sz="3050"/>
            </a:lvl8pPr>
            <a:lvl9pPr>
              <a:defRPr sz="305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583679" y="3137535"/>
            <a:ext cx="7415441" cy="5812672"/>
          </a:xfrm>
        </p:spPr>
        <p:txBody>
          <a:bodyPr/>
          <a:lstStyle>
            <a:lvl1pPr marL="0" indent="0">
              <a:buNone/>
              <a:defRPr sz="2440"/>
            </a:lvl1pPr>
            <a:lvl2pPr marL="697230" indent="0">
              <a:buNone/>
              <a:defRPr sz="2135"/>
            </a:lvl2pPr>
            <a:lvl3pPr marL="1394460" indent="0">
              <a:buNone/>
              <a:defRPr sz="1830"/>
            </a:lvl3pPr>
            <a:lvl4pPr marL="2091690" indent="0">
              <a:buNone/>
              <a:defRPr sz="1525"/>
            </a:lvl4pPr>
            <a:lvl5pPr marL="2788920" indent="0">
              <a:buNone/>
              <a:defRPr sz="1525"/>
            </a:lvl5pPr>
            <a:lvl6pPr marL="3486150" indent="0">
              <a:buNone/>
              <a:defRPr sz="1525"/>
            </a:lvl6pPr>
            <a:lvl7pPr marL="4183380" indent="0">
              <a:buNone/>
              <a:defRPr sz="1525"/>
            </a:lvl7pPr>
            <a:lvl8pPr marL="4880610" indent="0">
              <a:buNone/>
              <a:defRPr sz="1525"/>
            </a:lvl8pPr>
            <a:lvl9pPr marL="5577840" indent="0">
              <a:buNone/>
              <a:defRPr sz="152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34B968E-4B2A-4149-8B69-A5EA4627BAA4}" type="datetimeFigureOut">
              <a:rPr lang="es-CO" smtClean="0"/>
              <a:t>6/08/2022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A67EA209-55DD-468A-A53F-4D4BF020B7BE}" type="slidenum">
              <a:rPr lang="es-CO" smtClean="0"/>
              <a:t>‹Nº›</a:t>
            </a:fld>
            <a:endParaRPr lang="es-CO"/>
          </a:p>
        </p:txBody>
      </p:sp>
    </p:spTree>
    <p:extLst>
      <p:ext uri="{BB962C8B-B14F-4D97-AF65-F5344CB8AC3E}">
        <p14:creationId xmlns:p14="http://schemas.microsoft.com/office/powerpoint/2010/main" val="3128241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583679" y="697230"/>
            <a:ext cx="7415441" cy="2440305"/>
          </a:xfrm>
        </p:spPr>
        <p:txBody>
          <a:bodyPr anchor="b"/>
          <a:lstStyle>
            <a:lvl1pPr>
              <a:defRPr sz="488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774494" y="1505824"/>
            <a:ext cx="11639580" cy="7432278"/>
          </a:xfrm>
        </p:spPr>
        <p:txBody>
          <a:bodyPr anchor="t"/>
          <a:lstStyle>
            <a:lvl1pPr marL="0" indent="0">
              <a:buNone/>
              <a:defRPr sz="4880"/>
            </a:lvl1pPr>
            <a:lvl2pPr marL="697230" indent="0">
              <a:buNone/>
              <a:defRPr sz="4270"/>
            </a:lvl2pPr>
            <a:lvl3pPr marL="1394460" indent="0">
              <a:buNone/>
              <a:defRPr sz="3660"/>
            </a:lvl3pPr>
            <a:lvl4pPr marL="2091690" indent="0">
              <a:buNone/>
              <a:defRPr sz="3050"/>
            </a:lvl4pPr>
            <a:lvl5pPr marL="2788920" indent="0">
              <a:buNone/>
              <a:defRPr sz="3050"/>
            </a:lvl5pPr>
            <a:lvl6pPr marL="3486150" indent="0">
              <a:buNone/>
              <a:defRPr sz="3050"/>
            </a:lvl6pPr>
            <a:lvl7pPr marL="4183380" indent="0">
              <a:buNone/>
              <a:defRPr sz="3050"/>
            </a:lvl7pPr>
            <a:lvl8pPr marL="4880610" indent="0">
              <a:buNone/>
              <a:defRPr sz="3050"/>
            </a:lvl8pPr>
            <a:lvl9pPr marL="5577840" indent="0">
              <a:buNone/>
              <a:defRPr sz="305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583679" y="3137535"/>
            <a:ext cx="7415441" cy="5812672"/>
          </a:xfrm>
        </p:spPr>
        <p:txBody>
          <a:bodyPr/>
          <a:lstStyle>
            <a:lvl1pPr marL="0" indent="0">
              <a:buNone/>
              <a:defRPr sz="2440"/>
            </a:lvl1pPr>
            <a:lvl2pPr marL="697230" indent="0">
              <a:buNone/>
              <a:defRPr sz="2135"/>
            </a:lvl2pPr>
            <a:lvl3pPr marL="1394460" indent="0">
              <a:buNone/>
              <a:defRPr sz="1830"/>
            </a:lvl3pPr>
            <a:lvl4pPr marL="2091690" indent="0">
              <a:buNone/>
              <a:defRPr sz="1525"/>
            </a:lvl4pPr>
            <a:lvl5pPr marL="2788920" indent="0">
              <a:buNone/>
              <a:defRPr sz="1525"/>
            </a:lvl5pPr>
            <a:lvl6pPr marL="3486150" indent="0">
              <a:buNone/>
              <a:defRPr sz="1525"/>
            </a:lvl6pPr>
            <a:lvl7pPr marL="4183380" indent="0">
              <a:buNone/>
              <a:defRPr sz="1525"/>
            </a:lvl7pPr>
            <a:lvl8pPr marL="4880610" indent="0">
              <a:buNone/>
              <a:defRPr sz="1525"/>
            </a:lvl8pPr>
            <a:lvl9pPr marL="5577840" indent="0">
              <a:buNone/>
              <a:defRPr sz="152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34B968E-4B2A-4149-8B69-A5EA4627BAA4}" type="datetimeFigureOut">
              <a:rPr lang="es-CO" smtClean="0"/>
              <a:t>6/08/2022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A67EA209-55DD-468A-A53F-4D4BF020B7BE}" type="slidenum">
              <a:rPr lang="es-CO" smtClean="0"/>
              <a:t>‹Nº›</a:t>
            </a:fld>
            <a:endParaRPr lang="es-CO"/>
          </a:p>
        </p:txBody>
      </p:sp>
    </p:spTree>
    <p:extLst>
      <p:ext uri="{BB962C8B-B14F-4D97-AF65-F5344CB8AC3E}">
        <p14:creationId xmlns:p14="http://schemas.microsoft.com/office/powerpoint/2010/main" val="4186482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80684" y="556816"/>
            <a:ext cx="19830396" cy="202148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580684" y="2784078"/>
            <a:ext cx="19830396" cy="663579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580684" y="9693434"/>
            <a:ext cx="5173147" cy="556816"/>
          </a:xfrm>
          <a:prstGeom prst="rect">
            <a:avLst/>
          </a:prstGeom>
        </p:spPr>
        <p:txBody>
          <a:bodyPr vert="horz" lIns="91440" tIns="45720" rIns="91440" bIns="45720" rtlCol="0" anchor="ctr"/>
          <a:lstStyle>
            <a:lvl1pPr algn="l">
              <a:defRPr sz="1830">
                <a:solidFill>
                  <a:schemeClr val="tx1">
                    <a:tint val="75000"/>
                  </a:schemeClr>
                </a:solidFill>
              </a:defRPr>
            </a:lvl1pPr>
          </a:lstStyle>
          <a:p>
            <a:fld id="{C34B968E-4B2A-4149-8B69-A5EA4627BAA4}" type="datetimeFigureOut">
              <a:rPr lang="es-CO" smtClean="0"/>
              <a:t>6/08/2022</a:t>
            </a:fld>
            <a:endParaRPr lang="es-CO"/>
          </a:p>
        </p:txBody>
      </p:sp>
      <p:sp>
        <p:nvSpPr>
          <p:cNvPr id="5" name="Footer Placeholder 4"/>
          <p:cNvSpPr>
            <a:spLocks noGrp="1"/>
          </p:cNvSpPr>
          <p:nvPr>
            <p:ph type="ftr" sz="quarter" idx="3"/>
          </p:nvPr>
        </p:nvSpPr>
        <p:spPr>
          <a:xfrm>
            <a:off x="7616022" y="9693434"/>
            <a:ext cx="7759720" cy="556816"/>
          </a:xfrm>
          <a:prstGeom prst="rect">
            <a:avLst/>
          </a:prstGeom>
        </p:spPr>
        <p:txBody>
          <a:bodyPr vert="horz" lIns="91440" tIns="45720" rIns="91440" bIns="45720" rtlCol="0" anchor="ctr"/>
          <a:lstStyle>
            <a:lvl1pPr algn="ctr">
              <a:defRPr sz="183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16237932" y="9693434"/>
            <a:ext cx="5173147" cy="556816"/>
          </a:xfrm>
          <a:prstGeom prst="rect">
            <a:avLst/>
          </a:prstGeom>
        </p:spPr>
        <p:txBody>
          <a:bodyPr vert="horz" lIns="91440" tIns="45720" rIns="91440" bIns="45720" rtlCol="0" anchor="ctr"/>
          <a:lstStyle>
            <a:lvl1pPr algn="r">
              <a:defRPr sz="1830">
                <a:solidFill>
                  <a:schemeClr val="tx1">
                    <a:tint val="75000"/>
                  </a:schemeClr>
                </a:solidFill>
              </a:defRPr>
            </a:lvl1pPr>
          </a:lstStyle>
          <a:p>
            <a:fld id="{A67EA209-55DD-468A-A53F-4D4BF020B7BE}" type="slidenum">
              <a:rPr lang="es-CO" smtClean="0"/>
              <a:t>‹Nº›</a:t>
            </a:fld>
            <a:endParaRPr lang="es-CO"/>
          </a:p>
        </p:txBody>
      </p:sp>
    </p:spTree>
    <p:extLst>
      <p:ext uri="{BB962C8B-B14F-4D97-AF65-F5344CB8AC3E}">
        <p14:creationId xmlns:p14="http://schemas.microsoft.com/office/powerpoint/2010/main" val="41545904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394460" rtl="0" eaLnBrk="1" latinLnBrk="0" hangingPunct="1">
        <a:lnSpc>
          <a:spcPct val="90000"/>
        </a:lnSpc>
        <a:spcBef>
          <a:spcPct val="0"/>
        </a:spcBef>
        <a:buNone/>
        <a:defRPr sz="6710" kern="1200">
          <a:solidFill>
            <a:schemeClr val="tx1"/>
          </a:solidFill>
          <a:latin typeface="+mj-lt"/>
          <a:ea typeface="+mj-ea"/>
          <a:cs typeface="+mj-cs"/>
        </a:defRPr>
      </a:lvl1pPr>
    </p:titleStyle>
    <p:bodyStyle>
      <a:lvl1pPr marL="348615" indent="-348615" algn="l" defTabSz="1394460" rtl="0" eaLnBrk="1" latinLnBrk="0" hangingPunct="1">
        <a:lnSpc>
          <a:spcPct val="90000"/>
        </a:lnSpc>
        <a:spcBef>
          <a:spcPts val="1525"/>
        </a:spcBef>
        <a:buFont typeface="Arial" panose="020B0604020202020204" pitchFamily="34" charset="0"/>
        <a:buChar char="•"/>
        <a:defRPr sz="4270" kern="1200">
          <a:solidFill>
            <a:schemeClr val="tx1"/>
          </a:solidFill>
          <a:latin typeface="+mn-lt"/>
          <a:ea typeface="+mn-ea"/>
          <a:cs typeface="+mn-cs"/>
        </a:defRPr>
      </a:lvl1pPr>
      <a:lvl2pPr marL="1045845" indent="-348615" algn="l" defTabSz="1394460" rtl="0" eaLnBrk="1" latinLnBrk="0" hangingPunct="1">
        <a:lnSpc>
          <a:spcPct val="90000"/>
        </a:lnSpc>
        <a:spcBef>
          <a:spcPts val="763"/>
        </a:spcBef>
        <a:buFont typeface="Arial" panose="020B0604020202020204" pitchFamily="34" charset="0"/>
        <a:buChar char="•"/>
        <a:defRPr sz="3660" kern="1200">
          <a:solidFill>
            <a:schemeClr val="tx1"/>
          </a:solidFill>
          <a:latin typeface="+mn-lt"/>
          <a:ea typeface="+mn-ea"/>
          <a:cs typeface="+mn-cs"/>
        </a:defRPr>
      </a:lvl2pPr>
      <a:lvl3pPr marL="1743075" indent="-348615" algn="l" defTabSz="1394460" rtl="0" eaLnBrk="1" latinLnBrk="0" hangingPunct="1">
        <a:lnSpc>
          <a:spcPct val="90000"/>
        </a:lnSpc>
        <a:spcBef>
          <a:spcPts val="763"/>
        </a:spcBef>
        <a:buFont typeface="Arial" panose="020B0604020202020204" pitchFamily="34" charset="0"/>
        <a:buChar char="•"/>
        <a:defRPr sz="3050" kern="1200">
          <a:solidFill>
            <a:schemeClr val="tx1"/>
          </a:solidFill>
          <a:latin typeface="+mn-lt"/>
          <a:ea typeface="+mn-ea"/>
          <a:cs typeface="+mn-cs"/>
        </a:defRPr>
      </a:lvl3pPr>
      <a:lvl4pPr marL="2440305" indent="-348615" algn="l" defTabSz="1394460" rtl="0" eaLnBrk="1" latinLnBrk="0" hangingPunct="1">
        <a:lnSpc>
          <a:spcPct val="90000"/>
        </a:lnSpc>
        <a:spcBef>
          <a:spcPts val="763"/>
        </a:spcBef>
        <a:buFont typeface="Arial" panose="020B0604020202020204" pitchFamily="34" charset="0"/>
        <a:buChar char="•"/>
        <a:defRPr sz="2745" kern="1200">
          <a:solidFill>
            <a:schemeClr val="tx1"/>
          </a:solidFill>
          <a:latin typeface="+mn-lt"/>
          <a:ea typeface="+mn-ea"/>
          <a:cs typeface="+mn-cs"/>
        </a:defRPr>
      </a:lvl4pPr>
      <a:lvl5pPr marL="3137535" indent="-348615" algn="l" defTabSz="1394460" rtl="0" eaLnBrk="1" latinLnBrk="0" hangingPunct="1">
        <a:lnSpc>
          <a:spcPct val="90000"/>
        </a:lnSpc>
        <a:spcBef>
          <a:spcPts val="763"/>
        </a:spcBef>
        <a:buFont typeface="Arial" panose="020B0604020202020204" pitchFamily="34" charset="0"/>
        <a:buChar char="•"/>
        <a:defRPr sz="2745" kern="1200">
          <a:solidFill>
            <a:schemeClr val="tx1"/>
          </a:solidFill>
          <a:latin typeface="+mn-lt"/>
          <a:ea typeface="+mn-ea"/>
          <a:cs typeface="+mn-cs"/>
        </a:defRPr>
      </a:lvl5pPr>
      <a:lvl6pPr marL="3834765" indent="-348615" algn="l" defTabSz="1394460" rtl="0" eaLnBrk="1" latinLnBrk="0" hangingPunct="1">
        <a:lnSpc>
          <a:spcPct val="90000"/>
        </a:lnSpc>
        <a:spcBef>
          <a:spcPts val="763"/>
        </a:spcBef>
        <a:buFont typeface="Arial" panose="020B0604020202020204" pitchFamily="34" charset="0"/>
        <a:buChar char="•"/>
        <a:defRPr sz="2745" kern="1200">
          <a:solidFill>
            <a:schemeClr val="tx1"/>
          </a:solidFill>
          <a:latin typeface="+mn-lt"/>
          <a:ea typeface="+mn-ea"/>
          <a:cs typeface="+mn-cs"/>
        </a:defRPr>
      </a:lvl6pPr>
      <a:lvl7pPr marL="4531995" indent="-348615" algn="l" defTabSz="1394460" rtl="0" eaLnBrk="1" latinLnBrk="0" hangingPunct="1">
        <a:lnSpc>
          <a:spcPct val="90000"/>
        </a:lnSpc>
        <a:spcBef>
          <a:spcPts val="763"/>
        </a:spcBef>
        <a:buFont typeface="Arial" panose="020B0604020202020204" pitchFamily="34" charset="0"/>
        <a:buChar char="•"/>
        <a:defRPr sz="2745" kern="1200">
          <a:solidFill>
            <a:schemeClr val="tx1"/>
          </a:solidFill>
          <a:latin typeface="+mn-lt"/>
          <a:ea typeface="+mn-ea"/>
          <a:cs typeface="+mn-cs"/>
        </a:defRPr>
      </a:lvl7pPr>
      <a:lvl8pPr marL="5229225" indent="-348615" algn="l" defTabSz="1394460" rtl="0" eaLnBrk="1" latinLnBrk="0" hangingPunct="1">
        <a:lnSpc>
          <a:spcPct val="90000"/>
        </a:lnSpc>
        <a:spcBef>
          <a:spcPts val="763"/>
        </a:spcBef>
        <a:buFont typeface="Arial" panose="020B0604020202020204" pitchFamily="34" charset="0"/>
        <a:buChar char="•"/>
        <a:defRPr sz="2745" kern="1200">
          <a:solidFill>
            <a:schemeClr val="tx1"/>
          </a:solidFill>
          <a:latin typeface="+mn-lt"/>
          <a:ea typeface="+mn-ea"/>
          <a:cs typeface="+mn-cs"/>
        </a:defRPr>
      </a:lvl8pPr>
      <a:lvl9pPr marL="5926455" indent="-348615" algn="l" defTabSz="1394460" rtl="0" eaLnBrk="1" latinLnBrk="0" hangingPunct="1">
        <a:lnSpc>
          <a:spcPct val="90000"/>
        </a:lnSpc>
        <a:spcBef>
          <a:spcPts val="763"/>
        </a:spcBef>
        <a:buFont typeface="Arial" panose="020B0604020202020204" pitchFamily="34" charset="0"/>
        <a:buChar char="•"/>
        <a:defRPr sz="2745" kern="1200">
          <a:solidFill>
            <a:schemeClr val="tx1"/>
          </a:solidFill>
          <a:latin typeface="+mn-lt"/>
          <a:ea typeface="+mn-ea"/>
          <a:cs typeface="+mn-cs"/>
        </a:defRPr>
      </a:lvl9pPr>
    </p:bodyStyle>
    <p:otherStyle>
      <a:defPPr>
        <a:defRPr lang="en-US"/>
      </a:defPPr>
      <a:lvl1pPr marL="0" algn="l" defTabSz="1394460" rtl="0" eaLnBrk="1" latinLnBrk="0" hangingPunct="1">
        <a:defRPr sz="2745" kern="1200">
          <a:solidFill>
            <a:schemeClr val="tx1"/>
          </a:solidFill>
          <a:latin typeface="+mn-lt"/>
          <a:ea typeface="+mn-ea"/>
          <a:cs typeface="+mn-cs"/>
        </a:defRPr>
      </a:lvl1pPr>
      <a:lvl2pPr marL="697230" algn="l" defTabSz="1394460" rtl="0" eaLnBrk="1" latinLnBrk="0" hangingPunct="1">
        <a:defRPr sz="2745" kern="1200">
          <a:solidFill>
            <a:schemeClr val="tx1"/>
          </a:solidFill>
          <a:latin typeface="+mn-lt"/>
          <a:ea typeface="+mn-ea"/>
          <a:cs typeface="+mn-cs"/>
        </a:defRPr>
      </a:lvl2pPr>
      <a:lvl3pPr marL="1394460" algn="l" defTabSz="1394460" rtl="0" eaLnBrk="1" latinLnBrk="0" hangingPunct="1">
        <a:defRPr sz="2745" kern="1200">
          <a:solidFill>
            <a:schemeClr val="tx1"/>
          </a:solidFill>
          <a:latin typeface="+mn-lt"/>
          <a:ea typeface="+mn-ea"/>
          <a:cs typeface="+mn-cs"/>
        </a:defRPr>
      </a:lvl3pPr>
      <a:lvl4pPr marL="2091690" algn="l" defTabSz="1394460" rtl="0" eaLnBrk="1" latinLnBrk="0" hangingPunct="1">
        <a:defRPr sz="2745" kern="1200">
          <a:solidFill>
            <a:schemeClr val="tx1"/>
          </a:solidFill>
          <a:latin typeface="+mn-lt"/>
          <a:ea typeface="+mn-ea"/>
          <a:cs typeface="+mn-cs"/>
        </a:defRPr>
      </a:lvl4pPr>
      <a:lvl5pPr marL="2788920" algn="l" defTabSz="1394460" rtl="0" eaLnBrk="1" latinLnBrk="0" hangingPunct="1">
        <a:defRPr sz="2745" kern="1200">
          <a:solidFill>
            <a:schemeClr val="tx1"/>
          </a:solidFill>
          <a:latin typeface="+mn-lt"/>
          <a:ea typeface="+mn-ea"/>
          <a:cs typeface="+mn-cs"/>
        </a:defRPr>
      </a:lvl5pPr>
      <a:lvl6pPr marL="3486150" algn="l" defTabSz="1394460" rtl="0" eaLnBrk="1" latinLnBrk="0" hangingPunct="1">
        <a:defRPr sz="2745" kern="1200">
          <a:solidFill>
            <a:schemeClr val="tx1"/>
          </a:solidFill>
          <a:latin typeface="+mn-lt"/>
          <a:ea typeface="+mn-ea"/>
          <a:cs typeface="+mn-cs"/>
        </a:defRPr>
      </a:lvl6pPr>
      <a:lvl7pPr marL="4183380" algn="l" defTabSz="1394460" rtl="0" eaLnBrk="1" latinLnBrk="0" hangingPunct="1">
        <a:defRPr sz="2745" kern="1200">
          <a:solidFill>
            <a:schemeClr val="tx1"/>
          </a:solidFill>
          <a:latin typeface="+mn-lt"/>
          <a:ea typeface="+mn-ea"/>
          <a:cs typeface="+mn-cs"/>
        </a:defRPr>
      </a:lvl7pPr>
      <a:lvl8pPr marL="4880610" algn="l" defTabSz="1394460" rtl="0" eaLnBrk="1" latinLnBrk="0" hangingPunct="1">
        <a:defRPr sz="2745" kern="1200">
          <a:solidFill>
            <a:schemeClr val="tx1"/>
          </a:solidFill>
          <a:latin typeface="+mn-lt"/>
          <a:ea typeface="+mn-ea"/>
          <a:cs typeface="+mn-cs"/>
        </a:defRPr>
      </a:lvl8pPr>
      <a:lvl9pPr marL="5577840" algn="l" defTabSz="1394460" rtl="0" eaLnBrk="1" latinLnBrk="0" hangingPunct="1">
        <a:defRPr sz="274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21C09B9-1B41-4E55-BDB6-56DAC008A49A}"/>
              </a:ext>
            </a:extLst>
          </p:cNvPr>
          <p:cNvSpPr txBox="1">
            <a:spLocks/>
          </p:cNvSpPr>
          <p:nvPr/>
        </p:nvSpPr>
        <p:spPr>
          <a:xfrm>
            <a:off x="2129605" y="446568"/>
            <a:ext cx="18266735" cy="1254642"/>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MX" sz="4000" b="1" dirty="0">
                <a:latin typeface="Open Sans" panose="020B0606030504020204" pitchFamily="34" charset="0"/>
                <a:ea typeface="Open Sans" panose="020B0606030504020204" pitchFamily="34" charset="0"/>
                <a:cs typeface="Open Sans" panose="020B0606030504020204" pitchFamily="34" charset="0"/>
              </a:rPr>
              <a:t>PRINCIPALES ACONTECIMIENTOS EN EL DESARROLLO DE LAS REDES NEURONALES</a:t>
            </a:r>
            <a:endParaRPr lang="en-US" sz="40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Freeform 36">
            <a:extLst>
              <a:ext uri="{FF2B5EF4-FFF2-40B4-BE49-F238E27FC236}">
                <a16:creationId xmlns:a16="http://schemas.microsoft.com/office/drawing/2014/main" id="{17406F55-E076-421F-B174-434DC2F5B506}"/>
              </a:ext>
            </a:extLst>
          </p:cNvPr>
          <p:cNvSpPr/>
          <p:nvPr/>
        </p:nvSpPr>
        <p:spPr>
          <a:xfrm>
            <a:off x="1126915" y="6018028"/>
            <a:ext cx="1429694" cy="487880"/>
          </a:xfrm>
          <a:custGeom>
            <a:avLst/>
            <a:gdLst>
              <a:gd name="connsiteX0" fmla="*/ 0 w 1728216"/>
              <a:gd name="connsiteY0" fmla="*/ 694945 h 694945"/>
              <a:gd name="connsiteX1" fmla="*/ 1380744 w 1728216"/>
              <a:gd name="connsiteY1" fmla="*/ 694945 h 694945"/>
              <a:gd name="connsiteX2" fmla="*/ 1728216 w 1728216"/>
              <a:gd name="connsiteY2" fmla="*/ 349080 h 694945"/>
              <a:gd name="connsiteX3" fmla="*/ 1728074 w 1728216"/>
              <a:gd name="connsiteY3" fmla="*/ 348278 h 694945"/>
              <a:gd name="connsiteX4" fmla="*/ 1728216 w 1728216"/>
              <a:gd name="connsiteY4" fmla="*/ 347472 h 694945"/>
              <a:gd name="connsiteX5" fmla="*/ 1380744 w 1728216"/>
              <a:gd name="connsiteY5" fmla="*/ 0 h 694945"/>
              <a:gd name="connsiteX6" fmla="*/ 0 w 1728216"/>
              <a:gd name="connsiteY6" fmla="*/ 0 h 694945"/>
              <a:gd name="connsiteX7" fmla="*/ 0 w 1728216"/>
              <a:gd name="connsiteY7" fmla="*/ 347473 h 694945"/>
              <a:gd name="connsiteX8" fmla="*/ 0 w 1728216"/>
              <a:gd name="connsiteY8" fmla="*/ 349086 h 69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8216" h="694945">
                <a:moveTo>
                  <a:pt x="0" y="694945"/>
                </a:moveTo>
                <a:lnTo>
                  <a:pt x="1380744" y="694945"/>
                </a:lnTo>
                <a:cubicBezTo>
                  <a:pt x="1572647" y="694945"/>
                  <a:pt x="1728216" y="540096"/>
                  <a:pt x="1728216" y="349080"/>
                </a:cubicBezTo>
                <a:lnTo>
                  <a:pt x="1728074" y="348278"/>
                </a:lnTo>
                <a:lnTo>
                  <a:pt x="1728216" y="347472"/>
                </a:lnTo>
                <a:cubicBezTo>
                  <a:pt x="1728216" y="155569"/>
                  <a:pt x="1572647" y="0"/>
                  <a:pt x="1380744" y="0"/>
                </a:cubicBezTo>
                <a:lnTo>
                  <a:pt x="0" y="0"/>
                </a:lnTo>
                <a:lnTo>
                  <a:pt x="0" y="347473"/>
                </a:lnTo>
                <a:lnTo>
                  <a:pt x="0" y="349086"/>
                </a:lnTo>
                <a:close/>
              </a:path>
            </a:pathLst>
          </a:custGeom>
          <a:solidFill>
            <a:srgbClr val="2D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1943</a:t>
            </a:r>
          </a:p>
        </p:txBody>
      </p:sp>
      <p:sp>
        <p:nvSpPr>
          <p:cNvPr id="8" name="Freeform 38">
            <a:extLst>
              <a:ext uri="{FF2B5EF4-FFF2-40B4-BE49-F238E27FC236}">
                <a16:creationId xmlns:a16="http://schemas.microsoft.com/office/drawing/2014/main" id="{C7EC6561-E7C9-4EC1-B96A-1F16FB886F60}"/>
              </a:ext>
            </a:extLst>
          </p:cNvPr>
          <p:cNvSpPr/>
          <p:nvPr/>
        </p:nvSpPr>
        <p:spPr>
          <a:xfrm>
            <a:off x="3122715" y="5989807"/>
            <a:ext cx="1429693" cy="487880"/>
          </a:xfrm>
          <a:custGeom>
            <a:avLst/>
            <a:gdLst>
              <a:gd name="connsiteX0" fmla="*/ 0 w 1728216"/>
              <a:gd name="connsiteY0" fmla="*/ 694945 h 694945"/>
              <a:gd name="connsiteX1" fmla="*/ 1380744 w 1728216"/>
              <a:gd name="connsiteY1" fmla="*/ 694945 h 694945"/>
              <a:gd name="connsiteX2" fmla="*/ 1728216 w 1728216"/>
              <a:gd name="connsiteY2" fmla="*/ 349080 h 694945"/>
              <a:gd name="connsiteX3" fmla="*/ 1728074 w 1728216"/>
              <a:gd name="connsiteY3" fmla="*/ 348278 h 694945"/>
              <a:gd name="connsiteX4" fmla="*/ 1728216 w 1728216"/>
              <a:gd name="connsiteY4" fmla="*/ 347472 h 694945"/>
              <a:gd name="connsiteX5" fmla="*/ 1380744 w 1728216"/>
              <a:gd name="connsiteY5" fmla="*/ 0 h 694945"/>
              <a:gd name="connsiteX6" fmla="*/ 0 w 1728216"/>
              <a:gd name="connsiteY6" fmla="*/ 0 h 694945"/>
              <a:gd name="connsiteX7" fmla="*/ 0 w 1728216"/>
              <a:gd name="connsiteY7" fmla="*/ 1 h 694945"/>
              <a:gd name="connsiteX8" fmla="*/ 347472 w 1728216"/>
              <a:gd name="connsiteY8" fmla="*/ 347473 h 694945"/>
              <a:gd name="connsiteX9" fmla="*/ 0 w 1728216"/>
              <a:gd name="connsiteY9" fmla="*/ 694945 h 69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216" h="694945">
                <a:moveTo>
                  <a:pt x="0" y="694945"/>
                </a:moveTo>
                <a:lnTo>
                  <a:pt x="1380744" y="694945"/>
                </a:lnTo>
                <a:cubicBezTo>
                  <a:pt x="1572647" y="694945"/>
                  <a:pt x="1728216" y="540096"/>
                  <a:pt x="1728216" y="349080"/>
                </a:cubicBezTo>
                <a:lnTo>
                  <a:pt x="1728074" y="348278"/>
                </a:lnTo>
                <a:lnTo>
                  <a:pt x="1728216" y="347472"/>
                </a:lnTo>
                <a:cubicBezTo>
                  <a:pt x="1728216" y="155569"/>
                  <a:pt x="1572647" y="0"/>
                  <a:pt x="1380744" y="0"/>
                </a:cubicBezTo>
                <a:lnTo>
                  <a:pt x="0" y="0"/>
                </a:lnTo>
                <a:lnTo>
                  <a:pt x="0" y="1"/>
                </a:lnTo>
                <a:cubicBezTo>
                  <a:pt x="191903" y="1"/>
                  <a:pt x="347472" y="155570"/>
                  <a:pt x="347472" y="347473"/>
                </a:cubicBezTo>
                <a:cubicBezTo>
                  <a:pt x="347472" y="539376"/>
                  <a:pt x="191903" y="694945"/>
                  <a:pt x="0" y="694945"/>
                </a:cubicBezTo>
                <a:close/>
              </a:path>
            </a:pathLst>
          </a:custGeom>
          <a:solidFill>
            <a:srgbClr val="8D44AD"/>
          </a:solidFill>
          <a:ln>
            <a:noFill/>
          </a:ln>
        </p:spPr>
        <p:style>
          <a:lnRef idx="2">
            <a:schemeClr val="accent1">
              <a:shade val="50000"/>
            </a:schemeClr>
          </a:lnRef>
          <a:fillRef idx="1">
            <a:schemeClr val="accent1"/>
          </a:fillRef>
          <a:effectRef idx="0">
            <a:schemeClr val="accent1"/>
          </a:effectRef>
          <a:fontRef idx="minor">
            <a:schemeClr val="lt1"/>
          </a:fontRef>
        </p:style>
        <p:txBody>
          <a:bodyPr rIns="365760" rtlCol="0" anchor="ctr"/>
          <a:lstStyle/>
          <a:p>
            <a:pPr algn="ctr"/>
            <a:endPar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Freeform 39">
            <a:extLst>
              <a:ext uri="{FF2B5EF4-FFF2-40B4-BE49-F238E27FC236}">
                <a16:creationId xmlns:a16="http://schemas.microsoft.com/office/drawing/2014/main" id="{20C12DB1-9435-48E7-8504-C7A5A9941AFF}"/>
              </a:ext>
            </a:extLst>
          </p:cNvPr>
          <p:cNvSpPr/>
          <p:nvPr/>
        </p:nvSpPr>
        <p:spPr>
          <a:xfrm>
            <a:off x="4689049" y="5989807"/>
            <a:ext cx="1429693" cy="487880"/>
          </a:xfrm>
          <a:custGeom>
            <a:avLst/>
            <a:gdLst>
              <a:gd name="connsiteX0" fmla="*/ 0 w 1728216"/>
              <a:gd name="connsiteY0" fmla="*/ 694945 h 694945"/>
              <a:gd name="connsiteX1" fmla="*/ 1380744 w 1728216"/>
              <a:gd name="connsiteY1" fmla="*/ 694945 h 694945"/>
              <a:gd name="connsiteX2" fmla="*/ 1728216 w 1728216"/>
              <a:gd name="connsiteY2" fmla="*/ 349080 h 694945"/>
              <a:gd name="connsiteX3" fmla="*/ 1728074 w 1728216"/>
              <a:gd name="connsiteY3" fmla="*/ 348278 h 694945"/>
              <a:gd name="connsiteX4" fmla="*/ 1728216 w 1728216"/>
              <a:gd name="connsiteY4" fmla="*/ 347472 h 694945"/>
              <a:gd name="connsiteX5" fmla="*/ 1380744 w 1728216"/>
              <a:gd name="connsiteY5" fmla="*/ 0 h 694945"/>
              <a:gd name="connsiteX6" fmla="*/ 0 w 1728216"/>
              <a:gd name="connsiteY6" fmla="*/ 0 h 694945"/>
              <a:gd name="connsiteX7" fmla="*/ 0 w 1728216"/>
              <a:gd name="connsiteY7" fmla="*/ 1 h 694945"/>
              <a:gd name="connsiteX8" fmla="*/ 347472 w 1728216"/>
              <a:gd name="connsiteY8" fmla="*/ 347473 h 694945"/>
              <a:gd name="connsiteX9" fmla="*/ 0 w 1728216"/>
              <a:gd name="connsiteY9" fmla="*/ 694945 h 69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216" h="694945">
                <a:moveTo>
                  <a:pt x="0" y="694945"/>
                </a:moveTo>
                <a:lnTo>
                  <a:pt x="1380744" y="694945"/>
                </a:lnTo>
                <a:cubicBezTo>
                  <a:pt x="1572647" y="694945"/>
                  <a:pt x="1728216" y="540096"/>
                  <a:pt x="1728216" y="349080"/>
                </a:cubicBezTo>
                <a:lnTo>
                  <a:pt x="1728074" y="348278"/>
                </a:lnTo>
                <a:lnTo>
                  <a:pt x="1728216" y="347472"/>
                </a:lnTo>
                <a:cubicBezTo>
                  <a:pt x="1728216" y="155569"/>
                  <a:pt x="1572647" y="0"/>
                  <a:pt x="1380744" y="0"/>
                </a:cubicBezTo>
                <a:lnTo>
                  <a:pt x="0" y="0"/>
                </a:lnTo>
                <a:lnTo>
                  <a:pt x="0" y="1"/>
                </a:lnTo>
                <a:cubicBezTo>
                  <a:pt x="191903" y="1"/>
                  <a:pt x="347472" y="155570"/>
                  <a:pt x="347472" y="347473"/>
                </a:cubicBezTo>
                <a:cubicBezTo>
                  <a:pt x="347472" y="539376"/>
                  <a:pt x="191903" y="694945"/>
                  <a:pt x="0" y="694945"/>
                </a:cubicBezTo>
                <a:close/>
              </a:path>
            </a:pathLst>
          </a:custGeom>
          <a:solidFill>
            <a:srgbClr val="297FB8"/>
          </a:solidFill>
          <a:ln>
            <a:noFill/>
          </a:ln>
        </p:spPr>
        <p:style>
          <a:lnRef idx="2">
            <a:schemeClr val="accent1">
              <a:shade val="50000"/>
            </a:schemeClr>
          </a:lnRef>
          <a:fillRef idx="1">
            <a:schemeClr val="accent1"/>
          </a:fillRef>
          <a:effectRef idx="0">
            <a:schemeClr val="accent1"/>
          </a:effectRef>
          <a:fontRef idx="minor">
            <a:schemeClr val="lt1"/>
          </a:fontRef>
        </p:style>
        <p:txBody>
          <a:bodyPr rIns="365760" rtlCol="0" anchor="ctr"/>
          <a:lstStyle/>
          <a:p>
            <a:pPr algn="r"/>
            <a:endParaRPr lang="en-US" sz="2800" b="1"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Freeform 40">
            <a:extLst>
              <a:ext uri="{FF2B5EF4-FFF2-40B4-BE49-F238E27FC236}">
                <a16:creationId xmlns:a16="http://schemas.microsoft.com/office/drawing/2014/main" id="{4DA7D2BF-155C-4DD6-8E41-5416F99F51FF}"/>
              </a:ext>
            </a:extLst>
          </p:cNvPr>
          <p:cNvSpPr/>
          <p:nvPr/>
        </p:nvSpPr>
        <p:spPr>
          <a:xfrm>
            <a:off x="6118742" y="5989807"/>
            <a:ext cx="1429693" cy="487880"/>
          </a:xfrm>
          <a:custGeom>
            <a:avLst/>
            <a:gdLst>
              <a:gd name="connsiteX0" fmla="*/ 0 w 1728216"/>
              <a:gd name="connsiteY0" fmla="*/ 694945 h 694945"/>
              <a:gd name="connsiteX1" fmla="*/ 1380744 w 1728216"/>
              <a:gd name="connsiteY1" fmla="*/ 694945 h 694945"/>
              <a:gd name="connsiteX2" fmla="*/ 1728216 w 1728216"/>
              <a:gd name="connsiteY2" fmla="*/ 349080 h 694945"/>
              <a:gd name="connsiteX3" fmla="*/ 1728074 w 1728216"/>
              <a:gd name="connsiteY3" fmla="*/ 348278 h 694945"/>
              <a:gd name="connsiteX4" fmla="*/ 1728216 w 1728216"/>
              <a:gd name="connsiteY4" fmla="*/ 347472 h 694945"/>
              <a:gd name="connsiteX5" fmla="*/ 1380744 w 1728216"/>
              <a:gd name="connsiteY5" fmla="*/ 0 h 694945"/>
              <a:gd name="connsiteX6" fmla="*/ 0 w 1728216"/>
              <a:gd name="connsiteY6" fmla="*/ 0 h 694945"/>
              <a:gd name="connsiteX7" fmla="*/ 0 w 1728216"/>
              <a:gd name="connsiteY7" fmla="*/ 1 h 694945"/>
              <a:gd name="connsiteX8" fmla="*/ 347472 w 1728216"/>
              <a:gd name="connsiteY8" fmla="*/ 347473 h 694945"/>
              <a:gd name="connsiteX9" fmla="*/ 0 w 1728216"/>
              <a:gd name="connsiteY9" fmla="*/ 694945 h 69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216" h="694945">
                <a:moveTo>
                  <a:pt x="0" y="694945"/>
                </a:moveTo>
                <a:lnTo>
                  <a:pt x="1380744" y="694945"/>
                </a:lnTo>
                <a:cubicBezTo>
                  <a:pt x="1572647" y="694945"/>
                  <a:pt x="1728216" y="540096"/>
                  <a:pt x="1728216" y="349080"/>
                </a:cubicBezTo>
                <a:lnTo>
                  <a:pt x="1728074" y="348278"/>
                </a:lnTo>
                <a:lnTo>
                  <a:pt x="1728216" y="347472"/>
                </a:lnTo>
                <a:cubicBezTo>
                  <a:pt x="1728216" y="155569"/>
                  <a:pt x="1572647" y="0"/>
                  <a:pt x="1380744" y="0"/>
                </a:cubicBezTo>
                <a:lnTo>
                  <a:pt x="0" y="0"/>
                </a:lnTo>
                <a:lnTo>
                  <a:pt x="0" y="1"/>
                </a:lnTo>
                <a:cubicBezTo>
                  <a:pt x="191903" y="1"/>
                  <a:pt x="347472" y="155570"/>
                  <a:pt x="347472" y="347473"/>
                </a:cubicBezTo>
                <a:cubicBezTo>
                  <a:pt x="347472" y="539376"/>
                  <a:pt x="191903" y="694945"/>
                  <a:pt x="0" y="694945"/>
                </a:cubicBezTo>
                <a:close/>
              </a:path>
            </a:pathLst>
          </a:custGeom>
          <a:solidFill>
            <a:srgbClr val="27AE61"/>
          </a:solidFill>
          <a:ln>
            <a:noFill/>
          </a:ln>
        </p:spPr>
        <p:style>
          <a:lnRef idx="2">
            <a:schemeClr val="accent1">
              <a:shade val="50000"/>
            </a:schemeClr>
          </a:lnRef>
          <a:fillRef idx="1">
            <a:schemeClr val="accent1"/>
          </a:fillRef>
          <a:effectRef idx="0">
            <a:schemeClr val="accent1"/>
          </a:effectRef>
          <a:fontRef idx="minor">
            <a:schemeClr val="lt1"/>
          </a:fontRef>
        </p:style>
        <p:txBody>
          <a:bodyPr rIns="365760" rtlCol="0" anchor="ctr"/>
          <a:lstStyle/>
          <a:p>
            <a:pPr algn="r"/>
            <a:endParaRPr lang="en-US" sz="2800" b="1"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Freeform 41">
            <a:extLst>
              <a:ext uri="{FF2B5EF4-FFF2-40B4-BE49-F238E27FC236}">
                <a16:creationId xmlns:a16="http://schemas.microsoft.com/office/drawing/2014/main" id="{968DC848-96A8-4F50-B07C-6D7AB3678725}"/>
              </a:ext>
            </a:extLst>
          </p:cNvPr>
          <p:cNvSpPr/>
          <p:nvPr/>
        </p:nvSpPr>
        <p:spPr>
          <a:xfrm>
            <a:off x="7548435" y="6000358"/>
            <a:ext cx="1429693" cy="487880"/>
          </a:xfrm>
          <a:custGeom>
            <a:avLst/>
            <a:gdLst>
              <a:gd name="connsiteX0" fmla="*/ 0 w 1728216"/>
              <a:gd name="connsiteY0" fmla="*/ 694945 h 694945"/>
              <a:gd name="connsiteX1" fmla="*/ 1380744 w 1728216"/>
              <a:gd name="connsiteY1" fmla="*/ 694945 h 694945"/>
              <a:gd name="connsiteX2" fmla="*/ 1728216 w 1728216"/>
              <a:gd name="connsiteY2" fmla="*/ 349080 h 694945"/>
              <a:gd name="connsiteX3" fmla="*/ 1728074 w 1728216"/>
              <a:gd name="connsiteY3" fmla="*/ 348278 h 694945"/>
              <a:gd name="connsiteX4" fmla="*/ 1728216 w 1728216"/>
              <a:gd name="connsiteY4" fmla="*/ 347472 h 694945"/>
              <a:gd name="connsiteX5" fmla="*/ 1380744 w 1728216"/>
              <a:gd name="connsiteY5" fmla="*/ 0 h 694945"/>
              <a:gd name="connsiteX6" fmla="*/ 0 w 1728216"/>
              <a:gd name="connsiteY6" fmla="*/ 0 h 694945"/>
              <a:gd name="connsiteX7" fmla="*/ 0 w 1728216"/>
              <a:gd name="connsiteY7" fmla="*/ 1 h 694945"/>
              <a:gd name="connsiteX8" fmla="*/ 347472 w 1728216"/>
              <a:gd name="connsiteY8" fmla="*/ 347473 h 694945"/>
              <a:gd name="connsiteX9" fmla="*/ 0 w 1728216"/>
              <a:gd name="connsiteY9" fmla="*/ 694945 h 69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216" h="694945">
                <a:moveTo>
                  <a:pt x="0" y="694945"/>
                </a:moveTo>
                <a:lnTo>
                  <a:pt x="1380744" y="694945"/>
                </a:lnTo>
                <a:cubicBezTo>
                  <a:pt x="1572647" y="694945"/>
                  <a:pt x="1728216" y="540096"/>
                  <a:pt x="1728216" y="349080"/>
                </a:cubicBezTo>
                <a:lnTo>
                  <a:pt x="1728074" y="348278"/>
                </a:lnTo>
                <a:lnTo>
                  <a:pt x="1728216" y="347472"/>
                </a:lnTo>
                <a:cubicBezTo>
                  <a:pt x="1728216" y="155569"/>
                  <a:pt x="1572647" y="0"/>
                  <a:pt x="1380744" y="0"/>
                </a:cubicBezTo>
                <a:lnTo>
                  <a:pt x="0" y="0"/>
                </a:lnTo>
                <a:lnTo>
                  <a:pt x="0" y="1"/>
                </a:lnTo>
                <a:cubicBezTo>
                  <a:pt x="191903" y="1"/>
                  <a:pt x="347472" y="155570"/>
                  <a:pt x="347472" y="347473"/>
                </a:cubicBezTo>
                <a:cubicBezTo>
                  <a:pt x="347472" y="539376"/>
                  <a:pt x="191903" y="694945"/>
                  <a:pt x="0" y="694945"/>
                </a:cubicBezTo>
                <a:close/>
              </a:path>
            </a:pathLst>
          </a:custGeom>
          <a:solidFill>
            <a:srgbClr val="E84C3D"/>
          </a:solidFill>
          <a:ln>
            <a:noFill/>
          </a:ln>
        </p:spPr>
        <p:style>
          <a:lnRef idx="2">
            <a:schemeClr val="accent1">
              <a:shade val="50000"/>
            </a:schemeClr>
          </a:lnRef>
          <a:fillRef idx="1">
            <a:schemeClr val="accent1"/>
          </a:fillRef>
          <a:effectRef idx="0">
            <a:schemeClr val="accent1"/>
          </a:effectRef>
          <a:fontRef idx="minor">
            <a:schemeClr val="lt1"/>
          </a:fontRef>
        </p:style>
        <p:txBody>
          <a:bodyPr rIns="365760" rtlCol="0" anchor="ctr"/>
          <a:lstStyle/>
          <a:p>
            <a:pPr algn="r"/>
            <a:endParaRPr lang="en-US" sz="2800" b="1"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Freeform 42">
            <a:extLst>
              <a:ext uri="{FF2B5EF4-FFF2-40B4-BE49-F238E27FC236}">
                <a16:creationId xmlns:a16="http://schemas.microsoft.com/office/drawing/2014/main" id="{067C1D16-3F4A-4C1E-A00C-328DD1DBBE44}"/>
              </a:ext>
            </a:extLst>
          </p:cNvPr>
          <p:cNvSpPr/>
          <p:nvPr/>
        </p:nvSpPr>
        <p:spPr>
          <a:xfrm>
            <a:off x="9015244" y="5989807"/>
            <a:ext cx="1429693" cy="487880"/>
          </a:xfrm>
          <a:custGeom>
            <a:avLst/>
            <a:gdLst>
              <a:gd name="connsiteX0" fmla="*/ 0 w 1728216"/>
              <a:gd name="connsiteY0" fmla="*/ 694945 h 694945"/>
              <a:gd name="connsiteX1" fmla="*/ 1380744 w 1728216"/>
              <a:gd name="connsiteY1" fmla="*/ 694945 h 694945"/>
              <a:gd name="connsiteX2" fmla="*/ 1728216 w 1728216"/>
              <a:gd name="connsiteY2" fmla="*/ 349080 h 694945"/>
              <a:gd name="connsiteX3" fmla="*/ 1728074 w 1728216"/>
              <a:gd name="connsiteY3" fmla="*/ 348278 h 694945"/>
              <a:gd name="connsiteX4" fmla="*/ 1728216 w 1728216"/>
              <a:gd name="connsiteY4" fmla="*/ 347472 h 694945"/>
              <a:gd name="connsiteX5" fmla="*/ 1380744 w 1728216"/>
              <a:gd name="connsiteY5" fmla="*/ 0 h 694945"/>
              <a:gd name="connsiteX6" fmla="*/ 0 w 1728216"/>
              <a:gd name="connsiteY6" fmla="*/ 0 h 694945"/>
              <a:gd name="connsiteX7" fmla="*/ 0 w 1728216"/>
              <a:gd name="connsiteY7" fmla="*/ 1 h 694945"/>
              <a:gd name="connsiteX8" fmla="*/ 347472 w 1728216"/>
              <a:gd name="connsiteY8" fmla="*/ 347473 h 694945"/>
              <a:gd name="connsiteX9" fmla="*/ 0 w 1728216"/>
              <a:gd name="connsiteY9" fmla="*/ 694945 h 69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216" h="694945">
                <a:moveTo>
                  <a:pt x="0" y="694945"/>
                </a:moveTo>
                <a:lnTo>
                  <a:pt x="1380744" y="694945"/>
                </a:lnTo>
                <a:cubicBezTo>
                  <a:pt x="1572647" y="694945"/>
                  <a:pt x="1728216" y="540096"/>
                  <a:pt x="1728216" y="349080"/>
                </a:cubicBezTo>
                <a:lnTo>
                  <a:pt x="1728074" y="348278"/>
                </a:lnTo>
                <a:lnTo>
                  <a:pt x="1728216" y="347472"/>
                </a:lnTo>
                <a:cubicBezTo>
                  <a:pt x="1728216" y="155569"/>
                  <a:pt x="1572647" y="0"/>
                  <a:pt x="1380744" y="0"/>
                </a:cubicBezTo>
                <a:lnTo>
                  <a:pt x="0" y="0"/>
                </a:lnTo>
                <a:lnTo>
                  <a:pt x="0" y="1"/>
                </a:lnTo>
                <a:cubicBezTo>
                  <a:pt x="191903" y="1"/>
                  <a:pt x="347472" y="155570"/>
                  <a:pt x="347472" y="347473"/>
                </a:cubicBezTo>
                <a:cubicBezTo>
                  <a:pt x="347472" y="539376"/>
                  <a:pt x="191903" y="694945"/>
                  <a:pt x="0" y="694945"/>
                </a:cubicBezTo>
                <a:close/>
              </a:path>
            </a:pathLst>
          </a:custGeom>
          <a:solidFill>
            <a:srgbClr val="F39C11"/>
          </a:solidFill>
          <a:ln>
            <a:noFill/>
          </a:ln>
        </p:spPr>
        <p:style>
          <a:lnRef idx="2">
            <a:schemeClr val="accent1">
              <a:shade val="50000"/>
            </a:schemeClr>
          </a:lnRef>
          <a:fillRef idx="1">
            <a:schemeClr val="accent1"/>
          </a:fillRef>
          <a:effectRef idx="0">
            <a:schemeClr val="accent1"/>
          </a:effectRef>
          <a:fontRef idx="minor">
            <a:schemeClr val="lt1"/>
          </a:fontRef>
        </p:style>
        <p:txBody>
          <a:bodyPr rIns="365760" rtlCol="0" anchor="ctr"/>
          <a:lstStyle/>
          <a:p>
            <a:pPr algn="r"/>
            <a:endParaRPr lang="en-US" sz="2800" b="1"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3" name="Group 13">
            <a:extLst>
              <a:ext uri="{FF2B5EF4-FFF2-40B4-BE49-F238E27FC236}">
                <a16:creationId xmlns:a16="http://schemas.microsoft.com/office/drawing/2014/main" id="{2EBE5312-2885-4E85-9E69-F2ADB373789B}"/>
              </a:ext>
            </a:extLst>
          </p:cNvPr>
          <p:cNvGrpSpPr/>
          <p:nvPr/>
        </p:nvGrpSpPr>
        <p:grpSpPr>
          <a:xfrm>
            <a:off x="1119679" y="6471708"/>
            <a:ext cx="2347603" cy="2911264"/>
            <a:chOff x="1792649" y="3920935"/>
            <a:chExt cx="1821775" cy="2317554"/>
          </a:xfrm>
        </p:grpSpPr>
        <p:cxnSp>
          <p:nvCxnSpPr>
            <p:cNvPr id="14" name="Straight Connector 9">
              <a:extLst>
                <a:ext uri="{FF2B5EF4-FFF2-40B4-BE49-F238E27FC236}">
                  <a16:creationId xmlns:a16="http://schemas.microsoft.com/office/drawing/2014/main" id="{CD48B423-7B44-42F3-815F-3468C687FB31}"/>
                </a:ext>
              </a:extLst>
            </p:cNvPr>
            <p:cNvCxnSpPr/>
            <p:nvPr/>
          </p:nvCxnSpPr>
          <p:spPr>
            <a:xfrm>
              <a:off x="1792649" y="3920935"/>
              <a:ext cx="0" cy="1531485"/>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5" name="Group 46">
              <a:extLst>
                <a:ext uri="{FF2B5EF4-FFF2-40B4-BE49-F238E27FC236}">
                  <a16:creationId xmlns:a16="http://schemas.microsoft.com/office/drawing/2014/main" id="{3E174565-68AE-485A-B3C3-15B689A4F889}"/>
                </a:ext>
              </a:extLst>
            </p:cNvPr>
            <p:cNvGrpSpPr/>
            <p:nvPr/>
          </p:nvGrpSpPr>
          <p:grpSpPr>
            <a:xfrm>
              <a:off x="1919536" y="4304120"/>
              <a:ext cx="1694888" cy="1934369"/>
              <a:chOff x="1071320" y="5111713"/>
              <a:chExt cx="1694888" cy="1934369"/>
            </a:xfrm>
          </p:grpSpPr>
          <p:sp>
            <p:nvSpPr>
              <p:cNvPr id="16" name="TextBox 47">
                <a:extLst>
                  <a:ext uri="{FF2B5EF4-FFF2-40B4-BE49-F238E27FC236}">
                    <a16:creationId xmlns:a16="http://schemas.microsoft.com/office/drawing/2014/main" id="{3BE6B3E5-E000-4846-B339-C100BEFFEC21}"/>
                  </a:ext>
                </a:extLst>
              </p:cNvPr>
              <p:cNvSpPr txBox="1"/>
              <p:nvPr/>
            </p:nvSpPr>
            <p:spPr>
              <a:xfrm>
                <a:off x="1071320" y="5111713"/>
                <a:ext cx="573885" cy="300030"/>
              </a:xfrm>
              <a:prstGeom prst="rect">
                <a:avLst/>
              </a:prstGeom>
              <a:noFill/>
            </p:spPr>
            <p:txBody>
              <a:bodyPr wrap="none" rtlCol="0">
                <a:spAutoFit/>
              </a:bodyPr>
              <a:lstStyle/>
              <a:p>
                <a:pPr algn="ctr"/>
                <a:r>
                  <a:rPr lang="en-US" b="1" dirty="0">
                    <a:solidFill>
                      <a:srgbClr val="2D3E50"/>
                    </a:solidFill>
                    <a:latin typeface="Open Sans" panose="020B0606030504020204" pitchFamily="34" charset="0"/>
                    <a:ea typeface="Open Sans" panose="020B0606030504020204" pitchFamily="34" charset="0"/>
                    <a:cs typeface="Open Sans" panose="020B0606030504020204" pitchFamily="34" charset="0"/>
                  </a:rPr>
                  <a:t>Inicio</a:t>
                </a:r>
              </a:p>
            </p:txBody>
          </p:sp>
          <p:sp>
            <p:nvSpPr>
              <p:cNvPr id="17" name="TextBox 48">
                <a:extLst>
                  <a:ext uri="{FF2B5EF4-FFF2-40B4-BE49-F238E27FC236}">
                    <a16:creationId xmlns:a16="http://schemas.microsoft.com/office/drawing/2014/main" id="{1763F116-EF75-4270-A7F2-882200B8B90D}"/>
                  </a:ext>
                </a:extLst>
              </p:cNvPr>
              <p:cNvSpPr txBox="1"/>
              <p:nvPr/>
            </p:nvSpPr>
            <p:spPr>
              <a:xfrm>
                <a:off x="1071320" y="5429016"/>
                <a:ext cx="1694888" cy="1617066"/>
              </a:xfrm>
              <a:prstGeom prst="rect">
                <a:avLst/>
              </a:prstGeom>
              <a:noFill/>
            </p:spPr>
            <p:txBody>
              <a:bodyPr wrap="square" rtlCol="0">
                <a:spAutoFit/>
              </a:bodyPr>
              <a:lstStyle/>
              <a:p>
                <a:pPr algn="just"/>
                <a:r>
                  <a:rPr lang="es-MX" sz="1400" dirty="0">
                    <a:latin typeface="Open Sans" panose="020B0606030504020204" pitchFamily="34" charset="0"/>
                    <a:ea typeface="Open Sans" panose="020B0606030504020204" pitchFamily="34" charset="0"/>
                    <a:cs typeface="Open Sans" panose="020B0606030504020204" pitchFamily="34" charset="0"/>
                  </a:rPr>
                  <a:t>Walter Pitts y Warren McCulloch en su artículo, "Un cálculo lógico de las ideas inmanentes en la actividad nerviosa" muestra el modelo matemático de la neurona biológica. </a:t>
                </a:r>
                <a:endParaRPr lang="en-US" sz="1400" dirty="0">
                  <a:latin typeface="Open Sans" panose="020B0606030504020204" pitchFamily="34" charset="0"/>
                  <a:ea typeface="Open Sans" panose="020B0606030504020204" pitchFamily="34" charset="0"/>
                  <a:cs typeface="Open Sans" panose="020B0606030504020204" pitchFamily="34" charset="0"/>
                </a:endParaRPr>
              </a:p>
            </p:txBody>
          </p:sp>
        </p:grpSp>
      </p:grpSp>
      <p:sp>
        <p:nvSpPr>
          <p:cNvPr id="43" name="Freeform 38">
            <a:extLst>
              <a:ext uri="{FF2B5EF4-FFF2-40B4-BE49-F238E27FC236}">
                <a16:creationId xmlns:a16="http://schemas.microsoft.com/office/drawing/2014/main" id="{63250008-FA77-415A-B34F-8A6FF8874E0A}"/>
              </a:ext>
            </a:extLst>
          </p:cNvPr>
          <p:cNvSpPr/>
          <p:nvPr/>
        </p:nvSpPr>
        <p:spPr>
          <a:xfrm>
            <a:off x="10482053" y="5989807"/>
            <a:ext cx="1429693" cy="487880"/>
          </a:xfrm>
          <a:custGeom>
            <a:avLst/>
            <a:gdLst>
              <a:gd name="connsiteX0" fmla="*/ 0 w 1728216"/>
              <a:gd name="connsiteY0" fmla="*/ 694945 h 694945"/>
              <a:gd name="connsiteX1" fmla="*/ 1380744 w 1728216"/>
              <a:gd name="connsiteY1" fmla="*/ 694945 h 694945"/>
              <a:gd name="connsiteX2" fmla="*/ 1728216 w 1728216"/>
              <a:gd name="connsiteY2" fmla="*/ 349080 h 694945"/>
              <a:gd name="connsiteX3" fmla="*/ 1728074 w 1728216"/>
              <a:gd name="connsiteY3" fmla="*/ 348278 h 694945"/>
              <a:gd name="connsiteX4" fmla="*/ 1728216 w 1728216"/>
              <a:gd name="connsiteY4" fmla="*/ 347472 h 694945"/>
              <a:gd name="connsiteX5" fmla="*/ 1380744 w 1728216"/>
              <a:gd name="connsiteY5" fmla="*/ 0 h 694945"/>
              <a:gd name="connsiteX6" fmla="*/ 0 w 1728216"/>
              <a:gd name="connsiteY6" fmla="*/ 0 h 694945"/>
              <a:gd name="connsiteX7" fmla="*/ 0 w 1728216"/>
              <a:gd name="connsiteY7" fmla="*/ 1 h 694945"/>
              <a:gd name="connsiteX8" fmla="*/ 347472 w 1728216"/>
              <a:gd name="connsiteY8" fmla="*/ 347473 h 694945"/>
              <a:gd name="connsiteX9" fmla="*/ 0 w 1728216"/>
              <a:gd name="connsiteY9" fmla="*/ 694945 h 69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216" h="694945">
                <a:moveTo>
                  <a:pt x="0" y="694945"/>
                </a:moveTo>
                <a:lnTo>
                  <a:pt x="1380744" y="694945"/>
                </a:lnTo>
                <a:cubicBezTo>
                  <a:pt x="1572647" y="694945"/>
                  <a:pt x="1728216" y="540096"/>
                  <a:pt x="1728216" y="349080"/>
                </a:cubicBezTo>
                <a:lnTo>
                  <a:pt x="1728074" y="348278"/>
                </a:lnTo>
                <a:lnTo>
                  <a:pt x="1728216" y="347472"/>
                </a:lnTo>
                <a:cubicBezTo>
                  <a:pt x="1728216" y="155569"/>
                  <a:pt x="1572647" y="0"/>
                  <a:pt x="1380744" y="0"/>
                </a:cubicBezTo>
                <a:lnTo>
                  <a:pt x="0" y="0"/>
                </a:lnTo>
                <a:lnTo>
                  <a:pt x="0" y="1"/>
                </a:lnTo>
                <a:cubicBezTo>
                  <a:pt x="191903" y="1"/>
                  <a:pt x="347472" y="155570"/>
                  <a:pt x="347472" y="347473"/>
                </a:cubicBezTo>
                <a:cubicBezTo>
                  <a:pt x="347472" y="539376"/>
                  <a:pt x="191903" y="694945"/>
                  <a:pt x="0" y="694945"/>
                </a:cubicBezTo>
                <a:close/>
              </a:path>
            </a:pathLst>
          </a:custGeom>
          <a:solidFill>
            <a:srgbClr val="8D44AD"/>
          </a:solidFill>
          <a:ln>
            <a:noFill/>
          </a:ln>
        </p:spPr>
        <p:style>
          <a:lnRef idx="2">
            <a:schemeClr val="accent1">
              <a:shade val="50000"/>
            </a:schemeClr>
          </a:lnRef>
          <a:fillRef idx="1">
            <a:schemeClr val="accent1"/>
          </a:fillRef>
          <a:effectRef idx="0">
            <a:schemeClr val="accent1"/>
          </a:effectRef>
          <a:fontRef idx="minor">
            <a:schemeClr val="lt1"/>
          </a:fontRef>
        </p:style>
        <p:txBody>
          <a:bodyPr rIns="365760" rtlCol="0" anchor="ctr"/>
          <a:lstStyle/>
          <a:p>
            <a:pPr algn="r"/>
            <a:endParaRPr lang="en-US" sz="2800" b="1"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4" name="Freeform 39">
            <a:extLst>
              <a:ext uri="{FF2B5EF4-FFF2-40B4-BE49-F238E27FC236}">
                <a16:creationId xmlns:a16="http://schemas.microsoft.com/office/drawing/2014/main" id="{975A21F4-6A54-4431-8A12-A6CC3687ADB4}"/>
              </a:ext>
            </a:extLst>
          </p:cNvPr>
          <p:cNvSpPr/>
          <p:nvPr/>
        </p:nvSpPr>
        <p:spPr>
          <a:xfrm>
            <a:off x="12002528" y="5989807"/>
            <a:ext cx="1429693" cy="487880"/>
          </a:xfrm>
          <a:custGeom>
            <a:avLst/>
            <a:gdLst>
              <a:gd name="connsiteX0" fmla="*/ 0 w 1728216"/>
              <a:gd name="connsiteY0" fmla="*/ 694945 h 694945"/>
              <a:gd name="connsiteX1" fmla="*/ 1380744 w 1728216"/>
              <a:gd name="connsiteY1" fmla="*/ 694945 h 694945"/>
              <a:gd name="connsiteX2" fmla="*/ 1728216 w 1728216"/>
              <a:gd name="connsiteY2" fmla="*/ 349080 h 694945"/>
              <a:gd name="connsiteX3" fmla="*/ 1728074 w 1728216"/>
              <a:gd name="connsiteY3" fmla="*/ 348278 h 694945"/>
              <a:gd name="connsiteX4" fmla="*/ 1728216 w 1728216"/>
              <a:gd name="connsiteY4" fmla="*/ 347472 h 694945"/>
              <a:gd name="connsiteX5" fmla="*/ 1380744 w 1728216"/>
              <a:gd name="connsiteY5" fmla="*/ 0 h 694945"/>
              <a:gd name="connsiteX6" fmla="*/ 0 w 1728216"/>
              <a:gd name="connsiteY6" fmla="*/ 0 h 694945"/>
              <a:gd name="connsiteX7" fmla="*/ 0 w 1728216"/>
              <a:gd name="connsiteY7" fmla="*/ 1 h 694945"/>
              <a:gd name="connsiteX8" fmla="*/ 347472 w 1728216"/>
              <a:gd name="connsiteY8" fmla="*/ 347473 h 694945"/>
              <a:gd name="connsiteX9" fmla="*/ 0 w 1728216"/>
              <a:gd name="connsiteY9" fmla="*/ 694945 h 69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216" h="694945">
                <a:moveTo>
                  <a:pt x="0" y="694945"/>
                </a:moveTo>
                <a:lnTo>
                  <a:pt x="1380744" y="694945"/>
                </a:lnTo>
                <a:cubicBezTo>
                  <a:pt x="1572647" y="694945"/>
                  <a:pt x="1728216" y="540096"/>
                  <a:pt x="1728216" y="349080"/>
                </a:cubicBezTo>
                <a:lnTo>
                  <a:pt x="1728074" y="348278"/>
                </a:lnTo>
                <a:lnTo>
                  <a:pt x="1728216" y="347472"/>
                </a:lnTo>
                <a:cubicBezTo>
                  <a:pt x="1728216" y="155569"/>
                  <a:pt x="1572647" y="0"/>
                  <a:pt x="1380744" y="0"/>
                </a:cubicBezTo>
                <a:lnTo>
                  <a:pt x="0" y="0"/>
                </a:lnTo>
                <a:lnTo>
                  <a:pt x="0" y="1"/>
                </a:lnTo>
                <a:cubicBezTo>
                  <a:pt x="191903" y="1"/>
                  <a:pt x="347472" y="155570"/>
                  <a:pt x="347472" y="347473"/>
                </a:cubicBezTo>
                <a:cubicBezTo>
                  <a:pt x="347472" y="539376"/>
                  <a:pt x="191903" y="694945"/>
                  <a:pt x="0" y="694945"/>
                </a:cubicBezTo>
                <a:close/>
              </a:path>
            </a:pathLst>
          </a:custGeom>
          <a:solidFill>
            <a:srgbClr val="297FB8"/>
          </a:solidFill>
          <a:ln>
            <a:noFill/>
          </a:ln>
        </p:spPr>
        <p:style>
          <a:lnRef idx="2">
            <a:schemeClr val="accent1">
              <a:shade val="50000"/>
            </a:schemeClr>
          </a:lnRef>
          <a:fillRef idx="1">
            <a:schemeClr val="accent1"/>
          </a:fillRef>
          <a:effectRef idx="0">
            <a:schemeClr val="accent1"/>
          </a:effectRef>
          <a:fontRef idx="minor">
            <a:schemeClr val="lt1"/>
          </a:fontRef>
        </p:style>
        <p:txBody>
          <a:bodyPr rIns="365760" rtlCol="0" anchor="ctr"/>
          <a:lstStyle/>
          <a:p>
            <a:pPr algn="r"/>
            <a:endParaRPr lang="en-US" sz="2800" b="1"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Freeform 40">
            <a:extLst>
              <a:ext uri="{FF2B5EF4-FFF2-40B4-BE49-F238E27FC236}">
                <a16:creationId xmlns:a16="http://schemas.microsoft.com/office/drawing/2014/main" id="{7AC4792B-D76E-4530-97D1-BF58F3001644}"/>
              </a:ext>
            </a:extLst>
          </p:cNvPr>
          <p:cNvSpPr/>
          <p:nvPr/>
        </p:nvSpPr>
        <p:spPr>
          <a:xfrm>
            <a:off x="13432221" y="5989807"/>
            <a:ext cx="1429693" cy="487880"/>
          </a:xfrm>
          <a:custGeom>
            <a:avLst/>
            <a:gdLst>
              <a:gd name="connsiteX0" fmla="*/ 0 w 1728216"/>
              <a:gd name="connsiteY0" fmla="*/ 694945 h 694945"/>
              <a:gd name="connsiteX1" fmla="*/ 1380744 w 1728216"/>
              <a:gd name="connsiteY1" fmla="*/ 694945 h 694945"/>
              <a:gd name="connsiteX2" fmla="*/ 1728216 w 1728216"/>
              <a:gd name="connsiteY2" fmla="*/ 349080 h 694945"/>
              <a:gd name="connsiteX3" fmla="*/ 1728074 w 1728216"/>
              <a:gd name="connsiteY3" fmla="*/ 348278 h 694945"/>
              <a:gd name="connsiteX4" fmla="*/ 1728216 w 1728216"/>
              <a:gd name="connsiteY4" fmla="*/ 347472 h 694945"/>
              <a:gd name="connsiteX5" fmla="*/ 1380744 w 1728216"/>
              <a:gd name="connsiteY5" fmla="*/ 0 h 694945"/>
              <a:gd name="connsiteX6" fmla="*/ 0 w 1728216"/>
              <a:gd name="connsiteY6" fmla="*/ 0 h 694945"/>
              <a:gd name="connsiteX7" fmla="*/ 0 w 1728216"/>
              <a:gd name="connsiteY7" fmla="*/ 1 h 694945"/>
              <a:gd name="connsiteX8" fmla="*/ 347472 w 1728216"/>
              <a:gd name="connsiteY8" fmla="*/ 347473 h 694945"/>
              <a:gd name="connsiteX9" fmla="*/ 0 w 1728216"/>
              <a:gd name="connsiteY9" fmla="*/ 694945 h 69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216" h="694945">
                <a:moveTo>
                  <a:pt x="0" y="694945"/>
                </a:moveTo>
                <a:lnTo>
                  <a:pt x="1380744" y="694945"/>
                </a:lnTo>
                <a:cubicBezTo>
                  <a:pt x="1572647" y="694945"/>
                  <a:pt x="1728216" y="540096"/>
                  <a:pt x="1728216" y="349080"/>
                </a:cubicBezTo>
                <a:lnTo>
                  <a:pt x="1728074" y="348278"/>
                </a:lnTo>
                <a:lnTo>
                  <a:pt x="1728216" y="347472"/>
                </a:lnTo>
                <a:cubicBezTo>
                  <a:pt x="1728216" y="155569"/>
                  <a:pt x="1572647" y="0"/>
                  <a:pt x="1380744" y="0"/>
                </a:cubicBezTo>
                <a:lnTo>
                  <a:pt x="0" y="0"/>
                </a:lnTo>
                <a:lnTo>
                  <a:pt x="0" y="1"/>
                </a:lnTo>
                <a:cubicBezTo>
                  <a:pt x="191903" y="1"/>
                  <a:pt x="347472" y="155570"/>
                  <a:pt x="347472" y="347473"/>
                </a:cubicBezTo>
                <a:cubicBezTo>
                  <a:pt x="347472" y="539376"/>
                  <a:pt x="191903" y="694945"/>
                  <a:pt x="0" y="694945"/>
                </a:cubicBezTo>
                <a:close/>
              </a:path>
            </a:pathLst>
          </a:custGeom>
          <a:solidFill>
            <a:srgbClr val="27AE61"/>
          </a:solidFill>
          <a:ln>
            <a:noFill/>
          </a:ln>
        </p:spPr>
        <p:style>
          <a:lnRef idx="2">
            <a:schemeClr val="accent1">
              <a:shade val="50000"/>
            </a:schemeClr>
          </a:lnRef>
          <a:fillRef idx="1">
            <a:schemeClr val="accent1"/>
          </a:fillRef>
          <a:effectRef idx="0">
            <a:schemeClr val="accent1"/>
          </a:effectRef>
          <a:fontRef idx="minor">
            <a:schemeClr val="lt1"/>
          </a:fontRef>
        </p:style>
        <p:txBody>
          <a:bodyPr rIns="365760" rtlCol="0" anchor="ctr"/>
          <a:lstStyle/>
          <a:p>
            <a:pPr algn="r"/>
            <a:endParaRPr lang="en-US" sz="2800" b="1"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6" name="Freeform 41">
            <a:extLst>
              <a:ext uri="{FF2B5EF4-FFF2-40B4-BE49-F238E27FC236}">
                <a16:creationId xmlns:a16="http://schemas.microsoft.com/office/drawing/2014/main" id="{3D321B53-BC60-437F-BC48-EDF6AED8D154}"/>
              </a:ext>
            </a:extLst>
          </p:cNvPr>
          <p:cNvSpPr/>
          <p:nvPr/>
        </p:nvSpPr>
        <p:spPr>
          <a:xfrm>
            <a:off x="14861914" y="6000358"/>
            <a:ext cx="1429693" cy="487880"/>
          </a:xfrm>
          <a:custGeom>
            <a:avLst/>
            <a:gdLst>
              <a:gd name="connsiteX0" fmla="*/ 0 w 1728216"/>
              <a:gd name="connsiteY0" fmla="*/ 694945 h 694945"/>
              <a:gd name="connsiteX1" fmla="*/ 1380744 w 1728216"/>
              <a:gd name="connsiteY1" fmla="*/ 694945 h 694945"/>
              <a:gd name="connsiteX2" fmla="*/ 1728216 w 1728216"/>
              <a:gd name="connsiteY2" fmla="*/ 349080 h 694945"/>
              <a:gd name="connsiteX3" fmla="*/ 1728074 w 1728216"/>
              <a:gd name="connsiteY3" fmla="*/ 348278 h 694945"/>
              <a:gd name="connsiteX4" fmla="*/ 1728216 w 1728216"/>
              <a:gd name="connsiteY4" fmla="*/ 347472 h 694945"/>
              <a:gd name="connsiteX5" fmla="*/ 1380744 w 1728216"/>
              <a:gd name="connsiteY5" fmla="*/ 0 h 694945"/>
              <a:gd name="connsiteX6" fmla="*/ 0 w 1728216"/>
              <a:gd name="connsiteY6" fmla="*/ 0 h 694945"/>
              <a:gd name="connsiteX7" fmla="*/ 0 w 1728216"/>
              <a:gd name="connsiteY7" fmla="*/ 1 h 694945"/>
              <a:gd name="connsiteX8" fmla="*/ 347472 w 1728216"/>
              <a:gd name="connsiteY8" fmla="*/ 347473 h 694945"/>
              <a:gd name="connsiteX9" fmla="*/ 0 w 1728216"/>
              <a:gd name="connsiteY9" fmla="*/ 694945 h 69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216" h="694945">
                <a:moveTo>
                  <a:pt x="0" y="694945"/>
                </a:moveTo>
                <a:lnTo>
                  <a:pt x="1380744" y="694945"/>
                </a:lnTo>
                <a:cubicBezTo>
                  <a:pt x="1572647" y="694945"/>
                  <a:pt x="1728216" y="540096"/>
                  <a:pt x="1728216" y="349080"/>
                </a:cubicBezTo>
                <a:lnTo>
                  <a:pt x="1728074" y="348278"/>
                </a:lnTo>
                <a:lnTo>
                  <a:pt x="1728216" y="347472"/>
                </a:lnTo>
                <a:cubicBezTo>
                  <a:pt x="1728216" y="155569"/>
                  <a:pt x="1572647" y="0"/>
                  <a:pt x="1380744" y="0"/>
                </a:cubicBezTo>
                <a:lnTo>
                  <a:pt x="0" y="0"/>
                </a:lnTo>
                <a:lnTo>
                  <a:pt x="0" y="1"/>
                </a:lnTo>
                <a:cubicBezTo>
                  <a:pt x="191903" y="1"/>
                  <a:pt x="347472" y="155570"/>
                  <a:pt x="347472" y="347473"/>
                </a:cubicBezTo>
                <a:cubicBezTo>
                  <a:pt x="347472" y="539376"/>
                  <a:pt x="191903" y="694945"/>
                  <a:pt x="0" y="694945"/>
                </a:cubicBezTo>
                <a:close/>
              </a:path>
            </a:pathLst>
          </a:custGeom>
          <a:solidFill>
            <a:srgbClr val="E84C3D"/>
          </a:solidFill>
          <a:ln>
            <a:noFill/>
          </a:ln>
        </p:spPr>
        <p:style>
          <a:lnRef idx="2">
            <a:schemeClr val="accent1">
              <a:shade val="50000"/>
            </a:schemeClr>
          </a:lnRef>
          <a:fillRef idx="1">
            <a:schemeClr val="accent1"/>
          </a:fillRef>
          <a:effectRef idx="0">
            <a:schemeClr val="accent1"/>
          </a:effectRef>
          <a:fontRef idx="minor">
            <a:schemeClr val="lt1"/>
          </a:fontRef>
        </p:style>
        <p:txBody>
          <a:bodyPr rIns="365760" rtlCol="0" anchor="ctr"/>
          <a:lstStyle/>
          <a:p>
            <a:pPr algn="r"/>
            <a:endParaRPr lang="en-US" sz="2800" b="1"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7" name="Freeform 42">
            <a:extLst>
              <a:ext uri="{FF2B5EF4-FFF2-40B4-BE49-F238E27FC236}">
                <a16:creationId xmlns:a16="http://schemas.microsoft.com/office/drawing/2014/main" id="{0A26F84A-A1E7-402F-A434-B85F7ECAAAB1}"/>
              </a:ext>
            </a:extLst>
          </p:cNvPr>
          <p:cNvSpPr/>
          <p:nvPr/>
        </p:nvSpPr>
        <p:spPr>
          <a:xfrm>
            <a:off x="16328723" y="5989807"/>
            <a:ext cx="1429693" cy="487880"/>
          </a:xfrm>
          <a:custGeom>
            <a:avLst/>
            <a:gdLst>
              <a:gd name="connsiteX0" fmla="*/ 0 w 1728216"/>
              <a:gd name="connsiteY0" fmla="*/ 694945 h 694945"/>
              <a:gd name="connsiteX1" fmla="*/ 1380744 w 1728216"/>
              <a:gd name="connsiteY1" fmla="*/ 694945 h 694945"/>
              <a:gd name="connsiteX2" fmla="*/ 1728216 w 1728216"/>
              <a:gd name="connsiteY2" fmla="*/ 349080 h 694945"/>
              <a:gd name="connsiteX3" fmla="*/ 1728074 w 1728216"/>
              <a:gd name="connsiteY3" fmla="*/ 348278 h 694945"/>
              <a:gd name="connsiteX4" fmla="*/ 1728216 w 1728216"/>
              <a:gd name="connsiteY4" fmla="*/ 347472 h 694945"/>
              <a:gd name="connsiteX5" fmla="*/ 1380744 w 1728216"/>
              <a:gd name="connsiteY5" fmla="*/ 0 h 694945"/>
              <a:gd name="connsiteX6" fmla="*/ 0 w 1728216"/>
              <a:gd name="connsiteY6" fmla="*/ 0 h 694945"/>
              <a:gd name="connsiteX7" fmla="*/ 0 w 1728216"/>
              <a:gd name="connsiteY7" fmla="*/ 1 h 694945"/>
              <a:gd name="connsiteX8" fmla="*/ 347472 w 1728216"/>
              <a:gd name="connsiteY8" fmla="*/ 347473 h 694945"/>
              <a:gd name="connsiteX9" fmla="*/ 0 w 1728216"/>
              <a:gd name="connsiteY9" fmla="*/ 694945 h 69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216" h="694945">
                <a:moveTo>
                  <a:pt x="0" y="694945"/>
                </a:moveTo>
                <a:lnTo>
                  <a:pt x="1380744" y="694945"/>
                </a:lnTo>
                <a:cubicBezTo>
                  <a:pt x="1572647" y="694945"/>
                  <a:pt x="1728216" y="540096"/>
                  <a:pt x="1728216" y="349080"/>
                </a:cubicBezTo>
                <a:lnTo>
                  <a:pt x="1728074" y="348278"/>
                </a:lnTo>
                <a:lnTo>
                  <a:pt x="1728216" y="347472"/>
                </a:lnTo>
                <a:cubicBezTo>
                  <a:pt x="1728216" y="155569"/>
                  <a:pt x="1572647" y="0"/>
                  <a:pt x="1380744" y="0"/>
                </a:cubicBezTo>
                <a:lnTo>
                  <a:pt x="0" y="0"/>
                </a:lnTo>
                <a:lnTo>
                  <a:pt x="0" y="1"/>
                </a:lnTo>
                <a:cubicBezTo>
                  <a:pt x="191903" y="1"/>
                  <a:pt x="347472" y="155570"/>
                  <a:pt x="347472" y="347473"/>
                </a:cubicBezTo>
                <a:cubicBezTo>
                  <a:pt x="347472" y="539376"/>
                  <a:pt x="191903" y="694945"/>
                  <a:pt x="0" y="694945"/>
                </a:cubicBezTo>
                <a:close/>
              </a:path>
            </a:pathLst>
          </a:custGeom>
          <a:solidFill>
            <a:srgbClr val="F39C11"/>
          </a:solidFill>
          <a:ln>
            <a:noFill/>
          </a:ln>
        </p:spPr>
        <p:style>
          <a:lnRef idx="2">
            <a:schemeClr val="accent1">
              <a:shade val="50000"/>
            </a:schemeClr>
          </a:lnRef>
          <a:fillRef idx="1">
            <a:schemeClr val="accent1"/>
          </a:fillRef>
          <a:effectRef idx="0">
            <a:schemeClr val="accent1"/>
          </a:effectRef>
          <a:fontRef idx="minor">
            <a:schemeClr val="lt1"/>
          </a:fontRef>
        </p:style>
        <p:txBody>
          <a:bodyPr rIns="365760" rtlCol="0" anchor="ctr"/>
          <a:lstStyle/>
          <a:p>
            <a:pPr algn="r"/>
            <a:endParaRPr lang="en-US" sz="2800" b="1"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0" name="CuadroTexto 49">
            <a:extLst>
              <a:ext uri="{FF2B5EF4-FFF2-40B4-BE49-F238E27FC236}">
                <a16:creationId xmlns:a16="http://schemas.microsoft.com/office/drawing/2014/main" id="{653CF229-F422-4C0B-84FC-47CA6988468A}"/>
              </a:ext>
            </a:extLst>
          </p:cNvPr>
          <p:cNvSpPr txBox="1"/>
          <p:nvPr/>
        </p:nvSpPr>
        <p:spPr>
          <a:xfrm>
            <a:off x="3405146" y="5951916"/>
            <a:ext cx="1429693" cy="523220"/>
          </a:xfrm>
          <a:prstGeom prst="rect">
            <a:avLst/>
          </a:prstGeom>
          <a:noFill/>
        </p:spPr>
        <p:txBody>
          <a:bodyPr wrap="square">
            <a:spAutoFit/>
          </a:bodyPr>
          <a:lstStyle/>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1958</a:t>
            </a:r>
            <a:endParaRPr lang="es-CO" dirty="0"/>
          </a:p>
        </p:txBody>
      </p:sp>
      <p:sp>
        <p:nvSpPr>
          <p:cNvPr id="54" name="CuadroTexto 53">
            <a:extLst>
              <a:ext uri="{FF2B5EF4-FFF2-40B4-BE49-F238E27FC236}">
                <a16:creationId xmlns:a16="http://schemas.microsoft.com/office/drawing/2014/main" id="{8FDF9D90-FFBF-417A-8609-9C14D1FED5B2}"/>
              </a:ext>
            </a:extLst>
          </p:cNvPr>
          <p:cNvSpPr txBox="1"/>
          <p:nvPr/>
        </p:nvSpPr>
        <p:spPr>
          <a:xfrm>
            <a:off x="9297675" y="5972137"/>
            <a:ext cx="1429693" cy="523220"/>
          </a:xfrm>
          <a:prstGeom prst="rect">
            <a:avLst/>
          </a:prstGeom>
          <a:noFill/>
        </p:spPr>
        <p:txBody>
          <a:bodyPr wrap="square">
            <a:spAutoFit/>
          </a:bodyPr>
          <a:lstStyle/>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1989</a:t>
            </a:r>
            <a:endParaRPr lang="es-CO" dirty="0"/>
          </a:p>
        </p:txBody>
      </p:sp>
      <p:sp>
        <p:nvSpPr>
          <p:cNvPr id="55" name="CuadroTexto 54">
            <a:extLst>
              <a:ext uri="{FF2B5EF4-FFF2-40B4-BE49-F238E27FC236}">
                <a16:creationId xmlns:a16="http://schemas.microsoft.com/office/drawing/2014/main" id="{E8C846B3-A9B8-4F94-B2DE-31F2C965E946}"/>
              </a:ext>
            </a:extLst>
          </p:cNvPr>
          <p:cNvSpPr txBox="1"/>
          <p:nvPr/>
        </p:nvSpPr>
        <p:spPr>
          <a:xfrm>
            <a:off x="6401173" y="5951916"/>
            <a:ext cx="1429693" cy="523220"/>
          </a:xfrm>
          <a:prstGeom prst="rect">
            <a:avLst/>
          </a:prstGeom>
          <a:noFill/>
        </p:spPr>
        <p:txBody>
          <a:bodyPr wrap="square">
            <a:spAutoFit/>
          </a:bodyPr>
          <a:lstStyle/>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1980</a:t>
            </a:r>
            <a:endParaRPr lang="es-CO" dirty="0"/>
          </a:p>
        </p:txBody>
      </p:sp>
      <p:sp>
        <p:nvSpPr>
          <p:cNvPr id="56" name="CuadroTexto 55">
            <a:extLst>
              <a:ext uri="{FF2B5EF4-FFF2-40B4-BE49-F238E27FC236}">
                <a16:creationId xmlns:a16="http://schemas.microsoft.com/office/drawing/2014/main" id="{A1D9A2BF-079E-47E7-BB7C-10EFA95D622B}"/>
              </a:ext>
            </a:extLst>
          </p:cNvPr>
          <p:cNvSpPr txBox="1"/>
          <p:nvPr/>
        </p:nvSpPr>
        <p:spPr>
          <a:xfrm>
            <a:off x="7785007" y="5972137"/>
            <a:ext cx="1429693" cy="523220"/>
          </a:xfrm>
          <a:prstGeom prst="rect">
            <a:avLst/>
          </a:prstGeom>
          <a:noFill/>
        </p:spPr>
        <p:txBody>
          <a:bodyPr wrap="square">
            <a:spAutoFit/>
          </a:bodyPr>
          <a:lstStyle/>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1986</a:t>
            </a:r>
            <a:endParaRPr lang="es-CO" dirty="0"/>
          </a:p>
        </p:txBody>
      </p:sp>
      <p:sp>
        <p:nvSpPr>
          <p:cNvPr id="57" name="CuadroTexto 56">
            <a:extLst>
              <a:ext uri="{FF2B5EF4-FFF2-40B4-BE49-F238E27FC236}">
                <a16:creationId xmlns:a16="http://schemas.microsoft.com/office/drawing/2014/main" id="{E6047856-7CD3-459C-B068-AFE3B39FD536}"/>
              </a:ext>
            </a:extLst>
          </p:cNvPr>
          <p:cNvSpPr txBox="1"/>
          <p:nvPr/>
        </p:nvSpPr>
        <p:spPr>
          <a:xfrm>
            <a:off x="5017339" y="5958467"/>
            <a:ext cx="1429693" cy="523220"/>
          </a:xfrm>
          <a:prstGeom prst="rect">
            <a:avLst/>
          </a:prstGeom>
          <a:noFill/>
        </p:spPr>
        <p:txBody>
          <a:bodyPr wrap="square">
            <a:spAutoFit/>
          </a:bodyPr>
          <a:lstStyle/>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1965</a:t>
            </a:r>
            <a:endParaRPr lang="es-CO" dirty="0"/>
          </a:p>
        </p:txBody>
      </p:sp>
      <p:sp>
        <p:nvSpPr>
          <p:cNvPr id="58" name="CuadroTexto 57">
            <a:extLst>
              <a:ext uri="{FF2B5EF4-FFF2-40B4-BE49-F238E27FC236}">
                <a16:creationId xmlns:a16="http://schemas.microsoft.com/office/drawing/2014/main" id="{8076EEAC-C7D0-497C-A2BB-7BA82F1431A0}"/>
              </a:ext>
            </a:extLst>
          </p:cNvPr>
          <p:cNvSpPr txBox="1"/>
          <p:nvPr/>
        </p:nvSpPr>
        <p:spPr>
          <a:xfrm>
            <a:off x="10781034" y="5982688"/>
            <a:ext cx="1429693" cy="523220"/>
          </a:xfrm>
          <a:prstGeom prst="rect">
            <a:avLst/>
          </a:prstGeom>
          <a:noFill/>
        </p:spPr>
        <p:txBody>
          <a:bodyPr wrap="square">
            <a:spAutoFit/>
          </a:bodyPr>
          <a:lstStyle/>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1990</a:t>
            </a:r>
            <a:endParaRPr lang="es-CO" dirty="0"/>
          </a:p>
        </p:txBody>
      </p:sp>
      <p:sp>
        <p:nvSpPr>
          <p:cNvPr id="59" name="CuadroTexto 58">
            <a:extLst>
              <a:ext uri="{FF2B5EF4-FFF2-40B4-BE49-F238E27FC236}">
                <a16:creationId xmlns:a16="http://schemas.microsoft.com/office/drawing/2014/main" id="{A71F6D20-C24A-45C7-9DA9-FEC37A675DA0}"/>
              </a:ext>
            </a:extLst>
          </p:cNvPr>
          <p:cNvSpPr txBox="1"/>
          <p:nvPr/>
        </p:nvSpPr>
        <p:spPr>
          <a:xfrm>
            <a:off x="12293702" y="5965018"/>
            <a:ext cx="1429693" cy="523220"/>
          </a:xfrm>
          <a:prstGeom prst="rect">
            <a:avLst/>
          </a:prstGeom>
          <a:noFill/>
        </p:spPr>
        <p:txBody>
          <a:bodyPr wrap="square">
            <a:spAutoFit/>
          </a:bodyPr>
          <a:lstStyle/>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2003</a:t>
            </a:r>
            <a:endParaRPr lang="es-CO" dirty="0"/>
          </a:p>
        </p:txBody>
      </p:sp>
      <p:sp>
        <p:nvSpPr>
          <p:cNvPr id="60" name="CuadroTexto 59">
            <a:extLst>
              <a:ext uri="{FF2B5EF4-FFF2-40B4-BE49-F238E27FC236}">
                <a16:creationId xmlns:a16="http://schemas.microsoft.com/office/drawing/2014/main" id="{4885EE63-B252-42B6-8A38-4C575658C05E}"/>
              </a:ext>
            </a:extLst>
          </p:cNvPr>
          <p:cNvSpPr txBox="1"/>
          <p:nvPr/>
        </p:nvSpPr>
        <p:spPr>
          <a:xfrm>
            <a:off x="13723395" y="5965018"/>
            <a:ext cx="1429693" cy="523220"/>
          </a:xfrm>
          <a:prstGeom prst="rect">
            <a:avLst/>
          </a:prstGeom>
          <a:noFill/>
        </p:spPr>
        <p:txBody>
          <a:bodyPr wrap="square">
            <a:spAutoFit/>
          </a:bodyPr>
          <a:lstStyle/>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2006</a:t>
            </a:r>
            <a:endParaRPr lang="es-CO" dirty="0"/>
          </a:p>
        </p:txBody>
      </p:sp>
      <p:sp>
        <p:nvSpPr>
          <p:cNvPr id="61" name="CuadroTexto 60">
            <a:extLst>
              <a:ext uri="{FF2B5EF4-FFF2-40B4-BE49-F238E27FC236}">
                <a16:creationId xmlns:a16="http://schemas.microsoft.com/office/drawing/2014/main" id="{FFAAED73-30AD-4D6B-895D-C99C01498273}"/>
              </a:ext>
            </a:extLst>
          </p:cNvPr>
          <p:cNvSpPr txBox="1"/>
          <p:nvPr/>
        </p:nvSpPr>
        <p:spPr>
          <a:xfrm>
            <a:off x="15158299" y="5989807"/>
            <a:ext cx="1429693" cy="523220"/>
          </a:xfrm>
          <a:prstGeom prst="rect">
            <a:avLst/>
          </a:prstGeom>
          <a:noFill/>
        </p:spPr>
        <p:txBody>
          <a:bodyPr wrap="square">
            <a:spAutoFit/>
          </a:bodyPr>
          <a:lstStyle/>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2010</a:t>
            </a:r>
            <a:endParaRPr lang="es-CO" dirty="0"/>
          </a:p>
        </p:txBody>
      </p:sp>
      <p:sp>
        <p:nvSpPr>
          <p:cNvPr id="62" name="CuadroTexto 61">
            <a:extLst>
              <a:ext uri="{FF2B5EF4-FFF2-40B4-BE49-F238E27FC236}">
                <a16:creationId xmlns:a16="http://schemas.microsoft.com/office/drawing/2014/main" id="{4EB805C4-6408-491C-9551-B3A84CB89EF4}"/>
              </a:ext>
            </a:extLst>
          </p:cNvPr>
          <p:cNvSpPr txBox="1"/>
          <p:nvPr/>
        </p:nvSpPr>
        <p:spPr>
          <a:xfrm>
            <a:off x="16640663" y="5987895"/>
            <a:ext cx="1429693" cy="523220"/>
          </a:xfrm>
          <a:prstGeom prst="rect">
            <a:avLst/>
          </a:prstGeom>
          <a:noFill/>
        </p:spPr>
        <p:txBody>
          <a:bodyPr wrap="square">
            <a:spAutoFit/>
          </a:bodyPr>
          <a:lstStyle/>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2011</a:t>
            </a:r>
            <a:endParaRPr lang="es-CO" dirty="0"/>
          </a:p>
        </p:txBody>
      </p:sp>
      <p:grpSp>
        <p:nvGrpSpPr>
          <p:cNvPr id="29" name="Group 13">
            <a:extLst>
              <a:ext uri="{FF2B5EF4-FFF2-40B4-BE49-F238E27FC236}">
                <a16:creationId xmlns:a16="http://schemas.microsoft.com/office/drawing/2014/main" id="{18FE8631-7319-42D2-A257-AFF4983D6E85}"/>
              </a:ext>
            </a:extLst>
          </p:cNvPr>
          <p:cNvGrpSpPr/>
          <p:nvPr/>
        </p:nvGrpSpPr>
        <p:grpSpPr>
          <a:xfrm rot="10800000">
            <a:off x="1109847" y="2432910"/>
            <a:ext cx="2497315" cy="3574271"/>
            <a:chOff x="1694293" y="3920935"/>
            <a:chExt cx="2004134" cy="2558552"/>
          </a:xfrm>
        </p:grpSpPr>
        <p:cxnSp>
          <p:nvCxnSpPr>
            <p:cNvPr id="30" name="Straight Connector 9">
              <a:extLst>
                <a:ext uri="{FF2B5EF4-FFF2-40B4-BE49-F238E27FC236}">
                  <a16:creationId xmlns:a16="http://schemas.microsoft.com/office/drawing/2014/main" id="{3C777F24-8D69-4E82-B168-A1E370A21BB1}"/>
                </a:ext>
              </a:extLst>
            </p:cNvPr>
            <p:cNvCxnSpPr/>
            <p:nvPr/>
          </p:nvCxnSpPr>
          <p:spPr>
            <a:xfrm>
              <a:off x="1792649" y="3920935"/>
              <a:ext cx="0" cy="1531485"/>
            </a:xfrm>
            <a:prstGeom prst="line">
              <a:avLst/>
            </a:prstGeom>
            <a:ln w="19050">
              <a:solidFill>
                <a:srgbClr val="8D44AD"/>
              </a:solidFill>
            </a:ln>
          </p:spPr>
          <p:style>
            <a:lnRef idx="1">
              <a:schemeClr val="accent1"/>
            </a:lnRef>
            <a:fillRef idx="0">
              <a:schemeClr val="accent1"/>
            </a:fillRef>
            <a:effectRef idx="0">
              <a:schemeClr val="accent1"/>
            </a:effectRef>
            <a:fontRef idx="minor">
              <a:schemeClr val="tx1"/>
            </a:fontRef>
          </p:style>
        </p:cxnSp>
        <p:grpSp>
          <p:nvGrpSpPr>
            <p:cNvPr id="31" name="Group 46">
              <a:extLst>
                <a:ext uri="{FF2B5EF4-FFF2-40B4-BE49-F238E27FC236}">
                  <a16:creationId xmlns:a16="http://schemas.microsoft.com/office/drawing/2014/main" id="{834BBEE8-A860-45AE-BC80-C49C550FF0E1}"/>
                </a:ext>
              </a:extLst>
            </p:cNvPr>
            <p:cNvGrpSpPr/>
            <p:nvPr/>
          </p:nvGrpSpPr>
          <p:grpSpPr>
            <a:xfrm>
              <a:off x="1694293" y="4207583"/>
              <a:ext cx="2004134" cy="2271904"/>
              <a:chOff x="846077" y="5015176"/>
              <a:chExt cx="2004134" cy="2271904"/>
            </a:xfrm>
          </p:grpSpPr>
          <p:sp>
            <p:nvSpPr>
              <p:cNvPr id="32" name="TextBox 47">
                <a:extLst>
                  <a:ext uri="{FF2B5EF4-FFF2-40B4-BE49-F238E27FC236}">
                    <a16:creationId xmlns:a16="http://schemas.microsoft.com/office/drawing/2014/main" id="{8CB482F7-E131-4DF7-BC37-67C266E15311}"/>
                  </a:ext>
                </a:extLst>
              </p:cNvPr>
              <p:cNvSpPr txBox="1"/>
              <p:nvPr/>
            </p:nvSpPr>
            <p:spPr>
              <a:xfrm rot="10800000">
                <a:off x="846077" y="6824420"/>
                <a:ext cx="2004134" cy="462660"/>
              </a:xfrm>
              <a:prstGeom prst="rect">
                <a:avLst/>
              </a:prstGeom>
              <a:noFill/>
            </p:spPr>
            <p:txBody>
              <a:bodyPr wrap="square" rtlCol="0">
                <a:spAutoFit/>
              </a:bodyPr>
              <a:lstStyle/>
              <a:p>
                <a:pPr algn="ctr"/>
                <a:r>
                  <a:rPr lang="es-CO" b="1" dirty="0">
                    <a:solidFill>
                      <a:srgbClr val="2D3E50"/>
                    </a:solidFill>
                    <a:latin typeface="Open Sans" panose="020B0606030504020204" pitchFamily="34" charset="0"/>
                    <a:ea typeface="Open Sans" panose="020B0606030504020204" pitchFamily="34" charset="0"/>
                    <a:cs typeface="Open Sans" panose="020B0606030504020204" pitchFamily="34" charset="0"/>
                  </a:rPr>
                  <a:t>Creación</a:t>
                </a:r>
                <a:r>
                  <a:rPr lang="en-US" b="1" dirty="0">
                    <a:solidFill>
                      <a:srgbClr val="2D3E50"/>
                    </a:solidFill>
                    <a:latin typeface="Open Sans" panose="020B0606030504020204" pitchFamily="34" charset="0"/>
                    <a:ea typeface="Open Sans" panose="020B0606030504020204" pitchFamily="34" charset="0"/>
                    <a:cs typeface="Open Sans" panose="020B0606030504020204" pitchFamily="34" charset="0"/>
                  </a:rPr>
                  <a:t> del perceptron </a:t>
                </a:r>
              </a:p>
            </p:txBody>
          </p:sp>
          <p:sp>
            <p:nvSpPr>
              <p:cNvPr id="33" name="TextBox 48">
                <a:extLst>
                  <a:ext uri="{FF2B5EF4-FFF2-40B4-BE49-F238E27FC236}">
                    <a16:creationId xmlns:a16="http://schemas.microsoft.com/office/drawing/2014/main" id="{F5E1A34F-14EC-468B-97CA-967E5033D30B}"/>
                  </a:ext>
                </a:extLst>
              </p:cNvPr>
              <p:cNvSpPr txBox="1"/>
              <p:nvPr/>
            </p:nvSpPr>
            <p:spPr>
              <a:xfrm rot="10800000">
                <a:off x="987502" y="5015176"/>
                <a:ext cx="1780447" cy="1762513"/>
              </a:xfrm>
              <a:prstGeom prst="rect">
                <a:avLst/>
              </a:prstGeom>
              <a:noFill/>
            </p:spPr>
            <p:txBody>
              <a:bodyPr wrap="square" rtlCol="0">
                <a:spAutoFit/>
              </a:bodyPr>
              <a:lstStyle/>
              <a:p>
                <a:pPr algn="just"/>
                <a:r>
                  <a:rPr lang="es-MX" sz="1400" dirty="0">
                    <a:latin typeface="Open Sans" panose="020B0606030504020204" pitchFamily="34" charset="0"/>
                    <a:ea typeface="Open Sans" panose="020B0606030504020204" pitchFamily="34" charset="0"/>
                    <a:cs typeface="Open Sans" panose="020B0606030504020204" pitchFamily="34" charset="0"/>
                  </a:rPr>
                  <a:t>"El perceptrón: un autómata que percibe y reconoce", Rosenblatt muestra el nuevo avatar de la neurona de McCulloch-Pitts: "Perceptrón" que tenía verdaderas capacidades de aprendizaje para realizar una clasificación binaria por sí mismo.</a:t>
                </a:r>
                <a:endParaRPr lang="en-US" sz="1400" dirty="0">
                  <a:latin typeface="Open Sans" panose="020B0606030504020204" pitchFamily="34" charset="0"/>
                  <a:ea typeface="Open Sans" panose="020B0606030504020204" pitchFamily="34" charset="0"/>
                  <a:cs typeface="Open Sans" panose="020B0606030504020204" pitchFamily="34" charset="0"/>
                </a:endParaRPr>
              </a:p>
            </p:txBody>
          </p:sp>
        </p:grpSp>
      </p:grpSp>
      <p:grpSp>
        <p:nvGrpSpPr>
          <p:cNvPr id="35" name="Group 13">
            <a:extLst>
              <a:ext uri="{FF2B5EF4-FFF2-40B4-BE49-F238E27FC236}">
                <a16:creationId xmlns:a16="http://schemas.microsoft.com/office/drawing/2014/main" id="{2EEDD888-475F-442A-B387-CC078D47B6FB}"/>
              </a:ext>
            </a:extLst>
          </p:cNvPr>
          <p:cNvGrpSpPr/>
          <p:nvPr/>
        </p:nvGrpSpPr>
        <p:grpSpPr>
          <a:xfrm>
            <a:off x="4872542" y="6467304"/>
            <a:ext cx="2630035" cy="3557594"/>
            <a:chOff x="1792649" y="3920935"/>
            <a:chExt cx="2040946" cy="2832075"/>
          </a:xfrm>
        </p:grpSpPr>
        <p:cxnSp>
          <p:nvCxnSpPr>
            <p:cNvPr id="36" name="Straight Connector 9">
              <a:extLst>
                <a:ext uri="{FF2B5EF4-FFF2-40B4-BE49-F238E27FC236}">
                  <a16:creationId xmlns:a16="http://schemas.microsoft.com/office/drawing/2014/main" id="{5665AF2E-2D2F-4E72-8B55-7A88A7714348}"/>
                </a:ext>
              </a:extLst>
            </p:cNvPr>
            <p:cNvCxnSpPr/>
            <p:nvPr/>
          </p:nvCxnSpPr>
          <p:spPr>
            <a:xfrm>
              <a:off x="1792649" y="3920935"/>
              <a:ext cx="0" cy="1531485"/>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37" name="Group 46">
              <a:extLst>
                <a:ext uri="{FF2B5EF4-FFF2-40B4-BE49-F238E27FC236}">
                  <a16:creationId xmlns:a16="http://schemas.microsoft.com/office/drawing/2014/main" id="{20139AFD-2D85-4FB3-AED4-A9A61AA5F4B9}"/>
                </a:ext>
              </a:extLst>
            </p:cNvPr>
            <p:cNvGrpSpPr/>
            <p:nvPr/>
          </p:nvGrpSpPr>
          <p:grpSpPr>
            <a:xfrm>
              <a:off x="1821908" y="4109781"/>
              <a:ext cx="2011687" cy="2643229"/>
              <a:chOff x="973692" y="4917374"/>
              <a:chExt cx="2011687" cy="2643229"/>
            </a:xfrm>
          </p:grpSpPr>
          <p:sp>
            <p:nvSpPr>
              <p:cNvPr id="38" name="TextBox 47">
                <a:extLst>
                  <a:ext uri="{FF2B5EF4-FFF2-40B4-BE49-F238E27FC236}">
                    <a16:creationId xmlns:a16="http://schemas.microsoft.com/office/drawing/2014/main" id="{116D6C84-F0CE-43FF-A0E8-457D79A7A921}"/>
                  </a:ext>
                </a:extLst>
              </p:cNvPr>
              <p:cNvSpPr txBox="1"/>
              <p:nvPr/>
            </p:nvSpPr>
            <p:spPr>
              <a:xfrm>
                <a:off x="973692" y="4917374"/>
                <a:ext cx="2011687" cy="514521"/>
              </a:xfrm>
              <a:prstGeom prst="rect">
                <a:avLst/>
              </a:prstGeom>
              <a:noFill/>
            </p:spPr>
            <p:txBody>
              <a:bodyPr wrap="square" rtlCol="0">
                <a:spAutoFit/>
              </a:bodyPr>
              <a:lstStyle/>
              <a:p>
                <a:pPr algn="ctr"/>
                <a:r>
                  <a:rPr lang="es-MX" b="1" dirty="0">
                    <a:solidFill>
                      <a:srgbClr val="2D3E50"/>
                    </a:solidFill>
                    <a:latin typeface="Open Sans" panose="020B0606030504020204" pitchFamily="34" charset="0"/>
                    <a:ea typeface="Open Sans" panose="020B0606030504020204" pitchFamily="34" charset="0"/>
                    <a:cs typeface="Open Sans" panose="020B0606030504020204" pitchFamily="34" charset="0"/>
                  </a:rPr>
                  <a:t>Nacimiento de la red neuronal multicapa</a:t>
                </a:r>
                <a:endParaRPr lang="en-US" b="1" dirty="0">
                  <a:solidFill>
                    <a:srgbClr val="2D3E5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9" name="TextBox 48">
                <a:extLst>
                  <a:ext uri="{FF2B5EF4-FFF2-40B4-BE49-F238E27FC236}">
                    <a16:creationId xmlns:a16="http://schemas.microsoft.com/office/drawing/2014/main" id="{0BC5E5E7-D86D-4563-891A-ADA5217E5AF8}"/>
                  </a:ext>
                </a:extLst>
              </p:cNvPr>
              <p:cNvSpPr txBox="1"/>
              <p:nvPr/>
            </p:nvSpPr>
            <p:spPr>
              <a:xfrm>
                <a:off x="1071320" y="5429016"/>
                <a:ext cx="1694888" cy="2131587"/>
              </a:xfrm>
              <a:prstGeom prst="rect">
                <a:avLst/>
              </a:prstGeom>
              <a:noFill/>
            </p:spPr>
            <p:txBody>
              <a:bodyPr wrap="square" rtlCol="0">
                <a:spAutoFit/>
              </a:bodyPr>
              <a:lstStyle/>
              <a:p>
                <a:pPr algn="just"/>
                <a:r>
                  <a:rPr lang="es-MX" sz="1400" dirty="0">
                    <a:latin typeface="Open Sans" panose="020B0606030504020204" pitchFamily="34" charset="0"/>
                    <a:ea typeface="Open Sans" panose="020B0606030504020204" pitchFamily="34" charset="0"/>
                    <a:cs typeface="Open Sans" panose="020B0606030504020204" pitchFamily="34" charset="0"/>
                  </a:rPr>
                  <a:t>Alexey Grigoryevich Ivakhnenko, junto con Valentin Grigorʹevich Lapa, crea una representación jerárquica de la red neuronal que usa la función de activación polinomial y se entrena con el Método de manejo de datos grupal (GMDH).</a:t>
                </a:r>
                <a:endParaRPr lang="en-US" sz="1400" dirty="0">
                  <a:latin typeface="Open Sans" panose="020B0606030504020204" pitchFamily="34" charset="0"/>
                  <a:ea typeface="Open Sans" panose="020B0606030504020204" pitchFamily="34" charset="0"/>
                  <a:cs typeface="Open Sans" panose="020B0606030504020204" pitchFamily="34" charset="0"/>
                </a:endParaRPr>
              </a:p>
            </p:txBody>
          </p:sp>
        </p:grpSp>
      </p:grpSp>
      <p:grpSp>
        <p:nvGrpSpPr>
          <p:cNvPr id="42" name="Group 13">
            <a:extLst>
              <a:ext uri="{FF2B5EF4-FFF2-40B4-BE49-F238E27FC236}">
                <a16:creationId xmlns:a16="http://schemas.microsoft.com/office/drawing/2014/main" id="{E98A1788-A18B-4121-9430-4878C3947CA3}"/>
              </a:ext>
            </a:extLst>
          </p:cNvPr>
          <p:cNvGrpSpPr/>
          <p:nvPr/>
        </p:nvGrpSpPr>
        <p:grpSpPr>
          <a:xfrm rot="10800000">
            <a:off x="4097378" y="2717942"/>
            <a:ext cx="2497315" cy="3289239"/>
            <a:chOff x="1723875" y="3920935"/>
            <a:chExt cx="2004135" cy="2354519"/>
          </a:xfrm>
        </p:grpSpPr>
        <p:cxnSp>
          <p:nvCxnSpPr>
            <p:cNvPr id="48" name="Straight Connector 9">
              <a:extLst>
                <a:ext uri="{FF2B5EF4-FFF2-40B4-BE49-F238E27FC236}">
                  <a16:creationId xmlns:a16="http://schemas.microsoft.com/office/drawing/2014/main" id="{1F4CFADF-403C-4134-9363-31841B9A6978}"/>
                </a:ext>
              </a:extLst>
            </p:cNvPr>
            <p:cNvCxnSpPr/>
            <p:nvPr/>
          </p:nvCxnSpPr>
          <p:spPr>
            <a:xfrm>
              <a:off x="1792649" y="3920935"/>
              <a:ext cx="0" cy="1531485"/>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49" name="Group 46">
              <a:extLst>
                <a:ext uri="{FF2B5EF4-FFF2-40B4-BE49-F238E27FC236}">
                  <a16:creationId xmlns:a16="http://schemas.microsoft.com/office/drawing/2014/main" id="{2706F0BF-6F9A-4DA7-9B97-2EE9B2EDABF4}"/>
                </a:ext>
              </a:extLst>
            </p:cNvPr>
            <p:cNvGrpSpPr/>
            <p:nvPr/>
          </p:nvGrpSpPr>
          <p:grpSpPr>
            <a:xfrm>
              <a:off x="1723875" y="4185840"/>
              <a:ext cx="2004135" cy="2089614"/>
              <a:chOff x="875659" y="4993433"/>
              <a:chExt cx="2004135" cy="2089614"/>
            </a:xfrm>
          </p:grpSpPr>
          <p:sp>
            <p:nvSpPr>
              <p:cNvPr id="51" name="TextBox 47">
                <a:extLst>
                  <a:ext uri="{FF2B5EF4-FFF2-40B4-BE49-F238E27FC236}">
                    <a16:creationId xmlns:a16="http://schemas.microsoft.com/office/drawing/2014/main" id="{7D8A68E5-8FA0-4A15-B2C9-1F195347DA80}"/>
                  </a:ext>
                </a:extLst>
              </p:cNvPr>
              <p:cNvSpPr txBox="1"/>
              <p:nvPr/>
            </p:nvSpPr>
            <p:spPr>
              <a:xfrm rot="10800000">
                <a:off x="875659" y="6620387"/>
                <a:ext cx="2004135" cy="462660"/>
              </a:xfrm>
              <a:prstGeom prst="rect">
                <a:avLst/>
              </a:prstGeom>
              <a:noFill/>
            </p:spPr>
            <p:txBody>
              <a:bodyPr wrap="square" rtlCol="0">
                <a:spAutoFit/>
              </a:bodyPr>
              <a:lstStyle/>
              <a:p>
                <a:pPr algn="ctr"/>
                <a:r>
                  <a:rPr lang="es-CO" b="1" dirty="0">
                    <a:solidFill>
                      <a:srgbClr val="2D3E50"/>
                    </a:solidFill>
                    <a:latin typeface="Open Sans" panose="020B0606030504020204" pitchFamily="34" charset="0"/>
                    <a:ea typeface="Open Sans" panose="020B0606030504020204" pitchFamily="34" charset="0"/>
                    <a:cs typeface="Open Sans" panose="020B0606030504020204" pitchFamily="34" charset="0"/>
                  </a:rPr>
                  <a:t> Primera Arquitectura CNN</a:t>
                </a:r>
                <a:r>
                  <a:rPr lang="en-US" b="1" dirty="0">
                    <a:solidFill>
                      <a:srgbClr val="2D3E50"/>
                    </a:solidFill>
                    <a:latin typeface="Open Sans" panose="020B0606030504020204" pitchFamily="34" charset="0"/>
                    <a:ea typeface="Open Sans" panose="020B0606030504020204" pitchFamily="34" charset="0"/>
                    <a:cs typeface="Open Sans" panose="020B0606030504020204" pitchFamily="34" charset="0"/>
                  </a:rPr>
                  <a:t> </a:t>
                </a:r>
              </a:p>
            </p:txBody>
          </p:sp>
          <p:sp>
            <p:nvSpPr>
              <p:cNvPr id="52" name="TextBox 48">
                <a:extLst>
                  <a:ext uri="{FF2B5EF4-FFF2-40B4-BE49-F238E27FC236}">
                    <a16:creationId xmlns:a16="http://schemas.microsoft.com/office/drawing/2014/main" id="{355266E1-75D1-4DB0-B794-92BAADD18E1E}"/>
                  </a:ext>
                </a:extLst>
              </p:cNvPr>
              <p:cNvSpPr txBox="1"/>
              <p:nvPr/>
            </p:nvSpPr>
            <p:spPr>
              <a:xfrm rot="10800000">
                <a:off x="987503" y="4993433"/>
                <a:ext cx="1780447" cy="1454073"/>
              </a:xfrm>
              <a:prstGeom prst="rect">
                <a:avLst/>
              </a:prstGeom>
              <a:noFill/>
            </p:spPr>
            <p:txBody>
              <a:bodyPr wrap="square" rtlCol="0">
                <a:spAutoFit/>
              </a:bodyPr>
              <a:lstStyle/>
              <a:p>
                <a:pPr algn="just"/>
                <a:r>
                  <a:rPr lang="es-MX" sz="1400" dirty="0">
                    <a:latin typeface="Open Sans" panose="020B0606030504020204" pitchFamily="34" charset="0"/>
                    <a:ea typeface="Open Sans" panose="020B0606030504020204" pitchFamily="34" charset="0"/>
                    <a:cs typeface="Open Sans" panose="020B0606030504020204" pitchFamily="34" charset="0"/>
                  </a:rPr>
                  <a:t>Kunihiko Fukushima presenta Neocognitron, la primera arquitectura de red neuronal convolucional que podría reconocer patrones visuales como caracteres escritos a mano.</a:t>
                </a:r>
                <a:endParaRPr lang="en-US" sz="1400" dirty="0">
                  <a:latin typeface="Open Sans" panose="020B0606030504020204" pitchFamily="34" charset="0"/>
                  <a:ea typeface="Open Sans" panose="020B0606030504020204" pitchFamily="34" charset="0"/>
                  <a:cs typeface="Open Sans" panose="020B0606030504020204" pitchFamily="34" charset="0"/>
                </a:endParaRPr>
              </a:p>
            </p:txBody>
          </p:sp>
        </p:grpSp>
      </p:grpSp>
      <p:grpSp>
        <p:nvGrpSpPr>
          <p:cNvPr id="67" name="Group 13">
            <a:extLst>
              <a:ext uri="{FF2B5EF4-FFF2-40B4-BE49-F238E27FC236}">
                <a16:creationId xmlns:a16="http://schemas.microsoft.com/office/drawing/2014/main" id="{B2A97F00-67D2-460B-843F-45815A76481D}"/>
              </a:ext>
            </a:extLst>
          </p:cNvPr>
          <p:cNvGrpSpPr/>
          <p:nvPr/>
        </p:nvGrpSpPr>
        <p:grpSpPr>
          <a:xfrm>
            <a:off x="7715781" y="6459220"/>
            <a:ext cx="2417775" cy="1923820"/>
            <a:chOff x="1792649" y="3920935"/>
            <a:chExt cx="1876229" cy="1531485"/>
          </a:xfrm>
        </p:grpSpPr>
        <p:cxnSp>
          <p:nvCxnSpPr>
            <p:cNvPr id="68" name="Straight Connector 9">
              <a:extLst>
                <a:ext uri="{FF2B5EF4-FFF2-40B4-BE49-F238E27FC236}">
                  <a16:creationId xmlns:a16="http://schemas.microsoft.com/office/drawing/2014/main" id="{0FE896FA-A382-4DD9-B6EC-8C72CD38E2ED}"/>
                </a:ext>
              </a:extLst>
            </p:cNvPr>
            <p:cNvCxnSpPr/>
            <p:nvPr/>
          </p:nvCxnSpPr>
          <p:spPr>
            <a:xfrm>
              <a:off x="1792649" y="3920935"/>
              <a:ext cx="0" cy="1531485"/>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0" name="TextBox 47">
              <a:extLst>
                <a:ext uri="{FF2B5EF4-FFF2-40B4-BE49-F238E27FC236}">
                  <a16:creationId xmlns:a16="http://schemas.microsoft.com/office/drawing/2014/main" id="{5DB8531E-ED0C-49B6-8E0D-5CBB9E718757}"/>
                </a:ext>
              </a:extLst>
            </p:cNvPr>
            <p:cNvSpPr txBox="1"/>
            <p:nvPr/>
          </p:nvSpPr>
          <p:spPr>
            <a:xfrm>
              <a:off x="1821909" y="4109781"/>
              <a:ext cx="1846969" cy="661527"/>
            </a:xfrm>
            <a:prstGeom prst="rect">
              <a:avLst/>
            </a:prstGeom>
            <a:noFill/>
          </p:spPr>
          <p:txBody>
            <a:bodyPr wrap="square" rtlCol="0">
              <a:spAutoFit/>
            </a:bodyPr>
            <a:lstStyle/>
            <a:p>
              <a:pPr algn="ctr"/>
              <a:r>
                <a:rPr lang="es-MX" sz="1600" b="1" dirty="0">
                  <a:solidFill>
                    <a:srgbClr val="2D3E50"/>
                  </a:solidFill>
                  <a:latin typeface="Open Sans" panose="020B0606030504020204" pitchFamily="34" charset="0"/>
                  <a:ea typeface="Open Sans" panose="020B0606030504020204" pitchFamily="34" charset="0"/>
                  <a:cs typeface="Open Sans" panose="020B0606030504020204" pitchFamily="34" charset="0"/>
                </a:rPr>
                <a:t>Redes neuronales multicapa en aprendizaje complejo</a:t>
              </a:r>
              <a:endParaRPr lang="en-US" sz="1600" b="1" dirty="0">
                <a:solidFill>
                  <a:srgbClr val="2D3E50"/>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63" name="CuadroTexto 62">
            <a:extLst>
              <a:ext uri="{FF2B5EF4-FFF2-40B4-BE49-F238E27FC236}">
                <a16:creationId xmlns:a16="http://schemas.microsoft.com/office/drawing/2014/main" id="{8FB3F413-CBA3-43B4-966A-CC2D36272F56}"/>
              </a:ext>
            </a:extLst>
          </p:cNvPr>
          <p:cNvSpPr txBox="1"/>
          <p:nvPr/>
        </p:nvSpPr>
        <p:spPr>
          <a:xfrm>
            <a:off x="7737810" y="7543678"/>
            <a:ext cx="2480636" cy="2031325"/>
          </a:xfrm>
          <a:prstGeom prst="rect">
            <a:avLst/>
          </a:prstGeom>
          <a:noFill/>
        </p:spPr>
        <p:txBody>
          <a:bodyPr wrap="square">
            <a:spAutoFit/>
          </a:bodyPr>
          <a:lstStyle/>
          <a:p>
            <a:pPr algn="just"/>
            <a:r>
              <a:rPr lang="es-MX" sz="1400" dirty="0">
                <a:latin typeface="Open Sans" panose="020B0606030504020204" pitchFamily="34" charset="0"/>
                <a:ea typeface="Open Sans" panose="020B0606030504020204" pitchFamily="34" charset="0"/>
                <a:cs typeface="Open Sans" panose="020B0606030504020204" pitchFamily="34" charset="0"/>
              </a:rPr>
              <a:t>David Rumelhart, Geoffrey Hinton y Ronald. Williams destaca por la forma concisa y clara en que se plantea la idea  entrenar las redes neuronales multicapa para abordar problemas de aprendizaje complejos</a:t>
            </a:r>
            <a:endParaRPr lang="es-CO" sz="14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64" name="Group 13">
            <a:extLst>
              <a:ext uri="{FF2B5EF4-FFF2-40B4-BE49-F238E27FC236}">
                <a16:creationId xmlns:a16="http://schemas.microsoft.com/office/drawing/2014/main" id="{D70F3D70-DA85-4DCE-8CAC-2EEFC1C4174B}"/>
              </a:ext>
            </a:extLst>
          </p:cNvPr>
          <p:cNvGrpSpPr/>
          <p:nvPr/>
        </p:nvGrpSpPr>
        <p:grpSpPr>
          <a:xfrm rot="10800000">
            <a:off x="7261137" y="2704513"/>
            <a:ext cx="2400682" cy="3302665"/>
            <a:chOff x="1689580" y="3790444"/>
            <a:chExt cx="1926586" cy="2364129"/>
          </a:xfrm>
        </p:grpSpPr>
        <p:cxnSp>
          <p:nvCxnSpPr>
            <p:cNvPr id="65" name="Straight Connector 9">
              <a:extLst>
                <a:ext uri="{FF2B5EF4-FFF2-40B4-BE49-F238E27FC236}">
                  <a16:creationId xmlns:a16="http://schemas.microsoft.com/office/drawing/2014/main" id="{AC9245AC-81A6-4F27-966B-6C7075E788BB}"/>
                </a:ext>
              </a:extLst>
            </p:cNvPr>
            <p:cNvCxnSpPr>
              <a:cxnSpLocks/>
            </p:cNvCxnSpPr>
            <p:nvPr/>
          </p:nvCxnSpPr>
          <p:spPr>
            <a:xfrm rot="10800000" flipV="1">
              <a:off x="1834853" y="3790444"/>
              <a:ext cx="0" cy="1746478"/>
            </a:xfrm>
            <a:prstGeom prst="line">
              <a:avLst/>
            </a:prstGeom>
            <a:ln w="19050">
              <a:solidFill>
                <a:srgbClr val="F39C11"/>
              </a:solidFill>
            </a:ln>
          </p:spPr>
          <p:style>
            <a:lnRef idx="1">
              <a:schemeClr val="accent1"/>
            </a:lnRef>
            <a:fillRef idx="0">
              <a:schemeClr val="accent1"/>
            </a:fillRef>
            <a:effectRef idx="0">
              <a:schemeClr val="accent1"/>
            </a:effectRef>
            <a:fontRef idx="minor">
              <a:schemeClr val="tx1"/>
            </a:fontRef>
          </p:style>
        </p:cxnSp>
        <p:grpSp>
          <p:nvGrpSpPr>
            <p:cNvPr id="66" name="Group 46">
              <a:extLst>
                <a:ext uri="{FF2B5EF4-FFF2-40B4-BE49-F238E27FC236}">
                  <a16:creationId xmlns:a16="http://schemas.microsoft.com/office/drawing/2014/main" id="{8C8628F1-5900-4268-B5D4-59688B854674}"/>
                </a:ext>
              </a:extLst>
            </p:cNvPr>
            <p:cNvGrpSpPr/>
            <p:nvPr/>
          </p:nvGrpSpPr>
          <p:grpSpPr>
            <a:xfrm>
              <a:off x="1689580" y="3877398"/>
              <a:ext cx="1926586" cy="2277175"/>
              <a:chOff x="841364" y="4684991"/>
              <a:chExt cx="1926586" cy="2277175"/>
            </a:xfrm>
          </p:grpSpPr>
          <p:sp>
            <p:nvSpPr>
              <p:cNvPr id="72" name="TextBox 47">
                <a:extLst>
                  <a:ext uri="{FF2B5EF4-FFF2-40B4-BE49-F238E27FC236}">
                    <a16:creationId xmlns:a16="http://schemas.microsoft.com/office/drawing/2014/main" id="{47AE6334-6C1B-422A-88B5-7270751373C7}"/>
                  </a:ext>
                </a:extLst>
              </p:cNvPr>
              <p:cNvSpPr txBox="1"/>
              <p:nvPr/>
            </p:nvSpPr>
            <p:spPr>
              <a:xfrm rot="10800000">
                <a:off x="841364" y="6499506"/>
                <a:ext cx="1926586" cy="462660"/>
              </a:xfrm>
              <a:prstGeom prst="rect">
                <a:avLst/>
              </a:prstGeom>
              <a:noFill/>
            </p:spPr>
            <p:txBody>
              <a:bodyPr wrap="square" rtlCol="0">
                <a:spAutoFit/>
              </a:bodyPr>
              <a:lstStyle/>
              <a:p>
                <a:pPr algn="ctr"/>
                <a:r>
                  <a:rPr lang="es-CO" b="1" dirty="0">
                    <a:solidFill>
                      <a:srgbClr val="2D3E50"/>
                    </a:solidFill>
                    <a:latin typeface="Open Sans" panose="020B0606030504020204" pitchFamily="34" charset="0"/>
                    <a:ea typeface="Open Sans" panose="020B0606030504020204" pitchFamily="34" charset="0"/>
                    <a:cs typeface="Open Sans" panose="020B0606030504020204" pitchFamily="34" charset="0"/>
                  </a:rPr>
                  <a:t> CNN usando Retropropagación</a:t>
                </a:r>
                <a:endParaRPr lang="en-US" b="1" dirty="0">
                  <a:solidFill>
                    <a:srgbClr val="2D3E5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3" name="TextBox 48">
                <a:extLst>
                  <a:ext uri="{FF2B5EF4-FFF2-40B4-BE49-F238E27FC236}">
                    <a16:creationId xmlns:a16="http://schemas.microsoft.com/office/drawing/2014/main" id="{009B3FDC-413E-40FD-99D0-1AE9158AE39A}"/>
                  </a:ext>
                </a:extLst>
              </p:cNvPr>
              <p:cNvSpPr txBox="1"/>
              <p:nvPr/>
            </p:nvSpPr>
            <p:spPr>
              <a:xfrm rot="10800000">
                <a:off x="987503" y="4684991"/>
                <a:ext cx="1780447" cy="1762513"/>
              </a:xfrm>
              <a:prstGeom prst="rect">
                <a:avLst/>
              </a:prstGeom>
              <a:noFill/>
            </p:spPr>
            <p:txBody>
              <a:bodyPr wrap="square" rtlCol="0">
                <a:spAutoFit/>
              </a:bodyPr>
              <a:lstStyle/>
              <a:p>
                <a:pPr algn="just"/>
                <a:r>
                  <a:rPr lang="es-MX" sz="1400" dirty="0">
                    <a:latin typeface="Open Sans" panose="020B0606030504020204" pitchFamily="34" charset="0"/>
                    <a:ea typeface="Open Sans" panose="020B0606030504020204" pitchFamily="34" charset="0"/>
                    <a:cs typeface="Open Sans" panose="020B0606030504020204" pitchFamily="34" charset="0"/>
                  </a:rPr>
                  <a:t>Yann LeCun utiliza la retropropagación para entrenar la red neuronal convolucional para que reconozca los dígitos escritos a mano. Este es un momento decisivo, ya que sienta las bases de la visión artificial moderna utilizando el aprendizaje profundo.</a:t>
                </a:r>
                <a:endParaRPr lang="en-US" sz="1400" dirty="0">
                  <a:latin typeface="Open Sans" panose="020B0606030504020204" pitchFamily="34" charset="0"/>
                  <a:ea typeface="Open Sans" panose="020B0606030504020204" pitchFamily="34" charset="0"/>
                  <a:cs typeface="Open Sans" panose="020B0606030504020204" pitchFamily="34" charset="0"/>
                </a:endParaRPr>
              </a:p>
            </p:txBody>
          </p:sp>
        </p:grpSp>
      </p:grpSp>
      <p:grpSp>
        <p:nvGrpSpPr>
          <p:cNvPr id="74" name="Group 13">
            <a:extLst>
              <a:ext uri="{FF2B5EF4-FFF2-40B4-BE49-F238E27FC236}">
                <a16:creationId xmlns:a16="http://schemas.microsoft.com/office/drawing/2014/main" id="{2320D629-ADA6-43B9-A34D-FD45AD995F1A}"/>
              </a:ext>
            </a:extLst>
          </p:cNvPr>
          <p:cNvGrpSpPr/>
          <p:nvPr/>
        </p:nvGrpSpPr>
        <p:grpSpPr>
          <a:xfrm>
            <a:off x="10458991" y="6458976"/>
            <a:ext cx="2380070" cy="1923820"/>
            <a:chOff x="1657483" y="3920935"/>
            <a:chExt cx="1846969" cy="1531485"/>
          </a:xfrm>
        </p:grpSpPr>
        <p:cxnSp>
          <p:nvCxnSpPr>
            <p:cNvPr id="75" name="Straight Connector 9">
              <a:extLst>
                <a:ext uri="{FF2B5EF4-FFF2-40B4-BE49-F238E27FC236}">
                  <a16:creationId xmlns:a16="http://schemas.microsoft.com/office/drawing/2014/main" id="{2CC515E4-2113-4ED9-8FF5-95B64102D2CA}"/>
                </a:ext>
              </a:extLst>
            </p:cNvPr>
            <p:cNvCxnSpPr/>
            <p:nvPr/>
          </p:nvCxnSpPr>
          <p:spPr>
            <a:xfrm>
              <a:off x="1792649" y="3920935"/>
              <a:ext cx="0" cy="1531485"/>
            </a:xfrm>
            <a:prstGeom prst="line">
              <a:avLst/>
            </a:prstGeom>
            <a:ln w="19050">
              <a:solidFill>
                <a:srgbClr val="8D44AD"/>
              </a:solidFill>
            </a:ln>
          </p:spPr>
          <p:style>
            <a:lnRef idx="1">
              <a:schemeClr val="accent1"/>
            </a:lnRef>
            <a:fillRef idx="0">
              <a:schemeClr val="accent1"/>
            </a:fillRef>
            <a:effectRef idx="0">
              <a:schemeClr val="accent1"/>
            </a:effectRef>
            <a:fontRef idx="minor">
              <a:schemeClr val="tx1"/>
            </a:fontRef>
          </p:style>
        </p:cxnSp>
        <p:sp>
          <p:nvSpPr>
            <p:cNvPr id="76" name="TextBox 47">
              <a:extLst>
                <a:ext uri="{FF2B5EF4-FFF2-40B4-BE49-F238E27FC236}">
                  <a16:creationId xmlns:a16="http://schemas.microsoft.com/office/drawing/2014/main" id="{D8498872-0172-4D1E-99CA-FF2148217F1B}"/>
                </a:ext>
              </a:extLst>
            </p:cNvPr>
            <p:cNvSpPr txBox="1"/>
            <p:nvPr/>
          </p:nvSpPr>
          <p:spPr>
            <a:xfrm>
              <a:off x="1657483" y="4050315"/>
              <a:ext cx="1846969" cy="465519"/>
            </a:xfrm>
            <a:prstGeom prst="rect">
              <a:avLst/>
            </a:prstGeom>
            <a:noFill/>
          </p:spPr>
          <p:txBody>
            <a:bodyPr wrap="square" rtlCol="0">
              <a:spAutoFit/>
            </a:bodyPr>
            <a:lstStyle/>
            <a:p>
              <a:pPr algn="ctr"/>
              <a:r>
                <a:rPr lang="es-MX" sz="1600" b="1" dirty="0">
                  <a:solidFill>
                    <a:srgbClr val="2D3E50"/>
                  </a:solidFill>
                  <a:latin typeface="Open Sans" panose="020B0606030504020204" pitchFamily="34" charset="0"/>
                  <a:ea typeface="Open Sans" panose="020B0606030504020204" pitchFamily="34" charset="0"/>
                  <a:cs typeface="Open Sans" panose="020B0606030504020204" pitchFamily="34" charset="0"/>
                </a:rPr>
                <a:t>Las CNN en </a:t>
              </a:r>
            </a:p>
            <a:p>
              <a:pPr algn="ctr"/>
              <a:r>
                <a:rPr lang="es-MX" sz="1600" b="1" dirty="0">
                  <a:solidFill>
                    <a:srgbClr val="2D3E50"/>
                  </a:solidFill>
                  <a:latin typeface="Open Sans" panose="020B0606030504020204" pitchFamily="34" charset="0"/>
                  <a:ea typeface="Open Sans" panose="020B0606030504020204" pitchFamily="34" charset="0"/>
                  <a:cs typeface="Open Sans" panose="020B0606030504020204" pitchFamily="34" charset="0"/>
                </a:rPr>
                <a:t>Bell Labs</a:t>
              </a:r>
              <a:endParaRPr lang="en-US" sz="1600" b="1" dirty="0">
                <a:solidFill>
                  <a:srgbClr val="2D3E50"/>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77" name="CuadroTexto 76">
            <a:extLst>
              <a:ext uri="{FF2B5EF4-FFF2-40B4-BE49-F238E27FC236}">
                <a16:creationId xmlns:a16="http://schemas.microsoft.com/office/drawing/2014/main" id="{5F9A125E-68A5-4E69-8BB0-E36E44099EEC}"/>
              </a:ext>
            </a:extLst>
          </p:cNvPr>
          <p:cNvSpPr txBox="1"/>
          <p:nvPr/>
        </p:nvSpPr>
        <p:spPr>
          <a:xfrm>
            <a:off x="10641706" y="7293649"/>
            <a:ext cx="2014643" cy="1815882"/>
          </a:xfrm>
          <a:prstGeom prst="rect">
            <a:avLst/>
          </a:prstGeom>
          <a:noFill/>
        </p:spPr>
        <p:txBody>
          <a:bodyPr wrap="square">
            <a:spAutoFit/>
          </a:bodyPr>
          <a:lstStyle/>
          <a:p>
            <a:pPr algn="just"/>
            <a:r>
              <a:rPr lang="es-MX" sz="1400" dirty="0">
                <a:latin typeface="Open Sans" panose="020B0606030504020204" pitchFamily="34" charset="0"/>
                <a:ea typeface="Open Sans" panose="020B0606030504020204" pitchFamily="34" charset="0"/>
                <a:cs typeface="Open Sans" panose="020B0606030504020204" pitchFamily="34" charset="0"/>
              </a:rPr>
              <a:t>Le Cun dio uso comercial importante para la lectura de cheques, uno de estos sistemas estaba leyendo del 10 al 20% de todos los cheques en los Estados Unidos</a:t>
            </a:r>
            <a:endParaRPr lang="es-CO" sz="1400" dirty="0">
              <a:latin typeface="Open Sans" panose="020B0606030504020204" pitchFamily="34" charset="0"/>
              <a:ea typeface="Open Sans" panose="020B0606030504020204" pitchFamily="34" charset="0"/>
              <a:cs typeface="Open Sans" panose="020B0606030504020204" pitchFamily="34" charset="0"/>
            </a:endParaRPr>
          </a:p>
        </p:txBody>
      </p:sp>
      <p:sp>
        <p:nvSpPr>
          <p:cNvPr id="79" name="Freeform 40">
            <a:extLst>
              <a:ext uri="{FF2B5EF4-FFF2-40B4-BE49-F238E27FC236}">
                <a16:creationId xmlns:a16="http://schemas.microsoft.com/office/drawing/2014/main" id="{C7C9E50D-17F3-4EAF-A0DC-E8C2202A0D7B}"/>
              </a:ext>
            </a:extLst>
          </p:cNvPr>
          <p:cNvSpPr/>
          <p:nvPr/>
        </p:nvSpPr>
        <p:spPr>
          <a:xfrm>
            <a:off x="17920232" y="6003312"/>
            <a:ext cx="1429693" cy="487880"/>
          </a:xfrm>
          <a:custGeom>
            <a:avLst/>
            <a:gdLst>
              <a:gd name="connsiteX0" fmla="*/ 0 w 1728216"/>
              <a:gd name="connsiteY0" fmla="*/ 694945 h 694945"/>
              <a:gd name="connsiteX1" fmla="*/ 1380744 w 1728216"/>
              <a:gd name="connsiteY1" fmla="*/ 694945 h 694945"/>
              <a:gd name="connsiteX2" fmla="*/ 1728216 w 1728216"/>
              <a:gd name="connsiteY2" fmla="*/ 349080 h 694945"/>
              <a:gd name="connsiteX3" fmla="*/ 1728074 w 1728216"/>
              <a:gd name="connsiteY3" fmla="*/ 348278 h 694945"/>
              <a:gd name="connsiteX4" fmla="*/ 1728216 w 1728216"/>
              <a:gd name="connsiteY4" fmla="*/ 347472 h 694945"/>
              <a:gd name="connsiteX5" fmla="*/ 1380744 w 1728216"/>
              <a:gd name="connsiteY5" fmla="*/ 0 h 694945"/>
              <a:gd name="connsiteX6" fmla="*/ 0 w 1728216"/>
              <a:gd name="connsiteY6" fmla="*/ 0 h 694945"/>
              <a:gd name="connsiteX7" fmla="*/ 0 w 1728216"/>
              <a:gd name="connsiteY7" fmla="*/ 1 h 694945"/>
              <a:gd name="connsiteX8" fmla="*/ 347472 w 1728216"/>
              <a:gd name="connsiteY8" fmla="*/ 347473 h 694945"/>
              <a:gd name="connsiteX9" fmla="*/ 0 w 1728216"/>
              <a:gd name="connsiteY9" fmla="*/ 694945 h 69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216" h="694945">
                <a:moveTo>
                  <a:pt x="0" y="694945"/>
                </a:moveTo>
                <a:lnTo>
                  <a:pt x="1380744" y="694945"/>
                </a:lnTo>
                <a:cubicBezTo>
                  <a:pt x="1572647" y="694945"/>
                  <a:pt x="1728216" y="540096"/>
                  <a:pt x="1728216" y="349080"/>
                </a:cubicBezTo>
                <a:lnTo>
                  <a:pt x="1728074" y="348278"/>
                </a:lnTo>
                <a:lnTo>
                  <a:pt x="1728216" y="347472"/>
                </a:lnTo>
                <a:cubicBezTo>
                  <a:pt x="1728216" y="155569"/>
                  <a:pt x="1572647" y="0"/>
                  <a:pt x="1380744" y="0"/>
                </a:cubicBezTo>
                <a:lnTo>
                  <a:pt x="0" y="0"/>
                </a:lnTo>
                <a:lnTo>
                  <a:pt x="0" y="1"/>
                </a:lnTo>
                <a:cubicBezTo>
                  <a:pt x="191903" y="1"/>
                  <a:pt x="347472" y="155570"/>
                  <a:pt x="347472" y="347473"/>
                </a:cubicBezTo>
                <a:cubicBezTo>
                  <a:pt x="347472" y="539376"/>
                  <a:pt x="191903" y="694945"/>
                  <a:pt x="0" y="694945"/>
                </a:cubicBezTo>
                <a:close/>
              </a:path>
            </a:pathLst>
          </a:custGeom>
          <a:solidFill>
            <a:srgbClr val="27AE61"/>
          </a:solidFill>
          <a:ln>
            <a:noFill/>
          </a:ln>
        </p:spPr>
        <p:style>
          <a:lnRef idx="2">
            <a:schemeClr val="accent1">
              <a:shade val="50000"/>
            </a:schemeClr>
          </a:lnRef>
          <a:fillRef idx="1">
            <a:schemeClr val="accent1"/>
          </a:fillRef>
          <a:effectRef idx="0">
            <a:schemeClr val="accent1"/>
          </a:effectRef>
          <a:fontRef idx="minor">
            <a:schemeClr val="lt1"/>
          </a:fontRef>
        </p:style>
        <p:txBody>
          <a:bodyPr rIns="365760" rtlCol="0" anchor="ctr"/>
          <a:lstStyle/>
          <a:p>
            <a:pPr algn="r"/>
            <a:endParaRPr lang="en-US" sz="2800" b="1"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1" name="Freeform 42">
            <a:extLst>
              <a:ext uri="{FF2B5EF4-FFF2-40B4-BE49-F238E27FC236}">
                <a16:creationId xmlns:a16="http://schemas.microsoft.com/office/drawing/2014/main" id="{18D15A1B-EEF8-4732-9DB3-44FC3040A14D}"/>
              </a:ext>
            </a:extLst>
          </p:cNvPr>
          <p:cNvSpPr/>
          <p:nvPr/>
        </p:nvSpPr>
        <p:spPr>
          <a:xfrm>
            <a:off x="19635193" y="5993807"/>
            <a:ext cx="1429693" cy="487880"/>
          </a:xfrm>
          <a:custGeom>
            <a:avLst/>
            <a:gdLst>
              <a:gd name="connsiteX0" fmla="*/ 0 w 1728216"/>
              <a:gd name="connsiteY0" fmla="*/ 694945 h 694945"/>
              <a:gd name="connsiteX1" fmla="*/ 1380744 w 1728216"/>
              <a:gd name="connsiteY1" fmla="*/ 694945 h 694945"/>
              <a:gd name="connsiteX2" fmla="*/ 1728216 w 1728216"/>
              <a:gd name="connsiteY2" fmla="*/ 349080 h 694945"/>
              <a:gd name="connsiteX3" fmla="*/ 1728074 w 1728216"/>
              <a:gd name="connsiteY3" fmla="*/ 348278 h 694945"/>
              <a:gd name="connsiteX4" fmla="*/ 1728216 w 1728216"/>
              <a:gd name="connsiteY4" fmla="*/ 347472 h 694945"/>
              <a:gd name="connsiteX5" fmla="*/ 1380744 w 1728216"/>
              <a:gd name="connsiteY5" fmla="*/ 0 h 694945"/>
              <a:gd name="connsiteX6" fmla="*/ 0 w 1728216"/>
              <a:gd name="connsiteY6" fmla="*/ 0 h 694945"/>
              <a:gd name="connsiteX7" fmla="*/ 0 w 1728216"/>
              <a:gd name="connsiteY7" fmla="*/ 1 h 694945"/>
              <a:gd name="connsiteX8" fmla="*/ 347472 w 1728216"/>
              <a:gd name="connsiteY8" fmla="*/ 347473 h 694945"/>
              <a:gd name="connsiteX9" fmla="*/ 0 w 1728216"/>
              <a:gd name="connsiteY9" fmla="*/ 694945 h 69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216" h="694945">
                <a:moveTo>
                  <a:pt x="0" y="694945"/>
                </a:moveTo>
                <a:lnTo>
                  <a:pt x="1380744" y="694945"/>
                </a:lnTo>
                <a:cubicBezTo>
                  <a:pt x="1572647" y="694945"/>
                  <a:pt x="1728216" y="540096"/>
                  <a:pt x="1728216" y="349080"/>
                </a:cubicBezTo>
                <a:lnTo>
                  <a:pt x="1728074" y="348278"/>
                </a:lnTo>
                <a:lnTo>
                  <a:pt x="1728216" y="347472"/>
                </a:lnTo>
                <a:cubicBezTo>
                  <a:pt x="1728216" y="155569"/>
                  <a:pt x="1572647" y="0"/>
                  <a:pt x="1380744" y="0"/>
                </a:cubicBezTo>
                <a:lnTo>
                  <a:pt x="0" y="0"/>
                </a:lnTo>
                <a:lnTo>
                  <a:pt x="0" y="1"/>
                </a:lnTo>
                <a:cubicBezTo>
                  <a:pt x="191903" y="1"/>
                  <a:pt x="347472" y="155570"/>
                  <a:pt x="347472" y="347473"/>
                </a:cubicBezTo>
                <a:cubicBezTo>
                  <a:pt x="347472" y="539376"/>
                  <a:pt x="191903" y="694945"/>
                  <a:pt x="0" y="694945"/>
                </a:cubicBezTo>
                <a:close/>
              </a:path>
            </a:pathLst>
          </a:custGeom>
          <a:solidFill>
            <a:srgbClr val="F39C11"/>
          </a:solidFill>
          <a:ln>
            <a:noFill/>
          </a:ln>
        </p:spPr>
        <p:style>
          <a:lnRef idx="2">
            <a:schemeClr val="accent1">
              <a:shade val="50000"/>
            </a:schemeClr>
          </a:lnRef>
          <a:fillRef idx="1">
            <a:schemeClr val="accent1"/>
          </a:fillRef>
          <a:effectRef idx="0">
            <a:schemeClr val="accent1"/>
          </a:effectRef>
          <a:fontRef idx="minor">
            <a:schemeClr val="lt1"/>
          </a:fontRef>
        </p:style>
        <p:txBody>
          <a:bodyPr rIns="365760" rtlCol="0" anchor="ctr"/>
          <a:lstStyle/>
          <a:p>
            <a:pPr algn="r"/>
            <a:r>
              <a:rPr lang="en-US" sz="2800" b="1" dirty="0">
                <a:solidFill>
                  <a:prstClr val="white"/>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83" name="CuadroTexto 82">
            <a:extLst>
              <a:ext uri="{FF2B5EF4-FFF2-40B4-BE49-F238E27FC236}">
                <a16:creationId xmlns:a16="http://schemas.microsoft.com/office/drawing/2014/main" id="{CFB6D7C3-72A4-4BED-A2B0-DF49167387FC}"/>
              </a:ext>
            </a:extLst>
          </p:cNvPr>
          <p:cNvSpPr txBox="1"/>
          <p:nvPr/>
        </p:nvSpPr>
        <p:spPr>
          <a:xfrm>
            <a:off x="18211406" y="5978523"/>
            <a:ext cx="1429693" cy="523220"/>
          </a:xfrm>
          <a:prstGeom prst="rect">
            <a:avLst/>
          </a:prstGeom>
          <a:noFill/>
        </p:spPr>
        <p:txBody>
          <a:bodyPr wrap="square">
            <a:spAutoFit/>
          </a:bodyPr>
          <a:lstStyle/>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2012</a:t>
            </a:r>
            <a:endParaRPr lang="es-CO" dirty="0"/>
          </a:p>
        </p:txBody>
      </p:sp>
      <p:grpSp>
        <p:nvGrpSpPr>
          <p:cNvPr id="69" name="Group 13">
            <a:extLst>
              <a:ext uri="{FF2B5EF4-FFF2-40B4-BE49-F238E27FC236}">
                <a16:creationId xmlns:a16="http://schemas.microsoft.com/office/drawing/2014/main" id="{6AA92CE7-F0DC-4C29-9F9A-7BD5D819B1D5}"/>
              </a:ext>
            </a:extLst>
          </p:cNvPr>
          <p:cNvGrpSpPr/>
          <p:nvPr/>
        </p:nvGrpSpPr>
        <p:grpSpPr>
          <a:xfrm rot="10800000">
            <a:off x="9904303" y="2697693"/>
            <a:ext cx="2219660" cy="3302665"/>
            <a:chOff x="1834853" y="3790444"/>
            <a:chExt cx="1781313" cy="2364129"/>
          </a:xfrm>
        </p:grpSpPr>
        <p:cxnSp>
          <p:nvCxnSpPr>
            <p:cNvPr id="71" name="Straight Connector 9">
              <a:extLst>
                <a:ext uri="{FF2B5EF4-FFF2-40B4-BE49-F238E27FC236}">
                  <a16:creationId xmlns:a16="http://schemas.microsoft.com/office/drawing/2014/main" id="{3D0CDDDB-14D2-4C84-A629-EB70C40ACD8C}"/>
                </a:ext>
              </a:extLst>
            </p:cNvPr>
            <p:cNvCxnSpPr>
              <a:cxnSpLocks/>
            </p:cNvCxnSpPr>
            <p:nvPr/>
          </p:nvCxnSpPr>
          <p:spPr>
            <a:xfrm rot="10800000" flipV="1">
              <a:off x="1834853" y="3790444"/>
              <a:ext cx="0" cy="1746478"/>
            </a:xfrm>
            <a:prstGeom prst="line">
              <a:avLst/>
            </a:prstGeom>
            <a:ln w="19050">
              <a:solidFill>
                <a:srgbClr val="297FB8"/>
              </a:solidFill>
            </a:ln>
          </p:spPr>
          <p:style>
            <a:lnRef idx="1">
              <a:schemeClr val="accent1"/>
            </a:lnRef>
            <a:fillRef idx="0">
              <a:schemeClr val="accent1"/>
            </a:fillRef>
            <a:effectRef idx="0">
              <a:schemeClr val="accent1"/>
            </a:effectRef>
            <a:fontRef idx="minor">
              <a:schemeClr val="tx1"/>
            </a:fontRef>
          </p:style>
        </p:cxnSp>
        <p:grpSp>
          <p:nvGrpSpPr>
            <p:cNvPr id="78" name="Group 46">
              <a:extLst>
                <a:ext uri="{FF2B5EF4-FFF2-40B4-BE49-F238E27FC236}">
                  <a16:creationId xmlns:a16="http://schemas.microsoft.com/office/drawing/2014/main" id="{99A4D605-811A-48E3-808A-FEB4ACF839AC}"/>
                </a:ext>
              </a:extLst>
            </p:cNvPr>
            <p:cNvGrpSpPr/>
            <p:nvPr/>
          </p:nvGrpSpPr>
          <p:grpSpPr>
            <a:xfrm>
              <a:off x="1835718" y="4185839"/>
              <a:ext cx="1780448" cy="1968734"/>
              <a:chOff x="987502" y="4993432"/>
              <a:chExt cx="1780448" cy="1968734"/>
            </a:xfrm>
          </p:grpSpPr>
          <p:sp>
            <p:nvSpPr>
              <p:cNvPr id="82" name="TextBox 47">
                <a:extLst>
                  <a:ext uri="{FF2B5EF4-FFF2-40B4-BE49-F238E27FC236}">
                    <a16:creationId xmlns:a16="http://schemas.microsoft.com/office/drawing/2014/main" id="{D2DCD191-08F0-4414-8BC2-47B4A60416B6}"/>
                  </a:ext>
                </a:extLst>
              </p:cNvPr>
              <p:cNvSpPr txBox="1"/>
              <p:nvPr/>
            </p:nvSpPr>
            <p:spPr>
              <a:xfrm rot="10800000">
                <a:off x="987502" y="6499506"/>
                <a:ext cx="1780448" cy="462660"/>
              </a:xfrm>
              <a:prstGeom prst="rect">
                <a:avLst/>
              </a:prstGeom>
              <a:noFill/>
            </p:spPr>
            <p:txBody>
              <a:bodyPr wrap="square" rtlCol="0">
                <a:spAutoFit/>
              </a:bodyPr>
              <a:lstStyle/>
              <a:p>
                <a:pPr algn="ctr"/>
                <a:r>
                  <a:rPr lang="es-CO" b="1" dirty="0">
                    <a:solidFill>
                      <a:srgbClr val="2D3E50"/>
                    </a:solidFill>
                    <a:latin typeface="Open Sans" panose="020B0606030504020204" pitchFamily="34" charset="0"/>
                    <a:ea typeface="Open Sans" panose="020B0606030504020204" pitchFamily="34" charset="0"/>
                    <a:cs typeface="Open Sans" panose="020B0606030504020204" pitchFamily="34" charset="0"/>
                  </a:rPr>
                  <a:t> Modelos de</a:t>
                </a:r>
              </a:p>
              <a:p>
                <a:pPr algn="ctr"/>
                <a:r>
                  <a:rPr lang="es-CO" b="1" dirty="0">
                    <a:solidFill>
                      <a:srgbClr val="2D3E50"/>
                    </a:solidFill>
                    <a:latin typeface="Open Sans" panose="020B0606030504020204" pitchFamily="34" charset="0"/>
                    <a:ea typeface="Open Sans" panose="020B0606030504020204" pitchFamily="34" charset="0"/>
                    <a:cs typeface="Open Sans" panose="020B0606030504020204" pitchFamily="34" charset="0"/>
                  </a:rPr>
                  <a:t>Lenguaje</a:t>
                </a:r>
                <a:endParaRPr lang="en-US" b="1" dirty="0">
                  <a:solidFill>
                    <a:srgbClr val="2D3E5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5" name="TextBox 48">
                <a:extLst>
                  <a:ext uri="{FF2B5EF4-FFF2-40B4-BE49-F238E27FC236}">
                    <a16:creationId xmlns:a16="http://schemas.microsoft.com/office/drawing/2014/main" id="{87CA3504-2840-4E7B-ADE3-ECA6D87F26E1}"/>
                  </a:ext>
                </a:extLst>
              </p:cNvPr>
              <p:cNvSpPr txBox="1"/>
              <p:nvPr/>
            </p:nvSpPr>
            <p:spPr>
              <a:xfrm rot="10800000">
                <a:off x="1056266" y="4993432"/>
                <a:ext cx="1711684" cy="1454073"/>
              </a:xfrm>
              <a:prstGeom prst="rect">
                <a:avLst/>
              </a:prstGeom>
              <a:noFill/>
            </p:spPr>
            <p:txBody>
              <a:bodyPr wrap="square" rtlCol="0">
                <a:spAutoFit/>
              </a:bodyPr>
              <a:lstStyle/>
              <a:p>
                <a:pPr algn="just"/>
                <a:r>
                  <a:rPr lang="es-MX" sz="1400" dirty="0">
                    <a:latin typeface="Open Sans" panose="020B0606030504020204" pitchFamily="34" charset="0"/>
                    <a:ea typeface="Open Sans" panose="020B0606030504020204" pitchFamily="34" charset="0"/>
                    <a:cs typeface="Open Sans" panose="020B0606030504020204" pitchFamily="34" charset="0"/>
                  </a:rPr>
                  <a:t>Bengio de 2003 realizó " Un modelo de lenguaje probabilístico neural ". Como su título lo indica, este trabajo tuvo que ver con el uso de redes neuronales para hacer modelos de lenguaje</a:t>
                </a:r>
                <a:endParaRPr lang="en-US" sz="1400" dirty="0">
                  <a:latin typeface="Open Sans" panose="020B0606030504020204" pitchFamily="34" charset="0"/>
                  <a:ea typeface="Open Sans" panose="020B0606030504020204" pitchFamily="34" charset="0"/>
                  <a:cs typeface="Open Sans" panose="020B0606030504020204" pitchFamily="34" charset="0"/>
                </a:endParaRPr>
              </a:p>
            </p:txBody>
          </p:sp>
        </p:grpSp>
      </p:grpSp>
      <p:grpSp>
        <p:nvGrpSpPr>
          <p:cNvPr id="86" name="Group 13">
            <a:extLst>
              <a:ext uri="{FF2B5EF4-FFF2-40B4-BE49-F238E27FC236}">
                <a16:creationId xmlns:a16="http://schemas.microsoft.com/office/drawing/2014/main" id="{1CD3EBBC-95BB-4FFC-90CA-58EC91C8D30B}"/>
              </a:ext>
            </a:extLst>
          </p:cNvPr>
          <p:cNvGrpSpPr/>
          <p:nvPr/>
        </p:nvGrpSpPr>
        <p:grpSpPr>
          <a:xfrm>
            <a:off x="13354519" y="6475136"/>
            <a:ext cx="2380070" cy="1923820"/>
            <a:chOff x="1676789" y="3920935"/>
            <a:chExt cx="1846969" cy="1531485"/>
          </a:xfrm>
        </p:grpSpPr>
        <p:cxnSp>
          <p:nvCxnSpPr>
            <p:cNvPr id="87" name="Straight Connector 9">
              <a:extLst>
                <a:ext uri="{FF2B5EF4-FFF2-40B4-BE49-F238E27FC236}">
                  <a16:creationId xmlns:a16="http://schemas.microsoft.com/office/drawing/2014/main" id="{99E4FEA1-851B-4123-94AD-99AAF9A734BF}"/>
                </a:ext>
              </a:extLst>
            </p:cNvPr>
            <p:cNvCxnSpPr/>
            <p:nvPr/>
          </p:nvCxnSpPr>
          <p:spPr>
            <a:xfrm>
              <a:off x="1792649" y="3920935"/>
              <a:ext cx="0" cy="1531485"/>
            </a:xfrm>
            <a:prstGeom prst="line">
              <a:avLst/>
            </a:prstGeom>
            <a:ln w="19050">
              <a:solidFill>
                <a:srgbClr val="27AE61"/>
              </a:solidFill>
            </a:ln>
          </p:spPr>
          <p:style>
            <a:lnRef idx="1">
              <a:schemeClr val="accent1"/>
            </a:lnRef>
            <a:fillRef idx="0">
              <a:schemeClr val="accent1"/>
            </a:fillRef>
            <a:effectRef idx="0">
              <a:schemeClr val="accent1"/>
            </a:effectRef>
            <a:fontRef idx="minor">
              <a:schemeClr val="tx1"/>
            </a:fontRef>
          </p:style>
        </p:cxnSp>
        <p:sp>
          <p:nvSpPr>
            <p:cNvPr id="88" name="TextBox 47">
              <a:extLst>
                <a:ext uri="{FF2B5EF4-FFF2-40B4-BE49-F238E27FC236}">
                  <a16:creationId xmlns:a16="http://schemas.microsoft.com/office/drawing/2014/main" id="{833229BD-5388-43C3-B1AD-D798A9D79AE3}"/>
                </a:ext>
              </a:extLst>
            </p:cNvPr>
            <p:cNvSpPr txBox="1"/>
            <p:nvPr/>
          </p:nvSpPr>
          <p:spPr>
            <a:xfrm>
              <a:off x="1676789" y="3970832"/>
              <a:ext cx="1846969" cy="465519"/>
            </a:xfrm>
            <a:prstGeom prst="rect">
              <a:avLst/>
            </a:prstGeom>
            <a:noFill/>
          </p:spPr>
          <p:txBody>
            <a:bodyPr wrap="square" rtlCol="0">
              <a:spAutoFit/>
            </a:bodyPr>
            <a:lstStyle/>
            <a:p>
              <a:pPr algn="ctr"/>
              <a:r>
                <a:rPr lang="es-MX" sz="1600" b="1" dirty="0">
                  <a:solidFill>
                    <a:srgbClr val="2D3E50"/>
                  </a:solidFill>
                  <a:latin typeface="Open Sans" panose="020B0606030504020204" pitchFamily="34" charset="0"/>
                  <a:ea typeface="Open Sans" panose="020B0606030504020204" pitchFamily="34" charset="0"/>
                  <a:cs typeface="Open Sans" panose="020B0606030504020204" pitchFamily="34" charset="0"/>
                </a:rPr>
                <a:t>Aprendizaje profundo</a:t>
              </a:r>
              <a:endParaRPr lang="en-US" sz="1600" b="1" dirty="0">
                <a:solidFill>
                  <a:srgbClr val="2D3E50"/>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89" name="CuadroTexto 88">
            <a:extLst>
              <a:ext uri="{FF2B5EF4-FFF2-40B4-BE49-F238E27FC236}">
                <a16:creationId xmlns:a16="http://schemas.microsoft.com/office/drawing/2014/main" id="{BEF7D142-C307-475F-A849-9A77F7EA3BDD}"/>
              </a:ext>
            </a:extLst>
          </p:cNvPr>
          <p:cNvSpPr txBox="1"/>
          <p:nvPr/>
        </p:nvSpPr>
        <p:spPr>
          <a:xfrm>
            <a:off x="13454185" y="7046379"/>
            <a:ext cx="2173114" cy="3108543"/>
          </a:xfrm>
          <a:prstGeom prst="rect">
            <a:avLst/>
          </a:prstGeom>
          <a:noFill/>
        </p:spPr>
        <p:txBody>
          <a:bodyPr wrap="square">
            <a:spAutoFit/>
          </a:bodyPr>
          <a:lstStyle/>
          <a:p>
            <a:pPr algn="just"/>
            <a:r>
              <a:rPr lang="es-MX" sz="1400" dirty="0">
                <a:latin typeface="Open Sans" panose="020B0606030504020204" pitchFamily="34" charset="0"/>
                <a:ea typeface="Open Sans" panose="020B0606030504020204" pitchFamily="34" charset="0"/>
                <a:cs typeface="Open Sans" panose="020B0606030504020204" pitchFamily="34" charset="0"/>
              </a:rPr>
              <a:t>Hinton, Simon Osindero y Yee-Whye Teh publicaron un artículo que fue visto como un gran avance, un avance lo suficientemente significativo como para reavivar el interés en las redes neuronales: un algoritmo de aprendizaje rápido para la investigación profunda . redes de creencias"</a:t>
            </a:r>
            <a:endParaRPr lang="es-CO" sz="14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94" name="Group 13">
            <a:extLst>
              <a:ext uri="{FF2B5EF4-FFF2-40B4-BE49-F238E27FC236}">
                <a16:creationId xmlns:a16="http://schemas.microsoft.com/office/drawing/2014/main" id="{0992458F-ECF8-4E27-8CC5-148C51AB2E75}"/>
              </a:ext>
            </a:extLst>
          </p:cNvPr>
          <p:cNvGrpSpPr/>
          <p:nvPr/>
        </p:nvGrpSpPr>
        <p:grpSpPr>
          <a:xfrm rot="10800000">
            <a:off x="12656349" y="2405925"/>
            <a:ext cx="2541540" cy="3631240"/>
            <a:chOff x="1834853" y="3790444"/>
            <a:chExt cx="1817859" cy="2399013"/>
          </a:xfrm>
        </p:grpSpPr>
        <p:cxnSp>
          <p:nvCxnSpPr>
            <p:cNvPr id="95" name="Straight Connector 9">
              <a:extLst>
                <a:ext uri="{FF2B5EF4-FFF2-40B4-BE49-F238E27FC236}">
                  <a16:creationId xmlns:a16="http://schemas.microsoft.com/office/drawing/2014/main" id="{476CDB1B-3CFD-45C6-A71D-2AA5DB933130}"/>
                </a:ext>
              </a:extLst>
            </p:cNvPr>
            <p:cNvCxnSpPr>
              <a:cxnSpLocks/>
            </p:cNvCxnSpPr>
            <p:nvPr/>
          </p:nvCxnSpPr>
          <p:spPr>
            <a:xfrm rot="10800000" flipV="1">
              <a:off x="1834853" y="3790444"/>
              <a:ext cx="0" cy="1746478"/>
            </a:xfrm>
            <a:prstGeom prst="line">
              <a:avLst/>
            </a:prstGeom>
            <a:ln w="19050">
              <a:solidFill>
                <a:srgbClr val="E84C3D"/>
              </a:solidFill>
            </a:ln>
          </p:spPr>
          <p:style>
            <a:lnRef idx="1">
              <a:schemeClr val="accent1"/>
            </a:lnRef>
            <a:fillRef idx="0">
              <a:schemeClr val="accent1"/>
            </a:fillRef>
            <a:effectRef idx="0">
              <a:schemeClr val="accent1"/>
            </a:effectRef>
            <a:fontRef idx="minor">
              <a:schemeClr val="tx1"/>
            </a:fontRef>
          </p:style>
        </p:cxnSp>
        <p:sp>
          <p:nvSpPr>
            <p:cNvPr id="97" name="TextBox 47">
              <a:extLst>
                <a:ext uri="{FF2B5EF4-FFF2-40B4-BE49-F238E27FC236}">
                  <a16:creationId xmlns:a16="http://schemas.microsoft.com/office/drawing/2014/main" id="{F1D022F8-968B-4C00-BA8A-EB4969CD607D}"/>
                </a:ext>
              </a:extLst>
            </p:cNvPr>
            <p:cNvSpPr txBox="1"/>
            <p:nvPr/>
          </p:nvSpPr>
          <p:spPr>
            <a:xfrm rot="10800000">
              <a:off x="1941028" y="5726797"/>
              <a:ext cx="1711684" cy="462660"/>
            </a:xfrm>
            <a:prstGeom prst="rect">
              <a:avLst/>
            </a:prstGeom>
            <a:noFill/>
          </p:spPr>
          <p:txBody>
            <a:bodyPr wrap="square" rtlCol="0">
              <a:spAutoFit/>
            </a:bodyPr>
            <a:lstStyle>
              <a:defPPr>
                <a:defRPr lang="en-US"/>
              </a:defPPr>
              <a:lvl1pPr algn="ctr">
                <a:defRPr b="1">
                  <a:solidFill>
                    <a:srgbClr val="2D3E50"/>
                  </a:solidFill>
                  <a:latin typeface="Open Sans" panose="020B0606030504020204" pitchFamily="34" charset="0"/>
                  <a:ea typeface="Open Sans" panose="020B0606030504020204" pitchFamily="34" charset="0"/>
                  <a:cs typeface="Open Sans" panose="020B0606030504020204" pitchFamily="34" charset="0"/>
                </a:defRPr>
              </a:lvl1pPr>
            </a:lstStyle>
            <a:p>
              <a:r>
                <a:rPr lang="es-CO" dirty="0"/>
                <a:t> Error de %0.35 MNIST</a:t>
              </a:r>
              <a:endParaRPr lang="en-US" dirty="0"/>
            </a:p>
          </p:txBody>
        </p:sp>
      </p:grpSp>
      <p:sp>
        <p:nvSpPr>
          <p:cNvPr id="102" name="CuadroTexto 101">
            <a:extLst>
              <a:ext uri="{FF2B5EF4-FFF2-40B4-BE49-F238E27FC236}">
                <a16:creationId xmlns:a16="http://schemas.microsoft.com/office/drawing/2014/main" id="{5A9FDAC2-65B4-492F-A1A3-6E8A0A5C8855}"/>
              </a:ext>
            </a:extLst>
          </p:cNvPr>
          <p:cNvSpPr txBox="1"/>
          <p:nvPr/>
        </p:nvSpPr>
        <p:spPr>
          <a:xfrm>
            <a:off x="12545131" y="2998740"/>
            <a:ext cx="2525312" cy="2847254"/>
          </a:xfrm>
          <a:prstGeom prst="rect">
            <a:avLst/>
          </a:prstGeom>
          <a:noFill/>
        </p:spPr>
        <p:txBody>
          <a:bodyPr wrap="square">
            <a:spAutoFit/>
          </a:bodyPr>
          <a:lstStyle/>
          <a:p>
            <a:pPr algn="just">
              <a:lnSpc>
                <a:spcPct val="107000"/>
              </a:lnSpc>
              <a:spcAft>
                <a:spcPts val="800"/>
              </a:spcAft>
            </a:pPr>
            <a:r>
              <a:rPr lang="en-US" sz="1400" dirty="0">
                <a:latin typeface="Open Sans" panose="020B0606030504020204" pitchFamily="34" charset="0"/>
                <a:ea typeface="Open Sans" panose="020B0606030504020204" pitchFamily="34" charset="0"/>
                <a:cs typeface="Open Sans" panose="020B0606030504020204" pitchFamily="34" charset="0"/>
              </a:rPr>
              <a:t>“Deep Big Simple Neural Nets Excel on Handwritten Digit Recognition“.</a:t>
            </a:r>
            <a:r>
              <a:rPr lang="es-CO" sz="1400" dirty="0">
                <a:latin typeface="Open Sans" panose="020B0606030504020204" pitchFamily="34" charset="0"/>
                <a:ea typeface="Open Sans" panose="020B0606030504020204" pitchFamily="34" charset="0"/>
                <a:cs typeface="Open Sans" panose="020B0606030504020204" pitchFamily="34" charset="0"/>
              </a:rPr>
              <a:t> notablemente coescrito por J. Schmidhuber,  mostró que se podía lograr una enorme tasa de error de %0.35 en el conjunto de datos MNIST sin nada más especial que redes neuronales realmente grandes</a:t>
            </a:r>
          </a:p>
        </p:txBody>
      </p:sp>
      <p:grpSp>
        <p:nvGrpSpPr>
          <p:cNvPr id="107" name="Group 13">
            <a:extLst>
              <a:ext uri="{FF2B5EF4-FFF2-40B4-BE49-F238E27FC236}">
                <a16:creationId xmlns:a16="http://schemas.microsoft.com/office/drawing/2014/main" id="{65F07917-0FD9-4382-BAC3-D2F3D605B512}"/>
              </a:ext>
            </a:extLst>
          </p:cNvPr>
          <p:cNvGrpSpPr/>
          <p:nvPr/>
        </p:nvGrpSpPr>
        <p:grpSpPr>
          <a:xfrm>
            <a:off x="16440856" y="6458976"/>
            <a:ext cx="3488906" cy="1923820"/>
            <a:chOff x="1792649" y="3920935"/>
            <a:chExt cx="2707443" cy="1531485"/>
          </a:xfrm>
        </p:grpSpPr>
        <p:cxnSp>
          <p:nvCxnSpPr>
            <p:cNvPr id="108" name="Straight Connector 9">
              <a:extLst>
                <a:ext uri="{FF2B5EF4-FFF2-40B4-BE49-F238E27FC236}">
                  <a16:creationId xmlns:a16="http://schemas.microsoft.com/office/drawing/2014/main" id="{F9C62AC8-7BB3-4C3F-97DB-55EE440FEFC4}"/>
                </a:ext>
              </a:extLst>
            </p:cNvPr>
            <p:cNvCxnSpPr/>
            <p:nvPr/>
          </p:nvCxnSpPr>
          <p:spPr>
            <a:xfrm>
              <a:off x="1792649" y="3920935"/>
              <a:ext cx="0" cy="1531485"/>
            </a:xfrm>
            <a:prstGeom prst="line">
              <a:avLst/>
            </a:prstGeom>
            <a:ln w="19050">
              <a:solidFill>
                <a:srgbClr val="F39C11"/>
              </a:solidFill>
            </a:ln>
          </p:spPr>
          <p:style>
            <a:lnRef idx="1">
              <a:schemeClr val="accent1"/>
            </a:lnRef>
            <a:fillRef idx="0">
              <a:schemeClr val="accent1"/>
            </a:fillRef>
            <a:effectRef idx="0">
              <a:schemeClr val="accent1"/>
            </a:effectRef>
            <a:fontRef idx="minor">
              <a:schemeClr val="tx1"/>
            </a:fontRef>
          </p:style>
        </p:cxnSp>
        <p:sp>
          <p:nvSpPr>
            <p:cNvPr id="109" name="TextBox 47">
              <a:extLst>
                <a:ext uri="{FF2B5EF4-FFF2-40B4-BE49-F238E27FC236}">
                  <a16:creationId xmlns:a16="http://schemas.microsoft.com/office/drawing/2014/main" id="{AA283DDD-1771-4B22-A277-C96DF2CE1DF2}"/>
                </a:ext>
              </a:extLst>
            </p:cNvPr>
            <p:cNvSpPr txBox="1"/>
            <p:nvPr/>
          </p:nvSpPr>
          <p:spPr>
            <a:xfrm>
              <a:off x="1849768" y="4106202"/>
              <a:ext cx="2650324" cy="686028"/>
            </a:xfrm>
            <a:prstGeom prst="rect">
              <a:avLst/>
            </a:prstGeom>
            <a:noFill/>
          </p:spPr>
          <p:txBody>
            <a:bodyPr wrap="square" rtlCol="0">
              <a:spAutoFit/>
            </a:bodyPr>
            <a:lstStyle/>
            <a:p>
              <a:pPr algn="ctr"/>
              <a:r>
                <a:rPr lang="es-MX" sz="1600" b="1" dirty="0">
                  <a:solidFill>
                    <a:srgbClr val="2D3E50"/>
                  </a:solidFill>
                  <a:latin typeface="Open Sans" panose="020B0606030504020204" pitchFamily="34" charset="0"/>
                  <a:ea typeface="Open Sans" panose="020B0606030504020204" pitchFamily="34" charset="0"/>
                  <a:cs typeface="Open Sans" panose="020B0606030504020204" pitchFamily="34" charset="0"/>
                </a:rPr>
                <a:t>Aprendizaje</a:t>
              </a:r>
              <a:r>
                <a:rPr lang="es-CO" sz="1800" dirty="0">
                  <a:effectLst/>
                  <a:latin typeface="Times New Roman" panose="02020603050405020304" pitchFamily="18" charset="0"/>
                  <a:ea typeface="Calibri" panose="020F0502020204030204" pitchFamily="34" charset="0"/>
                </a:rPr>
                <a:t> </a:t>
              </a:r>
              <a:r>
                <a:rPr lang="es-CO" sz="1600" b="1" dirty="0">
                  <a:solidFill>
                    <a:srgbClr val="2D3E50"/>
                  </a:solidFill>
                  <a:latin typeface="Open Sans" panose="020B0606030504020204" pitchFamily="34" charset="0"/>
                  <a:ea typeface="Open Sans" panose="020B0606030504020204" pitchFamily="34" charset="0"/>
                  <a:cs typeface="Open Sans" panose="020B0606030504020204" pitchFamily="34" charset="0"/>
                </a:rPr>
                <a:t> de redes neuronales no supervisado de una escala sin precedentes: </a:t>
              </a:r>
              <a:endParaRPr lang="en-US" sz="1600" b="1" dirty="0">
                <a:solidFill>
                  <a:srgbClr val="2D3E50"/>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110" name="CuadroTexto 109">
            <a:extLst>
              <a:ext uri="{FF2B5EF4-FFF2-40B4-BE49-F238E27FC236}">
                <a16:creationId xmlns:a16="http://schemas.microsoft.com/office/drawing/2014/main" id="{022CF9C8-F95A-4C40-9AB1-901928F649E3}"/>
              </a:ext>
            </a:extLst>
          </p:cNvPr>
          <p:cNvSpPr txBox="1"/>
          <p:nvPr/>
        </p:nvSpPr>
        <p:spPr>
          <a:xfrm>
            <a:off x="16518705" y="7701691"/>
            <a:ext cx="3411054" cy="2031325"/>
          </a:xfrm>
          <a:prstGeom prst="rect">
            <a:avLst/>
          </a:prstGeom>
          <a:noFill/>
        </p:spPr>
        <p:txBody>
          <a:bodyPr wrap="square">
            <a:spAutoFit/>
          </a:bodyPr>
          <a:lstStyle/>
          <a:p>
            <a:pPr algn="just"/>
            <a:r>
              <a:rPr lang="es-MX" sz="1400" dirty="0">
                <a:latin typeface="Open Sans" panose="020B0606030504020204" pitchFamily="34" charset="0"/>
                <a:ea typeface="Open Sans" panose="020B0606030504020204" pitchFamily="34" charset="0"/>
                <a:cs typeface="Open Sans" panose="020B0606030504020204" pitchFamily="34" charset="0"/>
              </a:rPr>
              <a:t>Dean y, junto con Ng, formaron Google Brain, un esfuerzo por construir redes neuronales verdaderamente gigantes y explorar lo que podían hacer. El trabajo dio como resultado un aprendizaje de redes neuronales no supervisado de una escala sin precedentes: 16 000 núcleos de CPU</a:t>
            </a:r>
            <a:endParaRPr lang="es-CO" sz="14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111" name="Group 13">
            <a:extLst>
              <a:ext uri="{FF2B5EF4-FFF2-40B4-BE49-F238E27FC236}">
                <a16:creationId xmlns:a16="http://schemas.microsoft.com/office/drawing/2014/main" id="{F1D79530-D8D7-471E-9B58-10D44BBB34B8}"/>
              </a:ext>
            </a:extLst>
          </p:cNvPr>
          <p:cNvGrpSpPr/>
          <p:nvPr/>
        </p:nvGrpSpPr>
        <p:grpSpPr>
          <a:xfrm rot="10800000">
            <a:off x="15650880" y="2405925"/>
            <a:ext cx="2541540" cy="3631240"/>
            <a:chOff x="1834853" y="3790444"/>
            <a:chExt cx="1817859" cy="2399013"/>
          </a:xfrm>
        </p:grpSpPr>
        <p:cxnSp>
          <p:nvCxnSpPr>
            <p:cNvPr id="112" name="Straight Connector 9">
              <a:extLst>
                <a:ext uri="{FF2B5EF4-FFF2-40B4-BE49-F238E27FC236}">
                  <a16:creationId xmlns:a16="http://schemas.microsoft.com/office/drawing/2014/main" id="{9852ACAD-CA5D-4E54-8305-ED4E0A2031B9}"/>
                </a:ext>
              </a:extLst>
            </p:cNvPr>
            <p:cNvCxnSpPr>
              <a:cxnSpLocks/>
            </p:cNvCxnSpPr>
            <p:nvPr/>
          </p:nvCxnSpPr>
          <p:spPr>
            <a:xfrm rot="10800000" flipV="1">
              <a:off x="1834853" y="3790444"/>
              <a:ext cx="0" cy="1746478"/>
            </a:xfrm>
            <a:prstGeom prst="line">
              <a:avLst/>
            </a:prstGeom>
            <a:ln w="19050">
              <a:solidFill>
                <a:srgbClr val="27AE61"/>
              </a:solidFill>
            </a:ln>
          </p:spPr>
          <p:style>
            <a:lnRef idx="1">
              <a:schemeClr val="accent1"/>
            </a:lnRef>
            <a:fillRef idx="0">
              <a:schemeClr val="accent1"/>
            </a:fillRef>
            <a:effectRef idx="0">
              <a:schemeClr val="accent1"/>
            </a:effectRef>
            <a:fontRef idx="minor">
              <a:schemeClr val="tx1"/>
            </a:fontRef>
          </p:style>
        </p:cxnSp>
        <p:sp>
          <p:nvSpPr>
            <p:cNvPr id="113" name="TextBox 47">
              <a:extLst>
                <a:ext uri="{FF2B5EF4-FFF2-40B4-BE49-F238E27FC236}">
                  <a16:creationId xmlns:a16="http://schemas.microsoft.com/office/drawing/2014/main" id="{0BC85C56-5020-4F2B-B5B2-BA63297FFB3A}"/>
                </a:ext>
              </a:extLst>
            </p:cNvPr>
            <p:cNvSpPr txBox="1"/>
            <p:nvPr/>
          </p:nvSpPr>
          <p:spPr>
            <a:xfrm rot="10800000">
              <a:off x="1941028" y="5762452"/>
              <a:ext cx="1711684" cy="427005"/>
            </a:xfrm>
            <a:prstGeom prst="rect">
              <a:avLst/>
            </a:prstGeom>
            <a:noFill/>
          </p:spPr>
          <p:txBody>
            <a:bodyPr wrap="square" rtlCol="0">
              <a:spAutoFit/>
            </a:bodyPr>
            <a:lstStyle>
              <a:defPPr>
                <a:defRPr lang="en-US"/>
              </a:defPPr>
              <a:lvl1pPr algn="ctr">
                <a:defRPr b="1">
                  <a:solidFill>
                    <a:srgbClr val="2D3E50"/>
                  </a:solidFill>
                  <a:latin typeface="Open Sans" panose="020B0606030504020204" pitchFamily="34" charset="0"/>
                  <a:ea typeface="Open Sans" panose="020B0606030504020204" pitchFamily="34" charset="0"/>
                  <a:cs typeface="Open Sans" panose="020B0606030504020204" pitchFamily="34" charset="0"/>
                </a:defRPr>
              </a:lvl1pPr>
            </a:lstStyle>
            <a:p>
              <a:r>
                <a:rPr lang="es-CO" dirty="0"/>
                <a:t> Reconocimiento de voz</a:t>
              </a:r>
              <a:endParaRPr lang="en-US" dirty="0"/>
            </a:p>
          </p:txBody>
        </p:sp>
      </p:grpSp>
      <p:sp>
        <p:nvSpPr>
          <p:cNvPr id="114" name="CuadroTexto 113">
            <a:extLst>
              <a:ext uri="{FF2B5EF4-FFF2-40B4-BE49-F238E27FC236}">
                <a16:creationId xmlns:a16="http://schemas.microsoft.com/office/drawing/2014/main" id="{AF21C251-9A76-436E-A46D-8BA5C424CD4F}"/>
              </a:ext>
            </a:extLst>
          </p:cNvPr>
          <p:cNvSpPr txBox="1"/>
          <p:nvPr/>
        </p:nvSpPr>
        <p:spPr>
          <a:xfrm>
            <a:off x="15539662" y="2998740"/>
            <a:ext cx="2525312" cy="2616742"/>
          </a:xfrm>
          <a:prstGeom prst="rect">
            <a:avLst/>
          </a:prstGeom>
          <a:noFill/>
        </p:spPr>
        <p:txBody>
          <a:bodyPr wrap="square">
            <a:spAutoFit/>
          </a:bodyPr>
          <a:lstStyle/>
          <a:p>
            <a:pPr algn="just">
              <a:lnSpc>
                <a:spcPct val="107000"/>
              </a:lnSpc>
              <a:spcAft>
                <a:spcPts val="800"/>
              </a:spcAft>
            </a:pPr>
            <a:r>
              <a:rPr lang="es-MX" sz="1400" dirty="0">
                <a:latin typeface="Open Sans" panose="020B0606030504020204" pitchFamily="34" charset="0"/>
                <a:ea typeface="Open Sans" panose="020B0606030504020204" pitchFamily="34" charset="0"/>
                <a:cs typeface="Open Sans" panose="020B0606030504020204" pitchFamily="34" charset="0"/>
              </a:rPr>
              <a:t>Microsoft y Google, así como el laboratorio de IBM y Hinton, dio como resultado el impresionante título "Redes neuronales profundas para el modelado acústico en el reconocimiento de voz: las opiniones compartidas de cuatro grupos de investigación".</a:t>
            </a:r>
            <a:endParaRPr lang="es-CO" sz="1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71673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21C09B9-1B41-4E55-BDB6-56DAC008A49A}"/>
              </a:ext>
            </a:extLst>
          </p:cNvPr>
          <p:cNvSpPr txBox="1">
            <a:spLocks/>
          </p:cNvSpPr>
          <p:nvPr/>
        </p:nvSpPr>
        <p:spPr>
          <a:xfrm>
            <a:off x="2129605" y="446568"/>
            <a:ext cx="18266735" cy="7663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MX" sz="4000" b="1" dirty="0">
                <a:latin typeface="Open Sans" panose="020B0606030504020204" pitchFamily="34" charset="0"/>
                <a:ea typeface="Open Sans" panose="020B0606030504020204" pitchFamily="34" charset="0"/>
                <a:cs typeface="Open Sans" panose="020B0606030504020204" pitchFamily="34" charset="0"/>
              </a:rPr>
              <a:t>PRINCIPALES ACONTECIMIENTOS DEL DEEP LEARNING </a:t>
            </a:r>
            <a:endParaRPr lang="en-US" sz="40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Freeform 36">
            <a:extLst>
              <a:ext uri="{FF2B5EF4-FFF2-40B4-BE49-F238E27FC236}">
                <a16:creationId xmlns:a16="http://schemas.microsoft.com/office/drawing/2014/main" id="{17406F55-E076-421F-B174-434DC2F5B506}"/>
              </a:ext>
            </a:extLst>
          </p:cNvPr>
          <p:cNvSpPr/>
          <p:nvPr/>
        </p:nvSpPr>
        <p:spPr>
          <a:xfrm>
            <a:off x="7112078" y="5866008"/>
            <a:ext cx="1429694" cy="487880"/>
          </a:xfrm>
          <a:custGeom>
            <a:avLst/>
            <a:gdLst>
              <a:gd name="connsiteX0" fmla="*/ 0 w 1728216"/>
              <a:gd name="connsiteY0" fmla="*/ 694945 h 694945"/>
              <a:gd name="connsiteX1" fmla="*/ 1380744 w 1728216"/>
              <a:gd name="connsiteY1" fmla="*/ 694945 h 694945"/>
              <a:gd name="connsiteX2" fmla="*/ 1728216 w 1728216"/>
              <a:gd name="connsiteY2" fmla="*/ 349080 h 694945"/>
              <a:gd name="connsiteX3" fmla="*/ 1728074 w 1728216"/>
              <a:gd name="connsiteY3" fmla="*/ 348278 h 694945"/>
              <a:gd name="connsiteX4" fmla="*/ 1728216 w 1728216"/>
              <a:gd name="connsiteY4" fmla="*/ 347472 h 694945"/>
              <a:gd name="connsiteX5" fmla="*/ 1380744 w 1728216"/>
              <a:gd name="connsiteY5" fmla="*/ 0 h 694945"/>
              <a:gd name="connsiteX6" fmla="*/ 0 w 1728216"/>
              <a:gd name="connsiteY6" fmla="*/ 0 h 694945"/>
              <a:gd name="connsiteX7" fmla="*/ 0 w 1728216"/>
              <a:gd name="connsiteY7" fmla="*/ 347473 h 694945"/>
              <a:gd name="connsiteX8" fmla="*/ 0 w 1728216"/>
              <a:gd name="connsiteY8" fmla="*/ 349086 h 69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8216" h="694945">
                <a:moveTo>
                  <a:pt x="0" y="694945"/>
                </a:moveTo>
                <a:lnTo>
                  <a:pt x="1380744" y="694945"/>
                </a:lnTo>
                <a:cubicBezTo>
                  <a:pt x="1572647" y="694945"/>
                  <a:pt x="1728216" y="540096"/>
                  <a:pt x="1728216" y="349080"/>
                </a:cubicBezTo>
                <a:lnTo>
                  <a:pt x="1728074" y="348278"/>
                </a:lnTo>
                <a:lnTo>
                  <a:pt x="1728216" y="347472"/>
                </a:lnTo>
                <a:cubicBezTo>
                  <a:pt x="1728216" y="155569"/>
                  <a:pt x="1572647" y="0"/>
                  <a:pt x="1380744" y="0"/>
                </a:cubicBezTo>
                <a:lnTo>
                  <a:pt x="0" y="0"/>
                </a:lnTo>
                <a:lnTo>
                  <a:pt x="0" y="347473"/>
                </a:lnTo>
                <a:lnTo>
                  <a:pt x="0" y="349086"/>
                </a:lnTo>
                <a:close/>
              </a:path>
            </a:pathLst>
          </a:custGeom>
          <a:solidFill>
            <a:srgbClr val="2D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2012</a:t>
            </a:r>
          </a:p>
        </p:txBody>
      </p:sp>
      <p:sp>
        <p:nvSpPr>
          <p:cNvPr id="8" name="Freeform 38">
            <a:extLst>
              <a:ext uri="{FF2B5EF4-FFF2-40B4-BE49-F238E27FC236}">
                <a16:creationId xmlns:a16="http://schemas.microsoft.com/office/drawing/2014/main" id="{C7EC6561-E7C9-4EC1-B96A-1F16FB886F60}"/>
              </a:ext>
            </a:extLst>
          </p:cNvPr>
          <p:cNvSpPr/>
          <p:nvPr/>
        </p:nvSpPr>
        <p:spPr>
          <a:xfrm>
            <a:off x="8889486" y="5837787"/>
            <a:ext cx="1429693" cy="487880"/>
          </a:xfrm>
          <a:custGeom>
            <a:avLst/>
            <a:gdLst>
              <a:gd name="connsiteX0" fmla="*/ 0 w 1728216"/>
              <a:gd name="connsiteY0" fmla="*/ 694945 h 694945"/>
              <a:gd name="connsiteX1" fmla="*/ 1380744 w 1728216"/>
              <a:gd name="connsiteY1" fmla="*/ 694945 h 694945"/>
              <a:gd name="connsiteX2" fmla="*/ 1728216 w 1728216"/>
              <a:gd name="connsiteY2" fmla="*/ 349080 h 694945"/>
              <a:gd name="connsiteX3" fmla="*/ 1728074 w 1728216"/>
              <a:gd name="connsiteY3" fmla="*/ 348278 h 694945"/>
              <a:gd name="connsiteX4" fmla="*/ 1728216 w 1728216"/>
              <a:gd name="connsiteY4" fmla="*/ 347472 h 694945"/>
              <a:gd name="connsiteX5" fmla="*/ 1380744 w 1728216"/>
              <a:gd name="connsiteY5" fmla="*/ 0 h 694945"/>
              <a:gd name="connsiteX6" fmla="*/ 0 w 1728216"/>
              <a:gd name="connsiteY6" fmla="*/ 0 h 694945"/>
              <a:gd name="connsiteX7" fmla="*/ 0 w 1728216"/>
              <a:gd name="connsiteY7" fmla="*/ 1 h 694945"/>
              <a:gd name="connsiteX8" fmla="*/ 347472 w 1728216"/>
              <a:gd name="connsiteY8" fmla="*/ 347473 h 694945"/>
              <a:gd name="connsiteX9" fmla="*/ 0 w 1728216"/>
              <a:gd name="connsiteY9" fmla="*/ 694945 h 69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216" h="694945">
                <a:moveTo>
                  <a:pt x="0" y="694945"/>
                </a:moveTo>
                <a:lnTo>
                  <a:pt x="1380744" y="694945"/>
                </a:lnTo>
                <a:cubicBezTo>
                  <a:pt x="1572647" y="694945"/>
                  <a:pt x="1728216" y="540096"/>
                  <a:pt x="1728216" y="349080"/>
                </a:cubicBezTo>
                <a:lnTo>
                  <a:pt x="1728074" y="348278"/>
                </a:lnTo>
                <a:lnTo>
                  <a:pt x="1728216" y="347472"/>
                </a:lnTo>
                <a:cubicBezTo>
                  <a:pt x="1728216" y="155569"/>
                  <a:pt x="1572647" y="0"/>
                  <a:pt x="1380744" y="0"/>
                </a:cubicBezTo>
                <a:lnTo>
                  <a:pt x="0" y="0"/>
                </a:lnTo>
                <a:lnTo>
                  <a:pt x="0" y="1"/>
                </a:lnTo>
                <a:cubicBezTo>
                  <a:pt x="191903" y="1"/>
                  <a:pt x="347472" y="155570"/>
                  <a:pt x="347472" y="347473"/>
                </a:cubicBezTo>
                <a:cubicBezTo>
                  <a:pt x="347472" y="539376"/>
                  <a:pt x="191903" y="694945"/>
                  <a:pt x="0" y="694945"/>
                </a:cubicBezTo>
                <a:close/>
              </a:path>
            </a:pathLst>
          </a:custGeom>
          <a:solidFill>
            <a:srgbClr val="8D44AD"/>
          </a:solidFill>
          <a:ln>
            <a:noFill/>
          </a:ln>
        </p:spPr>
        <p:style>
          <a:lnRef idx="2">
            <a:schemeClr val="accent1">
              <a:shade val="50000"/>
            </a:schemeClr>
          </a:lnRef>
          <a:fillRef idx="1">
            <a:schemeClr val="accent1"/>
          </a:fillRef>
          <a:effectRef idx="0">
            <a:schemeClr val="accent1"/>
          </a:effectRef>
          <a:fontRef idx="minor">
            <a:schemeClr val="lt1"/>
          </a:fontRef>
        </p:style>
        <p:txBody>
          <a:bodyPr rIns="365760" rtlCol="0" anchor="ctr"/>
          <a:lstStyle/>
          <a:p>
            <a:pPr algn="ctr"/>
            <a:endPar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Freeform 39">
            <a:extLst>
              <a:ext uri="{FF2B5EF4-FFF2-40B4-BE49-F238E27FC236}">
                <a16:creationId xmlns:a16="http://schemas.microsoft.com/office/drawing/2014/main" id="{20C12DB1-9435-48E7-8504-C7A5A9941AFF}"/>
              </a:ext>
            </a:extLst>
          </p:cNvPr>
          <p:cNvSpPr/>
          <p:nvPr/>
        </p:nvSpPr>
        <p:spPr>
          <a:xfrm>
            <a:off x="10476400" y="5817566"/>
            <a:ext cx="1429693" cy="487880"/>
          </a:xfrm>
          <a:custGeom>
            <a:avLst/>
            <a:gdLst>
              <a:gd name="connsiteX0" fmla="*/ 0 w 1728216"/>
              <a:gd name="connsiteY0" fmla="*/ 694945 h 694945"/>
              <a:gd name="connsiteX1" fmla="*/ 1380744 w 1728216"/>
              <a:gd name="connsiteY1" fmla="*/ 694945 h 694945"/>
              <a:gd name="connsiteX2" fmla="*/ 1728216 w 1728216"/>
              <a:gd name="connsiteY2" fmla="*/ 349080 h 694945"/>
              <a:gd name="connsiteX3" fmla="*/ 1728074 w 1728216"/>
              <a:gd name="connsiteY3" fmla="*/ 348278 h 694945"/>
              <a:gd name="connsiteX4" fmla="*/ 1728216 w 1728216"/>
              <a:gd name="connsiteY4" fmla="*/ 347472 h 694945"/>
              <a:gd name="connsiteX5" fmla="*/ 1380744 w 1728216"/>
              <a:gd name="connsiteY5" fmla="*/ 0 h 694945"/>
              <a:gd name="connsiteX6" fmla="*/ 0 w 1728216"/>
              <a:gd name="connsiteY6" fmla="*/ 0 h 694945"/>
              <a:gd name="connsiteX7" fmla="*/ 0 w 1728216"/>
              <a:gd name="connsiteY7" fmla="*/ 1 h 694945"/>
              <a:gd name="connsiteX8" fmla="*/ 347472 w 1728216"/>
              <a:gd name="connsiteY8" fmla="*/ 347473 h 694945"/>
              <a:gd name="connsiteX9" fmla="*/ 0 w 1728216"/>
              <a:gd name="connsiteY9" fmla="*/ 694945 h 69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216" h="694945">
                <a:moveTo>
                  <a:pt x="0" y="694945"/>
                </a:moveTo>
                <a:lnTo>
                  <a:pt x="1380744" y="694945"/>
                </a:lnTo>
                <a:cubicBezTo>
                  <a:pt x="1572647" y="694945"/>
                  <a:pt x="1728216" y="540096"/>
                  <a:pt x="1728216" y="349080"/>
                </a:cubicBezTo>
                <a:lnTo>
                  <a:pt x="1728074" y="348278"/>
                </a:lnTo>
                <a:lnTo>
                  <a:pt x="1728216" y="347472"/>
                </a:lnTo>
                <a:cubicBezTo>
                  <a:pt x="1728216" y="155569"/>
                  <a:pt x="1572647" y="0"/>
                  <a:pt x="1380744" y="0"/>
                </a:cubicBezTo>
                <a:lnTo>
                  <a:pt x="0" y="0"/>
                </a:lnTo>
                <a:lnTo>
                  <a:pt x="0" y="1"/>
                </a:lnTo>
                <a:cubicBezTo>
                  <a:pt x="191903" y="1"/>
                  <a:pt x="347472" y="155570"/>
                  <a:pt x="347472" y="347473"/>
                </a:cubicBezTo>
                <a:cubicBezTo>
                  <a:pt x="347472" y="539376"/>
                  <a:pt x="191903" y="694945"/>
                  <a:pt x="0" y="694945"/>
                </a:cubicBezTo>
                <a:close/>
              </a:path>
            </a:pathLst>
          </a:custGeom>
          <a:solidFill>
            <a:srgbClr val="297FB8"/>
          </a:solidFill>
          <a:ln>
            <a:noFill/>
          </a:ln>
        </p:spPr>
        <p:style>
          <a:lnRef idx="2">
            <a:schemeClr val="accent1">
              <a:shade val="50000"/>
            </a:schemeClr>
          </a:lnRef>
          <a:fillRef idx="1">
            <a:schemeClr val="accent1"/>
          </a:fillRef>
          <a:effectRef idx="0">
            <a:schemeClr val="accent1"/>
          </a:effectRef>
          <a:fontRef idx="minor">
            <a:schemeClr val="lt1"/>
          </a:fontRef>
        </p:style>
        <p:txBody>
          <a:bodyPr rIns="365760" rtlCol="0" anchor="ctr"/>
          <a:lstStyle/>
          <a:p>
            <a:pPr algn="r"/>
            <a:endParaRPr lang="en-US" sz="2800" b="1"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Freeform 40">
            <a:extLst>
              <a:ext uri="{FF2B5EF4-FFF2-40B4-BE49-F238E27FC236}">
                <a16:creationId xmlns:a16="http://schemas.microsoft.com/office/drawing/2014/main" id="{4DA7D2BF-155C-4DD6-8E41-5416F99F51FF}"/>
              </a:ext>
            </a:extLst>
          </p:cNvPr>
          <p:cNvSpPr/>
          <p:nvPr/>
        </p:nvSpPr>
        <p:spPr>
          <a:xfrm>
            <a:off x="12103905" y="5837787"/>
            <a:ext cx="1429693" cy="487880"/>
          </a:xfrm>
          <a:custGeom>
            <a:avLst/>
            <a:gdLst>
              <a:gd name="connsiteX0" fmla="*/ 0 w 1728216"/>
              <a:gd name="connsiteY0" fmla="*/ 694945 h 694945"/>
              <a:gd name="connsiteX1" fmla="*/ 1380744 w 1728216"/>
              <a:gd name="connsiteY1" fmla="*/ 694945 h 694945"/>
              <a:gd name="connsiteX2" fmla="*/ 1728216 w 1728216"/>
              <a:gd name="connsiteY2" fmla="*/ 349080 h 694945"/>
              <a:gd name="connsiteX3" fmla="*/ 1728074 w 1728216"/>
              <a:gd name="connsiteY3" fmla="*/ 348278 h 694945"/>
              <a:gd name="connsiteX4" fmla="*/ 1728216 w 1728216"/>
              <a:gd name="connsiteY4" fmla="*/ 347472 h 694945"/>
              <a:gd name="connsiteX5" fmla="*/ 1380744 w 1728216"/>
              <a:gd name="connsiteY5" fmla="*/ 0 h 694945"/>
              <a:gd name="connsiteX6" fmla="*/ 0 w 1728216"/>
              <a:gd name="connsiteY6" fmla="*/ 0 h 694945"/>
              <a:gd name="connsiteX7" fmla="*/ 0 w 1728216"/>
              <a:gd name="connsiteY7" fmla="*/ 1 h 694945"/>
              <a:gd name="connsiteX8" fmla="*/ 347472 w 1728216"/>
              <a:gd name="connsiteY8" fmla="*/ 347473 h 694945"/>
              <a:gd name="connsiteX9" fmla="*/ 0 w 1728216"/>
              <a:gd name="connsiteY9" fmla="*/ 694945 h 69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216" h="694945">
                <a:moveTo>
                  <a:pt x="0" y="694945"/>
                </a:moveTo>
                <a:lnTo>
                  <a:pt x="1380744" y="694945"/>
                </a:lnTo>
                <a:cubicBezTo>
                  <a:pt x="1572647" y="694945"/>
                  <a:pt x="1728216" y="540096"/>
                  <a:pt x="1728216" y="349080"/>
                </a:cubicBezTo>
                <a:lnTo>
                  <a:pt x="1728074" y="348278"/>
                </a:lnTo>
                <a:lnTo>
                  <a:pt x="1728216" y="347472"/>
                </a:lnTo>
                <a:cubicBezTo>
                  <a:pt x="1728216" y="155569"/>
                  <a:pt x="1572647" y="0"/>
                  <a:pt x="1380744" y="0"/>
                </a:cubicBezTo>
                <a:lnTo>
                  <a:pt x="0" y="0"/>
                </a:lnTo>
                <a:lnTo>
                  <a:pt x="0" y="1"/>
                </a:lnTo>
                <a:cubicBezTo>
                  <a:pt x="191903" y="1"/>
                  <a:pt x="347472" y="155570"/>
                  <a:pt x="347472" y="347473"/>
                </a:cubicBezTo>
                <a:cubicBezTo>
                  <a:pt x="347472" y="539376"/>
                  <a:pt x="191903" y="694945"/>
                  <a:pt x="0" y="694945"/>
                </a:cubicBezTo>
                <a:close/>
              </a:path>
            </a:pathLst>
          </a:custGeom>
          <a:solidFill>
            <a:srgbClr val="27AE61"/>
          </a:solidFill>
          <a:ln>
            <a:noFill/>
          </a:ln>
        </p:spPr>
        <p:style>
          <a:lnRef idx="2">
            <a:schemeClr val="accent1">
              <a:shade val="50000"/>
            </a:schemeClr>
          </a:lnRef>
          <a:fillRef idx="1">
            <a:schemeClr val="accent1"/>
          </a:fillRef>
          <a:effectRef idx="0">
            <a:schemeClr val="accent1"/>
          </a:effectRef>
          <a:fontRef idx="minor">
            <a:schemeClr val="lt1"/>
          </a:fontRef>
        </p:style>
        <p:txBody>
          <a:bodyPr rIns="365760" rtlCol="0" anchor="ctr"/>
          <a:lstStyle/>
          <a:p>
            <a:pPr algn="r"/>
            <a:endParaRPr lang="en-US" sz="2800" b="1"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Freeform 41">
            <a:extLst>
              <a:ext uri="{FF2B5EF4-FFF2-40B4-BE49-F238E27FC236}">
                <a16:creationId xmlns:a16="http://schemas.microsoft.com/office/drawing/2014/main" id="{968DC848-96A8-4F50-B07C-6D7AB3678725}"/>
              </a:ext>
            </a:extLst>
          </p:cNvPr>
          <p:cNvSpPr/>
          <p:nvPr/>
        </p:nvSpPr>
        <p:spPr>
          <a:xfrm>
            <a:off x="13533598" y="5848338"/>
            <a:ext cx="1429693" cy="487880"/>
          </a:xfrm>
          <a:custGeom>
            <a:avLst/>
            <a:gdLst>
              <a:gd name="connsiteX0" fmla="*/ 0 w 1728216"/>
              <a:gd name="connsiteY0" fmla="*/ 694945 h 694945"/>
              <a:gd name="connsiteX1" fmla="*/ 1380744 w 1728216"/>
              <a:gd name="connsiteY1" fmla="*/ 694945 h 694945"/>
              <a:gd name="connsiteX2" fmla="*/ 1728216 w 1728216"/>
              <a:gd name="connsiteY2" fmla="*/ 349080 h 694945"/>
              <a:gd name="connsiteX3" fmla="*/ 1728074 w 1728216"/>
              <a:gd name="connsiteY3" fmla="*/ 348278 h 694945"/>
              <a:gd name="connsiteX4" fmla="*/ 1728216 w 1728216"/>
              <a:gd name="connsiteY4" fmla="*/ 347472 h 694945"/>
              <a:gd name="connsiteX5" fmla="*/ 1380744 w 1728216"/>
              <a:gd name="connsiteY5" fmla="*/ 0 h 694945"/>
              <a:gd name="connsiteX6" fmla="*/ 0 w 1728216"/>
              <a:gd name="connsiteY6" fmla="*/ 0 h 694945"/>
              <a:gd name="connsiteX7" fmla="*/ 0 w 1728216"/>
              <a:gd name="connsiteY7" fmla="*/ 1 h 694945"/>
              <a:gd name="connsiteX8" fmla="*/ 347472 w 1728216"/>
              <a:gd name="connsiteY8" fmla="*/ 347473 h 694945"/>
              <a:gd name="connsiteX9" fmla="*/ 0 w 1728216"/>
              <a:gd name="connsiteY9" fmla="*/ 694945 h 69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216" h="694945">
                <a:moveTo>
                  <a:pt x="0" y="694945"/>
                </a:moveTo>
                <a:lnTo>
                  <a:pt x="1380744" y="694945"/>
                </a:lnTo>
                <a:cubicBezTo>
                  <a:pt x="1572647" y="694945"/>
                  <a:pt x="1728216" y="540096"/>
                  <a:pt x="1728216" y="349080"/>
                </a:cubicBezTo>
                <a:lnTo>
                  <a:pt x="1728074" y="348278"/>
                </a:lnTo>
                <a:lnTo>
                  <a:pt x="1728216" y="347472"/>
                </a:lnTo>
                <a:cubicBezTo>
                  <a:pt x="1728216" y="155569"/>
                  <a:pt x="1572647" y="0"/>
                  <a:pt x="1380744" y="0"/>
                </a:cubicBezTo>
                <a:lnTo>
                  <a:pt x="0" y="0"/>
                </a:lnTo>
                <a:lnTo>
                  <a:pt x="0" y="1"/>
                </a:lnTo>
                <a:cubicBezTo>
                  <a:pt x="191903" y="1"/>
                  <a:pt x="347472" y="155570"/>
                  <a:pt x="347472" y="347473"/>
                </a:cubicBezTo>
                <a:cubicBezTo>
                  <a:pt x="347472" y="539376"/>
                  <a:pt x="191903" y="694945"/>
                  <a:pt x="0" y="694945"/>
                </a:cubicBezTo>
                <a:close/>
              </a:path>
            </a:pathLst>
          </a:custGeom>
          <a:solidFill>
            <a:srgbClr val="E84C3D"/>
          </a:solidFill>
          <a:ln>
            <a:noFill/>
          </a:ln>
        </p:spPr>
        <p:style>
          <a:lnRef idx="2">
            <a:schemeClr val="accent1">
              <a:shade val="50000"/>
            </a:schemeClr>
          </a:lnRef>
          <a:fillRef idx="1">
            <a:schemeClr val="accent1"/>
          </a:fillRef>
          <a:effectRef idx="0">
            <a:schemeClr val="accent1"/>
          </a:effectRef>
          <a:fontRef idx="minor">
            <a:schemeClr val="lt1"/>
          </a:fontRef>
        </p:style>
        <p:txBody>
          <a:bodyPr rIns="365760" rtlCol="0" anchor="ctr"/>
          <a:lstStyle/>
          <a:p>
            <a:pPr algn="r"/>
            <a:endParaRPr lang="en-US" sz="2800" b="1"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3" name="Group 13">
            <a:extLst>
              <a:ext uri="{FF2B5EF4-FFF2-40B4-BE49-F238E27FC236}">
                <a16:creationId xmlns:a16="http://schemas.microsoft.com/office/drawing/2014/main" id="{2EBE5312-2885-4E85-9E69-F2ADB373789B}"/>
              </a:ext>
            </a:extLst>
          </p:cNvPr>
          <p:cNvGrpSpPr/>
          <p:nvPr/>
        </p:nvGrpSpPr>
        <p:grpSpPr>
          <a:xfrm>
            <a:off x="4488261" y="6250392"/>
            <a:ext cx="3754788" cy="3918506"/>
            <a:chOff x="3220670" y="3764456"/>
            <a:chExt cx="2157267" cy="3119384"/>
          </a:xfrm>
        </p:grpSpPr>
        <p:cxnSp>
          <p:nvCxnSpPr>
            <p:cNvPr id="14" name="Straight Connector 9">
              <a:extLst>
                <a:ext uri="{FF2B5EF4-FFF2-40B4-BE49-F238E27FC236}">
                  <a16:creationId xmlns:a16="http://schemas.microsoft.com/office/drawing/2014/main" id="{CD48B423-7B44-42F3-815F-3468C687FB31}"/>
                </a:ext>
              </a:extLst>
            </p:cNvPr>
            <p:cNvCxnSpPr/>
            <p:nvPr/>
          </p:nvCxnSpPr>
          <p:spPr>
            <a:xfrm>
              <a:off x="5377937" y="3764456"/>
              <a:ext cx="0" cy="1531485"/>
            </a:xfrm>
            <a:prstGeom prst="line">
              <a:avLst/>
            </a:prstGeom>
            <a:ln w="19050">
              <a:solidFill>
                <a:srgbClr val="2D3E50"/>
              </a:solidFill>
            </a:ln>
          </p:spPr>
          <p:style>
            <a:lnRef idx="1">
              <a:schemeClr val="accent1"/>
            </a:lnRef>
            <a:fillRef idx="0">
              <a:schemeClr val="accent1"/>
            </a:fillRef>
            <a:effectRef idx="0">
              <a:schemeClr val="accent1"/>
            </a:effectRef>
            <a:fontRef idx="minor">
              <a:schemeClr val="tx1"/>
            </a:fontRef>
          </p:style>
        </p:cxnSp>
        <p:grpSp>
          <p:nvGrpSpPr>
            <p:cNvPr id="15" name="Group 46">
              <a:extLst>
                <a:ext uri="{FF2B5EF4-FFF2-40B4-BE49-F238E27FC236}">
                  <a16:creationId xmlns:a16="http://schemas.microsoft.com/office/drawing/2014/main" id="{3E174565-68AE-485A-B3C3-15B689A4F889}"/>
                </a:ext>
              </a:extLst>
            </p:cNvPr>
            <p:cNvGrpSpPr/>
            <p:nvPr/>
          </p:nvGrpSpPr>
          <p:grpSpPr>
            <a:xfrm>
              <a:off x="3220670" y="4015677"/>
              <a:ext cx="2157267" cy="2868163"/>
              <a:chOff x="2372454" y="4823270"/>
              <a:chExt cx="2157267" cy="2868163"/>
            </a:xfrm>
          </p:grpSpPr>
          <p:sp>
            <p:nvSpPr>
              <p:cNvPr id="16" name="TextBox 47">
                <a:extLst>
                  <a:ext uri="{FF2B5EF4-FFF2-40B4-BE49-F238E27FC236}">
                    <a16:creationId xmlns:a16="http://schemas.microsoft.com/office/drawing/2014/main" id="{3BE6B3E5-E000-4846-B339-C100BEFFEC21}"/>
                  </a:ext>
                </a:extLst>
              </p:cNvPr>
              <p:cNvSpPr txBox="1"/>
              <p:nvPr/>
            </p:nvSpPr>
            <p:spPr>
              <a:xfrm>
                <a:off x="2425165" y="4823270"/>
                <a:ext cx="2104556" cy="514521"/>
              </a:xfrm>
              <a:prstGeom prst="rect">
                <a:avLst/>
              </a:prstGeom>
              <a:noFill/>
            </p:spPr>
            <p:txBody>
              <a:bodyPr wrap="square" rtlCol="0">
                <a:spAutoFit/>
              </a:bodyPr>
              <a:lstStyle/>
              <a:p>
                <a:pPr algn="ctr"/>
                <a:r>
                  <a:rPr lang="es-MX" b="1" dirty="0">
                    <a:solidFill>
                      <a:srgbClr val="2D3E50"/>
                    </a:solidFill>
                    <a:latin typeface="Open Sans" panose="020B0606030504020204" pitchFamily="34" charset="0"/>
                    <a:ea typeface="Open Sans" panose="020B0606030504020204" pitchFamily="34" charset="0"/>
                    <a:cs typeface="Open Sans" panose="020B0606030504020204" pitchFamily="34" charset="0"/>
                  </a:rPr>
                  <a:t>Auge del aprendizaje profundo</a:t>
                </a:r>
                <a:endParaRPr lang="en-US" b="1" dirty="0">
                  <a:solidFill>
                    <a:srgbClr val="2D3E5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TextBox 48">
                <a:extLst>
                  <a:ext uri="{FF2B5EF4-FFF2-40B4-BE49-F238E27FC236}">
                    <a16:creationId xmlns:a16="http://schemas.microsoft.com/office/drawing/2014/main" id="{1763F116-EF75-4270-A7F2-882200B8B90D}"/>
                  </a:ext>
                </a:extLst>
              </p:cNvPr>
              <p:cNvSpPr txBox="1"/>
              <p:nvPr/>
            </p:nvSpPr>
            <p:spPr>
              <a:xfrm>
                <a:off x="2372454" y="5388338"/>
                <a:ext cx="2104556" cy="2303095"/>
              </a:xfrm>
              <a:prstGeom prst="rect">
                <a:avLst/>
              </a:prstGeom>
              <a:noFill/>
            </p:spPr>
            <p:txBody>
              <a:bodyPr wrap="square" rtlCol="0">
                <a:spAutoFit/>
              </a:bodyPr>
              <a:lstStyle/>
              <a:p>
                <a:pPr algn="just"/>
                <a:r>
                  <a:rPr lang="es-MX" sz="1400" dirty="0" err="1">
                    <a:latin typeface="Open Sans" panose="020B0606030504020204" pitchFamily="34" charset="0"/>
                    <a:ea typeface="Open Sans" panose="020B0606030504020204" pitchFamily="34" charset="0"/>
                    <a:cs typeface="Open Sans" panose="020B0606030504020204" pitchFamily="34" charset="0"/>
                  </a:rPr>
                  <a:t>AlexNet</a:t>
                </a:r>
                <a:r>
                  <a:rPr lang="es-MX" sz="1400" dirty="0">
                    <a:latin typeface="Open Sans" panose="020B0606030504020204" pitchFamily="34" charset="0"/>
                    <a:ea typeface="Open Sans" panose="020B0606030504020204" pitchFamily="34" charset="0"/>
                    <a:cs typeface="Open Sans" panose="020B0606030504020204" pitchFamily="34" charset="0"/>
                  </a:rPr>
                  <a:t>, un modelo de CNN implementado en GPU diseñado por Alex </a:t>
                </a:r>
                <a:r>
                  <a:rPr lang="es-MX" sz="1400" dirty="0" err="1">
                    <a:latin typeface="Open Sans" panose="020B0606030504020204" pitchFamily="34" charset="0"/>
                    <a:ea typeface="Open Sans" panose="020B0606030504020204" pitchFamily="34" charset="0"/>
                    <a:cs typeface="Open Sans" panose="020B0606030504020204" pitchFamily="34" charset="0"/>
                  </a:rPr>
                  <a:t>Krizhevsky</a:t>
                </a:r>
                <a:r>
                  <a:rPr lang="es-MX" sz="1400" dirty="0">
                    <a:latin typeface="Open Sans" panose="020B0606030504020204" pitchFamily="34" charset="0"/>
                    <a:ea typeface="Open Sans" panose="020B0606030504020204" pitchFamily="34" charset="0"/>
                    <a:cs typeface="Open Sans" panose="020B0606030504020204" pitchFamily="34" charset="0"/>
                  </a:rPr>
                  <a:t>, gana el concurso de clasificación de imágenes de Imagenet con una precisión del 84 %. Es un gran salto sobre el 75% de precisión que habían logrado los modelos anteriores. Esta victoria desencadena un nuevo auge del aprendizaje profundo a nivel mundial.. </a:t>
                </a:r>
                <a:endParaRPr lang="en-US" sz="1400" dirty="0">
                  <a:latin typeface="Open Sans" panose="020B0606030504020204" pitchFamily="34" charset="0"/>
                  <a:ea typeface="Open Sans" panose="020B0606030504020204" pitchFamily="34" charset="0"/>
                  <a:cs typeface="Open Sans" panose="020B0606030504020204" pitchFamily="34" charset="0"/>
                </a:endParaRPr>
              </a:p>
            </p:txBody>
          </p:sp>
        </p:grpSp>
      </p:grpSp>
      <p:sp>
        <p:nvSpPr>
          <p:cNvPr id="50" name="CuadroTexto 49">
            <a:extLst>
              <a:ext uri="{FF2B5EF4-FFF2-40B4-BE49-F238E27FC236}">
                <a16:creationId xmlns:a16="http://schemas.microsoft.com/office/drawing/2014/main" id="{653CF229-F422-4C0B-84FC-47CA6988468A}"/>
              </a:ext>
            </a:extLst>
          </p:cNvPr>
          <p:cNvSpPr txBox="1"/>
          <p:nvPr/>
        </p:nvSpPr>
        <p:spPr>
          <a:xfrm>
            <a:off x="9231147" y="5799896"/>
            <a:ext cx="1429693" cy="523220"/>
          </a:xfrm>
          <a:prstGeom prst="rect">
            <a:avLst/>
          </a:prstGeom>
          <a:noFill/>
        </p:spPr>
        <p:txBody>
          <a:bodyPr wrap="square">
            <a:spAutoFit/>
          </a:bodyPr>
          <a:lstStyle/>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2014</a:t>
            </a:r>
            <a:endParaRPr lang="es-CO" dirty="0"/>
          </a:p>
        </p:txBody>
      </p:sp>
      <p:sp>
        <p:nvSpPr>
          <p:cNvPr id="55" name="CuadroTexto 54">
            <a:extLst>
              <a:ext uri="{FF2B5EF4-FFF2-40B4-BE49-F238E27FC236}">
                <a16:creationId xmlns:a16="http://schemas.microsoft.com/office/drawing/2014/main" id="{E8C846B3-A9B8-4F94-B2DE-31F2C965E946}"/>
              </a:ext>
            </a:extLst>
          </p:cNvPr>
          <p:cNvSpPr txBox="1"/>
          <p:nvPr/>
        </p:nvSpPr>
        <p:spPr>
          <a:xfrm>
            <a:off x="12386336" y="5799896"/>
            <a:ext cx="1429693" cy="523220"/>
          </a:xfrm>
          <a:prstGeom prst="rect">
            <a:avLst/>
          </a:prstGeom>
          <a:noFill/>
        </p:spPr>
        <p:txBody>
          <a:bodyPr wrap="square">
            <a:spAutoFit/>
          </a:bodyPr>
          <a:lstStyle/>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2016</a:t>
            </a:r>
            <a:endParaRPr lang="es-CO" dirty="0"/>
          </a:p>
        </p:txBody>
      </p:sp>
      <p:sp>
        <p:nvSpPr>
          <p:cNvPr id="56" name="CuadroTexto 55">
            <a:extLst>
              <a:ext uri="{FF2B5EF4-FFF2-40B4-BE49-F238E27FC236}">
                <a16:creationId xmlns:a16="http://schemas.microsoft.com/office/drawing/2014/main" id="{A1D9A2BF-079E-47E7-BB7C-10EFA95D622B}"/>
              </a:ext>
            </a:extLst>
          </p:cNvPr>
          <p:cNvSpPr txBox="1"/>
          <p:nvPr/>
        </p:nvSpPr>
        <p:spPr>
          <a:xfrm>
            <a:off x="13770170" y="5820117"/>
            <a:ext cx="1429693" cy="523220"/>
          </a:xfrm>
          <a:prstGeom prst="rect">
            <a:avLst/>
          </a:prstGeom>
          <a:noFill/>
        </p:spPr>
        <p:txBody>
          <a:bodyPr wrap="square">
            <a:spAutoFit/>
          </a:bodyPr>
          <a:lstStyle/>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2019</a:t>
            </a:r>
            <a:endParaRPr lang="es-CO" dirty="0"/>
          </a:p>
        </p:txBody>
      </p:sp>
      <p:sp>
        <p:nvSpPr>
          <p:cNvPr id="57" name="CuadroTexto 56">
            <a:extLst>
              <a:ext uri="{FF2B5EF4-FFF2-40B4-BE49-F238E27FC236}">
                <a16:creationId xmlns:a16="http://schemas.microsoft.com/office/drawing/2014/main" id="{E6047856-7CD3-459C-B068-AFE3B39FD536}"/>
              </a:ext>
            </a:extLst>
          </p:cNvPr>
          <p:cNvSpPr txBox="1"/>
          <p:nvPr/>
        </p:nvSpPr>
        <p:spPr>
          <a:xfrm>
            <a:off x="10803853" y="5803612"/>
            <a:ext cx="1429693" cy="523220"/>
          </a:xfrm>
          <a:prstGeom prst="rect">
            <a:avLst/>
          </a:prstGeom>
          <a:noFill/>
        </p:spPr>
        <p:txBody>
          <a:bodyPr wrap="square">
            <a:spAutoFit/>
          </a:bodyPr>
          <a:lstStyle/>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2015</a:t>
            </a:r>
            <a:endParaRPr lang="es-CO" dirty="0"/>
          </a:p>
        </p:txBody>
      </p:sp>
      <p:grpSp>
        <p:nvGrpSpPr>
          <p:cNvPr id="29" name="Group 13">
            <a:extLst>
              <a:ext uri="{FF2B5EF4-FFF2-40B4-BE49-F238E27FC236}">
                <a16:creationId xmlns:a16="http://schemas.microsoft.com/office/drawing/2014/main" id="{18FE8631-7319-42D2-A257-AFF4983D6E85}"/>
              </a:ext>
            </a:extLst>
          </p:cNvPr>
          <p:cNvGrpSpPr/>
          <p:nvPr/>
        </p:nvGrpSpPr>
        <p:grpSpPr>
          <a:xfrm rot="10800000">
            <a:off x="5162843" y="2006020"/>
            <a:ext cx="4429482" cy="3879585"/>
            <a:chOff x="1694293" y="3899142"/>
            <a:chExt cx="2004134" cy="2580345"/>
          </a:xfrm>
        </p:grpSpPr>
        <p:cxnSp>
          <p:nvCxnSpPr>
            <p:cNvPr id="30" name="Straight Connector 9">
              <a:extLst>
                <a:ext uri="{FF2B5EF4-FFF2-40B4-BE49-F238E27FC236}">
                  <a16:creationId xmlns:a16="http://schemas.microsoft.com/office/drawing/2014/main" id="{3C777F24-8D69-4E82-B168-A1E370A21BB1}"/>
                </a:ext>
              </a:extLst>
            </p:cNvPr>
            <p:cNvCxnSpPr>
              <a:cxnSpLocks/>
            </p:cNvCxnSpPr>
            <p:nvPr/>
          </p:nvCxnSpPr>
          <p:spPr>
            <a:xfrm rot="10800000" flipV="1">
              <a:off x="1785696" y="3920934"/>
              <a:ext cx="6953" cy="2049161"/>
            </a:xfrm>
            <a:prstGeom prst="line">
              <a:avLst/>
            </a:prstGeom>
            <a:ln w="19050">
              <a:solidFill>
                <a:srgbClr val="8D44AD"/>
              </a:solidFill>
            </a:ln>
          </p:spPr>
          <p:style>
            <a:lnRef idx="1">
              <a:schemeClr val="accent1"/>
            </a:lnRef>
            <a:fillRef idx="0">
              <a:schemeClr val="accent1"/>
            </a:fillRef>
            <a:effectRef idx="0">
              <a:schemeClr val="accent1"/>
            </a:effectRef>
            <a:fontRef idx="minor">
              <a:schemeClr val="tx1"/>
            </a:fontRef>
          </p:style>
        </p:cxnSp>
        <p:grpSp>
          <p:nvGrpSpPr>
            <p:cNvPr id="31" name="Group 46">
              <a:extLst>
                <a:ext uri="{FF2B5EF4-FFF2-40B4-BE49-F238E27FC236}">
                  <a16:creationId xmlns:a16="http://schemas.microsoft.com/office/drawing/2014/main" id="{834BBEE8-A860-45AE-BC80-C49C550FF0E1}"/>
                </a:ext>
              </a:extLst>
            </p:cNvPr>
            <p:cNvGrpSpPr/>
            <p:nvPr/>
          </p:nvGrpSpPr>
          <p:grpSpPr>
            <a:xfrm>
              <a:off x="1694293" y="3899142"/>
              <a:ext cx="2004134" cy="2580345"/>
              <a:chOff x="846077" y="4706735"/>
              <a:chExt cx="2004134" cy="2580345"/>
            </a:xfrm>
          </p:grpSpPr>
          <p:sp>
            <p:nvSpPr>
              <p:cNvPr id="32" name="TextBox 47">
                <a:extLst>
                  <a:ext uri="{FF2B5EF4-FFF2-40B4-BE49-F238E27FC236}">
                    <a16:creationId xmlns:a16="http://schemas.microsoft.com/office/drawing/2014/main" id="{8CB482F7-E131-4DF7-BC37-67C266E15311}"/>
                  </a:ext>
                </a:extLst>
              </p:cNvPr>
              <p:cNvSpPr txBox="1"/>
              <p:nvPr/>
            </p:nvSpPr>
            <p:spPr>
              <a:xfrm rot="10800000">
                <a:off x="846077" y="6824420"/>
                <a:ext cx="2004134" cy="462660"/>
              </a:xfrm>
              <a:prstGeom prst="rect">
                <a:avLst/>
              </a:prstGeom>
              <a:noFill/>
            </p:spPr>
            <p:txBody>
              <a:bodyPr wrap="square" rtlCol="0">
                <a:spAutoFit/>
              </a:bodyPr>
              <a:lstStyle/>
              <a:p>
                <a:pPr algn="ctr"/>
                <a:r>
                  <a:rPr lang="es-MX" b="1" dirty="0">
                    <a:solidFill>
                      <a:srgbClr val="2D3E50"/>
                    </a:solidFill>
                    <a:latin typeface="Open Sans" panose="020B0606030504020204" pitchFamily="34" charset="0"/>
                    <a:ea typeface="Open Sans" panose="020B0606030504020204" pitchFamily="34" charset="0"/>
                    <a:cs typeface="Open Sans" panose="020B0606030504020204" pitchFamily="34" charset="0"/>
                  </a:rPr>
                  <a:t>El nacimiento de las GAN</a:t>
                </a:r>
                <a:endParaRPr lang="en-US" b="1" dirty="0">
                  <a:solidFill>
                    <a:srgbClr val="2D3E5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3" name="TextBox 48">
                <a:extLst>
                  <a:ext uri="{FF2B5EF4-FFF2-40B4-BE49-F238E27FC236}">
                    <a16:creationId xmlns:a16="http://schemas.microsoft.com/office/drawing/2014/main" id="{F5E1A34F-14EC-468B-97CA-967E5033D30B}"/>
                  </a:ext>
                </a:extLst>
              </p:cNvPr>
              <p:cNvSpPr txBox="1"/>
              <p:nvPr/>
            </p:nvSpPr>
            <p:spPr>
              <a:xfrm rot="10800000">
                <a:off x="987502" y="4706735"/>
                <a:ext cx="1780447" cy="2070954"/>
              </a:xfrm>
              <a:prstGeom prst="rect">
                <a:avLst/>
              </a:prstGeom>
              <a:noFill/>
            </p:spPr>
            <p:txBody>
              <a:bodyPr wrap="square" rtlCol="0">
                <a:spAutoFit/>
              </a:bodyPr>
              <a:lstStyle/>
              <a:p>
                <a:pPr algn="just"/>
                <a:r>
                  <a:rPr lang="es-MX" sz="1400" dirty="0">
                    <a:latin typeface="Open Sans" panose="020B0606030504020204" pitchFamily="34" charset="0"/>
                    <a:ea typeface="Open Sans" panose="020B0606030504020204" pitchFamily="34" charset="0"/>
                    <a:cs typeface="Open Sans" panose="020B0606030504020204" pitchFamily="34" charset="0"/>
                  </a:rPr>
                  <a:t>La red neuronal adversa generativa, también conocida como GAN, es creada por Ian Goodfellow. Los GAN abren puertas completamente nuevas de aplicación del aprendizaje profundo en la moda, el arte y la ciencia debido a su capacidad para sintetizar datos reales..</a:t>
                </a:r>
                <a:endParaRPr lang="en-US" sz="1400" dirty="0">
                  <a:latin typeface="Open Sans" panose="020B0606030504020204" pitchFamily="34" charset="0"/>
                  <a:ea typeface="Open Sans" panose="020B0606030504020204" pitchFamily="34" charset="0"/>
                  <a:cs typeface="Open Sans" panose="020B0606030504020204" pitchFamily="34" charset="0"/>
                </a:endParaRPr>
              </a:p>
            </p:txBody>
          </p:sp>
        </p:grpSp>
      </p:grpSp>
      <p:grpSp>
        <p:nvGrpSpPr>
          <p:cNvPr id="35" name="Group 13">
            <a:extLst>
              <a:ext uri="{FF2B5EF4-FFF2-40B4-BE49-F238E27FC236}">
                <a16:creationId xmlns:a16="http://schemas.microsoft.com/office/drawing/2014/main" id="{2EEDD888-475F-442A-B387-CC078D47B6FB}"/>
              </a:ext>
            </a:extLst>
          </p:cNvPr>
          <p:cNvGrpSpPr/>
          <p:nvPr/>
        </p:nvGrpSpPr>
        <p:grpSpPr>
          <a:xfrm>
            <a:off x="10857705" y="6315285"/>
            <a:ext cx="2347604" cy="1923820"/>
            <a:chOff x="1792649" y="3920935"/>
            <a:chExt cx="1821775" cy="1531485"/>
          </a:xfrm>
        </p:grpSpPr>
        <p:cxnSp>
          <p:nvCxnSpPr>
            <p:cNvPr id="36" name="Straight Connector 9">
              <a:extLst>
                <a:ext uri="{FF2B5EF4-FFF2-40B4-BE49-F238E27FC236}">
                  <a16:creationId xmlns:a16="http://schemas.microsoft.com/office/drawing/2014/main" id="{5665AF2E-2D2F-4E72-8B55-7A88A7714348}"/>
                </a:ext>
              </a:extLst>
            </p:cNvPr>
            <p:cNvCxnSpPr/>
            <p:nvPr/>
          </p:nvCxnSpPr>
          <p:spPr>
            <a:xfrm>
              <a:off x="1792649" y="3920935"/>
              <a:ext cx="0" cy="153148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9" name="TextBox 48">
              <a:extLst>
                <a:ext uri="{FF2B5EF4-FFF2-40B4-BE49-F238E27FC236}">
                  <a16:creationId xmlns:a16="http://schemas.microsoft.com/office/drawing/2014/main" id="{0BC5E5E7-D86D-4563-891A-ADA5217E5AF8}"/>
                </a:ext>
              </a:extLst>
            </p:cNvPr>
            <p:cNvSpPr txBox="1"/>
            <p:nvPr/>
          </p:nvSpPr>
          <p:spPr>
            <a:xfrm>
              <a:off x="1919536" y="4621422"/>
              <a:ext cx="1694888" cy="245010"/>
            </a:xfrm>
            <a:prstGeom prst="rect">
              <a:avLst/>
            </a:prstGeom>
            <a:noFill/>
          </p:spPr>
          <p:txBody>
            <a:bodyPr wrap="square" rtlCol="0">
              <a:spAutoFit/>
            </a:bodyPr>
            <a:lstStyle/>
            <a:p>
              <a:pPr algn="just"/>
              <a:endParaRPr lang="en-US" sz="1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2" name="Group 13">
            <a:extLst>
              <a:ext uri="{FF2B5EF4-FFF2-40B4-BE49-F238E27FC236}">
                <a16:creationId xmlns:a16="http://schemas.microsoft.com/office/drawing/2014/main" id="{E98A1788-A18B-4121-9430-4878C3947CA3}"/>
              </a:ext>
            </a:extLst>
          </p:cNvPr>
          <p:cNvGrpSpPr/>
          <p:nvPr/>
        </p:nvGrpSpPr>
        <p:grpSpPr>
          <a:xfrm rot="10800000">
            <a:off x="10803853" y="2526487"/>
            <a:ext cx="2497315" cy="4401015"/>
            <a:chOff x="1162378" y="3195201"/>
            <a:chExt cx="2004135" cy="3150356"/>
          </a:xfrm>
        </p:grpSpPr>
        <p:cxnSp>
          <p:nvCxnSpPr>
            <p:cNvPr id="48" name="Straight Connector 9">
              <a:extLst>
                <a:ext uri="{FF2B5EF4-FFF2-40B4-BE49-F238E27FC236}">
                  <a16:creationId xmlns:a16="http://schemas.microsoft.com/office/drawing/2014/main" id="{1F4CFADF-403C-4134-9363-31841B9A6978}"/>
                </a:ext>
              </a:extLst>
            </p:cNvPr>
            <p:cNvCxnSpPr>
              <a:cxnSpLocks/>
            </p:cNvCxnSpPr>
            <p:nvPr/>
          </p:nvCxnSpPr>
          <p:spPr>
            <a:xfrm rot="10800000" flipV="1">
              <a:off x="1589818" y="3930507"/>
              <a:ext cx="0" cy="241505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51" name="TextBox 47">
              <a:extLst>
                <a:ext uri="{FF2B5EF4-FFF2-40B4-BE49-F238E27FC236}">
                  <a16:creationId xmlns:a16="http://schemas.microsoft.com/office/drawing/2014/main" id="{7D8A68E5-8FA0-4A15-B2C9-1F195347DA80}"/>
                </a:ext>
              </a:extLst>
            </p:cNvPr>
            <p:cNvSpPr txBox="1"/>
            <p:nvPr/>
          </p:nvSpPr>
          <p:spPr>
            <a:xfrm rot="10800000">
              <a:off x="1162378" y="3195201"/>
              <a:ext cx="2004135" cy="264377"/>
            </a:xfrm>
            <a:prstGeom prst="rect">
              <a:avLst/>
            </a:prstGeom>
            <a:noFill/>
          </p:spPr>
          <p:txBody>
            <a:bodyPr wrap="square" rtlCol="0">
              <a:spAutoFit/>
            </a:bodyPr>
            <a:lstStyle/>
            <a:p>
              <a:pPr algn="ctr"/>
              <a:r>
                <a:rPr lang="es-CO" b="1" dirty="0">
                  <a:solidFill>
                    <a:srgbClr val="2D3E50"/>
                  </a:solidFill>
                  <a:latin typeface="Open Sans" panose="020B0606030504020204" pitchFamily="34" charset="0"/>
                  <a:ea typeface="Open Sans" panose="020B0606030504020204" pitchFamily="34" charset="0"/>
                  <a:cs typeface="Open Sans" panose="020B0606030504020204" pitchFamily="34" charset="0"/>
                </a:rPr>
                <a:t> </a:t>
              </a:r>
              <a:r>
                <a:rPr lang="es-MX" b="1" dirty="0">
                  <a:solidFill>
                    <a:srgbClr val="2D3E50"/>
                  </a:solidFill>
                  <a:latin typeface="Open Sans" panose="020B0606030504020204" pitchFamily="34" charset="0"/>
                  <a:ea typeface="Open Sans" panose="020B0606030504020204" pitchFamily="34" charset="0"/>
                  <a:cs typeface="Open Sans" panose="020B0606030504020204" pitchFamily="34" charset="0"/>
                </a:rPr>
                <a:t>ImageNet Reto</a:t>
              </a:r>
              <a:endParaRPr lang="en-US" b="1" dirty="0">
                <a:solidFill>
                  <a:srgbClr val="2D3E50"/>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67" name="Group 13">
            <a:extLst>
              <a:ext uri="{FF2B5EF4-FFF2-40B4-BE49-F238E27FC236}">
                <a16:creationId xmlns:a16="http://schemas.microsoft.com/office/drawing/2014/main" id="{B2A97F00-67D2-460B-843F-45815A76481D}"/>
              </a:ext>
            </a:extLst>
          </p:cNvPr>
          <p:cNvGrpSpPr/>
          <p:nvPr/>
        </p:nvGrpSpPr>
        <p:grpSpPr>
          <a:xfrm>
            <a:off x="14817655" y="6190081"/>
            <a:ext cx="3681003" cy="1923820"/>
            <a:chOff x="1792649" y="3920935"/>
            <a:chExt cx="2856513" cy="1531485"/>
          </a:xfrm>
        </p:grpSpPr>
        <p:cxnSp>
          <p:nvCxnSpPr>
            <p:cNvPr id="68" name="Straight Connector 9">
              <a:extLst>
                <a:ext uri="{FF2B5EF4-FFF2-40B4-BE49-F238E27FC236}">
                  <a16:creationId xmlns:a16="http://schemas.microsoft.com/office/drawing/2014/main" id="{0FE896FA-A382-4DD9-B6EC-8C72CD38E2ED}"/>
                </a:ext>
              </a:extLst>
            </p:cNvPr>
            <p:cNvCxnSpPr/>
            <p:nvPr/>
          </p:nvCxnSpPr>
          <p:spPr>
            <a:xfrm>
              <a:off x="1792649" y="3920935"/>
              <a:ext cx="0" cy="1531485"/>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0" name="TextBox 47">
              <a:extLst>
                <a:ext uri="{FF2B5EF4-FFF2-40B4-BE49-F238E27FC236}">
                  <a16:creationId xmlns:a16="http://schemas.microsoft.com/office/drawing/2014/main" id="{5DB8531E-ED0C-49B6-8E0D-5CBB9E718757}"/>
                </a:ext>
              </a:extLst>
            </p:cNvPr>
            <p:cNvSpPr txBox="1"/>
            <p:nvPr/>
          </p:nvSpPr>
          <p:spPr>
            <a:xfrm>
              <a:off x="2240026" y="4329484"/>
              <a:ext cx="2409136" cy="269511"/>
            </a:xfrm>
            <a:prstGeom prst="rect">
              <a:avLst/>
            </a:prstGeom>
            <a:noFill/>
          </p:spPr>
          <p:txBody>
            <a:bodyPr wrap="square" rtlCol="0">
              <a:spAutoFit/>
            </a:bodyPr>
            <a:lstStyle/>
            <a:p>
              <a:pPr algn="ctr"/>
              <a:r>
                <a:rPr lang="es-MX" sz="1600" b="1" dirty="0">
                  <a:solidFill>
                    <a:srgbClr val="2D3E50"/>
                  </a:solidFill>
                  <a:latin typeface="Open Sans" panose="020B0606030504020204" pitchFamily="34" charset="0"/>
                  <a:ea typeface="Open Sans" panose="020B0606030504020204" pitchFamily="34" charset="0"/>
                  <a:cs typeface="Open Sans" panose="020B0606030504020204" pitchFamily="34" charset="0"/>
                </a:rPr>
                <a:t>Premio Río Win Turing</a:t>
              </a:r>
              <a:endParaRPr lang="en-US" sz="1600" b="1" dirty="0">
                <a:solidFill>
                  <a:srgbClr val="2D3E50"/>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63" name="CuadroTexto 62">
            <a:extLst>
              <a:ext uri="{FF2B5EF4-FFF2-40B4-BE49-F238E27FC236}">
                <a16:creationId xmlns:a16="http://schemas.microsoft.com/office/drawing/2014/main" id="{8FB3F413-CBA3-43B4-966A-CC2D36272F56}"/>
              </a:ext>
            </a:extLst>
          </p:cNvPr>
          <p:cNvSpPr txBox="1"/>
          <p:nvPr/>
        </p:nvSpPr>
        <p:spPr>
          <a:xfrm>
            <a:off x="14921781" y="7151991"/>
            <a:ext cx="4049259" cy="2031325"/>
          </a:xfrm>
          <a:prstGeom prst="rect">
            <a:avLst/>
          </a:prstGeom>
          <a:noFill/>
        </p:spPr>
        <p:txBody>
          <a:bodyPr wrap="square">
            <a:spAutoFit/>
          </a:bodyPr>
          <a:lstStyle/>
          <a:p>
            <a:pPr algn="just"/>
            <a:r>
              <a:rPr lang="es-MX" sz="1400">
                <a:latin typeface="Open Sans" panose="020B0606030504020204" pitchFamily="34" charset="0"/>
                <a:ea typeface="Open Sans" panose="020B0606030504020204" pitchFamily="34" charset="0"/>
                <a:cs typeface="Open Sans" panose="020B0606030504020204" pitchFamily="34" charset="0"/>
              </a:rPr>
              <a:t>Yoshua Bengio, Geoffrey Hinton y Yann LeCun ganan el Premio Turing 2018 por su inmensa contribución en los avances en el área del aprendizaje profundo y la inteligencia artificial. Este es un momento decisivo para aquellos que trabajaron incansablemente en las redes neuronales cuando toda la comunidad de aprendizaje automático se alejó de ellas en la década de 1970.</a:t>
            </a:r>
            <a:endParaRPr lang="es-CO" sz="1400" dirty="0">
              <a:latin typeface="Open Sans" panose="020B0606030504020204" pitchFamily="34" charset="0"/>
              <a:ea typeface="Open Sans" panose="020B0606030504020204" pitchFamily="34" charset="0"/>
              <a:cs typeface="Open Sans" panose="020B0606030504020204" pitchFamily="34" charset="0"/>
            </a:endParaRPr>
          </a:p>
        </p:txBody>
      </p:sp>
      <p:sp>
        <p:nvSpPr>
          <p:cNvPr id="81" name="Freeform 42">
            <a:extLst>
              <a:ext uri="{FF2B5EF4-FFF2-40B4-BE49-F238E27FC236}">
                <a16:creationId xmlns:a16="http://schemas.microsoft.com/office/drawing/2014/main" id="{18D15A1B-EEF8-4732-9DB3-44FC3040A14D}"/>
              </a:ext>
            </a:extLst>
          </p:cNvPr>
          <p:cNvSpPr/>
          <p:nvPr/>
        </p:nvSpPr>
        <p:spPr>
          <a:xfrm>
            <a:off x="15332516" y="5835236"/>
            <a:ext cx="1429693" cy="487880"/>
          </a:xfrm>
          <a:custGeom>
            <a:avLst/>
            <a:gdLst>
              <a:gd name="connsiteX0" fmla="*/ 0 w 1728216"/>
              <a:gd name="connsiteY0" fmla="*/ 694945 h 694945"/>
              <a:gd name="connsiteX1" fmla="*/ 1380744 w 1728216"/>
              <a:gd name="connsiteY1" fmla="*/ 694945 h 694945"/>
              <a:gd name="connsiteX2" fmla="*/ 1728216 w 1728216"/>
              <a:gd name="connsiteY2" fmla="*/ 349080 h 694945"/>
              <a:gd name="connsiteX3" fmla="*/ 1728074 w 1728216"/>
              <a:gd name="connsiteY3" fmla="*/ 348278 h 694945"/>
              <a:gd name="connsiteX4" fmla="*/ 1728216 w 1728216"/>
              <a:gd name="connsiteY4" fmla="*/ 347472 h 694945"/>
              <a:gd name="connsiteX5" fmla="*/ 1380744 w 1728216"/>
              <a:gd name="connsiteY5" fmla="*/ 0 h 694945"/>
              <a:gd name="connsiteX6" fmla="*/ 0 w 1728216"/>
              <a:gd name="connsiteY6" fmla="*/ 0 h 694945"/>
              <a:gd name="connsiteX7" fmla="*/ 0 w 1728216"/>
              <a:gd name="connsiteY7" fmla="*/ 1 h 694945"/>
              <a:gd name="connsiteX8" fmla="*/ 347472 w 1728216"/>
              <a:gd name="connsiteY8" fmla="*/ 347473 h 694945"/>
              <a:gd name="connsiteX9" fmla="*/ 0 w 1728216"/>
              <a:gd name="connsiteY9" fmla="*/ 694945 h 69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216" h="694945">
                <a:moveTo>
                  <a:pt x="0" y="694945"/>
                </a:moveTo>
                <a:lnTo>
                  <a:pt x="1380744" y="694945"/>
                </a:lnTo>
                <a:cubicBezTo>
                  <a:pt x="1572647" y="694945"/>
                  <a:pt x="1728216" y="540096"/>
                  <a:pt x="1728216" y="349080"/>
                </a:cubicBezTo>
                <a:lnTo>
                  <a:pt x="1728074" y="348278"/>
                </a:lnTo>
                <a:lnTo>
                  <a:pt x="1728216" y="347472"/>
                </a:lnTo>
                <a:cubicBezTo>
                  <a:pt x="1728216" y="155569"/>
                  <a:pt x="1572647" y="0"/>
                  <a:pt x="1380744" y="0"/>
                </a:cubicBezTo>
                <a:lnTo>
                  <a:pt x="0" y="0"/>
                </a:lnTo>
                <a:lnTo>
                  <a:pt x="0" y="1"/>
                </a:lnTo>
                <a:cubicBezTo>
                  <a:pt x="191903" y="1"/>
                  <a:pt x="347472" y="155570"/>
                  <a:pt x="347472" y="347473"/>
                </a:cubicBezTo>
                <a:cubicBezTo>
                  <a:pt x="347472" y="539376"/>
                  <a:pt x="191903" y="694945"/>
                  <a:pt x="0" y="694945"/>
                </a:cubicBezTo>
                <a:close/>
              </a:path>
            </a:pathLst>
          </a:custGeom>
          <a:solidFill>
            <a:srgbClr val="F39C11"/>
          </a:solidFill>
          <a:ln>
            <a:noFill/>
          </a:ln>
        </p:spPr>
        <p:style>
          <a:lnRef idx="2">
            <a:schemeClr val="accent1">
              <a:shade val="50000"/>
            </a:schemeClr>
          </a:lnRef>
          <a:fillRef idx="1">
            <a:schemeClr val="accent1"/>
          </a:fillRef>
          <a:effectRef idx="0">
            <a:schemeClr val="accent1"/>
          </a:effectRef>
          <a:fontRef idx="minor">
            <a:schemeClr val="lt1"/>
          </a:fontRef>
        </p:style>
        <p:txBody>
          <a:bodyPr rIns="365760" rtlCol="0" anchor="ctr"/>
          <a:lstStyle/>
          <a:p>
            <a:pPr algn="r"/>
            <a:r>
              <a:rPr lang="en-US" sz="2800" b="1" dirty="0">
                <a:solidFill>
                  <a:prstClr val="white"/>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92" name="CuadroTexto 91">
            <a:extLst>
              <a:ext uri="{FF2B5EF4-FFF2-40B4-BE49-F238E27FC236}">
                <a16:creationId xmlns:a16="http://schemas.microsoft.com/office/drawing/2014/main" id="{7D11C675-6C11-4B05-9810-A9D588BA62B3}"/>
              </a:ext>
            </a:extLst>
          </p:cNvPr>
          <p:cNvSpPr txBox="1"/>
          <p:nvPr/>
        </p:nvSpPr>
        <p:spPr>
          <a:xfrm>
            <a:off x="11078560" y="7041846"/>
            <a:ext cx="2022622" cy="1815882"/>
          </a:xfrm>
          <a:prstGeom prst="rect">
            <a:avLst/>
          </a:prstGeom>
          <a:noFill/>
        </p:spPr>
        <p:txBody>
          <a:bodyPr wrap="square">
            <a:spAutoFit/>
          </a:bodyPr>
          <a:lstStyle/>
          <a:p>
            <a:pPr algn="just"/>
            <a:r>
              <a:rPr lang="es-MX" sz="1400" dirty="0">
                <a:latin typeface="Open Sans" panose="020B0606030504020204" pitchFamily="34" charset="0"/>
                <a:ea typeface="Open Sans" panose="020B0606030504020204" pitchFamily="34" charset="0"/>
                <a:cs typeface="Open Sans" panose="020B0606030504020204" pitchFamily="34" charset="0"/>
              </a:rPr>
              <a:t>Un equipo de cnn de microsoft supera el punto de referencia humano (tasa de error del 5 %) al reducir la tasa de error al 3 % en el desafío de imagenet</a:t>
            </a:r>
            <a:endParaRPr lang="es-CO" sz="14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98" name="Group 46">
            <a:extLst>
              <a:ext uri="{FF2B5EF4-FFF2-40B4-BE49-F238E27FC236}">
                <a16:creationId xmlns:a16="http://schemas.microsoft.com/office/drawing/2014/main" id="{46A6D061-56C7-4891-8B6A-2E1FFFA2E99F}"/>
              </a:ext>
            </a:extLst>
          </p:cNvPr>
          <p:cNvGrpSpPr/>
          <p:nvPr/>
        </p:nvGrpSpPr>
        <p:grpSpPr>
          <a:xfrm rot="10800000">
            <a:off x="13101182" y="1817883"/>
            <a:ext cx="2460029" cy="1785274"/>
            <a:chOff x="793736" y="6227189"/>
            <a:chExt cx="1974214" cy="1277944"/>
          </a:xfrm>
        </p:grpSpPr>
        <p:sp>
          <p:nvSpPr>
            <p:cNvPr id="99" name="TextBox 47">
              <a:extLst>
                <a:ext uri="{FF2B5EF4-FFF2-40B4-BE49-F238E27FC236}">
                  <a16:creationId xmlns:a16="http://schemas.microsoft.com/office/drawing/2014/main" id="{5B4CA57B-DAFE-4CEA-B3B0-B1BA9F69F070}"/>
                </a:ext>
              </a:extLst>
            </p:cNvPr>
            <p:cNvSpPr txBox="1"/>
            <p:nvPr/>
          </p:nvSpPr>
          <p:spPr>
            <a:xfrm rot="10800000">
              <a:off x="793736" y="7042473"/>
              <a:ext cx="1926586" cy="462660"/>
            </a:xfrm>
            <a:prstGeom prst="rect">
              <a:avLst/>
            </a:prstGeom>
            <a:noFill/>
          </p:spPr>
          <p:txBody>
            <a:bodyPr wrap="square" rtlCol="0">
              <a:spAutoFit/>
            </a:bodyPr>
            <a:lstStyle/>
            <a:p>
              <a:pPr algn="ctr"/>
              <a:r>
                <a:rPr lang="es-CO" b="1" dirty="0">
                  <a:solidFill>
                    <a:srgbClr val="2D3E50"/>
                  </a:solidFill>
                  <a:latin typeface="Open Sans" panose="020B0606030504020204" pitchFamily="34" charset="0"/>
                  <a:ea typeface="Open Sans" panose="020B0606030504020204" pitchFamily="34" charset="0"/>
                  <a:cs typeface="Open Sans" panose="020B0606030504020204" pitchFamily="34" charset="0"/>
                </a:rPr>
                <a:t> AlphaGo late humana</a:t>
              </a:r>
              <a:endParaRPr lang="en-US" b="1" dirty="0">
                <a:solidFill>
                  <a:srgbClr val="2D3E5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0" name="TextBox 48">
              <a:extLst>
                <a:ext uri="{FF2B5EF4-FFF2-40B4-BE49-F238E27FC236}">
                  <a16:creationId xmlns:a16="http://schemas.microsoft.com/office/drawing/2014/main" id="{D7EAF719-2C02-4567-BC9C-93226BC0C3AE}"/>
                </a:ext>
              </a:extLst>
            </p:cNvPr>
            <p:cNvSpPr txBox="1"/>
            <p:nvPr/>
          </p:nvSpPr>
          <p:spPr>
            <a:xfrm rot="10800000">
              <a:off x="987503" y="6227189"/>
              <a:ext cx="1780447" cy="220314"/>
            </a:xfrm>
            <a:prstGeom prst="rect">
              <a:avLst/>
            </a:prstGeom>
            <a:noFill/>
          </p:spPr>
          <p:txBody>
            <a:bodyPr wrap="square" rtlCol="0">
              <a:spAutoFit/>
            </a:bodyPr>
            <a:lstStyle/>
            <a:p>
              <a:pPr algn="just"/>
              <a:endParaRPr lang="en-US" sz="1400"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101" name="CuadroTexto 100">
            <a:extLst>
              <a:ext uri="{FF2B5EF4-FFF2-40B4-BE49-F238E27FC236}">
                <a16:creationId xmlns:a16="http://schemas.microsoft.com/office/drawing/2014/main" id="{FD0FC173-E077-45D9-8DEF-15AE8FF05FD1}"/>
              </a:ext>
            </a:extLst>
          </p:cNvPr>
          <p:cNvSpPr txBox="1"/>
          <p:nvPr/>
        </p:nvSpPr>
        <p:spPr>
          <a:xfrm>
            <a:off x="12985005" y="2685099"/>
            <a:ext cx="3290995" cy="2031325"/>
          </a:xfrm>
          <a:prstGeom prst="rect">
            <a:avLst/>
          </a:prstGeom>
          <a:noFill/>
        </p:spPr>
        <p:txBody>
          <a:bodyPr wrap="square">
            <a:spAutoFit/>
          </a:bodyPr>
          <a:lstStyle/>
          <a:p>
            <a:pPr algn="just"/>
            <a:r>
              <a:rPr lang="es-MX" sz="1400" dirty="0">
                <a:latin typeface="Open Sans" panose="020B0606030504020204" pitchFamily="34" charset="0"/>
                <a:ea typeface="Open Sans" panose="020B0606030504020204" pitchFamily="34" charset="0"/>
                <a:cs typeface="Open Sans" panose="020B0606030504020204" pitchFamily="34" charset="0"/>
              </a:rPr>
              <a:t>El modelo de aprendizaje por refuerzo profundo de Deepmind vence al campeón humano en el complejo juego de Go. El juego es mucho más complejo que el ajedrez, por lo que esta hazaña captura la imaginación de todos y lleva la promesa del aprendizaje profundo a un nivel completamente nuevo.</a:t>
            </a:r>
            <a:endParaRPr lang="es-CO" sz="14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028" name="Picture 4">
            <a:extLst>
              <a:ext uri="{FF2B5EF4-FFF2-40B4-BE49-F238E27FC236}">
                <a16:creationId xmlns:a16="http://schemas.microsoft.com/office/drawing/2014/main" id="{7797B4C9-971A-4BBF-A55B-A37375381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7151" y="7361168"/>
            <a:ext cx="1755874" cy="175587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111517E-258C-49BF-AEB4-35FC59E21A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5762" y="4252522"/>
            <a:ext cx="1189567" cy="118956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A30236F5-77EC-4394-911F-B381FB0B1E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5969" y="8506825"/>
            <a:ext cx="1263919" cy="126391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3F5443BC-6B75-4A27-BCA8-324C95130A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93874" y="2595240"/>
            <a:ext cx="2106465" cy="210646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D007B692-F6EA-433E-A0F4-A398FE3B8E0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33284" y="7151991"/>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0185479"/>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310</TotalTime>
  <Words>822</Words>
  <Application>Microsoft Office PowerPoint</Application>
  <PresentationFormat>Personalizado</PresentationFormat>
  <Paragraphs>57</Paragraphs>
  <Slides>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vt:i4>
      </vt:variant>
    </vt:vector>
  </HeadingPairs>
  <TitlesOfParts>
    <vt:vector size="8" baseType="lpstr">
      <vt:lpstr>Arial</vt:lpstr>
      <vt:lpstr>Calibri</vt:lpstr>
      <vt:lpstr>Calibri Light</vt:lpstr>
      <vt:lpstr>Open Sans</vt:lpstr>
      <vt:lpstr>Times New Roman</vt:lpstr>
      <vt:lpstr>Tema de Office</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User</cp:lastModifiedBy>
  <cp:revision>49</cp:revision>
  <dcterms:created xsi:type="dcterms:W3CDTF">2022-08-02T01:34:40Z</dcterms:created>
  <dcterms:modified xsi:type="dcterms:W3CDTF">2022-08-06T22:13:06Z</dcterms:modified>
</cp:coreProperties>
</file>