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6"/>
  </p:normalViewPr>
  <p:slideViewPr>
    <p:cSldViewPr snapToGrid="0" snapToObjects="1">
      <p:cViewPr varScale="1">
        <p:scale>
          <a:sx n="108" d="100"/>
          <a:sy n="10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1139F-3AB3-B344-8E64-6B42B82E8861}"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65733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1139F-3AB3-B344-8E64-6B42B82E8861}"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191433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1139F-3AB3-B344-8E64-6B42B82E8861}"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6161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1139F-3AB3-B344-8E64-6B42B82E8861}"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119159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1139F-3AB3-B344-8E64-6B42B82E8861}"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192921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1139F-3AB3-B344-8E64-6B42B82E8861}"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16389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1139F-3AB3-B344-8E64-6B42B82E8861}" type="datetimeFigureOut">
              <a:rPr lang="en-US" smtClean="0"/>
              <a:t>3/30/17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75461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1139F-3AB3-B344-8E64-6B42B82E8861}" type="datetimeFigureOut">
              <a:rPr lang="en-US" smtClean="0"/>
              <a:t>3/30/17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184721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139F-3AB3-B344-8E64-6B42B82E8861}" type="datetimeFigureOut">
              <a:rPr lang="en-US" smtClean="0"/>
              <a:t>3/30/17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416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1139F-3AB3-B344-8E64-6B42B82E8861}"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12036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1139F-3AB3-B344-8E64-6B42B82E8861}"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5454-5EA1-484B-A825-5A6FC10EF602}" type="slidenum">
              <a:rPr lang="en-US" smtClean="0"/>
              <a:t>‹#›</a:t>
            </a:fld>
            <a:endParaRPr lang="en-US"/>
          </a:p>
        </p:txBody>
      </p:sp>
    </p:spTree>
    <p:extLst>
      <p:ext uri="{BB962C8B-B14F-4D97-AF65-F5344CB8AC3E}">
        <p14:creationId xmlns:p14="http://schemas.microsoft.com/office/powerpoint/2010/main" val="338585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139F-3AB3-B344-8E64-6B42B82E8861}" type="datetimeFigureOut">
              <a:rPr lang="en-US" smtClean="0"/>
              <a:t>3/30/17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05454-5EA1-484B-A825-5A6FC10EF602}" type="slidenum">
              <a:rPr lang="en-US" smtClean="0"/>
              <a:t>‹#›</a:t>
            </a:fld>
            <a:endParaRPr lang="en-US"/>
          </a:p>
        </p:txBody>
      </p:sp>
    </p:spTree>
    <p:extLst>
      <p:ext uri="{BB962C8B-B14F-4D97-AF65-F5344CB8AC3E}">
        <p14:creationId xmlns:p14="http://schemas.microsoft.com/office/powerpoint/2010/main" val="120110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5863" y="2201862"/>
            <a:ext cx="9701212" cy="3070225"/>
          </a:xfrm>
        </p:spPr>
        <p:txBody>
          <a:bodyPr/>
          <a:lstStyle/>
          <a:p>
            <a:pPr algn="l"/>
            <a:r>
              <a:rPr lang="en-US" sz="3200" dirty="0"/>
              <a:t>Security is an important issue for ad hoc networks, especially for those security-sensitive applications. To secure an </a:t>
            </a:r>
            <a:r>
              <a:rPr lang="en-US" sz="3200" dirty="0" smtClean="0"/>
              <a:t>ad </a:t>
            </a:r>
            <a:r>
              <a:rPr lang="en-US" sz="3200" dirty="0"/>
              <a:t>hoc network, we consider the following attributes</a:t>
            </a:r>
            <a:r>
              <a:rPr lang="en-US" sz="3200" dirty="0" smtClean="0"/>
              <a:t>: </a:t>
            </a:r>
            <a:r>
              <a:rPr lang="en-US" sz="3200" b="1" dirty="0" smtClean="0"/>
              <a:t>availability, confidentiality, integrity, </a:t>
            </a:r>
            <a:r>
              <a:rPr lang="en-US" sz="3200" b="1" dirty="0" err="1" smtClean="0"/>
              <a:t>authen</a:t>
            </a:r>
            <a:r>
              <a:rPr lang="en-US" sz="3200" b="1" dirty="0" smtClean="0"/>
              <a:t>- </a:t>
            </a:r>
            <a:r>
              <a:rPr lang="en-US" sz="3200" b="1" dirty="0" err="1" smtClean="0"/>
              <a:t>tication</a:t>
            </a:r>
            <a:r>
              <a:rPr lang="en-US" sz="3200" b="1" dirty="0" smtClean="0"/>
              <a:t>, and non-repudiation. </a:t>
            </a:r>
          </a:p>
          <a:p>
            <a:endParaRPr lang="en-US" dirty="0"/>
          </a:p>
        </p:txBody>
      </p:sp>
      <p:sp>
        <p:nvSpPr>
          <p:cNvPr id="4" name="Title 1"/>
          <p:cNvSpPr txBox="1">
            <a:spLocks/>
          </p:cNvSpPr>
          <p:nvPr/>
        </p:nvSpPr>
        <p:spPr>
          <a:xfrm>
            <a:off x="1524000" y="-1023917"/>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smtClean="0"/>
              <a:t>Security</a:t>
            </a:r>
            <a:r>
              <a:rPr lang="zh-CN" altLang="en-US" dirty="0" smtClean="0"/>
              <a:t> </a:t>
            </a:r>
            <a:r>
              <a:rPr lang="en-US" altLang="zh-CN" dirty="0" smtClean="0"/>
              <a:t>goals</a:t>
            </a:r>
            <a:endParaRPr lang="en-US" dirty="0"/>
          </a:p>
        </p:txBody>
      </p:sp>
    </p:spTree>
    <p:extLst>
      <p:ext uri="{BB962C8B-B14F-4D97-AF65-F5344CB8AC3E}">
        <p14:creationId xmlns:p14="http://schemas.microsoft.com/office/powerpoint/2010/main" val="194462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threat to wireless ad-hoc networks</a:t>
            </a:r>
            <a:endParaRPr lang="en-US" dirty="0"/>
          </a:p>
        </p:txBody>
      </p:sp>
      <p:sp>
        <p:nvSpPr>
          <p:cNvPr id="3" name="Content Placeholder 2"/>
          <p:cNvSpPr>
            <a:spLocks noGrp="1"/>
          </p:cNvSpPr>
          <p:nvPr>
            <p:ph idx="1"/>
          </p:nvPr>
        </p:nvSpPr>
        <p:spPr/>
        <p:txBody>
          <a:bodyPr/>
          <a:lstStyle/>
          <a:p>
            <a:r>
              <a:rPr lang="en-US" b="1" dirty="0"/>
              <a:t>Availability</a:t>
            </a:r>
            <a:r>
              <a:rPr lang="en-US" dirty="0"/>
              <a:t> ensures the survivability of network services despite denial of service attacks. A denial of service attack could be launched at any layer of an ad hoc network. On the physical and media access control layers, an adversary could employ jamming to interfere with communication on physical channels. On the network layer, an adversary could disrupt the routing protocol and disconnect the network. On the higher layers, an adversary could bring down high-level services. One such target is the key management service, an essential service for any security framework. </a:t>
            </a:r>
            <a:endParaRPr lang="en-US" dirty="0" smtClean="0"/>
          </a:p>
          <a:p>
            <a:endParaRPr lang="en-US" dirty="0"/>
          </a:p>
        </p:txBody>
      </p:sp>
    </p:spTree>
    <p:extLst>
      <p:ext uri="{BB962C8B-B14F-4D97-AF65-F5344CB8AC3E}">
        <p14:creationId xmlns:p14="http://schemas.microsoft.com/office/powerpoint/2010/main" val="47658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76863"/>
          </a:xfrm>
        </p:spPr>
        <p:txBody>
          <a:bodyPr>
            <a:normAutofit/>
          </a:bodyPr>
          <a:lstStyle/>
          <a:p>
            <a:r>
              <a:rPr lang="en-US" b="1" dirty="0"/>
              <a:t>Confidentiality</a:t>
            </a:r>
            <a:r>
              <a:rPr lang="en-US" dirty="0"/>
              <a:t> ensures that certain information is never disclosed to unauthorized entities. Network transmission of sensitive </a:t>
            </a:r>
            <a:r>
              <a:rPr lang="en-US" dirty="0" smtClean="0"/>
              <a:t>information. </a:t>
            </a:r>
            <a:r>
              <a:rPr lang="en-US" dirty="0"/>
              <a:t>Leakage of such information to enemies could have devastating consequences. Routing information must also remain confidential in certain cases, because the information might be valuable for enemies to identify and to locate their targets in a battlefield. </a:t>
            </a:r>
            <a:endParaRPr lang="en-US" dirty="0" smtClean="0"/>
          </a:p>
          <a:p>
            <a:endParaRPr lang="en-US" dirty="0"/>
          </a:p>
          <a:p>
            <a:r>
              <a:rPr lang="en-US" b="1" dirty="0"/>
              <a:t>Integrity</a:t>
            </a:r>
            <a:r>
              <a:rPr lang="en-US" dirty="0"/>
              <a:t> guarantees that a message being transferred is never corrupted. A message could be corrupted because of benign </a:t>
            </a:r>
            <a:r>
              <a:rPr lang="en-US" dirty="0" smtClean="0"/>
              <a:t>failures or malicious </a:t>
            </a:r>
            <a:r>
              <a:rPr lang="en-US" dirty="0"/>
              <a:t>attacks on the network.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077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2938"/>
            <a:ext cx="10515600" cy="5534025"/>
          </a:xfrm>
        </p:spPr>
        <p:txBody>
          <a:bodyPr/>
          <a:lstStyle/>
          <a:p>
            <a:r>
              <a:rPr lang="en-US" b="1" dirty="0"/>
              <a:t>Authentication</a:t>
            </a:r>
            <a:r>
              <a:rPr lang="en-US" dirty="0"/>
              <a:t> enables a node to ensure the identity of the peer node it is communicating with. Without authentication, an adversary could masquerade a node, thus gaining unauthorized access to resource and sensitive information and interfering with the operation of other nodes. </a:t>
            </a:r>
            <a:endParaRPr lang="en-US" dirty="0" smtClean="0"/>
          </a:p>
          <a:p>
            <a:endParaRPr lang="en-US" dirty="0" smtClean="0"/>
          </a:p>
          <a:p>
            <a:r>
              <a:rPr lang="en-US" b="1" dirty="0"/>
              <a:t>non-repudiation</a:t>
            </a:r>
            <a:r>
              <a:rPr lang="en-US" dirty="0"/>
              <a:t> ensures that the origin of a message cannot deny having sent the message. Non- repudiation is useful for detection and isolation of compromised nodes. When a node A receives an erroneous message from a node B, non-repudiation allows A to accuse B using this message and to convince other nodes that B is compromised. </a:t>
            </a:r>
            <a:endParaRPr lang="en-US" dirty="0" smtClean="0"/>
          </a:p>
          <a:p>
            <a:endParaRPr lang="en-US" dirty="0"/>
          </a:p>
        </p:txBody>
      </p:sp>
    </p:spTree>
    <p:extLst>
      <p:ext uri="{BB962C8B-B14F-4D97-AF65-F5344CB8AC3E}">
        <p14:creationId xmlns:p14="http://schemas.microsoft.com/office/powerpoint/2010/main" val="177215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4"/>
            <a:ext cx="10515600" cy="1325563"/>
          </a:xfrm>
        </p:spPr>
        <p:txBody>
          <a:bodyPr/>
          <a:lstStyle/>
          <a:p>
            <a:pPr algn="ctr"/>
            <a:r>
              <a:rPr lang="en-US" dirty="0" smtClean="0"/>
              <a:t>Challenges</a:t>
            </a:r>
            <a:endParaRPr lang="en-US" dirty="0"/>
          </a:p>
        </p:txBody>
      </p:sp>
      <p:sp>
        <p:nvSpPr>
          <p:cNvPr id="3" name="Content Placeholder 2"/>
          <p:cNvSpPr>
            <a:spLocks noGrp="1"/>
          </p:cNvSpPr>
          <p:nvPr>
            <p:ph idx="1"/>
          </p:nvPr>
        </p:nvSpPr>
        <p:spPr>
          <a:xfrm>
            <a:off x="838200" y="1411287"/>
            <a:ext cx="10515600" cy="4903788"/>
          </a:xfrm>
        </p:spPr>
        <p:txBody>
          <a:bodyPr>
            <a:normAutofit lnSpcReduction="10000"/>
          </a:bodyPr>
          <a:lstStyle/>
          <a:p>
            <a:r>
              <a:rPr lang="en-US" dirty="0" smtClean="0"/>
              <a:t>Use </a:t>
            </a:r>
            <a:r>
              <a:rPr lang="en-US" dirty="0"/>
              <a:t>of wireless links renders an ad hoc network susceptible to link attacks ranging from passive eavesdropping to active impersonation, message replay, and message distortion. Eavesdropping might give an adversary access to secret information, violating confidentiality. Active attacks might allow the adversary to delete messages, to inject erroneous messages, to modify messages, and to impersonate a node, thus violating availability, integrity, authentication, and non-repudiation. </a:t>
            </a:r>
            <a:endParaRPr lang="en-US" dirty="0" smtClean="0"/>
          </a:p>
          <a:p>
            <a:endParaRPr lang="en-US" dirty="0"/>
          </a:p>
          <a:p>
            <a:r>
              <a:rPr lang="en-US" dirty="0" smtClean="0"/>
              <a:t>ad hoc network may consist of hundreds or even thousands of nodes. Security mechanisms should be scalable to handle such a large network. </a:t>
            </a:r>
          </a:p>
          <a:p>
            <a:endParaRPr lang="en-US" dirty="0"/>
          </a:p>
        </p:txBody>
      </p:sp>
    </p:spTree>
    <p:extLst>
      <p:ext uri="{BB962C8B-B14F-4D97-AF65-F5344CB8AC3E}">
        <p14:creationId xmlns:p14="http://schemas.microsoft.com/office/powerpoint/2010/main" val="85083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463"/>
            <a:ext cx="10515600" cy="5905500"/>
          </a:xfrm>
        </p:spPr>
        <p:txBody>
          <a:bodyPr/>
          <a:lstStyle/>
          <a:p>
            <a:r>
              <a:rPr lang="en-US" dirty="0" smtClean="0"/>
              <a:t>Nodes</a:t>
            </a:r>
            <a:r>
              <a:rPr lang="en-US" dirty="0"/>
              <a:t>, roaming in a hostile environment (e.g., a battlefield) with relatively poor physical protection, have non-negligible probability of being compromised. Therefore, we should not only consider malicious attacks from outside a network, but also take into account the attacks launched from within the network by compromised nodes. Therefore, to achieve high survivability, ad hoc networks should have a distributed architecture with no central entities. </a:t>
            </a:r>
            <a:endParaRPr lang="en-US" dirty="0" smtClean="0"/>
          </a:p>
          <a:p>
            <a:endParaRPr lang="en-US" dirty="0" smtClean="0"/>
          </a:p>
          <a:p>
            <a:r>
              <a:rPr lang="en-US" dirty="0"/>
              <a:t>an ad hoc network is dynamic because of frequent changes in both its topology and its </a:t>
            </a:r>
            <a:r>
              <a:rPr lang="en-US" dirty="0" smtClean="0"/>
              <a:t>membership. </a:t>
            </a:r>
            <a:r>
              <a:rPr lang="en-US" dirty="0"/>
              <a:t>Trust relationship among nodes also </a:t>
            </a:r>
            <a:r>
              <a:rPr lang="en-US" dirty="0" smtClean="0"/>
              <a:t>changes. Nodes </a:t>
            </a:r>
            <a:r>
              <a:rPr lang="en-US" dirty="0"/>
              <a:t>in an ad hoc network may dynamically become affiliated with </a:t>
            </a:r>
            <a:r>
              <a:rPr lang="en-US" dirty="0" smtClean="0"/>
              <a:t>administrative </a:t>
            </a:r>
            <a:r>
              <a:rPr lang="en-US" dirty="0"/>
              <a:t>domains. Any security solution with a static configuration would not suffice. It is desirable for our security mechanisms to adapt on-the-fly to these changes. </a:t>
            </a:r>
            <a:endParaRPr lang="en-US" dirty="0" smtClean="0"/>
          </a:p>
          <a:p>
            <a:endParaRPr lang="en-US" dirty="0" smtClean="0"/>
          </a:p>
          <a:p>
            <a:endParaRPr lang="en-US" dirty="0"/>
          </a:p>
        </p:txBody>
      </p:sp>
    </p:spTree>
    <p:extLst>
      <p:ext uri="{BB962C8B-B14F-4D97-AF65-F5344CB8AC3E}">
        <p14:creationId xmlns:p14="http://schemas.microsoft.com/office/powerpoint/2010/main" val="1939829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580</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DengXian Light</vt:lpstr>
      <vt:lpstr>Arial</vt:lpstr>
      <vt:lpstr>Office Theme</vt:lpstr>
      <vt:lpstr>PowerPoint Presentation</vt:lpstr>
      <vt:lpstr>potential threat to wireless ad-hoc networks</vt:lpstr>
      <vt:lpstr>PowerPoint Presentation</vt:lpstr>
      <vt:lpstr>PowerPoint Presentation</vt:lpstr>
      <vt:lpstr>Challenges</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2017-03-30T00:54:54Z</dcterms:created>
  <dcterms:modified xsi:type="dcterms:W3CDTF">2017-03-30T23:20:49Z</dcterms:modified>
</cp:coreProperties>
</file>