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2"/>
  </p:notesMasterIdLst>
  <p:sldIdLst>
    <p:sldId id="256" r:id="rId2"/>
    <p:sldId id="257" r:id="rId3"/>
    <p:sldId id="258" r:id="rId4"/>
    <p:sldId id="259" r:id="rId5"/>
    <p:sldId id="262" r:id="rId6"/>
    <p:sldId id="260" r:id="rId7"/>
    <p:sldId id="273" r:id="rId8"/>
    <p:sldId id="274" r:id="rId9"/>
    <p:sldId id="275" r:id="rId10"/>
    <p:sldId id="276" r:id="rId11"/>
    <p:sldId id="277" r:id="rId12"/>
    <p:sldId id="278" r:id="rId13"/>
    <p:sldId id="266" r:id="rId14"/>
    <p:sldId id="268" r:id="rId15"/>
    <p:sldId id="264" r:id="rId16"/>
    <p:sldId id="269" r:id="rId17"/>
    <p:sldId id="267" r:id="rId18"/>
    <p:sldId id="270" r:id="rId19"/>
    <p:sldId id="279"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FDCDD-0677-4B1A-9902-C37FE897F644}" type="datetimeFigureOut">
              <a:rPr lang="zh-CN" altLang="en-US" smtClean="0"/>
              <a:t>2017/3/30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85A1A-C705-402D-BEA8-A2F06B5B287B}" type="slidenum">
              <a:rPr lang="zh-CN" altLang="en-US" smtClean="0"/>
              <a:t>‹#›</a:t>
            </a:fld>
            <a:endParaRPr lang="zh-CN" altLang="en-US"/>
          </a:p>
        </p:txBody>
      </p:sp>
    </p:spTree>
    <p:extLst>
      <p:ext uri="{BB962C8B-B14F-4D97-AF65-F5344CB8AC3E}">
        <p14:creationId xmlns:p14="http://schemas.microsoft.com/office/powerpoint/2010/main" val="252291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Both</a:t>
            </a:r>
            <a:r>
              <a:rPr lang="en-US" altLang="zh-CN" baseline="0" dirty="0"/>
              <a:t> of them don’t have a central nodes()   1</a:t>
            </a:r>
            <a:r>
              <a:rPr lang="en-US" altLang="zh-CN" baseline="30000" dirty="0"/>
              <a:t>st</a:t>
            </a:r>
            <a:r>
              <a:rPr lang="en-US" altLang="zh-CN" baseline="0" dirty="0"/>
              <a:t> one all in the same range , 2</a:t>
            </a:r>
            <a:r>
              <a:rPr lang="en-US" altLang="zh-CN" baseline="30000" dirty="0"/>
              <a:t>nd</a:t>
            </a:r>
            <a:r>
              <a:rPr lang="en-US" altLang="zh-CN" baseline="0" dirty="0"/>
              <a:t> one might be need to communicate through the 3rd nodes because of some Geography factor</a:t>
            </a:r>
            <a:endParaRPr lang="zh-CN" altLang="en-US" dirty="0"/>
          </a:p>
        </p:txBody>
      </p:sp>
      <p:sp>
        <p:nvSpPr>
          <p:cNvPr id="4" name="灯片编号占位符 3"/>
          <p:cNvSpPr>
            <a:spLocks noGrp="1"/>
          </p:cNvSpPr>
          <p:nvPr>
            <p:ph type="sldNum" sz="quarter" idx="10"/>
          </p:nvPr>
        </p:nvSpPr>
        <p:spPr/>
        <p:txBody>
          <a:bodyPr/>
          <a:lstStyle/>
          <a:p>
            <a:fld id="{80285A1A-C705-402D-BEA8-A2F06B5B287B}" type="slidenum">
              <a:rPr lang="zh-CN" altLang="en-US" smtClean="0"/>
              <a:t>13</a:t>
            </a:fld>
            <a:endParaRPr lang="zh-CN" altLang="en-US"/>
          </a:p>
        </p:txBody>
      </p:sp>
    </p:spTree>
    <p:extLst>
      <p:ext uri="{BB962C8B-B14F-4D97-AF65-F5344CB8AC3E}">
        <p14:creationId xmlns:p14="http://schemas.microsoft.com/office/powerpoint/2010/main" val="150490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there is no central</a:t>
            </a:r>
            <a:r>
              <a:rPr lang="en-US" altLang="zh-CN" baseline="0" dirty="0"/>
              <a:t> nodes, </a:t>
            </a:r>
            <a:r>
              <a:rPr lang="en-US" altLang="zh-CN" dirty="0"/>
              <a:t>All</a:t>
            </a:r>
            <a:r>
              <a:rPr lang="en-US" altLang="zh-CN" baseline="0" dirty="0"/>
              <a:t> the nodes are core nodes, all the nodes are important and necessary. </a:t>
            </a:r>
            <a:r>
              <a:rPr lang="en-US" altLang="zh-CN" dirty="0"/>
              <a:t>Some of them might be false routing nodes  (attacker disguised</a:t>
            </a:r>
            <a:r>
              <a:rPr lang="en-US" altLang="zh-CN" baseline="0" dirty="0"/>
              <a:t> as a real nodes</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80285A1A-C705-402D-BEA8-A2F06B5B287B}" type="slidenum">
              <a:rPr lang="zh-CN" altLang="en-US" smtClean="0"/>
              <a:t>15</a:t>
            </a:fld>
            <a:endParaRPr lang="zh-CN" altLang="en-US"/>
          </a:p>
        </p:txBody>
      </p:sp>
    </p:spTree>
    <p:extLst>
      <p:ext uri="{BB962C8B-B14F-4D97-AF65-F5344CB8AC3E}">
        <p14:creationId xmlns:p14="http://schemas.microsoft.com/office/powerpoint/2010/main" val="1526526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ad hoc networks</a:t>
            </a:r>
            <a:r>
              <a:rPr lang="en-US" altLang="zh-CN" baseline="0" dirty="0"/>
              <a:t> are used in special occasions(for instance, military), it’s not like a database ,we don’t need to care about the internal attackers or external accident</a:t>
            </a:r>
            <a:endParaRPr lang="zh-CN" altLang="en-US" dirty="0"/>
          </a:p>
        </p:txBody>
      </p:sp>
      <p:sp>
        <p:nvSpPr>
          <p:cNvPr id="4" name="灯片编号占位符 3"/>
          <p:cNvSpPr>
            <a:spLocks noGrp="1"/>
          </p:cNvSpPr>
          <p:nvPr>
            <p:ph type="sldNum" sz="quarter" idx="10"/>
          </p:nvPr>
        </p:nvSpPr>
        <p:spPr/>
        <p:txBody>
          <a:bodyPr/>
          <a:lstStyle/>
          <a:p>
            <a:fld id="{80285A1A-C705-402D-BEA8-A2F06B5B287B}" type="slidenum">
              <a:rPr lang="zh-CN" altLang="en-US" smtClean="0"/>
              <a:t>16</a:t>
            </a:fld>
            <a:endParaRPr lang="zh-CN" altLang="en-US"/>
          </a:p>
        </p:txBody>
      </p:sp>
    </p:spTree>
    <p:extLst>
      <p:ext uri="{BB962C8B-B14F-4D97-AF65-F5344CB8AC3E}">
        <p14:creationId xmlns:p14="http://schemas.microsoft.com/office/powerpoint/2010/main" val="2545667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what we</a:t>
            </a:r>
            <a:r>
              <a:rPr lang="en-US" altLang="zh-CN" baseline="0" dirty="0"/>
              <a:t> talk in the 2</a:t>
            </a:r>
            <a:r>
              <a:rPr lang="en-US" altLang="zh-CN" baseline="30000" dirty="0"/>
              <a:t>nd</a:t>
            </a:r>
            <a:r>
              <a:rPr lang="en-US" altLang="zh-CN" baseline="0" dirty="0"/>
              <a:t> week course, which would help us to prevent from external attack</a:t>
            </a:r>
            <a:endParaRPr lang="zh-CN" altLang="en-US" dirty="0"/>
          </a:p>
        </p:txBody>
      </p:sp>
      <p:sp>
        <p:nvSpPr>
          <p:cNvPr id="4" name="灯片编号占位符 3"/>
          <p:cNvSpPr>
            <a:spLocks noGrp="1"/>
          </p:cNvSpPr>
          <p:nvPr>
            <p:ph type="sldNum" sz="quarter" idx="10"/>
          </p:nvPr>
        </p:nvSpPr>
        <p:spPr/>
        <p:txBody>
          <a:bodyPr/>
          <a:lstStyle/>
          <a:p>
            <a:fld id="{80285A1A-C705-402D-BEA8-A2F06B5B287B}" type="slidenum">
              <a:rPr lang="zh-CN" altLang="en-US" smtClean="0"/>
              <a:t>17</a:t>
            </a:fld>
            <a:endParaRPr lang="zh-CN" altLang="en-US"/>
          </a:p>
        </p:txBody>
      </p:sp>
    </p:spTree>
    <p:extLst>
      <p:ext uri="{BB962C8B-B14F-4D97-AF65-F5344CB8AC3E}">
        <p14:creationId xmlns:p14="http://schemas.microsoft.com/office/powerpoint/2010/main" val="4185839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Retransmission would</a:t>
            </a:r>
            <a:r>
              <a:rPr lang="en-US" altLang="zh-CN" baseline="0" dirty="0"/>
              <a:t> waste a lot of time and resources(for instance, Dos attack, denial of services attack)</a:t>
            </a:r>
            <a:endParaRPr lang="zh-CN" altLang="en-US" dirty="0"/>
          </a:p>
        </p:txBody>
      </p:sp>
      <p:sp>
        <p:nvSpPr>
          <p:cNvPr id="4" name="灯片编号占位符 3"/>
          <p:cNvSpPr>
            <a:spLocks noGrp="1"/>
          </p:cNvSpPr>
          <p:nvPr>
            <p:ph type="sldNum" sz="quarter" idx="10"/>
          </p:nvPr>
        </p:nvSpPr>
        <p:spPr/>
        <p:txBody>
          <a:bodyPr/>
          <a:lstStyle/>
          <a:p>
            <a:fld id="{80285A1A-C705-402D-BEA8-A2F06B5B287B}" type="slidenum">
              <a:rPr lang="zh-CN" altLang="en-US" smtClean="0"/>
              <a:t>18</a:t>
            </a:fld>
            <a:endParaRPr lang="zh-CN" altLang="en-US"/>
          </a:p>
        </p:txBody>
      </p:sp>
    </p:spTree>
    <p:extLst>
      <p:ext uri="{BB962C8B-B14F-4D97-AF65-F5344CB8AC3E}">
        <p14:creationId xmlns:p14="http://schemas.microsoft.com/office/powerpoint/2010/main" val="186302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need</a:t>
            </a:r>
            <a:r>
              <a:rPr lang="en-US" altLang="zh-CN" baseline="0" dirty="0"/>
              <a:t> to remove C if it breaks down</a:t>
            </a:r>
            <a:endParaRPr lang="zh-CN" altLang="en-US" dirty="0"/>
          </a:p>
        </p:txBody>
      </p:sp>
      <p:sp>
        <p:nvSpPr>
          <p:cNvPr id="4" name="灯片编号占位符 3"/>
          <p:cNvSpPr>
            <a:spLocks noGrp="1"/>
          </p:cNvSpPr>
          <p:nvPr>
            <p:ph type="sldNum" sz="quarter" idx="10"/>
          </p:nvPr>
        </p:nvSpPr>
        <p:spPr/>
        <p:txBody>
          <a:bodyPr/>
          <a:lstStyle/>
          <a:p>
            <a:fld id="{80285A1A-C705-402D-BEA8-A2F06B5B287B}" type="slidenum">
              <a:rPr lang="zh-CN" altLang="en-US" smtClean="0"/>
              <a:t>19</a:t>
            </a:fld>
            <a:endParaRPr lang="zh-CN" altLang="en-US"/>
          </a:p>
        </p:txBody>
      </p:sp>
    </p:spTree>
    <p:extLst>
      <p:ext uri="{BB962C8B-B14F-4D97-AF65-F5344CB8AC3E}">
        <p14:creationId xmlns:p14="http://schemas.microsoft.com/office/powerpoint/2010/main" val="889712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7" name="Date Placeholder 6"/>
          <p:cNvSpPr>
            <a:spLocks noGrp="1"/>
          </p:cNvSpPr>
          <p:nvPr>
            <p:ph type="dt" sz="half" idx="10"/>
          </p:nvPr>
        </p:nvSpPr>
        <p:spPr/>
        <p:txBody>
          <a:bodyPr/>
          <a:lstStyle/>
          <a:p>
            <a:fld id="{53293C21-DB89-428C-8054-1E8D52FAB623}" type="datetimeFigureOut">
              <a:rPr lang="zh-CN" altLang="en-US" smtClean="0"/>
              <a:t>2017/3/30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55B70B2-406A-4E9A-BE06-603A67712911}" type="slidenum">
              <a:rPr lang="zh-CN" altLang="en-US" smtClean="0"/>
              <a:t>‹#›</a:t>
            </a:fld>
            <a:endParaRPr lang="zh-CN" altLang="en-US"/>
          </a:p>
        </p:txBody>
      </p:sp>
    </p:spTree>
    <p:extLst>
      <p:ext uri="{BB962C8B-B14F-4D97-AF65-F5344CB8AC3E}">
        <p14:creationId xmlns:p14="http://schemas.microsoft.com/office/powerpoint/2010/main" val="9091525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293C21-DB89-428C-8054-1E8D52FAB623}"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5B70B2-406A-4E9A-BE06-603A67712911}" type="slidenum">
              <a:rPr lang="zh-CN" altLang="en-US" smtClean="0"/>
              <a:t>‹#›</a:t>
            </a:fld>
            <a:endParaRPr lang="zh-CN" altLang="en-US"/>
          </a:p>
        </p:txBody>
      </p:sp>
    </p:spTree>
    <p:extLst>
      <p:ext uri="{BB962C8B-B14F-4D97-AF65-F5344CB8AC3E}">
        <p14:creationId xmlns:p14="http://schemas.microsoft.com/office/powerpoint/2010/main" val="399060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293C21-DB89-428C-8054-1E8D52FAB623}" type="datetimeFigureOut">
              <a:rPr lang="zh-CN" altLang="en-US" smtClean="0"/>
              <a:t>2017/3/30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5B70B2-406A-4E9A-BE06-603A67712911}" type="slidenum">
              <a:rPr lang="zh-CN" altLang="en-US" smtClean="0"/>
              <a:t>‹#›</a:t>
            </a:fld>
            <a:endParaRPr lang="zh-CN" altLang="en-US"/>
          </a:p>
        </p:txBody>
      </p:sp>
    </p:spTree>
    <p:extLst>
      <p:ext uri="{BB962C8B-B14F-4D97-AF65-F5344CB8AC3E}">
        <p14:creationId xmlns:p14="http://schemas.microsoft.com/office/powerpoint/2010/main" val="74830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293C21-DB89-428C-8054-1E8D52FAB623}" type="datetimeFigureOut">
              <a:rPr lang="zh-CN" altLang="en-US" smtClean="0"/>
              <a:t>2017/3/30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55B70B2-406A-4E9A-BE06-603A67712911}" type="slidenum">
              <a:rPr lang="zh-CN" altLang="en-US" smtClean="0"/>
              <a:t>‹#›</a:t>
            </a:fld>
            <a:endParaRPr lang="zh-CN" altLang="en-US"/>
          </a:p>
        </p:txBody>
      </p:sp>
    </p:spTree>
    <p:extLst>
      <p:ext uri="{BB962C8B-B14F-4D97-AF65-F5344CB8AC3E}">
        <p14:creationId xmlns:p14="http://schemas.microsoft.com/office/powerpoint/2010/main" val="818464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7" name="Date Placeholder 6"/>
          <p:cNvSpPr>
            <a:spLocks noGrp="1"/>
          </p:cNvSpPr>
          <p:nvPr>
            <p:ph type="dt" sz="half" idx="10"/>
          </p:nvPr>
        </p:nvSpPr>
        <p:spPr/>
        <p:txBody>
          <a:bodyPr/>
          <a:lstStyle/>
          <a:p>
            <a:fld id="{53293C21-DB89-428C-8054-1E8D52FAB623}" type="datetimeFigureOut">
              <a:rPr lang="zh-CN" altLang="en-US" smtClean="0"/>
              <a:t>2017/3/30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55B70B2-406A-4E9A-BE06-603A67712911}" type="slidenum">
              <a:rPr lang="zh-CN" altLang="en-US" smtClean="0"/>
              <a:t>‹#›</a:t>
            </a:fld>
            <a:endParaRPr lang="zh-CN" altLang="en-US"/>
          </a:p>
        </p:txBody>
      </p:sp>
    </p:spTree>
    <p:extLst>
      <p:ext uri="{BB962C8B-B14F-4D97-AF65-F5344CB8AC3E}">
        <p14:creationId xmlns:p14="http://schemas.microsoft.com/office/powerpoint/2010/main" val="26088223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53293C21-DB89-428C-8054-1E8D52FAB623}" type="datetimeFigureOut">
              <a:rPr lang="zh-CN" altLang="en-US" smtClean="0"/>
              <a:t>2017/3/30</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755B70B2-406A-4E9A-BE06-603A67712911}" type="slidenum">
              <a:rPr lang="zh-CN" altLang="en-US" smtClean="0"/>
              <a:t>‹#›</a:t>
            </a:fld>
            <a:endParaRPr lang="zh-CN" altLang="en-US"/>
          </a:p>
        </p:txBody>
      </p:sp>
    </p:spTree>
    <p:extLst>
      <p:ext uri="{BB962C8B-B14F-4D97-AF65-F5344CB8AC3E}">
        <p14:creationId xmlns:p14="http://schemas.microsoft.com/office/powerpoint/2010/main" val="141942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7" name="Date Placeholder 6"/>
          <p:cNvSpPr>
            <a:spLocks noGrp="1"/>
          </p:cNvSpPr>
          <p:nvPr>
            <p:ph type="dt" sz="half" idx="10"/>
          </p:nvPr>
        </p:nvSpPr>
        <p:spPr/>
        <p:txBody>
          <a:bodyPr/>
          <a:lstStyle/>
          <a:p>
            <a:fld id="{53293C21-DB89-428C-8054-1E8D52FAB623}" type="datetimeFigureOut">
              <a:rPr lang="zh-CN" altLang="en-US" smtClean="0"/>
              <a:t>2017/3/30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55B70B2-406A-4E9A-BE06-603A67712911}"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01617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293C21-DB89-428C-8054-1E8D52FAB623}" type="datetimeFigureOut">
              <a:rPr lang="zh-CN" altLang="en-US" smtClean="0"/>
              <a:t>2017/3/30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55B70B2-406A-4E9A-BE06-603A67712911}" type="slidenum">
              <a:rPr lang="zh-CN" altLang="en-US" smtClean="0"/>
              <a:t>‹#›</a:t>
            </a:fld>
            <a:endParaRPr lang="zh-CN" altLang="en-US"/>
          </a:p>
        </p:txBody>
      </p:sp>
    </p:spTree>
    <p:extLst>
      <p:ext uri="{BB962C8B-B14F-4D97-AF65-F5344CB8AC3E}">
        <p14:creationId xmlns:p14="http://schemas.microsoft.com/office/powerpoint/2010/main" val="166256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93C21-DB89-428C-8054-1E8D52FAB623}" type="datetimeFigureOut">
              <a:rPr lang="zh-CN" altLang="en-US" smtClean="0"/>
              <a:t>2017/3/30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55B70B2-406A-4E9A-BE06-603A67712911}" type="slidenum">
              <a:rPr lang="zh-CN" altLang="en-US" smtClean="0"/>
              <a:t>‹#›</a:t>
            </a:fld>
            <a:endParaRPr lang="zh-CN" altLang="en-US"/>
          </a:p>
        </p:txBody>
      </p:sp>
    </p:spTree>
    <p:extLst>
      <p:ext uri="{BB962C8B-B14F-4D97-AF65-F5344CB8AC3E}">
        <p14:creationId xmlns:p14="http://schemas.microsoft.com/office/powerpoint/2010/main" val="111719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9" name="Date Placeholder 8"/>
          <p:cNvSpPr>
            <a:spLocks noGrp="1"/>
          </p:cNvSpPr>
          <p:nvPr>
            <p:ph type="dt" sz="half" idx="10"/>
          </p:nvPr>
        </p:nvSpPr>
        <p:spPr/>
        <p:txBody>
          <a:bodyPr/>
          <a:lstStyle/>
          <a:p>
            <a:fld id="{53293C21-DB89-428C-8054-1E8D52FAB623}" type="datetimeFigureOut">
              <a:rPr lang="zh-CN" altLang="en-US" smtClean="0"/>
              <a:t>2017/3/30</a:t>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755B70B2-406A-4E9A-BE06-603A67712911}" type="slidenum">
              <a:rPr lang="zh-CN" altLang="en-US" smtClean="0"/>
              <a:t>‹#›</a:t>
            </a:fld>
            <a:endParaRPr lang="zh-CN" altLang="en-US"/>
          </a:p>
        </p:txBody>
      </p:sp>
    </p:spTree>
    <p:extLst>
      <p:ext uri="{BB962C8B-B14F-4D97-AF65-F5344CB8AC3E}">
        <p14:creationId xmlns:p14="http://schemas.microsoft.com/office/powerpoint/2010/main" val="301165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3293C21-DB89-428C-8054-1E8D52FAB623}" type="datetimeFigureOut">
              <a:rPr lang="zh-CN" altLang="en-US" smtClean="0"/>
              <a:t>2017/3/30</a:t>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755B70B2-406A-4E9A-BE06-603A67712911}" type="slidenum">
              <a:rPr lang="zh-CN" altLang="en-US" smtClean="0"/>
              <a:t>‹#›</a:t>
            </a:fld>
            <a:endParaRPr lang="zh-CN" altLang="en-US"/>
          </a:p>
        </p:txBody>
      </p:sp>
    </p:spTree>
    <p:extLst>
      <p:ext uri="{BB962C8B-B14F-4D97-AF65-F5344CB8AC3E}">
        <p14:creationId xmlns:p14="http://schemas.microsoft.com/office/powerpoint/2010/main" val="21129411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3293C21-DB89-428C-8054-1E8D52FAB623}" type="datetimeFigureOut">
              <a:rPr lang="zh-CN" altLang="en-US" smtClean="0"/>
              <a:t>2017/3/30</a:t>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55B70B2-406A-4E9A-BE06-603A67712911}" type="slidenum">
              <a:rPr lang="zh-CN" altLang="en-US" smtClean="0"/>
              <a:t>‹#›</a:t>
            </a:fld>
            <a:endParaRPr lang="zh-CN" altLang="en-US"/>
          </a:p>
        </p:txBody>
      </p:sp>
    </p:spTree>
    <p:extLst>
      <p:ext uri="{BB962C8B-B14F-4D97-AF65-F5344CB8AC3E}">
        <p14:creationId xmlns:p14="http://schemas.microsoft.com/office/powerpoint/2010/main" val="242331856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latin typeface="+mn-lt"/>
              </a:rPr>
              <a:t>Security in wireless ad-hoc networks</a:t>
            </a:r>
            <a:endParaRPr lang="zh-CN" altLang="en-US" dirty="0">
              <a:latin typeface="+mn-lt"/>
            </a:endParaRPr>
          </a:p>
        </p:txBody>
      </p:sp>
      <p:sp>
        <p:nvSpPr>
          <p:cNvPr id="3" name="Subtitle 2"/>
          <p:cNvSpPr>
            <a:spLocks noGrp="1"/>
          </p:cNvSpPr>
          <p:nvPr>
            <p:ph type="subTitle" idx="1"/>
          </p:nvPr>
        </p:nvSpPr>
        <p:spPr/>
        <p:txBody>
          <a:bodyPr>
            <a:normAutofit lnSpcReduction="10000"/>
          </a:bodyPr>
          <a:lstStyle/>
          <a:p>
            <a:r>
              <a:rPr lang="en-US" altLang="zh-CN" dirty="0" err="1"/>
              <a:t>Xinghan</a:t>
            </a:r>
            <a:r>
              <a:rPr lang="en-US" altLang="zh-CN" dirty="0"/>
              <a:t> Li, </a:t>
            </a:r>
            <a:r>
              <a:rPr lang="en-US" altLang="zh-CN" dirty="0" err="1"/>
              <a:t>Zepu</a:t>
            </a:r>
            <a:r>
              <a:rPr lang="en-US" altLang="zh-CN" dirty="0"/>
              <a:t> Song, </a:t>
            </a:r>
            <a:r>
              <a:rPr lang="en-US" altLang="zh-CN" dirty="0" err="1"/>
              <a:t>Chuanren</a:t>
            </a:r>
            <a:r>
              <a:rPr lang="en-US" altLang="zh-CN" dirty="0"/>
              <a:t> Ma</a:t>
            </a:r>
          </a:p>
          <a:p>
            <a:r>
              <a:rPr lang="en-US" altLang="zh-CN" dirty="0"/>
              <a:t>CS-810</a:t>
            </a:r>
          </a:p>
          <a:p>
            <a:r>
              <a:rPr lang="en-US" altLang="zh-CN" dirty="0"/>
              <a:t>03/30/2017</a:t>
            </a:r>
            <a:endParaRPr lang="zh-CN" altLang="en-US" dirty="0"/>
          </a:p>
        </p:txBody>
      </p:sp>
    </p:spTree>
    <p:extLst>
      <p:ext uri="{BB962C8B-B14F-4D97-AF65-F5344CB8AC3E}">
        <p14:creationId xmlns:p14="http://schemas.microsoft.com/office/powerpoint/2010/main" val="278577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2938"/>
            <a:ext cx="10515600" cy="5534025"/>
          </a:xfrm>
        </p:spPr>
        <p:txBody>
          <a:bodyPr>
            <a:normAutofit/>
          </a:bodyPr>
          <a:lstStyle/>
          <a:p>
            <a:r>
              <a:rPr lang="en-US" sz="2400" b="1" dirty="0"/>
              <a:t>Authentication</a:t>
            </a:r>
            <a:r>
              <a:rPr lang="en-US" sz="2400" dirty="0"/>
              <a:t> enables a node to ensure the identity of the peer node it is communicating with. Without authentication, an adversary could masquerade a node, thus gaining unauthorized access to resource and sensitive information and interfering with the operation of other nodes. </a:t>
            </a:r>
          </a:p>
          <a:p>
            <a:endParaRPr lang="en-US" sz="2400" dirty="0"/>
          </a:p>
          <a:p>
            <a:r>
              <a:rPr lang="en-US" altLang="zh-CN" sz="2400" b="1" dirty="0"/>
              <a:t>N</a:t>
            </a:r>
            <a:r>
              <a:rPr lang="en-US" sz="2400" b="1" dirty="0"/>
              <a:t>on-repudiation</a:t>
            </a:r>
            <a:r>
              <a:rPr lang="en-US" sz="2400" dirty="0"/>
              <a:t> ensures that the origin of a message cannot deny having sent the message. Non- repudiation is useful for detection and isolation of compromised nodes. When a node A receives an erroneous message from a node B, non-repudiation allows A to accuse B using this message and to convince other nodes that B is compromised. </a:t>
            </a:r>
          </a:p>
          <a:p>
            <a:endParaRPr lang="en-US" sz="2400" dirty="0"/>
          </a:p>
        </p:txBody>
      </p:sp>
    </p:spTree>
    <p:extLst>
      <p:ext uri="{BB962C8B-B14F-4D97-AF65-F5344CB8AC3E}">
        <p14:creationId xmlns:p14="http://schemas.microsoft.com/office/powerpoint/2010/main" val="114184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0237"/>
            <a:ext cx="10515600" cy="3864838"/>
          </a:xfrm>
        </p:spPr>
        <p:txBody>
          <a:bodyPr>
            <a:normAutofit lnSpcReduction="10000"/>
          </a:bodyPr>
          <a:lstStyle/>
          <a:p>
            <a:r>
              <a:rPr lang="en-US" sz="2400" dirty="0"/>
              <a:t>Use of wireless links renders an ad hoc network susceptible to link attacks ranging from passive eavesdropping to active impersonation, message replay, and message distortion. Eavesdropping might give an adversary access to secret information, violating confidentiality. Active attacks might allow the adversary to delete messages, to inject erroneous messages, to modify messages, and to impersonate a node, thus violating availability, integrity, authentication, and non-repudiation. </a:t>
            </a:r>
          </a:p>
          <a:p>
            <a:endParaRPr lang="en-US" sz="2400" dirty="0"/>
          </a:p>
          <a:p>
            <a:r>
              <a:rPr lang="en-US" altLang="zh-CN" sz="2400" dirty="0"/>
              <a:t>A</a:t>
            </a:r>
            <a:r>
              <a:rPr lang="en-US" sz="2400" dirty="0" smtClean="0"/>
              <a:t>d </a:t>
            </a:r>
            <a:r>
              <a:rPr lang="en-US" sz="2400" dirty="0"/>
              <a:t>hoc network may consist of hundreds or even thousands of nodes. Security mechanisms should be scalable to handle such a large network. </a:t>
            </a:r>
          </a:p>
          <a:p>
            <a:endParaRPr lang="en-US" sz="2400" dirty="0"/>
          </a:p>
        </p:txBody>
      </p:sp>
      <p:sp>
        <p:nvSpPr>
          <p:cNvPr id="4" name="Title 1"/>
          <p:cNvSpPr txBox="1">
            <a:spLocks/>
          </p:cNvSpPr>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dirty="0"/>
              <a:t>Challenges</a:t>
            </a:r>
            <a:endParaRPr lang="en-US" dirty="0"/>
          </a:p>
        </p:txBody>
      </p:sp>
    </p:spTree>
    <p:extLst>
      <p:ext uri="{BB962C8B-B14F-4D97-AF65-F5344CB8AC3E}">
        <p14:creationId xmlns:p14="http://schemas.microsoft.com/office/powerpoint/2010/main" val="1017598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1463"/>
            <a:ext cx="10515600" cy="5905500"/>
          </a:xfrm>
        </p:spPr>
        <p:txBody>
          <a:bodyPr>
            <a:normAutofit/>
          </a:bodyPr>
          <a:lstStyle/>
          <a:p>
            <a:r>
              <a:rPr lang="en-US" sz="2400" dirty="0"/>
              <a:t>Nodes, roaming in a hostile environment (e.g., a battlefield) with relatively poor physical protection, have non-negligible probability of being compromised. Therefore, we should not only consider malicious attacks from outside a network, but also take into account the attacks launched from within the network by compromised nodes. Therefore, to achieve high survivability, ad hoc networks should have a distributed architecture with no central entities. </a:t>
            </a:r>
          </a:p>
          <a:p>
            <a:endParaRPr lang="en-US" sz="2400" dirty="0"/>
          </a:p>
          <a:p>
            <a:r>
              <a:rPr lang="en-US" altLang="zh-CN" sz="2400" dirty="0" smtClean="0"/>
              <a:t>A</a:t>
            </a:r>
            <a:r>
              <a:rPr lang="en-US" sz="2400" dirty="0" smtClean="0"/>
              <a:t>n </a:t>
            </a:r>
            <a:r>
              <a:rPr lang="en-US" sz="2400" dirty="0"/>
              <a:t>ad hoc network is dynamic because of frequent changes in both its topology and its membership. Trust relationship among nodes also changes. Nodes in an ad hoc network may dynamically become affiliated with administrative domains. Any security solution with a static configuration would not suffice. It is desirable for our security mechanisms to adapt on-the-fly to these changes. </a:t>
            </a:r>
          </a:p>
        </p:txBody>
      </p:sp>
    </p:spTree>
    <p:extLst>
      <p:ext uri="{BB962C8B-B14F-4D97-AF65-F5344CB8AC3E}">
        <p14:creationId xmlns:p14="http://schemas.microsoft.com/office/powerpoint/2010/main" val="418658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ttl.cn/txjs/jsyj/200804/W0201202283408836702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82" y="4424309"/>
            <a:ext cx="3810000" cy="21145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latin typeface="+mn-lt"/>
              </a:rPr>
              <a:t>2 main structures</a:t>
            </a:r>
            <a:endParaRPr lang="zh-CN" altLang="en-US" dirty="0">
              <a:latin typeface="+mn-lt"/>
            </a:endParaRPr>
          </a:p>
        </p:txBody>
      </p:sp>
      <p:sp>
        <p:nvSpPr>
          <p:cNvPr id="3" name="内容占位符 2"/>
          <p:cNvSpPr>
            <a:spLocks noGrp="1"/>
          </p:cNvSpPr>
          <p:nvPr>
            <p:ph idx="1"/>
          </p:nvPr>
        </p:nvSpPr>
        <p:spPr>
          <a:xfrm>
            <a:off x="1681578" y="2940226"/>
            <a:ext cx="3192262" cy="997474"/>
          </a:xfrm>
        </p:spPr>
        <p:txBody>
          <a:bodyPr>
            <a:normAutofit/>
          </a:bodyPr>
          <a:lstStyle/>
          <a:p>
            <a:pPr marL="0" indent="0">
              <a:buNone/>
            </a:pPr>
            <a:r>
              <a:rPr lang="en-US" altLang="zh-CN" sz="2800" dirty="0"/>
              <a:t>Fully distributed control structure</a:t>
            </a:r>
          </a:p>
        </p:txBody>
      </p:sp>
      <p:pic>
        <p:nvPicPr>
          <p:cNvPr id="4" name="图片 3"/>
          <p:cNvPicPr>
            <a:picLocks noChangeAspect="1"/>
          </p:cNvPicPr>
          <p:nvPr/>
        </p:nvPicPr>
        <p:blipFill>
          <a:blip r:embed="rId4"/>
          <a:stretch>
            <a:fillRect/>
          </a:stretch>
        </p:blipFill>
        <p:spPr>
          <a:xfrm>
            <a:off x="6214860" y="2204989"/>
            <a:ext cx="3734060" cy="2214810"/>
          </a:xfrm>
          <a:prstGeom prst="rect">
            <a:avLst/>
          </a:prstGeom>
        </p:spPr>
      </p:pic>
      <p:pic>
        <p:nvPicPr>
          <p:cNvPr id="5" name="图片 4"/>
          <p:cNvPicPr>
            <a:picLocks noChangeAspect="1"/>
          </p:cNvPicPr>
          <p:nvPr/>
        </p:nvPicPr>
        <p:blipFill>
          <a:blip r:embed="rId5"/>
          <a:stretch>
            <a:fillRect/>
          </a:stretch>
        </p:blipFill>
        <p:spPr>
          <a:xfrm>
            <a:off x="6020973" y="4434524"/>
            <a:ext cx="4121834" cy="2108845"/>
          </a:xfrm>
          <a:prstGeom prst="rect">
            <a:avLst/>
          </a:prstGeom>
        </p:spPr>
      </p:pic>
      <p:sp>
        <p:nvSpPr>
          <p:cNvPr id="6" name="文本框 5"/>
          <p:cNvSpPr txBox="1"/>
          <p:nvPr/>
        </p:nvSpPr>
        <p:spPr>
          <a:xfrm>
            <a:off x="1681578" y="4724514"/>
            <a:ext cx="3937986" cy="954107"/>
          </a:xfrm>
          <a:prstGeom prst="rect">
            <a:avLst/>
          </a:prstGeom>
          <a:noFill/>
        </p:spPr>
        <p:txBody>
          <a:bodyPr wrap="square" rtlCol="0">
            <a:spAutoFit/>
          </a:bodyPr>
          <a:lstStyle/>
          <a:p>
            <a:r>
              <a:rPr lang="en-US" altLang="zh-CN" sz="2800" dirty="0"/>
              <a:t>Hierarchical distributed control structure</a:t>
            </a:r>
            <a:endParaRPr lang="zh-CN" altLang="en-US" sz="2800" dirty="0"/>
          </a:p>
        </p:txBody>
      </p:sp>
    </p:spTree>
    <p:extLst>
      <p:ext uri="{BB962C8B-B14F-4D97-AF65-F5344CB8AC3E}">
        <p14:creationId xmlns:p14="http://schemas.microsoft.com/office/powerpoint/2010/main" val="418393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Secure Routing</a:t>
            </a:r>
            <a:endParaRPr lang="zh-CN" altLang="en-US" dirty="0">
              <a:latin typeface="+mn-lt"/>
            </a:endParaRPr>
          </a:p>
        </p:txBody>
      </p:sp>
      <p:sp>
        <p:nvSpPr>
          <p:cNvPr id="3" name="内容占位符 2"/>
          <p:cNvSpPr>
            <a:spLocks noGrp="1"/>
          </p:cNvSpPr>
          <p:nvPr>
            <p:ph idx="1"/>
          </p:nvPr>
        </p:nvSpPr>
        <p:spPr>
          <a:xfrm>
            <a:off x="2231136" y="2638044"/>
            <a:ext cx="8679520" cy="3101983"/>
          </a:xfrm>
        </p:spPr>
        <p:txBody>
          <a:bodyPr>
            <a:normAutofit/>
          </a:bodyPr>
          <a:lstStyle/>
          <a:p>
            <a:r>
              <a:rPr lang="en-US" altLang="zh-CN" sz="2400" dirty="0"/>
              <a:t>Routing protocols for ad hoc networks are still under research.</a:t>
            </a:r>
          </a:p>
          <a:p>
            <a:r>
              <a:rPr lang="en-US" altLang="zh-CN" sz="2400" dirty="0"/>
              <a:t>There is no single standard routing protocol for ad hoc networks. </a:t>
            </a:r>
            <a:endParaRPr lang="zh-CN" altLang="en-US" sz="2400" dirty="0"/>
          </a:p>
        </p:txBody>
      </p:sp>
      <p:pic>
        <p:nvPicPr>
          <p:cNvPr id="1026" name="Picture 2" descr="“no idea”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184" y="3911189"/>
            <a:ext cx="3457632" cy="2313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08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n-lt"/>
              </a:rPr>
              <a:t>2 principles to follow</a:t>
            </a:r>
            <a:endParaRPr lang="zh-CN" altLang="en-US" dirty="0">
              <a:latin typeface="+mn-lt"/>
            </a:endParaRPr>
          </a:p>
        </p:txBody>
      </p:sp>
      <p:sp>
        <p:nvSpPr>
          <p:cNvPr id="3" name="Content Placeholder 2"/>
          <p:cNvSpPr>
            <a:spLocks noGrp="1"/>
          </p:cNvSpPr>
          <p:nvPr>
            <p:ph idx="1"/>
          </p:nvPr>
        </p:nvSpPr>
        <p:spPr>
          <a:xfrm>
            <a:off x="2231136" y="2638044"/>
            <a:ext cx="8581866" cy="3101983"/>
          </a:xfrm>
        </p:spPr>
        <p:txBody>
          <a:bodyPr>
            <a:normAutofit/>
          </a:bodyPr>
          <a:lstStyle/>
          <a:p>
            <a:pPr marL="0" indent="0">
              <a:buNone/>
            </a:pPr>
            <a:endParaRPr lang="en-US" altLang="zh-CN" sz="2400" dirty="0"/>
          </a:p>
          <a:p>
            <a:r>
              <a:rPr lang="en-US" altLang="zh-CN" sz="2400" dirty="0"/>
              <a:t>Distribution of trust</a:t>
            </a:r>
          </a:p>
          <a:p>
            <a:endParaRPr lang="en-US" altLang="zh-CN" sz="2400" dirty="0"/>
          </a:p>
          <a:p>
            <a:r>
              <a:rPr lang="en-US" altLang="zh-CN" sz="2400" dirty="0"/>
              <a:t>Take advantage of redundancies in the network topology to achieve availability</a:t>
            </a:r>
          </a:p>
        </p:txBody>
      </p:sp>
    </p:spTree>
    <p:extLst>
      <p:ext uri="{BB962C8B-B14F-4D97-AF65-F5344CB8AC3E}">
        <p14:creationId xmlns:p14="http://schemas.microsoft.com/office/powerpoint/2010/main" val="420431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2 sources of threats to routing protocols</a:t>
            </a:r>
            <a:endParaRPr lang="zh-CN" altLang="en-US" dirty="0">
              <a:latin typeface="+mn-lt"/>
            </a:endParaRPr>
          </a:p>
        </p:txBody>
      </p:sp>
      <p:sp>
        <p:nvSpPr>
          <p:cNvPr id="3" name="内容占位符 2"/>
          <p:cNvSpPr>
            <a:spLocks noGrp="1"/>
          </p:cNvSpPr>
          <p:nvPr>
            <p:ph idx="1"/>
          </p:nvPr>
        </p:nvSpPr>
        <p:spPr>
          <a:xfrm>
            <a:off x="2231136" y="2620289"/>
            <a:ext cx="7729728" cy="3656224"/>
          </a:xfrm>
        </p:spPr>
        <p:txBody>
          <a:bodyPr>
            <a:normAutofit/>
          </a:bodyPr>
          <a:lstStyle/>
          <a:p>
            <a:r>
              <a:rPr lang="en-US" altLang="zh-CN" sz="2400" strike="sngStrike" dirty="0"/>
              <a:t>Internal attackers</a:t>
            </a:r>
          </a:p>
          <a:p>
            <a:endParaRPr lang="en-US" altLang="zh-CN" sz="2400" dirty="0"/>
          </a:p>
          <a:p>
            <a:r>
              <a:rPr lang="en-US" altLang="zh-CN" sz="2400" dirty="0"/>
              <a:t>External attackers</a:t>
            </a:r>
          </a:p>
          <a:p>
            <a:endParaRPr lang="en-US" altLang="zh-CN" sz="2400" dirty="0"/>
          </a:p>
          <a:p>
            <a:r>
              <a:rPr lang="en-US" altLang="zh-CN" sz="2400" dirty="0"/>
              <a:t>Compromised nodes (Internal accident)</a:t>
            </a:r>
          </a:p>
          <a:p>
            <a:endParaRPr lang="en-US" altLang="zh-CN" sz="2400" dirty="0"/>
          </a:p>
          <a:p>
            <a:r>
              <a:rPr lang="en-US" altLang="zh-CN" sz="2400" strike="sngStrike" dirty="0"/>
              <a:t>External accident</a:t>
            </a:r>
            <a:endParaRPr lang="zh-CN" altLang="en-US" sz="2400" strike="sngStrike" dirty="0"/>
          </a:p>
        </p:txBody>
      </p:sp>
    </p:spTree>
    <p:extLst>
      <p:ext uri="{BB962C8B-B14F-4D97-AF65-F5344CB8AC3E}">
        <p14:creationId xmlns:p14="http://schemas.microsoft.com/office/powerpoint/2010/main" val="74099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6440330" y="2599570"/>
            <a:ext cx="5662894" cy="2897295"/>
          </a:xfrm>
          <a:prstGeom prst="rect">
            <a:avLst/>
          </a:prstGeom>
        </p:spPr>
      </p:pic>
      <p:sp>
        <p:nvSpPr>
          <p:cNvPr id="2" name="标题 1"/>
          <p:cNvSpPr>
            <a:spLocks noGrp="1"/>
          </p:cNvSpPr>
          <p:nvPr>
            <p:ph type="title"/>
          </p:nvPr>
        </p:nvSpPr>
        <p:spPr/>
        <p:txBody>
          <a:bodyPr/>
          <a:lstStyle/>
          <a:p>
            <a:r>
              <a:rPr lang="en-US" altLang="zh-CN" dirty="0">
                <a:latin typeface="+mn-lt"/>
              </a:rPr>
              <a:t>The problem we face</a:t>
            </a:r>
            <a:endParaRPr lang="zh-CN" altLang="en-US" dirty="0">
              <a:latin typeface="+mn-lt"/>
            </a:endParaRPr>
          </a:p>
        </p:txBody>
      </p:sp>
      <p:sp>
        <p:nvSpPr>
          <p:cNvPr id="3" name="内容占位符 2"/>
          <p:cNvSpPr>
            <a:spLocks noGrp="1"/>
          </p:cNvSpPr>
          <p:nvPr>
            <p:ph idx="1"/>
          </p:nvPr>
        </p:nvSpPr>
        <p:spPr>
          <a:xfrm>
            <a:off x="838200" y="2153411"/>
            <a:ext cx="10515600" cy="1220103"/>
          </a:xfrm>
        </p:spPr>
        <p:txBody>
          <a:bodyPr>
            <a:noAutofit/>
          </a:bodyPr>
          <a:lstStyle/>
          <a:p>
            <a:r>
              <a:rPr lang="en-US" altLang="zh-CN" sz="2400" dirty="0"/>
              <a:t>Guaranteed the security of routing protocol </a:t>
            </a:r>
          </a:p>
          <a:p>
            <a:endParaRPr lang="en-US" altLang="zh-CN" sz="2400" dirty="0"/>
          </a:p>
          <a:p>
            <a:r>
              <a:rPr lang="en-US" altLang="zh-CN" sz="2400" dirty="0"/>
              <a:t>Each node act as both host and router</a:t>
            </a:r>
            <a:endParaRPr lang="zh-CN" altLang="en-US" sz="2400" dirty="0"/>
          </a:p>
        </p:txBody>
      </p:sp>
      <p:sp>
        <p:nvSpPr>
          <p:cNvPr id="6" name="文本框 5"/>
          <p:cNvSpPr txBox="1"/>
          <p:nvPr/>
        </p:nvSpPr>
        <p:spPr>
          <a:xfrm>
            <a:off x="838200" y="4048217"/>
            <a:ext cx="5447190" cy="892552"/>
          </a:xfrm>
          <a:prstGeom prst="rect">
            <a:avLst/>
          </a:prstGeom>
          <a:noFill/>
        </p:spPr>
        <p:txBody>
          <a:bodyPr wrap="square" rtlCol="0">
            <a:spAutoFit/>
          </a:bodyPr>
          <a:lstStyle/>
          <a:p>
            <a:r>
              <a:rPr lang="en-US" altLang="zh-CN" sz="2800" dirty="0"/>
              <a:t/>
            </a:r>
            <a:br>
              <a:rPr lang="en-US" altLang="zh-CN" sz="2800" dirty="0"/>
            </a:br>
            <a:r>
              <a:rPr lang="en-US" altLang="zh-CN" sz="2400" dirty="0"/>
              <a:t>asymmetric cryptographic algorithm (RSA)</a:t>
            </a:r>
            <a:endParaRPr lang="zh-CN" altLang="en-US" sz="2800" dirty="0"/>
          </a:p>
        </p:txBody>
      </p:sp>
      <p:sp>
        <p:nvSpPr>
          <p:cNvPr id="7" name="矩形 6"/>
          <p:cNvSpPr/>
          <p:nvPr/>
        </p:nvSpPr>
        <p:spPr>
          <a:xfrm>
            <a:off x="838200" y="3786607"/>
            <a:ext cx="1758751" cy="523220"/>
          </a:xfrm>
          <a:prstGeom prst="rect">
            <a:avLst/>
          </a:prstGeom>
        </p:spPr>
        <p:txBody>
          <a:bodyPr wrap="none">
            <a:spAutoFit/>
          </a:bodyPr>
          <a:lstStyle/>
          <a:p>
            <a:r>
              <a:rPr lang="en-US" altLang="zh-CN" sz="2800" dirty="0"/>
              <a:t>To solve it:</a:t>
            </a:r>
            <a:endParaRPr lang="zh-CN" altLang="en-US" sz="2800" dirty="0"/>
          </a:p>
        </p:txBody>
      </p:sp>
    </p:spTree>
    <p:extLst>
      <p:ext uri="{BB962C8B-B14F-4D97-AF65-F5344CB8AC3E}">
        <p14:creationId xmlns:p14="http://schemas.microsoft.com/office/powerpoint/2010/main" val="34498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7851146" y="2249967"/>
            <a:ext cx="3502654" cy="3502654"/>
          </a:xfrm>
          <a:prstGeom prst="rect">
            <a:avLst/>
          </a:prstGeom>
        </p:spPr>
      </p:pic>
      <p:sp>
        <p:nvSpPr>
          <p:cNvPr id="2" name="标题 1"/>
          <p:cNvSpPr>
            <a:spLocks noGrp="1"/>
          </p:cNvSpPr>
          <p:nvPr>
            <p:ph type="title"/>
          </p:nvPr>
        </p:nvSpPr>
        <p:spPr/>
        <p:txBody>
          <a:bodyPr/>
          <a:lstStyle/>
          <a:p>
            <a:r>
              <a:rPr lang="en-US" altLang="zh-CN" dirty="0">
                <a:latin typeface="+mn-lt"/>
              </a:rPr>
              <a:t>What about the compromised nodes?</a:t>
            </a:r>
            <a:endParaRPr lang="zh-CN" altLang="en-US" dirty="0">
              <a:latin typeface="+mn-lt"/>
            </a:endParaRPr>
          </a:p>
        </p:txBody>
      </p:sp>
      <p:sp>
        <p:nvSpPr>
          <p:cNvPr id="3" name="内容占位符 2"/>
          <p:cNvSpPr>
            <a:spLocks noGrp="1"/>
          </p:cNvSpPr>
          <p:nvPr>
            <p:ph idx="1"/>
          </p:nvPr>
        </p:nvSpPr>
        <p:spPr>
          <a:xfrm>
            <a:off x="838200" y="2249967"/>
            <a:ext cx="7160581" cy="3926996"/>
          </a:xfrm>
        </p:spPr>
        <p:txBody>
          <a:bodyPr>
            <a:normAutofit/>
          </a:bodyPr>
          <a:lstStyle/>
          <a:p>
            <a:r>
              <a:rPr lang="en-US" altLang="zh-CN" sz="2400" dirty="0"/>
              <a:t>Ad hoc networks must handle outdated routing information to accommodate the dynamically changing topology.</a:t>
            </a:r>
          </a:p>
          <a:p>
            <a:endParaRPr lang="en-US" altLang="zh-CN" sz="2400" dirty="0"/>
          </a:p>
          <a:p>
            <a:endParaRPr lang="en-US" altLang="zh-CN" sz="2400" dirty="0"/>
          </a:p>
          <a:p>
            <a:r>
              <a:rPr lang="en-US" altLang="zh-CN" sz="2400" dirty="0"/>
              <a:t>Diversity coding takes advantage of multiple paths in an efficient way without message retransmission.</a:t>
            </a:r>
            <a:endParaRPr lang="zh-CN" altLang="en-US" sz="2400" dirty="0"/>
          </a:p>
        </p:txBody>
      </p:sp>
    </p:spTree>
    <p:extLst>
      <p:ext uri="{BB962C8B-B14F-4D97-AF65-F5344CB8AC3E}">
        <p14:creationId xmlns:p14="http://schemas.microsoft.com/office/powerpoint/2010/main" val="238247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Diversity coding</a:t>
            </a:r>
            <a:endParaRPr lang="zh-CN" altLang="en-US" dirty="0"/>
          </a:p>
        </p:txBody>
      </p:sp>
      <p:sp>
        <p:nvSpPr>
          <p:cNvPr id="3" name="内容占位符 2"/>
          <p:cNvSpPr>
            <a:spLocks noGrp="1"/>
          </p:cNvSpPr>
          <p:nvPr>
            <p:ph idx="1"/>
          </p:nvPr>
        </p:nvSpPr>
        <p:spPr>
          <a:xfrm>
            <a:off x="1097280" y="2419644"/>
            <a:ext cx="7246236" cy="3320384"/>
          </a:xfrm>
        </p:spPr>
        <p:txBody>
          <a:bodyPr>
            <a:noAutofit/>
          </a:bodyPr>
          <a:lstStyle/>
          <a:p>
            <a:r>
              <a:rPr lang="en-US" altLang="zh-CN" sz="2400" dirty="0"/>
              <a:t>The basic idea is to transmit redundant information through additional routes for error detection and correction. For example, if there are n disjoint routes between two nodes, then we can use n−r channels to transmit data and use the other r channels to transmit redundant information. Even if certain routes are compromised, the receiver may still be able to validate messages and to recover messages from errors using the redundant information from the additional r channels.</a:t>
            </a:r>
            <a:endParaRPr lang="zh-CN" altLang="en-US" sz="2400" dirty="0"/>
          </a:p>
        </p:txBody>
      </p:sp>
      <p:pic>
        <p:nvPicPr>
          <p:cNvPr id="4" name="图片 3"/>
          <p:cNvPicPr>
            <a:picLocks noChangeAspect="1"/>
          </p:cNvPicPr>
          <p:nvPr/>
        </p:nvPicPr>
        <p:blipFill>
          <a:blip r:embed="rId3"/>
          <a:stretch>
            <a:fillRect/>
          </a:stretch>
        </p:blipFill>
        <p:spPr>
          <a:xfrm>
            <a:off x="8343516" y="2419644"/>
            <a:ext cx="3502654" cy="3502654"/>
          </a:xfrm>
          <a:prstGeom prst="rect">
            <a:avLst/>
          </a:prstGeom>
        </p:spPr>
      </p:pic>
    </p:spTree>
    <p:extLst>
      <p:ext uri="{BB962C8B-B14F-4D97-AF65-F5344CB8AC3E}">
        <p14:creationId xmlns:p14="http://schemas.microsoft.com/office/powerpoint/2010/main" val="367933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418685" cy="4351338"/>
          </a:xfrm>
        </p:spPr>
        <p:txBody>
          <a:bodyPr>
            <a:normAutofit/>
          </a:bodyPr>
          <a:lstStyle/>
          <a:p>
            <a:r>
              <a:rPr lang="en-US" altLang="zh-CN" sz="2400" dirty="0"/>
              <a:t>Ad hoc networks are a new paradigm of wireless communication for mobile hosts.</a:t>
            </a:r>
          </a:p>
          <a:p>
            <a:r>
              <a:rPr lang="en-US" altLang="zh-CN" sz="2400" dirty="0"/>
              <a:t>The network is ad hoc because it does not rely on a pre-existing infrastructure, such as routers in wired networks or access points in managed (infrastructure) wireless networks.</a:t>
            </a:r>
          </a:p>
          <a:p>
            <a:r>
              <a:rPr lang="en-US" altLang="zh-CN" sz="2400" dirty="0"/>
              <a:t>Wireless mobile </a:t>
            </a:r>
            <a:r>
              <a:rPr lang="en-US" altLang="zh-CN" sz="2400" i="1" dirty="0"/>
              <a:t>ad hoc</a:t>
            </a:r>
            <a:r>
              <a:rPr lang="en-US" altLang="zh-CN" sz="2400" dirty="0"/>
              <a:t> networks are self-configuring, dynamic networks in which nodes are free to move. </a:t>
            </a:r>
          </a:p>
          <a:p>
            <a:pPr marL="0" indent="0">
              <a:buNone/>
            </a:pPr>
            <a:endParaRPr lang="zh-CN" altLang="en-US" sz="2400" dirty="0"/>
          </a:p>
        </p:txBody>
      </p:sp>
    </p:spTree>
    <p:extLst>
      <p:ext uri="{BB962C8B-B14F-4D97-AF65-F5344CB8AC3E}">
        <p14:creationId xmlns:p14="http://schemas.microsoft.com/office/powerpoint/2010/main" val="2496287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zh-CN" altLang="en-US" dirty="0"/>
          </a:p>
        </p:txBody>
      </p:sp>
      <p:sp>
        <p:nvSpPr>
          <p:cNvPr id="3" name="内容占位符 2"/>
          <p:cNvSpPr>
            <a:spLocks noGrp="1"/>
          </p:cNvSpPr>
          <p:nvPr>
            <p:ph idx="1"/>
          </p:nvPr>
        </p:nvSpPr>
        <p:spPr/>
        <p:txBody>
          <a:bodyPr>
            <a:normAutofit/>
          </a:bodyPr>
          <a:lstStyle/>
          <a:p>
            <a:r>
              <a:rPr lang="en-US" altLang="zh-CN" sz="2400" dirty="0"/>
              <a:t>Ad Hoc network face security problem from both external and internal</a:t>
            </a:r>
          </a:p>
          <a:p>
            <a:r>
              <a:rPr lang="en-US" altLang="zh-CN" sz="2400" dirty="0"/>
              <a:t>For external attackers, RSA would be useful</a:t>
            </a:r>
          </a:p>
          <a:p>
            <a:r>
              <a:rPr lang="en-US" altLang="zh-CN" sz="2400" dirty="0"/>
              <a:t>For compromised codes, Diversity coding are necessary to handle outdated routing information</a:t>
            </a:r>
            <a:endParaRPr lang="zh-CN" altLang="en-US" sz="2400" dirty="0"/>
          </a:p>
        </p:txBody>
      </p:sp>
    </p:spTree>
    <p:extLst>
      <p:ext uri="{BB962C8B-B14F-4D97-AF65-F5344CB8AC3E}">
        <p14:creationId xmlns:p14="http://schemas.microsoft.com/office/powerpoint/2010/main" val="290843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371733" y="627018"/>
            <a:ext cx="3120677" cy="1886276"/>
          </a:xfrm>
          <a:prstGeom prst="rect">
            <a:avLst/>
          </a:prstGeom>
        </p:spPr>
      </p:pic>
      <p:pic>
        <p:nvPicPr>
          <p:cNvPr id="9" name="Picture 8"/>
          <p:cNvPicPr>
            <a:picLocks noChangeAspect="1"/>
          </p:cNvPicPr>
          <p:nvPr/>
        </p:nvPicPr>
        <p:blipFill>
          <a:blip r:embed="rId3"/>
          <a:stretch>
            <a:fillRect/>
          </a:stretch>
        </p:blipFill>
        <p:spPr>
          <a:xfrm>
            <a:off x="400921" y="271707"/>
            <a:ext cx="5356154" cy="2382802"/>
          </a:xfrm>
          <a:prstGeom prst="rect">
            <a:avLst/>
          </a:prstGeom>
        </p:spPr>
      </p:pic>
      <p:sp>
        <p:nvSpPr>
          <p:cNvPr id="13" name="TextBox 12"/>
          <p:cNvSpPr txBox="1"/>
          <p:nvPr/>
        </p:nvSpPr>
        <p:spPr>
          <a:xfrm>
            <a:off x="1473490" y="2722299"/>
            <a:ext cx="3370217" cy="369332"/>
          </a:xfrm>
          <a:prstGeom prst="rect">
            <a:avLst/>
          </a:prstGeom>
          <a:noFill/>
        </p:spPr>
        <p:txBody>
          <a:bodyPr wrap="square" rtlCol="0">
            <a:spAutoFit/>
          </a:bodyPr>
          <a:lstStyle/>
          <a:p>
            <a:r>
              <a:rPr lang="en-US" altLang="zh-CN" dirty="0"/>
              <a:t>Infrastructure network</a:t>
            </a:r>
            <a:endParaRPr lang="zh-CN" altLang="en-US" dirty="0"/>
          </a:p>
        </p:txBody>
      </p:sp>
      <p:sp>
        <p:nvSpPr>
          <p:cNvPr id="14" name="TextBox 13"/>
          <p:cNvSpPr txBox="1"/>
          <p:nvPr/>
        </p:nvSpPr>
        <p:spPr>
          <a:xfrm>
            <a:off x="8164285" y="2722299"/>
            <a:ext cx="2267712" cy="369332"/>
          </a:xfrm>
          <a:prstGeom prst="rect">
            <a:avLst/>
          </a:prstGeom>
          <a:noFill/>
        </p:spPr>
        <p:txBody>
          <a:bodyPr wrap="square" rtlCol="0">
            <a:spAutoFit/>
          </a:bodyPr>
          <a:lstStyle/>
          <a:p>
            <a:r>
              <a:rPr lang="en-US" altLang="zh-CN" dirty="0"/>
              <a:t>Ad hoc network</a:t>
            </a:r>
          </a:p>
        </p:txBody>
      </p:sp>
      <p:sp>
        <p:nvSpPr>
          <p:cNvPr id="15" name="TextBox 14"/>
          <p:cNvSpPr txBox="1"/>
          <p:nvPr/>
        </p:nvSpPr>
        <p:spPr>
          <a:xfrm>
            <a:off x="438912" y="3135086"/>
            <a:ext cx="5815584" cy="3416320"/>
          </a:xfrm>
          <a:prstGeom prst="rect">
            <a:avLst/>
          </a:prstGeom>
          <a:noFill/>
        </p:spPr>
        <p:txBody>
          <a:bodyPr wrap="square" rtlCol="0">
            <a:spAutoFit/>
          </a:bodyPr>
          <a:lstStyle/>
          <a:p>
            <a:r>
              <a:rPr lang="en-US" altLang="zh-CN" dirty="0"/>
              <a:t>In infrastructure mode, every wireless device on the network links up with a central access point, which </a:t>
            </a:r>
          </a:p>
          <a:p>
            <a:r>
              <a:rPr lang="en-US" altLang="zh-CN" dirty="0"/>
              <a:t>usually is a wireless router.</a:t>
            </a:r>
          </a:p>
          <a:p>
            <a:endParaRPr lang="en-US" altLang="zh-CN" dirty="0"/>
          </a:p>
          <a:p>
            <a:r>
              <a:rPr lang="en-US" altLang="zh-CN" dirty="0"/>
              <a:t>An access point lets you easily expand a wired network with wireless capability. </a:t>
            </a:r>
          </a:p>
          <a:p>
            <a:endParaRPr lang="en-US" altLang="zh-CN" dirty="0"/>
          </a:p>
          <a:p>
            <a:r>
              <a:rPr lang="en-US" altLang="zh-CN" dirty="0"/>
              <a:t>Extend your wireless network's range. Placing an access point in between two wireless network adapters doubles their range. </a:t>
            </a:r>
          </a:p>
          <a:p>
            <a:endParaRPr lang="en-US" altLang="zh-CN" dirty="0"/>
          </a:p>
          <a:p>
            <a:endParaRPr lang="zh-CN" altLang="en-US" dirty="0"/>
          </a:p>
        </p:txBody>
      </p:sp>
      <p:sp>
        <p:nvSpPr>
          <p:cNvPr id="16" name="TextBox 15"/>
          <p:cNvSpPr txBox="1"/>
          <p:nvPr/>
        </p:nvSpPr>
        <p:spPr>
          <a:xfrm>
            <a:off x="6667282" y="3135086"/>
            <a:ext cx="5261719" cy="2031325"/>
          </a:xfrm>
          <a:prstGeom prst="rect">
            <a:avLst/>
          </a:prstGeom>
          <a:noFill/>
        </p:spPr>
        <p:txBody>
          <a:bodyPr wrap="square" rtlCol="0">
            <a:spAutoFit/>
          </a:bodyPr>
          <a:lstStyle/>
          <a:p>
            <a:r>
              <a:rPr lang="en-US" altLang="zh-CN" dirty="0"/>
              <a:t>Simple to set up. Plug in your wireless network adapters, configure the software, and you're off and running.</a:t>
            </a:r>
          </a:p>
          <a:p>
            <a:endParaRPr lang="en-US" altLang="zh-CN" dirty="0"/>
          </a:p>
          <a:p>
            <a:r>
              <a:rPr lang="en-US" altLang="zh-CN" dirty="0"/>
              <a:t>Inexpensive. You save the cost of purchasing an access point.</a:t>
            </a:r>
          </a:p>
          <a:p>
            <a:endParaRPr lang="en-US" altLang="zh-CN" dirty="0"/>
          </a:p>
        </p:txBody>
      </p:sp>
    </p:spTree>
    <p:extLst>
      <p:ext uri="{BB962C8B-B14F-4D97-AF65-F5344CB8AC3E}">
        <p14:creationId xmlns:p14="http://schemas.microsoft.com/office/powerpoint/2010/main" val="228667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5785077"/>
          </a:xfrm>
        </p:spPr>
        <p:txBody>
          <a:bodyPr>
            <a:normAutofit/>
          </a:bodyPr>
          <a:lstStyle/>
          <a:p>
            <a:r>
              <a:rPr lang="en-US" altLang="zh-CN" sz="2400" dirty="0"/>
              <a:t>Node mobility in an ad hoc network causes frequent changes of the network topology.</a:t>
            </a:r>
          </a:p>
          <a:p>
            <a:endParaRPr lang="en-US" altLang="zh-CN" sz="2400" dirty="0"/>
          </a:p>
          <a:p>
            <a:r>
              <a:rPr lang="en-US" altLang="zh-CN" sz="2400" dirty="0"/>
              <a:t>Security. Wi-Fi devices in ad hoc mode offer minimal security against unwanted incoming connections.</a:t>
            </a:r>
          </a:p>
          <a:p>
            <a:endParaRPr lang="en-US" altLang="zh-CN" sz="2400" dirty="0"/>
          </a:p>
          <a:p>
            <a:r>
              <a:rPr lang="en-US" altLang="zh-CN" sz="2400" dirty="0"/>
              <a:t>Signal strength monitoring. The normal operating system software indications seen when connected in infrastructure mode are unavailable in ad hoc mode. Without the ability to monitor the strength of signals, maintaining a stable connection can be difficult, especially when the ad hoc devices change their positions.</a:t>
            </a:r>
          </a:p>
          <a:p>
            <a:pPr marL="0" indent="0">
              <a:buNone/>
            </a:pPr>
            <a:endParaRPr lang="zh-CN" altLang="en-US" sz="2400" dirty="0"/>
          </a:p>
        </p:txBody>
      </p:sp>
    </p:spTree>
    <p:extLst>
      <p:ext uri="{BB962C8B-B14F-4D97-AF65-F5344CB8AC3E}">
        <p14:creationId xmlns:p14="http://schemas.microsoft.com/office/powerpoint/2010/main" val="202222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7918"/>
            <a:ext cx="10515600" cy="5529045"/>
          </a:xfrm>
        </p:spPr>
        <p:txBody>
          <a:bodyPr>
            <a:normAutofit/>
          </a:bodyPr>
          <a:lstStyle/>
          <a:p>
            <a:r>
              <a:rPr lang="en-US" altLang="zh-CN" sz="2400" b="1" dirty="0"/>
              <a:t>Pros</a:t>
            </a:r>
          </a:p>
          <a:p>
            <a:r>
              <a:rPr lang="en-US" altLang="zh-CN" sz="2400" dirty="0"/>
              <a:t>Highly performing network</a:t>
            </a:r>
          </a:p>
          <a:p>
            <a:r>
              <a:rPr lang="en-US" altLang="zh-CN" sz="2400" dirty="0"/>
              <a:t>No expensive infrastructure must be installed</a:t>
            </a:r>
          </a:p>
          <a:p>
            <a:r>
              <a:rPr lang="en-US" altLang="zh-CN" sz="2400" dirty="0"/>
              <a:t>Use of unlicensed frequency spectrum</a:t>
            </a:r>
          </a:p>
          <a:p>
            <a:r>
              <a:rPr lang="en-US" altLang="zh-CN" sz="2400" dirty="0"/>
              <a:t>Quick distribution of information around sender</a:t>
            </a:r>
          </a:p>
          <a:p>
            <a:r>
              <a:rPr lang="en-US" altLang="zh-CN" sz="2400" dirty="0"/>
              <a:t>No single point of failure.</a:t>
            </a:r>
          </a:p>
          <a:p>
            <a:r>
              <a:rPr lang="en-US" altLang="zh-CN" sz="2400" b="1" dirty="0"/>
              <a:t>Cons</a:t>
            </a:r>
          </a:p>
          <a:p>
            <a:r>
              <a:rPr lang="en-US" altLang="zh-CN" sz="2400" dirty="0"/>
              <a:t>All network entities may be mobile ⇒ very dynamic topology</a:t>
            </a:r>
          </a:p>
          <a:p>
            <a:r>
              <a:rPr lang="en-US" altLang="zh-CN" sz="2400" dirty="0"/>
              <a:t>Network functions must have high degree of adaptability</a:t>
            </a:r>
          </a:p>
          <a:p>
            <a:r>
              <a:rPr lang="en-US" altLang="zh-CN" sz="2400" dirty="0"/>
              <a:t>No central entities ⇒ operation in completely distributed manner.</a:t>
            </a:r>
          </a:p>
          <a:p>
            <a:endParaRPr lang="zh-CN" altLang="en-US" sz="2400" dirty="0"/>
          </a:p>
        </p:txBody>
      </p:sp>
    </p:spTree>
    <p:extLst>
      <p:ext uri="{BB962C8B-B14F-4D97-AF65-F5344CB8AC3E}">
        <p14:creationId xmlns:p14="http://schemas.microsoft.com/office/powerpoint/2010/main" val="58415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090"/>
            <a:ext cx="10515600" cy="5617873"/>
          </a:xfrm>
        </p:spPr>
        <p:txBody>
          <a:bodyPr>
            <a:normAutofit fontScale="92500" lnSpcReduction="20000"/>
          </a:bodyPr>
          <a:lstStyle/>
          <a:p>
            <a:r>
              <a:rPr lang="en-US" altLang="zh-CN" b="1" dirty="0"/>
              <a:t>Mobile ad hoc networks (MANETs)</a:t>
            </a:r>
          </a:p>
          <a:p>
            <a:pPr marL="0" indent="0">
              <a:buNone/>
            </a:pPr>
            <a:r>
              <a:rPr lang="en-US" altLang="zh-CN" sz="2600" dirty="0"/>
              <a:t>A mobile ad hoc network (MANET) is a continuously self-configuring, infrastructure-less network of mobile devices connected without wires.</a:t>
            </a:r>
          </a:p>
          <a:p>
            <a:r>
              <a:rPr lang="en-US" altLang="zh-CN" b="1" dirty="0"/>
              <a:t>Vehicular ad hoc networks (VANETs)</a:t>
            </a:r>
          </a:p>
          <a:p>
            <a:pPr marL="0" indent="0">
              <a:buNone/>
            </a:pPr>
            <a:r>
              <a:rPr lang="en-US" altLang="zh-CN" sz="2600" dirty="0"/>
              <a:t>VANETs are used for communication between vehicles and roadside equipment. Vehicles are using radio waves to communicate with each other.</a:t>
            </a:r>
          </a:p>
          <a:p>
            <a:r>
              <a:rPr lang="en-US" altLang="zh-CN" b="1" dirty="0"/>
              <a:t>Smartphone ad hoc networks (SPANs)</a:t>
            </a:r>
          </a:p>
          <a:p>
            <a:pPr marL="0" indent="0">
              <a:buNone/>
            </a:pPr>
            <a:r>
              <a:rPr lang="en-US" altLang="zh-CN" sz="2600" dirty="0"/>
              <a:t>SPANs leverage the existing hardware (primarily Bluetooth) in commercially available smartphones to create peer-to-peer networks without relying on cellular carrier networks, wireless access points, or traditional network infrastructure.</a:t>
            </a:r>
          </a:p>
          <a:p>
            <a:r>
              <a:rPr lang="en-US" altLang="zh-CN" b="1" dirty="0"/>
              <a:t>Internet-based mobile ad hoc networks (</a:t>
            </a:r>
            <a:r>
              <a:rPr lang="en-US" altLang="zh-CN" b="1" dirty="0" err="1"/>
              <a:t>iMANETs</a:t>
            </a:r>
            <a:r>
              <a:rPr lang="en-US" altLang="zh-CN" b="1" dirty="0"/>
              <a:t>)</a:t>
            </a:r>
          </a:p>
          <a:p>
            <a:pPr marL="0" indent="0">
              <a:buNone/>
            </a:pPr>
            <a:r>
              <a:rPr lang="en-US" altLang="zh-CN" sz="2600" dirty="0" err="1"/>
              <a:t>iMANETs</a:t>
            </a:r>
            <a:r>
              <a:rPr lang="en-US" altLang="zh-CN" sz="2600" dirty="0"/>
              <a:t> are ad hoc networks that link mobile nodes and fixed Internet-gateway nodes.</a:t>
            </a:r>
          </a:p>
          <a:p>
            <a:r>
              <a:rPr lang="en-US" altLang="zh-CN" b="1" dirty="0"/>
              <a:t>Military and tactical MANETs</a:t>
            </a:r>
          </a:p>
          <a:p>
            <a:pPr marL="0" indent="0">
              <a:buNone/>
            </a:pPr>
            <a:r>
              <a:rPr lang="en-US" altLang="zh-CN" sz="2600" dirty="0"/>
              <a:t>Military MANETs are used by military units with emphasis on security, range, and integration with existing systems.</a:t>
            </a:r>
            <a:endParaRPr lang="zh-CN" altLang="en-US" sz="2600" dirty="0"/>
          </a:p>
        </p:txBody>
      </p:sp>
    </p:spTree>
    <p:extLst>
      <p:ext uri="{BB962C8B-B14F-4D97-AF65-F5344CB8AC3E}">
        <p14:creationId xmlns:p14="http://schemas.microsoft.com/office/powerpoint/2010/main" val="178838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Security</a:t>
            </a:r>
            <a:r>
              <a:rPr lang="zh-CN" altLang="en-US" dirty="0"/>
              <a:t> </a:t>
            </a:r>
            <a:r>
              <a:rPr lang="en-US" altLang="zh-CN" dirty="0"/>
              <a:t>goals</a:t>
            </a:r>
            <a:endParaRPr lang="zh-CN" altLang="en-US" dirty="0"/>
          </a:p>
        </p:txBody>
      </p:sp>
      <p:sp>
        <p:nvSpPr>
          <p:cNvPr id="3" name="Subtitle 2"/>
          <p:cNvSpPr>
            <a:spLocks noGrp="1"/>
          </p:cNvSpPr>
          <p:nvPr>
            <p:ph idx="1"/>
          </p:nvPr>
        </p:nvSpPr>
        <p:spPr/>
        <p:txBody>
          <a:bodyPr>
            <a:normAutofit/>
          </a:bodyPr>
          <a:lstStyle/>
          <a:p>
            <a:pPr algn="l"/>
            <a:r>
              <a:rPr lang="en-US" sz="2400" dirty="0"/>
              <a:t>Security is an important issue for ad hoc networks, especially for those security-sensitive applications. To secure an ad hoc network, we consider the following attributes: </a:t>
            </a:r>
            <a:r>
              <a:rPr lang="en-US" sz="2400" b="1" dirty="0"/>
              <a:t>availability, confidentiality, integrity, </a:t>
            </a:r>
            <a:r>
              <a:rPr lang="en-US" sz="2400" b="1" dirty="0" smtClean="0"/>
              <a:t>authentication</a:t>
            </a:r>
            <a:r>
              <a:rPr lang="en-US" sz="2400" b="1" dirty="0"/>
              <a:t>, and non-repudiation. </a:t>
            </a:r>
          </a:p>
          <a:p>
            <a:endParaRPr lang="en-US" sz="1400" dirty="0"/>
          </a:p>
        </p:txBody>
      </p:sp>
      <p:sp>
        <p:nvSpPr>
          <p:cNvPr id="4" name="Title 1"/>
          <p:cNvSpPr txBox="1">
            <a:spLocks/>
          </p:cNvSpPr>
          <p:nvPr/>
        </p:nvSpPr>
        <p:spPr>
          <a:xfrm>
            <a:off x="1524000" y="-1023917"/>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220409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potential </a:t>
            </a:r>
            <a:r>
              <a:rPr lang="en-US" smtClean="0"/>
              <a:t>threats </a:t>
            </a:r>
            <a:r>
              <a:rPr lang="en-US" dirty="0"/>
              <a:t>to wireless ad-hoc networks</a:t>
            </a:r>
          </a:p>
        </p:txBody>
      </p:sp>
      <p:sp>
        <p:nvSpPr>
          <p:cNvPr id="3" name="Content Placeholder 2"/>
          <p:cNvSpPr>
            <a:spLocks noGrp="1"/>
          </p:cNvSpPr>
          <p:nvPr>
            <p:ph idx="1"/>
          </p:nvPr>
        </p:nvSpPr>
        <p:spPr>
          <a:xfrm>
            <a:off x="1287262" y="2646922"/>
            <a:ext cx="9978501" cy="3101983"/>
          </a:xfrm>
        </p:spPr>
        <p:txBody>
          <a:bodyPr>
            <a:noAutofit/>
          </a:bodyPr>
          <a:lstStyle/>
          <a:p>
            <a:r>
              <a:rPr lang="en-US" sz="2400" b="1" dirty="0"/>
              <a:t>Availability</a:t>
            </a:r>
            <a:r>
              <a:rPr lang="en-US" sz="2400" dirty="0"/>
              <a:t> ensures the survivability of network services despite denial of service attacks. A denial of service attack could be launched at any layer of an ad hoc network. On the physical and media access control layers, an adversary could employ jamming to interfere with communication on physical channels. On the network layer, an adversary could disrupt the routing protocol and disconnect the network. On the higher layers, an adversary could bring down high-level services. One such target is the key management service, an essential service for any security framework. </a:t>
            </a:r>
          </a:p>
          <a:p>
            <a:endParaRPr lang="en-US" sz="2400" dirty="0"/>
          </a:p>
        </p:txBody>
      </p:sp>
    </p:spTree>
    <p:extLst>
      <p:ext uri="{BB962C8B-B14F-4D97-AF65-F5344CB8AC3E}">
        <p14:creationId xmlns:p14="http://schemas.microsoft.com/office/powerpoint/2010/main" val="293589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0100"/>
            <a:ext cx="10515600" cy="5376863"/>
          </a:xfrm>
        </p:spPr>
        <p:txBody>
          <a:bodyPr>
            <a:normAutofit/>
          </a:bodyPr>
          <a:lstStyle/>
          <a:p>
            <a:r>
              <a:rPr lang="en-US" sz="2400" b="1" dirty="0"/>
              <a:t>Confidentiality</a:t>
            </a:r>
            <a:r>
              <a:rPr lang="en-US" sz="2400" dirty="0"/>
              <a:t> ensures that certain information is never disclosed to unauthorized entities. Network transmission of sensitive information. Leakage of such information to enemies could have devastating consequences. Routing information must also remain confidential in certain cases, because the information might be valuable for enemies to identify and to locate their targets in a battlefield. </a:t>
            </a:r>
          </a:p>
          <a:p>
            <a:endParaRPr lang="en-US" sz="2400" dirty="0"/>
          </a:p>
          <a:p>
            <a:r>
              <a:rPr lang="en-US" sz="2400" b="1" dirty="0"/>
              <a:t>Integrity</a:t>
            </a:r>
            <a:r>
              <a:rPr lang="en-US" sz="2400" dirty="0"/>
              <a:t> guarantees that a message being transferred is never corrupted. A message could be corrupted because of benign failures or malicious attacks on the network. </a:t>
            </a:r>
          </a:p>
          <a:p>
            <a:pPr marL="0" indent="0">
              <a:buNone/>
            </a:pPr>
            <a:endParaRPr lang="en-US" sz="2400" dirty="0"/>
          </a:p>
          <a:p>
            <a:endParaRPr lang="en-US" sz="2400" dirty="0"/>
          </a:p>
          <a:p>
            <a:endParaRPr lang="en-US" sz="2400" dirty="0"/>
          </a:p>
        </p:txBody>
      </p:sp>
    </p:spTree>
    <p:extLst>
      <p:ext uri="{BB962C8B-B14F-4D97-AF65-F5344CB8AC3E}">
        <p14:creationId xmlns:p14="http://schemas.microsoft.com/office/powerpoint/2010/main" val="383512721"/>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包裹</Template>
  <TotalTime>329</TotalTime>
  <Words>1443</Words>
  <Application>Microsoft Macintosh PowerPoint</Application>
  <PresentationFormat>Widescreen</PresentationFormat>
  <Paragraphs>109</Paragraphs>
  <Slides>20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Gill Sans MT</vt:lpstr>
      <vt:lpstr>华文中宋</vt:lpstr>
      <vt:lpstr>等线</vt:lpstr>
      <vt:lpstr>Arial</vt:lpstr>
      <vt:lpstr>包裹</vt:lpstr>
      <vt:lpstr>Security in wireless ad-hoc networks</vt:lpstr>
      <vt:lpstr>PowerPoint Presentation</vt:lpstr>
      <vt:lpstr>PowerPoint Presentation</vt:lpstr>
      <vt:lpstr>PowerPoint Presentation</vt:lpstr>
      <vt:lpstr>PowerPoint Presentation</vt:lpstr>
      <vt:lpstr>PowerPoint Presentation</vt:lpstr>
      <vt:lpstr>Security goals</vt:lpstr>
      <vt:lpstr>potential threats to wireless ad-hoc networks</vt:lpstr>
      <vt:lpstr>PowerPoint Presentation</vt:lpstr>
      <vt:lpstr>PowerPoint Presentation</vt:lpstr>
      <vt:lpstr>PowerPoint Presentation</vt:lpstr>
      <vt:lpstr>PowerPoint Presentation</vt:lpstr>
      <vt:lpstr>2 main structures</vt:lpstr>
      <vt:lpstr>Secure Routing</vt:lpstr>
      <vt:lpstr>2 principles to follow</vt:lpstr>
      <vt:lpstr>2 sources of threats to routing protocols</vt:lpstr>
      <vt:lpstr>The problem we face</vt:lpstr>
      <vt:lpstr>What about the compromised nodes?</vt:lpstr>
      <vt:lpstr>Diversity coding</vt:lpstr>
      <vt:lpstr>conclusion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zepu song</dc:creator>
  <cp:lastModifiedBy>Microsoft Office User</cp:lastModifiedBy>
  <cp:revision>59</cp:revision>
  <dcterms:created xsi:type="dcterms:W3CDTF">2017-03-29T16:52:49Z</dcterms:created>
  <dcterms:modified xsi:type="dcterms:W3CDTF">2017-03-31T00:03:55Z</dcterms:modified>
</cp:coreProperties>
</file>