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93103"/>
          <c:y val="0.193103"/>
          <c:w val="0.613794"/>
          <c:h val="0.601294"/>
        </c:manualLayout>
      </c:layout>
      <c:doughnutChart>
        <c:varyColors val="0"/>
        <c:ser>
          <c:idx val="0"/>
          <c:order val="0"/>
          <c:tx>
            <c:strRef>
              <c:f>Sheet1!$A$2</c:f>
              <c:strCache>
                <c:ptCount val="1"/>
                <c:pt idx="0">
                  <c:v>Region 1</c:v>
                </c:pt>
              </c:strCache>
            </c:strRef>
          </c:tx>
          <c:spPr>
            <a:solidFill>
              <a:schemeClr val="accent1"/>
            </a:solidFill>
            <a:ln w="12700" cap="flat">
              <a:noFill/>
              <a:miter lim="400000"/>
            </a:ln>
            <a:effectLst/>
          </c:spPr>
          <c:explosion val="0"/>
          <c:dPt>
            <c:idx val="0"/>
            <c:explosion val="0"/>
            <c:spPr>
              <a:solidFill>
                <a:schemeClr val="accent1"/>
              </a:solidFill>
              <a:ln w="12700" cap="flat">
                <a:noFill/>
                <a:miter lim="400000"/>
              </a:ln>
              <a:effectLst/>
            </c:spPr>
          </c:dPt>
          <c:dPt>
            <c:idx val="1"/>
            <c:explosion val="0"/>
            <c:spPr>
              <a:solidFill>
                <a:schemeClr val="accent3"/>
              </a:solidFill>
              <a:ln w="12700" cap="flat">
                <a:noFill/>
                <a:miter lim="400000"/>
              </a:ln>
              <a:effectLst/>
            </c:spPr>
          </c:dPt>
          <c:dPt>
            <c:idx val="2"/>
            <c:explosion val="0"/>
            <c:spPr>
              <a:solidFill>
                <a:srgbClr val="929292"/>
              </a:solidFill>
              <a:ln w="12700" cap="flat">
                <a:noFill/>
                <a:miter lim="400000"/>
              </a:ln>
              <a:effectLst/>
            </c:spPr>
          </c:dPt>
          <c:dPt>
            <c:idx val="3"/>
            <c:explosion val="0"/>
            <c:spPr>
              <a:solidFill>
                <a:srgbClr val="F8BA00"/>
              </a:solidFill>
              <a:ln w="12700" cap="flat">
                <a:noFill/>
                <a:miter lim="400000"/>
              </a:ln>
              <a:effectLst/>
            </c:spPr>
          </c:dPt>
          <c:dPt>
            <c:idx val="4"/>
            <c:explosion val="0"/>
            <c:spPr>
              <a:solidFill>
                <a:srgbClr val="FF2600"/>
              </a:solidFill>
              <a:ln w="12700" cap="flat">
                <a:noFill/>
                <a:miter lim="400000"/>
              </a:ln>
              <a:effectLst/>
            </c:spPr>
          </c:dPt>
          <c:dPt>
            <c:idx val="5"/>
            <c:explosion val="0"/>
            <c:spPr>
              <a:solidFill>
                <a:schemeClr val="accent6">
                  <a:satOff val="-20754"/>
                  <a:lumOff val="-16738"/>
                </a:schemeClr>
              </a:solidFill>
              <a:ln w="12700" cap="flat">
                <a:noFill/>
                <a:miter lim="400000"/>
              </a:ln>
              <a:effectLst/>
            </c:spPr>
          </c:dPt>
          <c:dLbls>
            <c:dLbl>
              <c:idx val="0"/>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dLbl>
              <c:idx val="1"/>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dLbl>
              <c:idx val="2"/>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dLbl>
              <c:idx val="3"/>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dLbl>
              <c:idx val="4"/>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dLbl>
              <c:idx val="5"/>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dLbl>
            <c:numFmt formatCode="#,##0%" sourceLinked="0"/>
            <c:txPr>
              <a:bodyPr/>
              <a:lstStyle/>
              <a:p>
                <a:pPr>
                  <a:defRPr b="0" i="0" strike="noStrike" sz="5000" u="none">
                    <a:solidFill>
                      <a:srgbClr val="000000"/>
                    </a:solidFill>
                    <a:latin typeface="Helvetica Neue"/>
                  </a:defRPr>
                </a:pPr>
              </a:p>
            </c:txPr>
            <c:showLegendKey val="0"/>
            <c:showVal val="0"/>
            <c:showCatName val="0"/>
            <c:showSerName val="0"/>
            <c:showPercent val="1"/>
            <c:showBubbleSize val="0"/>
            <c:showLeaderLines val="1"/>
            <c:leaderLines>
              <c:spPr>
                <a:noFill/>
                <a:ln w="6350" cap="flat">
                  <a:solidFill>
                    <a:srgbClr val="000000"/>
                  </a:solidFill>
                  <a:prstDash val="solid"/>
                  <a:miter lim="400000"/>
                </a:ln>
                <a:effectLst/>
              </c:spPr>
            </c:leaderLines>
          </c:dLbls>
          <c:cat>
            <c:strRef>
              <c:f>Sheet1!$B$1:$G$1</c:f>
              <c:strCache>
                <c:ptCount val="6"/>
                <c:pt idx="0">
                  <c:v>April</c:v>
                </c:pt>
                <c:pt idx="1">
                  <c:v>May</c:v>
                </c:pt>
                <c:pt idx="2">
                  <c:v>June</c:v>
                </c:pt>
                <c:pt idx="3">
                  <c:v>July</c:v>
                </c:pt>
                <c:pt idx="4">
                  <c:v>August</c:v>
                </c:pt>
                <c:pt idx="5">
                  <c:v>September</c:v>
                </c:pt>
              </c:strCache>
            </c:strRef>
          </c:cat>
          <c:val>
            <c:numRef>
              <c:f>Sheet1!$B$2:$G$2</c:f>
              <c:numCache>
                <c:ptCount val="6"/>
                <c:pt idx="0">
                  <c:v>91.000000</c:v>
                </c:pt>
                <c:pt idx="1">
                  <c:v>76.000000</c:v>
                </c:pt>
                <c:pt idx="2">
                  <c:v>28.000000</c:v>
                </c:pt>
                <c:pt idx="3">
                  <c:v>26.000000</c:v>
                </c:pt>
                <c:pt idx="4">
                  <c:v>21.000000</c:v>
                </c:pt>
                <c:pt idx="5">
                  <c:v>18.000000</c:v>
                </c:pt>
              </c:numCache>
            </c:numRef>
          </c:val>
        </c:ser>
        <c:firstSliceAng val="0"/>
        <c:holeSize val="75"/>
      </c:doughnutChart>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Lorem Ipsum"/>
          <p:cNvSpPr txBox="1"/>
          <p:nvPr>
            <p:ph type="ctrTitle"/>
          </p:nvPr>
        </p:nvSpPr>
        <p:spPr>
          <a:prstGeom prst="rect">
            <a:avLst/>
          </a:prstGeom>
        </p:spPr>
        <p:txBody>
          <a:bodyPr/>
          <a:lstStyle/>
          <a:p>
            <a:pPr/>
            <a:r>
              <a:t>Lorem Ipsum</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55" name="2D Donut Chart"/>
          <p:cNvGraphicFramePr/>
          <p:nvPr/>
        </p:nvGraphicFramePr>
        <p:xfrm>
          <a:off x="6601790" y="1964055"/>
          <a:ext cx="11180420" cy="11180420"/>
        </p:xfrm>
        <a:graphic xmlns:a="http://schemas.openxmlformats.org/drawingml/2006/main">
          <a:graphicData uri="http://schemas.openxmlformats.org/drawingml/2006/chart">
            <c:chart xmlns:c="http://schemas.openxmlformats.org/drawingml/2006/chart" r:id="rId2"/>
          </a:graphicData>
        </a:graphic>
      </p:graphicFrame>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57" name="Table"/>
          <p:cNvGraphicFramePr/>
          <p:nvPr/>
        </p:nvGraphicFramePr>
        <p:xfrm>
          <a:off x="1206500" y="2730500"/>
          <a:ext cx="21971000" cy="8255000"/>
        </p:xfrm>
        <a:graphic xmlns:a="http://schemas.openxmlformats.org/drawingml/2006/main">
          <a:graphicData uri="http://schemas.openxmlformats.org/drawingml/2006/table">
            <a:tbl>
              <a:tblPr firstCol="1" firstRow="1" lastCol="0" lastRow="1" bandCol="0" bandRow="0" rtl="0">
                <a:tableStyleId>{4C3C2611-4C71-4FC5-86AE-919BDF0F9419}</a:tableStyleId>
              </a:tblPr>
              <a:tblGrid>
                <a:gridCol w="5489575"/>
                <a:gridCol w="5489575"/>
                <a:gridCol w="5489575"/>
                <a:gridCol w="5489575"/>
              </a:tblGrid>
              <a:tr h="1648460">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r>
              <a:tr h="1648460">
                <a:tc>
                  <a:txBody>
                    <a:bodyPr/>
                    <a:lstStyle/>
                    <a:p>
                      <a:pPr defTabSz="914400">
                        <a:tabLst>
                          <a:tab pos="1663700" algn="l"/>
                        </a:tabLst>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r h="1648460">
                <a:tc>
                  <a:txBody>
                    <a:bodyPr/>
                    <a:lstStyle/>
                    <a:p>
                      <a:pPr defTabSz="914400">
                        <a:tabLst>
                          <a:tab pos="1663700" algn="l"/>
                        </a:tabLst>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r h="1648460">
                <a:tc>
                  <a:txBody>
                    <a:bodyPr/>
                    <a:lstStyle/>
                    <a:p>
                      <a:pPr defTabSz="914400">
                        <a:tabLst>
                          <a:tab pos="1663700" algn="l"/>
                        </a:tabLst>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r h="1648460">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c>
                  <a:txBody>
                    <a:bodyPr/>
                    <a:lstStyle/>
                    <a:p>
                      <a:pPr defTabSz="914400">
                        <a:tabLst>
                          <a:tab pos="1663700" algn="l"/>
                        </a:tabLst>
                        <a:defRPr sz="32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
          <p:cNvSpPr txBox="1"/>
          <p:nvPr/>
        </p:nvSpPr>
        <p:spPr>
          <a:xfrm>
            <a:off x="11855500" y="6627317"/>
            <a:ext cx="673000" cy="461366"/>
          </a:xfrm>
          <a:prstGeom prst="rect">
            <a:avLst/>
          </a:prstGeom>
          <a:ln w="12700">
            <a:miter lim="400000"/>
          </a:ln>
        </p:spPr>
        <p:txBody>
          <a:bodyPr wrap="none" lIns="50800" tIns="50800" rIns="50800" bIns="50800" anchor="ctr">
            <a:spAutoFit/>
          </a:bodyPr>
          <a:lstStyle/>
          <a:p>
            <a:pPr/>
          </a:p>
        </p:txBody>
      </p:sp>
      <p:sp>
        <p:nvSpPr>
          <p:cNvPr id="160"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866493" y="4029313"/>
            <a:ext cx="20007479" cy="6368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4700">
                <a:solidFill>
                  <a:srgbClr val="000000"/>
                </a:solidFill>
                <a:latin typeface="Arial"/>
                <a:ea typeface="Arial"/>
                <a:cs typeface="Arial"/>
                <a:sym typeface="Arial"/>
              </a:defRPr>
            </a:pPr>
            <a:r>
              <a:rPr b="1"/>
              <a:t>Lorem Ipsum</a:t>
            </a:r>
            <a: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