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handoutMasterIdLst>
    <p:handoutMasterId r:id="rId10"/>
  </p:handoutMasterIdLst>
  <p:sldIdLst>
    <p:sldId id="258" r:id="rId5"/>
    <p:sldId id="257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71" autoAdjust="0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92" y="4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19A3F-A9A9-994D-8D32-B607F2501705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4037C-F3CC-B247-8DDB-986328671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7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8/21/25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20726"/>
            <a:ext cx="10972800" cy="1143000"/>
          </a:xfrm>
        </p:spPr>
        <p:txBody>
          <a:bodyPr>
            <a:normAutofit/>
          </a:bodyPr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1665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9E7B99-7C3F-4BC3-B7B8-7E1F8C620B24}" type="datetime1">
              <a:rPr lang="en-US" smtClean="0"/>
              <a:pPr/>
              <a:t>8/21/25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902199"/>
            <a:ext cx="10363200" cy="1006477"/>
          </a:xfrm>
        </p:spPr>
        <p:txBody>
          <a:bodyPr anchor="t"/>
          <a:lstStyle>
            <a:lvl1pPr algn="ctr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A9E7B99-7C3F-4BC3-B7B8-7E1F8C620B24}" type="datetime1">
              <a:rPr lang="en-US" smtClean="0"/>
              <a:pPr/>
              <a:t>8/21/25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chemeClr val="accent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2560D-EC28-3B41-86E8-18F1CE0113B4}" type="datetimeFigureOut">
              <a:rPr lang="en-US" smtClean="0"/>
              <a:pPr/>
              <a:t>8/21/25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14338"/>
            <a:ext cx="10972800" cy="11430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2560D-EC28-3B41-86E8-18F1CE0113B4}" type="datetimeFigureOut">
              <a:rPr lang="en-US" smtClean="0"/>
              <a:pPr/>
              <a:t>8/21/25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577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8C2560D-EC28-3B41-86E8-18F1CE0113B4}" type="datetimeFigureOut">
              <a:rPr lang="en-US" smtClean="0"/>
              <a:pPr/>
              <a:t>8/21/25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1" r:id="rId5"/>
    <p:sldLayoutId id="2147493462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000" b="1" kern="1200">
          <a:solidFill>
            <a:schemeClr val="bg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3200" kern="1200">
          <a:solidFill>
            <a:schemeClr val="bg2"/>
          </a:solidFill>
          <a:latin typeface="Gotham Book"/>
          <a:ea typeface="+mn-ea"/>
          <a:cs typeface="+mn-cs"/>
        </a:defRPr>
      </a:lvl1pPr>
      <a:lvl2pPr marL="877824" indent="-514350" algn="l" defTabSz="457200" rtl="0" eaLnBrk="1" latinLnBrk="0" hangingPunct="1">
        <a:spcBef>
          <a:spcPct val="20000"/>
        </a:spcBef>
        <a:buClr>
          <a:schemeClr val="bg1"/>
        </a:buClr>
        <a:buSzPct val="100000"/>
        <a:buFont typeface="Lucida Grande"/>
        <a:buChar char="▸"/>
        <a:defRPr sz="2800" kern="1200">
          <a:solidFill>
            <a:schemeClr val="bg2"/>
          </a:solidFill>
          <a:latin typeface="Gotham Book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1"/>
        </a:buClr>
        <a:buFont typeface="Arial"/>
        <a:buChar char="•"/>
        <a:defRPr sz="2400" kern="1200">
          <a:solidFill>
            <a:schemeClr val="bg2"/>
          </a:solidFill>
          <a:latin typeface="Gotham Book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1"/>
        </a:buClr>
        <a:buFont typeface="Lucida Grande"/>
        <a:buChar char="»"/>
        <a:defRPr sz="2000" kern="1200">
          <a:solidFill>
            <a:schemeClr val="bg2"/>
          </a:solidFill>
          <a:latin typeface="Gotham Book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1"/>
        </a:buClr>
        <a:buFont typeface="Lucida Grande"/>
        <a:buChar char="-"/>
        <a:defRPr sz="2000" kern="1200">
          <a:solidFill>
            <a:schemeClr val="bg2"/>
          </a:solidFill>
          <a:latin typeface="Gotham Book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9B3EEC-E79E-41C1-A2C3-1A25EAE2B2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10000"/>
                  </a:schemeClr>
                </a:solidFill>
                <a:latin typeface="Helvetica" pitchFamily="2" charset="0"/>
              </a:rPr>
              <a:t>Project/assignment name</a:t>
            </a:r>
            <a:br>
              <a:rPr lang="en-US" altLang="zh-CN" sz="4000" b="1" dirty="0">
                <a:solidFill>
                  <a:schemeClr val="accent2">
                    <a:lumMod val="10000"/>
                  </a:schemeClr>
                </a:solidFill>
                <a:latin typeface="Helvetica" pitchFamily="2" charset="0"/>
                <a:ea typeface="Apple Braille" charset="0"/>
                <a:cs typeface="Apple Braille" charset="0"/>
                <a:sym typeface="华康俪金黑W8" charset="0"/>
              </a:rPr>
            </a:br>
            <a:r>
              <a:rPr lang="en-US" altLang="zh-CN" sz="4000" b="1" dirty="0">
                <a:solidFill>
                  <a:schemeClr val="accent2">
                    <a:lumMod val="10000"/>
                  </a:schemeClr>
                </a:solidFill>
                <a:latin typeface="Helvetica" pitchFamily="2" charset="0"/>
                <a:ea typeface="Apple Braille" charset="0"/>
                <a:cs typeface="Apple Braille" charset="0"/>
                <a:sym typeface="华康俪金黑W8" charset="0"/>
              </a:rPr>
              <a:t>Date of presentation Mon/Date/Year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A654F6-C166-4E91-BDA6-E1BCB308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</a:t>
            </a:r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ame</a:t>
            </a:r>
          </a:p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Affiliation (department/degree)</a:t>
            </a:r>
          </a:p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Institution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74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template (titles are arial 36, bold)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63726"/>
            <a:ext cx="10972800" cy="45259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All texts are Arial 18.</a:t>
            </a:r>
          </a:p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But </a:t>
            </a:r>
            <a:r>
              <a:rPr lang="en-US" dirty="0">
                <a:solidFill>
                  <a:schemeClr val="accent1"/>
                </a:solidFill>
              </a:rPr>
              <a:t>color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and </a:t>
            </a:r>
            <a:r>
              <a:rPr lang="en-US" b="1" dirty="0">
                <a:solidFill>
                  <a:schemeClr val="accent2">
                    <a:lumMod val="10000"/>
                  </a:schemeClr>
                </a:solidFill>
              </a:rPr>
              <a:t>BOLD </a:t>
            </a:r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can be use to guide your viewer’s focus.</a:t>
            </a:r>
            <a:endParaRPr lang="en-US" b="1" dirty="0">
              <a:solidFill>
                <a:schemeClr val="accent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2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here: what this slide is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For first slide, it can be a brief summary of the project you are working on:</a:t>
            </a:r>
          </a:p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What have you done this week</a:t>
            </a:r>
          </a:p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What goes well</a:t>
            </a:r>
          </a:p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What goes not so well</a:t>
            </a:r>
          </a:p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What’s your plan for next step</a:t>
            </a:r>
          </a:p>
        </p:txBody>
      </p:sp>
    </p:spTree>
    <p:extLst>
      <p:ext uri="{BB962C8B-B14F-4D97-AF65-F5344CB8AC3E}">
        <p14:creationId xmlns:p14="http://schemas.microsoft.com/office/powerpoint/2010/main" val="29020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here: what this slide is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For the following slide, you can show results (pictures, graphs, or numbers)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0B0C0-4F2B-40AD-9A83-7599DC43C6A5}"/>
              </a:ext>
            </a:extLst>
          </p:cNvPr>
          <p:cNvSpPr txBox="1">
            <a:spLocks/>
          </p:cNvSpPr>
          <p:nvPr/>
        </p:nvSpPr>
        <p:spPr>
          <a:xfrm>
            <a:off x="79514" y="6137274"/>
            <a:ext cx="7991060" cy="4739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77824" indent="-5143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Lucida Grande"/>
              <a:buChar char="▸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Lucida Grande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Lucida Grande"/>
              <a:buChar char="-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E0818"/>
                </a:solidFill>
              </a:rPr>
              <a:t>A take home message, if applicable. </a:t>
            </a:r>
          </a:p>
        </p:txBody>
      </p:sp>
    </p:spTree>
    <p:extLst>
      <p:ext uri="{BB962C8B-B14F-4D97-AF65-F5344CB8AC3E}">
        <p14:creationId xmlns:p14="http://schemas.microsoft.com/office/powerpoint/2010/main" val="60461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take home message?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10000"/>
                  </a:schemeClr>
                </a:solidFill>
              </a:rPr>
              <a:t>Take home message can be quite formulated, it can be: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a typeface="Gill Sans"/>
              </a:rPr>
              <a:t>B</a:t>
            </a:r>
            <a:r>
              <a:rPr lang="en-US" sz="1800" dirty="0">
                <a:effectLst/>
                <a:ea typeface="Gill Sans"/>
              </a:rPr>
              <a:t>ig picture: explain what your proposition is (if it’s not in the title);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Gill Sans"/>
              </a:rPr>
              <a:t>Address the problem you tackle (if it’s not in the title);  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Gill Sans"/>
              </a:rPr>
              <a:t>How or what you did to solve the problem with quantitative results (if it’s not in the title); 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Gill Sans"/>
              </a:rPr>
              <a:t>How and what you characterize + quantitative results; 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ea typeface="Gill Sans"/>
              </a:rPr>
              <a:t>Summary of the implications of your research: what is the key impact of your research?</a:t>
            </a:r>
            <a:endParaRPr lang="en-US" sz="1800" dirty="0">
              <a:effectLst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2">
                  <a:lumMod val="1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00B0C0-4F2B-40AD-9A83-7599DC43C6A5}"/>
              </a:ext>
            </a:extLst>
          </p:cNvPr>
          <p:cNvSpPr txBox="1">
            <a:spLocks/>
          </p:cNvSpPr>
          <p:nvPr/>
        </p:nvSpPr>
        <p:spPr>
          <a:xfrm>
            <a:off x="79514" y="6137274"/>
            <a:ext cx="7991060" cy="47390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77824" indent="-51435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SzPct val="100000"/>
              <a:buFont typeface="Lucida Grande"/>
              <a:buChar char="▸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Lucida Grande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bg1"/>
              </a:buClr>
              <a:buFont typeface="Lucida Grande"/>
              <a:buChar char="-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E0818"/>
                </a:solidFill>
              </a:rPr>
              <a:t>Remember, your take-home messages are what discriminates your presentation from all the others.</a:t>
            </a:r>
          </a:p>
        </p:txBody>
      </p:sp>
    </p:spTree>
    <p:extLst>
      <p:ext uri="{BB962C8B-B14F-4D97-AF65-F5344CB8AC3E}">
        <p14:creationId xmlns:p14="http://schemas.microsoft.com/office/powerpoint/2010/main" val="63517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e College 2014">
      <a:dk1>
        <a:srgbClr val="FFFFFE"/>
      </a:dk1>
      <a:lt1>
        <a:srgbClr val="D29847"/>
      </a:lt1>
      <a:dk2>
        <a:srgbClr val="9E0818"/>
      </a:dk2>
      <a:lt2>
        <a:srgbClr val="9E0818"/>
      </a:lt2>
      <a:accent1>
        <a:srgbClr val="D29847"/>
      </a:accent1>
      <a:accent2>
        <a:srgbClr val="E1E1E1"/>
      </a:accent2>
      <a:accent3>
        <a:srgbClr val="C8C8C8"/>
      </a:accent3>
      <a:accent4>
        <a:srgbClr val="AFAFAF"/>
      </a:accent4>
      <a:accent5>
        <a:srgbClr val="FFFFFF"/>
      </a:accent5>
      <a:accent6>
        <a:srgbClr val="D29847"/>
      </a:accent6>
      <a:hlink>
        <a:srgbClr val="D29847"/>
      </a:hlink>
      <a:folHlink>
        <a:srgbClr val="0091D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/fields"/>
    <ds:schemaRef ds:uri="http://purl.org/dc/dcmitype/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242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Gill Sans</vt:lpstr>
      <vt:lpstr>Gotham Book</vt:lpstr>
      <vt:lpstr>Helvetica</vt:lpstr>
      <vt:lpstr>Lucida Grande</vt:lpstr>
      <vt:lpstr>Times New Roman</vt:lpstr>
      <vt:lpstr>Office Theme</vt:lpstr>
      <vt:lpstr>Project/assignment name Date of presentation Mon/Date/Year</vt:lpstr>
      <vt:lpstr>Formatting template (titles are arial 36, bold)</vt:lpstr>
      <vt:lpstr>Slide title here: what this slide is about?</vt:lpstr>
      <vt:lpstr>Slide title here: what this slide is about?</vt:lpstr>
      <vt:lpstr>What’s a take home message?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Xiang Li</cp:lastModifiedBy>
  <cp:revision>63</cp:revision>
  <dcterms:created xsi:type="dcterms:W3CDTF">2010-04-12T23:12:02Z</dcterms:created>
  <dcterms:modified xsi:type="dcterms:W3CDTF">2025-08-21T16:50:41Z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