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5" r:id="rId2"/>
    <p:sldId id="287" r:id="rId3"/>
    <p:sldId id="272" r:id="rId4"/>
    <p:sldId id="277" r:id="rId5"/>
    <p:sldId id="276" r:id="rId6"/>
    <p:sldId id="278" r:id="rId7"/>
    <p:sldId id="288" r:id="rId8"/>
    <p:sldId id="271" r:id="rId9"/>
    <p:sldId id="279" r:id="rId10"/>
    <p:sldId id="280" r:id="rId11"/>
    <p:sldId id="282" r:id="rId12"/>
    <p:sldId id="284" r:id="rId13"/>
    <p:sldId id="285" r:id="rId14"/>
    <p:sldId id="286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C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60"/>
  </p:normalViewPr>
  <p:slideViewPr>
    <p:cSldViewPr>
      <p:cViewPr>
        <p:scale>
          <a:sx n="80" d="100"/>
          <a:sy n="80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5EE7-384C-4010-90A1-4FF6AA7B395E}" type="datetimeFigureOut">
              <a:rPr lang="pt-BR" smtClean="0"/>
              <a:pPr/>
              <a:t>23/11/2011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4C1F-6EB5-48F2-9CAE-EAA76BF108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560232" y="6178183"/>
            <a:ext cx="2133600" cy="365125"/>
          </a:xfrm>
          <a:noFill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Data: </a:t>
            </a:r>
            <a:fld id="{FCFEF334-12DC-4E68-B1DA-3AFE54F8DBF9}" type="datetime1">
              <a:rPr lang="pt-BR" smtClean="0">
                <a:latin typeface="Arial" pitchFamily="34" charset="0"/>
              </a:rPr>
              <a:pPr/>
              <a:t>23/11/2011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539552" y="5445224"/>
            <a:ext cx="6484938" cy="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pt-BR" altLang="ja-JP" sz="2000" dirty="0" smtClean="0">
                <a:ea typeface="ＭＳ Ｐゴシック" pitchFamily="34" charset="-128"/>
              </a:rPr>
              <a:t>Projeto estruturante CEUB</a:t>
            </a:r>
            <a:endParaRPr lang="pt-BR" sz="2400" dirty="0">
              <a:solidFill>
                <a:srgbClr val="B5B5B5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sz="1600" b="1" dirty="0" smtClean="0">
                <a:solidFill>
                  <a:srgbClr val="660099"/>
                </a:solidFill>
              </a:rPr>
              <a:t>TCC – 2º </a:t>
            </a:r>
            <a:r>
              <a:rPr lang="en-US" sz="1600" b="1" dirty="0" err="1" smtClean="0">
                <a:solidFill>
                  <a:srgbClr val="660099"/>
                </a:solidFill>
              </a:rPr>
              <a:t>Semestre</a:t>
            </a:r>
            <a:r>
              <a:rPr lang="en-US" sz="1600" b="1" dirty="0" smtClean="0">
                <a:solidFill>
                  <a:srgbClr val="660099"/>
                </a:solidFill>
              </a:rPr>
              <a:t> 2011</a:t>
            </a:r>
            <a:endParaRPr lang="en-US" altLang="ja-JP" sz="1600" b="1" dirty="0">
              <a:solidFill>
                <a:srgbClr val="660099"/>
              </a:solidFill>
              <a:ea typeface="ＭＳ Ｐゴシック" pitchFamily="34" charset="-128"/>
            </a:endParaRPr>
          </a:p>
        </p:txBody>
      </p:sp>
      <p:pic>
        <p:nvPicPr>
          <p:cNvPr id="12" name="Imagem 11" descr="ceu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00450" cy="1266825"/>
          </a:xfrm>
          <a:prstGeom prst="rect">
            <a:avLst/>
          </a:prstGeom>
        </p:spPr>
      </p:pic>
      <p:sp>
        <p:nvSpPr>
          <p:cNvPr id="13" name="Título 4"/>
          <p:cNvSpPr txBox="1">
            <a:spLocks/>
          </p:cNvSpPr>
          <p:nvPr/>
        </p:nvSpPr>
        <p:spPr>
          <a:xfrm>
            <a:off x="696416" y="1988840"/>
            <a:ext cx="7620000" cy="194421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7000" spc="-100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Framework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600" b="0" i="0" u="none" strike="noStrike" kern="1200" cap="none" spc="-10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 nome</a:t>
            </a:r>
            <a:endParaRPr kumimoji="0" lang="pt-BR" sz="4600" b="0" i="0" u="none" strike="noStrike" kern="1200" cap="none" spc="-10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Nomenclatura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Palavras chaves do framework</a:t>
            </a:r>
            <a:endParaRPr lang="pt-BR" sz="2000" dirty="0"/>
          </a:p>
        </p:txBody>
      </p:sp>
      <p:sp>
        <p:nvSpPr>
          <p:cNvPr id="9" name="Espaço Reservado para Conteúdo 5"/>
          <p:cNvSpPr>
            <a:spLocks noGrp="1"/>
          </p:cNvSpPr>
          <p:nvPr>
            <p:ph idx="1"/>
          </p:nvPr>
        </p:nvSpPr>
        <p:spPr>
          <a:xfrm>
            <a:off x="446856" y="991269"/>
            <a:ext cx="8229600" cy="58667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listar , novo , editar , visualizar</a:t>
            </a:r>
            <a:endParaRPr lang="pt-BR" sz="1500" dirty="0" smtClean="0"/>
          </a:p>
          <a:p>
            <a:pPr lvl="1">
              <a:buFont typeface="Wingdings" pitchFamily="2" charset="2"/>
              <a:buChar char="ü"/>
            </a:pPr>
            <a:r>
              <a:rPr lang="pt-BR" sz="1500" dirty="0" smtClean="0"/>
              <a:t>Estas palavras são nomes de métodos/paginas.</a:t>
            </a:r>
          </a:p>
          <a:p>
            <a:pPr lvl="1">
              <a:buFont typeface="Wingdings" pitchFamily="2" charset="2"/>
              <a:buChar char="ü"/>
            </a:pPr>
            <a:r>
              <a:rPr lang="pt-BR" sz="1500" dirty="0" smtClean="0"/>
              <a:t>Devem ser utilizados exclusivamente para montar o tipo de pagina.</a:t>
            </a:r>
          </a:p>
          <a:p>
            <a:pPr lvl="1">
              <a:buFont typeface="Wingdings" pitchFamily="2" charset="2"/>
              <a:buChar char="ü"/>
            </a:pPr>
            <a:r>
              <a:rPr lang="pt-BR" sz="1500" dirty="0" smtClean="0"/>
              <a:t>São os botões num CRUD completo na página de listagem.</a:t>
            </a:r>
          </a:p>
          <a:p>
            <a:pPr>
              <a:buNone/>
            </a:pPr>
            <a:endParaRPr lang="pt-BR" sz="1500" dirty="0" smtClean="0"/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incluir, alterar, excluir</a:t>
            </a:r>
            <a:endParaRPr lang="pt-BR" sz="1500" dirty="0" smtClean="0"/>
          </a:p>
          <a:p>
            <a:pPr lvl="1">
              <a:buFont typeface="Wingdings" pitchFamily="2" charset="2"/>
              <a:buChar char="ü"/>
            </a:pPr>
            <a:r>
              <a:rPr lang="pt-BR" sz="1500" dirty="0" smtClean="0"/>
              <a:t>Métodos que manipulam os dados</a:t>
            </a:r>
          </a:p>
          <a:p>
            <a:pPr lvl="1">
              <a:buFont typeface="Wingdings" pitchFamily="2" charset="2"/>
              <a:buChar char="ü"/>
            </a:pPr>
            <a:r>
              <a:rPr lang="pt-BR" sz="1500" dirty="0" smtClean="0"/>
              <a:t>Não há necessidade de gera paginas estes poderão ser só executores e depois redirecionar para outra pagina</a:t>
            </a:r>
          </a:p>
          <a:p>
            <a:pPr lvl="1">
              <a:buFont typeface="Wingdings" pitchFamily="2" charset="2"/>
              <a:buChar char="ü"/>
            </a:pPr>
            <a:r>
              <a:rPr lang="pt-BR" sz="1500" dirty="0" smtClean="0"/>
              <a:t>Recomendável que trabalhe em conjunto com arquivos de mensagens informando êxito ou erro.</a:t>
            </a:r>
          </a:p>
        </p:txBody>
      </p:sp>
    </p:spTree>
    <p:extLst>
      <p:ext uri="{BB962C8B-B14F-4D97-AF65-F5344CB8AC3E}">
        <p14:creationId xmlns:p14="http://schemas.microsoft.com/office/powerpoint/2010/main" val="39843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179512" y="836712"/>
            <a:ext cx="8784976" cy="59492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pt-BR" sz="1050" dirty="0" smtClean="0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59632" y="1189196"/>
            <a:ext cx="68407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70C0"/>
                </a:solidFill>
              </a:rPr>
              <a:t>&lt;div </a:t>
            </a:r>
            <a:r>
              <a:rPr lang="pt-BR" sz="1400" dirty="0" smtClean="0">
                <a:solidFill>
                  <a:srgbClr val="00B050"/>
                </a:solidFill>
              </a:rPr>
              <a:t>id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b="1" dirty="0" err="1" smtClean="0">
                <a:solidFill>
                  <a:srgbClr val="00B050"/>
                </a:solidFill>
              </a:rPr>
              <a:t>conteudoInterno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err="1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  &lt;form </a:t>
            </a:r>
            <a:r>
              <a:rPr lang="en-US" sz="1400" dirty="0" smtClean="0">
                <a:solidFill>
                  <a:srgbClr val="00B050"/>
                </a:solidFill>
              </a:rPr>
              <a:t>action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"Controller"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method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"post"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class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400" b="1" dirty="0" smtClean="0">
                <a:solidFill>
                  <a:srgbClr val="00B050"/>
                </a:solidFill>
              </a:rPr>
              <a:t>inline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&lt;input </a:t>
            </a:r>
            <a:r>
              <a:rPr lang="pt-BR" sz="1400" dirty="0" err="1" smtClean="0">
                <a:solidFill>
                  <a:srgbClr val="00B050"/>
                </a:solidFill>
              </a:rPr>
              <a:t>type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hidden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err="1" smtClean="0">
                <a:solidFill>
                  <a:srgbClr val="00B050"/>
                </a:solidFill>
              </a:rPr>
              <a:t>name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map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rgbClr val="00B050"/>
                </a:solidFill>
              </a:rPr>
              <a:t>id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b="1" dirty="0" err="1" smtClean="0">
                <a:solidFill>
                  <a:srgbClr val="00B050"/>
                </a:solidFill>
              </a:rPr>
              <a:t>map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err="1" smtClean="0">
                <a:solidFill>
                  <a:srgbClr val="00B050"/>
                </a:solidFill>
              </a:rPr>
              <a:t>value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"Exemplos.mensagens"</a:t>
            </a:r>
            <a:r>
              <a:rPr lang="pt-BR" sz="1400" dirty="0" smtClean="0">
                <a:solidFill>
                  <a:srgbClr val="0070C0"/>
                </a:solidFill>
              </a:rPr>
              <a:t>/&gt;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&lt;</a:t>
            </a:r>
            <a:r>
              <a:rPr lang="pt-BR" sz="1400" dirty="0" err="1" smtClean="0">
                <a:solidFill>
                  <a:srgbClr val="0070C0"/>
                </a:solidFill>
              </a:rPr>
              <a:t>fieldset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     &lt;</a:t>
            </a:r>
            <a:r>
              <a:rPr lang="pt-BR" sz="1400" dirty="0" err="1" smtClean="0">
                <a:solidFill>
                  <a:srgbClr val="0070C0"/>
                </a:solidFill>
              </a:rPr>
              <a:t>legend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  <a:r>
              <a:rPr lang="pt-BR" sz="1400" dirty="0" smtClean="0"/>
              <a:t>Formulário para exemplos de mensagens</a:t>
            </a:r>
            <a:r>
              <a:rPr lang="pt-BR" sz="1400" dirty="0" smtClean="0">
                <a:solidFill>
                  <a:srgbClr val="0070C0"/>
                </a:solidFill>
              </a:rPr>
              <a:t>&lt;/</a:t>
            </a:r>
            <a:r>
              <a:rPr lang="pt-BR" sz="1400" dirty="0" err="1" smtClean="0">
                <a:solidFill>
                  <a:srgbClr val="0070C0"/>
                </a:solidFill>
              </a:rPr>
              <a:t>legend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     &lt;</a:t>
            </a:r>
            <a:r>
              <a:rPr lang="pt-BR" sz="1400" dirty="0" err="1" smtClean="0">
                <a:solidFill>
                  <a:srgbClr val="0070C0"/>
                </a:solidFill>
              </a:rPr>
              <a:t>label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rgbClr val="00B050"/>
                </a:solidFill>
              </a:rPr>
              <a:t>for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pTipoMensagem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  <a:r>
              <a:rPr lang="pt-BR" sz="1400" dirty="0" smtClean="0"/>
              <a:t>Tipo da Mensagem:</a:t>
            </a:r>
            <a:r>
              <a:rPr lang="pt-BR" sz="1400" dirty="0" smtClean="0">
                <a:solidFill>
                  <a:srgbClr val="0070C0"/>
                </a:solidFill>
              </a:rPr>
              <a:t>&lt;/</a:t>
            </a:r>
            <a:r>
              <a:rPr lang="pt-BR" sz="1400" dirty="0" err="1" smtClean="0">
                <a:solidFill>
                  <a:srgbClr val="0070C0"/>
                </a:solidFill>
              </a:rPr>
              <a:t>label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     &lt;</a:t>
            </a:r>
            <a:r>
              <a:rPr lang="pt-BR" sz="1400" dirty="0" err="1" smtClean="0">
                <a:solidFill>
                  <a:srgbClr val="0070C0"/>
                </a:solidFill>
              </a:rPr>
              <a:t>select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rgbClr val="00B050"/>
                </a:solidFill>
              </a:rPr>
              <a:t>id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b="1" dirty="0" err="1" smtClean="0">
                <a:solidFill>
                  <a:srgbClr val="00B050"/>
                </a:solidFill>
              </a:rPr>
              <a:t>pTipoMensagem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err="1" smtClean="0">
                <a:solidFill>
                  <a:srgbClr val="00B050"/>
                </a:solidFill>
              </a:rPr>
              <a:t>name</a:t>
            </a:r>
            <a:r>
              <a:rPr lang="pt-BR" sz="1400" dirty="0" smtClean="0">
                <a:solidFill>
                  <a:srgbClr val="0070C0"/>
                </a:solidFill>
              </a:rPr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pTipoMensagem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 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                &lt;</a:t>
            </a:r>
            <a:r>
              <a:rPr lang="pt-BR" sz="1400" dirty="0" err="1" smtClean="0">
                <a:solidFill>
                  <a:srgbClr val="0070C0"/>
                </a:solidFill>
              </a:rPr>
              <a:t>option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err="1" smtClean="0">
                <a:solidFill>
                  <a:srgbClr val="00B050"/>
                </a:solidFill>
              </a:rPr>
              <a:t>value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""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err="1" smtClean="0">
                <a:solidFill>
                  <a:srgbClr val="00B050"/>
                </a:solidFill>
              </a:rPr>
              <a:t>selected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  <a:r>
              <a:rPr lang="pt-BR" sz="1400" dirty="0" smtClean="0"/>
              <a:t>Selecione</a:t>
            </a:r>
            <a:r>
              <a:rPr lang="pt-BR" sz="1400" dirty="0" smtClean="0">
                <a:solidFill>
                  <a:srgbClr val="0070C0"/>
                </a:solidFill>
              </a:rPr>
              <a:t>&lt;/</a:t>
            </a:r>
            <a:r>
              <a:rPr lang="pt-BR" sz="1400" dirty="0" err="1" smtClean="0">
                <a:solidFill>
                  <a:srgbClr val="0070C0"/>
                </a:solidFill>
              </a:rPr>
              <a:t>option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                      &lt;option </a:t>
            </a:r>
            <a:r>
              <a:rPr lang="en-US" sz="1400" dirty="0" smtClean="0">
                <a:solidFill>
                  <a:srgbClr val="00B050"/>
                </a:solidFill>
              </a:rPr>
              <a:t>value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"Notice"</a:t>
            </a:r>
            <a:r>
              <a:rPr lang="en-US" sz="1400" dirty="0" smtClean="0">
                <a:solidFill>
                  <a:srgbClr val="0070C0"/>
                </a:solidFill>
              </a:rPr>
              <a:t>&gt;</a:t>
            </a:r>
            <a:r>
              <a:rPr lang="en-US" sz="1400" dirty="0" smtClean="0"/>
              <a:t>Notice</a:t>
            </a:r>
            <a:r>
              <a:rPr lang="en-US" sz="1400" dirty="0" smtClean="0">
                <a:solidFill>
                  <a:srgbClr val="0070C0"/>
                </a:solidFill>
              </a:rPr>
              <a:t>&lt;/option&gt;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                      &lt;option </a:t>
            </a:r>
            <a:r>
              <a:rPr lang="en-US" sz="1400" dirty="0" smtClean="0">
                <a:solidFill>
                  <a:srgbClr val="00B050"/>
                </a:solidFill>
              </a:rPr>
              <a:t>value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"Info" </a:t>
            </a:r>
            <a:r>
              <a:rPr lang="en-US" sz="1400" dirty="0" smtClean="0">
                <a:solidFill>
                  <a:srgbClr val="0070C0"/>
                </a:solidFill>
              </a:rPr>
              <a:t>&gt;</a:t>
            </a:r>
            <a:r>
              <a:rPr lang="en-US" sz="1400" dirty="0" smtClean="0"/>
              <a:t>Info</a:t>
            </a:r>
            <a:r>
              <a:rPr lang="en-US" sz="1400" dirty="0" smtClean="0">
                <a:solidFill>
                  <a:srgbClr val="0070C0"/>
                </a:solidFill>
              </a:rPr>
              <a:t>&lt;/option&gt;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                &lt;</a:t>
            </a:r>
            <a:r>
              <a:rPr lang="pt-BR" sz="1400" dirty="0" err="1" smtClean="0">
                <a:solidFill>
                  <a:srgbClr val="0070C0"/>
                </a:solidFill>
              </a:rPr>
              <a:t>option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err="1" smtClean="0">
                <a:solidFill>
                  <a:srgbClr val="00B050"/>
                </a:solidFill>
              </a:rPr>
              <a:t>value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Error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smtClean="0">
                <a:solidFill>
                  <a:srgbClr val="0070C0"/>
                </a:solidFill>
              </a:rPr>
              <a:t> &gt;</a:t>
            </a:r>
            <a:r>
              <a:rPr lang="pt-BR" sz="1400" dirty="0" err="1" smtClean="0"/>
              <a:t>Error</a:t>
            </a:r>
            <a:r>
              <a:rPr lang="pt-BR" sz="1400" dirty="0" smtClean="0">
                <a:solidFill>
                  <a:srgbClr val="0070C0"/>
                </a:solidFill>
              </a:rPr>
              <a:t>&lt;/</a:t>
            </a:r>
            <a:r>
              <a:rPr lang="pt-BR" sz="1400" dirty="0" err="1" smtClean="0">
                <a:solidFill>
                  <a:srgbClr val="0070C0"/>
                </a:solidFill>
              </a:rPr>
              <a:t>option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                      &lt;option </a:t>
            </a:r>
            <a:r>
              <a:rPr lang="en-US" sz="1400" dirty="0" smtClean="0">
                <a:solidFill>
                  <a:srgbClr val="00B050"/>
                </a:solidFill>
              </a:rPr>
              <a:t>value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"Success"</a:t>
            </a:r>
            <a:r>
              <a:rPr lang="en-US" sz="1400" dirty="0" smtClean="0">
                <a:solidFill>
                  <a:srgbClr val="0070C0"/>
                </a:solidFill>
              </a:rPr>
              <a:t> &gt;</a:t>
            </a:r>
            <a:r>
              <a:rPr lang="en-US" sz="1400" dirty="0" smtClean="0"/>
              <a:t>Success</a:t>
            </a:r>
            <a:r>
              <a:rPr lang="en-US" sz="1400" dirty="0" smtClean="0">
                <a:solidFill>
                  <a:srgbClr val="0070C0"/>
                </a:solidFill>
              </a:rPr>
              <a:t>&lt;/option&gt;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  &lt;/</a:t>
            </a:r>
            <a:r>
              <a:rPr lang="pt-BR" sz="1400" dirty="0" err="1" smtClean="0">
                <a:solidFill>
                  <a:srgbClr val="0070C0"/>
                </a:solidFill>
              </a:rPr>
              <a:t>select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  &lt;</a:t>
            </a:r>
            <a:r>
              <a:rPr lang="pt-BR" sz="1400" dirty="0" err="1" smtClean="0">
                <a:solidFill>
                  <a:srgbClr val="0070C0"/>
                </a:solidFill>
              </a:rPr>
              <a:t>br</a:t>
            </a:r>
            <a:r>
              <a:rPr lang="pt-BR" sz="1400" dirty="0" smtClean="0">
                <a:solidFill>
                  <a:srgbClr val="0070C0"/>
                </a:solidFill>
              </a:rPr>
              <a:t>/&gt;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  &lt;</a:t>
            </a:r>
            <a:r>
              <a:rPr lang="pt-BR" sz="1400" dirty="0" err="1" smtClean="0">
                <a:solidFill>
                  <a:srgbClr val="0070C0"/>
                </a:solidFill>
              </a:rPr>
              <a:t>label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smtClean="0">
                <a:solidFill>
                  <a:srgbClr val="00B050"/>
                </a:solidFill>
              </a:rPr>
              <a:t>for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pMensagemText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  <a:r>
              <a:rPr lang="pt-BR" sz="1400" dirty="0" smtClean="0"/>
              <a:t>Texto da Mensagem:</a:t>
            </a:r>
            <a:r>
              <a:rPr lang="pt-BR" sz="1400" dirty="0" smtClean="0">
                <a:solidFill>
                  <a:srgbClr val="0070C0"/>
                </a:solidFill>
              </a:rPr>
              <a:t>&lt;/</a:t>
            </a:r>
            <a:r>
              <a:rPr lang="pt-BR" sz="1400" dirty="0" err="1" smtClean="0">
                <a:solidFill>
                  <a:srgbClr val="0070C0"/>
                </a:solidFill>
              </a:rPr>
              <a:t>label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        &lt;input </a:t>
            </a:r>
            <a:r>
              <a:rPr lang="en-US" sz="1400" dirty="0" smtClean="0">
                <a:solidFill>
                  <a:srgbClr val="00B050"/>
                </a:solidFill>
              </a:rPr>
              <a:t>type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"text" </a:t>
            </a:r>
            <a:r>
              <a:rPr lang="en-US" sz="1400" dirty="0" smtClean="0">
                <a:solidFill>
                  <a:srgbClr val="00B050"/>
                </a:solidFill>
              </a:rPr>
              <a:t>class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400" b="1" dirty="0" smtClean="0">
                <a:solidFill>
                  <a:srgbClr val="00B050"/>
                </a:solidFill>
              </a:rPr>
              <a:t>text required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id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400" b="1" dirty="0" err="1" smtClean="0">
                <a:solidFill>
                  <a:srgbClr val="00B050"/>
                </a:solidFill>
              </a:rPr>
              <a:t>pMensagemText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         </a:t>
            </a:r>
            <a:r>
              <a:rPr lang="pt-BR" sz="1400" dirty="0" err="1" smtClean="0">
                <a:solidFill>
                  <a:srgbClr val="00B050"/>
                </a:solidFill>
              </a:rPr>
              <a:t>name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pMensagemText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smtClean="0">
                <a:solidFill>
                  <a:srgbClr val="0070C0"/>
                </a:solidFill>
              </a:rPr>
              <a:t> </a:t>
            </a:r>
            <a:r>
              <a:rPr lang="pt-BR" sz="1400" dirty="0" err="1" smtClean="0">
                <a:solidFill>
                  <a:srgbClr val="00B050"/>
                </a:solidFill>
              </a:rPr>
              <a:t>value</a:t>
            </a:r>
            <a:r>
              <a:rPr lang="pt-BR" sz="1400" dirty="0" smtClean="0"/>
              <a:t>=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"mensagem da </a:t>
            </a:r>
            <a:r>
              <a:rPr lang="pt-BR" sz="1400" dirty="0" err="1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pt-BR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pt-BR" sz="1400" dirty="0" smtClean="0">
                <a:solidFill>
                  <a:srgbClr val="0070C0"/>
                </a:solidFill>
              </a:rPr>
              <a:t> /&gt;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    &lt;</a:t>
            </a:r>
            <a:r>
              <a:rPr lang="pt-BR" sz="1400" dirty="0" err="1" smtClean="0">
                <a:solidFill>
                  <a:srgbClr val="0070C0"/>
                </a:solidFill>
              </a:rPr>
              <a:t>br</a:t>
            </a:r>
            <a:r>
              <a:rPr lang="pt-BR" sz="1400" dirty="0" smtClean="0">
                <a:solidFill>
                  <a:srgbClr val="0070C0"/>
                </a:solidFill>
              </a:rPr>
              <a:t>/&gt;</a:t>
            </a:r>
          </a:p>
          <a:p>
            <a:r>
              <a:rPr lang="en-US" sz="1400" dirty="0" smtClean="0">
                <a:solidFill>
                  <a:srgbClr val="0070C0"/>
                </a:solidFill>
              </a:rPr>
              <a:t>            &lt;a </a:t>
            </a:r>
            <a:r>
              <a:rPr lang="en-US" sz="1400" dirty="0" smtClean="0">
                <a:solidFill>
                  <a:srgbClr val="00B050"/>
                </a:solidFill>
              </a:rPr>
              <a:t>class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400" b="1" dirty="0" smtClean="0">
                <a:solidFill>
                  <a:srgbClr val="00B050"/>
                </a:solidFill>
              </a:rPr>
              <a:t>button </a:t>
            </a:r>
            <a:r>
              <a:rPr lang="en-US" sz="1400" b="1" dirty="0" err="1" smtClean="0">
                <a:solidFill>
                  <a:srgbClr val="00B050"/>
                </a:solidFill>
              </a:rPr>
              <a:t>ajaxSubmit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</a:rPr>
              <a:t>href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""</a:t>
            </a:r>
            <a:r>
              <a:rPr lang="en-US" sz="1400" dirty="0" smtClean="0">
                <a:solidFill>
                  <a:srgbClr val="0070C0"/>
                </a:solidFill>
              </a:rPr>
              <a:t>&gt;</a:t>
            </a:r>
            <a:r>
              <a:rPr lang="en-US" sz="1400" dirty="0" err="1" smtClean="0"/>
              <a:t>Executar</a:t>
            </a:r>
            <a:r>
              <a:rPr lang="en-US" sz="1400" dirty="0" smtClean="0">
                <a:solidFill>
                  <a:srgbClr val="0070C0"/>
                </a:solidFill>
              </a:rPr>
              <a:t>&lt;/a&gt;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    &lt;/</a:t>
            </a:r>
            <a:r>
              <a:rPr lang="pt-BR" sz="1400" dirty="0" err="1" smtClean="0">
                <a:solidFill>
                  <a:srgbClr val="0070C0"/>
                </a:solidFill>
              </a:rPr>
              <a:t>fieldset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    &lt;/</a:t>
            </a:r>
            <a:r>
              <a:rPr lang="pt-BR" sz="1400" dirty="0" err="1" smtClean="0">
                <a:solidFill>
                  <a:srgbClr val="0070C0"/>
                </a:solidFill>
              </a:rPr>
              <a:t>form</a:t>
            </a:r>
            <a:r>
              <a:rPr lang="pt-BR" sz="14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pt-BR" sz="1400" dirty="0" smtClean="0">
                <a:solidFill>
                  <a:srgbClr val="0070C0"/>
                </a:solidFill>
              </a:rPr>
              <a:t>&lt;/div&gt;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Estrutura do HTML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Como o HTML deve ser gerado no framework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843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Classes HTML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Principais classes criadas para gerar HTML</a:t>
            </a:r>
            <a:endParaRPr lang="pt-BR" sz="2000" dirty="0"/>
          </a:p>
        </p:txBody>
      </p:sp>
      <p:sp>
        <p:nvSpPr>
          <p:cNvPr id="9" name="Espaço Reservado para Conteúdo 5"/>
          <p:cNvSpPr>
            <a:spLocks noGrp="1"/>
          </p:cNvSpPr>
          <p:nvPr>
            <p:ph idx="1"/>
          </p:nvPr>
        </p:nvSpPr>
        <p:spPr>
          <a:xfrm>
            <a:off x="446856" y="991269"/>
            <a:ext cx="8229600" cy="58667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000" b="1" dirty="0" err="1" smtClean="0"/>
              <a:t>a.ajaxConteudo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500" dirty="0" smtClean="0"/>
              <a:t>Este link recebe o parâmetro </a:t>
            </a:r>
            <a:r>
              <a:rPr lang="pt-BR" sz="1500" dirty="0" err="1" smtClean="0"/>
              <a:t>ajax</a:t>
            </a:r>
            <a:r>
              <a:rPr lang="pt-BR" sz="1500" dirty="0" smtClean="0"/>
              <a:t>=</a:t>
            </a:r>
            <a:r>
              <a:rPr lang="pt-BR" sz="1500" dirty="0" err="1" smtClean="0"/>
              <a:t>true</a:t>
            </a:r>
            <a:r>
              <a:rPr lang="pt-BR" sz="1500" dirty="0" smtClean="0"/>
              <a:t> e o resultado substituirá o conteúdo da pagina.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err="1" smtClean="0"/>
              <a:t>form.ajaxConteudo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500" dirty="0" smtClean="0"/>
              <a:t>Este formulário ao ser submetido será incluso o parâmetro </a:t>
            </a:r>
            <a:r>
              <a:rPr lang="pt-BR" sz="1500" dirty="0" err="1" smtClean="0"/>
              <a:t>ajax</a:t>
            </a:r>
            <a:r>
              <a:rPr lang="pt-BR" sz="1500" dirty="0" smtClean="0"/>
              <a:t>=</a:t>
            </a:r>
            <a:r>
              <a:rPr lang="pt-BR" sz="1500" dirty="0" err="1" smtClean="0"/>
              <a:t>true</a:t>
            </a:r>
            <a:r>
              <a:rPr lang="pt-BR" sz="1500" dirty="0" smtClean="0"/>
              <a:t> e o resultado substituirá o conteúdo da pagina.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err="1" smtClean="0"/>
              <a:t>a.ajaxSubmit</a:t>
            </a:r>
            <a:endParaRPr lang="pt-BR" sz="2000" b="1" dirty="0" smtClean="0"/>
          </a:p>
          <a:p>
            <a:pPr lvl="1">
              <a:buFont typeface="Wingdings" pitchFamily="2" charset="2"/>
              <a:buChar char="ü"/>
            </a:pPr>
            <a:r>
              <a:rPr lang="pt-BR" sz="1500" dirty="0" smtClean="0"/>
              <a:t>Torna o link em um botão “</a:t>
            </a:r>
            <a:r>
              <a:rPr lang="pt-BR" sz="1500" dirty="0" err="1" smtClean="0"/>
              <a:t>submit</a:t>
            </a:r>
            <a:r>
              <a:rPr lang="pt-BR" sz="1500" dirty="0" smtClean="0"/>
              <a:t>” do formulário que esta contido.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err="1" smtClean="0"/>
              <a:t>a.editar</a:t>
            </a:r>
            <a:r>
              <a:rPr lang="pt-BR" sz="2000" b="1" dirty="0" smtClean="0"/>
              <a:t>, </a:t>
            </a:r>
            <a:r>
              <a:rPr lang="pt-BR" sz="2000" b="1" dirty="0" err="1" smtClean="0"/>
              <a:t>a.incluir</a:t>
            </a:r>
            <a:r>
              <a:rPr lang="pt-BR" sz="2000" b="1" dirty="0" smtClean="0"/>
              <a:t>, </a:t>
            </a:r>
            <a:r>
              <a:rPr lang="pt-BR" sz="2000" b="1" dirty="0" err="1" smtClean="0"/>
              <a:t>a.excluir</a:t>
            </a:r>
            <a:r>
              <a:rPr lang="pt-BR" sz="2000" b="1" dirty="0" smtClean="0"/>
              <a:t>, </a:t>
            </a:r>
            <a:r>
              <a:rPr lang="pt-BR" sz="2000" b="1" dirty="0" err="1" smtClean="0"/>
              <a:t>a.alterar</a:t>
            </a:r>
            <a:endParaRPr lang="pt-BR" sz="2000" b="1" dirty="0" smtClean="0"/>
          </a:p>
          <a:p>
            <a:pPr lvl="1">
              <a:buFont typeface="Wingdings" pitchFamily="2" charset="2"/>
              <a:buChar char="ü"/>
            </a:pPr>
            <a:r>
              <a:rPr lang="pt-BR" sz="1500" dirty="0" smtClean="0"/>
              <a:t>Geralmente utilizadas em listagem onde possa ser realizado o CRUD.</a:t>
            </a:r>
          </a:p>
          <a:p>
            <a:pPr lvl="1">
              <a:buNone/>
            </a:pPr>
            <a:endParaRPr lang="pt-BR" sz="15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0413" t="22320" r="14148" b="46128"/>
          <a:stretch>
            <a:fillRect/>
          </a:stretch>
        </p:blipFill>
        <p:spPr bwMode="auto">
          <a:xfrm>
            <a:off x="1029374" y="4077072"/>
            <a:ext cx="6759236" cy="240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de cantos arredondados 7"/>
          <p:cNvSpPr/>
          <p:nvPr/>
        </p:nvSpPr>
        <p:spPr>
          <a:xfrm>
            <a:off x="755576" y="3933056"/>
            <a:ext cx="7272808" cy="2736304"/>
          </a:xfrm>
          <a:prstGeom prst="round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pt-BR" sz="15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Classes HTML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Principais classes criadas para gerar HTML</a:t>
            </a:r>
            <a:endParaRPr lang="pt-BR" sz="2000" dirty="0"/>
          </a:p>
        </p:txBody>
      </p:sp>
      <p:sp>
        <p:nvSpPr>
          <p:cNvPr id="9" name="Espaço Reservado para Conteúdo 5"/>
          <p:cNvSpPr>
            <a:spLocks noGrp="1"/>
          </p:cNvSpPr>
          <p:nvPr>
            <p:ph idx="1"/>
          </p:nvPr>
        </p:nvSpPr>
        <p:spPr>
          <a:xfrm>
            <a:off x="446856" y="991269"/>
            <a:ext cx="8229600" cy="58667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000" b="1" dirty="0" err="1" smtClean="0"/>
              <a:t>table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grid</a:t>
            </a:r>
            <a:endParaRPr lang="pt-BR" sz="2000" b="1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Tabelas com esta classe  receberão as funcionalidades de paginação, filtro por texto e ordenação por coluna.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err="1" smtClean="0"/>
              <a:t>table</a:t>
            </a:r>
            <a:r>
              <a:rPr lang="pt-BR" sz="2000" b="1" dirty="0" smtClean="0"/>
              <a:t>.</a:t>
            </a:r>
            <a:r>
              <a:rPr lang="pt-BR" sz="2000" b="1" dirty="0" err="1" smtClean="0"/>
              <a:t>noErrorLabel</a:t>
            </a:r>
            <a:endParaRPr lang="pt-BR" sz="2000" b="1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Esta classe apenas esconde a mensagem de erro.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div.</a:t>
            </a:r>
            <a:r>
              <a:rPr lang="pt-BR" sz="2000" b="1" dirty="0" err="1" smtClean="0"/>
              <a:t>radioset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Grupo de Radio </a:t>
            </a:r>
            <a:r>
              <a:rPr lang="pt-BR" sz="1600" dirty="0" err="1" smtClean="0"/>
              <a:t>Buttons</a:t>
            </a:r>
            <a:r>
              <a:rPr lang="pt-BR" sz="1600" dirty="0" smtClean="0"/>
              <a:t> com a aparência de botões </a:t>
            </a:r>
            <a:r>
              <a:rPr lang="pt-BR" sz="1600" dirty="0" err="1" smtClean="0"/>
              <a:t>jQueryUI</a:t>
            </a:r>
            <a:endParaRPr lang="pt-BR" sz="1600" dirty="0" smtClean="0"/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campoData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Campo com </a:t>
            </a:r>
            <a:r>
              <a:rPr lang="pt-BR" sz="1600" dirty="0" err="1" smtClean="0"/>
              <a:t>datePicker</a:t>
            </a:r>
            <a:endParaRPr lang="pt-BR" sz="1600" dirty="0" smtClean="0"/>
          </a:p>
          <a:p>
            <a:pPr lvl="1">
              <a:buNone/>
            </a:pPr>
            <a:endParaRPr lang="pt-BR" sz="1600" dirty="0" smtClean="0"/>
          </a:p>
          <a:p>
            <a:pPr lvl="1">
              <a:buNone/>
            </a:pPr>
            <a:endParaRPr lang="pt-BR" sz="1600" dirty="0" smtClean="0"/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campoCep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Campo com máscara de CEP (00000-000)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campoCnpj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Campo com máscara de CNPJ  (00.000.000/0000-00)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campoCpf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Campo com máscara de CPF   (000.000.000-00)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2184" t="36495" r="53050" b="36100"/>
          <a:stretch>
            <a:fillRect/>
          </a:stretch>
        </p:blipFill>
        <p:spPr bwMode="auto">
          <a:xfrm>
            <a:off x="3419872" y="3284984"/>
            <a:ext cx="124151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 l="32184" t="67680" r="53641" b="27595"/>
          <a:stretch>
            <a:fillRect/>
          </a:stretch>
        </p:blipFill>
        <p:spPr bwMode="auto">
          <a:xfrm>
            <a:off x="6444208" y="2780928"/>
            <a:ext cx="17281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43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sp>
        <p:nvSpPr>
          <p:cNvPr id="7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Classes HTML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Principais classes criadas para gerar HTML</a:t>
            </a:r>
            <a:endParaRPr lang="pt-BR" sz="2000" dirty="0"/>
          </a:p>
        </p:txBody>
      </p:sp>
      <p:sp>
        <p:nvSpPr>
          <p:cNvPr id="9" name="Espaço Reservado para Conteúdo 5"/>
          <p:cNvSpPr>
            <a:spLocks noGrp="1"/>
          </p:cNvSpPr>
          <p:nvPr>
            <p:ph idx="1"/>
          </p:nvPr>
        </p:nvSpPr>
        <p:spPr>
          <a:xfrm>
            <a:off x="446856" y="991269"/>
            <a:ext cx="8229600" cy="58667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campoDdd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Campo com máscara de DDD (00)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campoTelefone</a:t>
            </a:r>
            <a:endParaRPr lang="pt-BR" sz="2000" b="1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Campo com máscara de telefone (0000-0000)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campoFloat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Campo com terá mascara de </a:t>
            </a:r>
            <a:r>
              <a:rPr lang="pt-BR" sz="1600" dirty="0" err="1" smtClean="0"/>
              <a:t>Float</a:t>
            </a:r>
            <a:r>
              <a:rPr lang="pt-BR" sz="1600" dirty="0" smtClean="0"/>
              <a:t> (0,00)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campoMesAno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Campo com terá mascara de </a:t>
            </a:r>
            <a:r>
              <a:rPr lang="pt-BR" sz="1600" dirty="0" err="1" smtClean="0"/>
              <a:t>MesAno</a:t>
            </a:r>
            <a:r>
              <a:rPr lang="pt-BR" sz="1600" dirty="0" smtClean="0"/>
              <a:t> (mm/</a:t>
            </a:r>
            <a:r>
              <a:rPr lang="pt-BR" sz="1600" dirty="0" err="1" smtClean="0"/>
              <a:t>aaaa</a:t>
            </a:r>
            <a:r>
              <a:rPr lang="pt-BR" sz="16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campoAno</a:t>
            </a:r>
            <a:endParaRPr lang="pt-BR" sz="2000" b="1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Campo com máscara de Ano (</a:t>
            </a:r>
            <a:r>
              <a:rPr lang="pt-BR" sz="1600" dirty="0" err="1" smtClean="0"/>
              <a:t>aaaa</a:t>
            </a:r>
            <a:r>
              <a:rPr lang="pt-BR" sz="1600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campoHoraSimples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Este campo terá mascara de </a:t>
            </a:r>
            <a:r>
              <a:rPr lang="pt-BR" sz="1600" dirty="0" err="1" smtClean="0"/>
              <a:t>HoraSimples</a:t>
            </a:r>
            <a:r>
              <a:rPr lang="pt-BR" sz="1600" dirty="0" smtClean="0"/>
              <a:t> (00h00m)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campoHoraComposta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Este campo terá mascara de </a:t>
            </a:r>
            <a:r>
              <a:rPr lang="pt-BR" sz="1600" dirty="0" err="1" smtClean="0"/>
              <a:t>HoraComposta</a:t>
            </a:r>
            <a:r>
              <a:rPr lang="pt-BR" sz="1600" dirty="0" smtClean="0"/>
              <a:t> (00h00m00s)</a:t>
            </a:r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input.</a:t>
            </a:r>
            <a:r>
              <a:rPr lang="pt-BR" sz="2000" b="1" dirty="0" err="1" smtClean="0"/>
              <a:t>campoInteiro</a:t>
            </a:r>
            <a:endParaRPr lang="pt-BR" sz="2000" dirty="0" smtClean="0"/>
          </a:p>
          <a:p>
            <a:pPr lvl="1">
              <a:buFont typeface="Wingdings" pitchFamily="2" charset="2"/>
              <a:buChar char="ü"/>
            </a:pPr>
            <a:r>
              <a:rPr lang="pt-BR" sz="1600" dirty="0" smtClean="0"/>
              <a:t>Este campo terá mascara de Inteiro (0)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843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Estrutura do framework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Como funciona o framework</a:t>
            </a:r>
            <a:endParaRPr lang="pt-BR" sz="2000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395536" y="1052736"/>
            <a:ext cx="8352928" cy="5544616"/>
            <a:chOff x="323528" y="836712"/>
            <a:chExt cx="7920880" cy="5760640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836712"/>
              <a:ext cx="990600" cy="10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ight Arrow 4"/>
            <p:cNvSpPr/>
            <p:nvPr/>
          </p:nvSpPr>
          <p:spPr>
            <a:xfrm>
              <a:off x="1835696" y="1052736"/>
              <a:ext cx="1296144" cy="21602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ight Arrow 6"/>
            <p:cNvSpPr/>
            <p:nvPr/>
          </p:nvSpPr>
          <p:spPr>
            <a:xfrm rot="10800000">
              <a:off x="1835695" y="1340767"/>
              <a:ext cx="1296144" cy="260938"/>
            </a:xfrm>
            <a:prstGeom prst="rightArrow">
              <a:avLst/>
            </a:prstGeom>
            <a:solidFill>
              <a:srgbClr val="FF505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7"/>
            <p:cNvSpPr/>
            <p:nvPr/>
          </p:nvSpPr>
          <p:spPr>
            <a:xfrm>
              <a:off x="3419872" y="980728"/>
              <a:ext cx="1944216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Controller</a:t>
              </a:r>
              <a:endParaRPr lang="pt-BR" b="1" dirty="0" smtClean="0"/>
            </a:p>
          </p:txBody>
        </p:sp>
        <p:sp>
          <p:nvSpPr>
            <p:cNvPr id="28" name="Rectangle 11"/>
            <p:cNvSpPr/>
            <p:nvPr/>
          </p:nvSpPr>
          <p:spPr>
            <a:xfrm>
              <a:off x="3635896" y="2780928"/>
              <a:ext cx="1584176" cy="72008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Template</a:t>
              </a:r>
              <a:endParaRPr lang="pt-BR" b="1" dirty="0"/>
            </a:p>
          </p:txBody>
        </p:sp>
        <p:sp>
          <p:nvSpPr>
            <p:cNvPr id="29" name="Right Arrow 12"/>
            <p:cNvSpPr/>
            <p:nvPr/>
          </p:nvSpPr>
          <p:spPr>
            <a:xfrm rot="16200000">
              <a:off x="3943851" y="2112933"/>
              <a:ext cx="944138" cy="263904"/>
            </a:xfrm>
            <a:prstGeom prst="rightArrow">
              <a:avLst/>
            </a:prstGeom>
            <a:solidFill>
              <a:srgbClr val="FF505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13"/>
            <p:cNvSpPr/>
            <p:nvPr/>
          </p:nvSpPr>
          <p:spPr>
            <a:xfrm>
              <a:off x="3635896" y="5949280"/>
              <a:ext cx="1656184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Migalha</a:t>
              </a:r>
            </a:p>
          </p:txBody>
        </p:sp>
        <p:sp>
          <p:nvSpPr>
            <p:cNvPr id="31" name="Rectangle 15"/>
            <p:cNvSpPr/>
            <p:nvPr/>
          </p:nvSpPr>
          <p:spPr>
            <a:xfrm>
              <a:off x="4572000" y="4797152"/>
              <a:ext cx="1656184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Mensagens</a:t>
              </a:r>
            </a:p>
          </p:txBody>
        </p:sp>
        <p:sp>
          <p:nvSpPr>
            <p:cNvPr id="32" name="Rectangle 16"/>
            <p:cNvSpPr/>
            <p:nvPr/>
          </p:nvSpPr>
          <p:spPr>
            <a:xfrm>
              <a:off x="323528" y="2924944"/>
              <a:ext cx="1656184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Documentos</a:t>
              </a:r>
            </a:p>
            <a:p>
              <a:pPr algn="ctr"/>
              <a:r>
                <a:rPr lang="pt-BR" b="1" dirty="0" smtClean="0"/>
                <a:t>(</a:t>
              </a:r>
              <a:r>
                <a:rPr lang="pt-BR" b="1" dirty="0" err="1" smtClean="0"/>
                <a:t>html</a:t>
              </a:r>
              <a:r>
                <a:rPr lang="pt-BR" b="1" dirty="0" smtClean="0"/>
                <a:t>,</a:t>
              </a:r>
              <a:r>
                <a:rPr lang="pt-BR" b="1" dirty="0" err="1" smtClean="0"/>
                <a:t>xml</a:t>
              </a:r>
              <a:r>
                <a:rPr lang="pt-BR" b="1" dirty="0" smtClean="0"/>
                <a:t>)</a:t>
              </a:r>
            </a:p>
          </p:txBody>
        </p:sp>
        <p:sp>
          <p:nvSpPr>
            <p:cNvPr id="36" name="Right Arrow 18"/>
            <p:cNvSpPr/>
            <p:nvPr/>
          </p:nvSpPr>
          <p:spPr>
            <a:xfrm>
              <a:off x="2195736" y="3068960"/>
              <a:ext cx="1296144" cy="21602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ight Arrow 20"/>
            <p:cNvSpPr/>
            <p:nvPr/>
          </p:nvSpPr>
          <p:spPr>
            <a:xfrm rot="16200000">
              <a:off x="4383399" y="4120273"/>
              <a:ext cx="1023890" cy="217408"/>
            </a:xfrm>
            <a:prstGeom prst="rightArrow">
              <a:avLst/>
            </a:prstGeom>
            <a:solidFill>
              <a:srgbClr val="FF505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ight Arrow 21"/>
            <p:cNvSpPr/>
            <p:nvPr/>
          </p:nvSpPr>
          <p:spPr>
            <a:xfrm rot="16200000">
              <a:off x="3311860" y="4689140"/>
              <a:ext cx="2160240" cy="216024"/>
            </a:xfrm>
            <a:prstGeom prst="rightArrow">
              <a:avLst/>
            </a:prstGeom>
            <a:solidFill>
              <a:srgbClr val="FF505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5"/>
            <p:cNvSpPr/>
            <p:nvPr/>
          </p:nvSpPr>
          <p:spPr>
            <a:xfrm>
              <a:off x="391811" y="5085184"/>
              <a:ext cx="1656184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/>
                <a:t>Mapeamento</a:t>
              </a:r>
            </a:p>
            <a:p>
              <a:pPr algn="ctr"/>
              <a:r>
                <a:rPr lang="pt-BR" b="1" dirty="0" smtClean="0"/>
                <a:t>(Menu)</a:t>
              </a:r>
            </a:p>
          </p:txBody>
        </p:sp>
        <p:sp>
          <p:nvSpPr>
            <p:cNvPr id="43" name="Bent-Up Arrow 26"/>
            <p:cNvSpPr/>
            <p:nvPr/>
          </p:nvSpPr>
          <p:spPr>
            <a:xfrm>
              <a:off x="2098898" y="3717032"/>
              <a:ext cx="1825031" cy="1758117"/>
            </a:xfrm>
            <a:prstGeom prst="bentUpArrow">
              <a:avLst>
                <a:gd name="adj1" fmla="val 7071"/>
                <a:gd name="adj2" fmla="val 7268"/>
                <a:gd name="adj3" fmla="val 10121"/>
              </a:avLst>
            </a:prstGeom>
            <a:solidFill>
              <a:srgbClr val="FF505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ight Arrow 27"/>
            <p:cNvSpPr/>
            <p:nvPr/>
          </p:nvSpPr>
          <p:spPr>
            <a:xfrm rot="5400000">
              <a:off x="575556" y="4257092"/>
              <a:ext cx="1296144" cy="21602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Bent-Up Arrow 22"/>
            <p:cNvSpPr/>
            <p:nvPr/>
          </p:nvSpPr>
          <p:spPr>
            <a:xfrm rot="5400000" flipV="1">
              <a:off x="5148064" y="2924944"/>
              <a:ext cx="3456384" cy="1152128"/>
            </a:xfrm>
            <a:prstGeom prst="bentUpArrow">
              <a:avLst>
                <a:gd name="adj1" fmla="val 8293"/>
                <a:gd name="adj2" fmla="val 7987"/>
                <a:gd name="adj3" fmla="val 1123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Bent-Up Arrow 23"/>
            <p:cNvSpPr/>
            <p:nvPr/>
          </p:nvSpPr>
          <p:spPr>
            <a:xfrm rot="5400000" flipV="1">
              <a:off x="4463988" y="2960948"/>
              <a:ext cx="4608512" cy="2232248"/>
            </a:xfrm>
            <a:prstGeom prst="bentUpArrow">
              <a:avLst>
                <a:gd name="adj1" fmla="val 3857"/>
                <a:gd name="adj2" fmla="val 3940"/>
                <a:gd name="adj3" fmla="val 6968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ight Arrow 9"/>
            <p:cNvSpPr/>
            <p:nvPr/>
          </p:nvSpPr>
          <p:spPr>
            <a:xfrm>
              <a:off x="5508105" y="1196752"/>
              <a:ext cx="936104" cy="216024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10"/>
            <p:cNvSpPr/>
            <p:nvPr/>
          </p:nvSpPr>
          <p:spPr>
            <a:xfrm>
              <a:off x="6516216" y="980728"/>
              <a:ext cx="1728192" cy="64807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 smtClean="0"/>
                <a:t>Action</a:t>
              </a:r>
              <a:endParaRPr lang="pt-BR" b="1" dirty="0" smtClean="0"/>
            </a:p>
          </p:txBody>
        </p:sp>
        <p:sp>
          <p:nvSpPr>
            <p:cNvPr id="49" name="Bent-Up Arrow 24"/>
            <p:cNvSpPr/>
            <p:nvPr/>
          </p:nvSpPr>
          <p:spPr>
            <a:xfrm rot="5400000" flipV="1">
              <a:off x="5400095" y="1736812"/>
              <a:ext cx="1584176" cy="1656184"/>
            </a:xfrm>
            <a:prstGeom prst="bentUpArrow">
              <a:avLst>
                <a:gd name="adj1" fmla="val 8293"/>
                <a:gd name="adj2" fmla="val 7987"/>
                <a:gd name="adj3" fmla="val 11231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007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Identificação de Usuários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Como criar usuário para o sistema e definir perfis de acesso</a:t>
            </a:r>
            <a:endParaRPr lang="pt-BR" sz="20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6856" y="991269"/>
            <a:ext cx="8229600" cy="58667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1500" dirty="0"/>
              <a:t>A criação de novos usuários, bem como a definição de seu perfil, é realizada por meio de um arquivo XML localizado em </a:t>
            </a:r>
            <a:r>
              <a:rPr lang="pt-BR" sz="1500" b="1" dirty="0" smtClean="0">
                <a:solidFill>
                  <a:srgbClr val="002060"/>
                </a:solidFill>
              </a:rPr>
              <a:t>WEB-INF/</a:t>
            </a:r>
            <a:r>
              <a:rPr lang="pt-BR" sz="1500" b="1" dirty="0" err="1" smtClean="0">
                <a:solidFill>
                  <a:srgbClr val="002060"/>
                </a:solidFill>
              </a:rPr>
              <a:t>usuarios</a:t>
            </a:r>
            <a:r>
              <a:rPr lang="pt-BR" sz="1500" b="1" dirty="0" smtClean="0">
                <a:solidFill>
                  <a:srgbClr val="002060"/>
                </a:solidFill>
              </a:rPr>
              <a:t>.</a:t>
            </a:r>
            <a:r>
              <a:rPr lang="pt-BR" sz="1500" b="1" dirty="0" err="1" smtClean="0">
                <a:solidFill>
                  <a:srgbClr val="002060"/>
                </a:solidFill>
              </a:rPr>
              <a:t>xm</a:t>
            </a:r>
            <a:r>
              <a:rPr lang="pt-BR" sz="1500" dirty="0" err="1" smtClean="0"/>
              <a:t>l</a:t>
            </a:r>
            <a:endParaRPr lang="pt-BR" sz="1500" dirty="0" smtClean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 smtClean="0"/>
          </a:p>
          <a:p>
            <a:pPr>
              <a:buFont typeface="Wingdings" pitchFamily="2" charset="2"/>
              <a:buChar char="ü"/>
            </a:pPr>
            <a:r>
              <a:rPr lang="pt-BR" sz="1500" dirty="0"/>
              <a:t>Os </a:t>
            </a:r>
            <a:r>
              <a:rPr lang="pt-BR" sz="1500" dirty="0" smtClean="0"/>
              <a:t>perfis </a:t>
            </a:r>
            <a:r>
              <a:rPr lang="pt-BR" sz="1500" dirty="0"/>
              <a:t>são utilizados para permitir acesso à determinadas funcionalidades</a:t>
            </a:r>
            <a:r>
              <a:rPr lang="pt-BR" sz="1500" dirty="0" smtClean="0"/>
              <a:t>. Ao definir o mapeamento no </a:t>
            </a:r>
            <a:r>
              <a:rPr lang="pt-BR" sz="1500" b="1" dirty="0" smtClean="0"/>
              <a:t>menu</a:t>
            </a:r>
            <a:r>
              <a:rPr lang="pt-BR" sz="1500" dirty="0" smtClean="0"/>
              <a:t> iremos atribuir quais perfis poderão acessá-lo. As configurações de acesso são definidas no arquivo XML localizado em </a:t>
            </a:r>
            <a:r>
              <a:rPr lang="pt-BR" sz="1500" b="1" dirty="0" smtClean="0">
                <a:solidFill>
                  <a:srgbClr val="002060"/>
                </a:solidFill>
              </a:rPr>
              <a:t>WEB-INF/menu.</a:t>
            </a:r>
            <a:r>
              <a:rPr lang="pt-BR" sz="1500" b="1" dirty="0" err="1" smtClean="0">
                <a:solidFill>
                  <a:srgbClr val="002060"/>
                </a:solidFill>
              </a:rPr>
              <a:t>xml</a:t>
            </a:r>
            <a:endParaRPr lang="pt-BR" sz="15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/>
          </a:p>
          <a:p>
            <a:pPr>
              <a:buNone/>
            </a:pPr>
            <a:endParaRPr lang="pt-BR" sz="1500" dirty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pt-BR" sz="1500" dirty="0">
              <a:solidFill>
                <a:srgbClr val="002060"/>
              </a:solidFill>
            </a:endParaRPr>
          </a:p>
          <a:p>
            <a:pPr>
              <a:buNone/>
            </a:pPr>
            <a:endParaRPr lang="pt-BR" sz="15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pt-BR" sz="1500" dirty="0" smtClean="0">
              <a:solidFill>
                <a:srgbClr val="002060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grpSp>
        <p:nvGrpSpPr>
          <p:cNvPr id="39" name="Grupo 38"/>
          <p:cNvGrpSpPr/>
          <p:nvPr/>
        </p:nvGrpSpPr>
        <p:grpSpPr>
          <a:xfrm>
            <a:off x="539552" y="1507744"/>
            <a:ext cx="7685372" cy="2137280"/>
            <a:chOff x="539552" y="1435736"/>
            <a:chExt cx="5832648" cy="2137280"/>
          </a:xfrm>
        </p:grpSpPr>
        <p:sp>
          <p:nvSpPr>
            <p:cNvPr id="11" name="Retângulo de cantos arredondados 10"/>
            <p:cNvSpPr/>
            <p:nvPr/>
          </p:nvSpPr>
          <p:spPr>
            <a:xfrm>
              <a:off x="539552" y="1628800"/>
              <a:ext cx="5832648" cy="19442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pt-BR" sz="1500" dirty="0" smtClean="0">
                  <a:solidFill>
                    <a:srgbClr val="0070C0"/>
                  </a:solidFill>
                </a:rPr>
                <a:t>&lt;</a:t>
              </a:r>
              <a:r>
                <a:rPr lang="pt-BR" sz="1500" dirty="0" err="1" smtClean="0">
                  <a:solidFill>
                    <a:srgbClr val="0070C0"/>
                  </a:solidFill>
                </a:rPr>
                <a:t>Usuarios</a:t>
              </a:r>
              <a:r>
                <a:rPr lang="pt-BR" sz="1500" dirty="0" smtClean="0">
                  <a:solidFill>
                    <a:srgbClr val="0070C0"/>
                  </a:solidFill>
                </a:rPr>
                <a:t>&gt;</a:t>
              </a:r>
            </a:p>
            <a:p>
              <a:pPr>
                <a:buNone/>
              </a:pPr>
              <a:r>
                <a:rPr lang="pt-BR" sz="1500" dirty="0" smtClean="0">
                  <a:solidFill>
                    <a:srgbClr val="0070C0"/>
                  </a:solidFill>
                </a:rPr>
                <a:t>    &lt;</a:t>
              </a:r>
              <a:r>
                <a:rPr lang="pt-BR" sz="1500" dirty="0" err="1" smtClean="0">
                  <a:solidFill>
                    <a:srgbClr val="0070C0"/>
                  </a:solidFill>
                </a:rPr>
                <a:t>Usuario</a:t>
              </a:r>
              <a:r>
                <a:rPr lang="pt-BR" sz="1500" dirty="0" smtClean="0">
                  <a:solidFill>
                    <a:srgbClr val="0070C0"/>
                  </a:solidFill>
                </a:rPr>
                <a:t>&gt;</a:t>
              </a:r>
            </a:p>
            <a:p>
              <a:pPr>
                <a:buNone/>
              </a:pPr>
              <a:r>
                <a:rPr lang="pt-BR" sz="1500" dirty="0" smtClean="0">
                  <a:solidFill>
                    <a:srgbClr val="0070C0"/>
                  </a:solidFill>
                </a:rPr>
                <a:t>        &lt;nome&gt;</a:t>
              </a:r>
              <a:r>
                <a:rPr lang="pt-BR" sz="1500" dirty="0" err="1" smtClean="0">
                  <a:solidFill>
                    <a:schemeClr val="tx1"/>
                  </a:solidFill>
                </a:rPr>
                <a:t>Admin</a:t>
              </a:r>
              <a:r>
                <a:rPr lang="pt-BR" sz="1500" dirty="0" smtClean="0">
                  <a:solidFill>
                    <a:srgbClr val="0070C0"/>
                  </a:solidFill>
                </a:rPr>
                <a:t>&lt;/nome&gt;</a:t>
              </a:r>
            </a:p>
            <a:p>
              <a:pPr>
                <a:buNone/>
              </a:pPr>
              <a:r>
                <a:rPr lang="pt-BR" sz="1500" dirty="0" smtClean="0">
                  <a:solidFill>
                    <a:srgbClr val="0070C0"/>
                  </a:solidFill>
                </a:rPr>
                <a:t>        &lt;senha&gt;</a:t>
              </a:r>
              <a:r>
                <a:rPr lang="pt-BR" sz="1500" dirty="0" err="1" smtClean="0">
                  <a:solidFill>
                    <a:schemeClr val="tx1"/>
                  </a:solidFill>
                </a:rPr>
                <a:t>uniceub</a:t>
              </a:r>
              <a:r>
                <a:rPr lang="pt-BR" sz="1500" dirty="0" smtClean="0">
                  <a:solidFill>
                    <a:srgbClr val="0070C0"/>
                  </a:solidFill>
                </a:rPr>
                <a:t>&lt;/senha&gt;</a:t>
              </a:r>
            </a:p>
            <a:p>
              <a:pPr>
                <a:buNone/>
              </a:pPr>
              <a:r>
                <a:rPr lang="pt-BR" sz="1500" dirty="0" smtClean="0">
                  <a:solidFill>
                    <a:srgbClr val="0070C0"/>
                  </a:solidFill>
                </a:rPr>
                <a:t>        &lt;perfil&gt;</a:t>
              </a:r>
              <a:r>
                <a:rPr lang="pt-BR" sz="1500" dirty="0" smtClean="0">
                  <a:solidFill>
                    <a:schemeClr val="tx1"/>
                  </a:solidFill>
                </a:rPr>
                <a:t>Administrador, </a:t>
              </a:r>
              <a:r>
                <a:rPr lang="pt-BR" sz="1500" dirty="0" err="1" smtClean="0">
                  <a:solidFill>
                    <a:schemeClr val="tx1"/>
                  </a:solidFill>
                </a:rPr>
                <a:t>Usuario</a:t>
              </a:r>
              <a:r>
                <a:rPr lang="pt-BR" sz="1500" dirty="0" smtClean="0">
                  <a:solidFill>
                    <a:srgbClr val="0070C0"/>
                  </a:solidFill>
                </a:rPr>
                <a:t>&lt;/perfil&gt;</a:t>
              </a:r>
            </a:p>
            <a:p>
              <a:pPr>
                <a:buNone/>
              </a:pPr>
              <a:r>
                <a:rPr lang="pt-BR" sz="1500" dirty="0" smtClean="0">
                  <a:solidFill>
                    <a:srgbClr val="0070C0"/>
                  </a:solidFill>
                </a:rPr>
                <a:t>    &lt;/</a:t>
              </a:r>
              <a:r>
                <a:rPr lang="pt-BR" sz="1500" dirty="0" err="1" smtClean="0">
                  <a:solidFill>
                    <a:srgbClr val="0070C0"/>
                  </a:solidFill>
                </a:rPr>
                <a:t>Usuario</a:t>
              </a:r>
              <a:r>
                <a:rPr lang="pt-BR" sz="1500" dirty="0" smtClean="0">
                  <a:solidFill>
                    <a:srgbClr val="0070C0"/>
                  </a:solidFill>
                </a:rPr>
                <a:t>&gt;</a:t>
              </a:r>
            </a:p>
            <a:p>
              <a:pPr>
                <a:buNone/>
              </a:pPr>
              <a:r>
                <a:rPr lang="pt-BR" sz="1500" dirty="0" smtClean="0">
                  <a:solidFill>
                    <a:srgbClr val="0070C0"/>
                  </a:solidFill>
                </a:rPr>
                <a:t>&lt;/</a:t>
              </a:r>
              <a:r>
                <a:rPr lang="pt-BR" sz="1500" dirty="0" err="1" smtClean="0">
                  <a:solidFill>
                    <a:srgbClr val="0070C0"/>
                  </a:solidFill>
                </a:rPr>
                <a:t>Usuarios</a:t>
              </a:r>
              <a:r>
                <a:rPr lang="pt-BR" sz="1500" dirty="0" smtClean="0">
                  <a:solidFill>
                    <a:srgbClr val="0070C0"/>
                  </a:solidFill>
                </a:rPr>
                <a:t>&gt;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27584" y="1435736"/>
              <a:ext cx="167932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rgbClr val="002060"/>
                  </a:solidFill>
                </a:rPr>
                <a:t>Estrutura de Usuário</a:t>
              </a:r>
              <a:endParaRPr lang="pt-BR" b="1" dirty="0">
                <a:solidFill>
                  <a:srgbClr val="002060"/>
                </a:solidFill>
              </a:endParaRPr>
            </a:p>
          </p:txBody>
        </p:sp>
        <p:cxnSp>
          <p:nvCxnSpPr>
            <p:cNvPr id="8" name="Conector de seta reta 7"/>
            <p:cNvCxnSpPr/>
            <p:nvPr/>
          </p:nvCxnSpPr>
          <p:spPr>
            <a:xfrm>
              <a:off x="1395626" y="1916832"/>
              <a:ext cx="24316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3818487" y="1768460"/>
              <a:ext cx="194421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 smtClean="0">
                  <a:solidFill>
                    <a:srgbClr val="FF0000"/>
                  </a:solidFill>
                </a:rPr>
                <a:t>Grupo de Usuários</a:t>
              </a:r>
              <a:endParaRPr lang="pt-BR" sz="13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Conector de seta reta 15"/>
            <p:cNvCxnSpPr/>
            <p:nvPr/>
          </p:nvCxnSpPr>
          <p:spPr>
            <a:xfrm>
              <a:off x="1467298" y="2146108"/>
              <a:ext cx="23769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3818487" y="1988840"/>
              <a:ext cx="194421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 err="1" smtClean="0">
                  <a:solidFill>
                    <a:srgbClr val="FF0000"/>
                  </a:solidFill>
                </a:rPr>
                <a:t>Tag</a:t>
              </a:r>
              <a:r>
                <a:rPr lang="pt-BR" sz="1300" dirty="0" smtClean="0">
                  <a:solidFill>
                    <a:srgbClr val="FF0000"/>
                  </a:solidFill>
                </a:rPr>
                <a:t> para novo Usuário</a:t>
              </a:r>
              <a:endParaRPr lang="pt-BR" sz="1300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Conector de seta reta 18"/>
            <p:cNvCxnSpPr/>
            <p:nvPr/>
          </p:nvCxnSpPr>
          <p:spPr>
            <a:xfrm>
              <a:off x="2363732" y="2388636"/>
              <a:ext cx="14753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/>
            <p:cNvSpPr txBox="1"/>
            <p:nvPr/>
          </p:nvSpPr>
          <p:spPr>
            <a:xfrm>
              <a:off x="3818487" y="2218116"/>
              <a:ext cx="194421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 smtClean="0">
                  <a:solidFill>
                    <a:srgbClr val="FF0000"/>
                  </a:solidFill>
                </a:rPr>
                <a:t>Nome Usuário (</a:t>
              </a:r>
              <a:r>
                <a:rPr lang="pt-BR" sz="1300" dirty="0" err="1" smtClean="0">
                  <a:solidFill>
                    <a:srgbClr val="FF0000"/>
                  </a:solidFill>
                </a:rPr>
                <a:t>login</a:t>
              </a:r>
              <a:r>
                <a:rPr lang="pt-BR" sz="1300" dirty="0" smtClean="0">
                  <a:solidFill>
                    <a:srgbClr val="FF0000"/>
                  </a:solidFill>
                </a:rPr>
                <a:t>)</a:t>
              </a:r>
              <a:endParaRPr lang="pt-BR" sz="1300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Conector de seta reta 32"/>
            <p:cNvCxnSpPr/>
            <p:nvPr/>
          </p:nvCxnSpPr>
          <p:spPr>
            <a:xfrm>
              <a:off x="2471732" y="2604660"/>
              <a:ext cx="13660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3271998" y="2839684"/>
              <a:ext cx="546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/>
            <p:cNvSpPr txBox="1"/>
            <p:nvPr/>
          </p:nvSpPr>
          <p:spPr>
            <a:xfrm>
              <a:off x="3818487" y="2448784"/>
              <a:ext cx="194421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 smtClean="0">
                  <a:solidFill>
                    <a:srgbClr val="FF0000"/>
                  </a:solidFill>
                </a:rPr>
                <a:t>Senha Usuário</a:t>
              </a:r>
              <a:endParaRPr lang="pt-BR" sz="1300" dirty="0">
                <a:solidFill>
                  <a:srgbClr val="FF0000"/>
                </a:solidFill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818487" y="2689920"/>
              <a:ext cx="194421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00" dirty="0" smtClean="0">
                  <a:solidFill>
                    <a:srgbClr val="FF0000"/>
                  </a:solidFill>
                </a:rPr>
                <a:t>Perfil de Acesso</a:t>
              </a:r>
              <a:endParaRPr lang="pt-BR" sz="13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539553" y="4460072"/>
            <a:ext cx="7632848" cy="2137280"/>
            <a:chOff x="539552" y="1435736"/>
            <a:chExt cx="5832648" cy="2137280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539552" y="1628800"/>
              <a:ext cx="5832648" cy="19442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pt-BR" sz="1500" dirty="0" smtClean="0">
                  <a:solidFill>
                    <a:srgbClr val="0070C0"/>
                  </a:solidFill>
                </a:rPr>
                <a:t>&lt;Mapeamento&gt;</a:t>
              </a:r>
            </a:p>
            <a:p>
              <a:pPr>
                <a:buNone/>
              </a:pPr>
              <a:r>
                <a:rPr lang="pt-BR" sz="1500" dirty="0" smtClean="0">
                  <a:solidFill>
                    <a:schemeClr val="tx1"/>
                  </a:solidFill>
                </a:rPr>
                <a:t>    </a:t>
              </a:r>
              <a:r>
                <a:rPr lang="pt-BR" sz="1500" dirty="0" smtClean="0">
                  <a:solidFill>
                    <a:srgbClr val="0070C0"/>
                  </a:solidFill>
                </a:rPr>
                <a:t>&lt;Menu </a:t>
              </a:r>
              <a:r>
                <a:rPr lang="pt-BR" sz="1500" dirty="0" smtClean="0">
                  <a:solidFill>
                    <a:srgbClr val="00B050"/>
                  </a:solidFill>
                </a:rPr>
                <a:t>nome</a:t>
              </a:r>
              <a:r>
                <a:rPr lang="pt-BR" sz="1500" dirty="0" smtClean="0">
                  <a:solidFill>
                    <a:schemeClr val="tx1"/>
                  </a:solidFill>
                </a:rPr>
                <a:t>=</a:t>
              </a:r>
              <a:r>
                <a:rPr lang="pt-BR" sz="1500" dirty="0" smtClean="0">
                  <a:solidFill>
                    <a:schemeClr val="accent6">
                      <a:lumMod val="75000"/>
                    </a:schemeClr>
                  </a:solidFill>
                </a:rPr>
                <a:t>"Inicio" </a:t>
              </a:r>
              <a:r>
                <a:rPr lang="pt-BR" sz="1500" dirty="0" err="1" smtClean="0">
                  <a:solidFill>
                    <a:srgbClr val="00B050"/>
                  </a:solidFill>
                </a:rPr>
                <a:t>permissao</a:t>
              </a:r>
              <a:r>
                <a:rPr lang="pt-BR" sz="1500" dirty="0" smtClean="0">
                  <a:solidFill>
                    <a:schemeClr val="tx1"/>
                  </a:solidFill>
                </a:rPr>
                <a:t>=</a:t>
              </a:r>
              <a:r>
                <a:rPr lang="pt-BR" sz="1500" dirty="0" smtClean="0">
                  <a:solidFill>
                    <a:schemeClr val="accent6">
                      <a:lumMod val="75000"/>
                    </a:schemeClr>
                  </a:solidFill>
                </a:rPr>
                <a:t>"Administrador,</a:t>
              </a:r>
              <a:r>
                <a:rPr lang="pt-BR" sz="1500" dirty="0" err="1" smtClean="0">
                  <a:solidFill>
                    <a:schemeClr val="accent6">
                      <a:lumMod val="75000"/>
                    </a:schemeClr>
                  </a:solidFill>
                </a:rPr>
                <a:t>Usuario</a:t>
              </a:r>
              <a:r>
                <a:rPr lang="pt-BR" sz="1500" dirty="0" smtClean="0">
                  <a:solidFill>
                    <a:schemeClr val="accent6">
                      <a:lumMod val="75000"/>
                    </a:schemeClr>
                  </a:solidFill>
                </a:rPr>
                <a:t>"</a:t>
              </a:r>
              <a:r>
                <a:rPr lang="pt-BR" sz="1500" dirty="0" smtClean="0">
                  <a:solidFill>
                    <a:srgbClr val="00B050"/>
                  </a:solidFill>
                </a:rPr>
                <a:t> url</a:t>
              </a:r>
              <a:r>
                <a:rPr lang="pt-BR" sz="1500" dirty="0" smtClean="0">
                  <a:solidFill>
                    <a:schemeClr val="tx1"/>
                  </a:solidFill>
                </a:rPr>
                <a:t>=</a:t>
              </a:r>
              <a:r>
                <a:rPr lang="pt-BR" sz="1500" dirty="0" smtClean="0">
                  <a:solidFill>
                    <a:schemeClr val="accent6">
                      <a:lumMod val="75000"/>
                    </a:schemeClr>
                  </a:solidFill>
                </a:rPr>
                <a:t>""</a:t>
              </a:r>
              <a:r>
                <a:rPr lang="pt-BR" sz="1500" dirty="0" smtClean="0">
                  <a:solidFill>
                    <a:srgbClr val="0070C0"/>
                  </a:solidFill>
                </a:rPr>
                <a:t>&gt;</a:t>
              </a:r>
            </a:p>
            <a:p>
              <a:pPr>
                <a:buNone/>
              </a:pPr>
              <a:r>
                <a:rPr lang="pt-BR" sz="1500" dirty="0" smtClean="0">
                  <a:solidFill>
                    <a:schemeClr val="tx1"/>
                  </a:solidFill>
                </a:rPr>
                <a:t>        </a:t>
              </a:r>
              <a:r>
                <a:rPr lang="pt-BR" sz="1500" dirty="0" smtClean="0">
                  <a:solidFill>
                    <a:srgbClr val="0070C0"/>
                  </a:solidFill>
                </a:rPr>
                <a:t>&lt;</a:t>
              </a:r>
              <a:r>
                <a:rPr lang="pt-BR" sz="1500" dirty="0" err="1" smtClean="0">
                  <a:solidFill>
                    <a:srgbClr val="0070C0"/>
                  </a:solidFill>
                </a:rPr>
                <a:t>SubMenu</a:t>
              </a:r>
              <a:r>
                <a:rPr lang="pt-BR" sz="1500" dirty="0" smtClean="0">
                  <a:solidFill>
                    <a:srgbClr val="0070C0"/>
                  </a:solidFill>
                </a:rPr>
                <a:t> </a:t>
              </a:r>
              <a:r>
                <a:rPr lang="pt-BR" sz="1500" dirty="0" smtClean="0">
                  <a:solidFill>
                    <a:srgbClr val="00B050"/>
                  </a:solidFill>
                </a:rPr>
                <a:t>nome</a:t>
              </a:r>
              <a:r>
                <a:rPr lang="pt-BR" sz="1500" dirty="0" smtClean="0">
                  <a:solidFill>
                    <a:schemeClr val="tx1"/>
                  </a:solidFill>
                </a:rPr>
                <a:t>=</a:t>
              </a:r>
              <a:r>
                <a:rPr lang="pt-BR" sz="1500" dirty="0" smtClean="0">
                  <a:solidFill>
                    <a:schemeClr val="accent6">
                      <a:lumMod val="75000"/>
                    </a:schemeClr>
                  </a:solidFill>
                </a:rPr>
                <a:t>"Home"</a:t>
              </a:r>
              <a:r>
                <a:rPr lang="pt-BR" sz="1500" dirty="0" smtClean="0">
                  <a:solidFill>
                    <a:schemeClr val="tx1"/>
                  </a:solidFill>
                </a:rPr>
                <a:t> </a:t>
              </a:r>
              <a:r>
                <a:rPr lang="pt-BR" sz="1500" dirty="0" err="1" smtClean="0">
                  <a:solidFill>
                    <a:srgbClr val="00B050"/>
                  </a:solidFill>
                </a:rPr>
                <a:t>permissao</a:t>
              </a:r>
              <a:r>
                <a:rPr lang="pt-BR" sz="1500" dirty="0" smtClean="0">
                  <a:solidFill>
                    <a:schemeClr val="tx1"/>
                  </a:solidFill>
                </a:rPr>
                <a:t>=</a:t>
              </a:r>
              <a:r>
                <a:rPr lang="pt-BR" sz="1500" dirty="0" smtClean="0">
                  <a:solidFill>
                    <a:schemeClr val="accent6">
                      <a:lumMod val="75000"/>
                    </a:schemeClr>
                  </a:solidFill>
                </a:rPr>
                <a:t>"Administrador,</a:t>
              </a:r>
              <a:r>
                <a:rPr lang="pt-BR" sz="1500" dirty="0" err="1" smtClean="0">
                  <a:solidFill>
                    <a:schemeClr val="accent6">
                      <a:lumMod val="75000"/>
                    </a:schemeClr>
                  </a:solidFill>
                </a:rPr>
                <a:t>Usuario</a:t>
              </a:r>
              <a:r>
                <a:rPr lang="pt-BR" sz="1500" dirty="0" smtClean="0">
                  <a:solidFill>
                    <a:schemeClr val="accent6">
                      <a:lumMod val="75000"/>
                    </a:schemeClr>
                  </a:solidFill>
                </a:rPr>
                <a:t>"</a:t>
              </a:r>
              <a:r>
                <a:rPr lang="pt-BR" sz="1500" dirty="0" smtClean="0">
                  <a:solidFill>
                    <a:schemeClr val="tx1"/>
                  </a:solidFill>
                </a:rPr>
                <a:t> </a:t>
              </a:r>
              <a:r>
                <a:rPr lang="pt-BR" sz="1500" dirty="0" smtClean="0">
                  <a:solidFill>
                    <a:srgbClr val="00B050"/>
                  </a:solidFill>
                </a:rPr>
                <a:t>url</a:t>
              </a:r>
              <a:r>
                <a:rPr lang="pt-BR" sz="1500" dirty="0" smtClean="0">
                  <a:solidFill>
                    <a:schemeClr val="tx1"/>
                  </a:solidFill>
                </a:rPr>
                <a:t>=</a:t>
              </a:r>
              <a:r>
                <a:rPr lang="pt-BR" sz="1500" dirty="0" smtClean="0">
                  <a:solidFill>
                    <a:schemeClr val="accent6">
                      <a:lumMod val="75000"/>
                    </a:schemeClr>
                  </a:solidFill>
                </a:rPr>
                <a:t>"inicio"</a:t>
              </a:r>
              <a:r>
                <a:rPr lang="pt-BR" sz="1500" dirty="0" smtClean="0">
                  <a:solidFill>
                    <a:srgbClr val="0070C0"/>
                  </a:solidFill>
                </a:rPr>
                <a:t>&gt;&lt;/</a:t>
              </a:r>
              <a:r>
                <a:rPr lang="pt-BR" sz="1500" dirty="0" err="1" smtClean="0">
                  <a:solidFill>
                    <a:srgbClr val="0070C0"/>
                  </a:solidFill>
                </a:rPr>
                <a:t>SubMenu</a:t>
              </a:r>
              <a:r>
                <a:rPr lang="pt-BR" sz="1500" dirty="0" smtClean="0">
                  <a:solidFill>
                    <a:srgbClr val="0070C0"/>
                  </a:solidFill>
                </a:rPr>
                <a:t>&gt;</a:t>
              </a:r>
            </a:p>
            <a:p>
              <a:pPr>
                <a:buNone/>
              </a:pPr>
              <a:r>
                <a:rPr lang="pt-BR" sz="1500" dirty="0" smtClean="0">
                  <a:solidFill>
                    <a:srgbClr val="0070C0"/>
                  </a:solidFill>
                </a:rPr>
                <a:t>    &lt;/Menu&gt;</a:t>
              </a:r>
            </a:p>
            <a:p>
              <a:pPr>
                <a:buNone/>
              </a:pPr>
              <a:r>
                <a:rPr lang="pt-BR" sz="1500" dirty="0" smtClean="0">
                  <a:solidFill>
                    <a:srgbClr val="0070C0"/>
                  </a:solidFill>
                </a:rPr>
                <a:t>&lt;/Mapeamento&gt;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827585" y="1435736"/>
              <a:ext cx="15277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solidFill>
                    <a:srgbClr val="002060"/>
                  </a:solidFill>
                </a:rPr>
                <a:t>Estrutura de Menu</a:t>
              </a:r>
              <a:endParaRPr lang="pt-BR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7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Formatos de URL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Formato simples e com redirecionamento de HTML </a:t>
            </a:r>
            <a:endParaRPr lang="pt-BR" sz="20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6856" y="991269"/>
            <a:ext cx="8229600" cy="58667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1500" dirty="0" smtClean="0"/>
              <a:t>Toda requisição é feita por meio da URL sendo </a:t>
            </a:r>
            <a:r>
              <a:rPr lang="pt-BR" sz="1500" u="sng" dirty="0" smtClean="0"/>
              <a:t>necessária</a:t>
            </a:r>
            <a:r>
              <a:rPr lang="pt-BR" sz="1500" dirty="0" smtClean="0"/>
              <a:t> a estrutura</a:t>
            </a:r>
            <a:r>
              <a:rPr lang="pt-BR" sz="1500" b="1" dirty="0" smtClean="0">
                <a:solidFill>
                  <a:srgbClr val="002060"/>
                </a:solidFill>
              </a:rPr>
              <a:t> </a:t>
            </a:r>
            <a:r>
              <a:rPr lang="pt-BR" sz="1500" b="1" dirty="0" err="1" smtClean="0">
                <a:solidFill>
                  <a:schemeClr val="tx2"/>
                </a:solidFill>
              </a:rPr>
              <a:t>Action</a:t>
            </a:r>
            <a:r>
              <a:rPr lang="pt-BR" sz="1500" b="1" dirty="0" smtClean="0">
                <a:solidFill>
                  <a:schemeClr val="tx2"/>
                </a:solidFill>
              </a:rPr>
              <a:t>.</a:t>
            </a:r>
            <a:r>
              <a:rPr lang="pt-BR" sz="1500" b="1" dirty="0" err="1" smtClean="0">
                <a:solidFill>
                  <a:schemeClr val="tx2"/>
                </a:solidFill>
              </a:rPr>
              <a:t>Metodo</a:t>
            </a:r>
            <a:r>
              <a:rPr lang="pt-BR" sz="1500" dirty="0" smtClean="0">
                <a:solidFill>
                  <a:schemeClr val="tx2"/>
                </a:solidFill>
              </a:rPr>
              <a:t>.</a:t>
            </a:r>
            <a:r>
              <a:rPr lang="pt-BR" sz="1500" dirty="0" smtClean="0"/>
              <a:t> Em alguns casos é dispensada a alteração de tela, sendo os dados carregados no </a:t>
            </a:r>
            <a:r>
              <a:rPr lang="pt-BR" sz="1500" dirty="0" err="1" smtClean="0"/>
              <a:t>template</a:t>
            </a:r>
            <a:r>
              <a:rPr lang="pt-BR" sz="1500" dirty="0" smtClean="0"/>
              <a:t> atual.</a:t>
            </a:r>
          </a:p>
          <a:p>
            <a:pPr>
              <a:buFont typeface="Wingdings" pitchFamily="2" charset="2"/>
              <a:buChar char="ü"/>
            </a:pPr>
            <a:endParaRPr lang="pt-BR" sz="1500" dirty="0" smtClean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 smtClean="0"/>
          </a:p>
          <a:p>
            <a:pPr>
              <a:buFont typeface="Wingdings" pitchFamily="2" charset="2"/>
              <a:buChar char="ü"/>
            </a:pPr>
            <a:r>
              <a:rPr lang="pt-BR" sz="1500" dirty="0" smtClean="0"/>
              <a:t>Em outros casos a funcionalidade requer o direcionamento para outra tela. Para este cenário o framework foi mapeado para executar o redirecionamento apenas acrescentar o comando </a:t>
            </a:r>
            <a:r>
              <a:rPr lang="pt-BR" sz="1500" b="1" dirty="0" smtClean="0">
                <a:solidFill>
                  <a:schemeClr val="tx2"/>
                </a:solidFill>
              </a:rPr>
              <a:t>.HTML </a:t>
            </a:r>
            <a:r>
              <a:rPr lang="pt-BR" sz="1500" dirty="0" smtClean="0"/>
              <a:t>que é nada mais do que a tela para qual sistema irá carregar.</a:t>
            </a:r>
            <a:endParaRPr lang="pt-BR" sz="1500" dirty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/>
          </a:p>
          <a:p>
            <a:pPr>
              <a:buNone/>
            </a:pPr>
            <a:endParaRPr lang="pt-BR" sz="1500" dirty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pt-BR" sz="1500" dirty="0">
              <a:solidFill>
                <a:srgbClr val="002060"/>
              </a:solidFill>
            </a:endParaRPr>
          </a:p>
          <a:p>
            <a:pPr>
              <a:buNone/>
            </a:pPr>
            <a:endParaRPr lang="pt-BR" sz="15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pt-BR" sz="1500" dirty="0" smtClean="0">
              <a:solidFill>
                <a:srgbClr val="002060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grpSp>
        <p:nvGrpSpPr>
          <p:cNvPr id="2" name="Grupo 38"/>
          <p:cNvGrpSpPr/>
          <p:nvPr/>
        </p:nvGrpSpPr>
        <p:grpSpPr>
          <a:xfrm>
            <a:off x="539552" y="1507744"/>
            <a:ext cx="7685372" cy="2137280"/>
            <a:chOff x="539552" y="1435736"/>
            <a:chExt cx="5832648" cy="2137280"/>
          </a:xfrm>
        </p:grpSpPr>
        <p:sp>
          <p:nvSpPr>
            <p:cNvPr id="11" name="Retângulo de cantos arredondados 10"/>
            <p:cNvSpPr/>
            <p:nvPr/>
          </p:nvSpPr>
          <p:spPr>
            <a:xfrm>
              <a:off x="539552" y="1628800"/>
              <a:ext cx="5832648" cy="19442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pt-BR" sz="1600" dirty="0" smtClean="0">
                  <a:solidFill>
                    <a:schemeClr val="tx1"/>
                  </a:solidFill>
                </a:rPr>
                <a:t>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pt-BR" sz="1600" dirty="0" smtClean="0">
                  <a:solidFill>
                    <a:schemeClr val="tx1"/>
                  </a:solidFill>
                </a:rPr>
                <a:t>/Pasta&gt;.&lt;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Metodo</a:t>
              </a:r>
              <a:r>
                <a:rPr lang="pt-BR" sz="1600" dirty="0" smtClean="0">
                  <a:solidFill>
                    <a:schemeClr val="tx1"/>
                  </a:solidFill>
                </a:rPr>
                <a:t>/HTML&gt;</a:t>
              </a:r>
            </a:p>
            <a:p>
              <a:pPr>
                <a:buNone/>
              </a:pPr>
              <a:endParaRPr lang="pt-BR" sz="1000" dirty="0" smtClean="0">
                <a:solidFill>
                  <a:schemeClr val="tx1"/>
                </a:solidFill>
              </a:endParaRPr>
            </a:p>
            <a:p>
              <a:pPr>
                <a:buNone/>
              </a:pPr>
              <a:r>
                <a:rPr lang="pt-BR" sz="1600" b="1" dirty="0" smtClean="0">
                  <a:solidFill>
                    <a:schemeClr val="tx2"/>
                  </a:solidFill>
                </a:rPr>
                <a:t>Exemplo: </a:t>
              </a:r>
            </a:p>
            <a:p>
              <a:pPr>
                <a:buNone/>
              </a:pPr>
              <a:r>
                <a:rPr lang="pt-BR" sz="1600" dirty="0" smtClean="0">
                  <a:solidFill>
                    <a:schemeClr val="tx1"/>
                  </a:solidFill>
                </a:rPr>
                <a:t>Comando para listar todos os usuário cadastrados (mesmo 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template</a:t>
              </a:r>
              <a:r>
                <a:rPr lang="pt-BR" sz="1600" dirty="0" smtClean="0">
                  <a:solidFill>
                    <a:schemeClr val="tx1"/>
                  </a:solidFill>
                </a:rPr>
                <a:t>)</a:t>
              </a:r>
            </a:p>
            <a:p>
              <a:pPr>
                <a:buNone/>
              </a:pPr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>“</a:t>
              </a:r>
              <a:r>
                <a:rPr lang="pt-B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Usuario</a:t>
              </a:r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>.listar”</a:t>
              </a:r>
            </a:p>
            <a:p>
              <a:pPr>
                <a:buNone/>
              </a:pPr>
              <a:endParaRPr lang="pt-BR" sz="16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27584" y="1435736"/>
              <a:ext cx="25265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2060"/>
                  </a:solidFill>
                </a:rPr>
                <a:t>Com Redirecionamento de HTML</a:t>
              </a:r>
              <a:endParaRPr lang="pt-BR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upo 39"/>
          <p:cNvGrpSpPr/>
          <p:nvPr/>
        </p:nvGrpSpPr>
        <p:grpSpPr>
          <a:xfrm>
            <a:off x="539553" y="4460072"/>
            <a:ext cx="7632848" cy="2137280"/>
            <a:chOff x="539552" y="1435736"/>
            <a:chExt cx="5832648" cy="2137280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539552" y="1628800"/>
              <a:ext cx="5832648" cy="19442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 smtClean="0">
                  <a:solidFill>
                    <a:schemeClr val="tx1"/>
                  </a:solidFill>
                </a:rPr>
                <a:t>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pt-BR" sz="1600" dirty="0" smtClean="0">
                  <a:solidFill>
                    <a:schemeClr val="tx1"/>
                  </a:solidFill>
                </a:rPr>
                <a:t>/Pasta&gt;.&lt;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Metodo</a:t>
              </a:r>
              <a:r>
                <a:rPr lang="pt-BR" sz="1600" dirty="0" smtClean="0">
                  <a:solidFill>
                    <a:schemeClr val="tx1"/>
                  </a:solidFill>
                </a:rPr>
                <a:t>&gt;.&lt;HTML&gt;</a:t>
              </a:r>
              <a:br>
                <a:rPr lang="pt-BR" sz="1600" dirty="0" smtClean="0">
                  <a:solidFill>
                    <a:schemeClr val="tx1"/>
                  </a:solidFill>
                </a:rPr>
              </a:br>
              <a:r>
                <a:rPr lang="pt-BR" sz="1000" dirty="0" smtClean="0">
                  <a:solidFill>
                    <a:schemeClr val="tx1"/>
                  </a:solidFill>
                </a:rPr>
                <a:t> </a:t>
              </a:r>
              <a:endParaRPr lang="pt-BR" sz="1600" dirty="0" smtClean="0">
                <a:solidFill>
                  <a:schemeClr val="tx1"/>
                </a:solidFill>
              </a:endParaRPr>
            </a:p>
            <a:p>
              <a:r>
                <a:rPr lang="pt-BR" sz="1600" b="1" dirty="0" smtClean="0">
                  <a:solidFill>
                    <a:schemeClr val="tx2"/>
                  </a:solidFill>
                </a:rPr>
                <a:t>Exemplos:</a:t>
              </a:r>
            </a:p>
            <a:p>
              <a:r>
                <a:rPr lang="pt-BR" sz="1600" dirty="0" smtClean="0">
                  <a:solidFill>
                    <a:schemeClr val="tx1"/>
                  </a:solidFill>
                </a:rPr>
                <a:t>Comando para criar novo usuário, com isso redirecionar para o formulário de cadastro.</a:t>
              </a:r>
            </a:p>
            <a:p>
              <a:r>
                <a:rPr lang="pt-B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Usuario</a:t>
              </a:r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>.novo.</a:t>
              </a:r>
              <a:r>
                <a:rPr lang="pt-B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formulario</a:t>
              </a:r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/>
              </a:r>
              <a:b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pt-BR" sz="1600" dirty="0" smtClean="0">
                  <a:solidFill>
                    <a:schemeClr val="tx1"/>
                  </a:solidFill>
                </a:rPr>
                <a:t>Comando para editar usuário.</a:t>
              </a:r>
              <a:endParaRPr lang="pt-BR" sz="16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pt-B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Usuario</a:t>
              </a:r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>.editar.</a:t>
              </a:r>
              <a:r>
                <a:rPr lang="pt-B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formulario</a:t>
              </a:r>
              <a:endParaRPr lang="pt-BR" sz="16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827584" y="1435736"/>
              <a:ext cx="25438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2060"/>
                  </a:solidFill>
                </a:rPr>
                <a:t>Com Redirecionamento de HTML</a:t>
              </a:r>
              <a:endParaRPr lang="pt-BR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7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Formatos de URL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Múltiplas ações e com redirecionamento de HTML </a:t>
            </a:r>
            <a:endParaRPr lang="pt-BR" sz="20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6856" y="991269"/>
            <a:ext cx="8229600" cy="58667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1500" dirty="0" smtClean="0"/>
              <a:t>O framework foi preparado para executar múltiplas ações com apenas uma linha de comando. Há casos em que, por exemplo, é necessário criar um novo usuário e logo em seguida exibir toda lista.</a:t>
            </a:r>
          </a:p>
          <a:p>
            <a:pPr>
              <a:buFont typeface="Wingdings" pitchFamily="2" charset="2"/>
              <a:buChar char="ü"/>
            </a:pPr>
            <a:endParaRPr lang="pt-BR" sz="1500" dirty="0" smtClean="0"/>
          </a:p>
          <a:p>
            <a:pPr>
              <a:buFont typeface="Wingdings" pitchFamily="2" charset="2"/>
              <a:buChar char="ü"/>
            </a:pPr>
            <a:endParaRPr lang="pt-BR" sz="1500" dirty="0" smtClean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endParaRPr lang="pt-BR" sz="15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pt-BR" sz="15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pt-BR" sz="15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pt-BR" sz="1500" dirty="0" smtClean="0">
              <a:solidFill>
                <a:srgbClr val="002060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grpSp>
        <p:nvGrpSpPr>
          <p:cNvPr id="2" name="Grupo 38"/>
          <p:cNvGrpSpPr/>
          <p:nvPr/>
        </p:nvGrpSpPr>
        <p:grpSpPr>
          <a:xfrm>
            <a:off x="539552" y="1507744"/>
            <a:ext cx="7685372" cy="2137280"/>
            <a:chOff x="539552" y="1435736"/>
            <a:chExt cx="5832648" cy="2137280"/>
          </a:xfrm>
        </p:grpSpPr>
        <p:sp>
          <p:nvSpPr>
            <p:cNvPr id="11" name="Retângulo de cantos arredondados 10"/>
            <p:cNvSpPr/>
            <p:nvPr/>
          </p:nvSpPr>
          <p:spPr>
            <a:xfrm>
              <a:off x="539552" y="1628800"/>
              <a:ext cx="5832648" cy="19442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4350" indent="-514350"/>
              <a:r>
                <a:rPr lang="pt-BR" sz="1600" dirty="0" smtClean="0">
                  <a:solidFill>
                    <a:schemeClr val="tx1"/>
                  </a:solidFill>
                </a:rPr>
                <a:t>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ActionX</a:t>
              </a:r>
              <a:r>
                <a:rPr lang="pt-BR" sz="1600" dirty="0" smtClean="0">
                  <a:solidFill>
                    <a:schemeClr val="tx1"/>
                  </a:solidFill>
                </a:rPr>
                <a:t>&gt;.&lt;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MetodoX</a:t>
              </a:r>
              <a:r>
                <a:rPr lang="pt-BR" sz="1600" dirty="0" smtClean="0">
                  <a:solidFill>
                    <a:schemeClr val="tx1"/>
                  </a:solidFill>
                </a:rPr>
                <a:t>&gt;.&lt;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ActionY</a:t>
              </a:r>
              <a:r>
                <a:rPr lang="pt-BR" sz="1600" dirty="0" smtClean="0">
                  <a:solidFill>
                    <a:schemeClr val="tx1"/>
                  </a:solidFill>
                </a:rPr>
                <a:t>/Pasta&gt;.&lt;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MetodoY</a:t>
              </a:r>
              <a:r>
                <a:rPr lang="pt-BR" sz="1600" dirty="0" smtClean="0">
                  <a:solidFill>
                    <a:schemeClr val="tx1"/>
                  </a:solidFill>
                </a:rPr>
                <a:t>/HTML&gt;</a:t>
              </a:r>
            </a:p>
            <a:p>
              <a:pPr marL="514350" indent="-514350"/>
              <a:endParaRPr lang="pt-BR" sz="1000" dirty="0" smtClean="0">
                <a:solidFill>
                  <a:schemeClr val="tx1"/>
                </a:solidFill>
              </a:endParaRPr>
            </a:p>
            <a:p>
              <a:pPr>
                <a:buNone/>
              </a:pPr>
              <a:r>
                <a:rPr lang="pt-BR" sz="1600" b="1" dirty="0" smtClean="0">
                  <a:solidFill>
                    <a:schemeClr val="tx2"/>
                  </a:solidFill>
                </a:rPr>
                <a:t>Exemplo: </a:t>
              </a:r>
            </a:p>
            <a:p>
              <a:pPr>
                <a:buNone/>
              </a:pPr>
              <a:r>
                <a:rPr lang="pt-BR" sz="1600" dirty="0" smtClean="0">
                  <a:solidFill>
                    <a:schemeClr val="tx1"/>
                  </a:solidFill>
                </a:rPr>
                <a:t>Comando para criar um novo usuário e em seguida exibir a lista de todos incluindo este.</a:t>
              </a:r>
            </a:p>
            <a:p>
              <a:pPr>
                <a:buNone/>
              </a:pPr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>“</a:t>
              </a:r>
              <a:r>
                <a:rPr lang="pt-B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Usuario</a:t>
              </a:r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>.incluir.</a:t>
              </a:r>
              <a:r>
                <a:rPr lang="pt-B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Usuario</a:t>
              </a:r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>.listar.”</a:t>
              </a:r>
            </a:p>
            <a:p>
              <a:pPr>
                <a:buNone/>
              </a:pPr>
              <a:endParaRPr lang="pt-BR" sz="16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827584" y="1435736"/>
              <a:ext cx="12743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err="1" smtClean="0">
                  <a:solidFill>
                    <a:srgbClr val="002060"/>
                  </a:solidFill>
                </a:rPr>
                <a:t>Multiplas</a:t>
              </a:r>
              <a:r>
                <a:rPr lang="pt-BR" b="1" dirty="0" smtClean="0">
                  <a:solidFill>
                    <a:srgbClr val="002060"/>
                  </a:solidFill>
                </a:rPr>
                <a:t> ações</a:t>
              </a:r>
              <a:endParaRPr lang="pt-BR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" name="Grupo 39"/>
          <p:cNvGrpSpPr/>
          <p:nvPr/>
        </p:nvGrpSpPr>
        <p:grpSpPr>
          <a:xfrm>
            <a:off x="539553" y="4460072"/>
            <a:ext cx="7632848" cy="2137280"/>
            <a:chOff x="539552" y="1435736"/>
            <a:chExt cx="5832648" cy="2137280"/>
          </a:xfrm>
        </p:grpSpPr>
        <p:sp>
          <p:nvSpPr>
            <p:cNvPr id="41" name="Retângulo de cantos arredondados 40"/>
            <p:cNvSpPr/>
            <p:nvPr/>
          </p:nvSpPr>
          <p:spPr>
            <a:xfrm>
              <a:off x="539552" y="1628800"/>
              <a:ext cx="5832648" cy="194421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 smtClean="0">
                  <a:solidFill>
                    <a:schemeClr val="tx1"/>
                  </a:solidFill>
                </a:rPr>
                <a:t>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ActionX</a:t>
              </a:r>
              <a:r>
                <a:rPr lang="pt-BR" sz="1600" dirty="0" smtClean="0">
                  <a:solidFill>
                    <a:schemeClr val="tx1"/>
                  </a:solidFill>
                </a:rPr>
                <a:t>&gt;.&lt;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MetodoX</a:t>
              </a:r>
              <a:r>
                <a:rPr lang="pt-BR" sz="1600" dirty="0" smtClean="0">
                  <a:solidFill>
                    <a:schemeClr val="tx1"/>
                  </a:solidFill>
                </a:rPr>
                <a:t>&gt;.&lt;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ActionY</a:t>
              </a:r>
              <a:r>
                <a:rPr lang="pt-BR" sz="1600" dirty="0" smtClean="0">
                  <a:solidFill>
                    <a:schemeClr val="tx1"/>
                  </a:solidFill>
                </a:rPr>
                <a:t>/Pasta&gt;.&lt;</a:t>
              </a:r>
              <a:r>
                <a:rPr lang="pt-BR" sz="1600" dirty="0" err="1" smtClean="0">
                  <a:solidFill>
                    <a:schemeClr val="tx1"/>
                  </a:solidFill>
                </a:rPr>
                <a:t>MetodoY</a:t>
              </a:r>
              <a:r>
                <a:rPr lang="pt-BR" sz="1600" dirty="0" smtClean="0">
                  <a:solidFill>
                    <a:schemeClr val="tx1"/>
                  </a:solidFill>
                </a:rPr>
                <a:t>&gt;.&lt;HTML&gt;</a:t>
              </a:r>
              <a:br>
                <a:rPr lang="pt-BR" sz="1600" dirty="0" smtClean="0">
                  <a:solidFill>
                    <a:schemeClr val="tx1"/>
                  </a:solidFill>
                </a:rPr>
              </a:br>
              <a:r>
                <a:rPr lang="pt-BR" sz="1000" dirty="0" smtClean="0">
                  <a:solidFill>
                    <a:schemeClr val="tx1"/>
                  </a:solidFill>
                </a:rPr>
                <a:t> </a:t>
              </a:r>
              <a:endParaRPr lang="pt-BR" sz="1600" dirty="0" smtClean="0">
                <a:solidFill>
                  <a:schemeClr val="tx1"/>
                </a:solidFill>
              </a:endParaRPr>
            </a:p>
            <a:p>
              <a:r>
                <a:rPr lang="pt-BR" sz="1600" b="1" dirty="0" smtClean="0">
                  <a:solidFill>
                    <a:schemeClr val="tx2"/>
                  </a:solidFill>
                </a:rPr>
                <a:t>Exemplos:</a:t>
              </a:r>
            </a:p>
            <a:p>
              <a:r>
                <a:rPr lang="pt-BR" sz="1600" dirty="0" smtClean="0">
                  <a:solidFill>
                    <a:schemeClr val="tx1"/>
                  </a:solidFill>
                </a:rPr>
                <a:t>Comando para alterar um usuário e retornar a tela do formulário.</a:t>
              </a:r>
            </a:p>
            <a:p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>“</a:t>
              </a:r>
              <a:r>
                <a:rPr lang="pt-B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Usuario</a:t>
              </a:r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>. alterar.</a:t>
              </a:r>
              <a:r>
                <a:rPr lang="pt-B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Usuario</a:t>
              </a:r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>.editar.</a:t>
              </a:r>
              <a:r>
                <a:rPr lang="pt-BR" sz="1600" dirty="0" err="1" smtClean="0">
                  <a:solidFill>
                    <a:schemeClr val="accent6">
                      <a:lumMod val="75000"/>
                    </a:schemeClr>
                  </a:solidFill>
                </a:rPr>
                <a:t>formulario</a:t>
              </a:r>
              <a:r>
                <a:rPr lang="pt-BR" sz="1600" dirty="0" smtClean="0">
                  <a:solidFill>
                    <a:schemeClr val="accent6">
                      <a:lumMod val="75000"/>
                    </a:schemeClr>
                  </a:solidFill>
                </a:rPr>
                <a:t>”</a:t>
              </a:r>
            </a:p>
            <a:p>
              <a:endParaRPr lang="pt-BR" sz="1600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endParaRPr lang="pt-BR" sz="1600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827584" y="1435736"/>
              <a:ext cx="25438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pt-BR" b="1" dirty="0" smtClean="0">
                  <a:solidFill>
                    <a:srgbClr val="002060"/>
                  </a:solidFill>
                </a:rPr>
                <a:t>Com Redirecionamento de HTML</a:t>
              </a:r>
              <a:endParaRPr lang="pt-BR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7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to 18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sp>
        <p:nvSpPr>
          <p:cNvPr id="22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Organização do Framework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Como são organizados os arquivos</a:t>
            </a:r>
            <a:endParaRPr lang="pt-BR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t="188" r="21098" b="7360"/>
          <a:stretch>
            <a:fillRect/>
          </a:stretch>
        </p:blipFill>
        <p:spPr bwMode="auto">
          <a:xfrm>
            <a:off x="-1" y="875947"/>
            <a:ext cx="2483769" cy="593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Conector de seta reta 30"/>
          <p:cNvCxnSpPr/>
          <p:nvPr/>
        </p:nvCxnSpPr>
        <p:spPr>
          <a:xfrm>
            <a:off x="1259632" y="1677058"/>
            <a:ext cx="25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995350" y="3777165"/>
            <a:ext cx="277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935904" y="4832777"/>
            <a:ext cx="284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36"/>
          <p:cNvSpPr/>
          <p:nvPr/>
        </p:nvSpPr>
        <p:spPr>
          <a:xfrm>
            <a:off x="3779912" y="1040861"/>
            <a:ext cx="3672408" cy="12961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500" dirty="0" err="1" smtClean="0">
                <a:solidFill>
                  <a:srgbClr val="0070C0"/>
                </a:solidFill>
              </a:rPr>
              <a:t>Templates</a:t>
            </a:r>
            <a:r>
              <a:rPr lang="pt-BR" sz="1500" dirty="0" smtClean="0">
                <a:solidFill>
                  <a:srgbClr val="0070C0"/>
                </a:solidFill>
              </a:rPr>
              <a:t> das telas e </a:t>
            </a:r>
            <a:r>
              <a:rPr lang="pt-BR" sz="1500" dirty="0" err="1" smtClean="0">
                <a:solidFill>
                  <a:srgbClr val="0070C0"/>
                </a:solidFill>
              </a:rPr>
              <a:t>HTMLs</a:t>
            </a:r>
            <a:endParaRPr lang="pt-BR" sz="1500" dirty="0" smtClean="0">
              <a:solidFill>
                <a:srgbClr val="0070C0"/>
              </a:solidFill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3779912" y="3356992"/>
            <a:ext cx="3672408" cy="8640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500" dirty="0" smtClean="0">
                <a:solidFill>
                  <a:srgbClr val="0070C0"/>
                </a:solidFill>
              </a:rPr>
              <a:t>Pastas dos arquivos dos estilos CSS</a:t>
            </a:r>
            <a:endParaRPr lang="pt-BR" sz="1500" dirty="0" smtClean="0">
              <a:solidFill>
                <a:srgbClr val="0070C0"/>
              </a:solidFill>
            </a:endParaRP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3779912" y="4509120"/>
            <a:ext cx="3672408" cy="6725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500" dirty="0" smtClean="0">
                <a:solidFill>
                  <a:srgbClr val="0070C0"/>
                </a:solidFill>
              </a:rPr>
              <a:t>Arquivos de </a:t>
            </a:r>
            <a:r>
              <a:rPr lang="pt-BR" sz="1500" dirty="0" err="1" smtClean="0">
                <a:solidFill>
                  <a:srgbClr val="0070C0"/>
                </a:solidFill>
              </a:rPr>
              <a:t>JavaScript</a:t>
            </a:r>
            <a:endParaRPr lang="pt-BR" sz="15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to 18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Imagem 19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sp>
        <p:nvSpPr>
          <p:cNvPr id="22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Organização do Framework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Como são organizados os arquivos</a:t>
            </a:r>
            <a:endParaRPr lang="pt-BR" sz="2000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3779912" y="1040861"/>
            <a:ext cx="3672408" cy="129614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500" dirty="0" err="1" smtClean="0">
                <a:solidFill>
                  <a:srgbClr val="0070C0"/>
                </a:solidFill>
              </a:rPr>
              <a:t>Actions</a:t>
            </a:r>
            <a:r>
              <a:rPr lang="pt-BR" sz="1500" dirty="0" smtClean="0">
                <a:solidFill>
                  <a:srgbClr val="0070C0"/>
                </a:solidFill>
              </a:rPr>
              <a:t> do projeto</a:t>
            </a:r>
            <a:endParaRPr lang="pt-BR" sz="1500" dirty="0" smtClean="0">
              <a:solidFill>
                <a:srgbClr val="0070C0"/>
              </a:solidFill>
            </a:endParaRP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3767350" y="2481832"/>
            <a:ext cx="3672408" cy="8640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500" dirty="0" smtClean="0">
                <a:solidFill>
                  <a:srgbClr val="0070C0"/>
                </a:solidFill>
              </a:rPr>
              <a:t>Classes </a:t>
            </a:r>
            <a:r>
              <a:rPr lang="pt-BR" sz="1500" dirty="0" err="1" smtClean="0">
                <a:solidFill>
                  <a:srgbClr val="0070C0"/>
                </a:solidFill>
              </a:rPr>
              <a:t>Util</a:t>
            </a:r>
            <a:endParaRPr lang="pt-BR" sz="1500" dirty="0" smtClean="0">
              <a:solidFill>
                <a:srgbClr val="0070C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64678"/>
            <a:ext cx="26098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Conector de seta reta 15"/>
          <p:cNvCxnSpPr/>
          <p:nvPr/>
        </p:nvCxnSpPr>
        <p:spPr>
          <a:xfrm>
            <a:off x="2130915" y="1556792"/>
            <a:ext cx="16364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1883089" y="3068960"/>
            <a:ext cx="188426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2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sp>
        <p:nvSpPr>
          <p:cNvPr id="8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Estrutura da Classe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Como são organizados os arquivos</a:t>
            </a:r>
            <a:endParaRPr lang="pt-BR" sz="2000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179512" y="836712"/>
            <a:ext cx="8784976" cy="594928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pt-BR" sz="1050" dirty="0" smtClean="0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259632" y="908720"/>
            <a:ext cx="554461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1000" dirty="0" err="1" smtClean="0">
                <a:solidFill>
                  <a:srgbClr val="0070C0"/>
                </a:solidFill>
              </a:rPr>
              <a:t>public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err="1" smtClean="0">
                <a:solidFill>
                  <a:srgbClr val="0070C0"/>
                </a:solidFill>
              </a:rPr>
              <a:t>class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err="1" smtClean="0"/>
              <a:t>Templates_CRUDCompleto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err="1" smtClean="0">
                <a:solidFill>
                  <a:srgbClr val="0070C0"/>
                </a:solidFill>
              </a:rPr>
              <a:t>extends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err="1" smtClean="0"/>
              <a:t>Action</a:t>
            </a:r>
            <a:r>
              <a:rPr lang="pt-BR" sz="1000" dirty="0" smtClean="0"/>
              <a:t> {</a:t>
            </a:r>
          </a:p>
          <a:p>
            <a:pPr>
              <a:buNone/>
            </a:pPr>
            <a:endParaRPr lang="pt-BR" sz="1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  <a:r>
              <a:rPr lang="pt-BR" sz="1000" dirty="0" err="1" smtClean="0">
                <a:solidFill>
                  <a:srgbClr val="0070C0"/>
                </a:solidFill>
              </a:rPr>
              <a:t>public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err="1" smtClean="0">
                <a:solidFill>
                  <a:srgbClr val="0070C0"/>
                </a:solidFill>
              </a:rPr>
              <a:t>void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smtClean="0"/>
              <a:t>listar() {</a:t>
            </a: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//Obrigatório para qualquer </a:t>
            </a:r>
            <a:r>
              <a:rPr lang="pt-BR" sz="1000" dirty="0" err="1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//Aqui fica o código de geração da tabela mostrando todos os dados necessários</a:t>
            </a: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  <a:r>
              <a:rPr lang="pt-BR" sz="1000" dirty="0" smtClean="0"/>
              <a:t>}</a:t>
            </a:r>
          </a:p>
          <a:p>
            <a:pPr>
              <a:buNone/>
            </a:pPr>
            <a:endParaRPr lang="pt-BR" sz="1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  <a:r>
              <a:rPr lang="pt-BR" sz="1000" dirty="0" err="1" smtClean="0">
                <a:solidFill>
                  <a:srgbClr val="0070C0"/>
                </a:solidFill>
              </a:rPr>
              <a:t>public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err="1" smtClean="0">
                <a:solidFill>
                  <a:srgbClr val="0070C0"/>
                </a:solidFill>
              </a:rPr>
              <a:t>void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smtClean="0"/>
              <a:t>novo() {</a:t>
            </a: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//Obrigatório para CRUD Completo</a:t>
            </a: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//Aqui fica o código de geração do formulário</a:t>
            </a:r>
          </a:p>
          <a:p>
            <a:pPr>
              <a:buNone/>
            </a:pPr>
            <a:r>
              <a:rPr lang="pt-BR" sz="1000" dirty="0" smtClean="0"/>
              <a:t>    }</a:t>
            </a:r>
          </a:p>
          <a:p>
            <a:pPr>
              <a:buNone/>
            </a:pPr>
            <a:endParaRPr lang="pt-BR" sz="1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  <a:r>
              <a:rPr lang="pt-BR" sz="1000" dirty="0" err="1" smtClean="0">
                <a:solidFill>
                  <a:srgbClr val="0070C0"/>
                </a:solidFill>
              </a:rPr>
              <a:t>public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err="1" smtClean="0">
                <a:solidFill>
                  <a:srgbClr val="0070C0"/>
                </a:solidFill>
              </a:rPr>
              <a:t>void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smtClean="0"/>
              <a:t>incluir() {</a:t>
            </a: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//Obrigatório para qualquer </a:t>
            </a:r>
            <a:r>
              <a:rPr lang="pt-BR" sz="1000" dirty="0" err="1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, porem pode existir restrições de uso</a:t>
            </a: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//Aqui fica o código de inclusão dos dados no banco ou computação necessária</a:t>
            </a: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  <a:r>
              <a:rPr lang="pt-BR" sz="1000" dirty="0" smtClean="0"/>
              <a:t>}</a:t>
            </a:r>
          </a:p>
          <a:p>
            <a:pPr>
              <a:buNone/>
            </a:pPr>
            <a:endParaRPr lang="pt-BR" sz="1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  <a:r>
              <a:rPr lang="pt-BR" sz="1000" dirty="0" err="1" smtClean="0">
                <a:solidFill>
                  <a:srgbClr val="0070C0"/>
                </a:solidFill>
              </a:rPr>
              <a:t>public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err="1" smtClean="0">
                <a:solidFill>
                  <a:srgbClr val="0070C0"/>
                </a:solidFill>
              </a:rPr>
              <a:t>void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smtClean="0"/>
              <a:t>editar() {</a:t>
            </a: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//Obrigatório para CRUD Completo        </a:t>
            </a: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//Aqui fica o código de  geração do formulário de alteração</a:t>
            </a: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  <a:r>
              <a:rPr lang="pt-BR" sz="1000" dirty="0" smtClean="0"/>
              <a:t>}</a:t>
            </a: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  <a:r>
              <a:rPr lang="pt-BR" sz="1000" dirty="0" err="1" smtClean="0">
                <a:solidFill>
                  <a:srgbClr val="0070C0"/>
                </a:solidFill>
              </a:rPr>
              <a:t>public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err="1" smtClean="0">
                <a:solidFill>
                  <a:srgbClr val="0070C0"/>
                </a:solidFill>
              </a:rPr>
              <a:t>void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smtClean="0"/>
              <a:t>visualizar() {</a:t>
            </a: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//Recomendável para CRUD Completo</a:t>
            </a: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//Aqui fica o código para visualização simples todos dados em formato organizado</a:t>
            </a:r>
          </a:p>
          <a:p>
            <a:pPr>
              <a:buNone/>
            </a:pPr>
            <a:r>
              <a:rPr lang="pt-BR" sz="1000" dirty="0" smtClean="0"/>
              <a:t>    }</a:t>
            </a:r>
          </a:p>
          <a:p>
            <a:pPr>
              <a:buNone/>
            </a:pPr>
            <a:endParaRPr lang="pt-BR" sz="1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  <a:r>
              <a:rPr lang="pt-BR" sz="1000" dirty="0" err="1" smtClean="0">
                <a:solidFill>
                  <a:srgbClr val="0070C0"/>
                </a:solidFill>
              </a:rPr>
              <a:t>public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err="1" smtClean="0">
                <a:solidFill>
                  <a:srgbClr val="0070C0"/>
                </a:solidFill>
              </a:rPr>
              <a:t>void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smtClean="0"/>
              <a:t>alterar() {</a:t>
            </a: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//Obrigatório para qualquer </a:t>
            </a:r>
            <a:r>
              <a:rPr lang="pt-BR" sz="1000" dirty="0" err="1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, porem pode existir restrições de uso</a:t>
            </a: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//Aqui fica o código de alteração dos dados no banco</a:t>
            </a: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  <a:r>
              <a:rPr lang="pt-BR" sz="1000" dirty="0" smtClean="0"/>
              <a:t>}</a:t>
            </a:r>
          </a:p>
          <a:p>
            <a:pPr>
              <a:buNone/>
            </a:pPr>
            <a:endParaRPr lang="pt-BR" sz="1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   </a:t>
            </a:r>
            <a:r>
              <a:rPr lang="pt-BR" sz="1000" dirty="0" err="1" smtClean="0">
                <a:solidFill>
                  <a:srgbClr val="0070C0"/>
                </a:solidFill>
              </a:rPr>
              <a:t>public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err="1" smtClean="0">
                <a:solidFill>
                  <a:srgbClr val="0070C0"/>
                </a:solidFill>
              </a:rPr>
              <a:t>void</a:t>
            </a: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smtClean="0"/>
              <a:t>excluir() {</a:t>
            </a:r>
            <a:endParaRPr lang="pt-BR" sz="1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//Obrigatório para qualquer </a:t>
            </a:r>
            <a:r>
              <a:rPr lang="pt-BR" sz="1000" dirty="0" err="1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, porem pode existir restrições de uso</a:t>
            </a:r>
          </a:p>
          <a:p>
            <a:pPr>
              <a:buNone/>
            </a:pPr>
            <a:r>
              <a:rPr lang="pt-BR" sz="1000" dirty="0" smtClean="0">
                <a:solidFill>
                  <a:schemeClr val="bg1">
                    <a:lumMod val="50000"/>
                  </a:schemeClr>
                </a:solidFill>
              </a:rPr>
              <a:t>        //Aqui fica o código de exclusão dos dados no banco </a:t>
            </a:r>
          </a:p>
          <a:p>
            <a:pPr>
              <a:buNone/>
            </a:pPr>
            <a:r>
              <a:rPr lang="pt-BR" sz="1000" dirty="0" smtClean="0">
                <a:solidFill>
                  <a:srgbClr val="0070C0"/>
                </a:solidFill>
              </a:rPr>
              <a:t> </a:t>
            </a:r>
            <a:r>
              <a:rPr lang="pt-BR" sz="1000" dirty="0" smtClean="0"/>
              <a:t>   }</a:t>
            </a:r>
          </a:p>
          <a:p>
            <a:pPr>
              <a:buNone/>
            </a:pPr>
            <a:r>
              <a:rPr lang="pt-BR" sz="1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8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>
            <a:off x="561714" y="764704"/>
            <a:ext cx="81867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Imagem 9" descr="CeubSimp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59278" y="199086"/>
            <a:ext cx="725914" cy="471750"/>
          </a:xfrm>
          <a:prstGeom prst="rect">
            <a:avLst/>
          </a:prstGeom>
        </p:spPr>
      </p:pic>
      <p:sp>
        <p:nvSpPr>
          <p:cNvPr id="13" name="Título 4"/>
          <p:cNvSpPr>
            <a:spLocks noGrp="1"/>
          </p:cNvSpPr>
          <p:nvPr>
            <p:ph type="title"/>
          </p:nvPr>
        </p:nvSpPr>
        <p:spPr>
          <a:xfrm>
            <a:off x="624408" y="188640"/>
            <a:ext cx="7620000" cy="490066"/>
          </a:xfrm>
        </p:spPr>
        <p:txBody>
          <a:bodyPr>
            <a:normAutofit fontScale="90000"/>
          </a:bodyPr>
          <a:lstStyle/>
          <a:p>
            <a:pPr algn="l"/>
            <a:r>
              <a:rPr lang="pt-BR" sz="2000" b="1" dirty="0" smtClean="0"/>
              <a:t>Parâmetros do Framework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Principais parâmetros para gerar HTML </a:t>
            </a:r>
            <a:endParaRPr lang="pt-BR" sz="2000" dirty="0"/>
          </a:p>
        </p:txBody>
      </p:sp>
      <p:sp>
        <p:nvSpPr>
          <p:cNvPr id="15" name="Espaço Reservado para Conteúdo 5"/>
          <p:cNvSpPr>
            <a:spLocks noGrp="1"/>
          </p:cNvSpPr>
          <p:nvPr>
            <p:ph idx="1"/>
          </p:nvPr>
        </p:nvSpPr>
        <p:spPr>
          <a:xfrm>
            <a:off x="446856" y="991269"/>
            <a:ext cx="8229600" cy="586673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pt-BR" sz="2000" b="1" dirty="0" err="1" smtClean="0"/>
              <a:t>ajax</a:t>
            </a:r>
            <a:r>
              <a:rPr lang="pt-BR" sz="2000" b="1" dirty="0" smtClean="0"/>
              <a:t> = </a:t>
            </a:r>
            <a:r>
              <a:rPr lang="pt-BR" sz="2000" b="1" dirty="0" err="1" smtClean="0"/>
              <a:t>true</a:t>
            </a:r>
            <a:r>
              <a:rPr lang="pt-BR" sz="1500" dirty="0" smtClean="0"/>
              <a:t/>
            </a:r>
            <a:br>
              <a:rPr lang="pt-BR" sz="1500" dirty="0" smtClean="0"/>
            </a:br>
            <a:r>
              <a:rPr lang="pt-BR" sz="1500" dirty="0" smtClean="0"/>
              <a:t>Este parâmetro faz com que o framework devolva somente o HTML referente ao conteúdo, incluindo as migalhas e mensagens geradas.</a:t>
            </a:r>
          </a:p>
          <a:p>
            <a:pPr>
              <a:buNone/>
            </a:pPr>
            <a:endParaRPr lang="pt-BR" sz="1500" dirty="0" smtClean="0"/>
          </a:p>
          <a:p>
            <a:pPr>
              <a:buFont typeface="Wingdings" pitchFamily="2" charset="2"/>
              <a:buChar char="ü"/>
            </a:pPr>
            <a:r>
              <a:rPr lang="pt-BR" sz="2000" b="1" dirty="0" smtClean="0"/>
              <a:t>puro = </a:t>
            </a:r>
            <a:r>
              <a:rPr lang="pt-BR" sz="2000" b="1" dirty="0" err="1" smtClean="0"/>
              <a:t>true</a:t>
            </a:r>
            <a:r>
              <a:rPr lang="pt-BR" sz="1500" dirty="0" smtClean="0"/>
              <a:t/>
            </a:r>
            <a:br>
              <a:rPr lang="pt-BR" sz="1500" dirty="0" smtClean="0"/>
            </a:br>
            <a:r>
              <a:rPr lang="pt-BR" sz="1500" dirty="0" smtClean="0"/>
              <a:t>Com este parâmetro, diferente do “</a:t>
            </a:r>
            <a:r>
              <a:rPr lang="pt-BR" sz="1500" dirty="0" err="1" smtClean="0"/>
              <a:t>ajax</a:t>
            </a:r>
            <a:r>
              <a:rPr lang="pt-BR" sz="1500" dirty="0" smtClean="0"/>
              <a:t>”, o framework retorna somente o conteúdo, excluindo migalhas e mensagens. O parâmetro deve ser usado para buscar componentes afim de criar um formulário dinamicamente.</a:t>
            </a:r>
          </a:p>
        </p:txBody>
      </p:sp>
    </p:spTree>
    <p:extLst>
      <p:ext uri="{BB962C8B-B14F-4D97-AF65-F5344CB8AC3E}">
        <p14:creationId xmlns:p14="http://schemas.microsoft.com/office/powerpoint/2010/main" val="32891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1162</Words>
  <Application>Microsoft Office PowerPoint</Application>
  <PresentationFormat>Apresentação na tela (4:3)</PresentationFormat>
  <Paragraphs>229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Estrutura do framework Como funciona o framework</vt:lpstr>
      <vt:lpstr>Identificação de Usuários Como criar usuário para o sistema e definir perfis de acesso</vt:lpstr>
      <vt:lpstr>Formatos de URL Formato simples e com redirecionamento de HTML </vt:lpstr>
      <vt:lpstr>Formatos de URL Múltiplas ações e com redirecionamento de HTML </vt:lpstr>
      <vt:lpstr>Organização do Framework Como são organizados os arquivos</vt:lpstr>
      <vt:lpstr>Organização do Framework Como são organizados os arquivos</vt:lpstr>
      <vt:lpstr>Estrutura da Classe Como são organizados os arquivos</vt:lpstr>
      <vt:lpstr>Parâmetros do Framework Principais parâmetros para gerar HTML </vt:lpstr>
      <vt:lpstr>Nomenclatura Palavras chaves do framework</vt:lpstr>
      <vt:lpstr>Estrutura do HTML Como o HTML deve ser gerado no framework</vt:lpstr>
      <vt:lpstr>Classes HTML Principais classes criadas para gerar HTML</vt:lpstr>
      <vt:lpstr>Classes HTML Principais classes criadas para gerar HTML</vt:lpstr>
      <vt:lpstr>Classes HTML Principais classes criadas para gerar HTML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</dc:creator>
  <cp:lastModifiedBy>Maurício</cp:lastModifiedBy>
  <cp:revision>148</cp:revision>
  <dcterms:created xsi:type="dcterms:W3CDTF">2011-08-23T13:38:47Z</dcterms:created>
  <dcterms:modified xsi:type="dcterms:W3CDTF">2011-11-23T16:25:30Z</dcterms:modified>
</cp:coreProperties>
</file>