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331" r:id="rId3"/>
    <p:sldId id="319" r:id="rId4"/>
    <p:sldId id="332" r:id="rId5"/>
    <p:sldId id="334" r:id="rId6"/>
    <p:sldId id="335" r:id="rId7"/>
    <p:sldId id="337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Light" panose="020B0306030504020204" pitchFamily="34" charset="0"/>
      <p:regular r:id="rId14"/>
      <p:italic r:id="rId15"/>
    </p:embeddedFont>
    <p:embeddedFont>
      <p:font typeface="Oswald Regular" panose="020B0604020202020204" charset="0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BD9"/>
    <a:srgbClr val="FFF59B"/>
    <a:srgbClr val="FD7A31"/>
    <a:srgbClr val="EFD04C"/>
    <a:srgbClr val="E9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E4CE2-B33E-410E-B685-735F0C01B9F6}">
  <a:tblStyle styleId="{062E4CE2-B33E-410E-B685-735F0C01B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 autoAdjust="0"/>
    <p:restoredTop sz="94660"/>
  </p:normalViewPr>
  <p:slideViewPr>
    <p:cSldViewPr snapToGrid="0">
      <p:cViewPr>
        <p:scale>
          <a:sx n="100" d="100"/>
          <a:sy n="100" d="100"/>
        </p:scale>
        <p:origin x="30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a9f9f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a9f9f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4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2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0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2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43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a9f9f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a9f9f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81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3350" y="670600"/>
            <a:ext cx="6627150" cy="4501753"/>
            <a:chOff x="2543350" y="670600"/>
            <a:chExt cx="6627150" cy="450175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66358" r="38000" b="4794"/>
            <a:stretch/>
          </p:blipFill>
          <p:spPr>
            <a:xfrm rot="10800000">
              <a:off x="2543350" y="4053262"/>
              <a:ext cx="1190800" cy="10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85000"/>
            </a:blip>
            <a:srcRect t="31247" r="82869"/>
            <a:stretch/>
          </p:blipFill>
          <p:spPr>
            <a:xfrm>
              <a:off x="7803125" y="670600"/>
              <a:ext cx="1367375" cy="31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75000"/>
            </a:blip>
            <a:srcRect l="25451" t="25484" b="30446"/>
            <a:stretch/>
          </p:blipFill>
          <p:spPr>
            <a:xfrm rot="10800000">
              <a:off x="5868100" y="2967225"/>
              <a:ext cx="3302400" cy="21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72903" r="38000" b="4794"/>
            <a:stretch/>
          </p:blipFill>
          <p:spPr>
            <a:xfrm rot="10800000" flipH="1">
              <a:off x="4453500" y="4327853"/>
              <a:ext cx="1190800" cy="8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flipH="1">
              <a:off x="7973563" y="39198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730752" y="539496"/>
            <a:ext cx="4700100" cy="1143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415575" y="1700775"/>
            <a:ext cx="40152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100" y="1217775"/>
            <a:ext cx="7717500" cy="3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t="36431" r="38938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t="12896" b="-2087"/>
          <a:stretch/>
        </p:blipFill>
        <p:spPr>
          <a:xfrm rot="10800000" flipH="1">
            <a:off x="495750" y="3042949"/>
            <a:ext cx="3623125" cy="20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>
            <a:off x="8110738" y="28926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926773" y="2787073"/>
            <a:ext cx="24888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t="22148" b="-2424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2">
            <a:alphaModFix amt="88000"/>
          </a:blip>
          <a:srcRect l="17416" t="30128"/>
          <a:stretch/>
        </p:blipFill>
        <p:spPr>
          <a:xfrm rot="10800000" flipH="1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 amt="85000"/>
          </a:blip>
          <a:srcRect r="78523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Oswald Regular"/>
              <a:buNone/>
              <a:defRPr sz="46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64900"/>
            <a:ext cx="77175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3730677" y="539496"/>
            <a:ext cx="47001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PHYSIOCHEMICAL PROPERTY IMPACTS THE QUALITY OF WINE THE MOST?</a:t>
            </a:r>
            <a:endParaRPr sz="3600"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4167963" y="2923519"/>
            <a:ext cx="4262814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1: </a:t>
            </a:r>
            <a:r>
              <a:rPr lang="en-US" dirty="0" err="1"/>
              <a:t>Shoma</a:t>
            </a:r>
            <a:r>
              <a:rPr lang="en-US" dirty="0"/>
              <a:t> Babulal, Alexandra </a:t>
            </a:r>
            <a:r>
              <a:rPr lang="en-US" dirty="0" err="1"/>
              <a:t>Garolfali</a:t>
            </a:r>
            <a:r>
              <a:rPr lang="en-US" dirty="0"/>
              <a:t>, Fang Li, Lily Lao, Tiffany </a:t>
            </a:r>
            <a:r>
              <a:rPr lang="en-US" dirty="0" err="1"/>
              <a:t>Ramkaran</a:t>
            </a:r>
            <a:r>
              <a:rPr lang="en-US" dirty="0"/>
              <a:t>, </a:t>
            </a:r>
            <a:r>
              <a:rPr lang="en-US" dirty="0" err="1"/>
              <a:t>Ziwen</a:t>
            </a:r>
            <a:r>
              <a:rPr lang="en-US" dirty="0"/>
              <a:t> Zhang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which property impacts quality of wine the most through regression analysis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DD28-937C-499D-997F-6A6BE1D6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33" y="1575165"/>
            <a:ext cx="3230939" cy="3381600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95959"/>
                </a:solidFill>
              </a:rPr>
              <a:t>PHYSIOCHEMICAL PROPERTIES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Fi</a:t>
            </a:r>
            <a:r>
              <a:rPr lang="en-US" sz="1400" dirty="0">
                <a:solidFill>
                  <a:srgbClr val="595959"/>
                </a:solidFill>
              </a:rPr>
              <a:t>xed acidity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V</a:t>
            </a:r>
            <a:r>
              <a:rPr lang="en-US" sz="1400" dirty="0">
                <a:solidFill>
                  <a:srgbClr val="595959"/>
                </a:solidFill>
              </a:rPr>
              <a:t>olatile acidity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Citric acid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Residual sugar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C</a:t>
            </a:r>
            <a:r>
              <a:rPr lang="en-US" sz="1400" dirty="0">
                <a:solidFill>
                  <a:srgbClr val="595959"/>
                </a:solidFill>
              </a:rPr>
              <a:t>hlorides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F</a:t>
            </a:r>
            <a:r>
              <a:rPr lang="en-US" sz="1400" dirty="0">
                <a:solidFill>
                  <a:srgbClr val="595959"/>
                </a:solidFill>
              </a:rPr>
              <a:t>ree sulfur dioxide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Total sulfur dioxide</a:t>
            </a: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Density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pH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595959"/>
                </a:solidFill>
              </a:rPr>
              <a:t>Sulphates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595959"/>
                </a:solidFill>
              </a:rPr>
              <a:t>A</a:t>
            </a:r>
            <a:r>
              <a:rPr lang="en-US" sz="1400" dirty="0">
                <a:solidFill>
                  <a:srgbClr val="595959"/>
                </a:solidFill>
              </a:rPr>
              <a:t>lcohol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13CD-A850-48A7-AF6A-E3EC1AD5D2B4}"/>
              </a:ext>
            </a:extLst>
          </p:cNvPr>
          <p:cNvSpPr txBox="1"/>
          <p:nvPr/>
        </p:nvSpPr>
        <p:spPr>
          <a:xfrm>
            <a:off x="4574676" y="4962387"/>
            <a:ext cx="46198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595959"/>
                </a:solidFill>
              </a:rPr>
              <a:t>Data Source: UC Irvine Machine Learning Repository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545FB0-482C-4121-A9CA-2485634CF027}"/>
              </a:ext>
            </a:extLst>
          </p:cNvPr>
          <p:cNvGrpSpPr/>
          <p:nvPr/>
        </p:nvGrpSpPr>
        <p:grpSpPr>
          <a:xfrm>
            <a:off x="2248786" y="1573006"/>
            <a:ext cx="4646428" cy="2334735"/>
            <a:chOff x="1939598" y="1575165"/>
            <a:chExt cx="4646428" cy="233473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5A058002-0D94-4CAD-811A-EE2F1741EB55}"/>
                </a:ext>
              </a:extLst>
            </p:cNvPr>
            <p:cNvSpPr txBox="1">
              <a:spLocks/>
            </p:cNvSpPr>
            <p:nvPr/>
          </p:nvSpPr>
          <p:spPr>
            <a:xfrm>
              <a:off x="1939598" y="1575165"/>
              <a:ext cx="4486561" cy="233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Livvic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rabi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Roboto Condensed Light"/>
                <a:buAutoNum type="alpha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Roboto Condensed Light"/>
                <a:buAutoNum type="romanLcPeriod"/>
                <a:defRPr sz="1400" b="0" i="0" u="none" strike="noStrike" cap="non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Livvic"/>
                <a:buNone/>
              </a:pPr>
              <a:r>
                <a:rPr lang="en-US" b="1" dirty="0">
                  <a:solidFill>
                    <a:srgbClr val="595959"/>
                  </a:solidFill>
                </a:rPr>
                <a:t>QUALITY </a:t>
              </a:r>
            </a:p>
            <a:p>
              <a:pPr marL="0" indent="0" algn="ctr">
                <a:buClr>
                  <a:schemeClr val="dk1"/>
                </a:buClr>
                <a:buSzPts val="1100"/>
                <a:buFont typeface="Livvic"/>
                <a:buNone/>
              </a:pPr>
              <a:r>
                <a:rPr lang="en-US" sz="900" b="1" dirty="0">
                  <a:solidFill>
                    <a:srgbClr val="595959"/>
                  </a:solidFill>
                </a:rPr>
                <a:t>(1 – 10, 10 being highest)</a:t>
              </a: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  <a:p>
              <a:pPr marL="0" indent="0">
                <a:buClr>
                  <a:schemeClr val="dk1"/>
                </a:buClr>
                <a:buSzPts val="1100"/>
                <a:buFont typeface="Livvic"/>
                <a:buNone/>
              </a:pPr>
              <a:endParaRPr lang="en-US" b="1" dirty="0">
                <a:solidFill>
                  <a:srgbClr val="595959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C006B8-ACE8-4270-B874-8CEC30F2CDE1}"/>
                </a:ext>
              </a:extLst>
            </p:cNvPr>
            <p:cNvGrpSpPr/>
            <p:nvPr/>
          </p:nvGrpSpPr>
          <p:grpSpPr>
            <a:xfrm>
              <a:off x="2466085" y="2628523"/>
              <a:ext cx="1946273" cy="1281377"/>
              <a:chOff x="4034100" y="2391866"/>
              <a:chExt cx="1946273" cy="1281377"/>
            </a:xfrm>
          </p:grpSpPr>
          <p:grpSp>
            <p:nvGrpSpPr>
              <p:cNvPr id="18" name="Google Shape;3391;p40">
                <a:extLst>
                  <a:ext uri="{FF2B5EF4-FFF2-40B4-BE49-F238E27FC236}">
                    <a16:creationId xmlns:a16="http://schemas.microsoft.com/office/drawing/2014/main" id="{076B9293-A4E1-40A3-B892-E9FEABA2E346}"/>
                  </a:ext>
                </a:extLst>
              </p:cNvPr>
              <p:cNvGrpSpPr/>
              <p:nvPr/>
            </p:nvGrpSpPr>
            <p:grpSpPr>
              <a:xfrm>
                <a:off x="4711894" y="2391866"/>
                <a:ext cx="667279" cy="1018214"/>
                <a:chOff x="2072656" y="237564"/>
                <a:chExt cx="3453825" cy="5237725"/>
              </a:xfrm>
            </p:grpSpPr>
            <p:sp>
              <p:nvSpPr>
                <p:cNvPr id="19" name="Google Shape;3392;p40">
                  <a:extLst>
                    <a:ext uri="{FF2B5EF4-FFF2-40B4-BE49-F238E27FC236}">
                      <a16:creationId xmlns:a16="http://schemas.microsoft.com/office/drawing/2014/main" id="{4B2EBEFE-81A8-40BF-9F66-E2DAC61E732D}"/>
                    </a:ext>
                  </a:extLst>
                </p:cNvPr>
                <p:cNvSpPr/>
                <p:nvPr/>
              </p:nvSpPr>
              <p:spPr>
                <a:xfrm>
                  <a:off x="2072656" y="237564"/>
                  <a:ext cx="3453825" cy="52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53" h="209509" extrusionOk="0">
                      <a:moveTo>
                        <a:pt x="32051" y="0"/>
                      </a:moveTo>
                      <a:cubicBezTo>
                        <a:pt x="30434" y="0"/>
                        <a:pt x="28941" y="1078"/>
                        <a:pt x="28361" y="2654"/>
                      </a:cubicBezTo>
                      <a:lnTo>
                        <a:pt x="5971" y="64723"/>
                      </a:lnTo>
                      <a:cubicBezTo>
                        <a:pt x="1" y="81349"/>
                        <a:pt x="789" y="100090"/>
                        <a:pt x="8127" y="116136"/>
                      </a:cubicBezTo>
                      <a:cubicBezTo>
                        <a:pt x="17083" y="135664"/>
                        <a:pt x="34746" y="149347"/>
                        <a:pt x="55311" y="152747"/>
                      </a:cubicBezTo>
                      <a:cubicBezTo>
                        <a:pt x="55933" y="152871"/>
                        <a:pt x="56597" y="152954"/>
                        <a:pt x="57219" y="153037"/>
                      </a:cubicBezTo>
                      <a:lnTo>
                        <a:pt x="57219" y="181356"/>
                      </a:lnTo>
                      <a:cubicBezTo>
                        <a:pt x="57219" y="183761"/>
                        <a:pt x="55850" y="185875"/>
                        <a:pt x="53736" y="186787"/>
                      </a:cubicBezTo>
                      <a:lnTo>
                        <a:pt x="35617" y="194665"/>
                      </a:lnTo>
                      <a:cubicBezTo>
                        <a:pt x="32341" y="196116"/>
                        <a:pt x="30517" y="199682"/>
                        <a:pt x="31222" y="203331"/>
                      </a:cubicBezTo>
                      <a:cubicBezTo>
                        <a:pt x="31927" y="206979"/>
                        <a:pt x="34912" y="209509"/>
                        <a:pt x="38478" y="209509"/>
                      </a:cubicBezTo>
                      <a:lnTo>
                        <a:pt x="99510" y="209509"/>
                      </a:lnTo>
                      <a:cubicBezTo>
                        <a:pt x="103076" y="209509"/>
                        <a:pt x="106102" y="206979"/>
                        <a:pt x="106807" y="203331"/>
                      </a:cubicBezTo>
                      <a:cubicBezTo>
                        <a:pt x="107512" y="199682"/>
                        <a:pt x="105688" y="196116"/>
                        <a:pt x="102371" y="194665"/>
                      </a:cubicBezTo>
                      <a:lnTo>
                        <a:pt x="84293" y="186829"/>
                      </a:lnTo>
                      <a:cubicBezTo>
                        <a:pt x="82179" y="185875"/>
                        <a:pt x="80810" y="183761"/>
                        <a:pt x="80810" y="181397"/>
                      </a:cubicBezTo>
                      <a:lnTo>
                        <a:pt x="80810" y="153037"/>
                      </a:lnTo>
                      <a:cubicBezTo>
                        <a:pt x="81474" y="152954"/>
                        <a:pt x="82137" y="152871"/>
                        <a:pt x="82842" y="152747"/>
                      </a:cubicBezTo>
                      <a:cubicBezTo>
                        <a:pt x="103407" y="149347"/>
                        <a:pt x="121029" y="135664"/>
                        <a:pt x="129985" y="116136"/>
                      </a:cubicBezTo>
                      <a:cubicBezTo>
                        <a:pt x="137365" y="100090"/>
                        <a:pt x="138153" y="81349"/>
                        <a:pt x="132141" y="64723"/>
                      </a:cubicBezTo>
                      <a:lnTo>
                        <a:pt x="109751" y="2654"/>
                      </a:lnTo>
                      <a:cubicBezTo>
                        <a:pt x="109171" y="1078"/>
                        <a:pt x="107719" y="0"/>
                        <a:pt x="106061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3393;p40">
                  <a:extLst>
                    <a:ext uri="{FF2B5EF4-FFF2-40B4-BE49-F238E27FC236}">
                      <a16:creationId xmlns:a16="http://schemas.microsoft.com/office/drawing/2014/main" id="{8C3F7955-EFB7-43EE-ACC5-E9E7F0EDD119}"/>
                    </a:ext>
                  </a:extLst>
                </p:cNvPr>
                <p:cNvSpPr/>
                <p:nvPr/>
              </p:nvSpPr>
              <p:spPr>
                <a:xfrm>
                  <a:off x="2552125" y="2407350"/>
                  <a:ext cx="1090475" cy="120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8232" extrusionOk="0">
                      <a:moveTo>
                        <a:pt x="4105" y="0"/>
                      </a:moveTo>
                      <a:cubicBezTo>
                        <a:pt x="4009" y="0"/>
                        <a:pt x="3912" y="4"/>
                        <a:pt x="3815" y="11"/>
                      </a:cubicBezTo>
                      <a:cubicBezTo>
                        <a:pt x="1659" y="136"/>
                        <a:pt x="0" y="2126"/>
                        <a:pt x="166" y="4365"/>
                      </a:cubicBezTo>
                      <a:cubicBezTo>
                        <a:pt x="581" y="10418"/>
                        <a:pt x="2032" y="16182"/>
                        <a:pt x="4520" y="21613"/>
                      </a:cubicBezTo>
                      <a:cubicBezTo>
                        <a:pt x="11029" y="35793"/>
                        <a:pt x="23841" y="45744"/>
                        <a:pt x="38767" y="48190"/>
                      </a:cubicBezTo>
                      <a:cubicBezTo>
                        <a:pt x="38975" y="48232"/>
                        <a:pt x="39182" y="48232"/>
                        <a:pt x="39389" y="48232"/>
                      </a:cubicBezTo>
                      <a:cubicBezTo>
                        <a:pt x="41296" y="48232"/>
                        <a:pt x="42955" y="46822"/>
                        <a:pt x="43287" y="44791"/>
                      </a:cubicBezTo>
                      <a:cubicBezTo>
                        <a:pt x="43618" y="42552"/>
                        <a:pt x="42126" y="40479"/>
                        <a:pt x="40011" y="40105"/>
                      </a:cubicBezTo>
                      <a:cubicBezTo>
                        <a:pt x="27614" y="38074"/>
                        <a:pt x="17000" y="29823"/>
                        <a:pt x="11610" y="18089"/>
                      </a:cubicBezTo>
                      <a:cubicBezTo>
                        <a:pt x="9578" y="13611"/>
                        <a:pt x="8334" y="8801"/>
                        <a:pt x="8002" y="3784"/>
                      </a:cubicBezTo>
                      <a:cubicBezTo>
                        <a:pt x="7884" y="1647"/>
                        <a:pt x="6139" y="0"/>
                        <a:pt x="410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3394;p40">
                  <a:extLst>
                    <a:ext uri="{FF2B5EF4-FFF2-40B4-BE49-F238E27FC236}">
                      <a16:creationId xmlns:a16="http://schemas.microsoft.com/office/drawing/2014/main" id="{3B530BA6-BB32-477B-BA47-7705AC373C0E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3395;p40">
                  <a:extLst>
                    <a:ext uri="{FF2B5EF4-FFF2-40B4-BE49-F238E27FC236}">
                      <a16:creationId xmlns:a16="http://schemas.microsoft.com/office/drawing/2014/main" id="{71750BD8-661B-40F6-B277-10B749B9F633}"/>
                    </a:ext>
                  </a:extLst>
                </p:cNvPr>
                <p:cNvSpPr/>
                <p:nvPr/>
              </p:nvSpPr>
              <p:spPr>
                <a:xfrm>
                  <a:off x="2339625" y="2361700"/>
                  <a:ext cx="2920000" cy="15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00" h="60745" extrusionOk="0">
                      <a:moveTo>
                        <a:pt x="25016" y="0"/>
                      </a:moveTo>
                      <a:cubicBezTo>
                        <a:pt x="10376" y="0"/>
                        <a:pt x="1682" y="6540"/>
                        <a:pt x="1" y="7932"/>
                      </a:cubicBezTo>
                      <a:cubicBezTo>
                        <a:pt x="1" y="10171"/>
                        <a:pt x="1452" y="19998"/>
                        <a:pt x="4478" y="27668"/>
                      </a:cubicBezTo>
                      <a:cubicBezTo>
                        <a:pt x="12356" y="44792"/>
                        <a:pt x="27780" y="56775"/>
                        <a:pt x="45816" y="59719"/>
                      </a:cubicBezTo>
                      <a:cubicBezTo>
                        <a:pt x="49962" y="60403"/>
                        <a:pt x="54140" y="60745"/>
                        <a:pt x="58322" y="60745"/>
                      </a:cubicBezTo>
                      <a:cubicBezTo>
                        <a:pt x="62505" y="60745"/>
                        <a:pt x="66692" y="60403"/>
                        <a:pt x="70859" y="59719"/>
                      </a:cubicBezTo>
                      <a:cubicBezTo>
                        <a:pt x="88854" y="56775"/>
                        <a:pt x="104319" y="44792"/>
                        <a:pt x="112156" y="27668"/>
                      </a:cubicBezTo>
                      <a:cubicBezTo>
                        <a:pt x="116758" y="17676"/>
                        <a:pt x="113068" y="23190"/>
                        <a:pt x="116799" y="12618"/>
                      </a:cubicBezTo>
                      <a:lnTo>
                        <a:pt x="116799" y="12618"/>
                      </a:lnTo>
                      <a:cubicBezTo>
                        <a:pt x="113773" y="14318"/>
                        <a:pt x="109460" y="16225"/>
                        <a:pt x="103946" y="17469"/>
                      </a:cubicBezTo>
                      <a:cubicBezTo>
                        <a:pt x="100588" y="18215"/>
                        <a:pt x="96566" y="18795"/>
                        <a:pt x="91963" y="18795"/>
                      </a:cubicBezTo>
                      <a:cubicBezTo>
                        <a:pt x="82427" y="18795"/>
                        <a:pt x="70279" y="16432"/>
                        <a:pt x="56140" y="8803"/>
                      </a:cubicBezTo>
                      <a:cubicBezTo>
                        <a:pt x="43918" y="2183"/>
                        <a:pt x="33474" y="0"/>
                        <a:pt x="25016" y="0"/>
                      </a:cubicBezTo>
                      <a:close/>
                    </a:path>
                  </a:pathLst>
                </a:custGeom>
                <a:solidFill>
                  <a:srgbClr val="FFFB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3396;p40">
                  <a:extLst>
                    <a:ext uri="{FF2B5EF4-FFF2-40B4-BE49-F238E27FC236}">
                      <a16:creationId xmlns:a16="http://schemas.microsoft.com/office/drawing/2014/main" id="{0E675898-CDA3-4FA1-8B1C-A9E911693A1E}"/>
                    </a:ext>
                  </a:extLst>
                </p:cNvPr>
                <p:cNvSpPr/>
                <p:nvPr/>
              </p:nvSpPr>
              <p:spPr>
                <a:xfrm>
                  <a:off x="3088025" y="4082700"/>
                  <a:ext cx="1415950" cy="11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8" h="47558" extrusionOk="0">
                      <a:moveTo>
                        <a:pt x="24421" y="0"/>
                      </a:moveTo>
                      <a:lnTo>
                        <a:pt x="24421" y="27573"/>
                      </a:lnTo>
                      <a:cubicBezTo>
                        <a:pt x="24421" y="33253"/>
                        <a:pt x="21146" y="38353"/>
                        <a:pt x="16129" y="40550"/>
                      </a:cubicBezTo>
                      <a:lnTo>
                        <a:pt x="0" y="47557"/>
                      </a:lnTo>
                      <a:lnTo>
                        <a:pt x="56637" y="47557"/>
                      </a:lnTo>
                      <a:lnTo>
                        <a:pt x="40592" y="40592"/>
                      </a:lnTo>
                      <a:cubicBezTo>
                        <a:pt x="35533" y="38394"/>
                        <a:pt x="32258" y="33294"/>
                        <a:pt x="32258" y="27614"/>
                      </a:cubicBezTo>
                      <a:lnTo>
                        <a:pt x="32258" y="0"/>
                      </a:lnTo>
                      <a:cubicBezTo>
                        <a:pt x="30972" y="42"/>
                        <a:pt x="29687" y="83"/>
                        <a:pt x="28402" y="83"/>
                      </a:cubicBezTo>
                      <a:cubicBezTo>
                        <a:pt x="27075" y="83"/>
                        <a:pt x="25748" y="42"/>
                        <a:pt x="24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3397;p40">
                  <a:extLst>
                    <a:ext uri="{FF2B5EF4-FFF2-40B4-BE49-F238E27FC236}">
                      <a16:creationId xmlns:a16="http://schemas.microsoft.com/office/drawing/2014/main" id="{6213BA81-C462-41A2-B953-F58B591AF404}"/>
                    </a:ext>
                  </a:extLst>
                </p:cNvPr>
                <p:cNvSpPr/>
                <p:nvPr/>
              </p:nvSpPr>
              <p:spPr>
                <a:xfrm>
                  <a:off x="2273275" y="442325"/>
                  <a:ext cx="3035050" cy="21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02" h="86755" extrusionOk="0">
                      <a:moveTo>
                        <a:pt x="26703" y="0"/>
                      </a:moveTo>
                      <a:cubicBezTo>
                        <a:pt x="18783" y="24380"/>
                        <a:pt x="1" y="66962"/>
                        <a:pt x="2986" y="73139"/>
                      </a:cubicBezTo>
                      <a:cubicBezTo>
                        <a:pt x="3007" y="73271"/>
                        <a:pt x="3112" y="73330"/>
                        <a:pt x="3301" y="73330"/>
                      </a:cubicBezTo>
                      <a:cubicBezTo>
                        <a:pt x="5008" y="73330"/>
                        <a:pt x="13511" y="68459"/>
                        <a:pt x="27168" y="68459"/>
                      </a:cubicBezTo>
                      <a:cubicBezTo>
                        <a:pt x="36196" y="68459"/>
                        <a:pt x="47477" y="70588"/>
                        <a:pt x="60536" y="77659"/>
                      </a:cubicBezTo>
                      <a:cubicBezTo>
                        <a:pt x="71719" y="83700"/>
                        <a:pt x="82463" y="86755"/>
                        <a:pt x="92559" y="86755"/>
                      </a:cubicBezTo>
                      <a:cubicBezTo>
                        <a:pt x="95975" y="86755"/>
                        <a:pt x="99318" y="86405"/>
                        <a:pt x="102578" y="85702"/>
                      </a:cubicBezTo>
                      <a:cubicBezTo>
                        <a:pt x="109088" y="84293"/>
                        <a:pt x="118044" y="83007"/>
                        <a:pt x="120324" y="81515"/>
                      </a:cubicBezTo>
                      <a:cubicBezTo>
                        <a:pt x="121402" y="60825"/>
                        <a:pt x="105522" y="28526"/>
                        <a:pt x="952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398;p40">
                  <a:extLst>
                    <a:ext uri="{FF2B5EF4-FFF2-40B4-BE49-F238E27FC236}">
                      <a16:creationId xmlns:a16="http://schemas.microsoft.com/office/drawing/2014/main" id="{C140F2CE-F379-417E-9DD8-729555B299E0}"/>
                    </a:ext>
                  </a:extLst>
                </p:cNvPr>
                <p:cNvSpPr/>
                <p:nvPr/>
              </p:nvSpPr>
              <p:spPr>
                <a:xfrm>
                  <a:off x="2552125" y="2539100"/>
                  <a:ext cx="1090475" cy="10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2962" extrusionOk="0">
                      <a:moveTo>
                        <a:pt x="4037" y="1"/>
                      </a:moveTo>
                      <a:cubicBezTo>
                        <a:pt x="3963" y="1"/>
                        <a:pt x="3889" y="3"/>
                        <a:pt x="3815" y="7"/>
                      </a:cubicBezTo>
                      <a:cubicBezTo>
                        <a:pt x="1659" y="173"/>
                        <a:pt x="0" y="2122"/>
                        <a:pt x="166" y="4402"/>
                      </a:cubicBezTo>
                      <a:cubicBezTo>
                        <a:pt x="1368" y="22355"/>
                        <a:pt x="22058" y="40184"/>
                        <a:pt x="38767" y="42920"/>
                      </a:cubicBezTo>
                      <a:cubicBezTo>
                        <a:pt x="38975" y="42962"/>
                        <a:pt x="39182" y="42962"/>
                        <a:pt x="39389" y="42962"/>
                      </a:cubicBezTo>
                      <a:cubicBezTo>
                        <a:pt x="41296" y="42962"/>
                        <a:pt x="42955" y="41552"/>
                        <a:pt x="43287" y="39521"/>
                      </a:cubicBezTo>
                      <a:cubicBezTo>
                        <a:pt x="43618" y="37282"/>
                        <a:pt x="42126" y="35209"/>
                        <a:pt x="40011" y="34835"/>
                      </a:cubicBezTo>
                      <a:cubicBezTo>
                        <a:pt x="26868" y="32679"/>
                        <a:pt x="8956" y="17794"/>
                        <a:pt x="8002" y="3822"/>
                      </a:cubicBezTo>
                      <a:cubicBezTo>
                        <a:pt x="7882" y="1660"/>
                        <a:pt x="6100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399;p40">
                  <a:extLst>
                    <a:ext uri="{FF2B5EF4-FFF2-40B4-BE49-F238E27FC236}">
                      <a16:creationId xmlns:a16="http://schemas.microsoft.com/office/drawing/2014/main" id="{B84B1F9F-3DFB-4A21-94A1-71118863E7B7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FD371A-A5B3-4AFB-9B15-1CDBC6B95D61}"/>
                  </a:ext>
                </a:extLst>
              </p:cNvPr>
              <p:cNvSpPr txBox="1"/>
              <p:nvPr/>
            </p:nvSpPr>
            <p:spPr>
              <a:xfrm>
                <a:off x="4034100" y="3396244"/>
                <a:ext cx="19462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en-US" sz="1200" b="0" i="0" u="none" strike="noStrike" dirty="0">
                    <a:solidFill>
                      <a:srgbClr val="595959"/>
                    </a:solidFill>
                    <a:effectLst/>
                    <a:latin typeface="Open Sans" panose="020B0606030504020204" pitchFamily="34" charset="0"/>
                  </a:rPr>
                  <a:t>4,898 records 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0C1A95-C9F6-4DFD-ACA1-A5405EFFC77A}"/>
                </a:ext>
              </a:extLst>
            </p:cNvPr>
            <p:cNvGrpSpPr/>
            <p:nvPr/>
          </p:nvGrpSpPr>
          <p:grpSpPr>
            <a:xfrm>
              <a:off x="3981799" y="2628911"/>
              <a:ext cx="1946273" cy="1280988"/>
              <a:chOff x="6313183" y="2392254"/>
              <a:chExt cx="1946273" cy="1280988"/>
            </a:xfrm>
          </p:grpSpPr>
          <p:grpSp>
            <p:nvGrpSpPr>
              <p:cNvPr id="9" name="Google Shape;3391;p40">
                <a:extLst>
                  <a:ext uri="{FF2B5EF4-FFF2-40B4-BE49-F238E27FC236}">
                    <a16:creationId xmlns:a16="http://schemas.microsoft.com/office/drawing/2014/main" id="{65D67B8A-6FFD-45E1-B35D-0AA94C7044BF}"/>
                  </a:ext>
                </a:extLst>
              </p:cNvPr>
              <p:cNvGrpSpPr/>
              <p:nvPr/>
            </p:nvGrpSpPr>
            <p:grpSpPr>
              <a:xfrm>
                <a:off x="6983406" y="2392254"/>
                <a:ext cx="667279" cy="1018214"/>
                <a:chOff x="2074721" y="238125"/>
                <a:chExt cx="3453825" cy="5237725"/>
              </a:xfrm>
            </p:grpSpPr>
            <p:sp>
              <p:nvSpPr>
                <p:cNvPr id="10" name="Google Shape;3392;p40">
                  <a:extLst>
                    <a:ext uri="{FF2B5EF4-FFF2-40B4-BE49-F238E27FC236}">
                      <a16:creationId xmlns:a16="http://schemas.microsoft.com/office/drawing/2014/main" id="{DB5F642A-2A86-498A-8E24-521F2F423CF0}"/>
                    </a:ext>
                  </a:extLst>
                </p:cNvPr>
                <p:cNvSpPr/>
                <p:nvPr/>
              </p:nvSpPr>
              <p:spPr>
                <a:xfrm>
                  <a:off x="2074721" y="238125"/>
                  <a:ext cx="3453825" cy="52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53" h="209509" extrusionOk="0">
                      <a:moveTo>
                        <a:pt x="32051" y="0"/>
                      </a:moveTo>
                      <a:cubicBezTo>
                        <a:pt x="30434" y="0"/>
                        <a:pt x="28941" y="1078"/>
                        <a:pt x="28361" y="2654"/>
                      </a:cubicBezTo>
                      <a:lnTo>
                        <a:pt x="5971" y="64723"/>
                      </a:lnTo>
                      <a:cubicBezTo>
                        <a:pt x="1" y="81349"/>
                        <a:pt x="789" y="100090"/>
                        <a:pt x="8127" y="116136"/>
                      </a:cubicBezTo>
                      <a:cubicBezTo>
                        <a:pt x="17083" y="135664"/>
                        <a:pt x="34746" y="149347"/>
                        <a:pt x="55311" y="152747"/>
                      </a:cubicBezTo>
                      <a:cubicBezTo>
                        <a:pt x="55933" y="152871"/>
                        <a:pt x="56597" y="152954"/>
                        <a:pt x="57219" y="153037"/>
                      </a:cubicBezTo>
                      <a:lnTo>
                        <a:pt x="57219" y="181356"/>
                      </a:lnTo>
                      <a:cubicBezTo>
                        <a:pt x="57219" y="183761"/>
                        <a:pt x="55850" y="185875"/>
                        <a:pt x="53736" y="186787"/>
                      </a:cubicBezTo>
                      <a:lnTo>
                        <a:pt x="35617" y="194665"/>
                      </a:lnTo>
                      <a:cubicBezTo>
                        <a:pt x="32341" y="196116"/>
                        <a:pt x="30517" y="199682"/>
                        <a:pt x="31222" y="203331"/>
                      </a:cubicBezTo>
                      <a:cubicBezTo>
                        <a:pt x="31927" y="206979"/>
                        <a:pt x="34912" y="209509"/>
                        <a:pt x="38478" y="209509"/>
                      </a:cubicBezTo>
                      <a:lnTo>
                        <a:pt x="99510" y="209509"/>
                      </a:lnTo>
                      <a:cubicBezTo>
                        <a:pt x="103076" y="209509"/>
                        <a:pt x="106102" y="206979"/>
                        <a:pt x="106807" y="203331"/>
                      </a:cubicBezTo>
                      <a:cubicBezTo>
                        <a:pt x="107512" y="199682"/>
                        <a:pt x="105688" y="196116"/>
                        <a:pt x="102371" y="194665"/>
                      </a:cubicBezTo>
                      <a:lnTo>
                        <a:pt x="84293" y="186829"/>
                      </a:lnTo>
                      <a:cubicBezTo>
                        <a:pt x="82179" y="185875"/>
                        <a:pt x="80810" y="183761"/>
                        <a:pt x="80810" y="181397"/>
                      </a:cubicBezTo>
                      <a:lnTo>
                        <a:pt x="80810" y="153037"/>
                      </a:lnTo>
                      <a:cubicBezTo>
                        <a:pt x="81474" y="152954"/>
                        <a:pt x="82137" y="152871"/>
                        <a:pt x="82842" y="152747"/>
                      </a:cubicBezTo>
                      <a:cubicBezTo>
                        <a:pt x="103407" y="149347"/>
                        <a:pt x="121029" y="135664"/>
                        <a:pt x="129985" y="116136"/>
                      </a:cubicBezTo>
                      <a:cubicBezTo>
                        <a:pt x="137365" y="100090"/>
                        <a:pt x="138153" y="81349"/>
                        <a:pt x="132141" y="64723"/>
                      </a:cubicBezTo>
                      <a:lnTo>
                        <a:pt x="109751" y="2654"/>
                      </a:lnTo>
                      <a:cubicBezTo>
                        <a:pt x="109171" y="1078"/>
                        <a:pt x="107719" y="0"/>
                        <a:pt x="1060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393;p40">
                  <a:extLst>
                    <a:ext uri="{FF2B5EF4-FFF2-40B4-BE49-F238E27FC236}">
                      <a16:creationId xmlns:a16="http://schemas.microsoft.com/office/drawing/2014/main" id="{64684DB5-345C-423C-A7EC-C9817F7441D1}"/>
                    </a:ext>
                  </a:extLst>
                </p:cNvPr>
                <p:cNvSpPr/>
                <p:nvPr/>
              </p:nvSpPr>
              <p:spPr>
                <a:xfrm>
                  <a:off x="2552125" y="2407350"/>
                  <a:ext cx="1090475" cy="120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8232" extrusionOk="0">
                      <a:moveTo>
                        <a:pt x="4105" y="0"/>
                      </a:moveTo>
                      <a:cubicBezTo>
                        <a:pt x="4009" y="0"/>
                        <a:pt x="3912" y="4"/>
                        <a:pt x="3815" y="11"/>
                      </a:cubicBezTo>
                      <a:cubicBezTo>
                        <a:pt x="1659" y="136"/>
                        <a:pt x="0" y="2126"/>
                        <a:pt x="166" y="4365"/>
                      </a:cubicBezTo>
                      <a:cubicBezTo>
                        <a:pt x="581" y="10418"/>
                        <a:pt x="2032" y="16182"/>
                        <a:pt x="4520" y="21613"/>
                      </a:cubicBezTo>
                      <a:cubicBezTo>
                        <a:pt x="11029" y="35793"/>
                        <a:pt x="23841" y="45744"/>
                        <a:pt x="38767" y="48190"/>
                      </a:cubicBezTo>
                      <a:cubicBezTo>
                        <a:pt x="38975" y="48232"/>
                        <a:pt x="39182" y="48232"/>
                        <a:pt x="39389" y="48232"/>
                      </a:cubicBezTo>
                      <a:cubicBezTo>
                        <a:pt x="41296" y="48232"/>
                        <a:pt x="42955" y="46822"/>
                        <a:pt x="43287" y="44791"/>
                      </a:cubicBezTo>
                      <a:cubicBezTo>
                        <a:pt x="43618" y="42552"/>
                        <a:pt x="42126" y="40479"/>
                        <a:pt x="40011" y="40105"/>
                      </a:cubicBezTo>
                      <a:cubicBezTo>
                        <a:pt x="27614" y="38074"/>
                        <a:pt x="17000" y="29823"/>
                        <a:pt x="11610" y="18089"/>
                      </a:cubicBezTo>
                      <a:cubicBezTo>
                        <a:pt x="9578" y="13611"/>
                        <a:pt x="8334" y="8801"/>
                        <a:pt x="8002" y="3784"/>
                      </a:cubicBezTo>
                      <a:cubicBezTo>
                        <a:pt x="7884" y="1647"/>
                        <a:pt x="6139" y="0"/>
                        <a:pt x="410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394;p40">
                  <a:extLst>
                    <a:ext uri="{FF2B5EF4-FFF2-40B4-BE49-F238E27FC236}">
                      <a16:creationId xmlns:a16="http://schemas.microsoft.com/office/drawing/2014/main" id="{90A5C37F-CB0B-4756-8A34-7D050593445B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3395;p40">
                  <a:extLst>
                    <a:ext uri="{FF2B5EF4-FFF2-40B4-BE49-F238E27FC236}">
                      <a16:creationId xmlns:a16="http://schemas.microsoft.com/office/drawing/2014/main" id="{2D3DD49A-183C-4532-95C0-9F021A20B3C6}"/>
                    </a:ext>
                  </a:extLst>
                </p:cNvPr>
                <p:cNvSpPr/>
                <p:nvPr/>
              </p:nvSpPr>
              <p:spPr>
                <a:xfrm>
                  <a:off x="2339625" y="2361700"/>
                  <a:ext cx="2920000" cy="15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00" h="60745" extrusionOk="0">
                      <a:moveTo>
                        <a:pt x="25016" y="0"/>
                      </a:moveTo>
                      <a:cubicBezTo>
                        <a:pt x="10376" y="0"/>
                        <a:pt x="1682" y="6540"/>
                        <a:pt x="1" y="7932"/>
                      </a:cubicBezTo>
                      <a:cubicBezTo>
                        <a:pt x="1" y="10171"/>
                        <a:pt x="1452" y="19998"/>
                        <a:pt x="4478" y="27668"/>
                      </a:cubicBezTo>
                      <a:cubicBezTo>
                        <a:pt x="12356" y="44792"/>
                        <a:pt x="27780" y="56775"/>
                        <a:pt x="45816" y="59719"/>
                      </a:cubicBezTo>
                      <a:cubicBezTo>
                        <a:pt x="49962" y="60403"/>
                        <a:pt x="54140" y="60745"/>
                        <a:pt x="58322" y="60745"/>
                      </a:cubicBezTo>
                      <a:cubicBezTo>
                        <a:pt x="62505" y="60745"/>
                        <a:pt x="66692" y="60403"/>
                        <a:pt x="70859" y="59719"/>
                      </a:cubicBezTo>
                      <a:cubicBezTo>
                        <a:pt x="88854" y="56775"/>
                        <a:pt x="104319" y="44792"/>
                        <a:pt x="112156" y="27668"/>
                      </a:cubicBezTo>
                      <a:cubicBezTo>
                        <a:pt x="116758" y="17676"/>
                        <a:pt x="113068" y="23190"/>
                        <a:pt x="116799" y="12618"/>
                      </a:cubicBezTo>
                      <a:lnTo>
                        <a:pt x="116799" y="12618"/>
                      </a:lnTo>
                      <a:cubicBezTo>
                        <a:pt x="113773" y="14318"/>
                        <a:pt x="109460" y="16225"/>
                        <a:pt x="103946" y="17469"/>
                      </a:cubicBezTo>
                      <a:cubicBezTo>
                        <a:pt x="100588" y="18215"/>
                        <a:pt x="96566" y="18795"/>
                        <a:pt x="91963" y="18795"/>
                      </a:cubicBezTo>
                      <a:cubicBezTo>
                        <a:pt x="82427" y="18795"/>
                        <a:pt x="70279" y="16432"/>
                        <a:pt x="56140" y="8803"/>
                      </a:cubicBezTo>
                      <a:cubicBezTo>
                        <a:pt x="43918" y="2183"/>
                        <a:pt x="33474" y="0"/>
                        <a:pt x="250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" name="Google Shape;3396;p40">
                  <a:extLst>
                    <a:ext uri="{FF2B5EF4-FFF2-40B4-BE49-F238E27FC236}">
                      <a16:creationId xmlns:a16="http://schemas.microsoft.com/office/drawing/2014/main" id="{0B7DDDC1-DF9B-41DD-91D1-305FB18C4F46}"/>
                    </a:ext>
                  </a:extLst>
                </p:cNvPr>
                <p:cNvSpPr/>
                <p:nvPr/>
              </p:nvSpPr>
              <p:spPr>
                <a:xfrm>
                  <a:off x="3088025" y="4082700"/>
                  <a:ext cx="1415950" cy="11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8" h="47558" extrusionOk="0">
                      <a:moveTo>
                        <a:pt x="24421" y="0"/>
                      </a:moveTo>
                      <a:lnTo>
                        <a:pt x="24421" y="27573"/>
                      </a:lnTo>
                      <a:cubicBezTo>
                        <a:pt x="24421" y="33253"/>
                        <a:pt x="21146" y="38353"/>
                        <a:pt x="16129" y="40550"/>
                      </a:cubicBezTo>
                      <a:lnTo>
                        <a:pt x="0" y="47557"/>
                      </a:lnTo>
                      <a:lnTo>
                        <a:pt x="56637" y="47557"/>
                      </a:lnTo>
                      <a:lnTo>
                        <a:pt x="40592" y="40592"/>
                      </a:lnTo>
                      <a:cubicBezTo>
                        <a:pt x="35533" y="38394"/>
                        <a:pt x="32258" y="33294"/>
                        <a:pt x="32258" y="27614"/>
                      </a:cubicBezTo>
                      <a:lnTo>
                        <a:pt x="32258" y="0"/>
                      </a:lnTo>
                      <a:cubicBezTo>
                        <a:pt x="30972" y="42"/>
                        <a:pt x="29687" y="83"/>
                        <a:pt x="28402" y="83"/>
                      </a:cubicBezTo>
                      <a:cubicBezTo>
                        <a:pt x="27075" y="83"/>
                        <a:pt x="25748" y="42"/>
                        <a:pt x="24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3397;p40">
                  <a:extLst>
                    <a:ext uri="{FF2B5EF4-FFF2-40B4-BE49-F238E27FC236}">
                      <a16:creationId xmlns:a16="http://schemas.microsoft.com/office/drawing/2014/main" id="{E43651CD-B8D8-4D3D-A24C-3D8BF1E85216}"/>
                    </a:ext>
                  </a:extLst>
                </p:cNvPr>
                <p:cNvSpPr/>
                <p:nvPr/>
              </p:nvSpPr>
              <p:spPr>
                <a:xfrm>
                  <a:off x="2273275" y="442325"/>
                  <a:ext cx="3035050" cy="21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02" h="86755" extrusionOk="0">
                      <a:moveTo>
                        <a:pt x="26703" y="0"/>
                      </a:moveTo>
                      <a:cubicBezTo>
                        <a:pt x="18783" y="24380"/>
                        <a:pt x="1" y="66962"/>
                        <a:pt x="2986" y="73139"/>
                      </a:cubicBezTo>
                      <a:cubicBezTo>
                        <a:pt x="3007" y="73271"/>
                        <a:pt x="3112" y="73330"/>
                        <a:pt x="3301" y="73330"/>
                      </a:cubicBezTo>
                      <a:cubicBezTo>
                        <a:pt x="5008" y="73330"/>
                        <a:pt x="13511" y="68459"/>
                        <a:pt x="27168" y="68459"/>
                      </a:cubicBezTo>
                      <a:cubicBezTo>
                        <a:pt x="36196" y="68459"/>
                        <a:pt x="47477" y="70588"/>
                        <a:pt x="60536" y="77659"/>
                      </a:cubicBezTo>
                      <a:cubicBezTo>
                        <a:pt x="71719" y="83700"/>
                        <a:pt x="82463" y="86755"/>
                        <a:pt x="92559" y="86755"/>
                      </a:cubicBezTo>
                      <a:cubicBezTo>
                        <a:pt x="95975" y="86755"/>
                        <a:pt x="99318" y="86405"/>
                        <a:pt x="102578" y="85702"/>
                      </a:cubicBezTo>
                      <a:cubicBezTo>
                        <a:pt x="109088" y="84293"/>
                        <a:pt x="118044" y="83007"/>
                        <a:pt x="120324" y="81515"/>
                      </a:cubicBezTo>
                      <a:cubicBezTo>
                        <a:pt x="121402" y="60825"/>
                        <a:pt x="105522" y="28526"/>
                        <a:pt x="952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3398;p40">
                  <a:extLst>
                    <a:ext uri="{FF2B5EF4-FFF2-40B4-BE49-F238E27FC236}">
                      <a16:creationId xmlns:a16="http://schemas.microsoft.com/office/drawing/2014/main" id="{6061CF16-2FE2-40B3-8D20-215673434A62}"/>
                    </a:ext>
                  </a:extLst>
                </p:cNvPr>
                <p:cNvSpPr/>
                <p:nvPr/>
              </p:nvSpPr>
              <p:spPr>
                <a:xfrm>
                  <a:off x="2552125" y="2539100"/>
                  <a:ext cx="1090475" cy="10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9" h="42962" extrusionOk="0">
                      <a:moveTo>
                        <a:pt x="4037" y="1"/>
                      </a:moveTo>
                      <a:cubicBezTo>
                        <a:pt x="3963" y="1"/>
                        <a:pt x="3889" y="3"/>
                        <a:pt x="3815" y="7"/>
                      </a:cubicBezTo>
                      <a:cubicBezTo>
                        <a:pt x="1659" y="173"/>
                        <a:pt x="0" y="2122"/>
                        <a:pt x="166" y="4402"/>
                      </a:cubicBezTo>
                      <a:cubicBezTo>
                        <a:pt x="1368" y="22355"/>
                        <a:pt x="22058" y="40184"/>
                        <a:pt x="38767" y="42920"/>
                      </a:cubicBezTo>
                      <a:cubicBezTo>
                        <a:pt x="38975" y="42962"/>
                        <a:pt x="39182" y="42962"/>
                        <a:pt x="39389" y="42962"/>
                      </a:cubicBezTo>
                      <a:cubicBezTo>
                        <a:pt x="41296" y="42962"/>
                        <a:pt x="42955" y="41552"/>
                        <a:pt x="43287" y="39521"/>
                      </a:cubicBezTo>
                      <a:cubicBezTo>
                        <a:pt x="43618" y="37282"/>
                        <a:pt x="42126" y="35209"/>
                        <a:pt x="40011" y="34835"/>
                      </a:cubicBezTo>
                      <a:cubicBezTo>
                        <a:pt x="26868" y="32679"/>
                        <a:pt x="8956" y="17794"/>
                        <a:pt x="8002" y="3822"/>
                      </a:cubicBezTo>
                      <a:cubicBezTo>
                        <a:pt x="7882" y="1660"/>
                        <a:pt x="6100" y="1"/>
                        <a:pt x="4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3399;p40">
                  <a:extLst>
                    <a:ext uri="{FF2B5EF4-FFF2-40B4-BE49-F238E27FC236}">
                      <a16:creationId xmlns:a16="http://schemas.microsoft.com/office/drawing/2014/main" id="{3CD56C56-CBAA-44B9-AD0A-5AA5141DB234}"/>
                    </a:ext>
                  </a:extLst>
                </p:cNvPr>
                <p:cNvSpPr/>
                <p:nvPr/>
              </p:nvSpPr>
              <p:spPr>
                <a:xfrm>
                  <a:off x="3924525" y="3408925"/>
                  <a:ext cx="196950" cy="2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8" h="8169" extrusionOk="0">
                      <a:moveTo>
                        <a:pt x="3939" y="1"/>
                      </a:moveTo>
                      <a:cubicBezTo>
                        <a:pt x="2902" y="1"/>
                        <a:pt x="1866" y="416"/>
                        <a:pt x="1161" y="1203"/>
                      </a:cubicBezTo>
                      <a:cubicBezTo>
                        <a:pt x="415" y="1950"/>
                        <a:pt x="0" y="3028"/>
                        <a:pt x="0" y="4106"/>
                      </a:cubicBezTo>
                      <a:cubicBezTo>
                        <a:pt x="0" y="5184"/>
                        <a:pt x="415" y="6220"/>
                        <a:pt x="1161" y="6967"/>
                      </a:cubicBezTo>
                      <a:cubicBezTo>
                        <a:pt x="1866" y="7754"/>
                        <a:pt x="2902" y="8169"/>
                        <a:pt x="3939" y="8169"/>
                      </a:cubicBezTo>
                      <a:cubicBezTo>
                        <a:pt x="4976" y="8169"/>
                        <a:pt x="5971" y="7754"/>
                        <a:pt x="6717" y="6967"/>
                      </a:cubicBezTo>
                      <a:cubicBezTo>
                        <a:pt x="7463" y="6220"/>
                        <a:pt x="7878" y="5184"/>
                        <a:pt x="7878" y="4106"/>
                      </a:cubicBezTo>
                      <a:cubicBezTo>
                        <a:pt x="7878" y="3028"/>
                        <a:pt x="7463" y="1950"/>
                        <a:pt x="6717" y="1203"/>
                      </a:cubicBezTo>
                      <a:cubicBezTo>
                        <a:pt x="5971" y="416"/>
                        <a:pt x="4976" y="1"/>
                        <a:pt x="39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1B7A3F-5002-48B4-AD2E-087E998531A9}"/>
                  </a:ext>
                </a:extLst>
              </p:cNvPr>
              <p:cNvSpPr txBox="1"/>
              <p:nvPr/>
            </p:nvSpPr>
            <p:spPr>
              <a:xfrm>
                <a:off x="6313183" y="3396243"/>
                <a:ext cx="19462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en-US" sz="1200" dirty="0">
                    <a:solidFill>
                      <a:srgbClr val="595959"/>
                    </a:solidFill>
                    <a:latin typeface="Open Sans" panose="020B0606030504020204" pitchFamily="34" charset="0"/>
                  </a:rPr>
                  <a:t>1,599 records 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3AA9DE-989D-4FAB-AB84-C2E8BBC5BC74}"/>
                </a:ext>
              </a:extLst>
            </p:cNvPr>
            <p:cNvSpPr txBox="1"/>
            <p:nvPr/>
          </p:nvSpPr>
          <p:spPr>
            <a:xfrm>
              <a:off x="1939598" y="2198969"/>
              <a:ext cx="464642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0" i="0" u="none" strike="noStrike" dirty="0" err="1">
                  <a:solidFill>
                    <a:srgbClr val="595959"/>
                  </a:solidFill>
                  <a:effectLst/>
                  <a:latin typeface="Open Sans" panose="020B0606030504020204" pitchFamily="34" charset="0"/>
                </a:rPr>
                <a:t>Vinho</a:t>
              </a:r>
              <a:r>
                <a:rPr lang="en-US" sz="1300" b="0" i="0" u="none" strike="noStrike" dirty="0">
                  <a:solidFill>
                    <a:srgbClr val="595959"/>
                  </a:solidFill>
                  <a:effectLst/>
                  <a:latin typeface="Open Sans" panose="020B0606030504020204" pitchFamily="34" charset="0"/>
                </a:rPr>
                <a:t> Verde wines from Portuguese</a:t>
              </a:r>
              <a:endParaRPr lang="en-US" sz="130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5534647-EBB6-44DD-A728-B13DFD23E5D1}"/>
              </a:ext>
            </a:extLst>
          </p:cNvPr>
          <p:cNvSpPr txBox="1">
            <a:spLocks/>
          </p:cNvSpPr>
          <p:nvPr/>
        </p:nvSpPr>
        <p:spPr>
          <a:xfrm>
            <a:off x="6237260" y="1573007"/>
            <a:ext cx="3230939" cy="3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DATASET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dirty="0">
                <a:solidFill>
                  <a:srgbClr val="595959"/>
                </a:solidFill>
              </a:rPr>
              <a:t>.csv semicolon delimited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dirty="0">
                <a:solidFill>
                  <a:srgbClr val="595959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10800-AD53-4986-9F99-52712CEE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32" y="2415710"/>
            <a:ext cx="2721216" cy="1367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DF8A5E8-51A3-475D-B057-A19DCC79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232" y="2592318"/>
            <a:ext cx="2721216" cy="1121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EB284B9-D67F-43AD-9C49-E6950E2B38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296"/>
          <a:stretch/>
        </p:blipFill>
        <p:spPr>
          <a:xfrm>
            <a:off x="6332847" y="2899083"/>
            <a:ext cx="4035657" cy="2055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E4969-67DE-4393-BACA-4BBA3CD10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701" y="39826"/>
            <a:ext cx="1343212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4;p27">
            <a:extLst>
              <a:ext uri="{FF2B5EF4-FFF2-40B4-BE49-F238E27FC236}">
                <a16:creationId xmlns:a16="http://schemas.microsoft.com/office/drawing/2014/main" id="{97A30B98-9E57-4E3E-B7BB-E3D1FEE35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Begin by exploring the variables </a:t>
            </a:r>
            <a:endParaRPr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4DA335D-32B4-44EB-8DB0-1A8793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9" y="1317761"/>
            <a:ext cx="3230939" cy="3599295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DEPENDENT VARIABLE: </a:t>
            </a:r>
            <a:r>
              <a:rPr lang="en-US" sz="1400" b="1" dirty="0">
                <a:solidFill>
                  <a:srgbClr val="595959"/>
                </a:solidFill>
              </a:rPr>
              <a:t>QUALITY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Range of quality in datasets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Distribution of quality in datasets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188121-580B-4E0E-BC01-52BC5A48CBE1}"/>
              </a:ext>
            </a:extLst>
          </p:cNvPr>
          <p:cNvGrpSpPr/>
          <p:nvPr/>
        </p:nvGrpSpPr>
        <p:grpSpPr>
          <a:xfrm>
            <a:off x="504033" y="2159922"/>
            <a:ext cx="1158306" cy="823656"/>
            <a:chOff x="3934927" y="2391866"/>
            <a:chExt cx="1946273" cy="1383969"/>
          </a:xfrm>
        </p:grpSpPr>
        <p:grpSp>
          <p:nvGrpSpPr>
            <p:cNvPr id="45" name="Google Shape;3391;p40">
              <a:extLst>
                <a:ext uri="{FF2B5EF4-FFF2-40B4-BE49-F238E27FC236}">
                  <a16:creationId xmlns:a16="http://schemas.microsoft.com/office/drawing/2014/main" id="{A9454ED5-01B9-4BAD-974E-098F80213224}"/>
                </a:ext>
              </a:extLst>
            </p:cNvPr>
            <p:cNvGrpSpPr/>
            <p:nvPr/>
          </p:nvGrpSpPr>
          <p:grpSpPr>
            <a:xfrm>
              <a:off x="4711894" y="2391866"/>
              <a:ext cx="667279" cy="1018214"/>
              <a:chOff x="2072656" y="237564"/>
              <a:chExt cx="3453825" cy="5237725"/>
            </a:xfrm>
          </p:grpSpPr>
          <p:sp>
            <p:nvSpPr>
              <p:cNvPr id="47" name="Google Shape;3392;p40">
                <a:extLst>
                  <a:ext uri="{FF2B5EF4-FFF2-40B4-BE49-F238E27FC236}">
                    <a16:creationId xmlns:a16="http://schemas.microsoft.com/office/drawing/2014/main" id="{1731C942-01F7-4301-A81C-9C5DB359595C}"/>
                  </a:ext>
                </a:extLst>
              </p:cNvPr>
              <p:cNvSpPr/>
              <p:nvPr/>
            </p:nvSpPr>
            <p:spPr>
              <a:xfrm>
                <a:off x="2072656" y="237564"/>
                <a:ext cx="3453825" cy="5237725"/>
              </a:xfrm>
              <a:custGeom>
                <a:avLst/>
                <a:gdLst/>
                <a:ahLst/>
                <a:cxnLst/>
                <a:rect l="l" t="t" r="r" b="b"/>
                <a:pathLst>
                  <a:path w="138153" h="209509" extrusionOk="0">
                    <a:moveTo>
                      <a:pt x="32051" y="0"/>
                    </a:moveTo>
                    <a:cubicBezTo>
                      <a:pt x="30434" y="0"/>
                      <a:pt x="28941" y="1078"/>
                      <a:pt x="28361" y="2654"/>
                    </a:cubicBezTo>
                    <a:lnTo>
                      <a:pt x="5971" y="64723"/>
                    </a:lnTo>
                    <a:cubicBezTo>
                      <a:pt x="1" y="81349"/>
                      <a:pt x="789" y="100090"/>
                      <a:pt x="8127" y="116136"/>
                    </a:cubicBezTo>
                    <a:cubicBezTo>
                      <a:pt x="17083" y="135664"/>
                      <a:pt x="34746" y="149347"/>
                      <a:pt x="55311" y="152747"/>
                    </a:cubicBezTo>
                    <a:cubicBezTo>
                      <a:pt x="55933" y="152871"/>
                      <a:pt x="56597" y="152954"/>
                      <a:pt x="57219" y="153037"/>
                    </a:cubicBezTo>
                    <a:lnTo>
                      <a:pt x="57219" y="181356"/>
                    </a:lnTo>
                    <a:cubicBezTo>
                      <a:pt x="57219" y="183761"/>
                      <a:pt x="55850" y="185875"/>
                      <a:pt x="53736" y="186787"/>
                    </a:cubicBezTo>
                    <a:lnTo>
                      <a:pt x="35617" y="194665"/>
                    </a:lnTo>
                    <a:cubicBezTo>
                      <a:pt x="32341" y="196116"/>
                      <a:pt x="30517" y="199682"/>
                      <a:pt x="31222" y="203331"/>
                    </a:cubicBezTo>
                    <a:cubicBezTo>
                      <a:pt x="31927" y="206979"/>
                      <a:pt x="34912" y="209509"/>
                      <a:pt x="38478" y="209509"/>
                    </a:cubicBezTo>
                    <a:lnTo>
                      <a:pt x="99510" y="209509"/>
                    </a:lnTo>
                    <a:cubicBezTo>
                      <a:pt x="103076" y="209509"/>
                      <a:pt x="106102" y="206979"/>
                      <a:pt x="106807" y="203331"/>
                    </a:cubicBezTo>
                    <a:cubicBezTo>
                      <a:pt x="107512" y="199682"/>
                      <a:pt x="105688" y="196116"/>
                      <a:pt x="102371" y="194665"/>
                    </a:cubicBezTo>
                    <a:lnTo>
                      <a:pt x="84293" y="186829"/>
                    </a:lnTo>
                    <a:cubicBezTo>
                      <a:pt x="82179" y="185875"/>
                      <a:pt x="80810" y="183761"/>
                      <a:pt x="80810" y="181397"/>
                    </a:cubicBezTo>
                    <a:lnTo>
                      <a:pt x="80810" y="153037"/>
                    </a:lnTo>
                    <a:cubicBezTo>
                      <a:pt x="81474" y="152954"/>
                      <a:pt x="82137" y="152871"/>
                      <a:pt x="82842" y="152747"/>
                    </a:cubicBezTo>
                    <a:cubicBezTo>
                      <a:pt x="103407" y="149347"/>
                      <a:pt x="121029" y="135664"/>
                      <a:pt x="129985" y="116136"/>
                    </a:cubicBezTo>
                    <a:cubicBezTo>
                      <a:pt x="137365" y="100090"/>
                      <a:pt x="138153" y="81349"/>
                      <a:pt x="132141" y="64723"/>
                    </a:cubicBezTo>
                    <a:lnTo>
                      <a:pt x="109751" y="2654"/>
                    </a:lnTo>
                    <a:cubicBezTo>
                      <a:pt x="109171" y="1078"/>
                      <a:pt x="107719" y="0"/>
                      <a:pt x="10606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393;p40">
                <a:extLst>
                  <a:ext uri="{FF2B5EF4-FFF2-40B4-BE49-F238E27FC236}">
                    <a16:creationId xmlns:a16="http://schemas.microsoft.com/office/drawing/2014/main" id="{DEDB10F0-2815-4EFE-9BEE-688F66E15ACE}"/>
                  </a:ext>
                </a:extLst>
              </p:cNvPr>
              <p:cNvSpPr/>
              <p:nvPr/>
            </p:nvSpPr>
            <p:spPr>
              <a:xfrm>
                <a:off x="2552125" y="2407350"/>
                <a:ext cx="1090475" cy="12058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8232" extrusionOk="0">
                    <a:moveTo>
                      <a:pt x="4105" y="0"/>
                    </a:moveTo>
                    <a:cubicBezTo>
                      <a:pt x="4009" y="0"/>
                      <a:pt x="3912" y="4"/>
                      <a:pt x="3815" y="11"/>
                    </a:cubicBezTo>
                    <a:cubicBezTo>
                      <a:pt x="1659" y="136"/>
                      <a:pt x="0" y="2126"/>
                      <a:pt x="166" y="4365"/>
                    </a:cubicBezTo>
                    <a:cubicBezTo>
                      <a:pt x="581" y="10418"/>
                      <a:pt x="2032" y="16182"/>
                      <a:pt x="4520" y="21613"/>
                    </a:cubicBezTo>
                    <a:cubicBezTo>
                      <a:pt x="11029" y="35793"/>
                      <a:pt x="23841" y="45744"/>
                      <a:pt x="38767" y="48190"/>
                    </a:cubicBezTo>
                    <a:cubicBezTo>
                      <a:pt x="38975" y="48232"/>
                      <a:pt x="39182" y="48232"/>
                      <a:pt x="39389" y="48232"/>
                    </a:cubicBezTo>
                    <a:cubicBezTo>
                      <a:pt x="41296" y="48232"/>
                      <a:pt x="42955" y="46822"/>
                      <a:pt x="43287" y="44791"/>
                    </a:cubicBezTo>
                    <a:cubicBezTo>
                      <a:pt x="43618" y="42552"/>
                      <a:pt x="42126" y="40479"/>
                      <a:pt x="40011" y="40105"/>
                    </a:cubicBezTo>
                    <a:cubicBezTo>
                      <a:pt x="27614" y="38074"/>
                      <a:pt x="17000" y="29823"/>
                      <a:pt x="11610" y="18089"/>
                    </a:cubicBezTo>
                    <a:cubicBezTo>
                      <a:pt x="9578" y="13611"/>
                      <a:pt x="8334" y="8801"/>
                      <a:pt x="8002" y="3784"/>
                    </a:cubicBezTo>
                    <a:cubicBezTo>
                      <a:pt x="7884" y="1647"/>
                      <a:pt x="6139" y="0"/>
                      <a:pt x="4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94;p40">
                <a:extLst>
                  <a:ext uri="{FF2B5EF4-FFF2-40B4-BE49-F238E27FC236}">
                    <a16:creationId xmlns:a16="http://schemas.microsoft.com/office/drawing/2014/main" id="{E0BF7154-DFAE-4D17-82CD-1108697AEE0F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95;p40">
                <a:extLst>
                  <a:ext uri="{FF2B5EF4-FFF2-40B4-BE49-F238E27FC236}">
                    <a16:creationId xmlns:a16="http://schemas.microsoft.com/office/drawing/2014/main" id="{79077C1E-7ECA-455F-A91E-CDC54C41E969}"/>
                  </a:ext>
                </a:extLst>
              </p:cNvPr>
              <p:cNvSpPr/>
              <p:nvPr/>
            </p:nvSpPr>
            <p:spPr>
              <a:xfrm>
                <a:off x="2339625" y="2361700"/>
                <a:ext cx="2920000" cy="1518625"/>
              </a:xfrm>
              <a:custGeom>
                <a:avLst/>
                <a:gdLst/>
                <a:ahLst/>
                <a:cxnLst/>
                <a:rect l="l" t="t" r="r" b="b"/>
                <a:pathLst>
                  <a:path w="116800" h="60745" extrusionOk="0">
                    <a:moveTo>
                      <a:pt x="25016" y="0"/>
                    </a:moveTo>
                    <a:cubicBezTo>
                      <a:pt x="10376" y="0"/>
                      <a:pt x="1682" y="6540"/>
                      <a:pt x="1" y="7932"/>
                    </a:cubicBezTo>
                    <a:cubicBezTo>
                      <a:pt x="1" y="10171"/>
                      <a:pt x="1452" y="19998"/>
                      <a:pt x="4478" y="27668"/>
                    </a:cubicBezTo>
                    <a:cubicBezTo>
                      <a:pt x="12356" y="44792"/>
                      <a:pt x="27780" y="56775"/>
                      <a:pt x="45816" y="59719"/>
                    </a:cubicBezTo>
                    <a:cubicBezTo>
                      <a:pt x="49962" y="60403"/>
                      <a:pt x="54140" y="60745"/>
                      <a:pt x="58322" y="60745"/>
                    </a:cubicBezTo>
                    <a:cubicBezTo>
                      <a:pt x="62505" y="60745"/>
                      <a:pt x="66692" y="60403"/>
                      <a:pt x="70859" y="59719"/>
                    </a:cubicBezTo>
                    <a:cubicBezTo>
                      <a:pt x="88854" y="56775"/>
                      <a:pt x="104319" y="44792"/>
                      <a:pt x="112156" y="27668"/>
                    </a:cubicBezTo>
                    <a:cubicBezTo>
                      <a:pt x="116758" y="17676"/>
                      <a:pt x="113068" y="23190"/>
                      <a:pt x="116799" y="12618"/>
                    </a:cubicBezTo>
                    <a:lnTo>
                      <a:pt x="116799" y="12618"/>
                    </a:lnTo>
                    <a:cubicBezTo>
                      <a:pt x="113773" y="14318"/>
                      <a:pt x="109460" y="16225"/>
                      <a:pt x="103946" y="17469"/>
                    </a:cubicBezTo>
                    <a:cubicBezTo>
                      <a:pt x="100588" y="18215"/>
                      <a:pt x="96566" y="18795"/>
                      <a:pt x="91963" y="18795"/>
                    </a:cubicBezTo>
                    <a:cubicBezTo>
                      <a:pt x="82427" y="18795"/>
                      <a:pt x="70279" y="16432"/>
                      <a:pt x="56140" y="8803"/>
                    </a:cubicBezTo>
                    <a:cubicBezTo>
                      <a:pt x="43918" y="2183"/>
                      <a:pt x="33474" y="0"/>
                      <a:pt x="25016" y="0"/>
                    </a:cubicBezTo>
                    <a:close/>
                  </a:path>
                </a:pathLst>
              </a:custGeom>
              <a:solidFill>
                <a:srgbClr val="FFF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96;p40">
                <a:extLst>
                  <a:ext uri="{FF2B5EF4-FFF2-40B4-BE49-F238E27FC236}">
                    <a16:creationId xmlns:a16="http://schemas.microsoft.com/office/drawing/2014/main" id="{20B01145-3A6E-4E62-B767-B062EC6A036F}"/>
                  </a:ext>
                </a:extLst>
              </p:cNvPr>
              <p:cNvSpPr/>
              <p:nvPr/>
            </p:nvSpPr>
            <p:spPr>
              <a:xfrm>
                <a:off x="3088025" y="4082700"/>
                <a:ext cx="1415950" cy="1188950"/>
              </a:xfrm>
              <a:custGeom>
                <a:avLst/>
                <a:gdLst/>
                <a:ahLst/>
                <a:cxnLst/>
                <a:rect l="l" t="t" r="r" b="b"/>
                <a:pathLst>
                  <a:path w="56638" h="47558" extrusionOk="0">
                    <a:moveTo>
                      <a:pt x="24421" y="0"/>
                    </a:moveTo>
                    <a:lnTo>
                      <a:pt x="24421" y="27573"/>
                    </a:lnTo>
                    <a:cubicBezTo>
                      <a:pt x="24421" y="33253"/>
                      <a:pt x="21146" y="38353"/>
                      <a:pt x="16129" y="40550"/>
                    </a:cubicBezTo>
                    <a:lnTo>
                      <a:pt x="0" y="47557"/>
                    </a:lnTo>
                    <a:lnTo>
                      <a:pt x="56637" y="47557"/>
                    </a:lnTo>
                    <a:lnTo>
                      <a:pt x="40592" y="40592"/>
                    </a:lnTo>
                    <a:cubicBezTo>
                      <a:pt x="35533" y="38394"/>
                      <a:pt x="32258" y="33294"/>
                      <a:pt x="32258" y="27614"/>
                    </a:cubicBezTo>
                    <a:lnTo>
                      <a:pt x="32258" y="0"/>
                    </a:lnTo>
                    <a:cubicBezTo>
                      <a:pt x="30972" y="42"/>
                      <a:pt x="29687" y="83"/>
                      <a:pt x="28402" y="83"/>
                    </a:cubicBezTo>
                    <a:cubicBezTo>
                      <a:pt x="27075" y="83"/>
                      <a:pt x="25748" y="42"/>
                      <a:pt x="24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97;p40">
                <a:extLst>
                  <a:ext uri="{FF2B5EF4-FFF2-40B4-BE49-F238E27FC236}">
                    <a16:creationId xmlns:a16="http://schemas.microsoft.com/office/drawing/2014/main" id="{AC3B167B-BFD2-4952-84A8-5CC44BF19D6D}"/>
                  </a:ext>
                </a:extLst>
              </p:cNvPr>
              <p:cNvSpPr/>
              <p:nvPr/>
            </p:nvSpPr>
            <p:spPr>
              <a:xfrm>
                <a:off x="2273275" y="442325"/>
                <a:ext cx="3035050" cy="2168875"/>
              </a:xfrm>
              <a:custGeom>
                <a:avLst/>
                <a:gdLst/>
                <a:ahLst/>
                <a:cxnLst/>
                <a:rect l="l" t="t" r="r" b="b"/>
                <a:pathLst>
                  <a:path w="121402" h="86755" extrusionOk="0">
                    <a:moveTo>
                      <a:pt x="26703" y="0"/>
                    </a:moveTo>
                    <a:cubicBezTo>
                      <a:pt x="18783" y="24380"/>
                      <a:pt x="1" y="66962"/>
                      <a:pt x="2986" y="73139"/>
                    </a:cubicBezTo>
                    <a:cubicBezTo>
                      <a:pt x="3007" y="73271"/>
                      <a:pt x="3112" y="73330"/>
                      <a:pt x="3301" y="73330"/>
                    </a:cubicBezTo>
                    <a:cubicBezTo>
                      <a:pt x="5008" y="73330"/>
                      <a:pt x="13511" y="68459"/>
                      <a:pt x="27168" y="68459"/>
                    </a:cubicBezTo>
                    <a:cubicBezTo>
                      <a:pt x="36196" y="68459"/>
                      <a:pt x="47477" y="70588"/>
                      <a:pt x="60536" y="77659"/>
                    </a:cubicBezTo>
                    <a:cubicBezTo>
                      <a:pt x="71719" y="83700"/>
                      <a:pt x="82463" y="86755"/>
                      <a:pt x="92559" y="86755"/>
                    </a:cubicBezTo>
                    <a:cubicBezTo>
                      <a:pt x="95975" y="86755"/>
                      <a:pt x="99318" y="86405"/>
                      <a:pt x="102578" y="85702"/>
                    </a:cubicBezTo>
                    <a:cubicBezTo>
                      <a:pt x="109088" y="84293"/>
                      <a:pt x="118044" y="83007"/>
                      <a:pt x="120324" y="81515"/>
                    </a:cubicBezTo>
                    <a:cubicBezTo>
                      <a:pt x="121402" y="60825"/>
                      <a:pt x="105522" y="28526"/>
                      <a:pt x="95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98;p40">
                <a:extLst>
                  <a:ext uri="{FF2B5EF4-FFF2-40B4-BE49-F238E27FC236}">
                    <a16:creationId xmlns:a16="http://schemas.microsoft.com/office/drawing/2014/main" id="{DCE271D3-56AE-4A98-BA59-34177E9AF866}"/>
                  </a:ext>
                </a:extLst>
              </p:cNvPr>
              <p:cNvSpPr/>
              <p:nvPr/>
            </p:nvSpPr>
            <p:spPr>
              <a:xfrm>
                <a:off x="2552125" y="2539100"/>
                <a:ext cx="1090475" cy="107405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2962" extrusionOk="0">
                    <a:moveTo>
                      <a:pt x="4037" y="1"/>
                    </a:moveTo>
                    <a:cubicBezTo>
                      <a:pt x="3963" y="1"/>
                      <a:pt x="3889" y="3"/>
                      <a:pt x="3815" y="7"/>
                    </a:cubicBezTo>
                    <a:cubicBezTo>
                      <a:pt x="1659" y="173"/>
                      <a:pt x="0" y="2122"/>
                      <a:pt x="166" y="4402"/>
                    </a:cubicBezTo>
                    <a:cubicBezTo>
                      <a:pt x="1368" y="22355"/>
                      <a:pt x="22058" y="40184"/>
                      <a:pt x="38767" y="42920"/>
                    </a:cubicBezTo>
                    <a:cubicBezTo>
                      <a:pt x="38975" y="42962"/>
                      <a:pt x="39182" y="42962"/>
                      <a:pt x="39389" y="42962"/>
                    </a:cubicBezTo>
                    <a:cubicBezTo>
                      <a:pt x="41296" y="42962"/>
                      <a:pt x="42955" y="41552"/>
                      <a:pt x="43287" y="39521"/>
                    </a:cubicBezTo>
                    <a:cubicBezTo>
                      <a:pt x="43618" y="37282"/>
                      <a:pt x="42126" y="35209"/>
                      <a:pt x="40011" y="34835"/>
                    </a:cubicBezTo>
                    <a:cubicBezTo>
                      <a:pt x="26868" y="32679"/>
                      <a:pt x="8956" y="17794"/>
                      <a:pt x="8002" y="3822"/>
                    </a:cubicBezTo>
                    <a:cubicBezTo>
                      <a:pt x="7882" y="1660"/>
                      <a:pt x="6100" y="1"/>
                      <a:pt x="4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99;p40">
                <a:extLst>
                  <a:ext uri="{FF2B5EF4-FFF2-40B4-BE49-F238E27FC236}">
                    <a16:creationId xmlns:a16="http://schemas.microsoft.com/office/drawing/2014/main" id="{EC5FA13E-1F1F-4093-A957-86183DB5C359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125B02-C09B-4103-92CD-246070F23558}"/>
                </a:ext>
              </a:extLst>
            </p:cNvPr>
            <p:cNvSpPr txBox="1"/>
            <p:nvPr/>
          </p:nvSpPr>
          <p:spPr>
            <a:xfrm>
              <a:off x="3934927" y="3393184"/>
              <a:ext cx="1946273" cy="382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rgbClr val="595959"/>
                  </a:solidFill>
                  <a:latin typeface="Open Sans" panose="020B0606030504020204" pitchFamily="34" charset="0"/>
                </a:rPr>
                <a:t>3-9</a:t>
              </a:r>
              <a:endParaRPr lang="en-US" sz="1200" b="0" i="0" u="none" strike="noStrike" dirty="0">
                <a:solidFill>
                  <a:srgbClr val="595959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E796F8-C5C3-40F4-8144-3A5DF556FC45}"/>
              </a:ext>
            </a:extLst>
          </p:cNvPr>
          <p:cNvGrpSpPr/>
          <p:nvPr/>
        </p:nvGrpSpPr>
        <p:grpSpPr>
          <a:xfrm>
            <a:off x="1278410" y="2197271"/>
            <a:ext cx="1158305" cy="815029"/>
            <a:chOff x="6206040" y="2392254"/>
            <a:chExt cx="1946273" cy="1369474"/>
          </a:xfrm>
        </p:grpSpPr>
        <p:grpSp>
          <p:nvGrpSpPr>
            <p:cNvPr id="35" name="Google Shape;3391;p40">
              <a:extLst>
                <a:ext uri="{FF2B5EF4-FFF2-40B4-BE49-F238E27FC236}">
                  <a16:creationId xmlns:a16="http://schemas.microsoft.com/office/drawing/2014/main" id="{1E74A766-0670-4629-AF0A-D9CCCB58CAD6}"/>
                </a:ext>
              </a:extLst>
            </p:cNvPr>
            <p:cNvGrpSpPr/>
            <p:nvPr/>
          </p:nvGrpSpPr>
          <p:grpSpPr>
            <a:xfrm>
              <a:off x="6983406" y="2392254"/>
              <a:ext cx="667279" cy="1018214"/>
              <a:chOff x="2074721" y="238125"/>
              <a:chExt cx="3453825" cy="5237725"/>
            </a:xfrm>
          </p:grpSpPr>
          <p:sp>
            <p:nvSpPr>
              <p:cNvPr id="37" name="Google Shape;3392;p40">
                <a:extLst>
                  <a:ext uri="{FF2B5EF4-FFF2-40B4-BE49-F238E27FC236}">
                    <a16:creationId xmlns:a16="http://schemas.microsoft.com/office/drawing/2014/main" id="{C04D9052-8724-4C6E-84D4-E1530F1A13B1}"/>
                  </a:ext>
                </a:extLst>
              </p:cNvPr>
              <p:cNvSpPr/>
              <p:nvPr/>
            </p:nvSpPr>
            <p:spPr>
              <a:xfrm>
                <a:off x="2074721" y="238125"/>
                <a:ext cx="3453825" cy="5237725"/>
              </a:xfrm>
              <a:custGeom>
                <a:avLst/>
                <a:gdLst/>
                <a:ahLst/>
                <a:cxnLst/>
                <a:rect l="l" t="t" r="r" b="b"/>
                <a:pathLst>
                  <a:path w="138153" h="209509" extrusionOk="0">
                    <a:moveTo>
                      <a:pt x="32051" y="0"/>
                    </a:moveTo>
                    <a:cubicBezTo>
                      <a:pt x="30434" y="0"/>
                      <a:pt x="28941" y="1078"/>
                      <a:pt x="28361" y="2654"/>
                    </a:cubicBezTo>
                    <a:lnTo>
                      <a:pt x="5971" y="64723"/>
                    </a:lnTo>
                    <a:cubicBezTo>
                      <a:pt x="1" y="81349"/>
                      <a:pt x="789" y="100090"/>
                      <a:pt x="8127" y="116136"/>
                    </a:cubicBezTo>
                    <a:cubicBezTo>
                      <a:pt x="17083" y="135664"/>
                      <a:pt x="34746" y="149347"/>
                      <a:pt x="55311" y="152747"/>
                    </a:cubicBezTo>
                    <a:cubicBezTo>
                      <a:pt x="55933" y="152871"/>
                      <a:pt x="56597" y="152954"/>
                      <a:pt x="57219" y="153037"/>
                    </a:cubicBezTo>
                    <a:lnTo>
                      <a:pt x="57219" y="181356"/>
                    </a:lnTo>
                    <a:cubicBezTo>
                      <a:pt x="57219" y="183761"/>
                      <a:pt x="55850" y="185875"/>
                      <a:pt x="53736" y="186787"/>
                    </a:cubicBezTo>
                    <a:lnTo>
                      <a:pt x="35617" y="194665"/>
                    </a:lnTo>
                    <a:cubicBezTo>
                      <a:pt x="32341" y="196116"/>
                      <a:pt x="30517" y="199682"/>
                      <a:pt x="31222" y="203331"/>
                    </a:cubicBezTo>
                    <a:cubicBezTo>
                      <a:pt x="31927" y="206979"/>
                      <a:pt x="34912" y="209509"/>
                      <a:pt x="38478" y="209509"/>
                    </a:cubicBezTo>
                    <a:lnTo>
                      <a:pt x="99510" y="209509"/>
                    </a:lnTo>
                    <a:cubicBezTo>
                      <a:pt x="103076" y="209509"/>
                      <a:pt x="106102" y="206979"/>
                      <a:pt x="106807" y="203331"/>
                    </a:cubicBezTo>
                    <a:cubicBezTo>
                      <a:pt x="107512" y="199682"/>
                      <a:pt x="105688" y="196116"/>
                      <a:pt x="102371" y="194665"/>
                    </a:cubicBezTo>
                    <a:lnTo>
                      <a:pt x="84293" y="186829"/>
                    </a:lnTo>
                    <a:cubicBezTo>
                      <a:pt x="82179" y="185875"/>
                      <a:pt x="80810" y="183761"/>
                      <a:pt x="80810" y="181397"/>
                    </a:cubicBezTo>
                    <a:lnTo>
                      <a:pt x="80810" y="153037"/>
                    </a:lnTo>
                    <a:cubicBezTo>
                      <a:pt x="81474" y="152954"/>
                      <a:pt x="82137" y="152871"/>
                      <a:pt x="82842" y="152747"/>
                    </a:cubicBezTo>
                    <a:cubicBezTo>
                      <a:pt x="103407" y="149347"/>
                      <a:pt x="121029" y="135664"/>
                      <a:pt x="129985" y="116136"/>
                    </a:cubicBezTo>
                    <a:cubicBezTo>
                      <a:pt x="137365" y="100090"/>
                      <a:pt x="138153" y="81349"/>
                      <a:pt x="132141" y="64723"/>
                    </a:cubicBezTo>
                    <a:lnTo>
                      <a:pt x="109751" y="2654"/>
                    </a:lnTo>
                    <a:cubicBezTo>
                      <a:pt x="109171" y="1078"/>
                      <a:pt x="107719" y="0"/>
                      <a:pt x="1060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393;p40">
                <a:extLst>
                  <a:ext uri="{FF2B5EF4-FFF2-40B4-BE49-F238E27FC236}">
                    <a16:creationId xmlns:a16="http://schemas.microsoft.com/office/drawing/2014/main" id="{9ADF4651-7243-400C-81ED-F47254FCF489}"/>
                  </a:ext>
                </a:extLst>
              </p:cNvPr>
              <p:cNvSpPr/>
              <p:nvPr/>
            </p:nvSpPr>
            <p:spPr>
              <a:xfrm>
                <a:off x="2552125" y="2407350"/>
                <a:ext cx="1090475" cy="12058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8232" extrusionOk="0">
                    <a:moveTo>
                      <a:pt x="4105" y="0"/>
                    </a:moveTo>
                    <a:cubicBezTo>
                      <a:pt x="4009" y="0"/>
                      <a:pt x="3912" y="4"/>
                      <a:pt x="3815" y="11"/>
                    </a:cubicBezTo>
                    <a:cubicBezTo>
                      <a:pt x="1659" y="136"/>
                      <a:pt x="0" y="2126"/>
                      <a:pt x="166" y="4365"/>
                    </a:cubicBezTo>
                    <a:cubicBezTo>
                      <a:pt x="581" y="10418"/>
                      <a:pt x="2032" y="16182"/>
                      <a:pt x="4520" y="21613"/>
                    </a:cubicBezTo>
                    <a:cubicBezTo>
                      <a:pt x="11029" y="35793"/>
                      <a:pt x="23841" y="45744"/>
                      <a:pt x="38767" y="48190"/>
                    </a:cubicBezTo>
                    <a:cubicBezTo>
                      <a:pt x="38975" y="48232"/>
                      <a:pt x="39182" y="48232"/>
                      <a:pt x="39389" y="48232"/>
                    </a:cubicBezTo>
                    <a:cubicBezTo>
                      <a:pt x="41296" y="48232"/>
                      <a:pt x="42955" y="46822"/>
                      <a:pt x="43287" y="44791"/>
                    </a:cubicBezTo>
                    <a:cubicBezTo>
                      <a:pt x="43618" y="42552"/>
                      <a:pt x="42126" y="40479"/>
                      <a:pt x="40011" y="40105"/>
                    </a:cubicBezTo>
                    <a:cubicBezTo>
                      <a:pt x="27614" y="38074"/>
                      <a:pt x="17000" y="29823"/>
                      <a:pt x="11610" y="18089"/>
                    </a:cubicBezTo>
                    <a:cubicBezTo>
                      <a:pt x="9578" y="13611"/>
                      <a:pt x="8334" y="8801"/>
                      <a:pt x="8002" y="3784"/>
                    </a:cubicBezTo>
                    <a:cubicBezTo>
                      <a:pt x="7884" y="1647"/>
                      <a:pt x="6139" y="0"/>
                      <a:pt x="4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394;p40">
                <a:extLst>
                  <a:ext uri="{FF2B5EF4-FFF2-40B4-BE49-F238E27FC236}">
                    <a16:creationId xmlns:a16="http://schemas.microsoft.com/office/drawing/2014/main" id="{0A34B804-737E-4E25-99CF-1F0CFA839EC7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395;p40">
                <a:extLst>
                  <a:ext uri="{FF2B5EF4-FFF2-40B4-BE49-F238E27FC236}">
                    <a16:creationId xmlns:a16="http://schemas.microsoft.com/office/drawing/2014/main" id="{A38B2DA2-2B6D-4D1D-943B-A4B8782279D7}"/>
                  </a:ext>
                </a:extLst>
              </p:cNvPr>
              <p:cNvSpPr/>
              <p:nvPr/>
            </p:nvSpPr>
            <p:spPr>
              <a:xfrm>
                <a:off x="2339625" y="2361700"/>
                <a:ext cx="2920000" cy="1518625"/>
              </a:xfrm>
              <a:custGeom>
                <a:avLst/>
                <a:gdLst/>
                <a:ahLst/>
                <a:cxnLst/>
                <a:rect l="l" t="t" r="r" b="b"/>
                <a:pathLst>
                  <a:path w="116800" h="60745" extrusionOk="0">
                    <a:moveTo>
                      <a:pt x="25016" y="0"/>
                    </a:moveTo>
                    <a:cubicBezTo>
                      <a:pt x="10376" y="0"/>
                      <a:pt x="1682" y="6540"/>
                      <a:pt x="1" y="7932"/>
                    </a:cubicBezTo>
                    <a:cubicBezTo>
                      <a:pt x="1" y="10171"/>
                      <a:pt x="1452" y="19998"/>
                      <a:pt x="4478" y="27668"/>
                    </a:cubicBezTo>
                    <a:cubicBezTo>
                      <a:pt x="12356" y="44792"/>
                      <a:pt x="27780" y="56775"/>
                      <a:pt x="45816" y="59719"/>
                    </a:cubicBezTo>
                    <a:cubicBezTo>
                      <a:pt x="49962" y="60403"/>
                      <a:pt x="54140" y="60745"/>
                      <a:pt x="58322" y="60745"/>
                    </a:cubicBezTo>
                    <a:cubicBezTo>
                      <a:pt x="62505" y="60745"/>
                      <a:pt x="66692" y="60403"/>
                      <a:pt x="70859" y="59719"/>
                    </a:cubicBezTo>
                    <a:cubicBezTo>
                      <a:pt x="88854" y="56775"/>
                      <a:pt x="104319" y="44792"/>
                      <a:pt x="112156" y="27668"/>
                    </a:cubicBezTo>
                    <a:cubicBezTo>
                      <a:pt x="116758" y="17676"/>
                      <a:pt x="113068" y="23190"/>
                      <a:pt x="116799" y="12618"/>
                    </a:cubicBezTo>
                    <a:lnTo>
                      <a:pt x="116799" y="12618"/>
                    </a:lnTo>
                    <a:cubicBezTo>
                      <a:pt x="113773" y="14318"/>
                      <a:pt x="109460" y="16225"/>
                      <a:pt x="103946" y="17469"/>
                    </a:cubicBezTo>
                    <a:cubicBezTo>
                      <a:pt x="100588" y="18215"/>
                      <a:pt x="96566" y="18795"/>
                      <a:pt x="91963" y="18795"/>
                    </a:cubicBezTo>
                    <a:cubicBezTo>
                      <a:pt x="82427" y="18795"/>
                      <a:pt x="70279" y="16432"/>
                      <a:pt x="56140" y="8803"/>
                    </a:cubicBezTo>
                    <a:cubicBezTo>
                      <a:pt x="43918" y="2183"/>
                      <a:pt x="33474" y="0"/>
                      <a:pt x="2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3396;p40">
                <a:extLst>
                  <a:ext uri="{FF2B5EF4-FFF2-40B4-BE49-F238E27FC236}">
                    <a16:creationId xmlns:a16="http://schemas.microsoft.com/office/drawing/2014/main" id="{A97E3D2B-CAAF-4DFF-B074-E0B7AD96E488}"/>
                  </a:ext>
                </a:extLst>
              </p:cNvPr>
              <p:cNvSpPr/>
              <p:nvPr/>
            </p:nvSpPr>
            <p:spPr>
              <a:xfrm>
                <a:off x="3088025" y="4082700"/>
                <a:ext cx="1415950" cy="1188950"/>
              </a:xfrm>
              <a:custGeom>
                <a:avLst/>
                <a:gdLst/>
                <a:ahLst/>
                <a:cxnLst/>
                <a:rect l="l" t="t" r="r" b="b"/>
                <a:pathLst>
                  <a:path w="56638" h="47558" extrusionOk="0">
                    <a:moveTo>
                      <a:pt x="24421" y="0"/>
                    </a:moveTo>
                    <a:lnTo>
                      <a:pt x="24421" y="27573"/>
                    </a:lnTo>
                    <a:cubicBezTo>
                      <a:pt x="24421" y="33253"/>
                      <a:pt x="21146" y="38353"/>
                      <a:pt x="16129" y="40550"/>
                    </a:cubicBezTo>
                    <a:lnTo>
                      <a:pt x="0" y="47557"/>
                    </a:lnTo>
                    <a:lnTo>
                      <a:pt x="56637" y="47557"/>
                    </a:lnTo>
                    <a:lnTo>
                      <a:pt x="40592" y="40592"/>
                    </a:lnTo>
                    <a:cubicBezTo>
                      <a:pt x="35533" y="38394"/>
                      <a:pt x="32258" y="33294"/>
                      <a:pt x="32258" y="27614"/>
                    </a:cubicBezTo>
                    <a:lnTo>
                      <a:pt x="32258" y="0"/>
                    </a:lnTo>
                    <a:cubicBezTo>
                      <a:pt x="30972" y="42"/>
                      <a:pt x="29687" y="83"/>
                      <a:pt x="28402" y="83"/>
                    </a:cubicBezTo>
                    <a:cubicBezTo>
                      <a:pt x="27075" y="83"/>
                      <a:pt x="25748" y="42"/>
                      <a:pt x="24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397;p40">
                <a:extLst>
                  <a:ext uri="{FF2B5EF4-FFF2-40B4-BE49-F238E27FC236}">
                    <a16:creationId xmlns:a16="http://schemas.microsoft.com/office/drawing/2014/main" id="{6AA882E2-915E-47FC-AD76-DCD8ABECA654}"/>
                  </a:ext>
                </a:extLst>
              </p:cNvPr>
              <p:cNvSpPr/>
              <p:nvPr/>
            </p:nvSpPr>
            <p:spPr>
              <a:xfrm>
                <a:off x="2273275" y="442325"/>
                <a:ext cx="3035050" cy="2168875"/>
              </a:xfrm>
              <a:custGeom>
                <a:avLst/>
                <a:gdLst/>
                <a:ahLst/>
                <a:cxnLst/>
                <a:rect l="l" t="t" r="r" b="b"/>
                <a:pathLst>
                  <a:path w="121402" h="86755" extrusionOk="0">
                    <a:moveTo>
                      <a:pt x="26703" y="0"/>
                    </a:moveTo>
                    <a:cubicBezTo>
                      <a:pt x="18783" y="24380"/>
                      <a:pt x="1" y="66962"/>
                      <a:pt x="2986" y="73139"/>
                    </a:cubicBezTo>
                    <a:cubicBezTo>
                      <a:pt x="3007" y="73271"/>
                      <a:pt x="3112" y="73330"/>
                      <a:pt x="3301" y="73330"/>
                    </a:cubicBezTo>
                    <a:cubicBezTo>
                      <a:pt x="5008" y="73330"/>
                      <a:pt x="13511" y="68459"/>
                      <a:pt x="27168" y="68459"/>
                    </a:cubicBezTo>
                    <a:cubicBezTo>
                      <a:pt x="36196" y="68459"/>
                      <a:pt x="47477" y="70588"/>
                      <a:pt x="60536" y="77659"/>
                    </a:cubicBezTo>
                    <a:cubicBezTo>
                      <a:pt x="71719" y="83700"/>
                      <a:pt x="82463" y="86755"/>
                      <a:pt x="92559" y="86755"/>
                    </a:cubicBezTo>
                    <a:cubicBezTo>
                      <a:pt x="95975" y="86755"/>
                      <a:pt x="99318" y="86405"/>
                      <a:pt x="102578" y="85702"/>
                    </a:cubicBezTo>
                    <a:cubicBezTo>
                      <a:pt x="109088" y="84293"/>
                      <a:pt x="118044" y="83007"/>
                      <a:pt x="120324" y="81515"/>
                    </a:cubicBezTo>
                    <a:cubicBezTo>
                      <a:pt x="121402" y="60825"/>
                      <a:pt x="105522" y="28526"/>
                      <a:pt x="95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3398;p40">
                <a:extLst>
                  <a:ext uri="{FF2B5EF4-FFF2-40B4-BE49-F238E27FC236}">
                    <a16:creationId xmlns:a16="http://schemas.microsoft.com/office/drawing/2014/main" id="{2B069966-BA0D-4E55-AB9C-3EBAC36E7433}"/>
                  </a:ext>
                </a:extLst>
              </p:cNvPr>
              <p:cNvSpPr/>
              <p:nvPr/>
            </p:nvSpPr>
            <p:spPr>
              <a:xfrm>
                <a:off x="2552125" y="2539100"/>
                <a:ext cx="1090475" cy="107405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2962" extrusionOk="0">
                    <a:moveTo>
                      <a:pt x="4037" y="1"/>
                    </a:moveTo>
                    <a:cubicBezTo>
                      <a:pt x="3963" y="1"/>
                      <a:pt x="3889" y="3"/>
                      <a:pt x="3815" y="7"/>
                    </a:cubicBezTo>
                    <a:cubicBezTo>
                      <a:pt x="1659" y="173"/>
                      <a:pt x="0" y="2122"/>
                      <a:pt x="166" y="4402"/>
                    </a:cubicBezTo>
                    <a:cubicBezTo>
                      <a:pt x="1368" y="22355"/>
                      <a:pt x="22058" y="40184"/>
                      <a:pt x="38767" y="42920"/>
                    </a:cubicBezTo>
                    <a:cubicBezTo>
                      <a:pt x="38975" y="42962"/>
                      <a:pt x="39182" y="42962"/>
                      <a:pt x="39389" y="42962"/>
                    </a:cubicBezTo>
                    <a:cubicBezTo>
                      <a:pt x="41296" y="42962"/>
                      <a:pt x="42955" y="41552"/>
                      <a:pt x="43287" y="39521"/>
                    </a:cubicBezTo>
                    <a:cubicBezTo>
                      <a:pt x="43618" y="37282"/>
                      <a:pt x="42126" y="35209"/>
                      <a:pt x="40011" y="34835"/>
                    </a:cubicBezTo>
                    <a:cubicBezTo>
                      <a:pt x="26868" y="32679"/>
                      <a:pt x="8956" y="17794"/>
                      <a:pt x="8002" y="3822"/>
                    </a:cubicBezTo>
                    <a:cubicBezTo>
                      <a:pt x="7882" y="1660"/>
                      <a:pt x="6100" y="1"/>
                      <a:pt x="4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399;p40">
                <a:extLst>
                  <a:ext uri="{FF2B5EF4-FFF2-40B4-BE49-F238E27FC236}">
                    <a16:creationId xmlns:a16="http://schemas.microsoft.com/office/drawing/2014/main" id="{7AFD4187-E862-4939-A6FC-2C71A8B73CAA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FF5E08-EDD9-4F10-9202-7714C559C907}"/>
                </a:ext>
              </a:extLst>
            </p:cNvPr>
            <p:cNvSpPr txBox="1"/>
            <p:nvPr/>
          </p:nvSpPr>
          <p:spPr>
            <a:xfrm>
              <a:off x="6206040" y="3379079"/>
              <a:ext cx="1946273" cy="382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rgbClr val="595959"/>
                  </a:solidFill>
                  <a:latin typeface="Open Sans" panose="020B0606030504020204" pitchFamily="34" charset="0"/>
                </a:rPr>
                <a:t>3-8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2DC44DF-66B6-4534-94E5-68F7CE4C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8" y="3465273"/>
            <a:ext cx="1611409" cy="157533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FF30F1-A862-4F28-9D38-979FE686A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997" y="3465273"/>
            <a:ext cx="1611409" cy="1593167"/>
          </a:xfrm>
          <a:prstGeom prst="rect">
            <a:avLst/>
          </a:prstGeom>
        </p:spPr>
      </p:pic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BCCB8E2-6CF9-4B2F-94B9-BBC226D7D329}"/>
              </a:ext>
            </a:extLst>
          </p:cNvPr>
          <p:cNvSpPr txBox="1">
            <a:spLocks/>
          </p:cNvSpPr>
          <p:nvPr/>
        </p:nvSpPr>
        <p:spPr>
          <a:xfrm>
            <a:off x="3807461" y="910695"/>
            <a:ext cx="5102628" cy="359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INDEPENDENT VARIABLES: PROPERTIES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Box-plots &amp; interquartile ranges to determine range of each property at different quality levels </a:t>
            </a:r>
            <a:endParaRPr lang="en-US" sz="1200" b="1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56D060A-9C5F-4321-BD96-BAD4764F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774" y="1854850"/>
            <a:ext cx="4057563" cy="31951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F8BAE1C-19D1-4159-921B-99B2FB837D37}"/>
              </a:ext>
            </a:extLst>
          </p:cNvPr>
          <p:cNvSpPr txBox="1"/>
          <p:nvPr/>
        </p:nvSpPr>
        <p:spPr>
          <a:xfrm>
            <a:off x="6957042" y="1756232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*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7BFF60-3035-48A3-A1E1-61169B29CA71}"/>
              </a:ext>
            </a:extLst>
          </p:cNvPr>
          <p:cNvSpPr txBox="1"/>
          <p:nvPr/>
        </p:nvSpPr>
        <p:spPr>
          <a:xfrm>
            <a:off x="7250828" y="4094491"/>
            <a:ext cx="1076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* Run code to see red dataset box-plots, and interquartile range details for both </a:t>
            </a:r>
          </a:p>
          <a:p>
            <a:r>
              <a:rPr lang="en-US" sz="800" dirty="0">
                <a:solidFill>
                  <a:srgbClr val="595959"/>
                </a:solidFill>
              </a:rPr>
              <a:t>datasets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8AE6CD5-AA17-4CC2-8F2D-1D0619CC5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042" y="46051"/>
            <a:ext cx="2181529" cy="181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1789C12-711D-40C1-A31A-2F3BBD5AA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575" y="226826"/>
            <a:ext cx="1314633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4;p27">
            <a:extLst>
              <a:ext uri="{FF2B5EF4-FFF2-40B4-BE49-F238E27FC236}">
                <a16:creationId xmlns:a16="http://schemas.microsoft.com/office/drawing/2014/main" id="{97A30B98-9E57-4E3E-B7BB-E3D1FEE35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307" y="9353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regression analyses</a:t>
            </a:r>
            <a:endParaRPr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4DA335D-32B4-44EB-8DB0-1A8793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006" y="1194872"/>
            <a:ext cx="3230939" cy="865225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1. Model Preparation</a:t>
            </a: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Independent variables are on different scales. Need to rescale through normalization.*</a:t>
            </a: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068DBD-8D9D-4C47-BB7E-7A25EE15D81E}"/>
              </a:ext>
            </a:extLst>
          </p:cNvPr>
          <p:cNvSpPr txBox="1"/>
          <p:nvPr/>
        </p:nvSpPr>
        <p:spPr>
          <a:xfrm>
            <a:off x="4061515" y="4948695"/>
            <a:ext cx="5143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800" dirty="0">
                <a:solidFill>
                  <a:srgbClr val="595959"/>
                </a:solidFill>
              </a:rPr>
              <a:t>*Normalize: Rescaling real valued numeric attributes into the range 0 to 1. (Machinelearningmastery.com)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FDF827C1-2CC4-4E07-9F2D-28B4BC855B75}"/>
              </a:ext>
            </a:extLst>
          </p:cNvPr>
          <p:cNvSpPr txBox="1">
            <a:spLocks/>
          </p:cNvSpPr>
          <p:nvPr/>
        </p:nvSpPr>
        <p:spPr>
          <a:xfrm>
            <a:off x="357006" y="2201328"/>
            <a:ext cx="3230939" cy="56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2. Run multiple regression model</a:t>
            </a: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</a:rPr>
              <a:t>Assign X and Y </a:t>
            </a:r>
            <a:r>
              <a:rPr lang="en-US" sz="1200" dirty="0">
                <a:solidFill>
                  <a:srgbClr val="595959"/>
                </a:solidFill>
                <a:sym typeface="Wingdings" panose="05000000000000000000" pitchFamily="2" charset="2"/>
              </a:rPr>
              <a:t> Run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DFCED248-2A92-4804-819C-5135F20F0923}"/>
              </a:ext>
            </a:extLst>
          </p:cNvPr>
          <p:cNvSpPr txBox="1">
            <a:spLocks/>
          </p:cNvSpPr>
          <p:nvPr/>
        </p:nvSpPr>
        <p:spPr>
          <a:xfrm>
            <a:off x="357006" y="2910409"/>
            <a:ext cx="3230939" cy="100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3. Model Validation</a:t>
            </a:r>
            <a:endParaRPr lang="en-US" sz="1200" b="1" dirty="0">
              <a:solidFill>
                <a:srgbClr val="595959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  <a:sym typeface="Wingdings" panose="05000000000000000000" pitchFamily="2" charset="2"/>
              </a:rPr>
              <a:t>Heatmap looking at correlation between variables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95959"/>
                </a:solidFill>
                <a:sym typeface="Wingdings" panose="05000000000000000000" pitchFamily="2" charset="2"/>
              </a:rPr>
              <a:t>Test for multicollinearity via Variance Inflation Factor (VIF) analysis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95959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A46116E9-2753-4539-A912-27ADDA85C091}"/>
              </a:ext>
            </a:extLst>
          </p:cNvPr>
          <p:cNvSpPr txBox="1">
            <a:spLocks/>
          </p:cNvSpPr>
          <p:nvPr/>
        </p:nvSpPr>
        <p:spPr>
          <a:xfrm>
            <a:off x="357006" y="4054342"/>
            <a:ext cx="3704509" cy="81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b="1" dirty="0">
                <a:solidFill>
                  <a:srgbClr val="595959"/>
                </a:solidFill>
              </a:rPr>
              <a:t>4. Model rerun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95959"/>
                </a:solidFill>
              </a:rPr>
              <a:t> </a:t>
            </a:r>
            <a:r>
              <a:rPr lang="en-US" sz="1200" dirty="0">
                <a:solidFill>
                  <a:srgbClr val="595959"/>
                </a:solidFill>
              </a:rPr>
              <a:t>removing variables with high VIF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        and strong correlation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        (3 model runs in total)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595959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Font typeface="Livvic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E5882-E8A5-4E87-8637-BA5F2E6A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45" y="743429"/>
            <a:ext cx="2750277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C324A-9E7D-4C8F-961D-E04BC3B3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52" y="617103"/>
            <a:ext cx="2750277" cy="268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E11EB-0308-44FF-9006-40FBAC731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269" y="3367981"/>
            <a:ext cx="2180742" cy="1427959"/>
          </a:xfrm>
          <a:prstGeom prst="rect">
            <a:avLst/>
          </a:prstGeom>
        </p:spPr>
      </p:pic>
      <p:grpSp>
        <p:nvGrpSpPr>
          <p:cNvPr id="62" name="Google Shape;3391;p40">
            <a:extLst>
              <a:ext uri="{FF2B5EF4-FFF2-40B4-BE49-F238E27FC236}">
                <a16:creationId xmlns:a16="http://schemas.microsoft.com/office/drawing/2014/main" id="{2D8812A9-672C-4ADA-99BB-1228123CAD43}"/>
              </a:ext>
            </a:extLst>
          </p:cNvPr>
          <p:cNvGrpSpPr/>
          <p:nvPr/>
        </p:nvGrpSpPr>
        <p:grpSpPr>
          <a:xfrm>
            <a:off x="5614165" y="1031768"/>
            <a:ext cx="259217" cy="395544"/>
            <a:chOff x="2072656" y="237564"/>
            <a:chExt cx="3453825" cy="5237725"/>
          </a:xfrm>
        </p:grpSpPr>
        <p:sp>
          <p:nvSpPr>
            <p:cNvPr id="67" name="Google Shape;3392;p40">
              <a:extLst>
                <a:ext uri="{FF2B5EF4-FFF2-40B4-BE49-F238E27FC236}">
                  <a16:creationId xmlns:a16="http://schemas.microsoft.com/office/drawing/2014/main" id="{4D152CEE-95B6-4C37-84D8-E984CCAA7DD4}"/>
                </a:ext>
              </a:extLst>
            </p:cNvPr>
            <p:cNvSpPr/>
            <p:nvPr/>
          </p:nvSpPr>
          <p:spPr>
            <a:xfrm>
              <a:off x="2072656" y="237564"/>
              <a:ext cx="3453825" cy="5237725"/>
            </a:xfrm>
            <a:custGeom>
              <a:avLst/>
              <a:gdLst/>
              <a:ahLst/>
              <a:cxnLst/>
              <a:rect l="l" t="t" r="r" b="b"/>
              <a:pathLst>
                <a:path w="138153" h="209509" extrusionOk="0">
                  <a:moveTo>
                    <a:pt x="32051" y="0"/>
                  </a:moveTo>
                  <a:cubicBezTo>
                    <a:pt x="30434" y="0"/>
                    <a:pt x="28941" y="1078"/>
                    <a:pt x="28361" y="2654"/>
                  </a:cubicBezTo>
                  <a:lnTo>
                    <a:pt x="5971" y="64723"/>
                  </a:lnTo>
                  <a:cubicBezTo>
                    <a:pt x="1" y="81349"/>
                    <a:pt x="789" y="100090"/>
                    <a:pt x="8127" y="116136"/>
                  </a:cubicBezTo>
                  <a:cubicBezTo>
                    <a:pt x="17083" y="135664"/>
                    <a:pt x="34746" y="149347"/>
                    <a:pt x="55311" y="152747"/>
                  </a:cubicBezTo>
                  <a:cubicBezTo>
                    <a:pt x="55933" y="152871"/>
                    <a:pt x="56597" y="152954"/>
                    <a:pt x="57219" y="153037"/>
                  </a:cubicBezTo>
                  <a:lnTo>
                    <a:pt x="57219" y="181356"/>
                  </a:lnTo>
                  <a:cubicBezTo>
                    <a:pt x="57219" y="183761"/>
                    <a:pt x="55850" y="185875"/>
                    <a:pt x="53736" y="186787"/>
                  </a:cubicBezTo>
                  <a:lnTo>
                    <a:pt x="35617" y="194665"/>
                  </a:lnTo>
                  <a:cubicBezTo>
                    <a:pt x="32341" y="196116"/>
                    <a:pt x="30517" y="199682"/>
                    <a:pt x="31222" y="203331"/>
                  </a:cubicBezTo>
                  <a:cubicBezTo>
                    <a:pt x="31927" y="206979"/>
                    <a:pt x="34912" y="209509"/>
                    <a:pt x="38478" y="209509"/>
                  </a:cubicBezTo>
                  <a:lnTo>
                    <a:pt x="99510" y="209509"/>
                  </a:lnTo>
                  <a:cubicBezTo>
                    <a:pt x="103076" y="209509"/>
                    <a:pt x="106102" y="206979"/>
                    <a:pt x="106807" y="203331"/>
                  </a:cubicBezTo>
                  <a:cubicBezTo>
                    <a:pt x="107512" y="199682"/>
                    <a:pt x="105688" y="196116"/>
                    <a:pt x="102371" y="194665"/>
                  </a:cubicBezTo>
                  <a:lnTo>
                    <a:pt x="84293" y="186829"/>
                  </a:lnTo>
                  <a:cubicBezTo>
                    <a:pt x="82179" y="185875"/>
                    <a:pt x="80810" y="183761"/>
                    <a:pt x="80810" y="181397"/>
                  </a:cubicBezTo>
                  <a:lnTo>
                    <a:pt x="80810" y="153037"/>
                  </a:lnTo>
                  <a:cubicBezTo>
                    <a:pt x="81474" y="152954"/>
                    <a:pt x="82137" y="152871"/>
                    <a:pt x="82842" y="152747"/>
                  </a:cubicBezTo>
                  <a:cubicBezTo>
                    <a:pt x="103407" y="149347"/>
                    <a:pt x="121029" y="135664"/>
                    <a:pt x="129985" y="116136"/>
                  </a:cubicBezTo>
                  <a:cubicBezTo>
                    <a:pt x="137365" y="100090"/>
                    <a:pt x="138153" y="81349"/>
                    <a:pt x="132141" y="64723"/>
                  </a:cubicBezTo>
                  <a:lnTo>
                    <a:pt x="109751" y="2654"/>
                  </a:lnTo>
                  <a:cubicBezTo>
                    <a:pt x="109171" y="1078"/>
                    <a:pt x="107719" y="0"/>
                    <a:pt x="10606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393;p40">
              <a:extLst>
                <a:ext uri="{FF2B5EF4-FFF2-40B4-BE49-F238E27FC236}">
                  <a16:creationId xmlns:a16="http://schemas.microsoft.com/office/drawing/2014/main" id="{1409AF3A-22F3-4704-8605-650F98FC242E}"/>
                </a:ext>
              </a:extLst>
            </p:cNvPr>
            <p:cNvSpPr/>
            <p:nvPr/>
          </p:nvSpPr>
          <p:spPr>
            <a:xfrm>
              <a:off x="2552125" y="2407350"/>
              <a:ext cx="1090475" cy="1205800"/>
            </a:xfrm>
            <a:custGeom>
              <a:avLst/>
              <a:gdLst/>
              <a:ahLst/>
              <a:cxnLst/>
              <a:rect l="l" t="t" r="r" b="b"/>
              <a:pathLst>
                <a:path w="43619" h="48232" extrusionOk="0">
                  <a:moveTo>
                    <a:pt x="4105" y="0"/>
                  </a:moveTo>
                  <a:cubicBezTo>
                    <a:pt x="4009" y="0"/>
                    <a:pt x="3912" y="4"/>
                    <a:pt x="3815" y="11"/>
                  </a:cubicBezTo>
                  <a:cubicBezTo>
                    <a:pt x="1659" y="136"/>
                    <a:pt x="0" y="2126"/>
                    <a:pt x="166" y="4365"/>
                  </a:cubicBezTo>
                  <a:cubicBezTo>
                    <a:pt x="581" y="10418"/>
                    <a:pt x="2032" y="16182"/>
                    <a:pt x="4520" y="21613"/>
                  </a:cubicBezTo>
                  <a:cubicBezTo>
                    <a:pt x="11029" y="35793"/>
                    <a:pt x="23841" y="45744"/>
                    <a:pt x="38767" y="48190"/>
                  </a:cubicBezTo>
                  <a:cubicBezTo>
                    <a:pt x="38975" y="48232"/>
                    <a:pt x="39182" y="48232"/>
                    <a:pt x="39389" y="48232"/>
                  </a:cubicBezTo>
                  <a:cubicBezTo>
                    <a:pt x="41296" y="48232"/>
                    <a:pt x="42955" y="46822"/>
                    <a:pt x="43287" y="44791"/>
                  </a:cubicBezTo>
                  <a:cubicBezTo>
                    <a:pt x="43618" y="42552"/>
                    <a:pt x="42126" y="40479"/>
                    <a:pt x="40011" y="40105"/>
                  </a:cubicBezTo>
                  <a:cubicBezTo>
                    <a:pt x="27614" y="38074"/>
                    <a:pt x="17000" y="29823"/>
                    <a:pt x="11610" y="18089"/>
                  </a:cubicBezTo>
                  <a:cubicBezTo>
                    <a:pt x="9578" y="13611"/>
                    <a:pt x="8334" y="8801"/>
                    <a:pt x="8002" y="3784"/>
                  </a:cubicBezTo>
                  <a:cubicBezTo>
                    <a:pt x="7884" y="1647"/>
                    <a:pt x="6139" y="0"/>
                    <a:pt x="4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94;p40">
              <a:extLst>
                <a:ext uri="{FF2B5EF4-FFF2-40B4-BE49-F238E27FC236}">
                  <a16:creationId xmlns:a16="http://schemas.microsoft.com/office/drawing/2014/main" id="{23B95CCA-6404-42D8-BE57-7D33061821E4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95;p40">
              <a:extLst>
                <a:ext uri="{FF2B5EF4-FFF2-40B4-BE49-F238E27FC236}">
                  <a16:creationId xmlns:a16="http://schemas.microsoft.com/office/drawing/2014/main" id="{A4C89F8B-A5B9-4322-9D8E-EE9F185C7B1D}"/>
                </a:ext>
              </a:extLst>
            </p:cNvPr>
            <p:cNvSpPr/>
            <p:nvPr/>
          </p:nvSpPr>
          <p:spPr>
            <a:xfrm>
              <a:off x="2339625" y="2361700"/>
              <a:ext cx="2920000" cy="1518625"/>
            </a:xfrm>
            <a:custGeom>
              <a:avLst/>
              <a:gdLst/>
              <a:ahLst/>
              <a:cxnLst/>
              <a:rect l="l" t="t" r="r" b="b"/>
              <a:pathLst>
                <a:path w="116800" h="60745" extrusionOk="0">
                  <a:moveTo>
                    <a:pt x="25016" y="0"/>
                  </a:moveTo>
                  <a:cubicBezTo>
                    <a:pt x="10376" y="0"/>
                    <a:pt x="1682" y="6540"/>
                    <a:pt x="1" y="7932"/>
                  </a:cubicBezTo>
                  <a:cubicBezTo>
                    <a:pt x="1" y="10171"/>
                    <a:pt x="1452" y="19998"/>
                    <a:pt x="4478" y="27668"/>
                  </a:cubicBezTo>
                  <a:cubicBezTo>
                    <a:pt x="12356" y="44792"/>
                    <a:pt x="27780" y="56775"/>
                    <a:pt x="45816" y="59719"/>
                  </a:cubicBezTo>
                  <a:cubicBezTo>
                    <a:pt x="49962" y="60403"/>
                    <a:pt x="54140" y="60745"/>
                    <a:pt x="58322" y="60745"/>
                  </a:cubicBezTo>
                  <a:cubicBezTo>
                    <a:pt x="62505" y="60745"/>
                    <a:pt x="66692" y="60403"/>
                    <a:pt x="70859" y="59719"/>
                  </a:cubicBezTo>
                  <a:cubicBezTo>
                    <a:pt x="88854" y="56775"/>
                    <a:pt x="104319" y="44792"/>
                    <a:pt x="112156" y="27668"/>
                  </a:cubicBezTo>
                  <a:cubicBezTo>
                    <a:pt x="116758" y="17676"/>
                    <a:pt x="113068" y="23190"/>
                    <a:pt x="116799" y="12618"/>
                  </a:cubicBezTo>
                  <a:lnTo>
                    <a:pt x="116799" y="12618"/>
                  </a:lnTo>
                  <a:cubicBezTo>
                    <a:pt x="113773" y="14318"/>
                    <a:pt x="109460" y="16225"/>
                    <a:pt x="103946" y="17469"/>
                  </a:cubicBezTo>
                  <a:cubicBezTo>
                    <a:pt x="100588" y="18215"/>
                    <a:pt x="96566" y="18795"/>
                    <a:pt x="91963" y="18795"/>
                  </a:cubicBezTo>
                  <a:cubicBezTo>
                    <a:pt x="82427" y="18795"/>
                    <a:pt x="70279" y="16432"/>
                    <a:pt x="56140" y="8803"/>
                  </a:cubicBezTo>
                  <a:cubicBezTo>
                    <a:pt x="43918" y="2183"/>
                    <a:pt x="33474" y="0"/>
                    <a:pt x="25016" y="0"/>
                  </a:cubicBezTo>
                  <a:close/>
                </a:path>
              </a:pathLst>
            </a:custGeom>
            <a:solidFill>
              <a:srgbClr val="FFF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6;p40">
              <a:extLst>
                <a:ext uri="{FF2B5EF4-FFF2-40B4-BE49-F238E27FC236}">
                  <a16:creationId xmlns:a16="http://schemas.microsoft.com/office/drawing/2014/main" id="{57656E2F-D8AA-4445-9F31-29D98C771A9D}"/>
                </a:ext>
              </a:extLst>
            </p:cNvPr>
            <p:cNvSpPr/>
            <p:nvPr/>
          </p:nvSpPr>
          <p:spPr>
            <a:xfrm>
              <a:off x="3088025" y="4082700"/>
              <a:ext cx="1415950" cy="1188950"/>
            </a:xfrm>
            <a:custGeom>
              <a:avLst/>
              <a:gdLst/>
              <a:ahLst/>
              <a:cxnLst/>
              <a:rect l="l" t="t" r="r" b="b"/>
              <a:pathLst>
                <a:path w="56638" h="47558" extrusionOk="0">
                  <a:moveTo>
                    <a:pt x="24421" y="0"/>
                  </a:moveTo>
                  <a:lnTo>
                    <a:pt x="24421" y="27573"/>
                  </a:lnTo>
                  <a:cubicBezTo>
                    <a:pt x="24421" y="33253"/>
                    <a:pt x="21146" y="38353"/>
                    <a:pt x="16129" y="40550"/>
                  </a:cubicBezTo>
                  <a:lnTo>
                    <a:pt x="0" y="47557"/>
                  </a:lnTo>
                  <a:lnTo>
                    <a:pt x="56637" y="47557"/>
                  </a:lnTo>
                  <a:lnTo>
                    <a:pt x="40592" y="40592"/>
                  </a:lnTo>
                  <a:cubicBezTo>
                    <a:pt x="35533" y="38394"/>
                    <a:pt x="32258" y="33294"/>
                    <a:pt x="32258" y="27614"/>
                  </a:cubicBezTo>
                  <a:lnTo>
                    <a:pt x="32258" y="0"/>
                  </a:lnTo>
                  <a:cubicBezTo>
                    <a:pt x="30972" y="42"/>
                    <a:pt x="29687" y="83"/>
                    <a:pt x="28402" y="83"/>
                  </a:cubicBezTo>
                  <a:cubicBezTo>
                    <a:pt x="27075" y="83"/>
                    <a:pt x="25748" y="42"/>
                    <a:pt x="24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97;p40">
              <a:extLst>
                <a:ext uri="{FF2B5EF4-FFF2-40B4-BE49-F238E27FC236}">
                  <a16:creationId xmlns:a16="http://schemas.microsoft.com/office/drawing/2014/main" id="{55296CE6-93DC-4491-86FB-2EB89965CC7E}"/>
                </a:ext>
              </a:extLst>
            </p:cNvPr>
            <p:cNvSpPr/>
            <p:nvPr/>
          </p:nvSpPr>
          <p:spPr>
            <a:xfrm>
              <a:off x="2273275" y="442325"/>
              <a:ext cx="3035050" cy="2168875"/>
            </a:xfrm>
            <a:custGeom>
              <a:avLst/>
              <a:gdLst/>
              <a:ahLst/>
              <a:cxnLst/>
              <a:rect l="l" t="t" r="r" b="b"/>
              <a:pathLst>
                <a:path w="121402" h="86755" extrusionOk="0">
                  <a:moveTo>
                    <a:pt x="26703" y="0"/>
                  </a:moveTo>
                  <a:cubicBezTo>
                    <a:pt x="18783" y="24380"/>
                    <a:pt x="1" y="66962"/>
                    <a:pt x="2986" y="73139"/>
                  </a:cubicBezTo>
                  <a:cubicBezTo>
                    <a:pt x="3007" y="73271"/>
                    <a:pt x="3112" y="73330"/>
                    <a:pt x="3301" y="73330"/>
                  </a:cubicBezTo>
                  <a:cubicBezTo>
                    <a:pt x="5008" y="73330"/>
                    <a:pt x="13511" y="68459"/>
                    <a:pt x="27168" y="68459"/>
                  </a:cubicBezTo>
                  <a:cubicBezTo>
                    <a:pt x="36196" y="68459"/>
                    <a:pt x="47477" y="70588"/>
                    <a:pt x="60536" y="77659"/>
                  </a:cubicBezTo>
                  <a:cubicBezTo>
                    <a:pt x="71719" y="83700"/>
                    <a:pt x="82463" y="86755"/>
                    <a:pt x="92559" y="86755"/>
                  </a:cubicBezTo>
                  <a:cubicBezTo>
                    <a:pt x="95975" y="86755"/>
                    <a:pt x="99318" y="86405"/>
                    <a:pt x="102578" y="85702"/>
                  </a:cubicBezTo>
                  <a:cubicBezTo>
                    <a:pt x="109088" y="84293"/>
                    <a:pt x="118044" y="83007"/>
                    <a:pt x="120324" y="81515"/>
                  </a:cubicBezTo>
                  <a:cubicBezTo>
                    <a:pt x="121402" y="60825"/>
                    <a:pt x="105522" y="28526"/>
                    <a:pt x="9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98;p40">
              <a:extLst>
                <a:ext uri="{FF2B5EF4-FFF2-40B4-BE49-F238E27FC236}">
                  <a16:creationId xmlns:a16="http://schemas.microsoft.com/office/drawing/2014/main" id="{F24F9D0D-B375-480C-A6CF-C34CBA019CFD}"/>
                </a:ext>
              </a:extLst>
            </p:cNvPr>
            <p:cNvSpPr/>
            <p:nvPr/>
          </p:nvSpPr>
          <p:spPr>
            <a:xfrm>
              <a:off x="2552125" y="2539100"/>
              <a:ext cx="1090475" cy="1074050"/>
            </a:xfrm>
            <a:custGeom>
              <a:avLst/>
              <a:gdLst/>
              <a:ahLst/>
              <a:cxnLst/>
              <a:rect l="l" t="t" r="r" b="b"/>
              <a:pathLst>
                <a:path w="43619" h="42962" extrusionOk="0">
                  <a:moveTo>
                    <a:pt x="4037" y="1"/>
                  </a:moveTo>
                  <a:cubicBezTo>
                    <a:pt x="3963" y="1"/>
                    <a:pt x="3889" y="3"/>
                    <a:pt x="3815" y="7"/>
                  </a:cubicBezTo>
                  <a:cubicBezTo>
                    <a:pt x="1659" y="173"/>
                    <a:pt x="0" y="2122"/>
                    <a:pt x="166" y="4402"/>
                  </a:cubicBezTo>
                  <a:cubicBezTo>
                    <a:pt x="1368" y="22355"/>
                    <a:pt x="22058" y="40184"/>
                    <a:pt x="38767" y="42920"/>
                  </a:cubicBezTo>
                  <a:cubicBezTo>
                    <a:pt x="38975" y="42962"/>
                    <a:pt x="39182" y="42962"/>
                    <a:pt x="39389" y="42962"/>
                  </a:cubicBezTo>
                  <a:cubicBezTo>
                    <a:pt x="41296" y="42962"/>
                    <a:pt x="42955" y="41552"/>
                    <a:pt x="43287" y="39521"/>
                  </a:cubicBezTo>
                  <a:cubicBezTo>
                    <a:pt x="43618" y="37282"/>
                    <a:pt x="42126" y="35209"/>
                    <a:pt x="40011" y="34835"/>
                  </a:cubicBezTo>
                  <a:cubicBezTo>
                    <a:pt x="26868" y="32679"/>
                    <a:pt x="8956" y="17794"/>
                    <a:pt x="8002" y="3822"/>
                  </a:cubicBezTo>
                  <a:cubicBezTo>
                    <a:pt x="7882" y="1660"/>
                    <a:pt x="6100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99;p40">
              <a:extLst>
                <a:ext uri="{FF2B5EF4-FFF2-40B4-BE49-F238E27FC236}">
                  <a16:creationId xmlns:a16="http://schemas.microsoft.com/office/drawing/2014/main" id="{F120708A-0EF3-4EEE-AFAE-4DE6E8DD9756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391;p40">
            <a:extLst>
              <a:ext uri="{FF2B5EF4-FFF2-40B4-BE49-F238E27FC236}">
                <a16:creationId xmlns:a16="http://schemas.microsoft.com/office/drawing/2014/main" id="{5C78FE28-7D92-4A1A-9CFE-BF83A4183E00}"/>
              </a:ext>
            </a:extLst>
          </p:cNvPr>
          <p:cNvGrpSpPr/>
          <p:nvPr/>
        </p:nvGrpSpPr>
        <p:grpSpPr>
          <a:xfrm>
            <a:off x="8378056" y="1054443"/>
            <a:ext cx="259216" cy="395543"/>
            <a:chOff x="2074721" y="238125"/>
            <a:chExt cx="3453825" cy="5237725"/>
          </a:xfrm>
        </p:grpSpPr>
        <p:sp>
          <p:nvSpPr>
            <p:cNvPr id="80" name="Google Shape;3392;p40">
              <a:extLst>
                <a:ext uri="{FF2B5EF4-FFF2-40B4-BE49-F238E27FC236}">
                  <a16:creationId xmlns:a16="http://schemas.microsoft.com/office/drawing/2014/main" id="{3E208B15-BC46-4C5E-929C-24F0E3DDB384}"/>
                </a:ext>
              </a:extLst>
            </p:cNvPr>
            <p:cNvSpPr/>
            <p:nvPr/>
          </p:nvSpPr>
          <p:spPr>
            <a:xfrm>
              <a:off x="2074721" y="238125"/>
              <a:ext cx="3453825" cy="5237725"/>
            </a:xfrm>
            <a:custGeom>
              <a:avLst/>
              <a:gdLst/>
              <a:ahLst/>
              <a:cxnLst/>
              <a:rect l="l" t="t" r="r" b="b"/>
              <a:pathLst>
                <a:path w="138153" h="209509" extrusionOk="0">
                  <a:moveTo>
                    <a:pt x="32051" y="0"/>
                  </a:moveTo>
                  <a:cubicBezTo>
                    <a:pt x="30434" y="0"/>
                    <a:pt x="28941" y="1078"/>
                    <a:pt x="28361" y="2654"/>
                  </a:cubicBezTo>
                  <a:lnTo>
                    <a:pt x="5971" y="64723"/>
                  </a:lnTo>
                  <a:cubicBezTo>
                    <a:pt x="1" y="81349"/>
                    <a:pt x="789" y="100090"/>
                    <a:pt x="8127" y="116136"/>
                  </a:cubicBezTo>
                  <a:cubicBezTo>
                    <a:pt x="17083" y="135664"/>
                    <a:pt x="34746" y="149347"/>
                    <a:pt x="55311" y="152747"/>
                  </a:cubicBezTo>
                  <a:cubicBezTo>
                    <a:pt x="55933" y="152871"/>
                    <a:pt x="56597" y="152954"/>
                    <a:pt x="57219" y="153037"/>
                  </a:cubicBezTo>
                  <a:lnTo>
                    <a:pt x="57219" y="181356"/>
                  </a:lnTo>
                  <a:cubicBezTo>
                    <a:pt x="57219" y="183761"/>
                    <a:pt x="55850" y="185875"/>
                    <a:pt x="53736" y="186787"/>
                  </a:cubicBezTo>
                  <a:lnTo>
                    <a:pt x="35617" y="194665"/>
                  </a:lnTo>
                  <a:cubicBezTo>
                    <a:pt x="32341" y="196116"/>
                    <a:pt x="30517" y="199682"/>
                    <a:pt x="31222" y="203331"/>
                  </a:cubicBezTo>
                  <a:cubicBezTo>
                    <a:pt x="31927" y="206979"/>
                    <a:pt x="34912" y="209509"/>
                    <a:pt x="38478" y="209509"/>
                  </a:cubicBezTo>
                  <a:lnTo>
                    <a:pt x="99510" y="209509"/>
                  </a:lnTo>
                  <a:cubicBezTo>
                    <a:pt x="103076" y="209509"/>
                    <a:pt x="106102" y="206979"/>
                    <a:pt x="106807" y="203331"/>
                  </a:cubicBezTo>
                  <a:cubicBezTo>
                    <a:pt x="107512" y="199682"/>
                    <a:pt x="105688" y="196116"/>
                    <a:pt x="102371" y="194665"/>
                  </a:cubicBezTo>
                  <a:lnTo>
                    <a:pt x="84293" y="186829"/>
                  </a:lnTo>
                  <a:cubicBezTo>
                    <a:pt x="82179" y="185875"/>
                    <a:pt x="80810" y="183761"/>
                    <a:pt x="80810" y="181397"/>
                  </a:cubicBezTo>
                  <a:lnTo>
                    <a:pt x="80810" y="153037"/>
                  </a:lnTo>
                  <a:cubicBezTo>
                    <a:pt x="81474" y="152954"/>
                    <a:pt x="82137" y="152871"/>
                    <a:pt x="82842" y="152747"/>
                  </a:cubicBezTo>
                  <a:cubicBezTo>
                    <a:pt x="103407" y="149347"/>
                    <a:pt x="121029" y="135664"/>
                    <a:pt x="129985" y="116136"/>
                  </a:cubicBezTo>
                  <a:cubicBezTo>
                    <a:pt x="137365" y="100090"/>
                    <a:pt x="138153" y="81349"/>
                    <a:pt x="132141" y="64723"/>
                  </a:cubicBezTo>
                  <a:lnTo>
                    <a:pt x="109751" y="2654"/>
                  </a:lnTo>
                  <a:cubicBezTo>
                    <a:pt x="109171" y="1078"/>
                    <a:pt x="107719" y="0"/>
                    <a:pt x="106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93;p40">
              <a:extLst>
                <a:ext uri="{FF2B5EF4-FFF2-40B4-BE49-F238E27FC236}">
                  <a16:creationId xmlns:a16="http://schemas.microsoft.com/office/drawing/2014/main" id="{9FD3412B-02F0-4A67-AA42-90B0D330B90A}"/>
                </a:ext>
              </a:extLst>
            </p:cNvPr>
            <p:cNvSpPr/>
            <p:nvPr/>
          </p:nvSpPr>
          <p:spPr>
            <a:xfrm>
              <a:off x="2552125" y="2407350"/>
              <a:ext cx="1090475" cy="1205800"/>
            </a:xfrm>
            <a:custGeom>
              <a:avLst/>
              <a:gdLst/>
              <a:ahLst/>
              <a:cxnLst/>
              <a:rect l="l" t="t" r="r" b="b"/>
              <a:pathLst>
                <a:path w="43619" h="48232" extrusionOk="0">
                  <a:moveTo>
                    <a:pt x="4105" y="0"/>
                  </a:moveTo>
                  <a:cubicBezTo>
                    <a:pt x="4009" y="0"/>
                    <a:pt x="3912" y="4"/>
                    <a:pt x="3815" y="11"/>
                  </a:cubicBezTo>
                  <a:cubicBezTo>
                    <a:pt x="1659" y="136"/>
                    <a:pt x="0" y="2126"/>
                    <a:pt x="166" y="4365"/>
                  </a:cubicBezTo>
                  <a:cubicBezTo>
                    <a:pt x="581" y="10418"/>
                    <a:pt x="2032" y="16182"/>
                    <a:pt x="4520" y="21613"/>
                  </a:cubicBezTo>
                  <a:cubicBezTo>
                    <a:pt x="11029" y="35793"/>
                    <a:pt x="23841" y="45744"/>
                    <a:pt x="38767" y="48190"/>
                  </a:cubicBezTo>
                  <a:cubicBezTo>
                    <a:pt x="38975" y="48232"/>
                    <a:pt x="39182" y="48232"/>
                    <a:pt x="39389" y="48232"/>
                  </a:cubicBezTo>
                  <a:cubicBezTo>
                    <a:pt x="41296" y="48232"/>
                    <a:pt x="42955" y="46822"/>
                    <a:pt x="43287" y="44791"/>
                  </a:cubicBezTo>
                  <a:cubicBezTo>
                    <a:pt x="43618" y="42552"/>
                    <a:pt x="42126" y="40479"/>
                    <a:pt x="40011" y="40105"/>
                  </a:cubicBezTo>
                  <a:cubicBezTo>
                    <a:pt x="27614" y="38074"/>
                    <a:pt x="17000" y="29823"/>
                    <a:pt x="11610" y="18089"/>
                  </a:cubicBezTo>
                  <a:cubicBezTo>
                    <a:pt x="9578" y="13611"/>
                    <a:pt x="8334" y="8801"/>
                    <a:pt x="8002" y="3784"/>
                  </a:cubicBezTo>
                  <a:cubicBezTo>
                    <a:pt x="7884" y="1647"/>
                    <a:pt x="6139" y="0"/>
                    <a:pt x="4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94;p40">
              <a:extLst>
                <a:ext uri="{FF2B5EF4-FFF2-40B4-BE49-F238E27FC236}">
                  <a16:creationId xmlns:a16="http://schemas.microsoft.com/office/drawing/2014/main" id="{A59357C1-50B6-42C3-8F2E-CC72DB95D39A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95;p40">
              <a:extLst>
                <a:ext uri="{FF2B5EF4-FFF2-40B4-BE49-F238E27FC236}">
                  <a16:creationId xmlns:a16="http://schemas.microsoft.com/office/drawing/2014/main" id="{9CFD6186-C4F5-4AE8-B553-992EB1EB5A1B}"/>
                </a:ext>
              </a:extLst>
            </p:cNvPr>
            <p:cNvSpPr/>
            <p:nvPr/>
          </p:nvSpPr>
          <p:spPr>
            <a:xfrm>
              <a:off x="2339625" y="2361700"/>
              <a:ext cx="2920000" cy="1518625"/>
            </a:xfrm>
            <a:custGeom>
              <a:avLst/>
              <a:gdLst/>
              <a:ahLst/>
              <a:cxnLst/>
              <a:rect l="l" t="t" r="r" b="b"/>
              <a:pathLst>
                <a:path w="116800" h="60745" extrusionOk="0">
                  <a:moveTo>
                    <a:pt x="25016" y="0"/>
                  </a:moveTo>
                  <a:cubicBezTo>
                    <a:pt x="10376" y="0"/>
                    <a:pt x="1682" y="6540"/>
                    <a:pt x="1" y="7932"/>
                  </a:cubicBezTo>
                  <a:cubicBezTo>
                    <a:pt x="1" y="10171"/>
                    <a:pt x="1452" y="19998"/>
                    <a:pt x="4478" y="27668"/>
                  </a:cubicBezTo>
                  <a:cubicBezTo>
                    <a:pt x="12356" y="44792"/>
                    <a:pt x="27780" y="56775"/>
                    <a:pt x="45816" y="59719"/>
                  </a:cubicBezTo>
                  <a:cubicBezTo>
                    <a:pt x="49962" y="60403"/>
                    <a:pt x="54140" y="60745"/>
                    <a:pt x="58322" y="60745"/>
                  </a:cubicBezTo>
                  <a:cubicBezTo>
                    <a:pt x="62505" y="60745"/>
                    <a:pt x="66692" y="60403"/>
                    <a:pt x="70859" y="59719"/>
                  </a:cubicBezTo>
                  <a:cubicBezTo>
                    <a:pt x="88854" y="56775"/>
                    <a:pt x="104319" y="44792"/>
                    <a:pt x="112156" y="27668"/>
                  </a:cubicBezTo>
                  <a:cubicBezTo>
                    <a:pt x="116758" y="17676"/>
                    <a:pt x="113068" y="23190"/>
                    <a:pt x="116799" y="12618"/>
                  </a:cubicBezTo>
                  <a:lnTo>
                    <a:pt x="116799" y="12618"/>
                  </a:lnTo>
                  <a:cubicBezTo>
                    <a:pt x="113773" y="14318"/>
                    <a:pt x="109460" y="16225"/>
                    <a:pt x="103946" y="17469"/>
                  </a:cubicBezTo>
                  <a:cubicBezTo>
                    <a:pt x="100588" y="18215"/>
                    <a:pt x="96566" y="18795"/>
                    <a:pt x="91963" y="18795"/>
                  </a:cubicBezTo>
                  <a:cubicBezTo>
                    <a:pt x="82427" y="18795"/>
                    <a:pt x="70279" y="16432"/>
                    <a:pt x="56140" y="8803"/>
                  </a:cubicBezTo>
                  <a:cubicBezTo>
                    <a:pt x="43918" y="2183"/>
                    <a:pt x="33474" y="0"/>
                    <a:pt x="250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396;p40">
              <a:extLst>
                <a:ext uri="{FF2B5EF4-FFF2-40B4-BE49-F238E27FC236}">
                  <a16:creationId xmlns:a16="http://schemas.microsoft.com/office/drawing/2014/main" id="{06E7E3B5-D217-4D0B-A12B-9691BC397AA4}"/>
                </a:ext>
              </a:extLst>
            </p:cNvPr>
            <p:cNvSpPr/>
            <p:nvPr/>
          </p:nvSpPr>
          <p:spPr>
            <a:xfrm>
              <a:off x="3088025" y="4082700"/>
              <a:ext cx="1415950" cy="1188950"/>
            </a:xfrm>
            <a:custGeom>
              <a:avLst/>
              <a:gdLst/>
              <a:ahLst/>
              <a:cxnLst/>
              <a:rect l="l" t="t" r="r" b="b"/>
              <a:pathLst>
                <a:path w="56638" h="47558" extrusionOk="0">
                  <a:moveTo>
                    <a:pt x="24421" y="0"/>
                  </a:moveTo>
                  <a:lnTo>
                    <a:pt x="24421" y="27573"/>
                  </a:lnTo>
                  <a:cubicBezTo>
                    <a:pt x="24421" y="33253"/>
                    <a:pt x="21146" y="38353"/>
                    <a:pt x="16129" y="40550"/>
                  </a:cubicBezTo>
                  <a:lnTo>
                    <a:pt x="0" y="47557"/>
                  </a:lnTo>
                  <a:lnTo>
                    <a:pt x="56637" y="47557"/>
                  </a:lnTo>
                  <a:lnTo>
                    <a:pt x="40592" y="40592"/>
                  </a:lnTo>
                  <a:cubicBezTo>
                    <a:pt x="35533" y="38394"/>
                    <a:pt x="32258" y="33294"/>
                    <a:pt x="32258" y="27614"/>
                  </a:cubicBezTo>
                  <a:lnTo>
                    <a:pt x="32258" y="0"/>
                  </a:lnTo>
                  <a:cubicBezTo>
                    <a:pt x="30972" y="42"/>
                    <a:pt x="29687" y="83"/>
                    <a:pt x="28402" y="83"/>
                  </a:cubicBezTo>
                  <a:cubicBezTo>
                    <a:pt x="27075" y="83"/>
                    <a:pt x="25748" y="42"/>
                    <a:pt x="24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97;p40">
              <a:extLst>
                <a:ext uri="{FF2B5EF4-FFF2-40B4-BE49-F238E27FC236}">
                  <a16:creationId xmlns:a16="http://schemas.microsoft.com/office/drawing/2014/main" id="{0FF46D97-6186-4BED-B90C-8A219573BBA5}"/>
                </a:ext>
              </a:extLst>
            </p:cNvPr>
            <p:cNvSpPr/>
            <p:nvPr/>
          </p:nvSpPr>
          <p:spPr>
            <a:xfrm>
              <a:off x="2273275" y="442325"/>
              <a:ext cx="3035050" cy="2168875"/>
            </a:xfrm>
            <a:custGeom>
              <a:avLst/>
              <a:gdLst/>
              <a:ahLst/>
              <a:cxnLst/>
              <a:rect l="l" t="t" r="r" b="b"/>
              <a:pathLst>
                <a:path w="121402" h="86755" extrusionOk="0">
                  <a:moveTo>
                    <a:pt x="26703" y="0"/>
                  </a:moveTo>
                  <a:cubicBezTo>
                    <a:pt x="18783" y="24380"/>
                    <a:pt x="1" y="66962"/>
                    <a:pt x="2986" y="73139"/>
                  </a:cubicBezTo>
                  <a:cubicBezTo>
                    <a:pt x="3007" y="73271"/>
                    <a:pt x="3112" y="73330"/>
                    <a:pt x="3301" y="73330"/>
                  </a:cubicBezTo>
                  <a:cubicBezTo>
                    <a:pt x="5008" y="73330"/>
                    <a:pt x="13511" y="68459"/>
                    <a:pt x="27168" y="68459"/>
                  </a:cubicBezTo>
                  <a:cubicBezTo>
                    <a:pt x="36196" y="68459"/>
                    <a:pt x="47477" y="70588"/>
                    <a:pt x="60536" y="77659"/>
                  </a:cubicBezTo>
                  <a:cubicBezTo>
                    <a:pt x="71719" y="83700"/>
                    <a:pt x="82463" y="86755"/>
                    <a:pt x="92559" y="86755"/>
                  </a:cubicBezTo>
                  <a:cubicBezTo>
                    <a:pt x="95975" y="86755"/>
                    <a:pt x="99318" y="86405"/>
                    <a:pt x="102578" y="85702"/>
                  </a:cubicBezTo>
                  <a:cubicBezTo>
                    <a:pt x="109088" y="84293"/>
                    <a:pt x="118044" y="83007"/>
                    <a:pt x="120324" y="81515"/>
                  </a:cubicBezTo>
                  <a:cubicBezTo>
                    <a:pt x="121402" y="60825"/>
                    <a:pt x="105522" y="28526"/>
                    <a:pt x="9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398;p40">
              <a:extLst>
                <a:ext uri="{FF2B5EF4-FFF2-40B4-BE49-F238E27FC236}">
                  <a16:creationId xmlns:a16="http://schemas.microsoft.com/office/drawing/2014/main" id="{0690E5A5-74A5-40C6-A290-3768CE1DB849}"/>
                </a:ext>
              </a:extLst>
            </p:cNvPr>
            <p:cNvSpPr/>
            <p:nvPr/>
          </p:nvSpPr>
          <p:spPr>
            <a:xfrm>
              <a:off x="2552125" y="2539100"/>
              <a:ext cx="1090475" cy="1074050"/>
            </a:xfrm>
            <a:custGeom>
              <a:avLst/>
              <a:gdLst/>
              <a:ahLst/>
              <a:cxnLst/>
              <a:rect l="l" t="t" r="r" b="b"/>
              <a:pathLst>
                <a:path w="43619" h="42962" extrusionOk="0">
                  <a:moveTo>
                    <a:pt x="4037" y="1"/>
                  </a:moveTo>
                  <a:cubicBezTo>
                    <a:pt x="3963" y="1"/>
                    <a:pt x="3889" y="3"/>
                    <a:pt x="3815" y="7"/>
                  </a:cubicBezTo>
                  <a:cubicBezTo>
                    <a:pt x="1659" y="173"/>
                    <a:pt x="0" y="2122"/>
                    <a:pt x="166" y="4402"/>
                  </a:cubicBezTo>
                  <a:cubicBezTo>
                    <a:pt x="1368" y="22355"/>
                    <a:pt x="22058" y="40184"/>
                    <a:pt x="38767" y="42920"/>
                  </a:cubicBezTo>
                  <a:cubicBezTo>
                    <a:pt x="38975" y="42962"/>
                    <a:pt x="39182" y="42962"/>
                    <a:pt x="39389" y="42962"/>
                  </a:cubicBezTo>
                  <a:cubicBezTo>
                    <a:pt x="41296" y="42962"/>
                    <a:pt x="42955" y="41552"/>
                    <a:pt x="43287" y="39521"/>
                  </a:cubicBezTo>
                  <a:cubicBezTo>
                    <a:pt x="43618" y="37282"/>
                    <a:pt x="42126" y="35209"/>
                    <a:pt x="40011" y="34835"/>
                  </a:cubicBezTo>
                  <a:cubicBezTo>
                    <a:pt x="26868" y="32679"/>
                    <a:pt x="8956" y="17794"/>
                    <a:pt x="8002" y="3822"/>
                  </a:cubicBezTo>
                  <a:cubicBezTo>
                    <a:pt x="7882" y="1660"/>
                    <a:pt x="6100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99;p40">
              <a:extLst>
                <a:ext uri="{FF2B5EF4-FFF2-40B4-BE49-F238E27FC236}">
                  <a16:creationId xmlns:a16="http://schemas.microsoft.com/office/drawing/2014/main" id="{3B915BFC-EC36-49C5-A3B2-FA4A5664F2DF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3779139-806D-48A2-A613-230F8EA62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376" y="3367982"/>
            <a:ext cx="2087627" cy="14271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B26D939-0724-43B9-AB4D-1C31BD503CC7}"/>
              </a:ext>
            </a:extLst>
          </p:cNvPr>
          <p:cNvSpPr/>
          <p:nvPr/>
        </p:nvSpPr>
        <p:spPr>
          <a:xfrm>
            <a:off x="4719710" y="4302755"/>
            <a:ext cx="1335500" cy="9731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517869-EA18-498A-B73E-2ED4AE8C33D9}"/>
              </a:ext>
            </a:extLst>
          </p:cNvPr>
          <p:cNvSpPr/>
          <p:nvPr/>
        </p:nvSpPr>
        <p:spPr>
          <a:xfrm>
            <a:off x="4571999" y="3514673"/>
            <a:ext cx="1483210" cy="1080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AE0176-45F3-4FA5-A466-59F71AE3B691}"/>
              </a:ext>
            </a:extLst>
          </p:cNvPr>
          <p:cNvSpPr/>
          <p:nvPr/>
        </p:nvSpPr>
        <p:spPr>
          <a:xfrm>
            <a:off x="7278197" y="3514673"/>
            <a:ext cx="1483210" cy="1080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D97F06-5134-4179-8B18-E794130989FA}"/>
              </a:ext>
            </a:extLst>
          </p:cNvPr>
          <p:cNvSpPr/>
          <p:nvPr/>
        </p:nvSpPr>
        <p:spPr>
          <a:xfrm>
            <a:off x="7352052" y="4326819"/>
            <a:ext cx="1335500" cy="9731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982808-D27A-433A-8665-46319CBF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209" y="25838"/>
            <a:ext cx="3046119" cy="57550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B1F8724-0C55-428F-A91D-48651E83A39F}"/>
              </a:ext>
            </a:extLst>
          </p:cNvPr>
          <p:cNvSpPr/>
          <p:nvPr/>
        </p:nvSpPr>
        <p:spPr>
          <a:xfrm>
            <a:off x="4571999" y="3818196"/>
            <a:ext cx="1483210" cy="1080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600795-C940-48FE-9E15-F19A27FFA534}"/>
              </a:ext>
            </a:extLst>
          </p:cNvPr>
          <p:cNvSpPr/>
          <p:nvPr/>
        </p:nvSpPr>
        <p:spPr>
          <a:xfrm>
            <a:off x="4252881" y="4175581"/>
            <a:ext cx="1802328" cy="97317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BA0E9F-6722-465A-A11E-65E68DB5DAAD}"/>
              </a:ext>
            </a:extLst>
          </p:cNvPr>
          <p:cNvSpPr/>
          <p:nvPr/>
        </p:nvSpPr>
        <p:spPr>
          <a:xfrm>
            <a:off x="5082487" y="4422174"/>
            <a:ext cx="964638" cy="8325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B22EAB-3302-4059-ABBF-4C9BE1FE0CFE}"/>
              </a:ext>
            </a:extLst>
          </p:cNvPr>
          <p:cNvSpPr/>
          <p:nvPr/>
        </p:nvSpPr>
        <p:spPr>
          <a:xfrm>
            <a:off x="4903393" y="4658185"/>
            <a:ext cx="1136623" cy="9896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3505E3-1CC4-464A-8FA2-CB574423A3E1}"/>
              </a:ext>
            </a:extLst>
          </p:cNvPr>
          <p:cNvSpPr/>
          <p:nvPr/>
        </p:nvSpPr>
        <p:spPr>
          <a:xfrm>
            <a:off x="7855248" y="4436371"/>
            <a:ext cx="832304" cy="9002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5C8271-0072-4EFB-8DCA-54922E9723D9}"/>
              </a:ext>
            </a:extLst>
          </p:cNvPr>
          <p:cNvSpPr/>
          <p:nvPr/>
        </p:nvSpPr>
        <p:spPr>
          <a:xfrm>
            <a:off x="7726373" y="4666507"/>
            <a:ext cx="1035034" cy="9002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C65723-9F2D-42E2-950D-CBE36C466C32}"/>
              </a:ext>
            </a:extLst>
          </p:cNvPr>
          <p:cNvSpPr/>
          <p:nvPr/>
        </p:nvSpPr>
        <p:spPr>
          <a:xfrm>
            <a:off x="7217009" y="3634988"/>
            <a:ext cx="1544214" cy="12787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Alcohol has the most impact on the quality of white wine, followed by residual sugar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46DC-C12B-41F9-BEE0-49BEF159D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7" r="61546"/>
          <a:stretch/>
        </p:blipFill>
        <p:spPr>
          <a:xfrm>
            <a:off x="843171" y="2569139"/>
            <a:ext cx="2462897" cy="13367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13341B-0AF1-494B-9C2F-13A7309B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77"/>
          <a:stretch/>
        </p:blipFill>
        <p:spPr>
          <a:xfrm>
            <a:off x="4763902" y="1809341"/>
            <a:ext cx="4269546" cy="318140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CC2074-BD58-4730-A356-B81F84BA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41" y="1435679"/>
            <a:ext cx="3230939" cy="865225"/>
          </a:xfrm>
        </p:spPr>
        <p:txBody>
          <a:bodyPr/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Model Validation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VIF &lt; 10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2</a:t>
            </a:r>
            <a:r>
              <a:rPr lang="en-US" sz="1200" baseline="30000" dirty="0">
                <a:solidFill>
                  <a:srgbClr val="595959"/>
                </a:solidFill>
              </a:rPr>
              <a:t>nd</a:t>
            </a:r>
            <a:r>
              <a:rPr lang="en-US" sz="1200" dirty="0">
                <a:solidFill>
                  <a:srgbClr val="595959"/>
                </a:solidFill>
              </a:rPr>
              <a:t> run: removed Density &amp; Fixed Acidity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3</a:t>
            </a:r>
            <a:r>
              <a:rPr lang="en-US" sz="1200" baseline="30000" dirty="0">
                <a:solidFill>
                  <a:srgbClr val="595959"/>
                </a:solidFill>
              </a:rPr>
              <a:t>rd</a:t>
            </a:r>
            <a:r>
              <a:rPr lang="en-US" sz="1200" dirty="0">
                <a:solidFill>
                  <a:srgbClr val="595959"/>
                </a:solidFill>
              </a:rPr>
              <a:t> run: removed sulfur dioxide </a:t>
            </a: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7AB959-5059-4608-84BD-C6300267015B}"/>
              </a:ext>
            </a:extLst>
          </p:cNvPr>
          <p:cNvSpPr txBox="1"/>
          <p:nvPr/>
        </p:nvSpPr>
        <p:spPr>
          <a:xfrm>
            <a:off x="4380099" y="1435679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95959"/>
                </a:solidFill>
              </a:rPr>
              <a:t>Final Model Results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BC64AB-10CB-4FF1-9853-6BB4858A9973}"/>
              </a:ext>
            </a:extLst>
          </p:cNvPr>
          <p:cNvSpPr/>
          <p:nvPr/>
        </p:nvSpPr>
        <p:spPr>
          <a:xfrm>
            <a:off x="4701208" y="3905867"/>
            <a:ext cx="1483210" cy="108079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A0445E-FB63-4815-9740-D9C59882820C}"/>
              </a:ext>
            </a:extLst>
          </p:cNvPr>
          <p:cNvSpPr/>
          <p:nvPr/>
        </p:nvSpPr>
        <p:spPr>
          <a:xfrm>
            <a:off x="4701208" y="3424895"/>
            <a:ext cx="1483210" cy="108079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oogle Shape;3391;p40">
            <a:extLst>
              <a:ext uri="{FF2B5EF4-FFF2-40B4-BE49-F238E27FC236}">
                <a16:creationId xmlns:a16="http://schemas.microsoft.com/office/drawing/2014/main" id="{5006087D-A5EA-4256-9292-923C554A8CC2}"/>
              </a:ext>
            </a:extLst>
          </p:cNvPr>
          <p:cNvGrpSpPr/>
          <p:nvPr/>
        </p:nvGrpSpPr>
        <p:grpSpPr>
          <a:xfrm>
            <a:off x="916740" y="1347912"/>
            <a:ext cx="259217" cy="395544"/>
            <a:chOff x="2072656" y="237564"/>
            <a:chExt cx="3453825" cy="5237725"/>
          </a:xfrm>
        </p:grpSpPr>
        <p:sp>
          <p:nvSpPr>
            <p:cNvPr id="30" name="Google Shape;3392;p40">
              <a:extLst>
                <a:ext uri="{FF2B5EF4-FFF2-40B4-BE49-F238E27FC236}">
                  <a16:creationId xmlns:a16="http://schemas.microsoft.com/office/drawing/2014/main" id="{6A995AE7-4B9F-4E14-9332-EA76E1510013}"/>
                </a:ext>
              </a:extLst>
            </p:cNvPr>
            <p:cNvSpPr/>
            <p:nvPr/>
          </p:nvSpPr>
          <p:spPr>
            <a:xfrm>
              <a:off x="2072656" y="237564"/>
              <a:ext cx="3453825" cy="5237725"/>
            </a:xfrm>
            <a:custGeom>
              <a:avLst/>
              <a:gdLst/>
              <a:ahLst/>
              <a:cxnLst/>
              <a:rect l="l" t="t" r="r" b="b"/>
              <a:pathLst>
                <a:path w="138153" h="209509" extrusionOk="0">
                  <a:moveTo>
                    <a:pt x="32051" y="0"/>
                  </a:moveTo>
                  <a:cubicBezTo>
                    <a:pt x="30434" y="0"/>
                    <a:pt x="28941" y="1078"/>
                    <a:pt x="28361" y="2654"/>
                  </a:cubicBezTo>
                  <a:lnTo>
                    <a:pt x="5971" y="64723"/>
                  </a:lnTo>
                  <a:cubicBezTo>
                    <a:pt x="1" y="81349"/>
                    <a:pt x="789" y="100090"/>
                    <a:pt x="8127" y="116136"/>
                  </a:cubicBezTo>
                  <a:cubicBezTo>
                    <a:pt x="17083" y="135664"/>
                    <a:pt x="34746" y="149347"/>
                    <a:pt x="55311" y="152747"/>
                  </a:cubicBezTo>
                  <a:cubicBezTo>
                    <a:pt x="55933" y="152871"/>
                    <a:pt x="56597" y="152954"/>
                    <a:pt x="57219" y="153037"/>
                  </a:cubicBezTo>
                  <a:lnTo>
                    <a:pt x="57219" y="181356"/>
                  </a:lnTo>
                  <a:cubicBezTo>
                    <a:pt x="57219" y="183761"/>
                    <a:pt x="55850" y="185875"/>
                    <a:pt x="53736" y="186787"/>
                  </a:cubicBezTo>
                  <a:lnTo>
                    <a:pt x="35617" y="194665"/>
                  </a:lnTo>
                  <a:cubicBezTo>
                    <a:pt x="32341" y="196116"/>
                    <a:pt x="30517" y="199682"/>
                    <a:pt x="31222" y="203331"/>
                  </a:cubicBezTo>
                  <a:cubicBezTo>
                    <a:pt x="31927" y="206979"/>
                    <a:pt x="34912" y="209509"/>
                    <a:pt x="38478" y="209509"/>
                  </a:cubicBezTo>
                  <a:lnTo>
                    <a:pt x="99510" y="209509"/>
                  </a:lnTo>
                  <a:cubicBezTo>
                    <a:pt x="103076" y="209509"/>
                    <a:pt x="106102" y="206979"/>
                    <a:pt x="106807" y="203331"/>
                  </a:cubicBezTo>
                  <a:cubicBezTo>
                    <a:pt x="107512" y="199682"/>
                    <a:pt x="105688" y="196116"/>
                    <a:pt x="102371" y="194665"/>
                  </a:cubicBezTo>
                  <a:lnTo>
                    <a:pt x="84293" y="186829"/>
                  </a:lnTo>
                  <a:cubicBezTo>
                    <a:pt x="82179" y="185875"/>
                    <a:pt x="80810" y="183761"/>
                    <a:pt x="80810" y="181397"/>
                  </a:cubicBezTo>
                  <a:lnTo>
                    <a:pt x="80810" y="153037"/>
                  </a:lnTo>
                  <a:cubicBezTo>
                    <a:pt x="81474" y="152954"/>
                    <a:pt x="82137" y="152871"/>
                    <a:pt x="82842" y="152747"/>
                  </a:cubicBezTo>
                  <a:cubicBezTo>
                    <a:pt x="103407" y="149347"/>
                    <a:pt x="121029" y="135664"/>
                    <a:pt x="129985" y="116136"/>
                  </a:cubicBezTo>
                  <a:cubicBezTo>
                    <a:pt x="137365" y="100090"/>
                    <a:pt x="138153" y="81349"/>
                    <a:pt x="132141" y="64723"/>
                  </a:cubicBezTo>
                  <a:lnTo>
                    <a:pt x="109751" y="2654"/>
                  </a:lnTo>
                  <a:cubicBezTo>
                    <a:pt x="109171" y="1078"/>
                    <a:pt x="107719" y="0"/>
                    <a:pt x="10606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393;p40">
              <a:extLst>
                <a:ext uri="{FF2B5EF4-FFF2-40B4-BE49-F238E27FC236}">
                  <a16:creationId xmlns:a16="http://schemas.microsoft.com/office/drawing/2014/main" id="{999689C2-A1B6-4F81-A7D6-4E35C1611B43}"/>
                </a:ext>
              </a:extLst>
            </p:cNvPr>
            <p:cNvSpPr/>
            <p:nvPr/>
          </p:nvSpPr>
          <p:spPr>
            <a:xfrm>
              <a:off x="2552125" y="2407350"/>
              <a:ext cx="1090475" cy="1205800"/>
            </a:xfrm>
            <a:custGeom>
              <a:avLst/>
              <a:gdLst/>
              <a:ahLst/>
              <a:cxnLst/>
              <a:rect l="l" t="t" r="r" b="b"/>
              <a:pathLst>
                <a:path w="43619" h="48232" extrusionOk="0">
                  <a:moveTo>
                    <a:pt x="4105" y="0"/>
                  </a:moveTo>
                  <a:cubicBezTo>
                    <a:pt x="4009" y="0"/>
                    <a:pt x="3912" y="4"/>
                    <a:pt x="3815" y="11"/>
                  </a:cubicBezTo>
                  <a:cubicBezTo>
                    <a:pt x="1659" y="136"/>
                    <a:pt x="0" y="2126"/>
                    <a:pt x="166" y="4365"/>
                  </a:cubicBezTo>
                  <a:cubicBezTo>
                    <a:pt x="581" y="10418"/>
                    <a:pt x="2032" y="16182"/>
                    <a:pt x="4520" y="21613"/>
                  </a:cubicBezTo>
                  <a:cubicBezTo>
                    <a:pt x="11029" y="35793"/>
                    <a:pt x="23841" y="45744"/>
                    <a:pt x="38767" y="48190"/>
                  </a:cubicBezTo>
                  <a:cubicBezTo>
                    <a:pt x="38975" y="48232"/>
                    <a:pt x="39182" y="48232"/>
                    <a:pt x="39389" y="48232"/>
                  </a:cubicBezTo>
                  <a:cubicBezTo>
                    <a:pt x="41296" y="48232"/>
                    <a:pt x="42955" y="46822"/>
                    <a:pt x="43287" y="44791"/>
                  </a:cubicBezTo>
                  <a:cubicBezTo>
                    <a:pt x="43618" y="42552"/>
                    <a:pt x="42126" y="40479"/>
                    <a:pt x="40011" y="40105"/>
                  </a:cubicBezTo>
                  <a:cubicBezTo>
                    <a:pt x="27614" y="38074"/>
                    <a:pt x="17000" y="29823"/>
                    <a:pt x="11610" y="18089"/>
                  </a:cubicBezTo>
                  <a:cubicBezTo>
                    <a:pt x="9578" y="13611"/>
                    <a:pt x="8334" y="8801"/>
                    <a:pt x="8002" y="3784"/>
                  </a:cubicBezTo>
                  <a:cubicBezTo>
                    <a:pt x="7884" y="1647"/>
                    <a:pt x="6139" y="0"/>
                    <a:pt x="4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4;p40">
              <a:extLst>
                <a:ext uri="{FF2B5EF4-FFF2-40B4-BE49-F238E27FC236}">
                  <a16:creationId xmlns:a16="http://schemas.microsoft.com/office/drawing/2014/main" id="{72B44926-BB8F-46B8-89C9-8C7F4E7C1CB4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5;p40">
              <a:extLst>
                <a:ext uri="{FF2B5EF4-FFF2-40B4-BE49-F238E27FC236}">
                  <a16:creationId xmlns:a16="http://schemas.microsoft.com/office/drawing/2014/main" id="{88827EC5-E56B-4C04-9ABB-328C6E0D3990}"/>
                </a:ext>
              </a:extLst>
            </p:cNvPr>
            <p:cNvSpPr/>
            <p:nvPr/>
          </p:nvSpPr>
          <p:spPr>
            <a:xfrm>
              <a:off x="2339625" y="2361700"/>
              <a:ext cx="2920000" cy="1518625"/>
            </a:xfrm>
            <a:custGeom>
              <a:avLst/>
              <a:gdLst/>
              <a:ahLst/>
              <a:cxnLst/>
              <a:rect l="l" t="t" r="r" b="b"/>
              <a:pathLst>
                <a:path w="116800" h="60745" extrusionOk="0">
                  <a:moveTo>
                    <a:pt x="25016" y="0"/>
                  </a:moveTo>
                  <a:cubicBezTo>
                    <a:pt x="10376" y="0"/>
                    <a:pt x="1682" y="6540"/>
                    <a:pt x="1" y="7932"/>
                  </a:cubicBezTo>
                  <a:cubicBezTo>
                    <a:pt x="1" y="10171"/>
                    <a:pt x="1452" y="19998"/>
                    <a:pt x="4478" y="27668"/>
                  </a:cubicBezTo>
                  <a:cubicBezTo>
                    <a:pt x="12356" y="44792"/>
                    <a:pt x="27780" y="56775"/>
                    <a:pt x="45816" y="59719"/>
                  </a:cubicBezTo>
                  <a:cubicBezTo>
                    <a:pt x="49962" y="60403"/>
                    <a:pt x="54140" y="60745"/>
                    <a:pt x="58322" y="60745"/>
                  </a:cubicBezTo>
                  <a:cubicBezTo>
                    <a:pt x="62505" y="60745"/>
                    <a:pt x="66692" y="60403"/>
                    <a:pt x="70859" y="59719"/>
                  </a:cubicBezTo>
                  <a:cubicBezTo>
                    <a:pt x="88854" y="56775"/>
                    <a:pt x="104319" y="44792"/>
                    <a:pt x="112156" y="27668"/>
                  </a:cubicBezTo>
                  <a:cubicBezTo>
                    <a:pt x="116758" y="17676"/>
                    <a:pt x="113068" y="23190"/>
                    <a:pt x="116799" y="12618"/>
                  </a:cubicBezTo>
                  <a:lnTo>
                    <a:pt x="116799" y="12618"/>
                  </a:lnTo>
                  <a:cubicBezTo>
                    <a:pt x="113773" y="14318"/>
                    <a:pt x="109460" y="16225"/>
                    <a:pt x="103946" y="17469"/>
                  </a:cubicBezTo>
                  <a:cubicBezTo>
                    <a:pt x="100588" y="18215"/>
                    <a:pt x="96566" y="18795"/>
                    <a:pt x="91963" y="18795"/>
                  </a:cubicBezTo>
                  <a:cubicBezTo>
                    <a:pt x="82427" y="18795"/>
                    <a:pt x="70279" y="16432"/>
                    <a:pt x="56140" y="8803"/>
                  </a:cubicBezTo>
                  <a:cubicBezTo>
                    <a:pt x="43918" y="2183"/>
                    <a:pt x="33474" y="0"/>
                    <a:pt x="25016" y="0"/>
                  </a:cubicBezTo>
                  <a:close/>
                </a:path>
              </a:pathLst>
            </a:custGeom>
            <a:solidFill>
              <a:srgbClr val="FFF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6;p40">
              <a:extLst>
                <a:ext uri="{FF2B5EF4-FFF2-40B4-BE49-F238E27FC236}">
                  <a16:creationId xmlns:a16="http://schemas.microsoft.com/office/drawing/2014/main" id="{B10647FD-94D3-47D7-BEA0-158E46B1D3DC}"/>
                </a:ext>
              </a:extLst>
            </p:cNvPr>
            <p:cNvSpPr/>
            <p:nvPr/>
          </p:nvSpPr>
          <p:spPr>
            <a:xfrm>
              <a:off x="3088025" y="4082700"/>
              <a:ext cx="1415950" cy="1188950"/>
            </a:xfrm>
            <a:custGeom>
              <a:avLst/>
              <a:gdLst/>
              <a:ahLst/>
              <a:cxnLst/>
              <a:rect l="l" t="t" r="r" b="b"/>
              <a:pathLst>
                <a:path w="56638" h="47558" extrusionOk="0">
                  <a:moveTo>
                    <a:pt x="24421" y="0"/>
                  </a:moveTo>
                  <a:lnTo>
                    <a:pt x="24421" y="27573"/>
                  </a:lnTo>
                  <a:cubicBezTo>
                    <a:pt x="24421" y="33253"/>
                    <a:pt x="21146" y="38353"/>
                    <a:pt x="16129" y="40550"/>
                  </a:cubicBezTo>
                  <a:lnTo>
                    <a:pt x="0" y="47557"/>
                  </a:lnTo>
                  <a:lnTo>
                    <a:pt x="56637" y="47557"/>
                  </a:lnTo>
                  <a:lnTo>
                    <a:pt x="40592" y="40592"/>
                  </a:lnTo>
                  <a:cubicBezTo>
                    <a:pt x="35533" y="38394"/>
                    <a:pt x="32258" y="33294"/>
                    <a:pt x="32258" y="27614"/>
                  </a:cubicBezTo>
                  <a:lnTo>
                    <a:pt x="32258" y="0"/>
                  </a:lnTo>
                  <a:cubicBezTo>
                    <a:pt x="30972" y="42"/>
                    <a:pt x="29687" y="83"/>
                    <a:pt x="28402" y="83"/>
                  </a:cubicBezTo>
                  <a:cubicBezTo>
                    <a:pt x="27075" y="83"/>
                    <a:pt x="25748" y="42"/>
                    <a:pt x="24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7;p40">
              <a:extLst>
                <a:ext uri="{FF2B5EF4-FFF2-40B4-BE49-F238E27FC236}">
                  <a16:creationId xmlns:a16="http://schemas.microsoft.com/office/drawing/2014/main" id="{A6CD9E38-9F00-428D-B9FA-23EEF7344068}"/>
                </a:ext>
              </a:extLst>
            </p:cNvPr>
            <p:cNvSpPr/>
            <p:nvPr/>
          </p:nvSpPr>
          <p:spPr>
            <a:xfrm>
              <a:off x="2273275" y="442325"/>
              <a:ext cx="3035050" cy="2168875"/>
            </a:xfrm>
            <a:custGeom>
              <a:avLst/>
              <a:gdLst/>
              <a:ahLst/>
              <a:cxnLst/>
              <a:rect l="l" t="t" r="r" b="b"/>
              <a:pathLst>
                <a:path w="121402" h="86755" extrusionOk="0">
                  <a:moveTo>
                    <a:pt x="26703" y="0"/>
                  </a:moveTo>
                  <a:cubicBezTo>
                    <a:pt x="18783" y="24380"/>
                    <a:pt x="1" y="66962"/>
                    <a:pt x="2986" y="73139"/>
                  </a:cubicBezTo>
                  <a:cubicBezTo>
                    <a:pt x="3007" y="73271"/>
                    <a:pt x="3112" y="73330"/>
                    <a:pt x="3301" y="73330"/>
                  </a:cubicBezTo>
                  <a:cubicBezTo>
                    <a:pt x="5008" y="73330"/>
                    <a:pt x="13511" y="68459"/>
                    <a:pt x="27168" y="68459"/>
                  </a:cubicBezTo>
                  <a:cubicBezTo>
                    <a:pt x="36196" y="68459"/>
                    <a:pt x="47477" y="70588"/>
                    <a:pt x="60536" y="77659"/>
                  </a:cubicBezTo>
                  <a:cubicBezTo>
                    <a:pt x="71719" y="83700"/>
                    <a:pt x="82463" y="86755"/>
                    <a:pt x="92559" y="86755"/>
                  </a:cubicBezTo>
                  <a:cubicBezTo>
                    <a:pt x="95975" y="86755"/>
                    <a:pt x="99318" y="86405"/>
                    <a:pt x="102578" y="85702"/>
                  </a:cubicBezTo>
                  <a:cubicBezTo>
                    <a:pt x="109088" y="84293"/>
                    <a:pt x="118044" y="83007"/>
                    <a:pt x="120324" y="81515"/>
                  </a:cubicBezTo>
                  <a:cubicBezTo>
                    <a:pt x="121402" y="60825"/>
                    <a:pt x="105522" y="28526"/>
                    <a:pt x="9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8;p40">
              <a:extLst>
                <a:ext uri="{FF2B5EF4-FFF2-40B4-BE49-F238E27FC236}">
                  <a16:creationId xmlns:a16="http://schemas.microsoft.com/office/drawing/2014/main" id="{5BA471F0-E21E-4F41-BF2A-3D97B466B2FD}"/>
                </a:ext>
              </a:extLst>
            </p:cNvPr>
            <p:cNvSpPr/>
            <p:nvPr/>
          </p:nvSpPr>
          <p:spPr>
            <a:xfrm>
              <a:off x="2552125" y="2539100"/>
              <a:ext cx="1090475" cy="1074050"/>
            </a:xfrm>
            <a:custGeom>
              <a:avLst/>
              <a:gdLst/>
              <a:ahLst/>
              <a:cxnLst/>
              <a:rect l="l" t="t" r="r" b="b"/>
              <a:pathLst>
                <a:path w="43619" h="42962" extrusionOk="0">
                  <a:moveTo>
                    <a:pt x="4037" y="1"/>
                  </a:moveTo>
                  <a:cubicBezTo>
                    <a:pt x="3963" y="1"/>
                    <a:pt x="3889" y="3"/>
                    <a:pt x="3815" y="7"/>
                  </a:cubicBezTo>
                  <a:cubicBezTo>
                    <a:pt x="1659" y="173"/>
                    <a:pt x="0" y="2122"/>
                    <a:pt x="166" y="4402"/>
                  </a:cubicBezTo>
                  <a:cubicBezTo>
                    <a:pt x="1368" y="22355"/>
                    <a:pt x="22058" y="40184"/>
                    <a:pt x="38767" y="42920"/>
                  </a:cubicBezTo>
                  <a:cubicBezTo>
                    <a:pt x="38975" y="42962"/>
                    <a:pt x="39182" y="42962"/>
                    <a:pt x="39389" y="42962"/>
                  </a:cubicBezTo>
                  <a:cubicBezTo>
                    <a:pt x="41296" y="42962"/>
                    <a:pt x="42955" y="41552"/>
                    <a:pt x="43287" y="39521"/>
                  </a:cubicBezTo>
                  <a:cubicBezTo>
                    <a:pt x="43618" y="37282"/>
                    <a:pt x="42126" y="35209"/>
                    <a:pt x="40011" y="34835"/>
                  </a:cubicBezTo>
                  <a:cubicBezTo>
                    <a:pt x="26868" y="32679"/>
                    <a:pt x="8956" y="17794"/>
                    <a:pt x="8002" y="3822"/>
                  </a:cubicBezTo>
                  <a:cubicBezTo>
                    <a:pt x="7882" y="1660"/>
                    <a:pt x="6100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9;p40">
              <a:extLst>
                <a:ext uri="{FF2B5EF4-FFF2-40B4-BE49-F238E27FC236}">
                  <a16:creationId xmlns:a16="http://schemas.microsoft.com/office/drawing/2014/main" id="{3F89E680-D7B4-4669-B18F-D6C8F9230E25}"/>
                </a:ext>
              </a:extLst>
            </p:cNvPr>
            <p:cNvSpPr/>
            <p:nvPr/>
          </p:nvSpPr>
          <p:spPr>
            <a:xfrm>
              <a:off x="3924525" y="3408925"/>
              <a:ext cx="196950" cy="204225"/>
            </a:xfrm>
            <a:custGeom>
              <a:avLst/>
              <a:gdLst/>
              <a:ahLst/>
              <a:cxnLst/>
              <a:rect l="l" t="t" r="r" b="b"/>
              <a:pathLst>
                <a:path w="7878" h="8169" extrusionOk="0">
                  <a:moveTo>
                    <a:pt x="3939" y="1"/>
                  </a:moveTo>
                  <a:cubicBezTo>
                    <a:pt x="2902" y="1"/>
                    <a:pt x="1866" y="416"/>
                    <a:pt x="1161" y="1203"/>
                  </a:cubicBezTo>
                  <a:cubicBezTo>
                    <a:pt x="415" y="1950"/>
                    <a:pt x="0" y="3028"/>
                    <a:pt x="0" y="4106"/>
                  </a:cubicBezTo>
                  <a:cubicBezTo>
                    <a:pt x="0" y="5184"/>
                    <a:pt x="415" y="6220"/>
                    <a:pt x="1161" y="6967"/>
                  </a:cubicBezTo>
                  <a:cubicBezTo>
                    <a:pt x="1866" y="7754"/>
                    <a:pt x="2902" y="8169"/>
                    <a:pt x="3939" y="8169"/>
                  </a:cubicBezTo>
                  <a:cubicBezTo>
                    <a:pt x="4976" y="8169"/>
                    <a:pt x="5971" y="7754"/>
                    <a:pt x="6717" y="6967"/>
                  </a:cubicBezTo>
                  <a:cubicBezTo>
                    <a:pt x="7463" y="6220"/>
                    <a:pt x="7878" y="5184"/>
                    <a:pt x="7878" y="4106"/>
                  </a:cubicBezTo>
                  <a:cubicBezTo>
                    <a:pt x="7878" y="3028"/>
                    <a:pt x="7463" y="1950"/>
                    <a:pt x="6717" y="1203"/>
                  </a:cubicBezTo>
                  <a:cubicBezTo>
                    <a:pt x="5971" y="416"/>
                    <a:pt x="4976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956A471-EE08-40AF-8262-2B4C678807E5}"/>
              </a:ext>
            </a:extLst>
          </p:cNvPr>
          <p:cNvSpPr txBox="1"/>
          <p:nvPr/>
        </p:nvSpPr>
        <p:spPr>
          <a:xfrm>
            <a:off x="4549015" y="3852184"/>
            <a:ext cx="2416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1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B784FA-78A4-427A-817A-4853F7C7149C}"/>
              </a:ext>
            </a:extLst>
          </p:cNvPr>
          <p:cNvSpPr txBox="1"/>
          <p:nvPr/>
        </p:nvSpPr>
        <p:spPr>
          <a:xfrm>
            <a:off x="4535612" y="3371212"/>
            <a:ext cx="2416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</a:rPr>
              <a:t>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42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15948" y="95747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Sulphates have the most impact on the quality of red wine, followed by alcohol and pH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46DC-C12B-41F9-BEE0-49BEF159D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7" r="61546"/>
          <a:stretch/>
        </p:blipFill>
        <p:spPr>
          <a:xfrm>
            <a:off x="843171" y="2569139"/>
            <a:ext cx="2462897" cy="13367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13341B-0AF1-494B-9C2F-13A7309B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77"/>
          <a:stretch/>
        </p:blipFill>
        <p:spPr>
          <a:xfrm>
            <a:off x="4763902" y="1809341"/>
            <a:ext cx="4269546" cy="318140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CC2074-BD58-4730-A356-B81F84BA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41" y="1435679"/>
            <a:ext cx="3230939" cy="865225"/>
          </a:xfrm>
        </p:spPr>
        <p:txBody>
          <a:bodyPr/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Model Validation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595959"/>
                </a:solidFill>
              </a:rPr>
              <a:t>VIF &lt; 10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2</a:t>
            </a:r>
            <a:r>
              <a:rPr lang="en-US" sz="1200" baseline="30000" dirty="0">
                <a:solidFill>
                  <a:srgbClr val="595959"/>
                </a:solidFill>
              </a:rPr>
              <a:t>nd</a:t>
            </a:r>
            <a:r>
              <a:rPr lang="en-US" sz="1200" dirty="0">
                <a:solidFill>
                  <a:srgbClr val="595959"/>
                </a:solidFill>
              </a:rPr>
              <a:t> run: removed Density &amp; Fixed Acidity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595959"/>
                </a:solidFill>
              </a:rPr>
              <a:t>3</a:t>
            </a:r>
            <a:r>
              <a:rPr lang="en-US" sz="1200" baseline="30000" dirty="0">
                <a:solidFill>
                  <a:srgbClr val="595959"/>
                </a:solidFill>
              </a:rPr>
              <a:t>rd</a:t>
            </a:r>
            <a:r>
              <a:rPr lang="en-US" sz="1200" dirty="0">
                <a:solidFill>
                  <a:srgbClr val="595959"/>
                </a:solidFill>
              </a:rPr>
              <a:t> run: removed Volatile Acidity</a:t>
            </a:r>
            <a:endParaRPr lang="en-US" sz="1200" dirty="0">
              <a:solidFill>
                <a:srgbClr val="FD7A3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solidFill>
                  <a:srgbClr val="FD7A31"/>
                </a:solidFill>
              </a:rPr>
              <a:t>   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7AB959-5059-4608-84BD-C6300267015B}"/>
              </a:ext>
            </a:extLst>
          </p:cNvPr>
          <p:cNvSpPr txBox="1"/>
          <p:nvPr/>
        </p:nvSpPr>
        <p:spPr>
          <a:xfrm>
            <a:off x="4380099" y="1435679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95959"/>
                </a:solidFill>
              </a:rPr>
              <a:t>Final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1128F-580C-4662-ACA9-3441B5C1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1" y="2556373"/>
            <a:ext cx="2410161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4FBA9-924E-4F67-B710-0A8211FB6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1792797"/>
            <a:ext cx="3980270" cy="27589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BC64AB-10CB-4FF1-9853-6BB4858A9973}"/>
              </a:ext>
            </a:extLst>
          </p:cNvPr>
          <p:cNvSpPr/>
          <p:nvPr/>
        </p:nvSpPr>
        <p:spPr>
          <a:xfrm>
            <a:off x="4781550" y="3705225"/>
            <a:ext cx="1483210" cy="276225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ACBB8-A238-4372-A418-159B464E9AF4}"/>
              </a:ext>
            </a:extLst>
          </p:cNvPr>
          <p:cNvSpPr txBox="1"/>
          <p:nvPr/>
        </p:nvSpPr>
        <p:spPr>
          <a:xfrm>
            <a:off x="4639676" y="3863558"/>
            <a:ext cx="241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595959"/>
                </a:solidFill>
              </a:rPr>
              <a:t>2</a:t>
            </a:r>
            <a:endParaRPr lang="en-US" sz="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4D0A65-FD31-481D-9F6C-B822ADEA86A0}"/>
              </a:ext>
            </a:extLst>
          </p:cNvPr>
          <p:cNvSpPr txBox="1"/>
          <p:nvPr/>
        </p:nvSpPr>
        <p:spPr>
          <a:xfrm>
            <a:off x="4639675" y="3770648"/>
            <a:ext cx="241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5AEC3-CEC0-48CD-A837-AB0DB2A63A05}"/>
              </a:ext>
            </a:extLst>
          </p:cNvPr>
          <p:cNvSpPr txBox="1"/>
          <p:nvPr/>
        </p:nvSpPr>
        <p:spPr>
          <a:xfrm>
            <a:off x="4639675" y="3662964"/>
            <a:ext cx="241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595959"/>
                </a:solidFill>
              </a:rPr>
              <a:t>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45162B-4512-4ECA-9FD5-C9BBE005AF14}"/>
              </a:ext>
            </a:extLst>
          </p:cNvPr>
          <p:cNvGrpSpPr/>
          <p:nvPr/>
        </p:nvGrpSpPr>
        <p:grpSpPr>
          <a:xfrm>
            <a:off x="638175" y="1360811"/>
            <a:ext cx="737369" cy="622246"/>
            <a:chOff x="6206040" y="2392254"/>
            <a:chExt cx="1946273" cy="1642407"/>
          </a:xfrm>
        </p:grpSpPr>
        <p:grpSp>
          <p:nvGrpSpPr>
            <p:cNvPr id="41" name="Google Shape;3391;p40">
              <a:extLst>
                <a:ext uri="{FF2B5EF4-FFF2-40B4-BE49-F238E27FC236}">
                  <a16:creationId xmlns:a16="http://schemas.microsoft.com/office/drawing/2014/main" id="{AEB07A49-2C16-4007-98E7-524B061F4F6E}"/>
                </a:ext>
              </a:extLst>
            </p:cNvPr>
            <p:cNvGrpSpPr/>
            <p:nvPr/>
          </p:nvGrpSpPr>
          <p:grpSpPr>
            <a:xfrm>
              <a:off x="6983406" y="2392254"/>
              <a:ext cx="667279" cy="1018214"/>
              <a:chOff x="2074721" y="238125"/>
              <a:chExt cx="3453825" cy="5237725"/>
            </a:xfrm>
          </p:grpSpPr>
          <p:sp>
            <p:nvSpPr>
              <p:cNvPr id="43" name="Google Shape;3392;p40">
                <a:extLst>
                  <a:ext uri="{FF2B5EF4-FFF2-40B4-BE49-F238E27FC236}">
                    <a16:creationId xmlns:a16="http://schemas.microsoft.com/office/drawing/2014/main" id="{8A64E093-E53D-4234-BF35-25A6A8E208D6}"/>
                  </a:ext>
                </a:extLst>
              </p:cNvPr>
              <p:cNvSpPr/>
              <p:nvPr/>
            </p:nvSpPr>
            <p:spPr>
              <a:xfrm>
                <a:off x="2074721" y="238125"/>
                <a:ext cx="3453825" cy="5237725"/>
              </a:xfrm>
              <a:custGeom>
                <a:avLst/>
                <a:gdLst/>
                <a:ahLst/>
                <a:cxnLst/>
                <a:rect l="l" t="t" r="r" b="b"/>
                <a:pathLst>
                  <a:path w="138153" h="209509" extrusionOk="0">
                    <a:moveTo>
                      <a:pt x="32051" y="0"/>
                    </a:moveTo>
                    <a:cubicBezTo>
                      <a:pt x="30434" y="0"/>
                      <a:pt x="28941" y="1078"/>
                      <a:pt x="28361" y="2654"/>
                    </a:cubicBezTo>
                    <a:lnTo>
                      <a:pt x="5971" y="64723"/>
                    </a:lnTo>
                    <a:cubicBezTo>
                      <a:pt x="1" y="81349"/>
                      <a:pt x="789" y="100090"/>
                      <a:pt x="8127" y="116136"/>
                    </a:cubicBezTo>
                    <a:cubicBezTo>
                      <a:pt x="17083" y="135664"/>
                      <a:pt x="34746" y="149347"/>
                      <a:pt x="55311" y="152747"/>
                    </a:cubicBezTo>
                    <a:cubicBezTo>
                      <a:pt x="55933" y="152871"/>
                      <a:pt x="56597" y="152954"/>
                      <a:pt x="57219" y="153037"/>
                    </a:cubicBezTo>
                    <a:lnTo>
                      <a:pt x="57219" y="181356"/>
                    </a:lnTo>
                    <a:cubicBezTo>
                      <a:pt x="57219" y="183761"/>
                      <a:pt x="55850" y="185875"/>
                      <a:pt x="53736" y="186787"/>
                    </a:cubicBezTo>
                    <a:lnTo>
                      <a:pt x="35617" y="194665"/>
                    </a:lnTo>
                    <a:cubicBezTo>
                      <a:pt x="32341" y="196116"/>
                      <a:pt x="30517" y="199682"/>
                      <a:pt x="31222" y="203331"/>
                    </a:cubicBezTo>
                    <a:cubicBezTo>
                      <a:pt x="31927" y="206979"/>
                      <a:pt x="34912" y="209509"/>
                      <a:pt x="38478" y="209509"/>
                    </a:cubicBezTo>
                    <a:lnTo>
                      <a:pt x="99510" y="209509"/>
                    </a:lnTo>
                    <a:cubicBezTo>
                      <a:pt x="103076" y="209509"/>
                      <a:pt x="106102" y="206979"/>
                      <a:pt x="106807" y="203331"/>
                    </a:cubicBezTo>
                    <a:cubicBezTo>
                      <a:pt x="107512" y="199682"/>
                      <a:pt x="105688" y="196116"/>
                      <a:pt x="102371" y="194665"/>
                    </a:cubicBezTo>
                    <a:lnTo>
                      <a:pt x="84293" y="186829"/>
                    </a:lnTo>
                    <a:cubicBezTo>
                      <a:pt x="82179" y="185875"/>
                      <a:pt x="80810" y="183761"/>
                      <a:pt x="80810" y="181397"/>
                    </a:cubicBezTo>
                    <a:lnTo>
                      <a:pt x="80810" y="153037"/>
                    </a:lnTo>
                    <a:cubicBezTo>
                      <a:pt x="81474" y="152954"/>
                      <a:pt x="82137" y="152871"/>
                      <a:pt x="82842" y="152747"/>
                    </a:cubicBezTo>
                    <a:cubicBezTo>
                      <a:pt x="103407" y="149347"/>
                      <a:pt x="121029" y="135664"/>
                      <a:pt x="129985" y="116136"/>
                    </a:cubicBezTo>
                    <a:cubicBezTo>
                      <a:pt x="137365" y="100090"/>
                      <a:pt x="138153" y="81349"/>
                      <a:pt x="132141" y="64723"/>
                    </a:cubicBezTo>
                    <a:lnTo>
                      <a:pt x="109751" y="2654"/>
                    </a:lnTo>
                    <a:cubicBezTo>
                      <a:pt x="109171" y="1078"/>
                      <a:pt x="107719" y="0"/>
                      <a:pt x="1060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393;p40">
                <a:extLst>
                  <a:ext uri="{FF2B5EF4-FFF2-40B4-BE49-F238E27FC236}">
                    <a16:creationId xmlns:a16="http://schemas.microsoft.com/office/drawing/2014/main" id="{3212FD52-5F9B-445B-B9CE-860660A2EDF5}"/>
                  </a:ext>
                </a:extLst>
              </p:cNvPr>
              <p:cNvSpPr/>
              <p:nvPr/>
            </p:nvSpPr>
            <p:spPr>
              <a:xfrm>
                <a:off x="2552125" y="2407350"/>
                <a:ext cx="1090475" cy="120580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8232" extrusionOk="0">
                    <a:moveTo>
                      <a:pt x="4105" y="0"/>
                    </a:moveTo>
                    <a:cubicBezTo>
                      <a:pt x="4009" y="0"/>
                      <a:pt x="3912" y="4"/>
                      <a:pt x="3815" y="11"/>
                    </a:cubicBezTo>
                    <a:cubicBezTo>
                      <a:pt x="1659" y="136"/>
                      <a:pt x="0" y="2126"/>
                      <a:pt x="166" y="4365"/>
                    </a:cubicBezTo>
                    <a:cubicBezTo>
                      <a:pt x="581" y="10418"/>
                      <a:pt x="2032" y="16182"/>
                      <a:pt x="4520" y="21613"/>
                    </a:cubicBezTo>
                    <a:cubicBezTo>
                      <a:pt x="11029" y="35793"/>
                      <a:pt x="23841" y="45744"/>
                      <a:pt x="38767" y="48190"/>
                    </a:cubicBezTo>
                    <a:cubicBezTo>
                      <a:pt x="38975" y="48232"/>
                      <a:pt x="39182" y="48232"/>
                      <a:pt x="39389" y="48232"/>
                    </a:cubicBezTo>
                    <a:cubicBezTo>
                      <a:pt x="41296" y="48232"/>
                      <a:pt x="42955" y="46822"/>
                      <a:pt x="43287" y="44791"/>
                    </a:cubicBezTo>
                    <a:cubicBezTo>
                      <a:pt x="43618" y="42552"/>
                      <a:pt x="42126" y="40479"/>
                      <a:pt x="40011" y="40105"/>
                    </a:cubicBezTo>
                    <a:cubicBezTo>
                      <a:pt x="27614" y="38074"/>
                      <a:pt x="17000" y="29823"/>
                      <a:pt x="11610" y="18089"/>
                    </a:cubicBezTo>
                    <a:cubicBezTo>
                      <a:pt x="9578" y="13611"/>
                      <a:pt x="8334" y="8801"/>
                      <a:pt x="8002" y="3784"/>
                    </a:cubicBezTo>
                    <a:cubicBezTo>
                      <a:pt x="7884" y="1647"/>
                      <a:pt x="6139" y="0"/>
                      <a:pt x="4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94;p40">
                <a:extLst>
                  <a:ext uri="{FF2B5EF4-FFF2-40B4-BE49-F238E27FC236}">
                    <a16:creationId xmlns:a16="http://schemas.microsoft.com/office/drawing/2014/main" id="{CCAF1376-53C7-4D29-8630-475948A2979E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95;p40">
                <a:extLst>
                  <a:ext uri="{FF2B5EF4-FFF2-40B4-BE49-F238E27FC236}">
                    <a16:creationId xmlns:a16="http://schemas.microsoft.com/office/drawing/2014/main" id="{216CE087-60BC-4524-8AF4-4A5D1BD98D0D}"/>
                  </a:ext>
                </a:extLst>
              </p:cNvPr>
              <p:cNvSpPr/>
              <p:nvPr/>
            </p:nvSpPr>
            <p:spPr>
              <a:xfrm>
                <a:off x="2339625" y="2361700"/>
                <a:ext cx="2920000" cy="1518625"/>
              </a:xfrm>
              <a:custGeom>
                <a:avLst/>
                <a:gdLst/>
                <a:ahLst/>
                <a:cxnLst/>
                <a:rect l="l" t="t" r="r" b="b"/>
                <a:pathLst>
                  <a:path w="116800" h="60745" extrusionOk="0">
                    <a:moveTo>
                      <a:pt x="25016" y="0"/>
                    </a:moveTo>
                    <a:cubicBezTo>
                      <a:pt x="10376" y="0"/>
                      <a:pt x="1682" y="6540"/>
                      <a:pt x="1" y="7932"/>
                    </a:cubicBezTo>
                    <a:cubicBezTo>
                      <a:pt x="1" y="10171"/>
                      <a:pt x="1452" y="19998"/>
                      <a:pt x="4478" y="27668"/>
                    </a:cubicBezTo>
                    <a:cubicBezTo>
                      <a:pt x="12356" y="44792"/>
                      <a:pt x="27780" y="56775"/>
                      <a:pt x="45816" y="59719"/>
                    </a:cubicBezTo>
                    <a:cubicBezTo>
                      <a:pt x="49962" y="60403"/>
                      <a:pt x="54140" y="60745"/>
                      <a:pt x="58322" y="60745"/>
                    </a:cubicBezTo>
                    <a:cubicBezTo>
                      <a:pt x="62505" y="60745"/>
                      <a:pt x="66692" y="60403"/>
                      <a:pt x="70859" y="59719"/>
                    </a:cubicBezTo>
                    <a:cubicBezTo>
                      <a:pt x="88854" y="56775"/>
                      <a:pt x="104319" y="44792"/>
                      <a:pt x="112156" y="27668"/>
                    </a:cubicBezTo>
                    <a:cubicBezTo>
                      <a:pt x="116758" y="17676"/>
                      <a:pt x="113068" y="23190"/>
                      <a:pt x="116799" y="12618"/>
                    </a:cubicBezTo>
                    <a:lnTo>
                      <a:pt x="116799" y="12618"/>
                    </a:lnTo>
                    <a:cubicBezTo>
                      <a:pt x="113773" y="14318"/>
                      <a:pt x="109460" y="16225"/>
                      <a:pt x="103946" y="17469"/>
                    </a:cubicBezTo>
                    <a:cubicBezTo>
                      <a:pt x="100588" y="18215"/>
                      <a:pt x="96566" y="18795"/>
                      <a:pt x="91963" y="18795"/>
                    </a:cubicBezTo>
                    <a:cubicBezTo>
                      <a:pt x="82427" y="18795"/>
                      <a:pt x="70279" y="16432"/>
                      <a:pt x="56140" y="8803"/>
                    </a:cubicBezTo>
                    <a:cubicBezTo>
                      <a:pt x="43918" y="2183"/>
                      <a:pt x="33474" y="0"/>
                      <a:pt x="2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396;p40">
                <a:extLst>
                  <a:ext uri="{FF2B5EF4-FFF2-40B4-BE49-F238E27FC236}">
                    <a16:creationId xmlns:a16="http://schemas.microsoft.com/office/drawing/2014/main" id="{5EF27C26-89BA-4FCE-81FA-7159449AE26E}"/>
                  </a:ext>
                </a:extLst>
              </p:cNvPr>
              <p:cNvSpPr/>
              <p:nvPr/>
            </p:nvSpPr>
            <p:spPr>
              <a:xfrm>
                <a:off x="3088025" y="4082700"/>
                <a:ext cx="1415950" cy="1188950"/>
              </a:xfrm>
              <a:custGeom>
                <a:avLst/>
                <a:gdLst/>
                <a:ahLst/>
                <a:cxnLst/>
                <a:rect l="l" t="t" r="r" b="b"/>
                <a:pathLst>
                  <a:path w="56638" h="47558" extrusionOk="0">
                    <a:moveTo>
                      <a:pt x="24421" y="0"/>
                    </a:moveTo>
                    <a:lnTo>
                      <a:pt x="24421" y="27573"/>
                    </a:lnTo>
                    <a:cubicBezTo>
                      <a:pt x="24421" y="33253"/>
                      <a:pt x="21146" y="38353"/>
                      <a:pt x="16129" y="40550"/>
                    </a:cubicBezTo>
                    <a:lnTo>
                      <a:pt x="0" y="47557"/>
                    </a:lnTo>
                    <a:lnTo>
                      <a:pt x="56637" y="47557"/>
                    </a:lnTo>
                    <a:lnTo>
                      <a:pt x="40592" y="40592"/>
                    </a:lnTo>
                    <a:cubicBezTo>
                      <a:pt x="35533" y="38394"/>
                      <a:pt x="32258" y="33294"/>
                      <a:pt x="32258" y="27614"/>
                    </a:cubicBezTo>
                    <a:lnTo>
                      <a:pt x="32258" y="0"/>
                    </a:lnTo>
                    <a:cubicBezTo>
                      <a:pt x="30972" y="42"/>
                      <a:pt x="29687" y="83"/>
                      <a:pt x="28402" y="83"/>
                    </a:cubicBezTo>
                    <a:cubicBezTo>
                      <a:pt x="27075" y="83"/>
                      <a:pt x="25748" y="42"/>
                      <a:pt x="24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97;p40">
                <a:extLst>
                  <a:ext uri="{FF2B5EF4-FFF2-40B4-BE49-F238E27FC236}">
                    <a16:creationId xmlns:a16="http://schemas.microsoft.com/office/drawing/2014/main" id="{BB8B77E6-B572-48AD-A447-FDA2D7146B40}"/>
                  </a:ext>
                </a:extLst>
              </p:cNvPr>
              <p:cNvSpPr/>
              <p:nvPr/>
            </p:nvSpPr>
            <p:spPr>
              <a:xfrm>
                <a:off x="2273275" y="442325"/>
                <a:ext cx="3035050" cy="2168875"/>
              </a:xfrm>
              <a:custGeom>
                <a:avLst/>
                <a:gdLst/>
                <a:ahLst/>
                <a:cxnLst/>
                <a:rect l="l" t="t" r="r" b="b"/>
                <a:pathLst>
                  <a:path w="121402" h="86755" extrusionOk="0">
                    <a:moveTo>
                      <a:pt x="26703" y="0"/>
                    </a:moveTo>
                    <a:cubicBezTo>
                      <a:pt x="18783" y="24380"/>
                      <a:pt x="1" y="66962"/>
                      <a:pt x="2986" y="73139"/>
                    </a:cubicBezTo>
                    <a:cubicBezTo>
                      <a:pt x="3007" y="73271"/>
                      <a:pt x="3112" y="73330"/>
                      <a:pt x="3301" y="73330"/>
                    </a:cubicBezTo>
                    <a:cubicBezTo>
                      <a:pt x="5008" y="73330"/>
                      <a:pt x="13511" y="68459"/>
                      <a:pt x="27168" y="68459"/>
                    </a:cubicBezTo>
                    <a:cubicBezTo>
                      <a:pt x="36196" y="68459"/>
                      <a:pt x="47477" y="70588"/>
                      <a:pt x="60536" y="77659"/>
                    </a:cubicBezTo>
                    <a:cubicBezTo>
                      <a:pt x="71719" y="83700"/>
                      <a:pt x="82463" y="86755"/>
                      <a:pt x="92559" y="86755"/>
                    </a:cubicBezTo>
                    <a:cubicBezTo>
                      <a:pt x="95975" y="86755"/>
                      <a:pt x="99318" y="86405"/>
                      <a:pt x="102578" y="85702"/>
                    </a:cubicBezTo>
                    <a:cubicBezTo>
                      <a:pt x="109088" y="84293"/>
                      <a:pt x="118044" y="83007"/>
                      <a:pt x="120324" y="81515"/>
                    </a:cubicBezTo>
                    <a:cubicBezTo>
                      <a:pt x="121402" y="60825"/>
                      <a:pt x="105522" y="28526"/>
                      <a:pt x="95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398;p40">
                <a:extLst>
                  <a:ext uri="{FF2B5EF4-FFF2-40B4-BE49-F238E27FC236}">
                    <a16:creationId xmlns:a16="http://schemas.microsoft.com/office/drawing/2014/main" id="{FDA3EBA8-DFE2-42A0-B837-773313218E3D}"/>
                  </a:ext>
                </a:extLst>
              </p:cNvPr>
              <p:cNvSpPr/>
              <p:nvPr/>
            </p:nvSpPr>
            <p:spPr>
              <a:xfrm>
                <a:off x="2552125" y="2539100"/>
                <a:ext cx="1090475" cy="107405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42962" extrusionOk="0">
                    <a:moveTo>
                      <a:pt x="4037" y="1"/>
                    </a:moveTo>
                    <a:cubicBezTo>
                      <a:pt x="3963" y="1"/>
                      <a:pt x="3889" y="3"/>
                      <a:pt x="3815" y="7"/>
                    </a:cubicBezTo>
                    <a:cubicBezTo>
                      <a:pt x="1659" y="173"/>
                      <a:pt x="0" y="2122"/>
                      <a:pt x="166" y="4402"/>
                    </a:cubicBezTo>
                    <a:cubicBezTo>
                      <a:pt x="1368" y="22355"/>
                      <a:pt x="22058" y="40184"/>
                      <a:pt x="38767" y="42920"/>
                    </a:cubicBezTo>
                    <a:cubicBezTo>
                      <a:pt x="38975" y="42962"/>
                      <a:pt x="39182" y="42962"/>
                      <a:pt x="39389" y="42962"/>
                    </a:cubicBezTo>
                    <a:cubicBezTo>
                      <a:pt x="41296" y="42962"/>
                      <a:pt x="42955" y="41552"/>
                      <a:pt x="43287" y="39521"/>
                    </a:cubicBezTo>
                    <a:cubicBezTo>
                      <a:pt x="43618" y="37282"/>
                      <a:pt x="42126" y="35209"/>
                      <a:pt x="40011" y="34835"/>
                    </a:cubicBezTo>
                    <a:cubicBezTo>
                      <a:pt x="26868" y="32679"/>
                      <a:pt x="8956" y="17794"/>
                      <a:pt x="8002" y="3822"/>
                    </a:cubicBezTo>
                    <a:cubicBezTo>
                      <a:pt x="7882" y="1660"/>
                      <a:pt x="6100" y="1"/>
                      <a:pt x="4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99;p40">
                <a:extLst>
                  <a:ext uri="{FF2B5EF4-FFF2-40B4-BE49-F238E27FC236}">
                    <a16:creationId xmlns:a16="http://schemas.microsoft.com/office/drawing/2014/main" id="{F6A9E930-E67F-4FCB-AC7D-8E59070DD006}"/>
                  </a:ext>
                </a:extLst>
              </p:cNvPr>
              <p:cNvSpPr/>
              <p:nvPr/>
            </p:nvSpPr>
            <p:spPr>
              <a:xfrm>
                <a:off x="3924525" y="3408925"/>
                <a:ext cx="196950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169" extrusionOk="0">
                    <a:moveTo>
                      <a:pt x="3939" y="1"/>
                    </a:moveTo>
                    <a:cubicBezTo>
                      <a:pt x="2902" y="1"/>
                      <a:pt x="1866" y="416"/>
                      <a:pt x="1161" y="1203"/>
                    </a:cubicBezTo>
                    <a:cubicBezTo>
                      <a:pt x="415" y="1950"/>
                      <a:pt x="0" y="3028"/>
                      <a:pt x="0" y="4106"/>
                    </a:cubicBezTo>
                    <a:cubicBezTo>
                      <a:pt x="0" y="5184"/>
                      <a:pt x="415" y="6220"/>
                      <a:pt x="1161" y="6967"/>
                    </a:cubicBezTo>
                    <a:cubicBezTo>
                      <a:pt x="1866" y="7754"/>
                      <a:pt x="2902" y="8169"/>
                      <a:pt x="3939" y="8169"/>
                    </a:cubicBezTo>
                    <a:cubicBezTo>
                      <a:pt x="4976" y="8169"/>
                      <a:pt x="5971" y="7754"/>
                      <a:pt x="6717" y="6967"/>
                    </a:cubicBezTo>
                    <a:cubicBezTo>
                      <a:pt x="7463" y="6220"/>
                      <a:pt x="7878" y="5184"/>
                      <a:pt x="7878" y="4106"/>
                    </a:cubicBezTo>
                    <a:cubicBezTo>
                      <a:pt x="7878" y="3028"/>
                      <a:pt x="7463" y="1950"/>
                      <a:pt x="6717" y="1203"/>
                    </a:cubicBezTo>
                    <a:cubicBezTo>
                      <a:pt x="5971" y="416"/>
                      <a:pt x="4976" y="1"/>
                      <a:pt x="3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E9680-1BBA-45A4-BF8A-A9A1A42C22BD}"/>
                </a:ext>
              </a:extLst>
            </p:cNvPr>
            <p:cNvSpPr txBox="1"/>
            <p:nvPr/>
          </p:nvSpPr>
          <p:spPr>
            <a:xfrm>
              <a:off x="6206040" y="3379080"/>
              <a:ext cx="1946273" cy="655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>
                <a:spcBef>
                  <a:spcPts val="0"/>
                </a:spcBef>
                <a:buClr>
                  <a:schemeClr val="dk1"/>
                </a:buClr>
                <a:buSzPts val="1100"/>
              </a:pPr>
              <a:endParaRPr lang="en-US" sz="1200" dirty="0">
                <a:solidFill>
                  <a:srgbClr val="595959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02CDFF3-E4F5-4DC3-8263-BAB10072A25C}"/>
              </a:ext>
            </a:extLst>
          </p:cNvPr>
          <p:cNvSpPr/>
          <p:nvPr/>
        </p:nvSpPr>
        <p:spPr>
          <a:xfrm>
            <a:off x="1315948" y="4032835"/>
            <a:ext cx="2927219" cy="865225"/>
          </a:xfrm>
          <a:prstGeom prst="wedgeRectCallout">
            <a:avLst>
              <a:gd name="adj1" fmla="val 65472"/>
              <a:gd name="adj2" fmla="val -57721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u="sng" dirty="0">
                <a:solidFill>
                  <a:schemeClr val="bg2"/>
                </a:solidFill>
              </a:rPr>
              <a:t>“Fun” Fact!</a:t>
            </a:r>
          </a:p>
          <a:p>
            <a:r>
              <a:rPr lang="en-US" sz="900" dirty="0">
                <a:solidFill>
                  <a:schemeClr val="bg2"/>
                </a:solidFill>
              </a:rPr>
              <a:t>Wines with higher pH levels require a lot of sulfur to make the wine microbiologically stable; however, there needs to be a balance between sulfur levels and alcohol levels to ensure the wine doesn’t end up tasting like sulfur. 	</a:t>
            </a:r>
          </a:p>
        </p:txBody>
      </p:sp>
    </p:spTree>
    <p:extLst>
      <p:ext uri="{BB962C8B-B14F-4D97-AF65-F5344CB8AC3E}">
        <p14:creationId xmlns:p14="http://schemas.microsoft.com/office/powerpoint/2010/main" val="284597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3787827" y="1428750"/>
            <a:ext cx="47001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</a:t>
            </a:r>
            <a:br>
              <a:rPr lang="en" sz="3600" dirty="0"/>
            </a:br>
            <a:br>
              <a:rPr lang="en" sz="3600" dirty="0"/>
            </a:br>
            <a:r>
              <a:rPr lang="en" sz="3600" dirty="0"/>
              <a:t>Q&amp;A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88661094"/>
      </p:ext>
    </p:extLst>
  </p:cSld>
  <p:clrMapOvr>
    <a:masterClrMapping/>
  </p:clrMapOvr>
</p:sld>
</file>

<file path=ppt/theme/theme1.xml><?xml version="1.0" encoding="utf-8"?>
<a:theme xmlns:a="http://schemas.openxmlformats.org/drawingml/2006/main" name="Vineyard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2E61"/>
      </a:accent1>
      <a:accent2>
        <a:srgbClr val="191414"/>
      </a:accent2>
      <a:accent3>
        <a:srgbClr val="EEEEEE"/>
      </a:accent3>
      <a:accent4>
        <a:srgbClr val="A32E61"/>
      </a:accent4>
      <a:accent5>
        <a:srgbClr val="D56489"/>
      </a:accent5>
      <a:accent6>
        <a:srgbClr val="D5648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394</Words>
  <Application>Microsoft Office PowerPoint</Application>
  <PresentationFormat>On-screen Show (16:9)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Roboto Condensed Light</vt:lpstr>
      <vt:lpstr>Oswald Regular</vt:lpstr>
      <vt:lpstr>Open Sans Light</vt:lpstr>
      <vt:lpstr>Livvic</vt:lpstr>
      <vt:lpstr>Open Sans</vt:lpstr>
      <vt:lpstr>Vineyard Company Profile by Slidesgo</vt:lpstr>
      <vt:lpstr>WHICH PHYSIOCHEMICAL PROPERTY IMPACTS THE QUALITY OF WINE THE MOST?</vt:lpstr>
      <vt:lpstr>Determine which property impacts quality of wine the most through regression analysis</vt:lpstr>
      <vt:lpstr>Begin by exploring the variables </vt:lpstr>
      <vt:lpstr>Run regression analyses</vt:lpstr>
      <vt:lpstr>Alcohol has the most impact on the quality of white wine, followed by residual sugar</vt:lpstr>
      <vt:lpstr>Sulphates have the most impact on the quality of red wine, followed by alcohol and pH</vt:lpstr>
      <vt:lpstr>THANK YOU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PHYSIOCHEMICAL PROPERTY IMPACTS THE QUALITY OF WINE THE MOST?</dc:title>
  <dc:creator>Tiffa</dc:creator>
  <cp:lastModifiedBy>TIFFANY.RAMKARAN@baruchmail.cuny.edu</cp:lastModifiedBy>
  <cp:revision>46</cp:revision>
  <dcterms:modified xsi:type="dcterms:W3CDTF">2021-05-11T01:59:06Z</dcterms:modified>
</cp:coreProperties>
</file>