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72" r:id="rId14"/>
    <p:sldId id="267" r:id="rId15"/>
    <p:sldId id="268" r:id="rId16"/>
    <p:sldId id="269" r:id="rId17"/>
    <p:sldId id="270" r:id="rId18"/>
    <p:sldId id="273" r:id="rId19"/>
    <p:sldId id="274" r:id="rId20"/>
    <p:sldId id="275" r:id="rId21"/>
    <p:sldId id="281" r:id="rId22"/>
    <p:sldId id="276" r:id="rId23"/>
    <p:sldId id="280"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98BD-F955-4EF3-947C-3A6F999F6F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9FDF19-C72D-4410-828A-55895D29B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9349E8-F091-49AE-A99F-C2F4B3225200}"/>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466A9010-414F-4759-9188-ED672E4EA6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D8DB5-D170-4711-B4E7-C918181FEC8C}"/>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38269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D9E9-112E-45DB-9368-F01B8213D5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886632-F586-47AC-B706-45CA43F542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3B35A-710D-43C7-97C5-E112FE89F860}"/>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CA3D58CC-076F-4EBB-A6D8-88D29BD1DA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71E1DC-C5CF-4BCE-B29F-CA6841BEA284}"/>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20496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24DA05-741F-47FC-B8E4-1B23F3F956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9B1CCD-BE5C-4000-A9C4-3AD2AD6435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32865E-F6B9-4C7B-A451-BD469921C981}"/>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1B88E1D9-21D0-40EA-97C7-4F6C28CF3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F17CA-963D-4A2B-83E8-5F2E225C33D3}"/>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42874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5604E-E4F0-4F62-B1E6-1FF05EE4A1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E88853-030F-41CD-B0D1-0E8E844DF4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04A1A4-E5D6-426E-ADEC-1303FC542A5B}"/>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4A03B0C8-44C6-4253-A23F-8830258F86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BB08D1-091A-4F7F-A0DD-925D1DFD1920}"/>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96987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B61E1-9BD4-438A-842E-C4FD76FFFC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FD2095-DA99-49B0-954A-0930BA3A1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8BF94E-9FCA-47CC-8D7B-737A0B99362A}"/>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D8E5F19B-3C75-455B-9FD9-4C491AA89A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10731C-8A52-46EA-9192-538CDF7F2615}"/>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9315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E925F-2C95-4AB9-AA7F-E761775FA7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6B57BC-C08F-49F5-AF9A-EC99AA7D4E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996706-379D-4C3D-8AFC-B34A82EC0C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25B6A0-6183-4671-B8BC-6ED20E8D91D3}"/>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A8D4F716-CAD1-4610-98BA-1B496432C1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D2847-B123-49F7-8880-165EEA5BC565}"/>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01447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8667E-8E64-4093-B5F2-89D31D3B72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1D83BE-3013-45E2-970A-8B37E6D95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31B4B8-B54E-4548-99E6-36D059A7F5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900A1A-77B6-4C0F-B9B0-0567C1753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3FD977-0AE6-4B6D-BE3B-DEB46BE622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E217F5-004C-4E22-B686-92D84C9BA7CA}"/>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8" name="页脚占位符 7">
            <a:extLst>
              <a:ext uri="{FF2B5EF4-FFF2-40B4-BE49-F238E27FC236}">
                <a16:creationId xmlns:a16="http://schemas.microsoft.com/office/drawing/2014/main" id="{CA6367B4-0455-4582-A4B7-C43B31888D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B53D2B-7605-40DA-B124-78EE9469539D}"/>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63261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6932D-D6D2-4E75-8AC5-336BEA2985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9FD1A3-8906-4CA7-BDF0-2C57870AE6C7}"/>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4" name="页脚占位符 3">
            <a:extLst>
              <a:ext uri="{FF2B5EF4-FFF2-40B4-BE49-F238E27FC236}">
                <a16:creationId xmlns:a16="http://schemas.microsoft.com/office/drawing/2014/main" id="{C2452F90-483A-4983-89AF-A4FC3B67CF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586CB0-D895-432A-8CDC-05D1E1C8A752}"/>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87928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1AF1A9-E3F3-4787-90E5-D1E13EC9F8E1}"/>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3" name="页脚占位符 2">
            <a:extLst>
              <a:ext uri="{FF2B5EF4-FFF2-40B4-BE49-F238E27FC236}">
                <a16:creationId xmlns:a16="http://schemas.microsoft.com/office/drawing/2014/main" id="{9D59CC69-DF2C-485E-B3DA-30EBA1BCD8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CC4E91-910E-4AAC-A06B-8A55B6B7C5D6}"/>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426118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80660-C350-48A0-A219-F4495CF94D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DD07FA-F605-4C41-BAB5-D087040CF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8802D1-835B-461E-9634-479CE2B43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C69619-BB95-4893-A279-E47C710C390F}"/>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746EC697-6F50-4090-8398-368FBEA8A2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AEDDEE-435B-45E7-B6CF-71DC9279E772}"/>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324345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653D3-ACD0-4579-B65E-359B528900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BD31E6-BE0C-4C86-A24D-DC0FAE86D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7DC894-EA9E-4798-A590-F3033C560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11295D-218E-4D48-B544-AC3D467F19BB}"/>
              </a:ext>
            </a:extLst>
          </p:cNvPr>
          <p:cNvSpPr>
            <a:spLocks noGrp="1"/>
          </p:cNvSpPr>
          <p:nvPr>
            <p:ph type="dt" sz="half" idx="10"/>
          </p:nvPr>
        </p:nvSpPr>
        <p:spPr/>
        <p:txBody>
          <a:bodyPr/>
          <a:lstStyle/>
          <a:p>
            <a:fld id="{0C3343D7-823E-4D0C-B5D7-42D006C2CA40}" type="datetimeFigureOut">
              <a:rPr lang="zh-CN" altLang="en-US" smtClean="0"/>
              <a:t>2024/4/1</a:t>
            </a:fld>
            <a:endParaRPr lang="zh-CN" altLang="en-US"/>
          </a:p>
        </p:txBody>
      </p:sp>
      <p:sp>
        <p:nvSpPr>
          <p:cNvPr id="6" name="页脚占位符 5">
            <a:extLst>
              <a:ext uri="{FF2B5EF4-FFF2-40B4-BE49-F238E27FC236}">
                <a16:creationId xmlns:a16="http://schemas.microsoft.com/office/drawing/2014/main" id="{51C088A3-4E9A-4728-8657-9429F82462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697336-EF27-4B60-B35C-E6A43BE217A2}"/>
              </a:ext>
            </a:extLst>
          </p:cNvPr>
          <p:cNvSpPr>
            <a:spLocks noGrp="1"/>
          </p:cNvSpPr>
          <p:nvPr>
            <p:ph type="sldNum" sz="quarter" idx="12"/>
          </p:nvPr>
        </p:nvSpPr>
        <p:spPr/>
        <p:txBody>
          <a:body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71053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0104DF-09FA-431F-ACE0-C83D4E96A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6800F1-7C3D-4FB9-BBC6-9B484B637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E11D5C-8BDE-47E8-96AA-753CF0C64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343D7-823E-4D0C-B5D7-42D006C2CA40}" type="datetimeFigureOut">
              <a:rPr lang="zh-CN" altLang="en-US" smtClean="0"/>
              <a:t>2024/4/1</a:t>
            </a:fld>
            <a:endParaRPr lang="zh-CN" altLang="en-US"/>
          </a:p>
        </p:txBody>
      </p:sp>
      <p:sp>
        <p:nvSpPr>
          <p:cNvPr id="5" name="页脚占位符 4">
            <a:extLst>
              <a:ext uri="{FF2B5EF4-FFF2-40B4-BE49-F238E27FC236}">
                <a16:creationId xmlns:a16="http://schemas.microsoft.com/office/drawing/2014/main" id="{4BC9EB74-3573-49D6-932A-C27E0F1C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3D7EA1-C791-4E4B-9378-CA89BA0B1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54229-BE03-4C16-990F-58C6486EF40D}" type="slidenum">
              <a:rPr lang="zh-CN" altLang="en-US" smtClean="0"/>
              <a:t>‹#›</a:t>
            </a:fld>
            <a:endParaRPr lang="zh-CN" altLang="en-US"/>
          </a:p>
        </p:txBody>
      </p:sp>
    </p:spTree>
    <p:extLst>
      <p:ext uri="{BB962C8B-B14F-4D97-AF65-F5344CB8AC3E}">
        <p14:creationId xmlns:p14="http://schemas.microsoft.com/office/powerpoint/2010/main" val="2535694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0711F2-BF67-47DB-917F-34091AD1F118}"/>
              </a:ext>
            </a:extLst>
          </p:cNvPr>
          <p:cNvPicPr>
            <a:picLocks noChangeAspect="1"/>
          </p:cNvPicPr>
          <p:nvPr/>
        </p:nvPicPr>
        <p:blipFill>
          <a:blip r:embed="rId2"/>
          <a:stretch>
            <a:fillRect/>
          </a:stretch>
        </p:blipFill>
        <p:spPr>
          <a:xfrm>
            <a:off x="0" y="295248"/>
            <a:ext cx="12192000" cy="2362254"/>
          </a:xfrm>
          <a:prstGeom prst="rect">
            <a:avLst/>
          </a:prstGeom>
        </p:spPr>
      </p:pic>
      <p:pic>
        <p:nvPicPr>
          <p:cNvPr id="5" name="图片 4">
            <a:extLst>
              <a:ext uri="{FF2B5EF4-FFF2-40B4-BE49-F238E27FC236}">
                <a16:creationId xmlns:a16="http://schemas.microsoft.com/office/drawing/2014/main" id="{834AB00D-29EA-4E9E-922B-40F0461C690F}"/>
              </a:ext>
            </a:extLst>
          </p:cNvPr>
          <p:cNvPicPr>
            <a:picLocks noChangeAspect="1"/>
          </p:cNvPicPr>
          <p:nvPr/>
        </p:nvPicPr>
        <p:blipFill>
          <a:blip r:embed="rId3"/>
          <a:stretch>
            <a:fillRect/>
          </a:stretch>
        </p:blipFill>
        <p:spPr>
          <a:xfrm>
            <a:off x="409575" y="2714525"/>
            <a:ext cx="7192379" cy="1428949"/>
          </a:xfrm>
          <a:prstGeom prst="rect">
            <a:avLst/>
          </a:prstGeom>
        </p:spPr>
      </p:pic>
      <p:pic>
        <p:nvPicPr>
          <p:cNvPr id="7" name="图片 6">
            <a:extLst>
              <a:ext uri="{FF2B5EF4-FFF2-40B4-BE49-F238E27FC236}">
                <a16:creationId xmlns:a16="http://schemas.microsoft.com/office/drawing/2014/main" id="{E2B03E1D-58F8-4292-BEC2-A941034ABCF5}"/>
              </a:ext>
            </a:extLst>
          </p:cNvPr>
          <p:cNvPicPr>
            <a:picLocks noChangeAspect="1"/>
          </p:cNvPicPr>
          <p:nvPr/>
        </p:nvPicPr>
        <p:blipFill>
          <a:blip r:embed="rId4"/>
          <a:stretch>
            <a:fillRect/>
          </a:stretch>
        </p:blipFill>
        <p:spPr>
          <a:xfrm>
            <a:off x="409575" y="4200497"/>
            <a:ext cx="5834920" cy="2482945"/>
          </a:xfrm>
          <a:prstGeom prst="rect">
            <a:avLst/>
          </a:prstGeom>
        </p:spPr>
      </p:pic>
      <p:pic>
        <p:nvPicPr>
          <p:cNvPr id="9" name="图片 8">
            <a:extLst>
              <a:ext uri="{FF2B5EF4-FFF2-40B4-BE49-F238E27FC236}">
                <a16:creationId xmlns:a16="http://schemas.microsoft.com/office/drawing/2014/main" id="{942CCAB6-A2B8-451A-B70A-49A2004E3C69}"/>
              </a:ext>
            </a:extLst>
          </p:cNvPr>
          <p:cNvPicPr>
            <a:picLocks noChangeAspect="1"/>
          </p:cNvPicPr>
          <p:nvPr/>
        </p:nvPicPr>
        <p:blipFill>
          <a:blip r:embed="rId5"/>
          <a:stretch>
            <a:fillRect/>
          </a:stretch>
        </p:blipFill>
        <p:spPr>
          <a:xfrm>
            <a:off x="8829583" y="3366901"/>
            <a:ext cx="1314633" cy="447737"/>
          </a:xfrm>
          <a:prstGeom prst="rect">
            <a:avLst/>
          </a:prstGeom>
        </p:spPr>
      </p:pic>
      <p:pic>
        <p:nvPicPr>
          <p:cNvPr id="4" name="图片 3">
            <a:extLst>
              <a:ext uri="{FF2B5EF4-FFF2-40B4-BE49-F238E27FC236}">
                <a16:creationId xmlns:a16="http://schemas.microsoft.com/office/drawing/2014/main" id="{674B88CE-C2C9-4102-8431-8B32DFCB7EE5}"/>
              </a:ext>
            </a:extLst>
          </p:cNvPr>
          <p:cNvPicPr>
            <a:picLocks noChangeAspect="1"/>
          </p:cNvPicPr>
          <p:nvPr/>
        </p:nvPicPr>
        <p:blipFill>
          <a:blip r:embed="rId6"/>
          <a:stretch>
            <a:fillRect/>
          </a:stretch>
        </p:blipFill>
        <p:spPr>
          <a:xfrm>
            <a:off x="6244495" y="4314849"/>
            <a:ext cx="3153215" cy="676369"/>
          </a:xfrm>
          <a:prstGeom prst="rect">
            <a:avLst/>
          </a:prstGeom>
        </p:spPr>
      </p:pic>
      <p:pic>
        <p:nvPicPr>
          <p:cNvPr id="8" name="图片 7">
            <a:extLst>
              <a:ext uri="{FF2B5EF4-FFF2-40B4-BE49-F238E27FC236}">
                <a16:creationId xmlns:a16="http://schemas.microsoft.com/office/drawing/2014/main" id="{15F6669D-5AC2-41EA-AA32-ABCB6AE18656}"/>
              </a:ext>
            </a:extLst>
          </p:cNvPr>
          <p:cNvPicPr>
            <a:picLocks noChangeAspect="1"/>
          </p:cNvPicPr>
          <p:nvPr/>
        </p:nvPicPr>
        <p:blipFill>
          <a:blip r:embed="rId7"/>
          <a:stretch>
            <a:fillRect/>
          </a:stretch>
        </p:blipFill>
        <p:spPr>
          <a:xfrm>
            <a:off x="6228894" y="5105570"/>
            <a:ext cx="3258005" cy="1133633"/>
          </a:xfrm>
          <a:prstGeom prst="rect">
            <a:avLst/>
          </a:prstGeom>
        </p:spPr>
      </p:pic>
    </p:spTree>
    <p:extLst>
      <p:ext uri="{BB962C8B-B14F-4D97-AF65-F5344CB8AC3E}">
        <p14:creationId xmlns:p14="http://schemas.microsoft.com/office/powerpoint/2010/main" val="239824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15EC40-5658-477E-9D47-833A4AF15491}"/>
              </a:ext>
            </a:extLst>
          </p:cNvPr>
          <p:cNvSpPr txBox="1"/>
          <p:nvPr/>
        </p:nvSpPr>
        <p:spPr>
          <a:xfrm>
            <a:off x="857249" y="769888"/>
            <a:ext cx="10544175" cy="2031325"/>
          </a:xfrm>
          <a:prstGeom prst="rect">
            <a:avLst/>
          </a:prstGeom>
          <a:noFill/>
        </p:spPr>
        <p:txBody>
          <a:bodyPr wrap="square">
            <a:spAutoFit/>
          </a:bodyPr>
          <a:lstStyle/>
          <a:p>
            <a:r>
              <a:rPr lang="zh-CN" altLang="en-US" dirty="0"/>
              <a:t>让我们假设我们有一组</a:t>
            </a:r>
            <a:r>
              <a:rPr lang="en-US" altLang="zh-CN" dirty="0"/>
              <a:t>N</a:t>
            </a:r>
            <a:r>
              <a:rPr lang="zh-CN" altLang="en-US" dirty="0"/>
              <a:t>个测量的量</a:t>
            </a:r>
            <a:r>
              <a:rPr lang="en-US" altLang="zh-CN" dirty="0"/>
              <a:t>x=(x1, x2, ..., </a:t>
            </a:r>
            <a:r>
              <a:rPr lang="en-US" altLang="zh-CN" dirty="0" err="1"/>
              <a:t>xN</a:t>
            </a:r>
            <a:r>
              <a:rPr lang="en-US" altLang="zh-CN" dirty="0"/>
              <a:t>)</a:t>
            </a:r>
            <a:r>
              <a:rPr lang="zh-CN" altLang="en-US" dirty="0"/>
              <a:t>，其中测量</a:t>
            </a:r>
            <a:r>
              <a:rPr lang="en-US" altLang="zh-CN" dirty="0" err="1"/>
              <a:t>xj</a:t>
            </a:r>
            <a:r>
              <a:rPr lang="zh-CN" altLang="en-US" dirty="0"/>
              <a:t>是统计独立的，并且每个都遵循概率密度</a:t>
            </a:r>
            <a:r>
              <a:rPr lang="en-US" altLang="zh-CN" dirty="0"/>
              <a:t>f(</a:t>
            </a:r>
            <a:r>
              <a:rPr lang="en-US" altLang="zh-CN" dirty="0" err="1"/>
              <a:t>xI</a:t>
            </a:r>
            <a:r>
              <a:rPr lang="en-US" altLang="zh-CN" dirty="0"/>
              <a:t> θ)</a:t>
            </a:r>
            <a:r>
              <a:rPr lang="zh-CN" altLang="en-US" dirty="0"/>
              <a:t>。在这里，</a:t>
            </a:r>
            <a:r>
              <a:rPr lang="en-US" altLang="zh-CN" dirty="0"/>
              <a:t>θ=(θ1, ..., </a:t>
            </a:r>
            <a:r>
              <a:rPr lang="en-US" altLang="zh-CN" dirty="0" err="1"/>
              <a:t>θm</a:t>
            </a:r>
            <a:r>
              <a:rPr lang="en-US" altLang="zh-CN" dirty="0"/>
              <a:t>)</a:t>
            </a:r>
            <a:r>
              <a:rPr lang="zh-CN" altLang="en-US" dirty="0"/>
              <a:t>是一组未知值需要被估计的</a:t>
            </a:r>
            <a:r>
              <a:rPr lang="en-US" altLang="zh-CN" dirty="0"/>
              <a:t>m</a:t>
            </a:r>
            <a:r>
              <a:rPr lang="zh-CN" altLang="en-US" dirty="0"/>
              <a:t>个参数。观测值</a:t>
            </a:r>
            <a:r>
              <a:rPr lang="en-US" altLang="zh-CN" dirty="0"/>
              <a:t>x</a:t>
            </a:r>
            <a:r>
              <a:rPr lang="zh-CN" altLang="en-US" dirty="0"/>
              <a:t>的联合概率密度函数是</a:t>
            </a:r>
            <a:r>
              <a:rPr lang="en-US" altLang="zh-CN" dirty="0"/>
              <a:t>likelihood</a:t>
            </a:r>
            <a:r>
              <a:rPr lang="zh-CN" altLang="en-US" dirty="0"/>
              <a:t>函数，它给出了在参数值</a:t>
            </a:r>
            <a:r>
              <a:rPr lang="en-US" altLang="zh-CN" dirty="0"/>
              <a:t>θ</a:t>
            </a:r>
            <a:r>
              <a:rPr lang="zh-CN" altLang="en-US" dirty="0"/>
              <a:t>下观察到数据的可能性。</a:t>
            </a:r>
            <a:endParaRPr lang="en-US" altLang="zh-CN" dirty="0"/>
          </a:p>
          <a:p>
            <a:endParaRPr lang="zh-CN" altLang="en-US" dirty="0"/>
          </a:p>
          <a:p>
            <a:r>
              <a:rPr lang="zh-CN" altLang="en-US" dirty="0"/>
              <a:t>最大似然法的目标是找到一组参数</a:t>
            </a:r>
            <a:r>
              <a:rPr lang="en-US" altLang="zh-CN" dirty="0"/>
              <a:t>θ</a:t>
            </a:r>
            <a:r>
              <a:rPr lang="zh-CN" altLang="en-US" dirty="0"/>
              <a:t>，使得</a:t>
            </a:r>
            <a:r>
              <a:rPr lang="en-US" altLang="zh-CN" dirty="0"/>
              <a:t>likelihood</a:t>
            </a:r>
            <a:r>
              <a:rPr lang="zh-CN" altLang="en-US" dirty="0"/>
              <a:t>函数取最大值。</a:t>
            </a:r>
            <a:endParaRPr lang="en-US" altLang="zh-CN" dirty="0"/>
          </a:p>
          <a:p>
            <a:endParaRPr lang="en-US" altLang="zh-CN" dirty="0"/>
          </a:p>
          <a:p>
            <a:r>
              <a:rPr lang="zh-CN" altLang="en-US" dirty="0"/>
              <a:t>总结：每个测量点都有概率密度</a:t>
            </a:r>
            <a:r>
              <a:rPr lang="en-US" altLang="zh-CN" dirty="0"/>
              <a:t>f</a:t>
            </a:r>
            <a:r>
              <a:rPr lang="zh-CN" altLang="en-US" dirty="0"/>
              <a:t>，它们联合起来相乘组成似然函数。</a:t>
            </a:r>
          </a:p>
        </p:txBody>
      </p:sp>
      <p:pic>
        <p:nvPicPr>
          <p:cNvPr id="6" name="图片 5">
            <a:extLst>
              <a:ext uri="{FF2B5EF4-FFF2-40B4-BE49-F238E27FC236}">
                <a16:creationId xmlns:a16="http://schemas.microsoft.com/office/drawing/2014/main" id="{7661825D-6D32-44C5-BB1D-B6291B94D2FB}"/>
              </a:ext>
            </a:extLst>
          </p:cNvPr>
          <p:cNvPicPr>
            <a:picLocks noChangeAspect="1"/>
          </p:cNvPicPr>
          <p:nvPr/>
        </p:nvPicPr>
        <p:blipFill>
          <a:blip r:embed="rId2"/>
          <a:stretch>
            <a:fillRect/>
          </a:stretch>
        </p:blipFill>
        <p:spPr>
          <a:xfrm>
            <a:off x="857249" y="2924088"/>
            <a:ext cx="3115110" cy="1238423"/>
          </a:xfrm>
          <a:prstGeom prst="rect">
            <a:avLst/>
          </a:prstGeom>
        </p:spPr>
      </p:pic>
      <p:sp>
        <p:nvSpPr>
          <p:cNvPr id="8" name="文本框 7">
            <a:extLst>
              <a:ext uri="{FF2B5EF4-FFF2-40B4-BE49-F238E27FC236}">
                <a16:creationId xmlns:a16="http://schemas.microsoft.com/office/drawing/2014/main" id="{A3A62A49-1052-4A06-9F44-4627C3258927}"/>
              </a:ext>
            </a:extLst>
          </p:cNvPr>
          <p:cNvSpPr txBox="1"/>
          <p:nvPr/>
        </p:nvSpPr>
        <p:spPr>
          <a:xfrm>
            <a:off x="823913" y="4467136"/>
            <a:ext cx="5157787" cy="1477328"/>
          </a:xfrm>
          <a:prstGeom prst="rect">
            <a:avLst/>
          </a:prstGeom>
          <a:noFill/>
        </p:spPr>
        <p:txBody>
          <a:bodyPr wrap="square">
            <a:spAutoFit/>
          </a:bodyPr>
          <a:lstStyle/>
          <a:p>
            <a:r>
              <a:rPr lang="zh-CN" altLang="en-US" dirty="0"/>
              <a:t>最大似然估计（</a:t>
            </a:r>
            <a:r>
              <a:rPr lang="en-US" altLang="zh-CN" dirty="0"/>
              <a:t>MLE</a:t>
            </a:r>
            <a:r>
              <a:rPr lang="zh-CN" altLang="en-US" dirty="0"/>
              <a:t>）是参数</a:t>
            </a:r>
            <a:r>
              <a:rPr lang="en-US" altLang="zh-CN" dirty="0"/>
              <a:t>θ</a:t>
            </a:r>
            <a:r>
              <a:rPr lang="zh-CN" altLang="en-US" dirty="0"/>
              <a:t>的估计值，它使得</a:t>
            </a:r>
            <a:r>
              <a:rPr lang="en-US" altLang="zh-CN" dirty="0"/>
              <a:t>likelihood</a:t>
            </a:r>
            <a:r>
              <a:rPr lang="zh-CN" altLang="en-US" dirty="0"/>
              <a:t>函数</a:t>
            </a:r>
            <a:r>
              <a:rPr lang="en-US" altLang="zh-CN" dirty="0"/>
              <a:t>L(</a:t>
            </a:r>
            <a:r>
              <a:rPr lang="en-US" altLang="zh-CN" dirty="0" err="1"/>
              <a:t>xI</a:t>
            </a:r>
            <a:r>
              <a:rPr lang="en-US" altLang="zh-CN" dirty="0"/>
              <a:t> θ)</a:t>
            </a:r>
            <a:r>
              <a:rPr lang="zh-CN" altLang="en-US" dirty="0"/>
              <a:t>达到全局最大值。对这种方法的直观解释是：如果假设的概率密度函数及其参数是正确的，我们预期</a:t>
            </a:r>
            <a:r>
              <a:rPr lang="en-US" altLang="zh-CN" dirty="0"/>
              <a:t>likelihood</a:t>
            </a:r>
            <a:r>
              <a:rPr lang="zh-CN" altLang="en-US" dirty="0"/>
              <a:t>函数的值会高于其他可能的参数设置。</a:t>
            </a:r>
          </a:p>
        </p:txBody>
      </p:sp>
      <p:pic>
        <p:nvPicPr>
          <p:cNvPr id="3" name="图片 2">
            <a:extLst>
              <a:ext uri="{FF2B5EF4-FFF2-40B4-BE49-F238E27FC236}">
                <a16:creationId xmlns:a16="http://schemas.microsoft.com/office/drawing/2014/main" id="{9BD3813B-068F-4A31-9E59-387B95554984}"/>
              </a:ext>
            </a:extLst>
          </p:cNvPr>
          <p:cNvPicPr>
            <a:picLocks noChangeAspect="1"/>
          </p:cNvPicPr>
          <p:nvPr/>
        </p:nvPicPr>
        <p:blipFill>
          <a:blip r:embed="rId3"/>
          <a:stretch>
            <a:fillRect/>
          </a:stretch>
        </p:blipFill>
        <p:spPr>
          <a:xfrm>
            <a:off x="6591299" y="2801213"/>
            <a:ext cx="4319589" cy="2358548"/>
          </a:xfrm>
          <a:prstGeom prst="rect">
            <a:avLst/>
          </a:prstGeom>
        </p:spPr>
      </p:pic>
      <p:sp>
        <p:nvSpPr>
          <p:cNvPr id="5" name="文本框 4">
            <a:extLst>
              <a:ext uri="{FF2B5EF4-FFF2-40B4-BE49-F238E27FC236}">
                <a16:creationId xmlns:a16="http://schemas.microsoft.com/office/drawing/2014/main" id="{C5471EBE-2CF5-403E-B78B-477D2D39F974}"/>
              </a:ext>
            </a:extLst>
          </p:cNvPr>
          <p:cNvSpPr txBox="1"/>
          <p:nvPr/>
        </p:nvSpPr>
        <p:spPr>
          <a:xfrm>
            <a:off x="6591299" y="5343525"/>
            <a:ext cx="4486276" cy="369332"/>
          </a:xfrm>
          <a:prstGeom prst="rect">
            <a:avLst/>
          </a:prstGeom>
          <a:noFill/>
        </p:spPr>
        <p:txBody>
          <a:bodyPr wrap="square" rtlCol="0">
            <a:spAutoFit/>
          </a:bodyPr>
          <a:lstStyle/>
          <a:p>
            <a:r>
              <a:rPr lang="zh-CN" altLang="en-US" dirty="0"/>
              <a:t>比较数学的对似然函数的写法是反过来的</a:t>
            </a:r>
          </a:p>
        </p:txBody>
      </p:sp>
    </p:spTree>
    <p:extLst>
      <p:ext uri="{BB962C8B-B14F-4D97-AF65-F5344CB8AC3E}">
        <p14:creationId xmlns:p14="http://schemas.microsoft.com/office/powerpoint/2010/main" val="326438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C28EECE-4185-4196-AA58-DF0968070107}"/>
              </a:ext>
            </a:extLst>
          </p:cNvPr>
          <p:cNvPicPr>
            <a:picLocks noChangeAspect="1"/>
          </p:cNvPicPr>
          <p:nvPr/>
        </p:nvPicPr>
        <p:blipFill>
          <a:blip r:embed="rId2"/>
          <a:stretch>
            <a:fillRect/>
          </a:stretch>
        </p:blipFill>
        <p:spPr>
          <a:xfrm>
            <a:off x="823214" y="495301"/>
            <a:ext cx="10727851" cy="2014668"/>
          </a:xfrm>
          <a:prstGeom prst="rect">
            <a:avLst/>
          </a:prstGeom>
        </p:spPr>
      </p:pic>
      <p:pic>
        <p:nvPicPr>
          <p:cNvPr id="5" name="图片 4">
            <a:extLst>
              <a:ext uri="{FF2B5EF4-FFF2-40B4-BE49-F238E27FC236}">
                <a16:creationId xmlns:a16="http://schemas.microsoft.com/office/drawing/2014/main" id="{08040865-6325-45A7-A948-20C16B49D864}"/>
              </a:ext>
            </a:extLst>
          </p:cNvPr>
          <p:cNvPicPr>
            <a:picLocks noChangeAspect="1"/>
          </p:cNvPicPr>
          <p:nvPr/>
        </p:nvPicPr>
        <p:blipFill>
          <a:blip r:embed="rId3"/>
          <a:stretch>
            <a:fillRect/>
          </a:stretch>
        </p:blipFill>
        <p:spPr>
          <a:xfrm>
            <a:off x="823214" y="2509969"/>
            <a:ext cx="10727851" cy="4074763"/>
          </a:xfrm>
          <a:prstGeom prst="rect">
            <a:avLst/>
          </a:prstGeom>
        </p:spPr>
      </p:pic>
    </p:spTree>
    <p:extLst>
      <p:ext uri="{BB962C8B-B14F-4D97-AF65-F5344CB8AC3E}">
        <p14:creationId xmlns:p14="http://schemas.microsoft.com/office/powerpoint/2010/main" val="426727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EA8999-B74B-4FE6-92D3-9183433EC909}"/>
              </a:ext>
            </a:extLst>
          </p:cNvPr>
          <p:cNvPicPr>
            <a:picLocks noChangeAspect="1"/>
          </p:cNvPicPr>
          <p:nvPr/>
        </p:nvPicPr>
        <p:blipFill>
          <a:blip r:embed="rId2"/>
          <a:stretch>
            <a:fillRect/>
          </a:stretch>
        </p:blipFill>
        <p:spPr>
          <a:xfrm>
            <a:off x="785108" y="318883"/>
            <a:ext cx="10088383" cy="2924583"/>
          </a:xfrm>
          <a:prstGeom prst="rect">
            <a:avLst/>
          </a:prstGeom>
        </p:spPr>
      </p:pic>
    </p:spTree>
    <p:extLst>
      <p:ext uri="{BB962C8B-B14F-4D97-AF65-F5344CB8AC3E}">
        <p14:creationId xmlns:p14="http://schemas.microsoft.com/office/powerpoint/2010/main" val="286465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1D65B3-3BDF-4547-A73A-ED939F2E29DE}"/>
              </a:ext>
            </a:extLst>
          </p:cNvPr>
          <p:cNvPicPr>
            <a:picLocks noChangeAspect="1"/>
          </p:cNvPicPr>
          <p:nvPr/>
        </p:nvPicPr>
        <p:blipFill>
          <a:blip r:embed="rId2"/>
          <a:stretch>
            <a:fillRect/>
          </a:stretch>
        </p:blipFill>
        <p:spPr>
          <a:xfrm>
            <a:off x="1728393" y="242432"/>
            <a:ext cx="5649113" cy="6525536"/>
          </a:xfrm>
          <a:prstGeom prst="rect">
            <a:avLst/>
          </a:prstGeom>
        </p:spPr>
      </p:pic>
    </p:spTree>
    <p:extLst>
      <p:ext uri="{BB962C8B-B14F-4D97-AF65-F5344CB8AC3E}">
        <p14:creationId xmlns:p14="http://schemas.microsoft.com/office/powerpoint/2010/main" val="252467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08B9934-14E8-48EA-B6BA-AF22D22F925E}"/>
              </a:ext>
            </a:extLst>
          </p:cNvPr>
          <p:cNvPicPr>
            <a:picLocks noChangeAspect="1"/>
          </p:cNvPicPr>
          <p:nvPr/>
        </p:nvPicPr>
        <p:blipFill>
          <a:blip r:embed="rId2"/>
          <a:stretch>
            <a:fillRect/>
          </a:stretch>
        </p:blipFill>
        <p:spPr>
          <a:xfrm>
            <a:off x="589828" y="309286"/>
            <a:ext cx="10345594" cy="3953427"/>
          </a:xfrm>
          <a:prstGeom prst="rect">
            <a:avLst/>
          </a:prstGeom>
        </p:spPr>
      </p:pic>
      <p:sp>
        <p:nvSpPr>
          <p:cNvPr id="4" name="文本框 3">
            <a:extLst>
              <a:ext uri="{FF2B5EF4-FFF2-40B4-BE49-F238E27FC236}">
                <a16:creationId xmlns:a16="http://schemas.microsoft.com/office/drawing/2014/main" id="{EC3ED730-99AF-47AF-80D8-ED129295D577}"/>
              </a:ext>
            </a:extLst>
          </p:cNvPr>
          <p:cNvSpPr txBox="1"/>
          <p:nvPr/>
        </p:nvSpPr>
        <p:spPr>
          <a:xfrm>
            <a:off x="589828" y="4457700"/>
            <a:ext cx="6229350" cy="369332"/>
          </a:xfrm>
          <a:prstGeom prst="rect">
            <a:avLst/>
          </a:prstGeom>
          <a:noFill/>
        </p:spPr>
        <p:txBody>
          <a:bodyPr wrap="square" rtlCol="0">
            <a:spAutoFit/>
          </a:bodyPr>
          <a:lstStyle/>
          <a:p>
            <a:r>
              <a:rPr lang="zh-CN" altLang="en-US" dirty="0"/>
              <a:t>一阶得最佳参数，二阶得标准差，发现标准差与</a:t>
            </a:r>
            <a:r>
              <a:rPr lang="en-US" altLang="zh-CN" dirty="0"/>
              <a:t>x</a:t>
            </a:r>
            <a:r>
              <a:rPr lang="zh-CN" altLang="en-US" dirty="0"/>
              <a:t>无关</a:t>
            </a:r>
          </a:p>
        </p:txBody>
      </p:sp>
    </p:spTree>
    <p:extLst>
      <p:ext uri="{BB962C8B-B14F-4D97-AF65-F5344CB8AC3E}">
        <p14:creationId xmlns:p14="http://schemas.microsoft.com/office/powerpoint/2010/main" val="33273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91E5CF-9C98-4656-91A4-DD01E6434EEC}"/>
              </a:ext>
            </a:extLst>
          </p:cNvPr>
          <p:cNvPicPr>
            <a:picLocks noChangeAspect="1"/>
          </p:cNvPicPr>
          <p:nvPr/>
        </p:nvPicPr>
        <p:blipFill>
          <a:blip r:embed="rId2"/>
          <a:stretch>
            <a:fillRect/>
          </a:stretch>
        </p:blipFill>
        <p:spPr>
          <a:xfrm>
            <a:off x="880383" y="277130"/>
            <a:ext cx="10120991" cy="3756960"/>
          </a:xfrm>
          <a:prstGeom prst="rect">
            <a:avLst/>
          </a:prstGeom>
        </p:spPr>
      </p:pic>
    </p:spTree>
    <p:extLst>
      <p:ext uri="{BB962C8B-B14F-4D97-AF65-F5344CB8AC3E}">
        <p14:creationId xmlns:p14="http://schemas.microsoft.com/office/powerpoint/2010/main" val="85591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7C0103-2FC7-4E6B-A8EE-0D5451DC79C3}"/>
              </a:ext>
            </a:extLst>
          </p:cNvPr>
          <p:cNvPicPr>
            <a:picLocks noChangeAspect="1"/>
          </p:cNvPicPr>
          <p:nvPr/>
        </p:nvPicPr>
        <p:blipFill>
          <a:blip r:embed="rId2"/>
          <a:stretch>
            <a:fillRect/>
          </a:stretch>
        </p:blipFill>
        <p:spPr>
          <a:xfrm>
            <a:off x="533094" y="99548"/>
            <a:ext cx="4382112" cy="6658904"/>
          </a:xfrm>
          <a:prstGeom prst="rect">
            <a:avLst/>
          </a:prstGeom>
        </p:spPr>
      </p:pic>
      <p:sp>
        <p:nvSpPr>
          <p:cNvPr id="6" name="文本框 5">
            <a:extLst>
              <a:ext uri="{FF2B5EF4-FFF2-40B4-BE49-F238E27FC236}">
                <a16:creationId xmlns:a16="http://schemas.microsoft.com/office/drawing/2014/main" id="{A35FEC16-3078-4046-A2BF-AA0BCDE153DB}"/>
              </a:ext>
            </a:extLst>
          </p:cNvPr>
          <p:cNvSpPr txBox="1"/>
          <p:nvPr/>
        </p:nvSpPr>
        <p:spPr>
          <a:xfrm>
            <a:off x="5238749" y="714375"/>
            <a:ext cx="5610225" cy="646331"/>
          </a:xfrm>
          <a:prstGeom prst="rect">
            <a:avLst/>
          </a:prstGeom>
          <a:noFill/>
        </p:spPr>
        <p:txBody>
          <a:bodyPr wrap="square" rtlCol="0">
            <a:spAutoFit/>
          </a:bodyPr>
          <a:lstStyle/>
          <a:p>
            <a:r>
              <a:rPr lang="zh-CN" altLang="en-US" dirty="0"/>
              <a:t>即对比最佳参数来建模单纯的一个</a:t>
            </a:r>
            <a:r>
              <a:rPr lang="en-US" altLang="zh-CN" dirty="0"/>
              <a:t>σ</a:t>
            </a:r>
            <a:r>
              <a:rPr lang="zh-CN" altLang="en-US" dirty="0"/>
              <a:t>置信度定义，用</a:t>
            </a:r>
            <a:r>
              <a:rPr lang="en-US" altLang="zh-CN" dirty="0" err="1"/>
              <a:t>logL</a:t>
            </a:r>
            <a:r>
              <a:rPr lang="zh-CN" altLang="en-US" dirty="0"/>
              <a:t>下降</a:t>
            </a:r>
            <a:r>
              <a:rPr lang="en-US" altLang="zh-CN" dirty="0"/>
              <a:t>1/2</a:t>
            </a:r>
            <a:r>
              <a:rPr lang="zh-CN" altLang="en-US" dirty="0"/>
              <a:t>对应的参数范围来定义更精准。</a:t>
            </a:r>
          </a:p>
        </p:txBody>
      </p:sp>
      <p:sp>
        <p:nvSpPr>
          <p:cNvPr id="9" name="文本框 8">
            <a:extLst>
              <a:ext uri="{FF2B5EF4-FFF2-40B4-BE49-F238E27FC236}">
                <a16:creationId xmlns:a16="http://schemas.microsoft.com/office/drawing/2014/main" id="{FF532FDE-51E2-4984-A699-E28D135BCBCD}"/>
              </a:ext>
            </a:extLst>
          </p:cNvPr>
          <p:cNvSpPr txBox="1"/>
          <p:nvPr/>
        </p:nvSpPr>
        <p:spPr>
          <a:xfrm>
            <a:off x="5238749" y="1847850"/>
            <a:ext cx="4972051" cy="369332"/>
          </a:xfrm>
          <a:prstGeom prst="rect">
            <a:avLst/>
          </a:prstGeom>
          <a:noFill/>
        </p:spPr>
        <p:txBody>
          <a:bodyPr wrap="square" rtlCol="0">
            <a:spAutoFit/>
          </a:bodyPr>
          <a:lstStyle/>
          <a:p>
            <a:r>
              <a:rPr lang="en-US" altLang="zh-CN" dirty="0" err="1"/>
              <a:t>lnL</a:t>
            </a:r>
            <a:r>
              <a:rPr lang="zh-CN" altLang="en-US" dirty="0"/>
              <a:t>下降</a:t>
            </a:r>
            <a:r>
              <a:rPr lang="en-US" altLang="zh-CN" dirty="0"/>
              <a:t>1/2</a:t>
            </a:r>
            <a:r>
              <a:rPr lang="zh-CN" altLang="en-US" dirty="0"/>
              <a:t>对应一个</a:t>
            </a:r>
            <a:r>
              <a:rPr lang="en-US" altLang="zh-CN" dirty="0"/>
              <a:t>σ</a:t>
            </a:r>
            <a:r>
              <a:rPr lang="zh-CN" altLang="en-US" dirty="0"/>
              <a:t>对应</a:t>
            </a:r>
            <a:r>
              <a:rPr lang="en-US" altLang="zh-CN" dirty="0"/>
              <a:t>%68</a:t>
            </a:r>
            <a:r>
              <a:rPr lang="zh-CN" altLang="en-US" dirty="0"/>
              <a:t>事件率包含</a:t>
            </a:r>
          </a:p>
        </p:txBody>
      </p:sp>
    </p:spTree>
    <p:extLst>
      <p:ext uri="{BB962C8B-B14F-4D97-AF65-F5344CB8AC3E}">
        <p14:creationId xmlns:p14="http://schemas.microsoft.com/office/powerpoint/2010/main" val="295345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70F480-7AB7-4A12-B7C2-E8360D803D2E}"/>
              </a:ext>
            </a:extLst>
          </p:cNvPr>
          <p:cNvPicPr>
            <a:picLocks noChangeAspect="1"/>
          </p:cNvPicPr>
          <p:nvPr/>
        </p:nvPicPr>
        <p:blipFill>
          <a:blip r:embed="rId2"/>
          <a:stretch>
            <a:fillRect/>
          </a:stretch>
        </p:blipFill>
        <p:spPr>
          <a:xfrm>
            <a:off x="289767" y="204356"/>
            <a:ext cx="7330233" cy="4243819"/>
          </a:xfrm>
          <a:prstGeom prst="rect">
            <a:avLst/>
          </a:prstGeom>
        </p:spPr>
      </p:pic>
      <p:sp>
        <p:nvSpPr>
          <p:cNvPr id="4" name="文本框 3">
            <a:extLst>
              <a:ext uri="{FF2B5EF4-FFF2-40B4-BE49-F238E27FC236}">
                <a16:creationId xmlns:a16="http://schemas.microsoft.com/office/drawing/2014/main" id="{CC050E42-1FD3-46D1-ADAC-E0CD9D70E724}"/>
              </a:ext>
            </a:extLst>
          </p:cNvPr>
          <p:cNvSpPr txBox="1"/>
          <p:nvPr/>
        </p:nvSpPr>
        <p:spPr>
          <a:xfrm>
            <a:off x="7820025" y="1004783"/>
            <a:ext cx="3971925" cy="1200329"/>
          </a:xfrm>
          <a:prstGeom prst="rect">
            <a:avLst/>
          </a:prstGeom>
          <a:noFill/>
        </p:spPr>
        <p:txBody>
          <a:bodyPr wrap="square" rtlCol="0">
            <a:spAutoFit/>
          </a:bodyPr>
          <a:lstStyle/>
          <a:p>
            <a:r>
              <a:rPr lang="zh-CN" altLang="en-US" dirty="0"/>
              <a:t>信息矩阵定义就是</a:t>
            </a:r>
            <a:r>
              <a:rPr lang="en-US" altLang="zh-CN" dirty="0" err="1"/>
              <a:t>LogL</a:t>
            </a:r>
            <a:r>
              <a:rPr lang="zh-CN" altLang="en-US" dirty="0"/>
              <a:t>关于参数二阶导的分配函数积分，某种意义上就是对方差的概率分配考量，界定最小方差标准差，这里多了一点矩阵形式</a:t>
            </a:r>
          </a:p>
        </p:txBody>
      </p:sp>
      <p:pic>
        <p:nvPicPr>
          <p:cNvPr id="6" name="图片 5">
            <a:extLst>
              <a:ext uri="{FF2B5EF4-FFF2-40B4-BE49-F238E27FC236}">
                <a16:creationId xmlns:a16="http://schemas.microsoft.com/office/drawing/2014/main" id="{DCD2DCB5-C19B-498A-94D1-F9CF315FE8C6}"/>
              </a:ext>
            </a:extLst>
          </p:cNvPr>
          <p:cNvPicPr>
            <a:picLocks noChangeAspect="1"/>
          </p:cNvPicPr>
          <p:nvPr/>
        </p:nvPicPr>
        <p:blipFill>
          <a:blip r:embed="rId3"/>
          <a:stretch>
            <a:fillRect/>
          </a:stretch>
        </p:blipFill>
        <p:spPr>
          <a:xfrm>
            <a:off x="289767" y="4448175"/>
            <a:ext cx="5797870" cy="1800448"/>
          </a:xfrm>
          <a:prstGeom prst="rect">
            <a:avLst/>
          </a:prstGeom>
        </p:spPr>
      </p:pic>
      <p:pic>
        <p:nvPicPr>
          <p:cNvPr id="8" name="图片 7">
            <a:extLst>
              <a:ext uri="{FF2B5EF4-FFF2-40B4-BE49-F238E27FC236}">
                <a16:creationId xmlns:a16="http://schemas.microsoft.com/office/drawing/2014/main" id="{69C2D7DE-CD42-46D2-B247-055BB685224E}"/>
              </a:ext>
            </a:extLst>
          </p:cNvPr>
          <p:cNvPicPr>
            <a:picLocks noChangeAspect="1"/>
          </p:cNvPicPr>
          <p:nvPr/>
        </p:nvPicPr>
        <p:blipFill>
          <a:blip r:embed="rId4"/>
          <a:stretch>
            <a:fillRect/>
          </a:stretch>
        </p:blipFill>
        <p:spPr>
          <a:xfrm>
            <a:off x="6087637" y="4652888"/>
            <a:ext cx="2562583" cy="1057423"/>
          </a:xfrm>
          <a:prstGeom prst="rect">
            <a:avLst/>
          </a:prstGeom>
        </p:spPr>
      </p:pic>
      <p:sp>
        <p:nvSpPr>
          <p:cNvPr id="9" name="文本框 8">
            <a:extLst>
              <a:ext uri="{FF2B5EF4-FFF2-40B4-BE49-F238E27FC236}">
                <a16:creationId xmlns:a16="http://schemas.microsoft.com/office/drawing/2014/main" id="{7BF50DC0-2BB3-4BDE-A4A9-0C46F574AE92}"/>
              </a:ext>
            </a:extLst>
          </p:cNvPr>
          <p:cNvSpPr txBox="1"/>
          <p:nvPr/>
        </p:nvSpPr>
        <p:spPr>
          <a:xfrm>
            <a:off x="7820024" y="2409825"/>
            <a:ext cx="3971925" cy="923330"/>
          </a:xfrm>
          <a:prstGeom prst="rect">
            <a:avLst/>
          </a:prstGeom>
          <a:noFill/>
        </p:spPr>
        <p:txBody>
          <a:bodyPr wrap="square" rtlCol="0">
            <a:spAutoFit/>
          </a:bodyPr>
          <a:lstStyle/>
          <a:p>
            <a:r>
              <a:rPr lang="zh-CN" altLang="en-US" dirty="0">
                <a:solidFill>
                  <a:srgbClr val="FF0000"/>
                </a:solidFill>
              </a:rPr>
              <a:t>那么前面没用这个求标准差的方式怎么考虑呢？是因为选取的模式是高斯分布吗？</a:t>
            </a:r>
          </a:p>
        </p:txBody>
      </p:sp>
    </p:spTree>
    <p:extLst>
      <p:ext uri="{BB962C8B-B14F-4D97-AF65-F5344CB8AC3E}">
        <p14:creationId xmlns:p14="http://schemas.microsoft.com/office/powerpoint/2010/main" val="13250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15BF37-AB74-422F-AECF-ADA19FF212B9}"/>
              </a:ext>
            </a:extLst>
          </p:cNvPr>
          <p:cNvPicPr>
            <a:picLocks noChangeAspect="1"/>
          </p:cNvPicPr>
          <p:nvPr/>
        </p:nvPicPr>
        <p:blipFill>
          <a:blip r:embed="rId2"/>
          <a:stretch>
            <a:fillRect/>
          </a:stretch>
        </p:blipFill>
        <p:spPr>
          <a:xfrm>
            <a:off x="914089" y="676203"/>
            <a:ext cx="4458322" cy="1028844"/>
          </a:xfrm>
          <a:prstGeom prst="rect">
            <a:avLst/>
          </a:prstGeom>
        </p:spPr>
      </p:pic>
      <p:sp>
        <p:nvSpPr>
          <p:cNvPr id="4" name="文本框 3">
            <a:extLst>
              <a:ext uri="{FF2B5EF4-FFF2-40B4-BE49-F238E27FC236}">
                <a16:creationId xmlns:a16="http://schemas.microsoft.com/office/drawing/2014/main" id="{5A5832EC-D009-403D-898A-50C16356A2D5}"/>
              </a:ext>
            </a:extLst>
          </p:cNvPr>
          <p:cNvSpPr txBox="1"/>
          <p:nvPr/>
        </p:nvSpPr>
        <p:spPr>
          <a:xfrm>
            <a:off x="914089" y="1876425"/>
            <a:ext cx="4458322" cy="2031325"/>
          </a:xfrm>
          <a:prstGeom prst="rect">
            <a:avLst/>
          </a:prstGeom>
          <a:noFill/>
        </p:spPr>
        <p:txBody>
          <a:bodyPr wrap="square" rtlCol="0">
            <a:spAutoFit/>
          </a:bodyPr>
          <a:lstStyle/>
          <a:p>
            <a:r>
              <a:rPr lang="zh-CN" altLang="en-US" dirty="0"/>
              <a:t>简而言之如果有一个先验的</a:t>
            </a:r>
            <a:r>
              <a:rPr lang="en-US" altLang="zh-CN" dirty="0"/>
              <a:t>μ</a:t>
            </a:r>
            <a:r>
              <a:rPr lang="zh-CN" altLang="en-US" dirty="0"/>
              <a:t>，那么每个数据讨论方差都是自由的，都可以独立计算；但如果方差讨论的中心值是数据样本自我约束的，那么最后一个点和均值等价，没有讨论意义，它不能自由取值，它如果任取，那么均值也会变，不像外来的</a:t>
            </a:r>
            <a:r>
              <a:rPr lang="en-US" altLang="zh-CN" dirty="0"/>
              <a:t>μ</a:t>
            </a:r>
            <a:r>
              <a:rPr lang="zh-CN" altLang="en-US" dirty="0"/>
              <a:t>，最后一个点可以自由变</a:t>
            </a:r>
          </a:p>
        </p:txBody>
      </p:sp>
    </p:spTree>
    <p:extLst>
      <p:ext uri="{BB962C8B-B14F-4D97-AF65-F5344CB8AC3E}">
        <p14:creationId xmlns:p14="http://schemas.microsoft.com/office/powerpoint/2010/main" val="349143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1E9097-1A91-4262-84C2-AEA863CB2316}"/>
              </a:ext>
            </a:extLst>
          </p:cNvPr>
          <p:cNvPicPr>
            <a:picLocks noChangeAspect="1"/>
          </p:cNvPicPr>
          <p:nvPr/>
        </p:nvPicPr>
        <p:blipFill>
          <a:blip r:embed="rId2"/>
          <a:stretch>
            <a:fillRect/>
          </a:stretch>
        </p:blipFill>
        <p:spPr>
          <a:xfrm>
            <a:off x="895137" y="609515"/>
            <a:ext cx="3048425" cy="1219370"/>
          </a:xfrm>
          <a:prstGeom prst="rect">
            <a:avLst/>
          </a:prstGeom>
        </p:spPr>
      </p:pic>
      <p:pic>
        <p:nvPicPr>
          <p:cNvPr id="6" name="图片 5">
            <a:extLst>
              <a:ext uri="{FF2B5EF4-FFF2-40B4-BE49-F238E27FC236}">
                <a16:creationId xmlns:a16="http://schemas.microsoft.com/office/drawing/2014/main" id="{5C1D64B8-C0F5-4C37-88D9-6571461D9B98}"/>
              </a:ext>
            </a:extLst>
          </p:cNvPr>
          <p:cNvPicPr>
            <a:picLocks noChangeAspect="1"/>
          </p:cNvPicPr>
          <p:nvPr/>
        </p:nvPicPr>
        <p:blipFill>
          <a:blip r:embed="rId3"/>
          <a:stretch>
            <a:fillRect/>
          </a:stretch>
        </p:blipFill>
        <p:spPr>
          <a:xfrm>
            <a:off x="895137" y="2114550"/>
            <a:ext cx="3759177" cy="2267306"/>
          </a:xfrm>
          <a:prstGeom prst="rect">
            <a:avLst/>
          </a:prstGeom>
        </p:spPr>
      </p:pic>
      <p:sp>
        <p:nvSpPr>
          <p:cNvPr id="7" name="文本框 6">
            <a:extLst>
              <a:ext uri="{FF2B5EF4-FFF2-40B4-BE49-F238E27FC236}">
                <a16:creationId xmlns:a16="http://schemas.microsoft.com/office/drawing/2014/main" id="{63F86770-409E-4A91-9A9E-54F673BA007B}"/>
              </a:ext>
            </a:extLst>
          </p:cNvPr>
          <p:cNvSpPr txBox="1"/>
          <p:nvPr/>
        </p:nvSpPr>
        <p:spPr>
          <a:xfrm>
            <a:off x="5124450" y="609515"/>
            <a:ext cx="4124325" cy="1754326"/>
          </a:xfrm>
          <a:prstGeom prst="rect">
            <a:avLst/>
          </a:prstGeom>
          <a:noFill/>
        </p:spPr>
        <p:txBody>
          <a:bodyPr wrap="square" rtlCol="0">
            <a:spAutoFit/>
          </a:bodyPr>
          <a:lstStyle/>
          <a:p>
            <a:r>
              <a:rPr lang="zh-CN" altLang="en-US" dirty="0"/>
              <a:t>是否可以理解为每个点的概率密度函数呈现高斯分布，然后这个</a:t>
            </a:r>
            <a:r>
              <a:rPr lang="en-US" altLang="zh-CN" dirty="0"/>
              <a:t>σ</a:t>
            </a:r>
            <a:r>
              <a:rPr lang="zh-CN" altLang="en-US" dirty="0"/>
              <a:t>是这个分布中的参数，每个点对应的都不一样，有的点离最佳参数近所以概率大，所以这个</a:t>
            </a:r>
            <a:r>
              <a:rPr lang="en-US" altLang="zh-CN" dirty="0"/>
              <a:t>σ</a:t>
            </a:r>
            <a:r>
              <a:rPr lang="zh-CN" altLang="en-US" dirty="0"/>
              <a:t>和概率密度函数相关，似然函数就是把这些点的概率结合起来，全局考虑。</a:t>
            </a:r>
          </a:p>
        </p:txBody>
      </p:sp>
    </p:spTree>
    <p:extLst>
      <p:ext uri="{BB962C8B-B14F-4D97-AF65-F5344CB8AC3E}">
        <p14:creationId xmlns:p14="http://schemas.microsoft.com/office/powerpoint/2010/main" val="31401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374A523-0A2A-41A7-9ED4-AB606CFFEFB4}"/>
              </a:ext>
            </a:extLst>
          </p:cNvPr>
          <p:cNvPicPr>
            <a:picLocks noChangeAspect="1"/>
          </p:cNvPicPr>
          <p:nvPr/>
        </p:nvPicPr>
        <p:blipFill>
          <a:blip r:embed="rId2"/>
          <a:stretch>
            <a:fillRect/>
          </a:stretch>
        </p:blipFill>
        <p:spPr>
          <a:xfrm>
            <a:off x="528309" y="1328666"/>
            <a:ext cx="4696480" cy="1019317"/>
          </a:xfrm>
          <a:prstGeom prst="rect">
            <a:avLst/>
          </a:prstGeom>
        </p:spPr>
      </p:pic>
      <p:sp>
        <p:nvSpPr>
          <p:cNvPr id="4" name="文本框 3">
            <a:extLst>
              <a:ext uri="{FF2B5EF4-FFF2-40B4-BE49-F238E27FC236}">
                <a16:creationId xmlns:a16="http://schemas.microsoft.com/office/drawing/2014/main" id="{5E008821-373B-4E11-A384-C6A42AD6392C}"/>
              </a:ext>
            </a:extLst>
          </p:cNvPr>
          <p:cNvSpPr txBox="1"/>
          <p:nvPr/>
        </p:nvSpPr>
        <p:spPr>
          <a:xfrm>
            <a:off x="528309" y="723900"/>
            <a:ext cx="10434966" cy="646331"/>
          </a:xfrm>
          <a:prstGeom prst="rect">
            <a:avLst/>
          </a:prstGeom>
          <a:noFill/>
        </p:spPr>
        <p:txBody>
          <a:bodyPr wrap="square" rtlCol="0">
            <a:spAutoFit/>
          </a:bodyPr>
          <a:lstStyle/>
          <a:p>
            <a:r>
              <a:rPr lang="zh-CN" altLang="en-US" dirty="0"/>
              <a:t>二项分布：当 </a:t>
            </a:r>
            <a:r>
              <a:rPr lang="en-US" altLang="zh-CN" dirty="0"/>
              <a:t>p </a:t>
            </a:r>
            <a:r>
              <a:rPr lang="zh-CN" altLang="en-US" dirty="0"/>
              <a:t>很小的时候，二项分布可以近似为泊松分布。如果 </a:t>
            </a:r>
            <a:r>
              <a:rPr lang="en-US" altLang="zh-CN" dirty="0"/>
              <a:t>N </a:t>
            </a:r>
            <a:r>
              <a:rPr lang="zh-CN" altLang="en-US" dirty="0"/>
              <a:t>很大且 </a:t>
            </a:r>
            <a:r>
              <a:rPr lang="en-US" altLang="zh-CN" dirty="0"/>
              <a:t>p </a:t>
            </a:r>
            <a:r>
              <a:rPr lang="zh-CN" altLang="en-US" dirty="0"/>
              <a:t>不小时，分布可以近似为 </a:t>
            </a:r>
            <a:r>
              <a:rPr lang="en-US" altLang="zh-CN" dirty="0"/>
              <a:t>Gaussian </a:t>
            </a:r>
            <a:r>
              <a:rPr lang="zh-CN" altLang="en-US" dirty="0"/>
              <a:t>分布。柯西分布没有方差。</a:t>
            </a:r>
          </a:p>
        </p:txBody>
      </p:sp>
      <p:pic>
        <p:nvPicPr>
          <p:cNvPr id="6" name="图片 5">
            <a:extLst>
              <a:ext uri="{FF2B5EF4-FFF2-40B4-BE49-F238E27FC236}">
                <a16:creationId xmlns:a16="http://schemas.microsoft.com/office/drawing/2014/main" id="{828D8D9B-D9F8-4382-8B2C-6C864EFC693B}"/>
              </a:ext>
            </a:extLst>
          </p:cNvPr>
          <p:cNvPicPr>
            <a:picLocks noChangeAspect="1"/>
          </p:cNvPicPr>
          <p:nvPr/>
        </p:nvPicPr>
        <p:blipFill>
          <a:blip r:embed="rId3"/>
          <a:stretch>
            <a:fillRect/>
          </a:stretch>
        </p:blipFill>
        <p:spPr>
          <a:xfrm>
            <a:off x="401761" y="2871627"/>
            <a:ext cx="3620005" cy="2295845"/>
          </a:xfrm>
          <a:prstGeom prst="rect">
            <a:avLst/>
          </a:prstGeom>
        </p:spPr>
      </p:pic>
      <p:pic>
        <p:nvPicPr>
          <p:cNvPr id="10" name="图片 9">
            <a:extLst>
              <a:ext uri="{FF2B5EF4-FFF2-40B4-BE49-F238E27FC236}">
                <a16:creationId xmlns:a16="http://schemas.microsoft.com/office/drawing/2014/main" id="{1653AFB4-C870-4AC7-AEE8-ADEF7AB6CC9D}"/>
              </a:ext>
            </a:extLst>
          </p:cNvPr>
          <p:cNvPicPr>
            <a:picLocks noChangeAspect="1"/>
          </p:cNvPicPr>
          <p:nvPr/>
        </p:nvPicPr>
        <p:blipFill>
          <a:blip r:embed="rId4"/>
          <a:stretch>
            <a:fillRect/>
          </a:stretch>
        </p:blipFill>
        <p:spPr>
          <a:xfrm>
            <a:off x="3974385" y="3798460"/>
            <a:ext cx="1171739" cy="476316"/>
          </a:xfrm>
          <a:prstGeom prst="rect">
            <a:avLst/>
          </a:prstGeom>
        </p:spPr>
      </p:pic>
      <p:pic>
        <p:nvPicPr>
          <p:cNvPr id="12" name="图片 11">
            <a:extLst>
              <a:ext uri="{FF2B5EF4-FFF2-40B4-BE49-F238E27FC236}">
                <a16:creationId xmlns:a16="http://schemas.microsoft.com/office/drawing/2014/main" id="{D9B4BB1A-5973-40D9-B44C-636626956D1E}"/>
              </a:ext>
            </a:extLst>
          </p:cNvPr>
          <p:cNvPicPr>
            <a:picLocks noChangeAspect="1"/>
          </p:cNvPicPr>
          <p:nvPr/>
        </p:nvPicPr>
        <p:blipFill>
          <a:blip r:embed="rId5"/>
          <a:stretch>
            <a:fillRect/>
          </a:stretch>
        </p:blipFill>
        <p:spPr>
          <a:xfrm>
            <a:off x="5224789" y="1609692"/>
            <a:ext cx="2467319" cy="457264"/>
          </a:xfrm>
          <a:prstGeom prst="rect">
            <a:avLst/>
          </a:prstGeom>
        </p:spPr>
      </p:pic>
      <p:pic>
        <p:nvPicPr>
          <p:cNvPr id="14" name="图片 13">
            <a:extLst>
              <a:ext uri="{FF2B5EF4-FFF2-40B4-BE49-F238E27FC236}">
                <a16:creationId xmlns:a16="http://schemas.microsoft.com/office/drawing/2014/main" id="{F0861547-2BF5-4CD8-B15F-2030A25CF9EC}"/>
              </a:ext>
            </a:extLst>
          </p:cNvPr>
          <p:cNvPicPr>
            <a:picLocks noChangeAspect="1"/>
          </p:cNvPicPr>
          <p:nvPr/>
        </p:nvPicPr>
        <p:blipFill>
          <a:blip r:embed="rId6"/>
          <a:stretch>
            <a:fillRect/>
          </a:stretch>
        </p:blipFill>
        <p:spPr>
          <a:xfrm>
            <a:off x="5224789" y="2871627"/>
            <a:ext cx="5246058" cy="1251179"/>
          </a:xfrm>
          <a:prstGeom prst="rect">
            <a:avLst/>
          </a:prstGeom>
        </p:spPr>
      </p:pic>
      <p:pic>
        <p:nvPicPr>
          <p:cNvPr id="16" name="图片 15">
            <a:extLst>
              <a:ext uri="{FF2B5EF4-FFF2-40B4-BE49-F238E27FC236}">
                <a16:creationId xmlns:a16="http://schemas.microsoft.com/office/drawing/2014/main" id="{D4BB1771-14E4-4E22-A813-BFCB2F83B54B}"/>
              </a:ext>
            </a:extLst>
          </p:cNvPr>
          <p:cNvPicPr>
            <a:picLocks noChangeAspect="1"/>
          </p:cNvPicPr>
          <p:nvPr/>
        </p:nvPicPr>
        <p:blipFill>
          <a:blip r:embed="rId7"/>
          <a:stretch>
            <a:fillRect/>
          </a:stretch>
        </p:blipFill>
        <p:spPr>
          <a:xfrm>
            <a:off x="5224789" y="4122806"/>
            <a:ext cx="3286584" cy="1371791"/>
          </a:xfrm>
          <a:prstGeom prst="rect">
            <a:avLst/>
          </a:prstGeom>
        </p:spPr>
      </p:pic>
    </p:spTree>
    <p:extLst>
      <p:ext uri="{BB962C8B-B14F-4D97-AF65-F5344CB8AC3E}">
        <p14:creationId xmlns:p14="http://schemas.microsoft.com/office/powerpoint/2010/main" val="1092901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80327E-AB6F-466E-9648-ED2BE66242AD}"/>
              </a:ext>
            </a:extLst>
          </p:cNvPr>
          <p:cNvSpPr txBox="1"/>
          <p:nvPr/>
        </p:nvSpPr>
        <p:spPr>
          <a:xfrm>
            <a:off x="647700" y="777359"/>
            <a:ext cx="6096000" cy="369332"/>
          </a:xfrm>
          <a:prstGeom prst="rect">
            <a:avLst/>
          </a:prstGeom>
          <a:noFill/>
        </p:spPr>
        <p:txBody>
          <a:bodyPr wrap="square">
            <a:spAutoFit/>
          </a:bodyPr>
          <a:lstStyle/>
          <a:p>
            <a:r>
              <a:rPr lang="zh-CN" altLang="en-US" dirty="0"/>
              <a:t>未分</a:t>
            </a:r>
            <a:r>
              <a:rPr lang="en-US" altLang="zh-CN" dirty="0"/>
              <a:t>bin</a:t>
            </a:r>
            <a:r>
              <a:rPr lang="zh-CN" altLang="en-US" dirty="0"/>
              <a:t>极大似然估计：拟合过程的分数</a:t>
            </a:r>
          </a:p>
        </p:txBody>
      </p:sp>
      <p:pic>
        <p:nvPicPr>
          <p:cNvPr id="5" name="图片 4">
            <a:extLst>
              <a:ext uri="{FF2B5EF4-FFF2-40B4-BE49-F238E27FC236}">
                <a16:creationId xmlns:a16="http://schemas.microsoft.com/office/drawing/2014/main" id="{8B12E15F-8AEA-414A-8D86-345439586DBD}"/>
              </a:ext>
            </a:extLst>
          </p:cNvPr>
          <p:cNvPicPr>
            <a:picLocks noChangeAspect="1"/>
          </p:cNvPicPr>
          <p:nvPr/>
        </p:nvPicPr>
        <p:blipFill>
          <a:blip r:embed="rId2"/>
          <a:stretch>
            <a:fillRect/>
          </a:stretch>
        </p:blipFill>
        <p:spPr>
          <a:xfrm>
            <a:off x="647700" y="1362004"/>
            <a:ext cx="5391902" cy="1009791"/>
          </a:xfrm>
          <a:prstGeom prst="rect">
            <a:avLst/>
          </a:prstGeom>
        </p:spPr>
      </p:pic>
      <p:pic>
        <p:nvPicPr>
          <p:cNvPr id="7" name="图片 6">
            <a:extLst>
              <a:ext uri="{FF2B5EF4-FFF2-40B4-BE49-F238E27FC236}">
                <a16:creationId xmlns:a16="http://schemas.microsoft.com/office/drawing/2014/main" id="{E6CD6811-5C62-4BA6-A5D3-4D2B1CA57756}"/>
              </a:ext>
            </a:extLst>
          </p:cNvPr>
          <p:cNvPicPr>
            <a:picLocks noChangeAspect="1"/>
          </p:cNvPicPr>
          <p:nvPr/>
        </p:nvPicPr>
        <p:blipFill>
          <a:blip r:embed="rId3"/>
          <a:stretch>
            <a:fillRect/>
          </a:stretch>
        </p:blipFill>
        <p:spPr>
          <a:xfrm>
            <a:off x="647700" y="2470749"/>
            <a:ext cx="5391902" cy="3401847"/>
          </a:xfrm>
          <a:prstGeom prst="rect">
            <a:avLst/>
          </a:prstGeom>
        </p:spPr>
      </p:pic>
    </p:spTree>
    <p:extLst>
      <p:ext uri="{BB962C8B-B14F-4D97-AF65-F5344CB8AC3E}">
        <p14:creationId xmlns:p14="http://schemas.microsoft.com/office/powerpoint/2010/main" val="164921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CCD3A1-CAC3-4005-BC81-06C0C8F24731}"/>
              </a:ext>
            </a:extLst>
          </p:cNvPr>
          <p:cNvPicPr>
            <a:picLocks noChangeAspect="1"/>
          </p:cNvPicPr>
          <p:nvPr/>
        </p:nvPicPr>
        <p:blipFill>
          <a:blip r:embed="rId2"/>
          <a:stretch>
            <a:fillRect/>
          </a:stretch>
        </p:blipFill>
        <p:spPr>
          <a:xfrm>
            <a:off x="351728" y="167359"/>
            <a:ext cx="7868347" cy="5248067"/>
          </a:xfrm>
          <a:prstGeom prst="rect">
            <a:avLst/>
          </a:prstGeom>
        </p:spPr>
      </p:pic>
      <p:sp>
        <p:nvSpPr>
          <p:cNvPr id="6" name="文本框 5">
            <a:extLst>
              <a:ext uri="{FF2B5EF4-FFF2-40B4-BE49-F238E27FC236}">
                <a16:creationId xmlns:a16="http://schemas.microsoft.com/office/drawing/2014/main" id="{E72C5827-41C5-4913-ACA9-B8D77CB097E5}"/>
              </a:ext>
            </a:extLst>
          </p:cNvPr>
          <p:cNvSpPr txBox="1"/>
          <p:nvPr/>
        </p:nvSpPr>
        <p:spPr>
          <a:xfrm>
            <a:off x="351728" y="5625584"/>
            <a:ext cx="4572000" cy="369332"/>
          </a:xfrm>
          <a:prstGeom prst="rect">
            <a:avLst/>
          </a:prstGeom>
          <a:noFill/>
        </p:spPr>
        <p:txBody>
          <a:bodyPr wrap="square" rtlCol="0">
            <a:spAutoFit/>
          </a:bodyPr>
          <a:lstStyle/>
          <a:p>
            <a:r>
              <a:rPr lang="zh-CN" altLang="en-US" dirty="0"/>
              <a:t>加了一个观测和预期的先验泊松。</a:t>
            </a:r>
          </a:p>
        </p:txBody>
      </p:sp>
    </p:spTree>
    <p:extLst>
      <p:ext uri="{BB962C8B-B14F-4D97-AF65-F5344CB8AC3E}">
        <p14:creationId xmlns:p14="http://schemas.microsoft.com/office/powerpoint/2010/main" val="279514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45400B-7F96-448D-BFB3-5B6FC4146BC4}"/>
              </a:ext>
            </a:extLst>
          </p:cNvPr>
          <p:cNvSpPr txBox="1"/>
          <p:nvPr/>
        </p:nvSpPr>
        <p:spPr>
          <a:xfrm>
            <a:off x="774238" y="310634"/>
            <a:ext cx="6096000" cy="369332"/>
          </a:xfrm>
          <a:prstGeom prst="rect">
            <a:avLst/>
          </a:prstGeom>
          <a:noFill/>
        </p:spPr>
        <p:txBody>
          <a:bodyPr wrap="square">
            <a:spAutoFit/>
          </a:bodyPr>
          <a:lstStyle/>
          <a:p>
            <a:r>
              <a:rPr lang="zh-CN" altLang="en-US" dirty="0"/>
              <a:t>分</a:t>
            </a:r>
            <a:r>
              <a:rPr lang="en-US" altLang="zh-CN" dirty="0"/>
              <a:t>bin</a:t>
            </a:r>
            <a:r>
              <a:rPr lang="zh-CN" altLang="en-US" dirty="0"/>
              <a:t>的最大似然拟合</a:t>
            </a:r>
          </a:p>
        </p:txBody>
      </p:sp>
      <p:pic>
        <p:nvPicPr>
          <p:cNvPr id="5" name="图片 4">
            <a:extLst>
              <a:ext uri="{FF2B5EF4-FFF2-40B4-BE49-F238E27FC236}">
                <a16:creationId xmlns:a16="http://schemas.microsoft.com/office/drawing/2014/main" id="{4EF0EA25-03E8-4064-99AA-9456E3E0F1B3}"/>
              </a:ext>
            </a:extLst>
          </p:cNvPr>
          <p:cNvPicPr>
            <a:picLocks noChangeAspect="1"/>
          </p:cNvPicPr>
          <p:nvPr/>
        </p:nvPicPr>
        <p:blipFill>
          <a:blip r:embed="rId2"/>
          <a:stretch>
            <a:fillRect/>
          </a:stretch>
        </p:blipFill>
        <p:spPr>
          <a:xfrm>
            <a:off x="774238" y="819150"/>
            <a:ext cx="5271424" cy="5657850"/>
          </a:xfrm>
          <a:prstGeom prst="rect">
            <a:avLst/>
          </a:prstGeom>
        </p:spPr>
      </p:pic>
      <p:sp>
        <p:nvSpPr>
          <p:cNvPr id="6" name="文本框 5">
            <a:extLst>
              <a:ext uri="{FF2B5EF4-FFF2-40B4-BE49-F238E27FC236}">
                <a16:creationId xmlns:a16="http://schemas.microsoft.com/office/drawing/2014/main" id="{ACC40A8E-0313-4DE3-AA92-B0EC429DC749}"/>
              </a:ext>
            </a:extLst>
          </p:cNvPr>
          <p:cNvSpPr txBox="1"/>
          <p:nvPr/>
        </p:nvSpPr>
        <p:spPr>
          <a:xfrm>
            <a:off x="6429374" y="864632"/>
            <a:ext cx="4988388" cy="1754326"/>
          </a:xfrm>
          <a:prstGeom prst="rect">
            <a:avLst/>
          </a:prstGeom>
          <a:noFill/>
        </p:spPr>
        <p:txBody>
          <a:bodyPr wrap="square" rtlCol="0">
            <a:spAutoFit/>
          </a:bodyPr>
          <a:lstStyle/>
          <a:p>
            <a:r>
              <a:rPr lang="zh-CN" altLang="en-US" dirty="0"/>
              <a:t>核心就是分</a:t>
            </a:r>
            <a:r>
              <a:rPr lang="en-US" altLang="zh-CN" dirty="0"/>
              <a:t>bin</a:t>
            </a:r>
            <a:r>
              <a:rPr lang="zh-CN" altLang="en-US" dirty="0"/>
              <a:t>用</a:t>
            </a:r>
            <a:r>
              <a:rPr lang="en-US" altLang="zh-CN" dirty="0" err="1"/>
              <a:t>LogL</a:t>
            </a:r>
            <a:r>
              <a:rPr lang="zh-CN" altLang="en-US" dirty="0"/>
              <a:t>时对</a:t>
            </a:r>
            <a:r>
              <a:rPr lang="en-US" altLang="zh-CN" dirty="0"/>
              <a:t>bin</a:t>
            </a:r>
            <a:r>
              <a:rPr lang="zh-CN" altLang="en-US" dirty="0"/>
              <a:t>组合用的是</a:t>
            </a:r>
            <a:r>
              <a:rPr lang="zh-CN" altLang="en-US" dirty="0">
                <a:solidFill>
                  <a:srgbClr val="FF0000"/>
                </a:solidFill>
              </a:rPr>
              <a:t>多项式形式</a:t>
            </a:r>
            <a:r>
              <a:rPr lang="en-US" altLang="zh-CN" dirty="0" err="1"/>
              <a:t>P_i</a:t>
            </a:r>
            <a:r>
              <a:rPr lang="zh-CN" altLang="en-US" dirty="0"/>
              <a:t>，但是对于单个</a:t>
            </a:r>
            <a:r>
              <a:rPr lang="en-US" altLang="zh-CN" dirty="0"/>
              <a:t>bin</a:t>
            </a:r>
            <a:r>
              <a:rPr lang="zh-CN" altLang="en-US" dirty="0"/>
              <a:t>内统计</a:t>
            </a:r>
            <a:r>
              <a:rPr lang="en-US" altLang="zh-CN" dirty="0" err="1"/>
              <a:t>P_i</a:t>
            </a:r>
            <a:r>
              <a:rPr lang="zh-CN" altLang="en-US" dirty="0"/>
              <a:t>用的还是对单个点的</a:t>
            </a:r>
            <a:r>
              <a:rPr lang="en-US" altLang="zh-CN" dirty="0"/>
              <a:t>f</a:t>
            </a:r>
            <a:r>
              <a:rPr lang="zh-CN" altLang="en-US" dirty="0"/>
              <a:t>，估计这里仍旧可以用高斯，如果</a:t>
            </a:r>
            <a:r>
              <a:rPr lang="en-US" altLang="zh-CN" dirty="0"/>
              <a:t>bin</a:t>
            </a:r>
            <a:r>
              <a:rPr lang="zh-CN" altLang="en-US" dirty="0"/>
              <a:t>大小足够小，通常使用概率密度函数在</a:t>
            </a:r>
            <a:r>
              <a:rPr lang="en-US" altLang="zh-CN" dirty="0"/>
              <a:t>bin</a:t>
            </a:r>
            <a:r>
              <a:rPr lang="zh-CN" altLang="en-US" dirty="0"/>
              <a:t>内是常数或线性的近似，将积分替换为在</a:t>
            </a:r>
            <a:r>
              <a:rPr lang="en-US" altLang="zh-CN" dirty="0"/>
              <a:t>bin</a:t>
            </a:r>
            <a:r>
              <a:rPr lang="zh-CN" altLang="en-US" dirty="0"/>
              <a:t>中心处评估函数</a:t>
            </a:r>
          </a:p>
        </p:txBody>
      </p:sp>
    </p:spTree>
    <p:extLst>
      <p:ext uri="{BB962C8B-B14F-4D97-AF65-F5344CB8AC3E}">
        <p14:creationId xmlns:p14="http://schemas.microsoft.com/office/powerpoint/2010/main" val="82017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BE23817-978C-487D-BCE4-D50784C2B087}"/>
              </a:ext>
            </a:extLst>
          </p:cNvPr>
          <p:cNvPicPr>
            <a:picLocks noChangeAspect="1"/>
          </p:cNvPicPr>
          <p:nvPr/>
        </p:nvPicPr>
        <p:blipFill>
          <a:blip r:embed="rId2"/>
          <a:stretch>
            <a:fillRect/>
          </a:stretch>
        </p:blipFill>
        <p:spPr>
          <a:xfrm>
            <a:off x="404116" y="156841"/>
            <a:ext cx="9974067" cy="4601217"/>
          </a:xfrm>
          <a:prstGeom prst="rect">
            <a:avLst/>
          </a:prstGeom>
        </p:spPr>
      </p:pic>
      <p:sp>
        <p:nvSpPr>
          <p:cNvPr id="4" name="文本框 3">
            <a:extLst>
              <a:ext uri="{FF2B5EF4-FFF2-40B4-BE49-F238E27FC236}">
                <a16:creationId xmlns:a16="http://schemas.microsoft.com/office/drawing/2014/main" id="{FD959C51-AF2F-41AB-BB0A-F8197FA854AA}"/>
              </a:ext>
            </a:extLst>
          </p:cNvPr>
          <p:cNvSpPr txBox="1"/>
          <p:nvPr/>
        </p:nvSpPr>
        <p:spPr>
          <a:xfrm>
            <a:off x="404116" y="4991100"/>
            <a:ext cx="8825609" cy="646331"/>
          </a:xfrm>
          <a:prstGeom prst="rect">
            <a:avLst/>
          </a:prstGeom>
          <a:noFill/>
        </p:spPr>
        <p:txBody>
          <a:bodyPr wrap="square" rtlCol="0">
            <a:spAutoFit/>
          </a:bodyPr>
          <a:lstStyle/>
          <a:p>
            <a:r>
              <a:rPr lang="zh-CN" altLang="en-US" dirty="0"/>
              <a:t>扩展似然情况下，观测</a:t>
            </a:r>
            <a:r>
              <a:rPr lang="en-US" altLang="zh-CN" dirty="0"/>
              <a:t>N</a:t>
            </a:r>
            <a:r>
              <a:rPr lang="zh-CN" altLang="en-US" dirty="0"/>
              <a:t>个，预期</a:t>
            </a:r>
            <a:r>
              <a:rPr lang="el-GR" altLang="zh-CN" dirty="0"/>
              <a:t>ν</a:t>
            </a:r>
            <a:r>
              <a:rPr lang="zh-CN" altLang="en-US" dirty="0"/>
              <a:t>个，也就是两者不一致的情况会乘以一个泊松项，在分</a:t>
            </a:r>
            <a:r>
              <a:rPr lang="en-US" altLang="zh-CN" dirty="0"/>
              <a:t>bin</a:t>
            </a:r>
            <a:r>
              <a:rPr lang="zh-CN" altLang="en-US" dirty="0"/>
              <a:t>情况下也是这样，只是把这个观测和期待定义在了每个</a:t>
            </a:r>
            <a:r>
              <a:rPr lang="en-US" altLang="zh-CN" dirty="0"/>
              <a:t>bin</a:t>
            </a:r>
            <a:r>
              <a:rPr lang="zh-CN" altLang="en-US" dirty="0"/>
              <a:t>上面。</a:t>
            </a:r>
          </a:p>
        </p:txBody>
      </p:sp>
    </p:spTree>
    <p:extLst>
      <p:ext uri="{BB962C8B-B14F-4D97-AF65-F5344CB8AC3E}">
        <p14:creationId xmlns:p14="http://schemas.microsoft.com/office/powerpoint/2010/main" val="4013610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5AF898-5C79-4F27-9E01-181C8C9BAF48}"/>
              </a:ext>
            </a:extLst>
          </p:cNvPr>
          <p:cNvPicPr>
            <a:picLocks noChangeAspect="1"/>
          </p:cNvPicPr>
          <p:nvPr/>
        </p:nvPicPr>
        <p:blipFill>
          <a:blip r:embed="rId2"/>
          <a:stretch>
            <a:fillRect/>
          </a:stretch>
        </p:blipFill>
        <p:spPr>
          <a:xfrm>
            <a:off x="789878" y="294293"/>
            <a:ext cx="8535097" cy="4682901"/>
          </a:xfrm>
          <a:prstGeom prst="rect">
            <a:avLst/>
          </a:prstGeom>
        </p:spPr>
      </p:pic>
      <p:sp>
        <p:nvSpPr>
          <p:cNvPr id="4" name="文本框 3">
            <a:extLst>
              <a:ext uri="{FF2B5EF4-FFF2-40B4-BE49-F238E27FC236}">
                <a16:creationId xmlns:a16="http://schemas.microsoft.com/office/drawing/2014/main" id="{E244E99C-0B06-4D52-850B-A1F0549D6803}"/>
              </a:ext>
            </a:extLst>
          </p:cNvPr>
          <p:cNvSpPr txBox="1"/>
          <p:nvPr/>
        </p:nvSpPr>
        <p:spPr>
          <a:xfrm>
            <a:off x="789878" y="5259943"/>
            <a:ext cx="4343400" cy="369332"/>
          </a:xfrm>
          <a:prstGeom prst="rect">
            <a:avLst/>
          </a:prstGeom>
          <a:noFill/>
        </p:spPr>
        <p:txBody>
          <a:bodyPr wrap="square" rtlCol="0">
            <a:spAutoFit/>
          </a:bodyPr>
          <a:lstStyle/>
          <a:p>
            <a:r>
              <a:rPr lang="zh-CN" altLang="en-US" dirty="0"/>
              <a:t>分</a:t>
            </a:r>
            <a:r>
              <a:rPr lang="en-US" altLang="zh-CN" dirty="0"/>
              <a:t>bin</a:t>
            </a:r>
            <a:r>
              <a:rPr lang="zh-CN" altLang="en-US" dirty="0"/>
              <a:t>的最小开方拟合</a:t>
            </a:r>
          </a:p>
        </p:txBody>
      </p:sp>
    </p:spTree>
    <p:extLst>
      <p:ext uri="{BB962C8B-B14F-4D97-AF65-F5344CB8AC3E}">
        <p14:creationId xmlns:p14="http://schemas.microsoft.com/office/powerpoint/2010/main" val="309002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5B8314-6BCE-4BCD-A559-F7425D3D1C1B}"/>
              </a:ext>
            </a:extLst>
          </p:cNvPr>
          <p:cNvPicPr>
            <a:picLocks noChangeAspect="1"/>
          </p:cNvPicPr>
          <p:nvPr/>
        </p:nvPicPr>
        <p:blipFill>
          <a:blip r:embed="rId2"/>
          <a:stretch>
            <a:fillRect/>
          </a:stretch>
        </p:blipFill>
        <p:spPr>
          <a:xfrm>
            <a:off x="381650" y="176269"/>
            <a:ext cx="5419076" cy="3681355"/>
          </a:xfrm>
          <a:prstGeom prst="rect">
            <a:avLst/>
          </a:prstGeom>
        </p:spPr>
      </p:pic>
      <p:sp>
        <p:nvSpPr>
          <p:cNvPr id="4" name="文本框 3">
            <a:extLst>
              <a:ext uri="{FF2B5EF4-FFF2-40B4-BE49-F238E27FC236}">
                <a16:creationId xmlns:a16="http://schemas.microsoft.com/office/drawing/2014/main" id="{AB4CF8FE-C4C5-4E02-A279-59F55FA30F32}"/>
              </a:ext>
            </a:extLst>
          </p:cNvPr>
          <p:cNvSpPr txBox="1"/>
          <p:nvPr/>
        </p:nvSpPr>
        <p:spPr>
          <a:xfrm>
            <a:off x="381650" y="4067175"/>
            <a:ext cx="9525000" cy="1477328"/>
          </a:xfrm>
          <a:prstGeom prst="rect">
            <a:avLst/>
          </a:prstGeom>
          <a:noFill/>
        </p:spPr>
        <p:txBody>
          <a:bodyPr wrap="square" rtlCol="0">
            <a:spAutoFit/>
          </a:bodyPr>
          <a:lstStyle/>
          <a:p>
            <a:r>
              <a:rPr lang="en-US" altLang="zh-CN" dirty="0"/>
              <a:t>p</a:t>
            </a:r>
            <a:r>
              <a:rPr lang="zh-CN" altLang="en-US" dirty="0"/>
              <a:t>值是假设检验中的一个关键概念，它提供了反对原假设的证据度量。它量化了在假设原假设为真的情况下观察到的数据与观察到的数据一样极端或更极端的概率。在数学上，</a:t>
            </a:r>
            <a:r>
              <a:rPr lang="en-US" altLang="zh-CN" dirty="0"/>
              <a:t>p</a:t>
            </a:r>
            <a:r>
              <a:rPr lang="zh-CN" altLang="en-US" dirty="0"/>
              <a:t>值被定义为在假设原假设为真的情况下，获得至少与观察值一样极端的检验统计量的概率。</a:t>
            </a:r>
            <a:endParaRPr lang="en-US" altLang="zh-CN" dirty="0"/>
          </a:p>
          <a:p>
            <a:endParaRPr lang="en-US" altLang="zh-CN" dirty="0"/>
          </a:p>
          <a:p>
            <a:r>
              <a:rPr lang="zh-CN" altLang="en-US" dirty="0"/>
              <a:t>需要注意的是，</a:t>
            </a:r>
            <a:r>
              <a:rPr lang="en-US" altLang="zh-CN" dirty="0"/>
              <a:t>p</a:t>
            </a:r>
            <a:r>
              <a:rPr lang="zh-CN" altLang="en-US" dirty="0"/>
              <a:t>值不是原假设为真或为假的概率；相反，它评估了反对原假设的证据强度。</a:t>
            </a:r>
          </a:p>
        </p:txBody>
      </p:sp>
    </p:spTree>
    <p:extLst>
      <p:ext uri="{BB962C8B-B14F-4D97-AF65-F5344CB8AC3E}">
        <p14:creationId xmlns:p14="http://schemas.microsoft.com/office/powerpoint/2010/main" val="354030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FB9F9-4AFC-4473-B231-109A9A1AE754}"/>
              </a:ext>
            </a:extLst>
          </p:cNvPr>
          <p:cNvPicPr>
            <a:picLocks noChangeAspect="1"/>
          </p:cNvPicPr>
          <p:nvPr/>
        </p:nvPicPr>
        <p:blipFill>
          <a:blip r:embed="rId2"/>
          <a:stretch>
            <a:fillRect/>
          </a:stretch>
        </p:blipFill>
        <p:spPr>
          <a:xfrm>
            <a:off x="885417" y="404405"/>
            <a:ext cx="5849166" cy="5839640"/>
          </a:xfrm>
          <a:prstGeom prst="rect">
            <a:avLst/>
          </a:prstGeom>
        </p:spPr>
      </p:pic>
    </p:spTree>
    <p:extLst>
      <p:ext uri="{BB962C8B-B14F-4D97-AF65-F5344CB8AC3E}">
        <p14:creationId xmlns:p14="http://schemas.microsoft.com/office/powerpoint/2010/main" val="313629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61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769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E66127-9578-449B-8939-3CA7330EC78D}"/>
              </a:ext>
            </a:extLst>
          </p:cNvPr>
          <p:cNvPicPr>
            <a:picLocks noChangeAspect="1"/>
          </p:cNvPicPr>
          <p:nvPr/>
        </p:nvPicPr>
        <p:blipFill>
          <a:blip r:embed="rId2"/>
          <a:stretch>
            <a:fillRect/>
          </a:stretch>
        </p:blipFill>
        <p:spPr>
          <a:xfrm>
            <a:off x="847349" y="466311"/>
            <a:ext cx="5391902" cy="5925377"/>
          </a:xfrm>
          <a:prstGeom prst="rect">
            <a:avLst/>
          </a:prstGeom>
        </p:spPr>
      </p:pic>
    </p:spTree>
    <p:extLst>
      <p:ext uri="{BB962C8B-B14F-4D97-AF65-F5344CB8AC3E}">
        <p14:creationId xmlns:p14="http://schemas.microsoft.com/office/powerpoint/2010/main" val="297515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4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5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708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028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096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60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4B1033-1238-4259-A65E-7B6DF4B2D425}"/>
              </a:ext>
            </a:extLst>
          </p:cNvPr>
          <p:cNvPicPr>
            <a:picLocks noChangeAspect="1"/>
          </p:cNvPicPr>
          <p:nvPr/>
        </p:nvPicPr>
        <p:blipFill>
          <a:blip r:embed="rId2"/>
          <a:stretch>
            <a:fillRect/>
          </a:stretch>
        </p:blipFill>
        <p:spPr>
          <a:xfrm>
            <a:off x="551750" y="556855"/>
            <a:ext cx="10021699" cy="5115639"/>
          </a:xfrm>
          <a:prstGeom prst="rect">
            <a:avLst/>
          </a:prstGeom>
        </p:spPr>
      </p:pic>
    </p:spTree>
    <p:extLst>
      <p:ext uri="{BB962C8B-B14F-4D97-AF65-F5344CB8AC3E}">
        <p14:creationId xmlns:p14="http://schemas.microsoft.com/office/powerpoint/2010/main" val="20473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4CCB02-70CD-43A6-90E0-2AAB016CED51}"/>
              </a:ext>
            </a:extLst>
          </p:cNvPr>
          <p:cNvSpPr txBox="1"/>
          <p:nvPr/>
        </p:nvSpPr>
        <p:spPr>
          <a:xfrm>
            <a:off x="390524" y="614660"/>
            <a:ext cx="11229975" cy="646331"/>
          </a:xfrm>
          <a:prstGeom prst="rect">
            <a:avLst/>
          </a:prstGeom>
          <a:noFill/>
        </p:spPr>
        <p:txBody>
          <a:bodyPr wrap="square">
            <a:spAutoFit/>
          </a:bodyPr>
          <a:lstStyle/>
          <a:p>
            <a:r>
              <a:rPr lang="zh-CN" altLang="en-US" dirty="0"/>
              <a:t>中心极限定理指出任何由大量随机分量之和所描述的变量都服从高斯分布一样，任何由大量不占主导地位的随机因子之积所描述的变量都服从对数正态分布。</a:t>
            </a:r>
          </a:p>
        </p:txBody>
      </p:sp>
      <p:pic>
        <p:nvPicPr>
          <p:cNvPr id="5" name="图片 4">
            <a:extLst>
              <a:ext uri="{FF2B5EF4-FFF2-40B4-BE49-F238E27FC236}">
                <a16:creationId xmlns:a16="http://schemas.microsoft.com/office/drawing/2014/main" id="{41A94CDE-5995-463E-BA80-5FB56129E641}"/>
              </a:ext>
            </a:extLst>
          </p:cNvPr>
          <p:cNvPicPr>
            <a:picLocks noChangeAspect="1"/>
          </p:cNvPicPr>
          <p:nvPr/>
        </p:nvPicPr>
        <p:blipFill>
          <a:blip r:embed="rId2"/>
          <a:stretch>
            <a:fillRect/>
          </a:stretch>
        </p:blipFill>
        <p:spPr>
          <a:xfrm>
            <a:off x="390524" y="1381061"/>
            <a:ext cx="4086795" cy="914528"/>
          </a:xfrm>
          <a:prstGeom prst="rect">
            <a:avLst/>
          </a:prstGeom>
        </p:spPr>
      </p:pic>
      <p:pic>
        <p:nvPicPr>
          <p:cNvPr id="7" name="图片 6">
            <a:extLst>
              <a:ext uri="{FF2B5EF4-FFF2-40B4-BE49-F238E27FC236}">
                <a16:creationId xmlns:a16="http://schemas.microsoft.com/office/drawing/2014/main" id="{ED0F7890-0841-46E8-BDF1-AD8A12870A86}"/>
              </a:ext>
            </a:extLst>
          </p:cNvPr>
          <p:cNvPicPr>
            <a:picLocks noChangeAspect="1"/>
          </p:cNvPicPr>
          <p:nvPr/>
        </p:nvPicPr>
        <p:blipFill>
          <a:blip r:embed="rId3"/>
          <a:stretch>
            <a:fillRect/>
          </a:stretch>
        </p:blipFill>
        <p:spPr>
          <a:xfrm>
            <a:off x="390524" y="4133655"/>
            <a:ext cx="3134162" cy="943107"/>
          </a:xfrm>
          <a:prstGeom prst="rect">
            <a:avLst/>
          </a:prstGeom>
        </p:spPr>
      </p:pic>
      <p:sp>
        <p:nvSpPr>
          <p:cNvPr id="8" name="文本框 7">
            <a:extLst>
              <a:ext uri="{FF2B5EF4-FFF2-40B4-BE49-F238E27FC236}">
                <a16:creationId xmlns:a16="http://schemas.microsoft.com/office/drawing/2014/main" id="{42D8625D-D287-447F-BC4F-0777466D5011}"/>
              </a:ext>
            </a:extLst>
          </p:cNvPr>
          <p:cNvSpPr txBox="1"/>
          <p:nvPr/>
        </p:nvSpPr>
        <p:spPr>
          <a:xfrm>
            <a:off x="390524" y="2772781"/>
            <a:ext cx="10391776" cy="1200329"/>
          </a:xfrm>
          <a:prstGeom prst="rect">
            <a:avLst/>
          </a:prstGeom>
          <a:noFill/>
        </p:spPr>
        <p:txBody>
          <a:bodyPr wrap="square" rtlCol="0">
            <a:spAutoFit/>
          </a:bodyPr>
          <a:lstStyle/>
          <a:p>
            <a:r>
              <a:rPr lang="zh-CN" altLang="en-US" dirty="0"/>
              <a:t>贝叶斯定理：</a:t>
            </a:r>
            <a:r>
              <a:rPr lang="zh-CN" altLang="en-US" b="0" i="0" dirty="0">
                <a:solidFill>
                  <a:srgbClr val="1A202C"/>
                </a:solidFill>
                <a:effectLst/>
                <a:latin typeface="PingFang"/>
              </a:rPr>
              <a:t>贝叶斯使用贝叶斯定理的方法使用相同的代数，但将其应用于</a:t>
            </a:r>
            <a:r>
              <a:rPr lang="en-US" altLang="zh-CN" b="0" i="0" dirty="0">
                <a:solidFill>
                  <a:srgbClr val="1A202C"/>
                </a:solidFill>
                <a:effectLst/>
                <a:latin typeface="PingFang"/>
              </a:rPr>
              <a:t>B</a:t>
            </a:r>
            <a:r>
              <a:rPr lang="zh-CN" altLang="en-US" b="0" i="0" dirty="0">
                <a:solidFill>
                  <a:srgbClr val="1A202C"/>
                </a:solidFill>
                <a:effectLst/>
                <a:latin typeface="PingFang"/>
              </a:rPr>
              <a:t>代表实验结果、</a:t>
            </a:r>
            <a:r>
              <a:rPr lang="en-US" altLang="zh-CN" b="0" i="0" dirty="0">
                <a:solidFill>
                  <a:srgbClr val="1A202C"/>
                </a:solidFill>
                <a:effectLst/>
                <a:latin typeface="PingFang"/>
              </a:rPr>
              <a:t>A</a:t>
            </a:r>
            <a:r>
              <a:rPr lang="zh-CN" altLang="en-US" b="0" i="0" dirty="0">
                <a:solidFill>
                  <a:srgbClr val="1A202C"/>
                </a:solidFill>
                <a:effectLst/>
                <a:latin typeface="PingFang"/>
              </a:rPr>
              <a:t>代表理论的情况。</a:t>
            </a:r>
            <a:r>
              <a:rPr lang="en-US" altLang="zh-CN" b="0" i="0" dirty="0">
                <a:solidFill>
                  <a:srgbClr val="1A202C"/>
                </a:solidFill>
                <a:effectLst/>
                <a:latin typeface="PingFang"/>
              </a:rPr>
              <a:t>P(B|A)</a:t>
            </a:r>
            <a:r>
              <a:rPr lang="zh-CN" altLang="en-US" b="0" i="0" dirty="0">
                <a:solidFill>
                  <a:srgbClr val="1A202C"/>
                </a:solidFill>
                <a:effectLst/>
                <a:latin typeface="PingFang"/>
              </a:rPr>
              <a:t>是在理论正确的情况下实验结果发生的概率，</a:t>
            </a:r>
            <a:r>
              <a:rPr lang="en-US" altLang="zh-CN" b="0" i="0" dirty="0">
                <a:solidFill>
                  <a:srgbClr val="1A202C"/>
                </a:solidFill>
                <a:effectLst/>
                <a:latin typeface="PingFang"/>
              </a:rPr>
              <a:t>P(A)</a:t>
            </a:r>
            <a:r>
              <a:rPr lang="zh-CN" altLang="en-US" b="0" i="0" dirty="0">
                <a:solidFill>
                  <a:srgbClr val="1A202C"/>
                </a:solidFill>
                <a:effectLst/>
                <a:latin typeface="PingFang"/>
              </a:rPr>
              <a:t>是在实验之前你个人认为理论正确的概率</a:t>
            </a:r>
            <a:r>
              <a:rPr lang="en-US" altLang="zh-CN" b="0" i="0" dirty="0">
                <a:solidFill>
                  <a:srgbClr val="1A202C"/>
                </a:solidFill>
                <a:effectLst/>
                <a:latin typeface="PingFang"/>
              </a:rPr>
              <a:t>——</a:t>
            </a:r>
            <a:r>
              <a:rPr lang="zh-CN" altLang="en-US" b="0" i="0" dirty="0">
                <a:solidFill>
                  <a:srgbClr val="1A202C"/>
                </a:solidFill>
                <a:effectLst/>
                <a:latin typeface="PingFang"/>
              </a:rPr>
              <a:t>先验概率。</a:t>
            </a:r>
            <a:r>
              <a:rPr lang="en-US" altLang="zh-CN" b="0" i="0" dirty="0">
                <a:solidFill>
                  <a:srgbClr val="1A202C"/>
                </a:solidFill>
                <a:effectLst/>
                <a:latin typeface="PingFang"/>
              </a:rPr>
              <a:t>P(A|B)</a:t>
            </a:r>
            <a:r>
              <a:rPr lang="zh-CN" altLang="en-US" b="0" i="0" dirty="0">
                <a:solidFill>
                  <a:srgbClr val="1A202C"/>
                </a:solidFill>
                <a:effectLst/>
                <a:latin typeface="PingFang"/>
              </a:rPr>
              <a:t>是在实验光下你认为理论正确的概率</a:t>
            </a:r>
            <a:r>
              <a:rPr lang="en-US" altLang="zh-CN" b="0" i="0" dirty="0">
                <a:solidFill>
                  <a:srgbClr val="1A202C"/>
                </a:solidFill>
                <a:effectLst/>
                <a:latin typeface="PingFang"/>
              </a:rPr>
              <a:t>——</a:t>
            </a:r>
            <a:r>
              <a:rPr lang="zh-CN" altLang="en-US" b="0" i="0" dirty="0">
                <a:solidFill>
                  <a:srgbClr val="1A202C"/>
                </a:solidFill>
                <a:effectLst/>
                <a:latin typeface="PingFang"/>
              </a:rPr>
              <a:t>后验概率（在频数定义中，先验</a:t>
            </a:r>
            <a:r>
              <a:rPr lang="en-US" altLang="zh-CN" b="0" i="0" dirty="0">
                <a:solidFill>
                  <a:srgbClr val="1A202C"/>
                </a:solidFill>
                <a:effectLst/>
                <a:latin typeface="PingFang"/>
              </a:rPr>
              <a:t>P(A)</a:t>
            </a:r>
            <a:r>
              <a:rPr lang="zh-CN" altLang="en-US" b="0" i="0" dirty="0">
                <a:solidFill>
                  <a:srgbClr val="1A202C"/>
                </a:solidFill>
                <a:effectLst/>
                <a:latin typeface="PingFang"/>
              </a:rPr>
              <a:t>和后验</a:t>
            </a:r>
            <a:r>
              <a:rPr lang="en-US" altLang="zh-CN" b="0" i="0" dirty="0">
                <a:solidFill>
                  <a:srgbClr val="1A202C"/>
                </a:solidFill>
                <a:effectLst/>
                <a:latin typeface="PingFang"/>
              </a:rPr>
              <a:t>P(A|B)</a:t>
            </a:r>
            <a:r>
              <a:rPr lang="zh-CN" altLang="en-US" b="0" i="0" dirty="0">
                <a:solidFill>
                  <a:srgbClr val="1A202C"/>
                </a:solidFill>
                <a:effectLst/>
                <a:latin typeface="PingFang"/>
              </a:rPr>
              <a:t>是毫无意义的）。</a:t>
            </a:r>
            <a:endParaRPr lang="zh-CN" altLang="en-US" dirty="0"/>
          </a:p>
        </p:txBody>
      </p:sp>
      <p:sp>
        <p:nvSpPr>
          <p:cNvPr id="2" name="文本框 1">
            <a:extLst>
              <a:ext uri="{FF2B5EF4-FFF2-40B4-BE49-F238E27FC236}">
                <a16:creationId xmlns:a16="http://schemas.microsoft.com/office/drawing/2014/main" id="{3FFF8A1B-7197-419D-8F62-79D1C7DABD6E}"/>
              </a:ext>
            </a:extLst>
          </p:cNvPr>
          <p:cNvSpPr txBox="1"/>
          <p:nvPr/>
        </p:nvSpPr>
        <p:spPr>
          <a:xfrm>
            <a:off x="3624260" y="4133655"/>
            <a:ext cx="5214940" cy="943107"/>
          </a:xfrm>
          <a:prstGeom prst="rect">
            <a:avLst/>
          </a:prstGeom>
          <a:noFill/>
        </p:spPr>
        <p:txBody>
          <a:bodyPr wrap="square" rtlCol="0">
            <a:spAutoFit/>
          </a:bodyPr>
          <a:lstStyle/>
          <a:p>
            <a:r>
              <a:rPr lang="zh-CN" altLang="en-US" dirty="0"/>
              <a:t>贝叶斯里的条件概率不满足互斥，是与传统概率区分开来的，只有它们各自条件下反转时满足互斥，可以把贝叶斯理解为公式的纠缠</a:t>
            </a:r>
          </a:p>
        </p:txBody>
      </p:sp>
    </p:spTree>
    <p:extLst>
      <p:ext uri="{BB962C8B-B14F-4D97-AF65-F5344CB8AC3E}">
        <p14:creationId xmlns:p14="http://schemas.microsoft.com/office/powerpoint/2010/main" val="71962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18D60F4-336E-46D8-8413-2A0DE2551B82}"/>
              </a:ext>
            </a:extLst>
          </p:cNvPr>
          <p:cNvPicPr>
            <a:picLocks noChangeAspect="1"/>
          </p:cNvPicPr>
          <p:nvPr/>
        </p:nvPicPr>
        <p:blipFill>
          <a:blip r:embed="rId2"/>
          <a:stretch>
            <a:fillRect/>
          </a:stretch>
        </p:blipFill>
        <p:spPr>
          <a:xfrm>
            <a:off x="790552" y="538661"/>
            <a:ext cx="10182248" cy="3378534"/>
          </a:xfrm>
          <a:prstGeom prst="rect">
            <a:avLst/>
          </a:prstGeom>
        </p:spPr>
      </p:pic>
      <p:sp>
        <p:nvSpPr>
          <p:cNvPr id="3" name="文本框 2">
            <a:extLst>
              <a:ext uri="{FF2B5EF4-FFF2-40B4-BE49-F238E27FC236}">
                <a16:creationId xmlns:a16="http://schemas.microsoft.com/office/drawing/2014/main" id="{68BEA101-947C-4369-ADD0-B3F3957AA78E}"/>
              </a:ext>
            </a:extLst>
          </p:cNvPr>
          <p:cNvSpPr txBox="1"/>
          <p:nvPr/>
        </p:nvSpPr>
        <p:spPr>
          <a:xfrm>
            <a:off x="790552" y="4219575"/>
            <a:ext cx="10086975" cy="646331"/>
          </a:xfrm>
          <a:prstGeom prst="rect">
            <a:avLst/>
          </a:prstGeom>
          <a:noFill/>
        </p:spPr>
        <p:txBody>
          <a:bodyPr wrap="square" rtlCol="0">
            <a:spAutoFit/>
          </a:bodyPr>
          <a:lstStyle/>
          <a:p>
            <a:r>
              <a:rPr lang="zh-CN" altLang="en-US" dirty="0"/>
              <a:t>条件情况下反转可以互斥，条件本身反转不能达成互斥，也就是说条件是基底，所有概率来源基于条件，条件独立构建概率，就像树状分支概率蔓延，样本人群构成大树</a:t>
            </a:r>
            <a:r>
              <a:rPr lang="en-US" altLang="zh-CN" dirty="0"/>
              <a:t>1</a:t>
            </a:r>
            <a:r>
              <a:rPr lang="zh-CN" altLang="en-US" dirty="0"/>
              <a:t>。怎么选材基底不管。</a:t>
            </a:r>
          </a:p>
        </p:txBody>
      </p:sp>
    </p:spTree>
    <p:extLst>
      <p:ext uri="{BB962C8B-B14F-4D97-AF65-F5344CB8AC3E}">
        <p14:creationId xmlns:p14="http://schemas.microsoft.com/office/powerpoint/2010/main" val="50306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CFFDD-B5B7-4B10-81A4-2530361042AF}"/>
              </a:ext>
            </a:extLst>
          </p:cNvPr>
          <p:cNvSpPr txBox="1"/>
          <p:nvPr/>
        </p:nvSpPr>
        <p:spPr>
          <a:xfrm>
            <a:off x="514349" y="742087"/>
            <a:ext cx="10410825" cy="923330"/>
          </a:xfrm>
          <a:prstGeom prst="rect">
            <a:avLst/>
          </a:prstGeom>
          <a:noFill/>
        </p:spPr>
        <p:txBody>
          <a:bodyPr wrap="square">
            <a:spAutoFit/>
          </a:bodyPr>
          <a:lstStyle/>
          <a:p>
            <a:r>
              <a:rPr lang="zh-CN" altLang="en-US" dirty="0"/>
              <a:t>似然函数：当你进行测量时，</a:t>
            </a:r>
            <a:r>
              <a:rPr lang="en-US" altLang="zh-CN" dirty="0"/>
              <a:t>f(x, θ)</a:t>
            </a:r>
            <a:r>
              <a:rPr lang="zh-CN" altLang="en-US" dirty="0"/>
              <a:t>，即在模型参数</a:t>
            </a:r>
            <a:r>
              <a:rPr lang="en-US" altLang="zh-CN" dirty="0"/>
              <a:t>θ</a:t>
            </a:r>
            <a:r>
              <a:rPr lang="zh-CN" altLang="en-US" dirty="0"/>
              <a:t>的特定值下得到结果</a:t>
            </a:r>
            <a:r>
              <a:rPr lang="en-US" altLang="zh-CN" dirty="0"/>
              <a:t>x</a:t>
            </a:r>
            <a:r>
              <a:rPr lang="zh-CN" altLang="en-US" dirty="0"/>
              <a:t>的概率，也可以写成似然性</a:t>
            </a:r>
            <a:r>
              <a:rPr lang="en-US" altLang="zh-CN" dirty="0"/>
              <a:t>L(</a:t>
            </a:r>
            <a:r>
              <a:rPr lang="en-US" altLang="zh-CN" dirty="0" err="1"/>
              <a:t>x|θ</a:t>
            </a:r>
            <a:r>
              <a:rPr lang="en-US" altLang="zh-CN" dirty="0"/>
              <a:t>)</a:t>
            </a:r>
            <a:r>
              <a:rPr lang="zh-CN" altLang="en-US" dirty="0"/>
              <a:t>。给定一个结果</a:t>
            </a:r>
            <a:r>
              <a:rPr lang="en-US" altLang="zh-CN" dirty="0"/>
              <a:t>x</a:t>
            </a:r>
            <a:r>
              <a:rPr lang="zh-CN" altLang="en-US" dirty="0"/>
              <a:t>，</a:t>
            </a:r>
            <a:r>
              <a:rPr lang="en-US" altLang="zh-CN" dirty="0"/>
              <a:t>L(</a:t>
            </a:r>
            <a:r>
              <a:rPr lang="en-US" altLang="zh-CN" dirty="0" err="1"/>
              <a:t>x|θ</a:t>
            </a:r>
            <a:r>
              <a:rPr lang="en-US" altLang="zh-CN" dirty="0"/>
              <a:t>)</a:t>
            </a:r>
            <a:r>
              <a:rPr lang="zh-CN" altLang="en-US" dirty="0"/>
              <a:t>的值告诉你</a:t>
            </a:r>
            <a:r>
              <a:rPr lang="en-US" altLang="zh-CN" dirty="0"/>
              <a:t>θ</a:t>
            </a:r>
            <a:r>
              <a:rPr lang="zh-CN" altLang="en-US" dirty="0"/>
              <a:t>导致</a:t>
            </a:r>
            <a:r>
              <a:rPr lang="en-US" altLang="zh-CN" dirty="0"/>
              <a:t>x</a:t>
            </a:r>
            <a:r>
              <a:rPr lang="zh-CN" altLang="en-US" dirty="0"/>
              <a:t>的可能性，这反过来告诉你关于</a:t>
            </a:r>
            <a:r>
              <a:rPr lang="en-US" altLang="zh-CN" dirty="0"/>
              <a:t>θ</a:t>
            </a:r>
            <a:r>
              <a:rPr lang="zh-CN" altLang="en-US" dirty="0"/>
              <a:t>的真实值的可能性。似然性原则指出，如果你有一个结果</a:t>
            </a:r>
            <a:r>
              <a:rPr lang="en-US" altLang="zh-CN" dirty="0"/>
              <a:t>x</a:t>
            </a:r>
            <a:r>
              <a:rPr lang="zh-CN" altLang="en-US" dirty="0"/>
              <a:t>，那么似然函数</a:t>
            </a:r>
            <a:r>
              <a:rPr lang="en-US" altLang="zh-CN" dirty="0"/>
              <a:t>L(</a:t>
            </a:r>
            <a:r>
              <a:rPr lang="en-US" altLang="zh-CN" dirty="0" err="1"/>
              <a:t>x|θ</a:t>
            </a:r>
            <a:r>
              <a:rPr lang="en-US" altLang="zh-CN" dirty="0"/>
              <a:t>)</a:t>
            </a:r>
            <a:r>
              <a:rPr lang="zh-CN" altLang="en-US" dirty="0"/>
              <a:t>包含了关于你测量</a:t>
            </a:r>
            <a:r>
              <a:rPr lang="en-US" altLang="zh-CN" dirty="0"/>
              <a:t>θ</a:t>
            </a:r>
            <a:r>
              <a:rPr lang="zh-CN" altLang="en-US" dirty="0"/>
              <a:t>的所有相关信息。</a:t>
            </a:r>
          </a:p>
        </p:txBody>
      </p:sp>
      <p:pic>
        <p:nvPicPr>
          <p:cNvPr id="5" name="图片 4">
            <a:extLst>
              <a:ext uri="{FF2B5EF4-FFF2-40B4-BE49-F238E27FC236}">
                <a16:creationId xmlns:a16="http://schemas.microsoft.com/office/drawing/2014/main" id="{16B55140-D43C-4353-BAE4-DFDBC00F51D8}"/>
              </a:ext>
            </a:extLst>
          </p:cNvPr>
          <p:cNvPicPr>
            <a:picLocks noChangeAspect="1"/>
          </p:cNvPicPr>
          <p:nvPr/>
        </p:nvPicPr>
        <p:blipFill>
          <a:blip r:embed="rId2"/>
          <a:stretch>
            <a:fillRect/>
          </a:stretch>
        </p:blipFill>
        <p:spPr>
          <a:xfrm>
            <a:off x="514349" y="1780529"/>
            <a:ext cx="8086726" cy="4335384"/>
          </a:xfrm>
          <a:prstGeom prst="rect">
            <a:avLst/>
          </a:prstGeom>
        </p:spPr>
      </p:pic>
    </p:spTree>
    <p:extLst>
      <p:ext uri="{BB962C8B-B14F-4D97-AF65-F5344CB8AC3E}">
        <p14:creationId xmlns:p14="http://schemas.microsoft.com/office/powerpoint/2010/main" val="106799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93FE07-EDDF-48A1-A864-9E1EC3E594F1}"/>
              </a:ext>
            </a:extLst>
          </p:cNvPr>
          <p:cNvSpPr txBox="1"/>
          <p:nvPr/>
        </p:nvSpPr>
        <p:spPr>
          <a:xfrm>
            <a:off x="581024" y="535365"/>
            <a:ext cx="10106025" cy="1754326"/>
          </a:xfrm>
          <a:prstGeom prst="rect">
            <a:avLst/>
          </a:prstGeom>
          <a:noFill/>
        </p:spPr>
        <p:txBody>
          <a:bodyPr wrap="square">
            <a:spAutoFit/>
          </a:bodyPr>
          <a:lstStyle/>
          <a:p>
            <a:r>
              <a:rPr lang="zh-CN" altLang="en-US" dirty="0"/>
              <a:t>因此，一个可靠的测量在很大程度上不依赖于先验的选择。这被称为鲁棒测量。在呈现贝叶斯结果时，您可以通过以下任何方式来为您的选择辩护：</a:t>
            </a:r>
          </a:p>
          <a:p>
            <a:r>
              <a:rPr lang="zh-CN" altLang="en-US" dirty="0"/>
              <a:t>展示结果的鲁棒性：表明任意选择的先验对结果没有显著影响；</a:t>
            </a:r>
          </a:p>
          <a:p>
            <a:r>
              <a:rPr lang="zh-CN" altLang="en-US" dirty="0"/>
              <a:t>以某种方式证明先验是正确的</a:t>
            </a:r>
            <a:r>
              <a:rPr lang="en-US" altLang="zh-CN" dirty="0"/>
              <a:t>——</a:t>
            </a:r>
            <a:r>
              <a:rPr lang="zh-CN" altLang="en-US" dirty="0"/>
              <a:t>或者，也许，展示均匀先验是在正确变量中的均匀分布；</a:t>
            </a:r>
          </a:p>
          <a:p>
            <a:r>
              <a:rPr lang="zh-CN" altLang="en-US" dirty="0"/>
              <a:t>说您选择了这个先验，它代表了您的个人信念。</a:t>
            </a:r>
          </a:p>
          <a:p>
            <a:r>
              <a:rPr lang="zh-CN" altLang="en-US" dirty="0"/>
              <a:t>但仅仅说“我们采用了均匀先验”，并不是在做一份合适的工作。</a:t>
            </a:r>
          </a:p>
        </p:txBody>
      </p:sp>
      <p:sp>
        <p:nvSpPr>
          <p:cNvPr id="5" name="文本框 4">
            <a:extLst>
              <a:ext uri="{FF2B5EF4-FFF2-40B4-BE49-F238E27FC236}">
                <a16:creationId xmlns:a16="http://schemas.microsoft.com/office/drawing/2014/main" id="{4BF99F98-C82D-4425-B4A2-787CECEE2704}"/>
              </a:ext>
            </a:extLst>
          </p:cNvPr>
          <p:cNvSpPr txBox="1"/>
          <p:nvPr/>
        </p:nvSpPr>
        <p:spPr>
          <a:xfrm>
            <a:off x="581024" y="2470963"/>
            <a:ext cx="10953751" cy="923330"/>
          </a:xfrm>
          <a:prstGeom prst="rect">
            <a:avLst/>
          </a:prstGeom>
          <a:noFill/>
        </p:spPr>
        <p:txBody>
          <a:bodyPr wrap="square">
            <a:spAutoFit/>
          </a:bodyPr>
          <a:lstStyle/>
          <a:p>
            <a:r>
              <a:rPr lang="en-US" altLang="zh-CN" dirty="0"/>
              <a:t>Fisher</a:t>
            </a:r>
            <a:r>
              <a:rPr lang="zh-CN" altLang="en-US" dirty="0"/>
              <a:t>信息提供了关于参数</a:t>
            </a:r>
            <a:r>
              <a:rPr lang="en-US" altLang="zh-CN" dirty="0"/>
              <a:t>θ</a:t>
            </a:r>
            <a:r>
              <a:rPr lang="zh-CN" altLang="en-US" dirty="0"/>
              <a:t>如何影响观测分布的信息。高的</a:t>
            </a:r>
            <a:r>
              <a:rPr lang="en-US" altLang="zh-CN" dirty="0"/>
              <a:t>Fisher</a:t>
            </a:r>
            <a:r>
              <a:rPr lang="zh-CN" altLang="en-US" dirty="0"/>
              <a:t>信息意味着对参数</a:t>
            </a:r>
            <a:r>
              <a:rPr lang="en-US" altLang="zh-CN" dirty="0"/>
              <a:t>θ</a:t>
            </a:r>
            <a:r>
              <a:rPr lang="zh-CN" altLang="en-US" dirty="0"/>
              <a:t>的微小变化，观测分布会发生显著变化，因此可以更准确地估计参数。相反，低的</a:t>
            </a:r>
            <a:r>
              <a:rPr lang="en-US" altLang="zh-CN" dirty="0"/>
              <a:t>Fisher</a:t>
            </a:r>
            <a:r>
              <a:rPr lang="zh-CN" altLang="en-US" dirty="0"/>
              <a:t>信息意味着即使参数</a:t>
            </a:r>
            <a:r>
              <a:rPr lang="en-US" altLang="zh-CN" dirty="0"/>
              <a:t>θ</a:t>
            </a:r>
            <a:r>
              <a:rPr lang="zh-CN" altLang="en-US" dirty="0"/>
              <a:t>发生显著变化，观测分布也不会有太大变化，因此参数估计的准确性较低。</a:t>
            </a:r>
          </a:p>
        </p:txBody>
      </p:sp>
      <p:pic>
        <p:nvPicPr>
          <p:cNvPr id="7" name="图片 6">
            <a:extLst>
              <a:ext uri="{FF2B5EF4-FFF2-40B4-BE49-F238E27FC236}">
                <a16:creationId xmlns:a16="http://schemas.microsoft.com/office/drawing/2014/main" id="{62E80905-24F7-4D7C-82E9-C858C69BB08E}"/>
              </a:ext>
            </a:extLst>
          </p:cNvPr>
          <p:cNvPicPr>
            <a:picLocks noChangeAspect="1"/>
          </p:cNvPicPr>
          <p:nvPr/>
        </p:nvPicPr>
        <p:blipFill>
          <a:blip r:embed="rId2"/>
          <a:stretch>
            <a:fillRect/>
          </a:stretch>
        </p:blipFill>
        <p:spPr>
          <a:xfrm>
            <a:off x="581024" y="4395703"/>
            <a:ext cx="3086531" cy="1209844"/>
          </a:xfrm>
          <a:prstGeom prst="rect">
            <a:avLst/>
          </a:prstGeom>
        </p:spPr>
      </p:pic>
      <p:sp>
        <p:nvSpPr>
          <p:cNvPr id="9" name="文本框 8">
            <a:extLst>
              <a:ext uri="{FF2B5EF4-FFF2-40B4-BE49-F238E27FC236}">
                <a16:creationId xmlns:a16="http://schemas.microsoft.com/office/drawing/2014/main" id="{AAD5EF35-A799-410F-AC47-09C2F02D2FB8}"/>
              </a:ext>
            </a:extLst>
          </p:cNvPr>
          <p:cNvSpPr txBox="1"/>
          <p:nvPr/>
        </p:nvSpPr>
        <p:spPr>
          <a:xfrm>
            <a:off x="581024" y="3500008"/>
            <a:ext cx="11096626" cy="646331"/>
          </a:xfrm>
          <a:prstGeom prst="rect">
            <a:avLst/>
          </a:prstGeom>
          <a:noFill/>
        </p:spPr>
        <p:txBody>
          <a:bodyPr wrap="square">
            <a:spAutoFit/>
          </a:bodyPr>
          <a:lstStyle/>
          <a:p>
            <a:r>
              <a:rPr lang="en-US" altLang="zh-CN" dirty="0"/>
              <a:t>Jeffreys </a:t>
            </a:r>
            <a:r>
              <a:rPr lang="zh-CN" altLang="en-US" dirty="0"/>
              <a:t>的方法基于这样的观点：先验不应该预先判断结果：它应该尽可能地“无信息”。但它也为给出唯一答案提供了一个结构。</a:t>
            </a:r>
          </a:p>
        </p:txBody>
      </p:sp>
      <p:pic>
        <p:nvPicPr>
          <p:cNvPr id="4" name="图片 3">
            <a:extLst>
              <a:ext uri="{FF2B5EF4-FFF2-40B4-BE49-F238E27FC236}">
                <a16:creationId xmlns:a16="http://schemas.microsoft.com/office/drawing/2014/main" id="{191B1ACC-AE75-4874-90F6-C8FB3F7D4E9E}"/>
              </a:ext>
            </a:extLst>
          </p:cNvPr>
          <p:cNvPicPr>
            <a:picLocks noChangeAspect="1"/>
          </p:cNvPicPr>
          <p:nvPr/>
        </p:nvPicPr>
        <p:blipFill>
          <a:blip r:embed="rId3"/>
          <a:stretch>
            <a:fillRect/>
          </a:stretch>
        </p:blipFill>
        <p:spPr>
          <a:xfrm>
            <a:off x="3947503" y="4880118"/>
            <a:ext cx="7253897" cy="506270"/>
          </a:xfrm>
          <a:prstGeom prst="rect">
            <a:avLst/>
          </a:prstGeom>
        </p:spPr>
      </p:pic>
    </p:spTree>
    <p:extLst>
      <p:ext uri="{BB962C8B-B14F-4D97-AF65-F5344CB8AC3E}">
        <p14:creationId xmlns:p14="http://schemas.microsoft.com/office/powerpoint/2010/main" val="45544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2926F0-CCBF-48D8-B336-1BF45EF95857}"/>
              </a:ext>
            </a:extLst>
          </p:cNvPr>
          <p:cNvSpPr txBox="1"/>
          <p:nvPr/>
        </p:nvSpPr>
        <p:spPr>
          <a:xfrm>
            <a:off x="561975" y="499586"/>
            <a:ext cx="9791700" cy="923330"/>
          </a:xfrm>
          <a:prstGeom prst="rect">
            <a:avLst/>
          </a:prstGeom>
          <a:noFill/>
        </p:spPr>
        <p:txBody>
          <a:bodyPr wrap="square">
            <a:spAutoFit/>
          </a:bodyPr>
          <a:lstStyle/>
          <a:p>
            <a:r>
              <a:rPr lang="zh-CN" altLang="en-US" dirty="0"/>
              <a:t>参数估计由两个基本要素组成：一是对真实参数值（即所谓的“最佳猜测”）的最佳近似值的估计，这称为点估计；二是对估计参数的不确定性的估计，这些不确定性通常表示为置信区间。参数估计最常用的两种频率主义方法，即最大似然法和最小二乘法。</a:t>
            </a:r>
          </a:p>
        </p:txBody>
      </p:sp>
      <p:pic>
        <p:nvPicPr>
          <p:cNvPr id="5" name="图片 4">
            <a:extLst>
              <a:ext uri="{FF2B5EF4-FFF2-40B4-BE49-F238E27FC236}">
                <a16:creationId xmlns:a16="http://schemas.microsoft.com/office/drawing/2014/main" id="{0C37E626-FBEC-4C56-93C2-3D52426F908B}"/>
              </a:ext>
            </a:extLst>
          </p:cNvPr>
          <p:cNvPicPr>
            <a:picLocks noChangeAspect="1"/>
          </p:cNvPicPr>
          <p:nvPr/>
        </p:nvPicPr>
        <p:blipFill>
          <a:blip r:embed="rId2"/>
          <a:stretch>
            <a:fillRect/>
          </a:stretch>
        </p:blipFill>
        <p:spPr>
          <a:xfrm>
            <a:off x="561975" y="1422916"/>
            <a:ext cx="10297962" cy="3896269"/>
          </a:xfrm>
          <a:prstGeom prst="rect">
            <a:avLst/>
          </a:prstGeom>
        </p:spPr>
      </p:pic>
    </p:spTree>
    <p:extLst>
      <p:ext uri="{BB962C8B-B14F-4D97-AF65-F5344CB8AC3E}">
        <p14:creationId xmlns:p14="http://schemas.microsoft.com/office/powerpoint/2010/main" val="1427011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4473</TotalTime>
  <Words>1364</Words>
  <Application>Microsoft Office PowerPoint</Application>
  <PresentationFormat>宽屏</PresentationFormat>
  <Paragraphs>37</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PingFang</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习 余</dc:creator>
  <cp:lastModifiedBy>习 余</cp:lastModifiedBy>
  <cp:revision>41</cp:revision>
  <dcterms:created xsi:type="dcterms:W3CDTF">2024-03-28T02:43:48Z</dcterms:created>
  <dcterms:modified xsi:type="dcterms:W3CDTF">2024-04-01T07:10:11Z</dcterms:modified>
</cp:coreProperties>
</file>