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38" r:id="rId2"/>
    <p:sldId id="526" r:id="rId3"/>
    <p:sldId id="527" r:id="rId4"/>
    <p:sldId id="528" r:id="rId5"/>
    <p:sldId id="529" r:id="rId6"/>
    <p:sldId id="530" r:id="rId7"/>
    <p:sldId id="531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BC189-CACC-354A-BB4A-321504842485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B188-4638-6B49-8459-EF56979F80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7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53223-844B-43A6-AEF8-82F3CAE5F6A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3E2D-D553-8AA7-2E4E-36B238BC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14EC4-C525-6D61-9606-7A9132664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FACE-C288-98D3-D567-949CFEB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EE67-A0B2-1BC9-AC8C-83208B98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DDD2-36FA-0CA3-0F00-E3C801B5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43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3053-0CBF-6671-F631-0D24FC8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2FD59-7126-A489-1BB6-6C6E9653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FBC7-B82B-1699-3C3E-883A4551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C052-EC55-8FBC-F328-9393072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D14B-6317-51A3-205E-9CC2C7BB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02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976DA-DC00-B108-AFF7-B3F082935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6C87-9011-C8E1-5938-3B580A79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CF1-DA64-E8DA-1AA8-604B91B9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BF5D-9A6B-43E1-A279-B265B5D1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C63-0DF3-23FF-32D1-B59AE42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277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/>
        </p:nvGrpSpPr>
        <p:grpSpPr>
          <a:xfrm>
            <a:off x="1" y="0"/>
            <a:ext cx="12191999" cy="6858000"/>
            <a:chOff x="0" y="0"/>
            <a:chExt cx="13752793" cy="6858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/>
            <a:srcRect t="130" b="56694"/>
            <a:stretch/>
          </p:blipFill>
          <p:spPr>
            <a:xfrm>
              <a:off x="0" y="0"/>
              <a:ext cx="13752793" cy="480057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/>
            <a:srcRect t="43437" b="124"/>
            <a:stretch/>
          </p:blipFill>
          <p:spPr>
            <a:xfrm>
              <a:off x="0" y="4800570"/>
              <a:ext cx="13752793" cy="2057430"/>
            </a:xfrm>
            <a:prstGeom prst="rect">
              <a:avLst/>
            </a:prstGeom>
          </p:spPr>
        </p:pic>
      </p:grpSp>
      <p:pic>
        <p:nvPicPr>
          <p:cNvPr id="27" name="Picture 2" descr="See the source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8004" r="25088" b="28662"/>
          <a:stretch/>
        </p:blipFill>
        <p:spPr bwMode="auto">
          <a:xfrm>
            <a:off x="9935092" y="773186"/>
            <a:ext cx="1315667" cy="10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29" y="393670"/>
            <a:ext cx="1118198" cy="111819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38" y="439297"/>
            <a:ext cx="2788962" cy="480103"/>
          </a:xfrm>
          <a:prstGeom prst="rect">
            <a:avLst/>
          </a:prstGeom>
        </p:spPr>
      </p:pic>
      <p:sp>
        <p:nvSpPr>
          <p:cNvPr id="30" name="矩形 29"/>
          <p:cNvSpPr/>
          <p:nvPr userDrawn="1"/>
        </p:nvSpPr>
        <p:spPr>
          <a:xfrm>
            <a:off x="1765392" y="979036"/>
            <a:ext cx="3162208" cy="45719"/>
          </a:xfrm>
          <a:prstGeom prst="rect">
            <a:avLst/>
          </a:prstGeom>
          <a:gradFill flip="none" rotWithShape="1">
            <a:gsLst>
              <a:gs pos="52264">
                <a:srgbClr val="FFFF00"/>
              </a:gs>
              <a:gs pos="8500">
                <a:srgbClr val="002060"/>
              </a:gs>
              <a:gs pos="0">
                <a:schemeClr val="tx1"/>
              </a:gs>
              <a:gs pos="17000">
                <a:srgbClr val="FF0000"/>
              </a:gs>
              <a:gs pos="74000">
                <a:srgbClr val="FF0000"/>
              </a:gs>
              <a:gs pos="92000">
                <a:srgbClr val="00206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2510312" y="1019008"/>
            <a:ext cx="17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航天学院</a:t>
            </a:r>
          </a:p>
        </p:txBody>
      </p:sp>
    </p:spTree>
    <p:extLst>
      <p:ext uri="{BB962C8B-B14F-4D97-AF65-F5344CB8AC3E}">
        <p14:creationId xmlns:p14="http://schemas.microsoft.com/office/powerpoint/2010/main" val="9736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E7F-0211-472C-EC16-3BB7789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75A9-F498-7496-B71F-79CE4B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BEBF-B76C-3143-BE26-ECCF8D3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5B06-C418-712E-3660-DEFCBF8B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D25B-07C0-E304-3625-34A529B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042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F333-73E6-2C6F-7A6F-49716403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1BA4-C5F3-8E91-620A-B8859245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7D383-40D2-E86E-D1E3-CD36E001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F18-9EB1-6EEC-F048-5F41B2D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8A2F-AB48-6274-A7D7-448F8ED4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05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C36A-AA8D-2997-8877-71D783B9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55B6-611D-4603-A4B7-26FBC503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153A-6269-B4EC-3ED4-B63A8312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25AE-0EB5-2F8D-B4A2-8949FF82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B2C8-9A04-14E3-61B4-BB6CA6FE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9F5B-2391-F46C-56ED-876C511A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678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A0E3-1080-8383-49EC-22BC82A5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AE7A-D6EC-687C-444E-BC290337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BC6A-20F1-8451-F71B-4A402D5B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C53DD-D116-4BC0-32D1-2A09FB4C4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56681-98AA-1E40-D4BA-7FD3C28FD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1C60F-81F8-6B4C-511A-DFCF4D1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B96BF-D856-3F18-AA61-A228D8C2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2AFFF-9DEF-FAB6-9E76-B7ED1900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652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96A-3F63-5FA1-58F1-8CCC5825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AC99-5A64-7984-9781-8B29C48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7F0CE-2EB7-F3D2-62D8-88F0F83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85CF4-DDD4-BBF6-4E10-187E338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13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F62DC-B50A-8EA5-0A11-EA3FF4A7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DFA71-B934-55C0-32ED-52B8079C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5776-B857-4084-C3CC-008E0002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80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3307-A5DC-50E2-F12B-91C22E84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1F3A-FD5B-1035-4340-681E9C8B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D3B88-16A6-B7EE-201D-64251E4B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08A0-671C-D038-3994-7C24B126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9423F-9D0F-E081-3536-A0D5E6A0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4FDB-6C1D-F7F6-94A8-65B65059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94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1D2-53EA-ADAC-F618-3B96A83C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28A73-0C06-73DB-5A0D-29EE98D4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89D0-14ED-EB2E-311B-F15B7FA2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A66E4-9D8C-B9B0-6BE4-0CF6472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CF97-ED49-8A49-B031-45FE11F5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32AD-5DA0-6934-E5EF-C874D66E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74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2260C-052B-5F27-1FDB-44ABE11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E36C-096F-86BC-AAFC-E5594BC7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8811-11CA-B5AE-A8C4-D774F303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60EA-16BD-C341-91C8-7E1309B846CC}" type="datetimeFigureOut">
              <a:rPr lang="en-CN" smtClean="0"/>
              <a:t>2024/10/11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8631-0984-91E3-7490-C8631F9AE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7BDA-5043-2D35-EA52-507DE774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BC2E-38B8-FD4C-98EA-0D09F450C7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16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463040" y="1898228"/>
            <a:ext cx="8904436" cy="172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图像处理与分析</a:t>
            </a:r>
            <a:endParaRPr lang="en-US" altLang="zh-CN" sz="8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6A721C2-6172-64AB-363A-FA5D782766EB}"/>
              </a:ext>
            </a:extLst>
          </p:cNvPr>
          <p:cNvSpPr txBox="1"/>
          <p:nvPr/>
        </p:nvSpPr>
        <p:spPr>
          <a:xfrm>
            <a:off x="3287564" y="3429000"/>
            <a:ext cx="890443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——</a:t>
            </a:r>
            <a:r>
              <a:rPr lang="zh-CN" alt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编程作业</a:t>
            </a:r>
            <a:r>
              <a:rPr lang="en-US" altLang="zh-CN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92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/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作业内容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D5E5-1B03-6DD8-E659-9489997ED885}"/>
              </a:ext>
            </a:extLst>
          </p:cNvPr>
          <p:cNvSpPr txBox="1"/>
          <p:nvPr/>
        </p:nvSpPr>
        <p:spPr>
          <a:xfrm>
            <a:off x="1578633" y="1271199"/>
            <a:ext cx="5570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本次编程作业由多个子任务组成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高斯噪声图像仿真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椒盐噪声图像仿真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运动模糊图像仿真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退化图像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运动模糊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噪声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修复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4D3F4-FB7F-DE06-3EDC-2C206708A0C0}"/>
              </a:ext>
            </a:extLst>
          </p:cNvPr>
          <p:cNvSpPr txBox="1"/>
          <p:nvPr/>
        </p:nvSpPr>
        <p:spPr>
          <a:xfrm>
            <a:off x="1509622" y="3960707"/>
            <a:ext cx="98796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KaiTi" panose="02010609060101010101" pitchFamily="49" charset="-122"/>
                <a:ea typeface="KaiTi" panose="02010609060101010101" pitchFamily="49" charset="-122"/>
              </a:rPr>
              <a:t>每个子任务对应于一个python文件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并且按照子任务编号命名，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即最终有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1.py,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2.py,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3.py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4.py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四个文件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本次作业采用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PSNR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SSIM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两项指标对处理后的图像进行打分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142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4017-51AC-0199-8C86-942C9F42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:a16="http://schemas.microsoft.com/office/drawing/2014/main" id="{2FB21D2E-B09D-177A-84E1-F01800582B0E}"/>
              </a:ext>
            </a:extLst>
          </p:cNvPr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ECB630-FBAE-1669-1C08-1E57BD987FE7}"/>
              </a:ext>
            </a:extLst>
          </p:cNvPr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>
            <a:extLst>
              <a:ext uri="{FF2B5EF4-FFF2-40B4-BE49-F238E27FC236}">
                <a16:creationId xmlns:a16="http://schemas.microsoft.com/office/drawing/2014/main" id="{D6959599-8762-88FE-D027-7FBC4CB4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>
            <a:extLst>
              <a:ext uri="{FF2B5EF4-FFF2-40B4-BE49-F238E27FC236}">
                <a16:creationId xmlns:a16="http://schemas.microsoft.com/office/drawing/2014/main" id="{1D172CBB-5A45-E26D-D6EF-34D578930FB3}"/>
              </a:ext>
            </a:extLst>
          </p:cNvPr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图像仿真示例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D65F7-4243-3E23-9388-68B2A84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2" y="1570786"/>
            <a:ext cx="2854384" cy="2743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3084-BADD-9C82-18C3-35A0DFFF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271" y="1570785"/>
            <a:ext cx="2861326" cy="2743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7D12F9-CE4A-27E1-6042-2A44E3845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402" y="1570785"/>
            <a:ext cx="2831550" cy="2743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3452DB-43E7-40A5-ED11-EF06182435CD}"/>
              </a:ext>
            </a:extLst>
          </p:cNvPr>
          <p:cNvSpPr txBox="1"/>
          <p:nvPr/>
        </p:nvSpPr>
        <p:spPr>
          <a:xfrm>
            <a:off x="1716657" y="4485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原始图像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D87EB-2D02-A8CF-1390-953711E646C3}"/>
              </a:ext>
            </a:extLst>
          </p:cNvPr>
          <p:cNvSpPr txBox="1"/>
          <p:nvPr/>
        </p:nvSpPr>
        <p:spPr>
          <a:xfrm>
            <a:off x="5195753" y="44857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高斯噪声仿真图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CB4F-DBE0-09D3-4CD0-B3CA7ABFF020}"/>
              </a:ext>
            </a:extLst>
          </p:cNvPr>
          <p:cNvSpPr txBox="1"/>
          <p:nvPr/>
        </p:nvSpPr>
        <p:spPr>
          <a:xfrm>
            <a:off x="9010930" y="44857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椒盐噪声仿真图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4535-69A2-C82A-5042-39E191478F01}"/>
              </a:ext>
            </a:extLst>
          </p:cNvPr>
          <p:cNvSpPr txBox="1"/>
          <p:nvPr/>
        </p:nvSpPr>
        <p:spPr>
          <a:xfrm>
            <a:off x="1618387" y="5001318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输入图像可能是灰度图像也可能是彩色图像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高斯噪声和椒盐噪声的参数需允许用户从命令行输入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6624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A82C-0BF3-DB76-7B4E-79CB1E2F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:a16="http://schemas.microsoft.com/office/drawing/2014/main" id="{5DA447E5-946F-55B6-C6E7-5EEA0CBCD129}"/>
              </a:ext>
            </a:extLst>
          </p:cNvPr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0E059F-D897-7DCC-A895-4F8B5558AF5C}"/>
              </a:ext>
            </a:extLst>
          </p:cNvPr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>
            <a:extLst>
              <a:ext uri="{FF2B5EF4-FFF2-40B4-BE49-F238E27FC236}">
                <a16:creationId xmlns:a16="http://schemas.microsoft.com/office/drawing/2014/main" id="{F9D01AD7-A86F-1E0B-4020-D7FF5E5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>
            <a:extLst>
              <a:ext uri="{FF2B5EF4-FFF2-40B4-BE49-F238E27FC236}">
                <a16:creationId xmlns:a16="http://schemas.microsoft.com/office/drawing/2014/main" id="{9105066B-C078-13CF-7F1D-8A10254F704C}"/>
              </a:ext>
            </a:extLst>
          </p:cNvPr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图像仿真示例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2254A-0D33-736A-1C8A-4E8C09A7472C}"/>
              </a:ext>
            </a:extLst>
          </p:cNvPr>
          <p:cNvSpPr txBox="1"/>
          <p:nvPr/>
        </p:nvSpPr>
        <p:spPr>
          <a:xfrm>
            <a:off x="1716657" y="4485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原始图像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E590F-0F73-EDF1-5F89-92641CD105E5}"/>
              </a:ext>
            </a:extLst>
          </p:cNvPr>
          <p:cNvSpPr txBox="1"/>
          <p:nvPr/>
        </p:nvSpPr>
        <p:spPr>
          <a:xfrm>
            <a:off x="5368281" y="44857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运动模糊仿真图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5FD14-0A49-BDBE-24A4-77FBF2D3EFEE}"/>
              </a:ext>
            </a:extLst>
          </p:cNvPr>
          <p:cNvSpPr txBox="1"/>
          <p:nvPr/>
        </p:nvSpPr>
        <p:spPr>
          <a:xfrm>
            <a:off x="1618387" y="500131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运动模糊的方向和大小需允许用户从命令行输入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A346E-8828-873F-3562-B639F2AB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11" y="1230348"/>
            <a:ext cx="3085224" cy="3109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6EF66-6894-D8C8-0683-FA48BC7F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45" y="1238278"/>
            <a:ext cx="3085224" cy="31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71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FE46A-55FD-1BD2-3F1A-B6DF907F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:a16="http://schemas.microsoft.com/office/drawing/2014/main" id="{25900369-F49F-16A0-977C-CC7C75EE5419}"/>
              </a:ext>
            </a:extLst>
          </p:cNvPr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2CF19B-EFA2-DBC6-B8A2-1EE8A4889E6B}"/>
              </a:ext>
            </a:extLst>
          </p:cNvPr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>
            <a:extLst>
              <a:ext uri="{FF2B5EF4-FFF2-40B4-BE49-F238E27FC236}">
                <a16:creationId xmlns:a16="http://schemas.microsoft.com/office/drawing/2014/main" id="{62F0791A-9D3A-A98A-D855-54C2F3CB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>
            <a:extLst>
              <a:ext uri="{FF2B5EF4-FFF2-40B4-BE49-F238E27FC236}">
                <a16:creationId xmlns:a16="http://schemas.microsoft.com/office/drawing/2014/main" id="{22F1E405-CB9C-0CEB-8432-1647DD5687C8}"/>
              </a:ext>
            </a:extLst>
          </p:cNvPr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退化图像修复示例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7DF67-5869-2D1C-41DB-500B920BEA03}"/>
              </a:ext>
            </a:extLst>
          </p:cNvPr>
          <p:cNvSpPr txBox="1"/>
          <p:nvPr/>
        </p:nvSpPr>
        <p:spPr>
          <a:xfrm>
            <a:off x="2372265" y="3870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退化图像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0D74A-17B1-7685-20CA-7CE873D4C713}"/>
              </a:ext>
            </a:extLst>
          </p:cNvPr>
          <p:cNvSpPr txBox="1"/>
          <p:nvPr/>
        </p:nvSpPr>
        <p:spPr>
          <a:xfrm>
            <a:off x="6874947" y="3889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修复图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9F975-849F-C474-91FA-4FFCD75A68E4}"/>
              </a:ext>
            </a:extLst>
          </p:cNvPr>
          <p:cNvSpPr txBox="1"/>
          <p:nvPr/>
        </p:nvSpPr>
        <p:spPr>
          <a:xfrm>
            <a:off x="0" y="4343425"/>
            <a:ext cx="122136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：已知退化图像受到运动模糊和噪声干扰</a:t>
            </a:r>
            <a:endParaRPr lang="en-US" altLang="zh-CN" sz="28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运动模糊的方向和大小由用户从命令行输入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虽然噪声类型和强度均未知，但整幅图噪声是统一且均匀的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可使用维纳滤波或者约束最小二乘方滤波等方法修复，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但由于噪声未知，这两种方法并非最优。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tip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：从图像上分析噪声类型和强度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BA360-1F2D-646C-CE21-9F58D7D9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32" y="777379"/>
            <a:ext cx="3004244" cy="2985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86ED4-C463-6706-F53A-C3708A964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84" y="790576"/>
            <a:ext cx="3051090" cy="30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517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17D44-4FCA-CEDB-45AA-39D2EA04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:a16="http://schemas.microsoft.com/office/drawing/2014/main" id="{DF152CE4-CEB5-2854-2C77-CCA684440545}"/>
              </a:ext>
            </a:extLst>
          </p:cNvPr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86999-6443-90EF-6DBC-C343887116F9}"/>
              </a:ext>
            </a:extLst>
          </p:cNvPr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>
            <a:extLst>
              <a:ext uri="{FF2B5EF4-FFF2-40B4-BE49-F238E27FC236}">
                <a16:creationId xmlns:a16="http://schemas.microsoft.com/office/drawing/2014/main" id="{3C22AF28-D54C-56A8-1336-7C897E38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>
            <a:extLst>
              <a:ext uri="{FF2B5EF4-FFF2-40B4-BE49-F238E27FC236}">
                <a16:creationId xmlns:a16="http://schemas.microsoft.com/office/drawing/2014/main" id="{969B1D61-A572-196E-1BD9-885DC1812AA6}"/>
              </a:ext>
            </a:extLst>
          </p:cNvPr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1A7DC-D8C2-693C-0A0F-2202EA59AD28}"/>
              </a:ext>
            </a:extLst>
          </p:cNvPr>
          <p:cNvSpPr txBox="1"/>
          <p:nvPr/>
        </p:nvSpPr>
        <p:spPr>
          <a:xfrm>
            <a:off x="742423" y="1210928"/>
            <a:ext cx="110412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import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cv2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as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cv</a:t>
            </a: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import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sys</a:t>
            </a:r>
          </a:p>
          <a:p>
            <a:endParaRPr 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if __name__ == '__main__’:</a:t>
            </a:r>
          </a:p>
          <a:p>
            <a:r>
              <a:rPr 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1800" dirty="0" err="1">
                <a:latin typeface="KaiTi" panose="02010609060101010101" pitchFamily="49" charset="-122"/>
                <a:ea typeface="KaiTi" panose="02010609060101010101" pitchFamily="49" charset="-122"/>
              </a:rPr>
              <a:t>srcpath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=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 err="1">
                <a:latin typeface="KaiTi" panose="02010609060101010101" pitchFamily="49" charset="-122"/>
                <a:ea typeface="KaiTi" panose="02010609060101010101" pitchFamily="49" charset="-122"/>
              </a:rPr>
              <a:t>sys.argv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[1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原始图像路径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由用户输入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1800" dirty="0" err="1">
                <a:latin typeface="KaiTi" panose="02010609060101010101" pitchFamily="49" charset="-122"/>
                <a:ea typeface="KaiTi" panose="02010609060101010101" pitchFamily="49" charset="-122"/>
              </a:rPr>
              <a:t>dstpath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=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 err="1">
                <a:latin typeface="KaiTi" panose="02010609060101010101" pitchFamily="49" charset="-122"/>
                <a:ea typeface="KaiTi" panose="02010609060101010101" pitchFamily="49" charset="-122"/>
              </a:rPr>
              <a:t>sys.argv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[2]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输出图像路径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由用户输入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par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=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 err="1">
                <a:latin typeface="KaiTi" panose="02010609060101010101" pitchFamily="49" charset="-122"/>
                <a:ea typeface="KaiTi" panose="02010609060101010101" pitchFamily="49" charset="-122"/>
              </a:rPr>
              <a:t>sys.argv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[3:]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其他算法参数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由用户输入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src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=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cv.imread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srcpath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-1)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读入图像，注意观察读入灰度图像、彩色图像时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src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的维度不同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在此处编写你的代码，并把结果保存在矩阵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dst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cv.imwrite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dstpath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dst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保存图像到路径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dstpath</a:t>
            </a:r>
            <a:endParaRPr 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N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27800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73CC6-6374-A731-7C43-B6A2CF129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:a16="http://schemas.microsoft.com/office/drawing/2014/main" id="{1B8437B8-BB9A-D0E0-5D02-BC22F31D2825}"/>
              </a:ext>
            </a:extLst>
          </p:cNvPr>
          <p:cNvSpPr/>
          <p:nvPr/>
        </p:nvSpPr>
        <p:spPr>
          <a:xfrm>
            <a:off x="-17463" y="-23813"/>
            <a:ext cx="12209463" cy="779463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311852-2038-688B-070C-61AC61F9D816}"/>
              </a:ext>
            </a:extLst>
          </p:cNvPr>
          <p:cNvSpPr/>
          <p:nvPr/>
        </p:nvSpPr>
        <p:spPr>
          <a:xfrm>
            <a:off x="0" y="6532562"/>
            <a:ext cx="12192000" cy="327025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1699" name="图片 73">
            <a:extLst>
              <a:ext uri="{FF2B5EF4-FFF2-40B4-BE49-F238E27FC236}">
                <a16:creationId xmlns:a16="http://schemas.microsoft.com/office/drawing/2014/main" id="{BF47C828-ABB7-9588-266B-7D23C14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554" y="11113"/>
            <a:ext cx="46577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标题 1">
            <a:extLst>
              <a:ext uri="{FF2B5EF4-FFF2-40B4-BE49-F238E27FC236}">
                <a16:creationId xmlns:a16="http://schemas.microsoft.com/office/drawing/2014/main" id="{428FE837-289D-3153-ABC1-CAE3F6BE0143}"/>
              </a:ext>
            </a:extLst>
          </p:cNvPr>
          <p:cNvSpPr txBox="1">
            <a:spLocks/>
          </p:cNvSpPr>
          <p:nvPr/>
        </p:nvSpPr>
        <p:spPr>
          <a:xfrm>
            <a:off x="541692" y="14266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1764F-FE44-4B9D-C63B-61CD7ACB3409}"/>
              </a:ext>
            </a:extLst>
          </p:cNvPr>
          <p:cNvSpPr txBox="1"/>
          <p:nvPr/>
        </p:nvSpPr>
        <p:spPr>
          <a:xfrm>
            <a:off x="1582546" y="1655188"/>
            <a:ext cx="9879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KaiTi" panose="02010609060101010101" pitchFamily="49" charset="-122"/>
                <a:ea typeface="KaiTi" panose="02010609060101010101" pitchFamily="49" charset="-122"/>
              </a:rPr>
              <a:t>作业由组长从以下两种方式中任选一种方式进行提交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github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或者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gitlab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上创建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repo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	git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push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四个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python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文件后共享链接给我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将四个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python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文件打压缩包发我邮箱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xlingsky@nuaa.edu.cn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作业提交截止时间为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  <a:endParaRPr lang="en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1343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414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KaiTi</vt:lpstr>
      <vt:lpstr>微软雅黑</vt:lpstr>
      <vt:lpstr>华文行楷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 Ling</dc:creator>
  <cp:lastModifiedBy>Xiao Ling</cp:lastModifiedBy>
  <cp:revision>4</cp:revision>
  <dcterms:created xsi:type="dcterms:W3CDTF">2024-10-07T12:30:07Z</dcterms:created>
  <dcterms:modified xsi:type="dcterms:W3CDTF">2024-10-11T02:40:05Z</dcterms:modified>
</cp:coreProperties>
</file>