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YtCULkE0GFoPcd7qMTMyiUO1k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FE936-5363-4228-A5A3-1560D8000DAA}">
  <a:tblStyle styleId="{514FE936-5363-4228-A5A3-1560D8000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2373341d4_0_2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52373341d4_0_2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6b58749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56b58749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373341d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52373341d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373341d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352373341d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373341d4_0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52373341d4_0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2373341d4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352373341d4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2373341d4_0_2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52373341d4_0_2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2373341d4_0_2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52373341d4_0_2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2373341d4_0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52373341d4_0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2373341d4_0_2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352373341d4_0_2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4"/>
          <p:cNvCxnSpPr/>
          <p:nvPr/>
        </p:nvCxnSpPr>
        <p:spPr>
          <a:xfrm>
            <a:off x="457675" y="4495425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367500" y="72412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2"/>
          </p:nvPr>
        </p:nvSpPr>
        <p:spPr>
          <a:xfrm>
            <a:off x="4722250" y="2776026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88"/>
          </a:srgb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480150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3"/>
              <a:buNone/>
            </a:pPr>
            <a:r>
              <a:rPr lang="es-419">
                <a:solidFill>
                  <a:srgbClr val="76B7EA"/>
                </a:solidFill>
                <a:latin typeface="Roboto"/>
                <a:ea typeface="Roboto"/>
                <a:cs typeface="Roboto"/>
                <a:sym typeface="Roboto"/>
              </a:rPr>
              <a:t>Spotify: </a:t>
            </a:r>
            <a:endParaRPr>
              <a:solidFill>
                <a:srgbClr val="76B7E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4"/>
              <a:buNone/>
            </a:pPr>
            <a:r>
              <a:rPr lang="es-419">
                <a:solidFill>
                  <a:srgbClr val="76B7EA"/>
                </a:solidFill>
                <a:latin typeface="Roboto"/>
                <a:ea typeface="Roboto"/>
                <a:cs typeface="Roboto"/>
                <a:sym typeface="Roboto"/>
              </a:rPr>
              <a:t>Music Recommendation System</a:t>
            </a:r>
            <a:endParaRPr>
              <a:solidFill>
                <a:srgbClr val="76B7E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LIVE PRESENTATION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6320700" y="4310226"/>
            <a:ext cx="2637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Ximena Lisouski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373341d4_0_2700"/>
          <p:cNvSpPr txBox="1">
            <a:spLocks noGrp="1"/>
          </p:cNvSpPr>
          <p:nvPr>
            <p:ph type="subTitle" idx="4294967295"/>
          </p:nvPr>
        </p:nvSpPr>
        <p:spPr>
          <a:xfrm>
            <a:off x="429900" y="1490325"/>
            <a:ext cx="41421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METRICS COMPARISION</a:t>
            </a:r>
            <a:endParaRPr sz="4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g352373341d4_0_2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475" y="655013"/>
            <a:ext cx="4064500" cy="383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6b58749e3_0_1"/>
          <p:cNvSpPr txBox="1">
            <a:spLocks noGrp="1"/>
          </p:cNvSpPr>
          <p:nvPr>
            <p:ph type="subTitle" idx="4294967295"/>
          </p:nvPr>
        </p:nvSpPr>
        <p:spPr>
          <a:xfrm>
            <a:off x="429931" y="1490310"/>
            <a:ext cx="17001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Detail of recommendation system techniques used in each cluster.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9" name="Google Shape;189;g356b58749e3_0_1"/>
          <p:cNvGraphicFramePr/>
          <p:nvPr/>
        </p:nvGraphicFramePr>
        <p:xfrm>
          <a:off x="2511275" y="1809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{514FE936-5363-4228-A5A3-1560D8000DAA}</a:tableStyleId>
              </a:tblPr>
              <a:tblGrid>
                <a:gridCol w="63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 b="1">
                          <a:highlight>
                            <a:srgbClr val="FFFFFF"/>
                          </a:highlight>
                        </a:rPr>
                        <a:t>Cluster</a:t>
                      </a:r>
                      <a:endParaRPr sz="1000" b="1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 b="1">
                          <a:highlight>
                            <a:srgbClr val="FFFFFF"/>
                          </a:highlight>
                        </a:rPr>
                        <a:t>Name</a:t>
                      </a:r>
                      <a:endParaRPr sz="1000" b="1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 b="1">
                          <a:highlight>
                            <a:srgbClr val="FFFFFF"/>
                          </a:highlight>
                        </a:rPr>
                        <a:t>Recommendation</a:t>
                      </a:r>
                      <a:endParaRPr sz="1000" b="1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 b="1">
                          <a:highlight>
                            <a:srgbClr val="FFFFFF"/>
                          </a:highlight>
                        </a:rPr>
                        <a:t>Name of Models</a:t>
                      </a:r>
                      <a:endParaRPr sz="1000" b="1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NA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❄️ Cold-start users and No Cluster Users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Popularity-Based Recommendation Systems - General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top_songs_info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0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🎧 Focused Repeater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Content-Based Recommendation Systems using top 3 of more listening songs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Function songs_recommendations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🔄 Casual Explorers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Popularity-Based Recommendation Systems in Cluster 1 with min_interaction = 100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top_songs_info_c1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🔁 Heavy Repeat Listeners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SVD + Content-Based Recommendation Systems using top 3 of more listening songs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svd_optimized_c2 + Function songs_recommendations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3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🌍 Diverse Explorers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SVD + Content-Based Recommendation Systems using top 3 of more listening songs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svd_optimized_c3 + Function songs_recommendations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4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🔬 Moderate Explorers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User-User + Popularity-Based Recommendation Systems in Cluster 4 with min_interaction = 100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s-419" sz="1000">
                          <a:highlight>
                            <a:srgbClr val="FFFFFF"/>
                          </a:highlight>
                        </a:rPr>
                        <a:t>sim_user_user_c4 + top_songs_info_c4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9850" marR="69850" marT="69850" marB="698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2373341d4_0_2"/>
          <p:cNvSpPr txBox="1">
            <a:spLocks noGrp="1"/>
          </p:cNvSpPr>
          <p:nvPr>
            <p:ph type="subTitle" idx="4294967295"/>
          </p:nvPr>
        </p:nvSpPr>
        <p:spPr>
          <a:xfrm>
            <a:off x="244400" y="238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 AND SOLUTION DEFINITION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" name="Google Shape;67;g352373341d4_0_2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68" name="Google Shape;68;g352373341d4_0_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IMPACT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g352373341d4_0_2"/>
            <p:cNvSpPr txBox="1"/>
            <p:nvPr/>
          </p:nvSpPr>
          <p:spPr>
            <a:xfrm>
              <a:off x="5836825" y="2057125"/>
              <a:ext cx="2961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Higher engagement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Better retention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238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Roboto"/>
                <a:buChar char="●"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More satisfying music discovery experience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9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Happy users = more profitable users</a:t>
              </a:r>
              <a:endParaRPr sz="1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g352373341d4_0_2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71" name="Google Shape;71;g352373341d4_0_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GOAL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g352373341d4_0_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Design a </a:t>
              </a:r>
              <a:r>
                <a:rPr lang="es-419" sz="1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personalized 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music recommendation system that adapts to different user </a:t>
              </a:r>
              <a:r>
                <a:rPr lang="es-419" sz="1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behavior profiles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g352373341d4_0_2"/>
          <p:cNvGrpSpPr/>
          <p:nvPr/>
        </p:nvGrpSpPr>
        <p:grpSpPr>
          <a:xfrm>
            <a:off x="2944204" y="1189775"/>
            <a:ext cx="3305700" cy="3483050"/>
            <a:chOff x="2944204" y="1189775"/>
            <a:chExt cx="3305700" cy="3483050"/>
          </a:xfrm>
        </p:grpSpPr>
        <p:sp>
          <p:nvSpPr>
            <p:cNvPr id="74" name="Google Shape;74;g352373341d4_0_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SOLUTION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g352373341d4_0_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Segment users based on </a:t>
              </a:r>
              <a:r>
                <a:rPr lang="es-419" sz="1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listening patterns 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and apply tailored </a:t>
              </a:r>
              <a:r>
                <a:rPr lang="es-419" sz="15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recommendation strategies 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(content-based, collaborative, or hybrid) for each group.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2373341d4_0_509"/>
          <p:cNvSpPr txBox="1">
            <a:spLocks noGrp="1"/>
          </p:cNvSpPr>
          <p:nvPr>
            <p:ph type="subTitle" idx="4294967295"/>
          </p:nvPr>
        </p:nvSpPr>
        <p:spPr>
          <a:xfrm>
            <a:off x="244400" y="238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 APROACH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" name="Google Shape;81;g352373341d4_0_509"/>
          <p:cNvGrpSpPr/>
          <p:nvPr/>
        </p:nvGrpSpPr>
        <p:grpSpPr>
          <a:xfrm>
            <a:off x="320839" y="1574025"/>
            <a:ext cx="4469944" cy="2544500"/>
            <a:chOff x="982445" y="1574025"/>
            <a:chExt cx="1966972" cy="2544500"/>
          </a:xfrm>
        </p:grpSpPr>
        <p:sp>
          <p:nvSpPr>
            <p:cNvPr id="82" name="Google Shape;82;g352373341d4_0_509"/>
            <p:cNvSpPr txBox="1"/>
            <p:nvPr/>
          </p:nvSpPr>
          <p:spPr>
            <a:xfrm>
              <a:off x="982445" y="1574025"/>
              <a:ext cx="1245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800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BEHAVIOR CLUSTERS</a:t>
              </a:r>
              <a:endParaRPr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g352373341d4_0_509"/>
            <p:cNvSpPr txBox="1"/>
            <p:nvPr/>
          </p:nvSpPr>
          <p:spPr>
            <a:xfrm>
              <a:off x="1114617" y="2695025"/>
              <a:ext cx="1834800" cy="14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Number of plays</a:t>
              </a:r>
              <a:endPara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Number of songs</a:t>
              </a:r>
              <a:endPara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Number of plays per song</a:t>
              </a:r>
              <a:endPara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Preferences for certain artists or songs</a:t>
              </a:r>
              <a:endPara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g352373341d4_0_50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D7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  </a:t>
              </a:r>
              <a:endParaRPr/>
            </a:p>
          </p:txBody>
        </p:sp>
        <p:sp>
          <p:nvSpPr>
            <p:cNvPr id="85" name="Google Shape;85;g352373341d4_0_50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g352373341d4_0_509"/>
          <p:cNvGrpSpPr/>
          <p:nvPr/>
        </p:nvGrpSpPr>
        <p:grpSpPr>
          <a:xfrm>
            <a:off x="4790471" y="1127536"/>
            <a:ext cx="3458603" cy="3185864"/>
            <a:chOff x="1083025" y="1128261"/>
            <a:chExt cx="1834900" cy="3185864"/>
          </a:xfrm>
        </p:grpSpPr>
        <p:sp>
          <p:nvSpPr>
            <p:cNvPr id="87" name="Google Shape;87;g352373341d4_0_509"/>
            <p:cNvSpPr txBox="1"/>
            <p:nvPr/>
          </p:nvSpPr>
          <p:spPr>
            <a:xfrm>
              <a:off x="1083120" y="1128261"/>
              <a:ext cx="1834800" cy="10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800" b="1">
                  <a:solidFill>
                    <a:srgbClr val="569CD6"/>
                  </a:solidFill>
                  <a:latin typeface="Roboto"/>
                  <a:ea typeface="Roboto"/>
                  <a:cs typeface="Roboto"/>
                  <a:sym typeface="Roboto"/>
                </a:rPr>
                <a:t>PERSONALIZED RECOMMENDATION STRATEGIES</a:t>
              </a:r>
              <a:endParaRPr sz="1800" b="1">
                <a:solidFill>
                  <a:srgbClr val="569C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g352373341d4_0_509"/>
            <p:cNvSpPr txBox="1"/>
            <p:nvPr/>
          </p:nvSpPr>
          <p:spPr>
            <a:xfrm>
              <a:off x="1235820" y="2695025"/>
              <a:ext cx="1505100" cy="16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7AF3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Popularity-Based </a:t>
              </a:r>
              <a:endParaRPr b="1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7AF3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Content-Based</a:t>
              </a:r>
              <a:endParaRPr b="1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7AF3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User-User Similarity Model</a:t>
              </a:r>
              <a:endParaRPr b="1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7AF3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SVF - Matrix Factorization</a:t>
              </a:r>
              <a:endParaRPr b="1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07AF3"/>
                </a:buClr>
                <a:buSzPts val="1400"/>
                <a:buFont typeface="Roboto"/>
                <a:buChar char="●"/>
              </a:pPr>
              <a:r>
                <a:rPr lang="es-419" b="1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Clustering-Based Model</a:t>
              </a:r>
              <a:endParaRPr b="1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g352373341d4_0_50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  </a:t>
              </a:r>
              <a:endParaRPr/>
            </a:p>
          </p:txBody>
        </p:sp>
        <p:sp>
          <p:nvSpPr>
            <p:cNvPr id="90" name="Google Shape;90;g352373341d4_0_50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373341d4_0_1777"/>
          <p:cNvSpPr txBox="1">
            <a:spLocks noGrp="1"/>
          </p:cNvSpPr>
          <p:nvPr>
            <p:ph type="subTitle" idx="4294967295"/>
          </p:nvPr>
        </p:nvSpPr>
        <p:spPr>
          <a:xfrm>
            <a:off x="244400" y="238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BEHAVIOR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g352373341d4_0_1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0" y="2571750"/>
            <a:ext cx="8123101" cy="163867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52373341d4_0_1777"/>
          <p:cNvSpPr txBox="1">
            <a:spLocks noGrp="1"/>
          </p:cNvSpPr>
          <p:nvPr>
            <p:ph type="subTitle" idx="4294967295"/>
          </p:nvPr>
        </p:nvSpPr>
        <p:spPr>
          <a:xfrm>
            <a:off x="244400" y="194173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Behavior by Cluster: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352373341d4_0_1777"/>
          <p:cNvSpPr/>
          <p:nvPr/>
        </p:nvSpPr>
        <p:spPr>
          <a:xfrm>
            <a:off x="244400" y="837275"/>
            <a:ext cx="1223700" cy="80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latin typeface="Proxima Nova"/>
                <a:ea typeface="Proxima Nova"/>
                <a:cs typeface="Proxima Nova"/>
                <a:sym typeface="Proxima Nova"/>
              </a:rPr>
              <a:t>76K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Proxima Nova"/>
                <a:ea typeface="Proxima Nova"/>
                <a:cs typeface="Proxima Nova"/>
                <a:sym typeface="Proxima Nova"/>
              </a:rPr>
              <a:t>Users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g352373341d4_0_1777"/>
          <p:cNvSpPr/>
          <p:nvPr/>
        </p:nvSpPr>
        <p:spPr>
          <a:xfrm>
            <a:off x="1556875" y="837300"/>
            <a:ext cx="1223700" cy="80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latin typeface="Proxima Nova"/>
                <a:ea typeface="Proxima Nova"/>
                <a:cs typeface="Proxima Nova"/>
                <a:sym typeface="Proxima Nova"/>
              </a:rPr>
              <a:t>26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Proxima Nova"/>
                <a:ea typeface="Proxima Nova"/>
                <a:cs typeface="Proxima Nova"/>
                <a:sym typeface="Proxima Nova"/>
              </a:rPr>
              <a:t>Songs / User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g352373341d4_0_1777"/>
          <p:cNvSpPr/>
          <p:nvPr/>
        </p:nvSpPr>
        <p:spPr>
          <a:xfrm>
            <a:off x="2869350" y="837300"/>
            <a:ext cx="1223700" cy="80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latin typeface="Proxima Nova"/>
                <a:ea typeface="Proxima Nova"/>
                <a:cs typeface="Proxima Nova"/>
                <a:sym typeface="Proxima Nova"/>
              </a:rPr>
              <a:t>78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Proxima Nova"/>
                <a:ea typeface="Proxima Nova"/>
                <a:cs typeface="Proxima Nova"/>
                <a:sym typeface="Proxima Nova"/>
              </a:rPr>
              <a:t>Play Count/ User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g352373341d4_0_1777"/>
          <p:cNvSpPr/>
          <p:nvPr/>
        </p:nvSpPr>
        <p:spPr>
          <a:xfrm>
            <a:off x="4181825" y="837300"/>
            <a:ext cx="1046400" cy="80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Proxima Nova"/>
                <a:ea typeface="Proxima Nova"/>
                <a:cs typeface="Proxima Nova"/>
                <a:sym typeface="Proxima Nova"/>
              </a:rPr>
              <a:t>Play Count/ Song / User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352373341d4_0_1777"/>
          <p:cNvSpPr/>
          <p:nvPr/>
        </p:nvSpPr>
        <p:spPr>
          <a:xfrm>
            <a:off x="5317000" y="837300"/>
            <a:ext cx="1223700" cy="80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latin typeface="Proxima Nova"/>
                <a:ea typeface="Proxima Nova"/>
                <a:cs typeface="Proxima Nova"/>
                <a:sym typeface="Proxima Nova"/>
              </a:rPr>
              <a:t>32%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Proxima Nova"/>
                <a:ea typeface="Proxima Nova"/>
                <a:cs typeface="Proxima Nova"/>
                <a:sym typeface="Proxima Nova"/>
              </a:rPr>
              <a:t>Top Artist Ratio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g352373341d4_0_1777"/>
          <p:cNvSpPr/>
          <p:nvPr/>
        </p:nvSpPr>
        <p:spPr>
          <a:xfrm>
            <a:off x="6629475" y="837300"/>
            <a:ext cx="1360800" cy="80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latin typeface="Proxima Nova"/>
                <a:ea typeface="Proxima Nova"/>
                <a:cs typeface="Proxima Nova"/>
                <a:sym typeface="Proxima Nova"/>
              </a:rPr>
              <a:t>46%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Proxima Nova"/>
                <a:ea typeface="Proxima Nova"/>
                <a:cs typeface="Proxima Nova"/>
                <a:sym typeface="Proxima Nova"/>
              </a:rPr>
              <a:t>Top 3 Songs Ratio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373341d4_0_1804"/>
          <p:cNvSpPr txBox="1">
            <a:spLocks noGrp="1"/>
          </p:cNvSpPr>
          <p:nvPr>
            <p:ph type="subTitle" idx="4294967295"/>
          </p:nvPr>
        </p:nvSpPr>
        <p:spPr>
          <a:xfrm>
            <a:off x="244400" y="238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 STRATEGIES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352373341d4_0_1804"/>
          <p:cNvSpPr/>
          <p:nvPr/>
        </p:nvSpPr>
        <p:spPr>
          <a:xfrm>
            <a:off x="3792518" y="187655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2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" name="Google Shape;110;g352373341d4_0_1804"/>
          <p:cNvSpPr/>
          <p:nvPr/>
        </p:nvSpPr>
        <p:spPr>
          <a:xfrm>
            <a:off x="7371924" y="2776249"/>
            <a:ext cx="1538100" cy="6300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🔬 Moderate Explorers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g352373341d4_0_1804"/>
          <p:cNvSpPr/>
          <p:nvPr/>
        </p:nvSpPr>
        <p:spPr>
          <a:xfrm>
            <a:off x="233975" y="2776249"/>
            <a:ext cx="1538100" cy="6300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🎧 Focused Repeater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g352373341d4_0_1804"/>
          <p:cNvSpPr/>
          <p:nvPr/>
        </p:nvSpPr>
        <p:spPr>
          <a:xfrm>
            <a:off x="233975" y="3675946"/>
            <a:ext cx="1538100" cy="1027800"/>
          </a:xfrm>
          <a:prstGeom prst="roundRect">
            <a:avLst>
              <a:gd name="adj" fmla="val 1552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Based Recommendation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3" name="Google Shape;113;g352373341d4_0_1804"/>
          <p:cNvSpPr/>
          <p:nvPr/>
        </p:nvSpPr>
        <p:spPr>
          <a:xfrm>
            <a:off x="7371924" y="3675946"/>
            <a:ext cx="1538100" cy="1027800"/>
          </a:xfrm>
          <a:prstGeom prst="roundRect">
            <a:avLst>
              <a:gd name="adj" fmla="val 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Popularity Based </a:t>
            </a:r>
            <a:r>
              <a:rPr lang="es-419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Similarity Based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(User - User)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g352373341d4_0_1804"/>
          <p:cNvCxnSpPr>
            <a:stCxn id="109" idx="2"/>
            <a:endCxn id="110" idx="0"/>
          </p:cNvCxnSpPr>
          <p:nvPr/>
        </p:nvCxnSpPr>
        <p:spPr>
          <a:xfrm rot="-5400000" flipH="1">
            <a:off x="6122618" y="758000"/>
            <a:ext cx="457200" cy="357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g352373341d4_0_1804"/>
          <p:cNvCxnSpPr>
            <a:stCxn id="111" idx="0"/>
            <a:endCxn id="109" idx="2"/>
          </p:cNvCxnSpPr>
          <p:nvPr/>
        </p:nvCxnSpPr>
        <p:spPr>
          <a:xfrm rot="-5400000">
            <a:off x="2553725" y="768349"/>
            <a:ext cx="457200" cy="355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g352373341d4_0_1804"/>
          <p:cNvCxnSpPr>
            <a:stCxn id="112" idx="0"/>
            <a:endCxn id="111" idx="2"/>
          </p:cNvCxnSpPr>
          <p:nvPr/>
        </p:nvCxnSpPr>
        <p:spPr>
          <a:xfrm rot="-5400000">
            <a:off x="868475" y="3540796"/>
            <a:ext cx="2697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g352373341d4_0_1804"/>
          <p:cNvCxnSpPr>
            <a:stCxn id="110" idx="2"/>
            <a:endCxn id="113" idx="0"/>
          </p:cNvCxnSpPr>
          <p:nvPr/>
        </p:nvCxnSpPr>
        <p:spPr>
          <a:xfrm rot="-5400000" flipH="1">
            <a:off x="8006424" y="3540799"/>
            <a:ext cx="2697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g352373341d4_0_1804"/>
          <p:cNvSpPr/>
          <p:nvPr/>
        </p:nvSpPr>
        <p:spPr>
          <a:xfrm>
            <a:off x="1918876" y="2776249"/>
            <a:ext cx="1538100" cy="6300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🔄 Casual Explorers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352373341d4_0_1804"/>
          <p:cNvSpPr/>
          <p:nvPr/>
        </p:nvSpPr>
        <p:spPr>
          <a:xfrm>
            <a:off x="1918876" y="3675946"/>
            <a:ext cx="1538100" cy="1027800"/>
          </a:xfrm>
          <a:prstGeom prst="roundRect">
            <a:avLst>
              <a:gd name="adj" fmla="val 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Popularity Based Recommendation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g352373341d4_0_1804"/>
          <p:cNvCxnSpPr>
            <a:stCxn id="118" idx="0"/>
            <a:endCxn id="109" idx="2"/>
          </p:cNvCxnSpPr>
          <p:nvPr/>
        </p:nvCxnSpPr>
        <p:spPr>
          <a:xfrm rot="-5400000">
            <a:off x="3396076" y="1610899"/>
            <a:ext cx="457200" cy="187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g352373341d4_0_1804"/>
          <p:cNvCxnSpPr/>
          <p:nvPr/>
        </p:nvCxnSpPr>
        <p:spPr>
          <a:xfrm rot="-5400000">
            <a:off x="2459325" y="3447053"/>
            <a:ext cx="457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g352373341d4_0_1804"/>
          <p:cNvSpPr/>
          <p:nvPr/>
        </p:nvSpPr>
        <p:spPr>
          <a:xfrm>
            <a:off x="3802953" y="2776249"/>
            <a:ext cx="1538100" cy="6300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🔁 Heavy Repeat Listeners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g352373341d4_0_1804"/>
          <p:cNvSpPr/>
          <p:nvPr/>
        </p:nvSpPr>
        <p:spPr>
          <a:xfrm>
            <a:off x="3802953" y="3675946"/>
            <a:ext cx="1538100" cy="1027800"/>
          </a:xfrm>
          <a:prstGeom prst="roundRect">
            <a:avLst>
              <a:gd name="adj" fmla="val 6339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 Based </a:t>
            </a:r>
            <a:r>
              <a:rPr lang="es-419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Similarity Based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 (SVD)</a:t>
            </a:r>
            <a:endParaRPr sz="13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4" name="Google Shape;124;g352373341d4_0_1804"/>
          <p:cNvCxnSpPr>
            <a:stCxn id="122" idx="0"/>
            <a:endCxn id="109" idx="2"/>
          </p:cNvCxnSpPr>
          <p:nvPr/>
        </p:nvCxnSpPr>
        <p:spPr>
          <a:xfrm rot="5400000" flipH="1">
            <a:off x="4338153" y="2542399"/>
            <a:ext cx="457200" cy="1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g352373341d4_0_1804"/>
          <p:cNvCxnSpPr/>
          <p:nvPr/>
        </p:nvCxnSpPr>
        <p:spPr>
          <a:xfrm rot="-5400000">
            <a:off x="4343400" y="3447053"/>
            <a:ext cx="457200" cy="600"/>
          </a:xfrm>
          <a:prstGeom prst="bentConnector3">
            <a:avLst>
              <a:gd name="adj1" fmla="val 351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g352373341d4_0_1804"/>
          <p:cNvSpPr/>
          <p:nvPr/>
        </p:nvSpPr>
        <p:spPr>
          <a:xfrm>
            <a:off x="5587442" y="2776249"/>
            <a:ext cx="1538100" cy="6300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🌍 Diverse Explorers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g352373341d4_0_1804"/>
          <p:cNvSpPr/>
          <p:nvPr/>
        </p:nvSpPr>
        <p:spPr>
          <a:xfrm>
            <a:off x="5587442" y="3675946"/>
            <a:ext cx="1538100" cy="1027800"/>
          </a:xfrm>
          <a:prstGeom prst="roundRect">
            <a:avLst>
              <a:gd name="adj" fmla="val 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 Based </a:t>
            </a:r>
            <a:r>
              <a:rPr lang="es-419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Similarity Based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(SVD)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g352373341d4_0_1804"/>
          <p:cNvCxnSpPr>
            <a:stCxn id="126" idx="0"/>
            <a:endCxn id="109" idx="2"/>
          </p:cNvCxnSpPr>
          <p:nvPr/>
        </p:nvCxnSpPr>
        <p:spPr>
          <a:xfrm rot="5400000" flipH="1">
            <a:off x="5230442" y="1650199"/>
            <a:ext cx="457200" cy="179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g352373341d4_0_1804"/>
          <p:cNvCxnSpPr/>
          <p:nvPr/>
        </p:nvCxnSpPr>
        <p:spPr>
          <a:xfrm rot="-5400000">
            <a:off x="6127888" y="3447053"/>
            <a:ext cx="457200" cy="600"/>
          </a:xfrm>
          <a:prstGeom prst="bentConnector3">
            <a:avLst>
              <a:gd name="adj1" fmla="val 351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g352373341d4_0_1804"/>
          <p:cNvSpPr/>
          <p:nvPr/>
        </p:nvSpPr>
        <p:spPr>
          <a:xfrm>
            <a:off x="244400" y="1008349"/>
            <a:ext cx="1538100" cy="6300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❄️ Cold-Start Users and No Cluster Users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1" name="Google Shape;131;g352373341d4_0_1804"/>
          <p:cNvSpPr/>
          <p:nvPr/>
        </p:nvSpPr>
        <p:spPr>
          <a:xfrm>
            <a:off x="1918875" y="1008350"/>
            <a:ext cx="3422100" cy="630000"/>
          </a:xfrm>
          <a:prstGeom prst="roundRect">
            <a:avLst>
              <a:gd name="adj" fmla="val 50000"/>
            </a:avLst>
          </a:prstGeom>
          <a:solidFill>
            <a:srgbClr val="307A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Popularity Based Recommendation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g352373341d4_0_1804" descr="a yellow star on a white background that looks like a smiley face (proporcionado por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600" y="425900"/>
            <a:ext cx="1794900" cy="17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373341d4_0_2397"/>
          <p:cNvSpPr txBox="1">
            <a:spLocks noGrp="1"/>
          </p:cNvSpPr>
          <p:nvPr>
            <p:ph type="subTitle" idx="4294967295"/>
          </p:nvPr>
        </p:nvSpPr>
        <p:spPr>
          <a:xfrm>
            <a:off x="244400" y="238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VALIDATION ANALYSIS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g352373341d4_0_2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25" y="1090912"/>
            <a:ext cx="6751243" cy="18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52373341d4_0_2397"/>
          <p:cNvSpPr txBox="1"/>
          <p:nvPr/>
        </p:nvSpPr>
        <p:spPr>
          <a:xfrm>
            <a:off x="839400" y="3164425"/>
            <a:ext cx="746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s-419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Casual and Moderate Explorers are the two groups with the lowest percentage of recommended songs listened to.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s-419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Diverse Explorers and Focused Repeaters are the segments with the highest accuracy in recommendations.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g352373341d4_0_2397" descr="a green square with a white check mark inside of it on a white background . (proporcionado por Tenor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088" y="1644875"/>
            <a:ext cx="273725" cy="2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52373341d4_0_2397" descr="a green square with a white check mark inside of it on a white background . (proporcionado por Tenor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100" y="2404638"/>
            <a:ext cx="273725" cy="2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52373341d4_0_2397"/>
          <p:cNvSpPr txBox="1"/>
          <p:nvPr/>
        </p:nvSpPr>
        <p:spPr>
          <a:xfrm>
            <a:off x="7610338" y="2100775"/>
            <a:ext cx="27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1F1F1F"/>
                </a:solidFill>
                <a:highlight>
                  <a:srgbClr val="FFFFFF"/>
                </a:highlight>
              </a:rPr>
              <a:t>⚠️</a:t>
            </a:r>
            <a:endParaRPr/>
          </a:p>
        </p:txBody>
      </p:sp>
      <p:sp>
        <p:nvSpPr>
          <p:cNvPr id="143" name="Google Shape;143;g352373341d4_0_2397"/>
          <p:cNvSpPr txBox="1"/>
          <p:nvPr/>
        </p:nvSpPr>
        <p:spPr>
          <a:xfrm>
            <a:off x="7604263" y="1831625"/>
            <a:ext cx="3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74747"/>
                </a:solidFill>
                <a:highlight>
                  <a:srgbClr val="FFFFFF"/>
                </a:highlight>
              </a:rPr>
              <a:t>🚨</a:t>
            </a:r>
            <a:endParaRPr/>
          </a:p>
        </p:txBody>
      </p:sp>
      <p:sp>
        <p:nvSpPr>
          <p:cNvPr id="144" name="Google Shape;144;g352373341d4_0_2397"/>
          <p:cNvSpPr txBox="1"/>
          <p:nvPr/>
        </p:nvSpPr>
        <p:spPr>
          <a:xfrm>
            <a:off x="7604250" y="2632600"/>
            <a:ext cx="3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74747"/>
                </a:solidFill>
                <a:highlight>
                  <a:srgbClr val="FFFFFF"/>
                </a:highlight>
              </a:rPr>
              <a:t>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373341d4_0_2427"/>
          <p:cNvSpPr txBox="1">
            <a:spLocks noGrp="1"/>
          </p:cNvSpPr>
          <p:nvPr>
            <p:ph type="subTitle" idx="4294967295"/>
          </p:nvPr>
        </p:nvSpPr>
        <p:spPr>
          <a:xfrm>
            <a:off x="244400" y="238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352373341d4_0_2427"/>
          <p:cNvSpPr txBox="1"/>
          <p:nvPr/>
        </p:nvSpPr>
        <p:spPr>
          <a:xfrm>
            <a:off x="244400" y="870900"/>
            <a:ext cx="79335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Explore </a:t>
            </a:r>
            <a:r>
              <a:rPr lang="es-419" sz="1700" b="1">
                <a:solidFill>
                  <a:srgbClr val="76B7EA"/>
                </a:solidFill>
              </a:rPr>
              <a:t>advanced techniques</a:t>
            </a:r>
            <a:r>
              <a:rPr lang="es-419" sz="1700">
                <a:solidFill>
                  <a:schemeClr val="lt1"/>
                </a:solidFill>
              </a:rPr>
              <a:t> to improve recommendation accuracy.</a:t>
            </a:r>
            <a:br>
              <a:rPr lang="es-419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Incorporate comprehensive </a:t>
            </a:r>
            <a:r>
              <a:rPr lang="es-419" sz="1700" b="1">
                <a:solidFill>
                  <a:srgbClr val="76B7EA"/>
                </a:solidFill>
              </a:rPr>
              <a:t>user and song data</a:t>
            </a:r>
            <a:r>
              <a:rPr lang="es-419" sz="1700">
                <a:solidFill>
                  <a:schemeClr val="lt1"/>
                </a:solidFill>
              </a:rPr>
              <a:t> (demographic, behavioral) for personalized recommendations.</a:t>
            </a:r>
            <a:br>
              <a:rPr lang="es-419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Include </a:t>
            </a:r>
            <a:r>
              <a:rPr lang="es-419" sz="1700" b="1">
                <a:solidFill>
                  <a:srgbClr val="76B7EA"/>
                </a:solidFill>
              </a:rPr>
              <a:t>contextual information</a:t>
            </a:r>
            <a:r>
              <a:rPr lang="es-419" sz="1700">
                <a:solidFill>
                  <a:schemeClr val="lt1"/>
                </a:solidFill>
              </a:rPr>
              <a:t> (time of day, day of week, user activity) to tailor recommendations.</a:t>
            </a:r>
            <a:br>
              <a:rPr lang="es-419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Propose </a:t>
            </a:r>
            <a:r>
              <a:rPr lang="es-419" sz="1700" b="1">
                <a:solidFill>
                  <a:srgbClr val="76B7EA"/>
                </a:solidFill>
              </a:rPr>
              <a:t>additional metrics</a:t>
            </a:r>
            <a:r>
              <a:rPr lang="es-419" sz="1700">
                <a:solidFill>
                  <a:schemeClr val="lt1"/>
                </a:solidFill>
              </a:rPr>
              <a:t> to evaluate recommendation effectiveness.</a:t>
            </a:r>
            <a:br>
              <a:rPr lang="es-419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Conduct </a:t>
            </a:r>
            <a:r>
              <a:rPr lang="es-419" sz="1700" b="1">
                <a:solidFill>
                  <a:srgbClr val="76B7EA"/>
                </a:solidFill>
              </a:rPr>
              <a:t>A/B testing</a:t>
            </a:r>
            <a:r>
              <a:rPr lang="es-419" sz="1700">
                <a:solidFill>
                  <a:schemeClr val="lt1"/>
                </a:solidFill>
              </a:rPr>
              <a:t> with control and strategy groups to measure the impact of recommendations on user behavior.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2373341d4_0_2445"/>
          <p:cNvSpPr txBox="1">
            <a:spLocks noGrp="1"/>
          </p:cNvSpPr>
          <p:nvPr>
            <p:ph type="subTitle" idx="4294967295"/>
          </p:nvPr>
        </p:nvSpPr>
        <p:spPr>
          <a:xfrm>
            <a:off x="244400" y="238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BENEFITS, COSTS AND RISKS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" name="Google Shape;166;g352373341d4_0_2445"/>
          <p:cNvGrpSpPr/>
          <p:nvPr/>
        </p:nvGrpSpPr>
        <p:grpSpPr>
          <a:xfrm rot="10800000">
            <a:off x="5982833" y="1483306"/>
            <a:ext cx="2798149" cy="3273671"/>
            <a:chOff x="1830046" y="1146343"/>
            <a:chExt cx="1827900" cy="2399700"/>
          </a:xfrm>
        </p:grpSpPr>
        <p:sp>
          <p:nvSpPr>
            <p:cNvPr id="167" name="Google Shape;167;g352373341d4_0_2445"/>
            <p:cNvSpPr/>
            <p:nvPr/>
          </p:nvSpPr>
          <p:spPr>
            <a:xfrm rot="-5400000">
              <a:off x="1544146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EDA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g352373341d4_0_2445"/>
            <p:cNvSpPr/>
            <p:nvPr/>
          </p:nvSpPr>
          <p:spPr>
            <a:xfrm flipH="1">
              <a:off x="1918613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g352373341d4_0_2445"/>
          <p:cNvGrpSpPr/>
          <p:nvPr/>
        </p:nvGrpSpPr>
        <p:grpSpPr>
          <a:xfrm rot="10800000">
            <a:off x="3184455" y="867880"/>
            <a:ext cx="2798149" cy="3273671"/>
            <a:chOff x="3658096" y="1597469"/>
            <a:chExt cx="1827900" cy="2399700"/>
          </a:xfrm>
        </p:grpSpPr>
        <p:sp>
          <p:nvSpPr>
            <p:cNvPr id="170" name="Google Shape;170;g352373341d4_0_2445"/>
            <p:cNvSpPr/>
            <p:nvPr/>
          </p:nvSpPr>
          <p:spPr>
            <a:xfrm rot="5400000">
              <a:off x="3372196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g352373341d4_0_2445"/>
            <p:cNvSpPr/>
            <p:nvPr/>
          </p:nvSpPr>
          <p:spPr>
            <a:xfrm rot="10800000" flipH="1">
              <a:off x="3748030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g352373341d4_0_2445"/>
          <p:cNvGrpSpPr/>
          <p:nvPr/>
        </p:nvGrpSpPr>
        <p:grpSpPr>
          <a:xfrm rot="10800000">
            <a:off x="386305" y="1483306"/>
            <a:ext cx="2798149" cy="3273671"/>
            <a:chOff x="5485996" y="1146343"/>
            <a:chExt cx="1827900" cy="2399700"/>
          </a:xfrm>
        </p:grpSpPr>
        <p:sp>
          <p:nvSpPr>
            <p:cNvPr id="173" name="Google Shape;173;g352373341d4_0_2445"/>
            <p:cNvSpPr/>
            <p:nvPr/>
          </p:nvSpPr>
          <p:spPr>
            <a:xfrm rot="-5400000">
              <a:off x="5200096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EDA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g352373341d4_0_2445"/>
            <p:cNvSpPr/>
            <p:nvPr/>
          </p:nvSpPr>
          <p:spPr>
            <a:xfrm flipH="1">
              <a:off x="5574563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g352373341d4_0_2445"/>
            <p:cNvSpPr txBox="1"/>
            <p:nvPr/>
          </p:nvSpPr>
          <p:spPr>
            <a:xfrm rot="10800000">
              <a:off x="5574563" y="1686385"/>
              <a:ext cx="1649400" cy="176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RISKS</a:t>
              </a:r>
              <a:endParaRPr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Behavioral Shifts: Dynamic re-clustering and adaptive models.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Cold-Start Problem: Difficulty in classifying new users.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Maintenance.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" name="Google Shape;176;g352373341d4_0_2445"/>
          <p:cNvSpPr txBox="1"/>
          <p:nvPr/>
        </p:nvSpPr>
        <p:spPr>
          <a:xfrm>
            <a:off x="3321250" y="1599925"/>
            <a:ext cx="2524800" cy="2448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endParaRPr sz="1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Satisfaction.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Loyalty: Stronger engagement with users.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Conversion: Better uptake of new features or content.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352373341d4_0_2445"/>
          <p:cNvSpPr txBox="1"/>
          <p:nvPr/>
        </p:nvSpPr>
        <p:spPr>
          <a:xfrm>
            <a:off x="6119500" y="1617025"/>
            <a:ext cx="2524800" cy="24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COSTS</a:t>
            </a:r>
            <a:endParaRPr sz="15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Computational costs.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s-41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Initial Investment: Resources needed for implementation and testing.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>
            <a:alpha val="90590"/>
          </a:srgbClr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2373341d4_0_2696"/>
          <p:cNvSpPr txBox="1">
            <a:spLocks noGrp="1"/>
          </p:cNvSpPr>
          <p:nvPr>
            <p:ph type="subTitle" idx="4294967295"/>
          </p:nvPr>
        </p:nvSpPr>
        <p:spPr>
          <a:xfrm>
            <a:off x="626625" y="397125"/>
            <a:ext cx="29055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APPENDIX</a:t>
            </a:r>
            <a:endParaRPr sz="4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Presentación en pantalla (16:9)</PresentationFormat>
  <Paragraphs>123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Roboto</vt:lpstr>
      <vt:lpstr>Proxima Nova</vt:lpstr>
      <vt:lpstr>Arial</vt:lpstr>
      <vt:lpstr>Spearmint</vt:lpstr>
      <vt:lpstr>Spotify:  Music Recommendation System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Ximena Lisouski</cp:lastModifiedBy>
  <cp:revision>1</cp:revision>
  <dcterms:modified xsi:type="dcterms:W3CDTF">2025-05-12T21:56:21Z</dcterms:modified>
</cp:coreProperties>
</file>