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8" r:id="rId5"/>
    <p:sldId id="259" r:id="rId6"/>
    <p:sldId id="260" r:id="rId7"/>
    <p:sldId id="261" r:id="rId8"/>
    <p:sldId id="304" r:id="rId9"/>
    <p:sldId id="305" r:id="rId10"/>
    <p:sldId id="263" r:id="rId11"/>
    <p:sldId id="302" r:id="rId12"/>
    <p:sldId id="265" r:id="rId13"/>
    <p:sldId id="303" r:id="rId14"/>
    <p:sldId id="279" r:id="rId15"/>
    <p:sldId id="280" r:id="rId16"/>
    <p:sldId id="281" r:id="rId17"/>
    <p:sldId id="272" r:id="rId18"/>
    <p:sldId id="273" r:id="rId19"/>
    <p:sldId id="274" r:id="rId20"/>
    <p:sldId id="275" r:id="rId21"/>
    <p:sldId id="278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5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6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5.png"/><Relationship Id="rId2" Type="http://schemas.openxmlformats.org/officeDocument/2006/relationships/tags" Target="../tags/tag87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6.pn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6.pn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6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../media/image6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5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1" Type="http://schemas.openxmlformats.org/officeDocument/2006/relationships/tags" Target="../tags/tag9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6.png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6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image" Target="../media/image6.png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6.png"/><Relationship Id="rId2" Type="http://schemas.openxmlformats.org/officeDocument/2006/relationships/tags" Target="../tags/tag188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7.png"/><Relationship Id="rId2" Type="http://schemas.openxmlformats.org/officeDocument/2006/relationships/tags" Target="../tags/tag196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image" Target="../media/image6.png"/><Relationship Id="rId2" Type="http://schemas.openxmlformats.org/officeDocument/2006/relationships/tags" Target="../tags/tag20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image" Target="../media/image6.png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tags" Target="../tags/tag214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698"/>
            <a:ext cx="8890064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8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048487" y="1918251"/>
            <a:ext cx="8095027" cy="1172009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6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444299" y="3111650"/>
            <a:ext cx="5356247" cy="444183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183756" y="4098781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5183754" y="4516910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1"/>
            </p:custDataLst>
          </p:nvPr>
        </p:nvCxnSpPr>
        <p:spPr>
          <a:xfrm>
            <a:off x="4019550" y="981710"/>
            <a:ext cx="41529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2"/>
            </p:custDataLst>
          </p:nvPr>
        </p:nvCxnSpPr>
        <p:spPr>
          <a:xfrm>
            <a:off x="4021455" y="5076190"/>
            <a:ext cx="41509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3"/>
            </p:custDataLst>
          </p:nvPr>
        </p:nvCxnSpPr>
        <p:spPr>
          <a:xfrm>
            <a:off x="4048125" y="960755"/>
            <a:ext cx="0" cy="10039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4"/>
            </p:custDataLst>
          </p:nvPr>
        </p:nvCxnSpPr>
        <p:spPr>
          <a:xfrm>
            <a:off x="8143875" y="979805"/>
            <a:ext cx="0" cy="9785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5"/>
            </p:custDataLst>
          </p:nvPr>
        </p:nvCxnSpPr>
        <p:spPr>
          <a:xfrm>
            <a:off x="40417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6"/>
            </p:custDataLst>
          </p:nvPr>
        </p:nvCxnSpPr>
        <p:spPr>
          <a:xfrm>
            <a:off x="81438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 userDrawn="1">
            <p:custDataLst>
              <p:tags r:id="rId17"/>
            </p:custDataLst>
          </p:nvPr>
        </p:nvSpPr>
        <p:spPr>
          <a:xfrm flipV="1">
            <a:off x="5877345" y="3747048"/>
            <a:ext cx="437310" cy="195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191367"/>
            <a:ext cx="10852237" cy="69383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119326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58996" y="960926"/>
            <a:ext cx="10477089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42116" y="3302770"/>
            <a:ext cx="4478665" cy="574744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42116" y="3901846"/>
            <a:ext cx="4478665" cy="522514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358118" y="2620731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2358118" y="5007952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555843" y="1651480"/>
            <a:ext cx="5080314" cy="1841994"/>
          </a:xfrm>
        </p:spPr>
        <p:txBody>
          <a:bodyPr lIns="90000" tIns="46800" rIns="90000" bIns="0" anchor="b" anchorCtr="0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00034" cy="323535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11"/>
            </p:custDataLst>
          </p:nvPr>
        </p:nvSpPr>
        <p:spPr>
          <a:xfrm>
            <a:off x="4625288" y="2373457"/>
            <a:ext cx="6646785" cy="216093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-1"/>
            <a:ext cx="12192000" cy="1303832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2192000" cy="1303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3934225" cy="438912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2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8.jpeg"/><Relationship Id="rId1" Type="http://schemas.openxmlformats.org/officeDocument/2006/relationships/tags" Target="../tags/tag2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3.png"/><Relationship Id="rId3" Type="http://schemas.openxmlformats.org/officeDocument/2006/relationships/tags" Target="../tags/tag242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10" y="4681332"/>
            <a:ext cx="1377900" cy="1458673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650968" y="3272479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20000"/>
              </a:lnSpc>
              <a:buSzPct val="100000"/>
              <a:buNone/>
            </a:pPr>
            <a:r>
              <a:rPr lang="zh-CN" altLang="en-US" sz="1800" spc="100">
                <a:solidFill>
                  <a:schemeClr val="lt1"/>
                </a:solidFill>
              </a:rPr>
              <a:t>书承小程序</a:t>
            </a:r>
            <a:endParaRPr lang="zh-CN" altLang="en-US" sz="1800" spc="100">
              <a:solidFill>
                <a:schemeClr val="lt1"/>
              </a:solidFill>
            </a:endParaRPr>
          </a:p>
          <a:p>
            <a:pPr marL="0" lvl="0">
              <a:lnSpc>
                <a:spcPct val="120000"/>
              </a:lnSpc>
              <a:buNone/>
            </a:pPr>
            <a:r>
              <a:rPr lang="en-US" altLang="zh-CN" sz="1800" spc="100">
                <a:solidFill>
                  <a:schemeClr val="lt1"/>
                </a:solidFill>
              </a:rPr>
              <a:t>G9</a:t>
            </a:r>
            <a:endParaRPr lang="en-US" altLang="zh-CN" sz="1800" spc="100">
              <a:solidFill>
                <a:schemeClr val="lt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200" spc="260">
                <a:solidFill>
                  <a:schemeClr val="lt1"/>
                </a:solidFill>
              </a:rPr>
              <a:t>实现评审</a:t>
            </a:r>
            <a:endParaRPr lang="zh-CN" altLang="zh-CN" sz="4200" spc="260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7.版本控制服务器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075" y="1314450"/>
            <a:ext cx="8382000" cy="422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4" name="图形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泪珠形 5"/>
          <p:cNvSpPr/>
          <p:nvPr>
            <p:custDataLst>
              <p:tags r:id="rId5"/>
            </p:custDataLst>
          </p:nvPr>
        </p:nvSpPr>
        <p:spPr>
          <a:xfrm>
            <a:off x="5465523" y="0"/>
            <a:ext cx="6726477" cy="6726477"/>
          </a:xfrm>
          <a:prstGeom prst="teardrop">
            <a:avLst/>
          </a:prstGeom>
          <a:solidFill>
            <a:schemeClr val="dk2">
              <a:alpha val="54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2386940"/>
            <a:ext cx="12191999" cy="4471059"/>
          </a:xfrm>
          <a:prstGeom prst="rect">
            <a:avLst/>
          </a:prstGeom>
          <a:solidFill>
            <a:schemeClr val="dk2">
              <a:alpha val="54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733515" y="6065929"/>
            <a:ext cx="8724970" cy="124572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3049980" y="783771"/>
            <a:ext cx="6092041" cy="807522"/>
          </a:xfrm>
          <a:prstGeom prst="rect">
            <a:avLst/>
          </a:prstGeom>
          <a:solidFill>
            <a:schemeClr val="lt1"/>
          </a:solidFill>
          <a:ln w="25400">
            <a:noFill/>
          </a:ln>
          <a:effectLst>
            <a:outerShdw blurRad="50800" dist="76200" dir="5400000" sx="101000" sy="101000" algn="t" rotWithShape="0">
              <a:schemeClr val="dk1">
                <a:lumMod val="95000"/>
                <a:lumOff val="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260496" y="872572"/>
            <a:ext cx="5671008" cy="6299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60" normalizeH="0" noProof="0">
                <a:ln>
                  <a:noFill/>
                </a:ln>
                <a:solidFill>
                  <a:schemeClr val="accent1"/>
                </a:solidFill>
                <a:effectLst/>
                <a:cs typeface="微软雅黑" panose="020B0503020204020204" pitchFamily="34" charset="-122"/>
              </a:rPr>
              <a:t>8.测试计划</a:t>
            </a:r>
            <a:endParaRPr kumimoji="0" lang="zh-CN" altLang="en-US" sz="3200" b="1" i="0" kern="1200" cap="none" spc="160" normalizeH="0" noProof="0">
              <a:ln>
                <a:noFill/>
              </a:ln>
              <a:solidFill>
                <a:schemeClr val="accent1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733515" y="2110740"/>
            <a:ext cx="8724970" cy="369570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260600" y="2878455"/>
            <a:ext cx="7670800" cy="21602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None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en-US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详见测试计划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9.测试结果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10.集成测试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11.系统测试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12.用户环境的测试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13.最终用户的测试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0" y="289560"/>
            <a:ext cx="4681855" cy="5732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92250"/>
            <a:ext cx="6134100" cy="4314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14.用户手册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1032"/>
          <a:stretch>
            <a:fillRect/>
          </a:stretch>
        </p:blipFill>
        <p:spPr>
          <a:xfrm>
            <a:off x="1450975" y="952500"/>
            <a:ext cx="919289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15.项目总结及评价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各类文件标准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/>
              <a:t>2 张善文；雷英杰，王旭启等编著．软件测试及其案例分析：西安电子科技大学出版社，2012.12：第120页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07" y="386084"/>
            <a:ext cx="10852237" cy="441964"/>
          </a:xfrm>
        </p:spPr>
        <p:txBody>
          <a:bodyPr/>
          <a:p>
            <a:pPr algn="ctr"/>
            <a:r>
              <a:rPr lang="zh-CN" altLang="en-US"/>
              <a:t>目录（据评审表）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3755" y="946785"/>
            <a:ext cx="4195445" cy="5388610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en-US" altLang="zh-CN" sz="1900"/>
              <a:t>1.</a:t>
            </a:r>
            <a:r>
              <a:rPr sz="1900"/>
              <a:t>程序清单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2.</a:t>
            </a:r>
            <a:r>
              <a:rPr sz="1900"/>
              <a:t>小组代码规范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3.</a:t>
            </a:r>
            <a:r>
              <a:rPr sz="1900"/>
              <a:t>单元测试用例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5.</a:t>
            </a:r>
            <a:r>
              <a:rPr sz="1900"/>
              <a:t>修订后的详细设计文件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6.</a:t>
            </a:r>
            <a:r>
              <a:rPr sz="1900"/>
              <a:t>白盒测试原则体现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7.</a:t>
            </a:r>
            <a:r>
              <a:rPr sz="1900"/>
              <a:t>版本控制服务器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8.</a:t>
            </a:r>
            <a:r>
              <a:rPr sz="1900"/>
              <a:t>测试计划</a:t>
            </a:r>
            <a:endParaRPr sz="1900"/>
          </a:p>
          <a:p>
            <a:pPr>
              <a:lnSpc>
                <a:spcPct val="200000"/>
              </a:lnSpc>
            </a:pPr>
            <a:endParaRPr sz="1900"/>
          </a:p>
          <a:p>
            <a:pPr>
              <a:lnSpc>
                <a:spcPct val="200000"/>
              </a:lnSpc>
            </a:pPr>
            <a:endParaRPr sz="1300"/>
          </a:p>
        </p:txBody>
      </p:sp>
      <p:sp>
        <p:nvSpPr>
          <p:cNvPr id="4" name="文本框 3"/>
          <p:cNvSpPr txBox="1"/>
          <p:nvPr/>
        </p:nvSpPr>
        <p:spPr>
          <a:xfrm>
            <a:off x="6814185" y="946785"/>
            <a:ext cx="45650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9.</a:t>
            </a:r>
            <a:r>
              <a:rPr sz="2000">
                <a:sym typeface="+mn-ea"/>
              </a:rPr>
              <a:t>测试结果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10.</a:t>
            </a:r>
            <a:r>
              <a:rPr sz="2000">
                <a:sym typeface="+mn-ea"/>
              </a:rPr>
              <a:t>集成测试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11.</a:t>
            </a:r>
            <a:r>
              <a:rPr sz="2000">
                <a:sym typeface="+mn-ea"/>
              </a:rPr>
              <a:t>系统测试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12.</a:t>
            </a:r>
            <a:r>
              <a:rPr sz="2000">
                <a:sym typeface="+mn-ea"/>
              </a:rPr>
              <a:t>用户环境的测试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13.</a:t>
            </a:r>
            <a:r>
              <a:rPr sz="2000">
                <a:sym typeface="+mn-ea"/>
              </a:rPr>
              <a:t>最终用户的测试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14.</a:t>
            </a:r>
            <a:r>
              <a:rPr sz="2000">
                <a:sym typeface="+mn-ea"/>
              </a:rPr>
              <a:t>用户手册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15.</a:t>
            </a:r>
            <a:r>
              <a:rPr sz="2000">
                <a:sym typeface="+mn-ea"/>
              </a:rPr>
              <a:t>项目总结</a:t>
            </a:r>
            <a:r>
              <a:rPr lang="zh-CN" sz="2000">
                <a:sym typeface="+mn-ea"/>
              </a:rPr>
              <a:t>及评价</a:t>
            </a:r>
            <a:endParaRPr 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16.</a:t>
            </a:r>
            <a:r>
              <a:rPr lang="zh-CN" altLang="en-US" sz="2000">
                <a:sym typeface="+mn-ea"/>
              </a:rPr>
              <a:t>参考文献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bIns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800" spc="720">
                <a:solidFill>
                  <a:schemeClr val="bg1"/>
                </a:solidFill>
                <a:latin typeface="Arial" panose="020B0604020202020204" pitchFamily="34" charset="0"/>
              </a:rPr>
              <a:t>谢谢</a:t>
            </a:r>
            <a:endParaRPr sz="8800" spc="72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1.程序清单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165" y="605155"/>
            <a:ext cx="5505450" cy="6607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2.小组代码规范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410" y="1304290"/>
            <a:ext cx="5507355" cy="4480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1335" y="5670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代码规范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2445385"/>
            <a:ext cx="402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代码走查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3043"/>
          <a:stretch>
            <a:fillRect/>
          </a:stretch>
        </p:blipFill>
        <p:spPr>
          <a:xfrm>
            <a:off x="391160" y="3195320"/>
            <a:ext cx="5638800" cy="2124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pic>
        <p:nvPicPr>
          <p:cNvPr id="3" name="图片 2" descr="登陆注册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010" y="989965"/>
            <a:ext cx="3616325" cy="5726430"/>
          </a:xfrm>
          <a:prstGeom prst="rect">
            <a:avLst/>
          </a:prstGeom>
        </p:spPr>
      </p:pic>
      <p:pic>
        <p:nvPicPr>
          <p:cNvPr id="4" name="图片 3" descr="管理员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95" y="1463040"/>
            <a:ext cx="5568950" cy="4911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5205" y="629920"/>
            <a:ext cx="221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登陆注册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1910" y="989965"/>
            <a:ext cx="24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pic>
        <p:nvPicPr>
          <p:cNvPr id="4" name="图片 3" descr="购买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8840" y="1417320"/>
            <a:ext cx="3881120" cy="5302250"/>
          </a:xfrm>
          <a:prstGeom prst="rect">
            <a:avLst/>
          </a:prstGeom>
        </p:spPr>
      </p:pic>
      <p:pic>
        <p:nvPicPr>
          <p:cNvPr id="5" name="图片 4" descr="售卖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5" y="1417320"/>
            <a:ext cx="3580765" cy="5208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5205" y="7829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售卖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73695" y="907415"/>
            <a:ext cx="187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pic>
        <p:nvPicPr>
          <p:cNvPr id="4" name="图片 3" descr="求购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2993390"/>
            <a:ext cx="6511290" cy="3067050"/>
          </a:xfrm>
          <a:prstGeom prst="rect">
            <a:avLst/>
          </a:prstGeom>
        </p:spPr>
      </p:pic>
      <p:pic>
        <p:nvPicPr>
          <p:cNvPr id="5" name="图片 4" descr="消息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757680"/>
            <a:ext cx="3619500" cy="491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38415" y="2345055"/>
            <a:ext cx="96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32660" y="1271905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5.修订后的详细设计文件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4680" y="2424430"/>
            <a:ext cx="7310755" cy="2734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8590" y="2298065"/>
            <a:ext cx="2404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主要是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数据库设计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伪代码设计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软件结构设计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界面原型设计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6.白盒测试原则体现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一个模块中的所有独立路径至少被测试一次。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 spc="120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所有逻辑值均需测试true和false两种情况。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检査程序的内部数据结构，保证其结构的有效性。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在取值的上、下边界及可操作范围内运行所有循环</a:t>
            </a: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endParaRPr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详见测试报告</a:t>
            </a:r>
            <a:endParaRPr lang="zh-CN" altLang="en-US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329ed63bfc594ba98e10452f2d4aed7e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d3563b9de624b8e89c033b83a247f2d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461feddfc4066807b91ed8d21bf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19320df02497fab8e01b4196f48e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166"/>
  <p:tag name="KSO_WM_TEMPLATE_THUMBS_INDEX" val="1、8、9、10、11、12、13、15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28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f6934ad69ebe4401a6cff62ea25a72df"/>
  <p:tag name="KSO_WM_CHIP_GROUPID" val="5ebe339f0ac41c4a0a5255b8"/>
  <p:tag name="KSO_WM_CHIP_XID" val="5ebe339f0ac41c4a0a5255b9"/>
  <p:tag name="KSO_WM_CHIP_FILLAREA_FILL_RULE" val="{&quot;fill_align&quot;:&quot;cm&quot;,&quot;fill_mode&quot;:&quot;adaptive&quot;,&quot;sacle_strategy&quot;:&quot;smart&quot;}"/>
  <p:tag name="KSO_WM_ASSEMBLE_CHIP_INDEX" val="4520e9b360af4e98bad2816dc5dc278c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77"/>
  <p:tag name="KSO_WM_TEMPLATE_ASSEMBLE_GROUPID" val="5fbdc04a9532eafaafd238c3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021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19"/>
  <p:tag name="KSO_WM_SLIDE_LAYOUT" val="a_b"/>
  <p:tag name="KSO_WM_SLIDE_LAYOUT_CNT" val="1_1"/>
  <p:tag name="KSO_WM_UNIT_SHOW_EDIT_AREA_INDICATION" val="1"/>
  <p:tag name="KSO_WM_TEMPLATE_THUMBS_INDEX" val="1、2、3、4、7、48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26T14:26:01&quot;,&quot;maxSize&quot;:{&quot;size1&quot;:46.850663413345131},&quot;minSize&quot;:{&quot;size1&quot;:28.950663413345133},&quot;normalSize&quot;:{&quot;size1&quot;:46.850663413345131},&quot;subLayout&quot;:[{&quot;id&quot;:&quot;2020-11-26T14:26:01&quot;,&quot;margin&quot;:{&quot;bottom&quot;:0.16114902496337891,&quot;left&quot;:4.5896391868591309,&quot;right&quot;:4.5824065208435059,&quot;top&quot;:5.7088427543640137},&quot;type&quot;:0},{&quot;id&quot;:&quot;2020-11-26T14:26:01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f4a632574a1ee74b31c4d"/>
  <p:tag name="KSO_WM_TEMPLATE_ASSEMBLE_GROUPID" val="5fbdc04a9532eafaafd238c3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7_1*i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7_1*i*5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7_1*i*2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7_1*i*3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</p:tagLst>
</file>

<file path=ppt/tags/tag247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7_1*i*4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</p:tagLst>
</file>

<file path=ppt/tags/tag249.xml><?xml version="1.0" encoding="utf-8"?>
<p:tagLst xmlns:p="http://schemas.openxmlformats.org/presentationml/2006/main">
  <p:tag name="KSO_WM_UNIT_TEXT_PART_ID_V2" val="b-3-1"/>
  <p:tag name="KSO_WM_UNIT_PRESET_TEXT" val="点击此处添加正文，文字是您思想的提炼，请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50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67"/>
  <p:tag name="KSO_WM_SLIDE_ID" val="diagram20198667_1"/>
  <p:tag name="KSO_WM_TEMPLATE_SUBCATEGORY" val="8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SLIDE_LAYOUT" val="a_f"/>
  <p:tag name="KSO_WM_SLIDE_LAYOUT_CNT" val="1_1"/>
  <p:tag name="KSO_WM_TEMPLATE_MASTER_TYPE" val="0"/>
  <p:tag name="KSO_WM_TEMPLATE_COLOR_TYPE" val="0"/>
  <p:tag name="KSO_WM_SLIDE_BACKGROUND_TYPE" val="general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9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66_15*a*1"/>
  <p:tag name="KSO_WM_TEMPLATE_CATEGORY" val="custom"/>
  <p:tag name="KSO_WM_TEMPLATE_INDEX" val="20192166"/>
  <p:tag name="KSO_WM_UNIT_LAYERLEVEL" val="1"/>
  <p:tag name="KSO_WM_TAG_VERSION" val="1.0"/>
  <p:tag name="KSO_WM_BEAUTIFY_FLAG" val="#wm#"/>
  <p:tag name="KSO_WM_UNIT_PRESET_TEXT" val="THANKS."/>
  <p:tag name="KSO_WM_UNIT_NOCLEAR" val="1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192166"/>
  <p:tag name="KSO_WM_SLIDE_ID" val="custom20192166_15"/>
  <p:tag name="KSO_WM_SLIDE_ITEM_CNT" val="0"/>
  <p:tag name="KSO_WM_SLIDE_INDEX" val="15"/>
  <p:tag name="KSO_WM_TAG_VERSION" val="1.0"/>
  <p:tag name="KSO_WM_SLIDE_TYPE" val="endPage"/>
  <p:tag name="KSO_WM_SLIDE_SUBTYPE" val="pureTxt"/>
  <p:tag name="KSO_WM_SLIDE_LAYOUT" val="a"/>
  <p:tag name="KSO_WM_SLIDE_LAYOUT_CNT" val="1"/>
  <p:tag name="KSO_WM_TEMPLATE_SUBCATEGORY" val="0"/>
  <p:tag name="KSO_WM_TEMPLATE_MASTER_TYPE" val="1"/>
  <p:tag name="KSO_WM_TEMPLATE_COLOR_TYPE" val="1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845c80b03f6d4e55941711153f1996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87b71ddb7e41f88f17cb2fa3453da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9c393ac9d8486eaa24f8c46baac4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e681b4c289463e9ec70c6f70922f38"/>
  <p:tag name="KSO_WM_SLIDE_BACKGROUND_TYPE" val="fram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1a493f1baa894a3ba00d1c5fc5377cb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0c3e697cdfd4e588f23ee63bf93643a"/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345c657863974bdaaa3f2a6152c284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d7837e896fa4a3fad7b334ebcc8a581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aff57340b2724e2bb433f601d5c05e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6cedace19b4d009e0a8081cb2ee8a5"/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a2a655bae7974eb5a3e152391c851a5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9b05ce9b9b43d0bd307049bc211a79"/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b749d5384e9f4858b98b650f99b7451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cab050e1bd4d6a862f36f5c4b5cf00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9aaa3ef8efa4c089f1a97245cd59f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54e7259cfc4688be90c93e8ceb0baa"/>
  <p:tag name="KSO_WM_SLIDE_BACKGROUND_TYPE" val="topBottom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04906715c7b4d9e8dd82f46a7fbded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b2ef15faf74ba39e839d27b7d6777f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51003cf60af44e7dbe1cbbe070fa06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7a191b8653469cb057c4dc7a2fc718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8d1173b0c1349b8b9ebd7b9c97d8b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278aeb830b849a0a656950429e080f4"/>
  <p:tag name="KSO_WM_SLIDE_BACKGROUND_TYPE" val="bottomTo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3de1a309b1b4b6a9eae9db5294a46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42088dbcae844ebb0a7f001f1bf79c3"/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15b351f83b2f43f29969ba01064084b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9f5a871f344255a23527e24d6bf8d5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2b04a07904424f6eb6b9c07c0eb7c1a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4a39698c9f548f091464d890c1ec69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539a42f8f4d41b233e9d8c26952b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8ebf89b4e85af8943fc7bd04219"/>
  <p:tag name="KSO_WM_SLIDE_BACKGROUND_TYPE" val="navigation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be164e528da414fa0ab48c5f19b402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90f2da3b37540ef83932acd26ee3f8f"/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26ce5032268045f9b61cf847e8748c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4bd4bd7bce94a7f9029c97a88a48e66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4fc9c6993a5045939e2aa0f7223dc4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beb71a44a8c44b78b8636735791ddf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38ce2ebef4d9449fb3392fd929a933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d19e169a194789a396c2e097c63781"/>
  <p:tag name="KSO_WM_SLIDE_BACKGROUND_TYPE" val="belt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5c70b87146b5420294c26665f44b27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93399086694bcea16961bef45e46cd"/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196b966a8394c108b96c9a064fae46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4c196bdcfe144139606e1ce02e3cdcb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5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02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2"/>
  <p:tag name="KSO_WM_UNIT_TYPE" val="a"/>
  <p:tag name="KSO_WM_UNIT_INDEX" val="1"/>
  <p:tag name="KSO_WM_UNIT_ISNUMDGMTITLE" val="0"/>
  <p:tag name="KSO_WM_UNIT_PRESET_TEXT" val="单击此处可以编辑与添加低于大约三十字的章节标题"/>
  <p:tag name="KSO_WM_UNIT_BLOCK" val="0"/>
  <p:tag name="KSO_WM_UNIT_DEC_AREA_ID" val="4a8455a7e403440eb3f1d87953a15e01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79667a673c74c7da45938ea9c1bb9be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31"/>
  <p:tag name="KSO_WM_TEMPLATE_ASSEMBLE_GROUPID" val="5fbdc04a9532eafaafd238c3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C92B5"/>
      </a:accent1>
      <a:accent2>
        <a:srgbClr val="59959A"/>
      </a:accent2>
      <a:accent3>
        <a:srgbClr val="639074"/>
      </a:accent3>
      <a:accent4>
        <a:srgbClr val="82855B"/>
      </a:accent4>
      <a:accent5>
        <a:srgbClr val="A57658"/>
      </a:accent5>
      <a:accent6>
        <a:srgbClr val="B46B6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02133E"/>
      </a:dk2>
      <a:lt2>
        <a:srgbClr val="082E61"/>
      </a:lt2>
      <a:accent1>
        <a:srgbClr val="2B81F4"/>
      </a:accent1>
      <a:accent2>
        <a:srgbClr val="35A7FB"/>
      </a:accent2>
      <a:accent3>
        <a:srgbClr val="3FC6FB"/>
      </a:accent3>
      <a:accent4>
        <a:srgbClr val="44DCE0"/>
      </a:accent4>
      <a:accent5>
        <a:srgbClr val="47EF93"/>
      </a:accent5>
      <a:accent6>
        <a:srgbClr val="79EC6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宽屏</PresentationFormat>
  <Paragraphs>108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实现评审</vt:lpstr>
      <vt:lpstr>目录（据评审表）</vt:lpstr>
      <vt:lpstr>1.程序清单</vt:lpstr>
      <vt:lpstr>2.小组代码规范</vt:lpstr>
      <vt:lpstr>3.单元测试用例</vt:lpstr>
      <vt:lpstr>3.单元测试用例</vt:lpstr>
      <vt:lpstr>3.单元测试用例</vt:lpstr>
      <vt:lpstr>5.修订后的详细设计文件</vt:lpstr>
      <vt:lpstr>6.白盒测试原则体现</vt:lpstr>
      <vt:lpstr>7.版本控制服务器</vt:lpstr>
      <vt:lpstr>PowerPoint 演示文稿</vt:lpstr>
      <vt:lpstr>9.测试结果</vt:lpstr>
      <vt:lpstr>10.集成测试</vt:lpstr>
      <vt:lpstr>11.系统测试</vt:lpstr>
      <vt:lpstr>12.用户环境的测试</vt:lpstr>
      <vt:lpstr>13.最终用户的测试</vt:lpstr>
      <vt:lpstr>14.用户手册</vt:lpstr>
      <vt:lpstr>15.项目总结及评价</vt:lpstr>
      <vt:lpstr>参考文献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224</cp:revision>
  <dcterms:created xsi:type="dcterms:W3CDTF">2019-06-19T02:08:00Z</dcterms:created>
  <dcterms:modified xsi:type="dcterms:W3CDTF">2021-12-15T04:55:04Z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86A12374C7414ECA867B1AA5C983EB46</vt:lpwstr>
  </property>
</Properties>
</file>