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57" r:id="rId4"/>
    <p:sldId id="258" r:id="rId5"/>
    <p:sldId id="259" r:id="rId6"/>
    <p:sldId id="260" r:id="rId7"/>
    <p:sldId id="261" r:id="rId8"/>
    <p:sldId id="279" r:id="rId9"/>
    <p:sldId id="280" r:id="rId10"/>
    <p:sldId id="28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8" r:id="rId26"/>
    <p:sldId id="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image" Target="../media/image1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5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32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0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9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5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67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7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5.png"/><Relationship Id="rId2" Type="http://schemas.openxmlformats.org/officeDocument/2006/relationships/tags" Target="../tags/tag87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6.pn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image" Target="../media/image6.png"/><Relationship Id="rId2" Type="http://schemas.openxmlformats.org/officeDocument/2006/relationships/tags" Target="../tags/tag124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image" Target="../media/image6.png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image" Target="../media/image6.png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image" Target="../media/image6.png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image" Target="../media/image6.png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image" Target="../media/image5.png"/><Relationship Id="rId2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1" Type="http://schemas.openxmlformats.org/officeDocument/2006/relationships/tags" Target="../tags/tag9.xml"/><Relationship Id="rId10" Type="http://schemas.openxmlformats.org/officeDocument/2006/relationships/image" Target="../media/image2.sv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image" Target="../media/image6.png"/><Relationship Id="rId2" Type="http://schemas.openxmlformats.org/officeDocument/2006/relationships/tags" Target="../tags/tag16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image" Target="../media/image6.png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image" Target="../media/image6.png"/><Relationship Id="rId2" Type="http://schemas.openxmlformats.org/officeDocument/2006/relationships/tags" Target="../tags/tag180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image" Target="../media/image6.png"/><Relationship Id="rId2" Type="http://schemas.openxmlformats.org/officeDocument/2006/relationships/tags" Target="../tags/tag188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image" Target="../media/image7.png"/><Relationship Id="rId2" Type="http://schemas.openxmlformats.org/officeDocument/2006/relationships/tags" Target="../tags/tag196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image" Target="../media/image6.png"/><Relationship Id="rId2" Type="http://schemas.openxmlformats.org/officeDocument/2006/relationships/tags" Target="../tags/tag20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image" Target="../media/image6.png"/><Relationship Id="rId4" Type="http://schemas.openxmlformats.org/officeDocument/2006/relationships/tags" Target="../tags/tag215.xml"/><Relationship Id="rId3" Type="http://schemas.openxmlformats.org/officeDocument/2006/relationships/image" Target="../media/image7.png"/><Relationship Id="rId2" Type="http://schemas.openxmlformats.org/officeDocument/2006/relationships/tags" Target="../tags/tag214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3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15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9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652270" y="1786698"/>
            <a:ext cx="8890064" cy="132334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800" b="1" i="0" u="none" strike="noStrike" kern="1200" cap="none" spc="10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0227"/>
            <a:ext cx="12192000" cy="2307773"/>
          </a:xfrm>
          <a:prstGeom prst="rect">
            <a:avLst/>
          </a:prstGeom>
        </p:spPr>
      </p:pic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048487" y="1918251"/>
            <a:ext cx="8095027" cy="1172009"/>
          </a:xfrm>
        </p:spPr>
        <p:txBody>
          <a:bodyPr lIns="90000" tIns="46800" rIns="90000" bIns="0" anchor="b">
            <a:normAutofit/>
          </a:bodyPr>
          <a:lstStyle>
            <a:lvl1pPr algn="ctr">
              <a:lnSpc>
                <a:spcPct val="120000"/>
              </a:lnSpc>
              <a:defRPr sz="66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444299" y="3111650"/>
            <a:ext cx="5356247" cy="444183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183756" y="4098781"/>
            <a:ext cx="1877332" cy="360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5183754" y="4516910"/>
            <a:ext cx="1877332" cy="360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 userDrawn="1">
            <p:custDataLst>
              <p:tags r:id="rId11"/>
            </p:custDataLst>
          </p:nvPr>
        </p:nvCxnSpPr>
        <p:spPr>
          <a:xfrm>
            <a:off x="4019550" y="981710"/>
            <a:ext cx="41529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12"/>
            </p:custDataLst>
          </p:nvPr>
        </p:nvCxnSpPr>
        <p:spPr>
          <a:xfrm>
            <a:off x="4021455" y="5076190"/>
            <a:ext cx="415099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13"/>
            </p:custDataLst>
          </p:nvPr>
        </p:nvCxnSpPr>
        <p:spPr>
          <a:xfrm>
            <a:off x="4048125" y="960755"/>
            <a:ext cx="0" cy="10039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14"/>
            </p:custDataLst>
          </p:nvPr>
        </p:nvCxnSpPr>
        <p:spPr>
          <a:xfrm>
            <a:off x="8143875" y="979805"/>
            <a:ext cx="0" cy="9785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15"/>
            </p:custDataLst>
          </p:nvPr>
        </p:nvCxnSpPr>
        <p:spPr>
          <a:xfrm>
            <a:off x="4041775" y="3955415"/>
            <a:ext cx="0" cy="1143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>
            <p:custDataLst>
              <p:tags r:id="rId16"/>
            </p:custDataLst>
          </p:nvPr>
        </p:nvCxnSpPr>
        <p:spPr>
          <a:xfrm>
            <a:off x="8143875" y="3955415"/>
            <a:ext cx="0" cy="1143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 userDrawn="1">
            <p:custDataLst>
              <p:tags r:id="rId17"/>
            </p:custDataLst>
          </p:nvPr>
        </p:nvSpPr>
        <p:spPr>
          <a:xfrm flipV="1">
            <a:off x="5877345" y="3747048"/>
            <a:ext cx="437310" cy="1957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191367"/>
            <a:ext cx="10852237" cy="693831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1119326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658996" y="960926"/>
            <a:ext cx="10477089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042116" y="3302770"/>
            <a:ext cx="4478665" cy="574744"/>
          </a:xfrm>
        </p:spPr>
        <p:txBody>
          <a:bodyPr lIns="90000" tIns="46800" rIns="90000" bIns="0" anchor="b">
            <a:normAutofit/>
          </a:bodyPr>
          <a:lstStyle>
            <a:lvl1pPr algn="ctr">
              <a:lnSpc>
                <a:spcPct val="120000"/>
              </a:lnSpc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042116" y="3901846"/>
            <a:ext cx="4478665" cy="522514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2358118" y="2620731"/>
            <a:ext cx="74757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2358118" y="5007952"/>
            <a:ext cx="74757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0227"/>
            <a:ext cx="12192000" cy="230777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304200"/>
            <a:ext cx="12192000" cy="6553800"/>
            <a:chOff x="0" y="304200"/>
            <a:chExt cx="12192000" cy="65538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4992913"/>
              <a:ext cx="12192000" cy="1865087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304200"/>
            <a:ext cx="12192000" cy="6553800"/>
            <a:chOff x="0" y="304200"/>
            <a:chExt cx="12192000" cy="65538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4992913"/>
              <a:ext cx="12192000" cy="1865087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0227"/>
            <a:ext cx="12192000" cy="2307773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555843" y="1651480"/>
            <a:ext cx="5080314" cy="1841994"/>
          </a:xfrm>
        </p:spPr>
        <p:txBody>
          <a:bodyPr lIns="90000" tIns="46800" rIns="90000" bIns="0" anchor="b" anchorCtr="0">
            <a:normAutofit/>
          </a:bodyPr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80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形 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811319"/>
            <a:ext cx="2900034" cy="323535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11"/>
            </p:custDataLst>
          </p:nvPr>
        </p:nvSpPr>
        <p:spPr>
          <a:xfrm>
            <a:off x="4625288" y="2373457"/>
            <a:ext cx="6646785" cy="2160931"/>
          </a:xfrm>
          <a:ln>
            <a:noFill/>
          </a:ln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3005"/>
            <a:ext cx="12192000" cy="1864995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V="1">
            <a:off x="0" y="-1"/>
            <a:ext cx="12192000" cy="1303832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V="1">
            <a:off x="0" y="0"/>
            <a:ext cx="12192000" cy="1303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3005"/>
            <a:ext cx="12192000" cy="1864995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形 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234440"/>
            <a:ext cx="3934225" cy="438912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27.xml"/><Relationship Id="rId23" Type="http://schemas.openxmlformats.org/officeDocument/2006/relationships/tags" Target="../tags/tag226.xml"/><Relationship Id="rId22" Type="http://schemas.openxmlformats.org/officeDocument/2006/relationships/tags" Target="../tags/tag225.xml"/><Relationship Id="rId21" Type="http://schemas.openxmlformats.org/officeDocument/2006/relationships/tags" Target="../tags/tag224.xml"/><Relationship Id="rId20" Type="http://schemas.openxmlformats.org/officeDocument/2006/relationships/tags" Target="../tags/tag223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22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image" Target="../media/image8.jpeg"/><Relationship Id="rId1" Type="http://schemas.openxmlformats.org/officeDocument/2006/relationships/tags" Target="../tags/tag2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610" y="4681332"/>
            <a:ext cx="1377900" cy="1458673"/>
          </a:xfrm>
          <a:prstGeom prst="rect">
            <a:avLst/>
          </a:prstGeom>
        </p:spPr>
      </p:pic>
      <p:sp>
        <p:nvSpPr>
          <p:cNvPr id="6" name="副标题 5"/>
          <p:cNvSpPr/>
          <p:nvPr>
            <p:ph type="subTitle" idx="3"/>
            <p:custDataLst>
              <p:tags r:id="rId3"/>
            </p:custDataLst>
          </p:nvPr>
        </p:nvSpPr>
        <p:spPr>
          <a:xfrm>
            <a:off x="1650968" y="3272479"/>
            <a:ext cx="8890064" cy="1520811"/>
          </a:xfrm>
        </p:spPr>
        <p:txBody>
          <a:bodyPr>
            <a:normAutofit/>
          </a:bodyPr>
          <a:p>
            <a:pPr marL="0" indent="0" algn="ctr">
              <a:lnSpc>
                <a:spcPct val="120000"/>
              </a:lnSpc>
              <a:buSzPct val="100000"/>
              <a:buNone/>
            </a:pPr>
            <a:r>
              <a:rPr lang="zh-CN" altLang="en-US" sz="1800" spc="100">
                <a:solidFill>
                  <a:schemeClr val="lt1"/>
                </a:solidFill>
              </a:rPr>
              <a:t>书承小程序</a:t>
            </a:r>
            <a:endParaRPr lang="zh-CN" altLang="en-US" sz="1800" spc="100">
              <a:solidFill>
                <a:schemeClr val="lt1"/>
              </a:solidFill>
            </a:endParaRPr>
          </a:p>
          <a:p>
            <a:pPr marL="0" lvl="0">
              <a:lnSpc>
                <a:spcPct val="120000"/>
              </a:lnSpc>
              <a:buNone/>
            </a:pPr>
            <a:r>
              <a:rPr lang="en-US" altLang="zh-CN" sz="1800" spc="100">
                <a:solidFill>
                  <a:schemeClr val="lt1"/>
                </a:solidFill>
              </a:rPr>
              <a:t>G9</a:t>
            </a:r>
            <a:endParaRPr lang="en-US" altLang="zh-CN" sz="1800" spc="100">
              <a:solidFill>
                <a:schemeClr val="lt1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>
          <a:xfrm>
            <a:off x="1650968" y="2055184"/>
            <a:ext cx="8890064" cy="1099820"/>
          </a:xfrm>
        </p:spPr>
        <p:txBody>
          <a:bodyPr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200" spc="260">
                <a:solidFill>
                  <a:schemeClr val="lt1"/>
                </a:solidFill>
              </a:rPr>
              <a:t>实现评审</a:t>
            </a:r>
            <a:endParaRPr lang="zh-CN" altLang="zh-CN" sz="4200" spc="260">
              <a:solidFill>
                <a:schemeClr val="lt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5.修订后的详细设计文件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24680" y="2424430"/>
            <a:ext cx="7310755" cy="2734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8590" y="2298065"/>
            <a:ext cx="24047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主要是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数据库设计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伪代码设计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软件结构设计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界面原型设计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6.白盒测试原则体现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7.版本控制服务器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github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8.测试计划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9.测试结果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10.集成测试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07" y="386084"/>
            <a:ext cx="10852237" cy="441964"/>
          </a:xfrm>
        </p:spPr>
        <p:txBody>
          <a:bodyPr/>
          <a:p>
            <a:pPr algn="ctr"/>
            <a:r>
              <a:rPr lang="zh-CN" altLang="en-US"/>
              <a:t>目录（据评审表）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5180" y="828040"/>
            <a:ext cx="4195445" cy="538861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zh-CN" sz="1900"/>
              <a:t>1.</a:t>
            </a:r>
            <a:r>
              <a:rPr sz="1900"/>
              <a:t>程序清单</a:t>
            </a:r>
            <a:endParaRPr sz="1900"/>
          </a:p>
          <a:p>
            <a:pPr>
              <a:lnSpc>
                <a:spcPct val="150000"/>
              </a:lnSpc>
            </a:pPr>
            <a:r>
              <a:rPr lang="en-US" altLang="zh-CN" sz="1900"/>
              <a:t>2.</a:t>
            </a:r>
            <a:r>
              <a:rPr sz="1900"/>
              <a:t>小组代码规范</a:t>
            </a:r>
            <a:endParaRPr sz="1900"/>
          </a:p>
          <a:p>
            <a:pPr>
              <a:lnSpc>
                <a:spcPct val="150000"/>
              </a:lnSpc>
            </a:pPr>
            <a:r>
              <a:rPr lang="en-US" altLang="zh-CN" sz="1900"/>
              <a:t>3.</a:t>
            </a:r>
            <a:r>
              <a:rPr sz="1900"/>
              <a:t>单元测试用例</a:t>
            </a:r>
            <a:endParaRPr sz="1900"/>
          </a:p>
          <a:p>
            <a:pPr>
              <a:lnSpc>
                <a:spcPct val="150000"/>
              </a:lnSpc>
            </a:pPr>
            <a:r>
              <a:rPr lang="en-US" altLang="zh-CN" sz="1900"/>
              <a:t>4.</a:t>
            </a:r>
            <a:r>
              <a:rPr sz="1900"/>
              <a:t>测试工具</a:t>
            </a:r>
            <a:endParaRPr lang="en-US" altLang="zh-CN" sz="1900"/>
          </a:p>
          <a:p>
            <a:pPr>
              <a:lnSpc>
                <a:spcPct val="150000"/>
              </a:lnSpc>
            </a:pPr>
            <a:r>
              <a:rPr lang="en-US" altLang="zh-CN" sz="1900"/>
              <a:t>5.</a:t>
            </a:r>
            <a:r>
              <a:rPr sz="1900"/>
              <a:t>修订后的详细设计文件</a:t>
            </a:r>
            <a:endParaRPr sz="1900"/>
          </a:p>
          <a:p>
            <a:pPr>
              <a:lnSpc>
                <a:spcPct val="150000"/>
              </a:lnSpc>
            </a:pPr>
            <a:r>
              <a:rPr lang="en-US" altLang="zh-CN" sz="1900"/>
              <a:t>6.</a:t>
            </a:r>
            <a:r>
              <a:rPr sz="1900"/>
              <a:t>白盒测试原则体现</a:t>
            </a:r>
            <a:endParaRPr sz="1900"/>
          </a:p>
          <a:p>
            <a:pPr>
              <a:lnSpc>
                <a:spcPct val="150000"/>
              </a:lnSpc>
            </a:pPr>
            <a:r>
              <a:rPr lang="en-US" altLang="zh-CN" sz="1900"/>
              <a:t>7.</a:t>
            </a:r>
            <a:r>
              <a:rPr sz="1900"/>
              <a:t>版本控制服务器</a:t>
            </a:r>
            <a:endParaRPr sz="1900"/>
          </a:p>
          <a:p>
            <a:pPr>
              <a:lnSpc>
                <a:spcPct val="150000"/>
              </a:lnSpc>
            </a:pPr>
            <a:r>
              <a:rPr lang="en-US" altLang="zh-CN" sz="1900"/>
              <a:t>8.</a:t>
            </a:r>
            <a:r>
              <a:rPr sz="1900"/>
              <a:t>测试计划</a:t>
            </a:r>
            <a:endParaRPr sz="1900"/>
          </a:p>
          <a:p>
            <a:pPr>
              <a:lnSpc>
                <a:spcPct val="150000"/>
              </a:lnSpc>
            </a:pPr>
            <a:r>
              <a:rPr lang="en-US" altLang="zh-CN" sz="1900"/>
              <a:t>9.</a:t>
            </a:r>
            <a:r>
              <a:rPr sz="1900"/>
              <a:t>测试结果</a:t>
            </a:r>
            <a:endParaRPr sz="1900"/>
          </a:p>
          <a:p>
            <a:pPr>
              <a:lnSpc>
                <a:spcPct val="150000"/>
              </a:lnSpc>
            </a:pPr>
            <a:r>
              <a:rPr lang="en-US" altLang="zh-CN" sz="1900">
                <a:sym typeface="+mn-ea"/>
              </a:rPr>
              <a:t>10.</a:t>
            </a:r>
            <a:r>
              <a:rPr sz="1900">
                <a:sym typeface="+mn-ea"/>
              </a:rPr>
              <a:t>集成测试</a:t>
            </a:r>
            <a:endParaRPr sz="1900">
              <a:sym typeface="+mn-ea"/>
            </a:endParaRPr>
          </a:p>
          <a:p>
            <a:pPr>
              <a:lnSpc>
                <a:spcPct val="150000"/>
              </a:lnSpc>
            </a:pPr>
            <a:endParaRPr sz="1900"/>
          </a:p>
          <a:p>
            <a:pPr>
              <a:lnSpc>
                <a:spcPct val="150000"/>
              </a:lnSpc>
            </a:pPr>
            <a:endParaRPr sz="1300"/>
          </a:p>
        </p:txBody>
      </p:sp>
      <p:sp>
        <p:nvSpPr>
          <p:cNvPr id="4" name="文本框 3"/>
          <p:cNvSpPr txBox="1"/>
          <p:nvPr/>
        </p:nvSpPr>
        <p:spPr>
          <a:xfrm>
            <a:off x="7084060" y="610870"/>
            <a:ext cx="456501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11.</a:t>
            </a:r>
            <a:r>
              <a:rPr sz="2000">
                <a:sym typeface="+mn-ea"/>
              </a:rPr>
              <a:t>系统测试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12.</a:t>
            </a:r>
            <a:r>
              <a:rPr sz="2000">
                <a:sym typeface="+mn-ea"/>
              </a:rPr>
              <a:t>用户环境的测试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13.</a:t>
            </a:r>
            <a:r>
              <a:rPr sz="2000">
                <a:sym typeface="+mn-ea"/>
              </a:rPr>
              <a:t>最终用户的测试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14.</a:t>
            </a:r>
            <a:r>
              <a:rPr sz="2000">
                <a:sym typeface="+mn-ea"/>
              </a:rPr>
              <a:t>项目计划的修订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15.</a:t>
            </a:r>
            <a:r>
              <a:rPr sz="2000">
                <a:sym typeface="+mn-ea"/>
              </a:rPr>
              <a:t>项目成果部署和运行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16.</a:t>
            </a:r>
            <a:r>
              <a:rPr sz="2000">
                <a:sym typeface="+mn-ea"/>
              </a:rPr>
              <a:t>主要功能用户的认可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17.</a:t>
            </a:r>
            <a:r>
              <a:rPr sz="2000">
                <a:sym typeface="+mn-ea"/>
              </a:rPr>
              <a:t>用户手册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18.</a:t>
            </a:r>
            <a:r>
              <a:rPr sz="2000">
                <a:sym typeface="+mn-ea"/>
              </a:rPr>
              <a:t>项目总结</a:t>
            </a:r>
            <a:r>
              <a:rPr lang="zh-CN" sz="2000">
                <a:sym typeface="+mn-ea"/>
              </a:rPr>
              <a:t>及评价</a:t>
            </a:r>
            <a:endParaRPr lang="zh-CN"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19.</a:t>
            </a:r>
            <a:r>
              <a:rPr lang="zh-CN" altLang="en-US" sz="2000">
                <a:sym typeface="+mn-ea"/>
              </a:rPr>
              <a:t>参考文献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>
                <a:sym typeface="+mn-ea"/>
              </a:rPr>
              <a:t>各类文件标准</a:t>
            </a:r>
            <a:endParaRPr lang="en-US" altLang="zh-CN">
              <a:sym typeface="+mn-ea"/>
            </a:endParaRPr>
          </a:p>
          <a:p>
            <a:r>
              <a:rPr>
                <a:sym typeface="+mn-ea"/>
              </a:rPr>
              <a:t>http://openstd.samr.gov.cn/bzgk/gb/newGbInfo?hcno=84C42B6277D2714B7176B10C6E6B1A44国家标准网GB8567-2006  2021/10/7</a:t>
            </a:r>
            <a:endParaRPr lang="zh-CN" altLang="en-US">
              <a:solidFill>
                <a:schemeClr val="tx1"/>
              </a:solidFill>
            </a:endParaRPr>
          </a:p>
          <a:p/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bIns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8800" spc="720">
                <a:solidFill>
                  <a:schemeClr val="bg1"/>
                </a:solidFill>
                <a:latin typeface="Arial" panose="020B0604020202020204" pitchFamily="34" charset="0"/>
              </a:rPr>
              <a:t>谢谢</a:t>
            </a:r>
            <a:endParaRPr sz="8800" spc="72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1.程序清单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2.小组代码规范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7410" y="1304290"/>
            <a:ext cx="5507355" cy="4480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71335" y="567055"/>
            <a:ext cx="267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代码规范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1380" y="2445385"/>
            <a:ext cx="4025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代码走查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3043"/>
          <a:stretch>
            <a:fillRect/>
          </a:stretch>
        </p:blipFill>
        <p:spPr>
          <a:xfrm>
            <a:off x="391160" y="3195320"/>
            <a:ext cx="5638800" cy="2124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3.单元测试用例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4.测试工具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appium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0219_1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4"/>
  <p:tag name="KSO_WM_UNIT_DEC_AREA_ID" val="282bbecbdf5441c1acbe079c6cbef897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ed8435bdebb4cccbe55b251529350f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6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7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2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5"/>
  <p:tag name="KSO_WM_UNIT_DEC_AREA_ID" val="329ed63bfc594ba98e10452f2d4aed7e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d3563b9de624b8e89c033b83a247f2d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de3461feddfc4066807b91ed8d21bf6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6c19320df02497fab8e01b4196f48e3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1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219_1*b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9c5556d46f6445f8863569b78945f508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35"/>
  <p:tag name="KSO_WM_UNIT_TEXT_FILL_FORE_SCHEMECOLOR_INDEX" val="13"/>
  <p:tag name="KSO_WM_UNIT_TEXT_FILL_TYPE" val="1"/>
  <p:tag name="KSO_WM_TEMPLATE_ASSEMBLE_XID" val="5fbf4a632574a1ee74b31c4d"/>
  <p:tag name="KSO_WM_TEMPLATE_ASSEMBLE_GROUPID" val="5fbdc04a9532eafaafd238c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0219_1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4"/>
  <p:tag name="KSO_WM_UNIT_DEC_AREA_ID" val="282bbecbdf5441c1acbe079c6cbef897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ed8435bdebb4cccbe55b251529350f8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2166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2166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2166"/>
  <p:tag name="KSO_WM_TEMPLATE_THUMBS_INDEX" val="1、8、9、10、11、12、13、15"/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28.xml><?xml version="1.0" encoding="utf-8"?>
<p:tagLst xmlns:p="http://schemas.openxmlformats.org/presentationml/2006/main">
  <p:tag name="KSO_WM_UNIT_PLACING_PICTURE_USER_VIEWPORT" val="{&quot;height&quot;:2297.122834645669,&quot;width&quot;:2169.9212598425197}"/>
  <p:tag name="KSO_WM_UNIT_TYPE" val="j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219_1*b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9c5556d46f6445f8863569b78945f508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3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f6934ad69ebe4401a6cff62ea25a72df"/>
  <p:tag name="KSO_WM_CHIP_GROUPID" val="5ebe339f0ac41c4a0a5255b8"/>
  <p:tag name="KSO_WM_CHIP_XID" val="5ebe339f0ac41c4a0a5255b9"/>
  <p:tag name="KSO_WM_CHIP_FILLAREA_FILL_RULE" val="{&quot;fill_align&quot;:&quot;cm&quot;,&quot;fill_mode&quot;:&quot;adaptive&quot;,&quot;sacle_strategy&quot;:&quot;smart&quot;}"/>
  <p:tag name="KSO_WM_ASSEMBLE_CHIP_INDEX" val="4520e9b360af4e98bad2816dc5dc278c"/>
  <p:tag name="KSO_WM_UNIT_TEXT_FILL_FORE_SCHEMECOLOR_INDEX_BRIGHTNESS" val="0.15"/>
  <p:tag name="KSO_WM_UNIT_TEXT_FILL_FORE_SCHEMECOLOR_INDEX" val="13"/>
  <p:tag name="KSO_WM_UNIT_TEXT_FILL_TYPE" val="1"/>
  <p:tag name="KSO_WM_TEMPLATE_ASSEMBLE_XID" val="5fbf4a632574a1ee74b31c77"/>
  <p:tag name="KSO_WM_TEMPLATE_ASSEMBLE_GROUPID" val="5fbdc04a9532eafaafd238c3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新媒体运营月度计划"/>
  <p:tag name="KSO_WM_UNIT_DEFAULT_FONT" val="56;72;4"/>
  <p:tag name="KSO_WM_UNIT_BLOCK" val="0"/>
  <p:tag name="KSO_WM_UNIT_DEC_AREA_ID" val="37c5f6ecbf304d75b95a06b56fa7187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ID" val="custom20200219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219"/>
  <p:tag name="KSO_WM_SLIDE_LAYOUT" val="a_b"/>
  <p:tag name="KSO_WM_SLIDE_LAYOUT_CNT" val="1_1"/>
  <p:tag name="KSO_WM_UNIT_SHOW_EDIT_AREA_INDICATION" val="1"/>
  <p:tag name="KSO_WM_TEMPLATE_THUMBS_INDEX" val="1、2、3、4、7、48"/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SIZE" val="700*380"/>
  <p:tag name="KSO_WM_SLIDE_POSITION" val="130*79"/>
  <p:tag name="KSO_WM_CHIP_GROUPID" val="5ebf6661ddc3daf3fef3f760"/>
  <p:tag name="KSO_WM_SLIDE_LAYOUT_INFO" val="{&quot;id&quot;:&quot;2020-11-26T14:26:01&quot;,&quot;maxSize&quot;:{&quot;size1&quot;:46.850663413345131},&quot;minSize&quot;:{&quot;size1&quot;:28.950663413345133},&quot;normalSize&quot;:{&quot;size1&quot;:46.850663413345131},&quot;subLayout&quot;:[{&quot;id&quot;:&quot;2020-11-26T14:26:01&quot;,&quot;margin&quot;:{&quot;bottom&quot;:0.16114902496337891,&quot;left&quot;:4.5896391868591309,&quot;right&quot;:4.5824065208435059,&quot;top&quot;:5.7088427543640137},&quot;type&quot;:0},{&quot;id&quot;:&quot;2020-11-26T14:26:01&quot;,&quot;margin&quot;:{&quot;bottom&quot;:5.7088479995727539,&quot;left&quot;:4.5896391868591309,&quot;right&quot;:4.5824065208435059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bf4a632574a1ee74b31c4d"/>
  <p:tag name="KSO_WM_TEMPLATE_ASSEMBLE_GROUPID" val="5fbdc04a9532eafaafd238c3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9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  <p:tag name="KSO_WM_SLIDE_BACKGROUND_TYPE" val="general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1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3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4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5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6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7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9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  <p:tag name="KSO_WM_SLIDE_BACKGROUND_TYPE" val="general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1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3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4.xml><?xml version="1.0" encoding="utf-8"?>
<p:tagLst xmlns:p="http://schemas.openxmlformats.org/presentationml/2006/main">
  <p:tag name="KSO_WM_UNIT_ISCONTENTSTITLE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166_15*a*1"/>
  <p:tag name="KSO_WM_TEMPLATE_CATEGORY" val="custom"/>
  <p:tag name="KSO_WM_TEMPLATE_INDEX" val="20192166"/>
  <p:tag name="KSO_WM_UNIT_LAYERLEVEL" val="1"/>
  <p:tag name="KSO_WM_TAG_VERSION" val="1.0"/>
  <p:tag name="KSO_WM_BEAUTIFY_FLAG" val="#wm#"/>
  <p:tag name="KSO_WM_UNIT_PRESET_TEXT" val="THANKS."/>
  <p:tag name="KSO_WM_UNIT_NOCLEAR" val="1"/>
  <p:tag name="KSO_WM_UNIT_TEXT_FILL_FORE_SCHEMECOLOR_INDEX_BRIGHTNESS" val="0"/>
  <p:tag name="KSO_WM_UNIT_TEXT_FILL_FORE_SCHEMECOLOR_INDEX" val="14"/>
  <p:tag name="KSO_WM_UNIT_TEXT_FILL_TYPE" val="1"/>
</p:tagLst>
</file>

<file path=ppt/tags/tag255.xml><?xml version="1.0" encoding="utf-8"?>
<p:tagLst xmlns:p="http://schemas.openxmlformats.org/presentationml/2006/main">
  <p:tag name="KSO_WM_BEAUTIFY_FLAG" val="#wm#"/>
  <p:tag name="KSO_WM_TEMPLATE_CATEGORY" val="custom"/>
  <p:tag name="KSO_WM_TEMPLATE_INDEX" val="20192166"/>
  <p:tag name="KSO_WM_SLIDE_ID" val="custom20192166_15"/>
  <p:tag name="KSO_WM_SLIDE_ITEM_CNT" val="0"/>
  <p:tag name="KSO_WM_SLIDE_INDEX" val="15"/>
  <p:tag name="KSO_WM_TAG_VERSION" val="1.0"/>
  <p:tag name="KSO_WM_SLIDE_TYPE" val="endPage"/>
  <p:tag name="KSO_WM_SLIDE_SUBTYPE" val="pureTxt"/>
  <p:tag name="KSO_WM_SLIDE_LAYOUT" val="a"/>
  <p:tag name="KSO_WM_SLIDE_LAYOUT_CNT" val="1"/>
  <p:tag name="KSO_WM_TEMPLATE_SUBCATEGORY" val="0"/>
  <p:tag name="KSO_WM_TEMPLATE_MASTER_TYPE" val="1"/>
  <p:tag name="KSO_WM_TEMPLATE_COLOR_TYPE" val="1"/>
</p:tagLst>
</file>

<file path=ppt/tags/tag26.xml><?xml version="1.0" encoding="utf-8"?>
<p:tagLst xmlns:p="http://schemas.openxmlformats.org/presentationml/2006/main"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新媒体运营月度计划"/>
  <p:tag name="KSO_WM_UNIT_DEFAULT_FONT" val="56;72;4"/>
  <p:tag name="KSO_WM_UNIT_BLOCK" val="0"/>
  <p:tag name="KSO_WM_UNIT_DEC_AREA_ID" val="37c5f6ecbf304d75b95a06b56fa7187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15"/>
  <p:tag name="KSO_WM_UNIT_TEXT_FILL_FORE_SCHEMECOLOR_INDEX" val="13"/>
  <p:tag name="KSO_WM_UNIT_TEXT_FILL_TYPE" val="1"/>
  <p:tag name="KSO_WM_TEMPLATE_ASSEMBLE_XID" val="5fbf4a632574a1ee74b31c4d"/>
  <p:tag name="KSO_WM_TEMPLATE_ASSEMBLE_GROUPID" val="5fbdc04a9532eafaafd238c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845c80b03f6d4e55941711153f19962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087b71ddb7e41f88f17cb2fa3453dad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de9c393ac9d8486eaa24f8c46baac4d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ce681b4c289463e9ec70c6f70922f38"/>
  <p:tag name="KSO_WM_SLIDE_BACKGROUND_TYPE" val="frame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1a493f1baa894a3ba00d1c5fc5377cb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0c3e697cdfd4e588f23ee63bf93643a"/>
  <p:tag name="KSO_WM_SLIDE_BACKGROUND_TYPE" val="frame"/>
</p:tagLst>
</file>

<file path=ppt/tags/tag33.xml><?xml version="1.0" encoding="utf-8"?>
<p:tagLst xmlns:p="http://schemas.openxmlformats.org/presentationml/2006/main"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345c657863974bdaaa3f2a6152c2846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d7837e896fa4a3fad7b334ebcc8a581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aff57340b2724e2bb433f601d5c05ed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86cedace19b4d009e0a8081cb2ee8a5"/>
  <p:tag name="KSO_WM_SLIDE_BACKGROUND_TYPE" val="leftRigh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a2a655bae7974eb5a3e152391c851a5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59b05ce9b9b43d0bd307049bc211a79"/>
  <p:tag name="KSO_WM_SLIDE_BACKGROUND_TYPE" val="leftRight"/>
</p:tagLst>
</file>

<file path=ppt/tags/tag41.xml><?xml version="1.0" encoding="utf-8"?>
<p:tagLst xmlns:p="http://schemas.openxmlformats.org/presentationml/2006/main"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b749d5384e9f4858b98b650f99b7451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cab050e1bd4d6a862f36f5c4b5cf00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e9aaa3ef8efa4c089f1a97245cd59f5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54e7259cfc4688be90c93e8ceb0baa"/>
  <p:tag name="KSO_WM_SLIDE_BACKGROUND_TYPE" val="topBottom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c04906715c7b4d9e8dd82f46a7fbded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bb2ef15faf74ba39e839d27b7d6777f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50.xml><?xml version="1.0" encoding="utf-8"?>
<p:tagLst xmlns:p="http://schemas.openxmlformats.org/presentationml/2006/main"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51003cf60af44e7dbe1cbbe070fa06b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d7a191b8653469cb057c4dc7a2fc718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e8d1173b0c1349b8b9ebd7b9c97d8b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278aeb830b849a0a656950429e080f4"/>
  <p:tag name="KSO_WM_SLIDE_BACKGROUND_TYPE" val="bottomTop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f3de1a309b1b4b6a9eae9db5294a46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42088dbcae844ebb0a7f001f1bf79c3"/>
  <p:tag name="KSO_WM_SLIDE_BACKGROUND_TYPE" val="bottomTop"/>
</p:tagLst>
</file>

<file path=ppt/tags/tag59.xml><?xml version="1.0" encoding="utf-8"?>
<p:tagLst xmlns:p="http://schemas.openxmlformats.org/presentationml/2006/main"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2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5"/>
  <p:tag name="KSO_WM_UNIT_DEC_AREA_ID" val="15b351f83b2f43f29969ba01064084bd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a9f5a871f344255a23527e24d6bf8d5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2b04a07904424f6eb6b9c07c0eb7c1a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4a39698c9f548f091464d890c1ec691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de3539a42f8f4d41b233e9d8c26952b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10418ebf89b4e85af8943fc7bd04219"/>
  <p:tag name="KSO_WM_SLIDE_BACKGROUND_TYPE" val="navigation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fbe164e528da414fa0ab48c5f19b402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90f2da3b37540ef83932acd26ee3f8f"/>
  <p:tag name="KSO_WM_SLIDE_BACKGROUND_TYPE" val="navigation"/>
</p:tagLst>
</file>

<file path=ppt/tags/tag68.xml><?xml version="1.0" encoding="utf-8"?>
<p:tagLst xmlns:p="http://schemas.openxmlformats.org/presentationml/2006/main"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26ce5032268045f9b61cf847e8748cc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4bd4bd7bce94a7f9029c97a88a48e66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4fc9c6993a5045939e2aa0f7223dc4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beb71a44a8c44b78b8636735791ddf3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38ce2ebef4d9449fb3392fd929a9330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5d19e169a194789a396c2e097c63781"/>
  <p:tag name="KSO_WM_SLIDE_BACKGROUND_TYPE" val="belt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5c70b87146b5420294c26665f44b274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a93399086694bcea16961bef45e46cd"/>
  <p:tag name="KSO_WM_SLIDE_BACKGROUND_TYPE" val="belt"/>
</p:tagLst>
</file>

<file path=ppt/tags/tag79.xml><?xml version="1.0" encoding="utf-8"?>
<p:tagLst xmlns:p="http://schemas.openxmlformats.org/presentationml/2006/main"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c196b966a8394c108b96c9a064fae46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4c196bdcfe144139606e1ce02e3cdcb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TEMPLATE_CATEGORY" val="custom"/>
  <p:tag name="KSO_WM_TEMPLATE_INDEX" val="20200219"/>
</p:tagLst>
</file>

<file path=ppt/tags/tag85.xml><?xml version="1.0" encoding="utf-8"?>
<p:tagLst xmlns:p="http://schemas.openxmlformats.org/presentationml/2006/main">
  <p:tag name="KSO_WM_TEMPLATE_CATEGORY" val="custom"/>
  <p:tag name="KSO_WM_TEMPLATE_INDEX" val="20200219"/>
</p:tagLst>
</file>

<file path=ppt/tags/tag8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021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2"/>
  <p:tag name="KSO_WM_UNIT_TYPE" val="a"/>
  <p:tag name="KSO_WM_UNIT_INDEX" val="1"/>
  <p:tag name="KSO_WM_UNIT_ISNUMDGMTITLE" val="0"/>
  <p:tag name="KSO_WM_UNIT_PRESET_TEXT" val="单击此处可以编辑与添加低于大约三十字的章节标题"/>
  <p:tag name="KSO_WM_UNIT_BLOCK" val="0"/>
  <p:tag name="KSO_WM_UNIT_DEC_AREA_ID" val="4a8455a7e403440eb3f1d87953a15e01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79667a673c74c7da45938ea9c1bb9be"/>
  <p:tag name="KSO_WM_UNIT_TEXT_FILL_FORE_SCHEMECOLOR_INDEX_BRIGHTNESS" val="0.15"/>
  <p:tag name="KSO_WM_UNIT_TEXT_FILL_FORE_SCHEMECOLOR_INDEX" val="13"/>
  <p:tag name="KSO_WM_UNIT_TEXT_FILL_TYPE" val="1"/>
  <p:tag name="KSO_WM_TEMPLATE_ASSEMBLE_XID" val="5fbf4a632574a1ee74b31c31"/>
  <p:tag name="KSO_WM_TEMPLATE_ASSEMBLE_GROUPID" val="5fbdc04a9532eafaafd238c3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5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6C92B5"/>
      </a:accent1>
      <a:accent2>
        <a:srgbClr val="59959A"/>
      </a:accent2>
      <a:accent3>
        <a:srgbClr val="639074"/>
      </a:accent3>
      <a:accent4>
        <a:srgbClr val="82855B"/>
      </a:accent4>
      <a:accent5>
        <a:srgbClr val="A57658"/>
      </a:accent5>
      <a:accent6>
        <a:srgbClr val="B46B6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02133E"/>
      </a:dk2>
      <a:lt2>
        <a:srgbClr val="082E61"/>
      </a:lt2>
      <a:accent1>
        <a:srgbClr val="2B81F4"/>
      </a:accent1>
      <a:accent2>
        <a:srgbClr val="35A7FB"/>
      </a:accent2>
      <a:accent3>
        <a:srgbClr val="3FC6FB"/>
      </a:accent3>
      <a:accent4>
        <a:srgbClr val="44DCE0"/>
      </a:accent4>
      <a:accent5>
        <a:srgbClr val="47EF93"/>
      </a:accent5>
      <a:accent6>
        <a:srgbClr val="79EC6D"/>
      </a:accent6>
      <a:hlink>
        <a:srgbClr val="304FFC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WPS 演示</Application>
  <PresentationFormat>宽屏</PresentationFormat>
  <Paragraphs>73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2_Office 主题​​</vt:lpstr>
      <vt:lpstr>实现评审</vt:lpstr>
      <vt:lpstr>目录（据评审表）</vt:lpstr>
      <vt:lpstr>1.程序清单</vt:lpstr>
      <vt:lpstr>2.小组代码规范</vt:lpstr>
      <vt:lpstr>3.单元测试用例</vt:lpstr>
      <vt:lpstr>PowerPoint 演示文稿</vt:lpstr>
      <vt:lpstr>PowerPoint 演示文稿</vt:lpstr>
      <vt:lpstr>PowerPoint 演示文稿</vt:lpstr>
      <vt:lpstr>4.测试工具</vt:lpstr>
      <vt:lpstr>5.修订后的详细设计文件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204</cp:revision>
  <dcterms:created xsi:type="dcterms:W3CDTF">2019-06-19T02:08:00Z</dcterms:created>
  <dcterms:modified xsi:type="dcterms:W3CDTF">2021-12-12T11:57:28Z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86A12374C7414ECA867B1AA5C983EB46</vt:lpwstr>
  </property>
</Properties>
</file>