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73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65022A-3B1A-4469-B77B-7D02537798C1}">
  <a:tblStyle styleId="{D865022A-3B1A-4469-B77B-7D02537798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slide" Target="slides/slide36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441846c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441846c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455c8bc1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455c8bc1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455c8bc1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455c8bc1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1e21d8fd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1e21d8fd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7d4a64f8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7d4a64f8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455c8bc1e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455c8bc1e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7d4a64f8b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27d4a64f8b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7d4a64f8b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27d4a64f8b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7d4a64f8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27d4a64f8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7d4a64f8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27d4a64f8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7d4a64f8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27d4a64f8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1e21d8fd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1e21d8fd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27d4a64f8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27d4a64f8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7d4a64f8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27d4a64f8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455c8bc1e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1455c8bc1e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31e21d8fd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31e21d8fd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31e21d8fd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31e21d8fd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31e21d8fd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31e21d8fd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2e1cbac7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2e1cbac7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2e1cbac700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2e1cbac700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2e1cbac700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2e1cbac700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2e1cbac70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2e1cbac700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441846c3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441846c3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3a37e65d1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3a37e65d1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3a56d4f09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3a56d4f09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3a37e65d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3a37e65d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31fb7d45a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31fb7d45a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2e1cbac700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2e1cbac70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1441846c3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1441846c3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1441846c3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1441846c3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441846c3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441846c3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441846c3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441846c3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441846c3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441846c3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441846c3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441846c3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455c8bc1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455c8bc1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455c8bc1e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455c8bc1e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74742" y="375926"/>
            <a:ext cx="8297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74742" y="751632"/>
            <a:ext cx="8297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68575" wrap="square" tIns="34275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E7F86"/>
              </a:buClr>
              <a:buSzPts val="1200"/>
              <a:buFont typeface="Arial"/>
              <a:buNone/>
              <a:defRPr b="0" sz="1200">
                <a:solidFill>
                  <a:srgbClr val="7E7F8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6" name="Google Shape;66;p17"/>
          <p:cNvSpPr txBox="1"/>
          <p:nvPr>
            <p:ph idx="1" type="body"/>
          </p:nvPr>
        </p:nvSpPr>
        <p:spPr>
          <a:xfrm>
            <a:off x="311700" y="923875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4" name="Google Shape;94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5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>
            <a:off x="311700" y="287300"/>
            <a:ext cx="8520600" cy="9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311700" y="1094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→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+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᠆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8595308" y="4827467"/>
            <a:ext cx="54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4">
  <p:cSld name="TITLE_AND_BODY_4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>
            <a:off x="311700" y="923875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"/>
              <a:buChar char="●"/>
              <a:defRPr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●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○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Char char="■"/>
              <a:defRPr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311700" y="923875"/>
            <a:ext cx="8520600" cy="3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  <a:defRPr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github.com/vllm-project/vllm/pull/11532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2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hyperlink" Target="https://docs.ray.io/en/master/serve/llm/overview.html" TargetMode="External"/><Relationship Id="rId5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5" Type="http://schemas.openxmlformats.org/officeDocument/2006/relationships/image" Target="../media/image8.png"/><Relationship Id="rId6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ray.io/en/master/data/working-with-llms.html" TargetMode="External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20" Type="http://schemas.openxmlformats.org/officeDocument/2006/relationships/image" Target="../media/image32.png"/><Relationship Id="rId22" Type="http://schemas.openxmlformats.org/officeDocument/2006/relationships/image" Target="../media/image31.png"/><Relationship Id="rId21" Type="http://schemas.openxmlformats.org/officeDocument/2006/relationships/image" Target="../media/image37.png"/><Relationship Id="rId24" Type="http://schemas.openxmlformats.org/officeDocument/2006/relationships/image" Target="../media/image48.jpg"/><Relationship Id="rId23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25" Type="http://schemas.openxmlformats.org/officeDocument/2006/relationships/image" Target="../media/image39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7" Type="http://schemas.openxmlformats.org/officeDocument/2006/relationships/image" Target="../media/image30.png"/><Relationship Id="rId8" Type="http://schemas.openxmlformats.org/officeDocument/2006/relationships/image" Target="../media/image26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3" Type="http://schemas.openxmlformats.org/officeDocument/2006/relationships/image" Target="../media/image25.png"/><Relationship Id="rId12" Type="http://schemas.openxmlformats.org/officeDocument/2006/relationships/image" Target="../media/image49.png"/><Relationship Id="rId15" Type="http://schemas.openxmlformats.org/officeDocument/2006/relationships/image" Target="../media/image36.png"/><Relationship Id="rId14" Type="http://schemas.openxmlformats.org/officeDocument/2006/relationships/image" Target="../media/image33.png"/><Relationship Id="rId17" Type="http://schemas.openxmlformats.org/officeDocument/2006/relationships/image" Target="../media/image27.png"/><Relationship Id="rId16" Type="http://schemas.openxmlformats.org/officeDocument/2006/relationships/image" Target="../media/image34.png"/><Relationship Id="rId19" Type="http://schemas.openxmlformats.org/officeDocument/2006/relationships/image" Target="../media/image38.png"/><Relationship Id="rId18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Relationship Id="rId4" Type="http://schemas.openxmlformats.org/officeDocument/2006/relationships/image" Target="../media/image46.png"/><Relationship Id="rId9" Type="http://schemas.openxmlformats.org/officeDocument/2006/relationships/image" Target="../media/image40.png"/><Relationship Id="rId5" Type="http://schemas.openxmlformats.org/officeDocument/2006/relationships/hyperlink" Target="https://github.com/vllm-project/vllm" TargetMode="External"/><Relationship Id="rId6" Type="http://schemas.openxmlformats.org/officeDocument/2006/relationships/image" Target="../media/image47.png"/><Relationship Id="rId7" Type="http://schemas.openxmlformats.org/officeDocument/2006/relationships/image" Target="../media/image45.png"/><Relationship Id="rId8" Type="http://schemas.openxmlformats.org/officeDocument/2006/relationships/hyperlink" Target="https://slack.vllm.ai" TargetMode="External"/><Relationship Id="rId11" Type="http://schemas.openxmlformats.org/officeDocument/2006/relationships/image" Target="../media/image41.png"/><Relationship Id="rId10" Type="http://schemas.openxmlformats.org/officeDocument/2006/relationships/hyperlink" Target="https://www.linkedin.com/company/vllm-projec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2.png"/><Relationship Id="rId4" Type="http://schemas.openxmlformats.org/officeDocument/2006/relationships/image" Target="../media/image5.png"/><Relationship Id="rId5" Type="http://schemas.openxmlformats.org/officeDocument/2006/relationships/hyperlink" Target="https://github.com/vllm-project/vllm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ctrTitle"/>
          </p:nvPr>
        </p:nvSpPr>
        <p:spPr>
          <a:xfrm>
            <a:off x="845100" y="515975"/>
            <a:ext cx="75723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454545"/>
                </a:solidFill>
              </a:rPr>
              <a:t>Q1 Update</a:t>
            </a:r>
            <a:endParaRPr sz="4500">
              <a:solidFill>
                <a:srgbClr val="45454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1" name="Google Shape;111;p28"/>
          <p:cNvSpPr txBox="1"/>
          <p:nvPr>
            <p:ph idx="1" type="subTitle"/>
          </p:nvPr>
        </p:nvSpPr>
        <p:spPr>
          <a:xfrm>
            <a:off x="845100" y="2605525"/>
            <a:ext cx="7408800" cy="16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545"/>
                </a:solidFill>
              </a:rPr>
              <a:t>The vLLM Meetup </a:t>
            </a:r>
            <a:r>
              <a:rPr lang="en">
                <a:solidFill>
                  <a:srgbClr val="454545"/>
                </a:solidFill>
              </a:rPr>
              <a:t>a</a:t>
            </a:r>
            <a:r>
              <a:rPr lang="en">
                <a:solidFill>
                  <a:srgbClr val="454545"/>
                </a:solidFill>
              </a:rPr>
              <a:t>t Meta</a:t>
            </a:r>
            <a:endParaRPr>
              <a:solidFill>
                <a:srgbClr val="4545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5454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545"/>
                </a:solidFill>
              </a:rPr>
              <a:t>The vLLM Team</a:t>
            </a:r>
            <a:endParaRPr sz="2200">
              <a:solidFill>
                <a:srgbClr val="454545"/>
              </a:solidFill>
            </a:endParaRPr>
          </a:p>
        </p:txBody>
      </p:sp>
      <p:pic>
        <p:nvPicPr>
          <p:cNvPr id="112" name="Google Shape;112;p28"/>
          <p:cNvPicPr preferRelativeResize="0"/>
          <p:nvPr/>
        </p:nvPicPr>
        <p:blipFill rotWithShape="1">
          <a:blip r:embed="rId3">
            <a:alphaModFix/>
          </a:blip>
          <a:srcRect b="0" l="13949" r="16164" t="0"/>
          <a:stretch/>
        </p:blipFill>
        <p:spPr>
          <a:xfrm>
            <a:off x="539199" y="490134"/>
            <a:ext cx="2272348" cy="931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28"/>
          <p:cNvCxnSpPr/>
          <p:nvPr/>
        </p:nvCxnSpPr>
        <p:spPr>
          <a:xfrm>
            <a:off x="692700" y="1742525"/>
            <a:ext cx="0" cy="2341800"/>
          </a:xfrm>
          <a:prstGeom prst="straightConnector1">
            <a:avLst/>
          </a:prstGeom>
          <a:noFill/>
          <a:ln cap="flat" cmpd="sng" w="19050">
            <a:solidFill>
              <a:srgbClr val="45454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4" name="Google Shape;11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850" y="3236150"/>
            <a:ext cx="897175" cy="8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vLLM V1?</a:t>
            </a:r>
            <a:endParaRPr/>
          </a:p>
        </p:txBody>
      </p:sp>
      <p:sp>
        <p:nvSpPr>
          <p:cNvPr id="195" name="Google Shape;195;p37"/>
          <p:cNvSpPr txBox="1"/>
          <p:nvPr>
            <p:ph idx="1" type="body"/>
          </p:nvPr>
        </p:nvSpPr>
        <p:spPr>
          <a:xfrm>
            <a:off x="311700" y="923875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Main g</a:t>
            </a:r>
            <a:r>
              <a:rPr lang="en" sz="2200"/>
              <a:t>oals:</a:t>
            </a:r>
            <a:endParaRPr sz="22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</a:t>
            </a:r>
            <a:r>
              <a:rPr lang="en" sz="1800"/>
              <a:t>imple &amp; </a:t>
            </a:r>
            <a:r>
              <a:rPr lang="en" sz="1800">
                <a:solidFill>
                  <a:schemeClr val="accent1"/>
                </a:solidFill>
              </a:rPr>
              <a:t>easy-to-hack </a:t>
            </a:r>
            <a:r>
              <a:rPr lang="en" sz="1800"/>
              <a:t>codebase</a:t>
            </a:r>
            <a:endParaRPr sz="1800"/>
          </a:p>
          <a:p>
            <a:pPr indent="-3429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vllm/v1/core/scheduler.py 608 LOC (&gt;2k LOC in v0)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High performance with </a:t>
            </a:r>
            <a:r>
              <a:rPr lang="en" sz="1800">
                <a:solidFill>
                  <a:schemeClr val="accent1"/>
                </a:solidFill>
              </a:rPr>
              <a:t>near-zero CPU overheads</a:t>
            </a:r>
            <a:endParaRPr sz="1800">
              <a:solidFill>
                <a:schemeClr val="accent1"/>
              </a:solidFill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Combining</a:t>
            </a:r>
            <a:r>
              <a:rPr lang="en" sz="1800">
                <a:solidFill>
                  <a:schemeClr val="accent1"/>
                </a:solidFill>
              </a:rPr>
              <a:t> all key optimizations</a:t>
            </a:r>
            <a:r>
              <a:rPr lang="en" sz="1800"/>
              <a:t> &amp; enabling them by default</a:t>
            </a:r>
            <a:endParaRPr sz="1800"/>
          </a:p>
        </p:txBody>
      </p:sp>
      <p:sp>
        <p:nvSpPr>
          <p:cNvPr id="196" name="Google Shape;19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</a:t>
            </a:r>
            <a:r>
              <a:rPr lang="en"/>
              <a:t>changes</a:t>
            </a:r>
            <a:r>
              <a:rPr lang="en"/>
              <a:t> in vLLM V1</a:t>
            </a:r>
            <a:endParaRPr/>
          </a:p>
        </p:txBody>
      </p:sp>
      <p:sp>
        <p:nvSpPr>
          <p:cNvPr id="202" name="Google Shape;20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8"/>
          <p:cNvSpPr txBox="1"/>
          <p:nvPr>
            <p:ph idx="1" type="body"/>
          </p:nvPr>
        </p:nvSpPr>
        <p:spPr>
          <a:xfrm>
            <a:off x="1088250" y="923725"/>
            <a:ext cx="6967500" cy="3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Optimized engine loop &amp; API server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Simplified scheduler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Clean implementation of distributed inference</a:t>
            </a:r>
            <a:endParaRPr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Piecewise CUDA graphs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changes in vLLM V1</a:t>
            </a:r>
            <a:endParaRPr/>
          </a:p>
        </p:txBody>
      </p:sp>
      <p:sp>
        <p:nvSpPr>
          <p:cNvPr id="209" name="Google Shape;20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1088250" y="923725"/>
            <a:ext cx="6967500" cy="3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AutoNum type="arabicPeriod"/>
            </a:pPr>
            <a:r>
              <a:rPr lang="en" sz="2200">
                <a:solidFill>
                  <a:schemeClr val="lt2"/>
                </a:solidFill>
              </a:rPr>
              <a:t>Optimized engine loop &amp; API server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Simplified scheduler</a:t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AutoNum type="arabicPeriod"/>
            </a:pPr>
            <a:r>
              <a:rPr lang="en" sz="2200">
                <a:solidFill>
                  <a:schemeClr val="lt2"/>
                </a:solidFill>
              </a:rPr>
              <a:t>Clean implementation of distributed inference</a:t>
            </a:r>
            <a:endParaRPr sz="22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/>
              <a:t>Piecewise CUDA graphs</a:t>
            </a:r>
            <a:endParaRPr b="1"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Scheduler</a:t>
            </a:r>
            <a:endParaRPr sz="1750"/>
          </a:p>
        </p:txBody>
      </p:sp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7" name="Google Shape;217;p40"/>
          <p:cNvGraphicFramePr/>
          <p:nvPr/>
        </p:nvGraphicFramePr>
        <p:xfrm>
          <a:off x="2283338" y="33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292825"/>
                <a:gridCol w="292825"/>
                <a:gridCol w="292825"/>
                <a:gridCol w="292825"/>
                <a:gridCol w="292825"/>
                <a:gridCol w="292825"/>
                <a:gridCol w="292825"/>
                <a:gridCol w="292825"/>
                <a:gridCol w="292825"/>
                <a:gridCol w="292825"/>
              </a:tblGrid>
              <a:tr h="31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40"/>
          <p:cNvSpPr txBox="1"/>
          <p:nvPr/>
        </p:nvSpPr>
        <p:spPr>
          <a:xfrm>
            <a:off x="1470038" y="3386313"/>
            <a:ext cx="81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Step 0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219" name="Google Shape;219;p40"/>
          <p:cNvGraphicFramePr/>
          <p:nvPr/>
        </p:nvGraphicFramePr>
        <p:xfrm>
          <a:off x="2283338" y="379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292825"/>
                <a:gridCol w="292825"/>
                <a:gridCol w="292825"/>
                <a:gridCol w="292825"/>
                <a:gridCol w="292825"/>
                <a:gridCol w="292825"/>
                <a:gridCol w="292825"/>
                <a:gridCol w="292825"/>
                <a:gridCol w="292825"/>
                <a:gridCol w="292825"/>
              </a:tblGrid>
              <a:tr h="31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40"/>
          <p:cNvSpPr txBox="1"/>
          <p:nvPr/>
        </p:nvSpPr>
        <p:spPr>
          <a:xfrm>
            <a:off x="1470038" y="3810463"/>
            <a:ext cx="81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Step 1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221" name="Google Shape;221;p40"/>
          <p:cNvGraphicFramePr/>
          <p:nvPr/>
        </p:nvGraphicFramePr>
        <p:xfrm>
          <a:off x="2283338" y="423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292825"/>
                <a:gridCol w="292825"/>
                <a:gridCol w="292825"/>
                <a:gridCol w="292825"/>
              </a:tblGrid>
              <a:tr h="31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40"/>
          <p:cNvSpPr txBox="1"/>
          <p:nvPr/>
        </p:nvSpPr>
        <p:spPr>
          <a:xfrm>
            <a:off x="1470038" y="4250863"/>
            <a:ext cx="81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Step 2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223" name="Google Shape;223;p40"/>
          <p:cNvGraphicFramePr/>
          <p:nvPr/>
        </p:nvGraphicFramePr>
        <p:xfrm>
          <a:off x="2283338" y="22022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292825"/>
                <a:gridCol w="292825"/>
                <a:gridCol w="292825"/>
              </a:tblGrid>
              <a:tr h="31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4" name="Google Shape;224;p40"/>
          <p:cNvGraphicFramePr/>
          <p:nvPr/>
        </p:nvGraphicFramePr>
        <p:xfrm>
          <a:off x="3765063" y="22022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292825"/>
                <a:gridCol w="292825"/>
                <a:gridCol w="292825"/>
                <a:gridCol w="292825"/>
                <a:gridCol w="292825"/>
              </a:tblGrid>
              <a:tr h="31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Google Shape;225;p40"/>
          <p:cNvGraphicFramePr/>
          <p:nvPr/>
        </p:nvGraphicFramePr>
        <p:xfrm>
          <a:off x="2283338" y="25807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292825"/>
                <a:gridCol w="292825"/>
                <a:gridCol w="292825"/>
                <a:gridCol w="292825"/>
                <a:gridCol w="292825"/>
                <a:gridCol w="292825"/>
                <a:gridCol w="292825"/>
                <a:gridCol w="292825"/>
                <a:gridCol w="292825"/>
                <a:gridCol w="292825"/>
              </a:tblGrid>
              <a:tr h="31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40"/>
          <p:cNvGraphicFramePr/>
          <p:nvPr/>
        </p:nvGraphicFramePr>
        <p:xfrm>
          <a:off x="5211588" y="25807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292825"/>
                <a:gridCol w="292825"/>
              </a:tblGrid>
              <a:tr h="31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27" name="Google Shape;227;p40"/>
          <p:cNvSpPr txBox="1"/>
          <p:nvPr/>
        </p:nvSpPr>
        <p:spPr>
          <a:xfrm>
            <a:off x="1440663" y="2218473"/>
            <a:ext cx="81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R1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3162763" y="2218473"/>
            <a:ext cx="81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R2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1440663" y="2596986"/>
            <a:ext cx="81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R3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0" name="Google Shape;230;p40"/>
          <p:cNvSpPr/>
          <p:nvPr/>
        </p:nvSpPr>
        <p:spPr>
          <a:xfrm rot="-5400000">
            <a:off x="3657488" y="1791800"/>
            <a:ext cx="183900" cy="2932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1" name="Google Shape;231;p40"/>
          <p:cNvSpPr txBox="1"/>
          <p:nvPr/>
        </p:nvSpPr>
        <p:spPr>
          <a:xfrm>
            <a:off x="2919952" y="2884125"/>
            <a:ext cx="1659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Token budget (10)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232" name="Google Shape;232;p40"/>
          <p:cNvGraphicFramePr/>
          <p:nvPr/>
        </p:nvGraphicFramePr>
        <p:xfrm>
          <a:off x="2300938" y="469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292825"/>
                <a:gridCol w="292825"/>
                <a:gridCol w="292825"/>
              </a:tblGrid>
              <a:tr h="315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p40"/>
          <p:cNvSpPr txBox="1"/>
          <p:nvPr/>
        </p:nvSpPr>
        <p:spPr>
          <a:xfrm>
            <a:off x="1487638" y="4707513"/>
            <a:ext cx="813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Step 3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4" name="Google Shape;234;p40"/>
          <p:cNvSpPr txBox="1"/>
          <p:nvPr/>
        </p:nvSpPr>
        <p:spPr>
          <a:xfrm>
            <a:off x="5342038" y="3386325"/>
            <a:ext cx="2361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{R1: 3, R2: 5, R3: 2}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5" name="Google Shape;235;p40"/>
          <p:cNvSpPr txBox="1"/>
          <p:nvPr/>
        </p:nvSpPr>
        <p:spPr>
          <a:xfrm>
            <a:off x="5342038" y="3810475"/>
            <a:ext cx="2361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{R1: 1, R2: 1, R3: 8}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6" name="Google Shape;236;p40"/>
          <p:cNvSpPr txBox="1"/>
          <p:nvPr/>
        </p:nvSpPr>
        <p:spPr>
          <a:xfrm>
            <a:off x="5342038" y="4250875"/>
            <a:ext cx="2361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{R1: 1, R2: 1, R3: 2}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7" name="Google Shape;237;p40"/>
          <p:cNvSpPr txBox="1"/>
          <p:nvPr/>
        </p:nvSpPr>
        <p:spPr>
          <a:xfrm>
            <a:off x="5342038" y="4707525"/>
            <a:ext cx="23613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{R1: 1, R2: 1, R3: 1}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8" name="Google Shape;238;p40"/>
          <p:cNvSpPr txBox="1"/>
          <p:nvPr/>
        </p:nvSpPr>
        <p:spPr>
          <a:xfrm>
            <a:off x="5733550" y="2884125"/>
            <a:ext cx="1578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Scheduler Output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{request: num_tokens}</a:t>
            </a:r>
            <a:endParaRPr sz="10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9" name="Google Shape;239;p40"/>
          <p:cNvSpPr txBox="1"/>
          <p:nvPr>
            <p:ph idx="1" type="body"/>
          </p:nvPr>
        </p:nvSpPr>
        <p:spPr>
          <a:xfrm>
            <a:off x="919800" y="847675"/>
            <a:ext cx="7304400" cy="13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Synchronous single-step scheduler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Chunked prefills (aka Dynamic SplitFuse) by default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scheduling decision is simply represented as a dictionary of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{request_id: num_tokens}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517400" y="2389048"/>
            <a:ext cx="10212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Prompts</a:t>
            </a:r>
            <a:endParaRPr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919800" y="923875"/>
            <a:ext cx="73044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Unification of “prefill” and “decode”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V1, there’s </a:t>
            </a:r>
            <a:r>
              <a:rPr lang="en">
                <a:solidFill>
                  <a:srgbClr val="CC0100"/>
                </a:solidFill>
              </a:rPr>
              <a:t>no concept of prefill and decode</a:t>
            </a:r>
            <a:endParaRPr>
              <a:solidFill>
                <a:srgbClr val="CC01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Schedule based on the difference </a:t>
            </a:r>
            <a:r>
              <a:rPr lang="en"/>
              <a:t>between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num_compute_tokens</a:t>
            </a:r>
            <a:r>
              <a:rPr lang="en"/>
              <a:t> and 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len(all_token_ids)</a:t>
            </a:r>
            <a:r>
              <a:rPr lang="en"/>
              <a:t> </a:t>
            </a:r>
            <a:endParaRPr/>
          </a:p>
        </p:txBody>
      </p:sp>
      <p:sp>
        <p:nvSpPr>
          <p:cNvPr id="246" name="Google Shape;246;p4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Scheduler (cont’d)</a:t>
            </a:r>
            <a:endParaRPr sz="1750"/>
          </a:p>
        </p:txBody>
      </p:sp>
      <p:sp>
        <p:nvSpPr>
          <p:cNvPr id="247" name="Google Shape;24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1"/>
          <p:cNvSpPr txBox="1"/>
          <p:nvPr>
            <p:ph idx="1" type="body"/>
          </p:nvPr>
        </p:nvSpPr>
        <p:spPr>
          <a:xfrm>
            <a:off x="919800" y="2064500"/>
            <a:ext cx="73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Ex1) “Prefill”</a:t>
            </a:r>
            <a:r>
              <a:rPr lang="en"/>
              <a:t> &amp; “Decode”</a:t>
            </a:r>
            <a:endParaRPr/>
          </a:p>
        </p:txBody>
      </p:sp>
      <p:graphicFrame>
        <p:nvGraphicFramePr>
          <p:cNvPr id="249" name="Google Shape;249;p41"/>
          <p:cNvGraphicFramePr/>
          <p:nvPr/>
        </p:nvGraphicFramePr>
        <p:xfrm>
          <a:off x="2284863" y="27986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605825"/>
                <a:gridCol w="605825"/>
                <a:gridCol w="605825"/>
                <a:gridCol w="605825"/>
                <a:gridCol w="605825"/>
              </a:tblGrid>
              <a:tr h="39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AI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is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the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future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of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" name="Google Shape;250;p41"/>
          <p:cNvGraphicFramePr/>
          <p:nvPr/>
        </p:nvGraphicFramePr>
        <p:xfrm>
          <a:off x="5313988" y="27986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605825"/>
                <a:gridCol w="605825"/>
                <a:gridCol w="605825"/>
              </a:tblGrid>
              <a:tr h="39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1" name="Google Shape;251;p41"/>
          <p:cNvCxnSpPr>
            <a:stCxn id="252" idx="2"/>
          </p:cNvCxnSpPr>
          <p:nvPr/>
        </p:nvCxnSpPr>
        <p:spPr>
          <a:xfrm>
            <a:off x="2284775" y="2638900"/>
            <a:ext cx="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41"/>
          <p:cNvSpPr txBox="1"/>
          <p:nvPr/>
        </p:nvSpPr>
        <p:spPr>
          <a:xfrm>
            <a:off x="1449875" y="2452900"/>
            <a:ext cx="1669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num_computed_tokens: 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3" name="Google Shape;253;p41"/>
          <p:cNvSpPr txBox="1"/>
          <p:nvPr/>
        </p:nvSpPr>
        <p:spPr>
          <a:xfrm>
            <a:off x="1048725" y="2887325"/>
            <a:ext cx="11403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all_token_ids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4" name="Google Shape;254;p41"/>
          <p:cNvSpPr/>
          <p:nvPr/>
        </p:nvSpPr>
        <p:spPr>
          <a:xfrm rot="5400000">
            <a:off x="3714050" y="1782615"/>
            <a:ext cx="167100" cy="302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2363188" y="3351950"/>
            <a:ext cx="2872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Schedule 5 tokens (“prefill”)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256" name="Google Shape;256;p41"/>
          <p:cNvGraphicFramePr/>
          <p:nvPr/>
        </p:nvGraphicFramePr>
        <p:xfrm>
          <a:off x="2284863" y="4064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605825"/>
                <a:gridCol w="605825"/>
                <a:gridCol w="605825"/>
                <a:gridCol w="605825"/>
                <a:gridCol w="605825"/>
              </a:tblGrid>
              <a:tr h="39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AI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is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the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future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of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AAA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7" name="Google Shape;257;p41"/>
          <p:cNvGraphicFramePr/>
          <p:nvPr/>
        </p:nvGraphicFramePr>
        <p:xfrm>
          <a:off x="5313988" y="4064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605825"/>
                <a:gridCol w="605825"/>
                <a:gridCol w="605825"/>
              </a:tblGrid>
              <a:tr h="39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tech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8" name="Google Shape;258;p41"/>
          <p:cNvCxnSpPr>
            <a:stCxn id="259" idx="2"/>
          </p:cNvCxnSpPr>
          <p:nvPr/>
        </p:nvCxnSpPr>
        <p:spPr>
          <a:xfrm>
            <a:off x="5319050" y="3892775"/>
            <a:ext cx="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41"/>
          <p:cNvSpPr txBox="1"/>
          <p:nvPr/>
        </p:nvSpPr>
        <p:spPr>
          <a:xfrm>
            <a:off x="4484150" y="3706775"/>
            <a:ext cx="1669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num_computed_tokens: 5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41"/>
          <p:cNvSpPr txBox="1"/>
          <p:nvPr/>
        </p:nvSpPr>
        <p:spPr>
          <a:xfrm>
            <a:off x="1048725" y="4168775"/>
            <a:ext cx="11403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all_token_ids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1" name="Google Shape;261;p41"/>
          <p:cNvSpPr/>
          <p:nvPr/>
        </p:nvSpPr>
        <p:spPr>
          <a:xfrm rot="5400000">
            <a:off x="5529900" y="4239125"/>
            <a:ext cx="167100" cy="6060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4351200" y="4630775"/>
            <a:ext cx="2524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Schedule 1 token (“decode”)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919800" y="923875"/>
            <a:ext cx="73044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Unification of “prefill” and “decode”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V1, there’s </a:t>
            </a:r>
            <a:r>
              <a:rPr lang="en">
                <a:solidFill>
                  <a:srgbClr val="CC0100"/>
                </a:solidFill>
              </a:rPr>
              <a:t>no concept of prefill and decode</a:t>
            </a:r>
            <a:endParaRPr>
              <a:solidFill>
                <a:srgbClr val="CC01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Schedule based on the difference between 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num_compute_tokens</a:t>
            </a:r>
            <a:r>
              <a:rPr lang="en"/>
              <a:t> and 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len(all_token_ids)</a:t>
            </a:r>
            <a:r>
              <a:rPr lang="en"/>
              <a:t> </a:t>
            </a:r>
            <a:endParaRPr/>
          </a:p>
        </p:txBody>
      </p:sp>
      <p:sp>
        <p:nvSpPr>
          <p:cNvPr id="268" name="Google Shape;268;p4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Scheduler (cont’d)</a:t>
            </a:r>
            <a:endParaRPr sz="1750"/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919800" y="2064500"/>
            <a:ext cx="73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Ex2) Chunked prefills</a:t>
            </a:r>
            <a:endParaRPr/>
          </a:p>
        </p:txBody>
      </p:sp>
      <p:graphicFrame>
        <p:nvGraphicFramePr>
          <p:cNvPr id="271" name="Google Shape;271;p42"/>
          <p:cNvGraphicFramePr/>
          <p:nvPr/>
        </p:nvGraphicFramePr>
        <p:xfrm>
          <a:off x="2284863" y="27986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605825"/>
                <a:gridCol w="605825"/>
                <a:gridCol w="605825"/>
                <a:gridCol w="605825"/>
                <a:gridCol w="605825"/>
              </a:tblGrid>
              <a:tr h="39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AI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is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the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future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of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2" name="Google Shape;272;p42"/>
          <p:cNvGraphicFramePr/>
          <p:nvPr/>
        </p:nvGraphicFramePr>
        <p:xfrm>
          <a:off x="5313988" y="27986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605825"/>
                <a:gridCol w="605825"/>
                <a:gridCol w="605825"/>
              </a:tblGrid>
              <a:tr h="39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73" name="Google Shape;273;p42"/>
          <p:cNvCxnSpPr>
            <a:stCxn id="274" idx="2"/>
          </p:cNvCxnSpPr>
          <p:nvPr/>
        </p:nvCxnSpPr>
        <p:spPr>
          <a:xfrm>
            <a:off x="2284775" y="2638900"/>
            <a:ext cx="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42"/>
          <p:cNvSpPr txBox="1"/>
          <p:nvPr/>
        </p:nvSpPr>
        <p:spPr>
          <a:xfrm>
            <a:off x="1449875" y="2452900"/>
            <a:ext cx="1669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num_computed_tokens: 0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42"/>
          <p:cNvSpPr txBox="1"/>
          <p:nvPr/>
        </p:nvSpPr>
        <p:spPr>
          <a:xfrm>
            <a:off x="1048725" y="2887325"/>
            <a:ext cx="11403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all_token_ids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42"/>
          <p:cNvSpPr/>
          <p:nvPr/>
        </p:nvSpPr>
        <p:spPr>
          <a:xfrm rot="5400000">
            <a:off x="3714050" y="1782615"/>
            <a:ext cx="167100" cy="3025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2363188" y="3351950"/>
            <a:ext cx="2872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Schedule 3 tokens out of 5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278" name="Google Shape;278;p42"/>
          <p:cNvGraphicFramePr/>
          <p:nvPr/>
        </p:nvGraphicFramePr>
        <p:xfrm>
          <a:off x="2284863" y="4064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605825"/>
                <a:gridCol w="605825"/>
                <a:gridCol w="605825"/>
                <a:gridCol w="605825"/>
                <a:gridCol w="605825"/>
              </a:tblGrid>
              <a:tr h="39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AI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is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the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future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of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Google Shape;279;p42"/>
          <p:cNvGraphicFramePr/>
          <p:nvPr/>
        </p:nvGraphicFramePr>
        <p:xfrm>
          <a:off x="5313988" y="40649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605825"/>
                <a:gridCol w="605825"/>
                <a:gridCol w="605825"/>
              </a:tblGrid>
              <a:tr h="39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80" name="Google Shape;280;p42"/>
          <p:cNvCxnSpPr>
            <a:stCxn id="281" idx="2"/>
          </p:cNvCxnSpPr>
          <p:nvPr/>
        </p:nvCxnSpPr>
        <p:spPr>
          <a:xfrm>
            <a:off x="4099850" y="3892775"/>
            <a:ext cx="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2"/>
          <p:cNvSpPr txBox="1"/>
          <p:nvPr/>
        </p:nvSpPr>
        <p:spPr>
          <a:xfrm>
            <a:off x="3264950" y="3706775"/>
            <a:ext cx="1669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num_computed_tokens: 3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2"/>
          <p:cNvSpPr txBox="1"/>
          <p:nvPr/>
        </p:nvSpPr>
        <p:spPr>
          <a:xfrm>
            <a:off x="1048725" y="4168775"/>
            <a:ext cx="11403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all_token_ids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42"/>
          <p:cNvSpPr/>
          <p:nvPr/>
        </p:nvSpPr>
        <p:spPr>
          <a:xfrm rot="5400000">
            <a:off x="4622900" y="3938075"/>
            <a:ext cx="167100" cy="1208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84" name="Google Shape;284;p42"/>
          <p:cNvSpPr txBox="1"/>
          <p:nvPr/>
        </p:nvSpPr>
        <p:spPr>
          <a:xfrm>
            <a:off x="3444200" y="4630775"/>
            <a:ext cx="25245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Schedule 2 tokens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919800" y="923875"/>
            <a:ext cx="73044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Unification of “prefill” and “decode”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V1, there’s </a:t>
            </a:r>
            <a:r>
              <a:rPr lang="en">
                <a:solidFill>
                  <a:srgbClr val="CC0100"/>
                </a:solidFill>
              </a:rPr>
              <a:t>no concept of prefill and decode</a:t>
            </a:r>
            <a:endParaRPr>
              <a:solidFill>
                <a:srgbClr val="CC01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Schedule based on the difference between 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num_compute_tokens</a:t>
            </a:r>
            <a:r>
              <a:rPr lang="en"/>
              <a:t> and 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len(all_token_ids)</a:t>
            </a:r>
            <a:r>
              <a:rPr lang="en"/>
              <a:t> </a:t>
            </a:r>
            <a:endParaRPr/>
          </a:p>
        </p:txBody>
      </p:sp>
      <p:sp>
        <p:nvSpPr>
          <p:cNvPr id="290" name="Google Shape;290;p4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Scheduler (cont’d)</a:t>
            </a:r>
            <a:endParaRPr sz="1750"/>
          </a:p>
        </p:txBody>
      </p:sp>
      <p:sp>
        <p:nvSpPr>
          <p:cNvPr id="291" name="Google Shape;29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919800" y="2064500"/>
            <a:ext cx="730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Ex3) Prefix caching</a:t>
            </a:r>
            <a:endParaRPr/>
          </a:p>
        </p:txBody>
      </p:sp>
      <p:graphicFrame>
        <p:nvGraphicFramePr>
          <p:cNvPr id="293" name="Google Shape;293;p43"/>
          <p:cNvGraphicFramePr/>
          <p:nvPr/>
        </p:nvGraphicFramePr>
        <p:xfrm>
          <a:off x="2284863" y="2951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605825"/>
                <a:gridCol w="605825"/>
                <a:gridCol w="605825"/>
                <a:gridCol w="605825"/>
                <a:gridCol w="605825"/>
              </a:tblGrid>
              <a:tr h="39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AI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is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the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future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exend"/>
                          <a:ea typeface="Lexend"/>
                          <a:cs typeface="Lexend"/>
                          <a:sym typeface="Lexend"/>
                        </a:rPr>
                        <a:t>of</a:t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Google Shape;294;p43"/>
          <p:cNvGraphicFramePr/>
          <p:nvPr/>
        </p:nvGraphicFramePr>
        <p:xfrm>
          <a:off x="5313988" y="29510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{D865022A-3B1A-4469-B77B-7D02537798C1}</a:tableStyleId>
              </a:tblPr>
              <a:tblGrid>
                <a:gridCol w="605825"/>
                <a:gridCol w="605825"/>
                <a:gridCol w="605825"/>
              </a:tblGrid>
              <a:tr h="39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95" name="Google Shape;295;p43"/>
          <p:cNvCxnSpPr>
            <a:stCxn id="296" idx="2"/>
          </p:cNvCxnSpPr>
          <p:nvPr/>
        </p:nvCxnSpPr>
        <p:spPr>
          <a:xfrm>
            <a:off x="3503975" y="2791300"/>
            <a:ext cx="0" cy="1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43"/>
          <p:cNvSpPr txBox="1"/>
          <p:nvPr/>
        </p:nvSpPr>
        <p:spPr>
          <a:xfrm>
            <a:off x="2669075" y="2605300"/>
            <a:ext cx="1669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num_computed_tokens: 2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1048725" y="3039725"/>
            <a:ext cx="11403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all_token_ids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43"/>
          <p:cNvSpPr/>
          <p:nvPr/>
        </p:nvSpPr>
        <p:spPr>
          <a:xfrm rot="5400000">
            <a:off x="4325150" y="2546125"/>
            <a:ext cx="167100" cy="1803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99" name="Google Shape;299;p43"/>
          <p:cNvSpPr txBox="1"/>
          <p:nvPr/>
        </p:nvSpPr>
        <p:spPr>
          <a:xfrm>
            <a:off x="3506895" y="3504350"/>
            <a:ext cx="17289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Schedule 3 tokens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0" name="Google Shape;300;p43"/>
          <p:cNvSpPr/>
          <p:nvPr/>
        </p:nvSpPr>
        <p:spPr>
          <a:xfrm rot="5400000">
            <a:off x="2807550" y="2842660"/>
            <a:ext cx="167100" cy="1212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CC01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01" name="Google Shape;301;p43"/>
          <p:cNvSpPr txBox="1"/>
          <p:nvPr/>
        </p:nvSpPr>
        <p:spPr>
          <a:xfrm>
            <a:off x="2225399" y="3528685"/>
            <a:ext cx="1331400" cy="3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C0100"/>
                </a:solidFill>
                <a:latin typeface="Lexend"/>
                <a:ea typeface="Lexend"/>
                <a:cs typeface="Lexend"/>
                <a:sym typeface="Lexend"/>
              </a:rPr>
              <a:t>Cache hit!</a:t>
            </a:r>
            <a:endParaRPr sz="1300">
              <a:solidFill>
                <a:srgbClr val="CC01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</a:t>
            </a:r>
            <a:r>
              <a:rPr lang="en"/>
              <a:t> Scheduler: </a:t>
            </a:r>
            <a:r>
              <a:rPr lang="en"/>
              <a:t>Next</a:t>
            </a:r>
            <a:r>
              <a:rPr lang="en"/>
              <a:t> Steps</a:t>
            </a:r>
            <a:endParaRPr sz="1750"/>
          </a:p>
        </p:txBody>
      </p:sp>
      <p:sp>
        <p:nvSpPr>
          <p:cNvPr id="307" name="Google Shape;30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919800" y="847675"/>
            <a:ext cx="7304400" cy="38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Current: First-come-first-served policy is baked in the scheduler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 1: Support </a:t>
            </a:r>
            <a:r>
              <a:rPr lang="en">
                <a:solidFill>
                  <a:schemeClr val="accent1"/>
                </a:solidFill>
              </a:rPr>
              <a:t>various scheduling policies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Priority-based scheduling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Fair scheduling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Predictive scheduling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step 2: </a:t>
            </a:r>
            <a:r>
              <a:rPr lang="en">
                <a:solidFill>
                  <a:schemeClr val="accent1"/>
                </a:solidFill>
              </a:rPr>
              <a:t>Pluggable scheduler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workload-specific scheduler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different schedulers for different hardware backends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/>
          <p:nvPr/>
        </p:nvSpPr>
        <p:spPr>
          <a:xfrm>
            <a:off x="493550" y="744325"/>
            <a:ext cx="2729100" cy="42084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4" name="Google Shape;314;p4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Piecewise CUDA Graphs</a:t>
            </a:r>
            <a:endParaRPr sz="1750"/>
          </a:p>
        </p:txBody>
      </p:sp>
      <p:sp>
        <p:nvSpPr>
          <p:cNvPr id="315" name="Google Shape;31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45"/>
          <p:cNvSpPr/>
          <p:nvPr/>
        </p:nvSpPr>
        <p:spPr>
          <a:xfrm>
            <a:off x="615500" y="4235525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Q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7" name="Google Shape;317;p45"/>
          <p:cNvSpPr/>
          <p:nvPr/>
        </p:nvSpPr>
        <p:spPr>
          <a:xfrm>
            <a:off x="1493150" y="4235525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K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8" name="Google Shape;318;p45"/>
          <p:cNvSpPr/>
          <p:nvPr/>
        </p:nvSpPr>
        <p:spPr>
          <a:xfrm>
            <a:off x="2370800" y="4235525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V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19" name="Google Shape;319;p45"/>
          <p:cNvSpPr/>
          <p:nvPr/>
        </p:nvSpPr>
        <p:spPr>
          <a:xfrm>
            <a:off x="615500" y="3562500"/>
            <a:ext cx="24852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Attention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0" name="Google Shape;320;p45"/>
          <p:cNvSpPr/>
          <p:nvPr/>
        </p:nvSpPr>
        <p:spPr>
          <a:xfrm>
            <a:off x="1493150" y="2889475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O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1" name="Google Shape;321;p45"/>
          <p:cNvSpPr/>
          <p:nvPr/>
        </p:nvSpPr>
        <p:spPr>
          <a:xfrm>
            <a:off x="615500" y="2216450"/>
            <a:ext cx="24852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MLP 0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2" name="Google Shape;322;p45"/>
          <p:cNvSpPr/>
          <p:nvPr/>
        </p:nvSpPr>
        <p:spPr>
          <a:xfrm>
            <a:off x="615500" y="1543425"/>
            <a:ext cx="24852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MLP 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3" name="Google Shape;323;p45"/>
          <p:cNvSpPr/>
          <p:nvPr/>
        </p:nvSpPr>
        <p:spPr>
          <a:xfrm>
            <a:off x="615500" y="870400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Q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4" name="Google Shape;324;p45"/>
          <p:cNvSpPr/>
          <p:nvPr/>
        </p:nvSpPr>
        <p:spPr>
          <a:xfrm>
            <a:off x="1493150" y="870400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K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25" name="Google Shape;325;p45"/>
          <p:cNvSpPr/>
          <p:nvPr/>
        </p:nvSpPr>
        <p:spPr>
          <a:xfrm>
            <a:off x="2370800" y="870400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V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326" name="Google Shape;326;p45"/>
          <p:cNvCxnSpPr>
            <a:stCxn id="321" idx="0"/>
            <a:endCxn id="322" idx="2"/>
          </p:cNvCxnSpPr>
          <p:nvPr/>
        </p:nvCxnSpPr>
        <p:spPr>
          <a:xfrm rot="10800000">
            <a:off x="1858100" y="2020850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7" name="Google Shape;327;p45"/>
          <p:cNvCxnSpPr>
            <a:stCxn id="320" idx="0"/>
            <a:endCxn id="321" idx="2"/>
          </p:cNvCxnSpPr>
          <p:nvPr/>
        </p:nvCxnSpPr>
        <p:spPr>
          <a:xfrm rot="10800000">
            <a:off x="1858100" y="2693875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45"/>
          <p:cNvCxnSpPr>
            <a:stCxn id="322" idx="0"/>
            <a:endCxn id="323" idx="2"/>
          </p:cNvCxnSpPr>
          <p:nvPr/>
        </p:nvCxnSpPr>
        <p:spPr>
          <a:xfrm rot="10800000">
            <a:off x="980300" y="1347825"/>
            <a:ext cx="8778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45"/>
          <p:cNvCxnSpPr>
            <a:stCxn id="322" idx="0"/>
            <a:endCxn id="324" idx="2"/>
          </p:cNvCxnSpPr>
          <p:nvPr/>
        </p:nvCxnSpPr>
        <p:spPr>
          <a:xfrm rot="10800000">
            <a:off x="1858100" y="1347825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45"/>
          <p:cNvCxnSpPr>
            <a:stCxn id="322" idx="0"/>
            <a:endCxn id="325" idx="2"/>
          </p:cNvCxnSpPr>
          <p:nvPr/>
        </p:nvCxnSpPr>
        <p:spPr>
          <a:xfrm flipH="1" rot="10800000">
            <a:off x="1858100" y="1347825"/>
            <a:ext cx="8778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45"/>
          <p:cNvCxnSpPr>
            <a:stCxn id="319" idx="0"/>
            <a:endCxn id="320" idx="2"/>
          </p:cNvCxnSpPr>
          <p:nvPr/>
        </p:nvCxnSpPr>
        <p:spPr>
          <a:xfrm rot="10800000">
            <a:off x="1858100" y="3366900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45"/>
          <p:cNvCxnSpPr>
            <a:stCxn id="317" idx="0"/>
            <a:endCxn id="319" idx="2"/>
          </p:cNvCxnSpPr>
          <p:nvPr/>
        </p:nvCxnSpPr>
        <p:spPr>
          <a:xfrm rot="10800000">
            <a:off x="1858100" y="4039925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45"/>
          <p:cNvCxnSpPr>
            <a:stCxn id="316" idx="0"/>
            <a:endCxn id="319" idx="2"/>
          </p:cNvCxnSpPr>
          <p:nvPr/>
        </p:nvCxnSpPr>
        <p:spPr>
          <a:xfrm flipH="1" rot="10800000">
            <a:off x="980450" y="4039925"/>
            <a:ext cx="8778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45"/>
          <p:cNvCxnSpPr>
            <a:stCxn id="318" idx="0"/>
            <a:endCxn id="319" idx="2"/>
          </p:cNvCxnSpPr>
          <p:nvPr/>
        </p:nvCxnSpPr>
        <p:spPr>
          <a:xfrm rot="10800000">
            <a:off x="1857950" y="4039925"/>
            <a:ext cx="8778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45"/>
          <p:cNvCxnSpPr>
            <a:stCxn id="313" idx="2"/>
            <a:endCxn id="316" idx="2"/>
          </p:cNvCxnSpPr>
          <p:nvPr/>
        </p:nvCxnSpPr>
        <p:spPr>
          <a:xfrm rot="10800000">
            <a:off x="980300" y="4712725"/>
            <a:ext cx="877800" cy="2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45"/>
          <p:cNvCxnSpPr>
            <a:stCxn id="313" idx="2"/>
            <a:endCxn id="317" idx="2"/>
          </p:cNvCxnSpPr>
          <p:nvPr/>
        </p:nvCxnSpPr>
        <p:spPr>
          <a:xfrm rot="10800000">
            <a:off x="1858100" y="4712725"/>
            <a:ext cx="0" cy="2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45"/>
          <p:cNvCxnSpPr>
            <a:stCxn id="313" idx="2"/>
            <a:endCxn id="318" idx="2"/>
          </p:cNvCxnSpPr>
          <p:nvPr/>
        </p:nvCxnSpPr>
        <p:spPr>
          <a:xfrm flipH="1" rot="10800000">
            <a:off x="1858100" y="4712725"/>
            <a:ext cx="877800" cy="2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8" name="Google Shape;338;p45"/>
          <p:cNvSpPr txBox="1"/>
          <p:nvPr>
            <p:ph idx="1" type="body"/>
          </p:nvPr>
        </p:nvSpPr>
        <p:spPr>
          <a:xfrm>
            <a:off x="3325625" y="847675"/>
            <a:ext cx="5563500" cy="35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V0: </a:t>
            </a:r>
            <a:r>
              <a:rPr lang="en">
                <a:solidFill>
                  <a:srgbClr val="6AA84F"/>
                </a:solidFill>
              </a:rPr>
              <a:t>Single CUDA graph</a:t>
            </a:r>
            <a:r>
              <a:rPr lang="en"/>
              <a:t> for the </a:t>
            </a:r>
            <a:r>
              <a:rPr lang="en">
                <a:solidFill>
                  <a:srgbClr val="CC0100"/>
                </a:solidFill>
              </a:rPr>
              <a:t>entire</a:t>
            </a:r>
            <a:r>
              <a:rPr lang="en"/>
              <a:t>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Pros: Minimal CPU overheads in model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Cons: </a:t>
            </a:r>
            <a:r>
              <a:rPr lang="en">
                <a:solidFill>
                  <a:srgbClr val="CC0100"/>
                </a:solidFill>
              </a:rPr>
              <a:t>Limited flexibility</a:t>
            </a:r>
            <a:endParaRPr>
              <a:solidFill>
                <a:srgbClr val="CC01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Static shapes are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CPU operations are allowed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100"/>
                </a:solidFill>
              </a:rPr>
              <a:t>→ Increased development burden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/>
          <p:nvPr/>
        </p:nvSpPr>
        <p:spPr>
          <a:xfrm>
            <a:off x="493550" y="3471448"/>
            <a:ext cx="2729100" cy="659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4" name="Google Shape;344;p46"/>
          <p:cNvSpPr/>
          <p:nvPr/>
        </p:nvSpPr>
        <p:spPr>
          <a:xfrm>
            <a:off x="493550" y="691850"/>
            <a:ext cx="2729100" cy="2729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5" name="Google Shape;345;p46"/>
          <p:cNvSpPr/>
          <p:nvPr/>
        </p:nvSpPr>
        <p:spPr>
          <a:xfrm>
            <a:off x="493550" y="4181350"/>
            <a:ext cx="2729100" cy="7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6" name="Google Shape;346;p4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Piecewise CUDA Graphs (cont’d)</a:t>
            </a:r>
            <a:endParaRPr sz="1750"/>
          </a:p>
        </p:txBody>
      </p:sp>
      <p:sp>
        <p:nvSpPr>
          <p:cNvPr id="347" name="Google Shape;34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6"/>
          <p:cNvSpPr/>
          <p:nvPr/>
        </p:nvSpPr>
        <p:spPr>
          <a:xfrm>
            <a:off x="615500" y="4235525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Q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49" name="Google Shape;349;p46"/>
          <p:cNvSpPr/>
          <p:nvPr/>
        </p:nvSpPr>
        <p:spPr>
          <a:xfrm>
            <a:off x="1493150" y="4235525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K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0" name="Google Shape;350;p46"/>
          <p:cNvSpPr/>
          <p:nvPr/>
        </p:nvSpPr>
        <p:spPr>
          <a:xfrm>
            <a:off x="2370800" y="4235525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V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1" name="Google Shape;351;p46"/>
          <p:cNvSpPr/>
          <p:nvPr/>
        </p:nvSpPr>
        <p:spPr>
          <a:xfrm>
            <a:off x="615500" y="3562500"/>
            <a:ext cx="24852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Attention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2" name="Google Shape;352;p46"/>
          <p:cNvSpPr/>
          <p:nvPr/>
        </p:nvSpPr>
        <p:spPr>
          <a:xfrm>
            <a:off x="1493150" y="2889475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O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3" name="Google Shape;353;p46"/>
          <p:cNvSpPr/>
          <p:nvPr/>
        </p:nvSpPr>
        <p:spPr>
          <a:xfrm>
            <a:off x="615500" y="2216450"/>
            <a:ext cx="24852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MLP 0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4" name="Google Shape;354;p46"/>
          <p:cNvSpPr/>
          <p:nvPr/>
        </p:nvSpPr>
        <p:spPr>
          <a:xfrm>
            <a:off x="615500" y="1543425"/>
            <a:ext cx="24852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MLP 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5" name="Google Shape;355;p46"/>
          <p:cNvSpPr/>
          <p:nvPr/>
        </p:nvSpPr>
        <p:spPr>
          <a:xfrm>
            <a:off x="615500" y="870400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Q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6" name="Google Shape;356;p46"/>
          <p:cNvSpPr/>
          <p:nvPr/>
        </p:nvSpPr>
        <p:spPr>
          <a:xfrm>
            <a:off x="1493150" y="870400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K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57" name="Google Shape;357;p46"/>
          <p:cNvSpPr/>
          <p:nvPr/>
        </p:nvSpPr>
        <p:spPr>
          <a:xfrm>
            <a:off x="2370800" y="870400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V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358" name="Google Shape;358;p46"/>
          <p:cNvCxnSpPr>
            <a:stCxn id="353" idx="0"/>
            <a:endCxn id="354" idx="2"/>
          </p:cNvCxnSpPr>
          <p:nvPr/>
        </p:nvCxnSpPr>
        <p:spPr>
          <a:xfrm rot="10800000">
            <a:off x="1858100" y="2020850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9" name="Google Shape;359;p46"/>
          <p:cNvCxnSpPr>
            <a:stCxn id="352" idx="0"/>
            <a:endCxn id="353" idx="2"/>
          </p:cNvCxnSpPr>
          <p:nvPr/>
        </p:nvCxnSpPr>
        <p:spPr>
          <a:xfrm rot="10800000">
            <a:off x="1858100" y="2693875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46"/>
          <p:cNvCxnSpPr>
            <a:stCxn id="354" idx="0"/>
            <a:endCxn id="355" idx="2"/>
          </p:cNvCxnSpPr>
          <p:nvPr/>
        </p:nvCxnSpPr>
        <p:spPr>
          <a:xfrm rot="10800000">
            <a:off x="980300" y="1347825"/>
            <a:ext cx="8778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46"/>
          <p:cNvCxnSpPr>
            <a:stCxn id="354" idx="0"/>
            <a:endCxn id="356" idx="2"/>
          </p:cNvCxnSpPr>
          <p:nvPr/>
        </p:nvCxnSpPr>
        <p:spPr>
          <a:xfrm rot="10800000">
            <a:off x="1858100" y="1347825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2" name="Google Shape;362;p46"/>
          <p:cNvCxnSpPr>
            <a:stCxn id="354" idx="0"/>
            <a:endCxn id="357" idx="2"/>
          </p:cNvCxnSpPr>
          <p:nvPr/>
        </p:nvCxnSpPr>
        <p:spPr>
          <a:xfrm flipH="1" rot="10800000">
            <a:off x="1858100" y="1347825"/>
            <a:ext cx="8778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46"/>
          <p:cNvCxnSpPr>
            <a:stCxn id="351" idx="0"/>
            <a:endCxn id="352" idx="2"/>
          </p:cNvCxnSpPr>
          <p:nvPr/>
        </p:nvCxnSpPr>
        <p:spPr>
          <a:xfrm rot="10800000">
            <a:off x="1858100" y="3366900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4" name="Google Shape;364;p46"/>
          <p:cNvCxnSpPr>
            <a:stCxn id="349" idx="0"/>
            <a:endCxn id="351" idx="2"/>
          </p:cNvCxnSpPr>
          <p:nvPr/>
        </p:nvCxnSpPr>
        <p:spPr>
          <a:xfrm rot="10800000">
            <a:off x="1858100" y="4039925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46"/>
          <p:cNvCxnSpPr>
            <a:stCxn id="348" idx="0"/>
            <a:endCxn id="351" idx="2"/>
          </p:cNvCxnSpPr>
          <p:nvPr/>
        </p:nvCxnSpPr>
        <p:spPr>
          <a:xfrm flipH="1" rot="10800000">
            <a:off x="980450" y="4039925"/>
            <a:ext cx="8778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46"/>
          <p:cNvCxnSpPr>
            <a:stCxn id="350" idx="0"/>
            <a:endCxn id="351" idx="2"/>
          </p:cNvCxnSpPr>
          <p:nvPr/>
        </p:nvCxnSpPr>
        <p:spPr>
          <a:xfrm rot="10800000">
            <a:off x="1857950" y="4039925"/>
            <a:ext cx="8778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46"/>
          <p:cNvCxnSpPr>
            <a:stCxn id="345" idx="2"/>
            <a:endCxn id="348" idx="2"/>
          </p:cNvCxnSpPr>
          <p:nvPr/>
        </p:nvCxnSpPr>
        <p:spPr>
          <a:xfrm rot="10800000">
            <a:off x="980300" y="4712950"/>
            <a:ext cx="8778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46"/>
          <p:cNvCxnSpPr>
            <a:stCxn id="345" idx="2"/>
            <a:endCxn id="349" idx="2"/>
          </p:cNvCxnSpPr>
          <p:nvPr/>
        </p:nvCxnSpPr>
        <p:spPr>
          <a:xfrm rot="10800000">
            <a:off x="1858100" y="4712950"/>
            <a:ext cx="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46"/>
          <p:cNvCxnSpPr>
            <a:stCxn id="345" idx="2"/>
            <a:endCxn id="350" idx="2"/>
          </p:cNvCxnSpPr>
          <p:nvPr/>
        </p:nvCxnSpPr>
        <p:spPr>
          <a:xfrm flipH="1" rot="10800000">
            <a:off x="1858100" y="4712950"/>
            <a:ext cx="8778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46"/>
          <p:cNvSpPr txBox="1"/>
          <p:nvPr/>
        </p:nvSpPr>
        <p:spPr>
          <a:xfrm>
            <a:off x="3444900" y="1817750"/>
            <a:ext cx="2104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Lexend"/>
                <a:ea typeface="Lexend"/>
                <a:cs typeface="Lexend"/>
                <a:sym typeface="Lexend"/>
              </a:rPr>
              <a:t>CUDA graph N</a:t>
            </a:r>
            <a:endParaRPr sz="1800">
              <a:solidFill>
                <a:srgbClr val="6AA8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1" name="Google Shape;371;p46"/>
          <p:cNvSpPr txBox="1"/>
          <p:nvPr/>
        </p:nvSpPr>
        <p:spPr>
          <a:xfrm>
            <a:off x="3444900" y="4328350"/>
            <a:ext cx="2104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AA84F"/>
                </a:solidFill>
                <a:latin typeface="Lexend"/>
                <a:ea typeface="Lexend"/>
                <a:cs typeface="Lexend"/>
                <a:sym typeface="Lexend"/>
              </a:rPr>
              <a:t>CUDA graph N-1</a:t>
            </a:r>
            <a:endParaRPr sz="1800">
              <a:solidFill>
                <a:srgbClr val="6AA8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2" name="Google Shape;372;p46"/>
          <p:cNvSpPr txBox="1"/>
          <p:nvPr/>
        </p:nvSpPr>
        <p:spPr>
          <a:xfrm>
            <a:off x="3444900" y="3562500"/>
            <a:ext cx="21042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Lexend"/>
                <a:ea typeface="Lexend"/>
                <a:cs typeface="Lexend"/>
                <a:sym typeface="Lexend"/>
              </a:rPr>
              <a:t>PyTorch Eager</a:t>
            </a:r>
            <a:endParaRPr sz="1800">
              <a:solidFill>
                <a:srgbClr val="E69138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3" name="Google Shape;373;p46"/>
          <p:cNvSpPr txBox="1"/>
          <p:nvPr/>
        </p:nvSpPr>
        <p:spPr>
          <a:xfrm>
            <a:off x="6283550" y="2627075"/>
            <a:ext cx="21042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Graph split using </a:t>
            </a:r>
            <a:r>
              <a:rPr lang="en" sz="1800" u="sng">
                <a:solidFill>
                  <a:schemeClr val="accent1"/>
                </a:solidFill>
                <a:latin typeface="Lexend"/>
                <a:ea typeface="Lexend"/>
                <a:cs typeface="Lexend"/>
                <a:sym typeface="Lexend"/>
              </a:rPr>
              <a:t>torch.compile</a:t>
            </a:r>
            <a:endParaRPr sz="1800" u="sng">
              <a:solidFill>
                <a:schemeClr val="accen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374" name="Google Shape;374;p46"/>
          <p:cNvCxnSpPr>
            <a:stCxn id="373" idx="1"/>
            <a:endCxn id="370" idx="3"/>
          </p:cNvCxnSpPr>
          <p:nvPr/>
        </p:nvCxnSpPr>
        <p:spPr>
          <a:xfrm rot="10800000">
            <a:off x="5549150" y="2056475"/>
            <a:ext cx="7344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46"/>
          <p:cNvCxnSpPr>
            <a:stCxn id="373" idx="1"/>
            <a:endCxn id="372" idx="3"/>
          </p:cNvCxnSpPr>
          <p:nvPr/>
        </p:nvCxnSpPr>
        <p:spPr>
          <a:xfrm flipH="1">
            <a:off x="5549150" y="2970875"/>
            <a:ext cx="734400" cy="8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6" name="Google Shape;376;p46"/>
          <p:cNvCxnSpPr>
            <a:stCxn id="373" idx="1"/>
            <a:endCxn id="371" idx="3"/>
          </p:cNvCxnSpPr>
          <p:nvPr/>
        </p:nvCxnSpPr>
        <p:spPr>
          <a:xfrm flipH="1">
            <a:off x="5549150" y="2970875"/>
            <a:ext cx="734400" cy="15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Cody (@comaniac)</a:t>
            </a:r>
            <a:endParaRPr sz="28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1" name="Google Shape;121;p2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Staff Software Engineer at Anyscale</a:t>
            </a:r>
            <a:endParaRPr b="1" sz="18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↳ Founding Engineer at Boson AI</a:t>
            </a:r>
            <a:endParaRPr sz="18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↳ Senior Applied Scientist at AWS AI</a:t>
            </a:r>
            <a:endParaRPr sz="18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↳ PhD’19, UCLA</a:t>
            </a:r>
            <a:endParaRPr sz="18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vLLM Committer</a:t>
            </a:r>
            <a:endParaRPr sz="18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/>
          <p:nvPr/>
        </p:nvSpPr>
        <p:spPr>
          <a:xfrm>
            <a:off x="493550" y="3471448"/>
            <a:ext cx="2729100" cy="659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2" name="Google Shape;382;p47"/>
          <p:cNvSpPr/>
          <p:nvPr/>
        </p:nvSpPr>
        <p:spPr>
          <a:xfrm>
            <a:off x="493550" y="691850"/>
            <a:ext cx="2729100" cy="2729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3" name="Google Shape;383;p47"/>
          <p:cNvSpPr/>
          <p:nvPr/>
        </p:nvSpPr>
        <p:spPr>
          <a:xfrm>
            <a:off x="493550" y="4181350"/>
            <a:ext cx="2729100" cy="771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4" name="Google Shape;384;p4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Piecewise CUDA Graphs (cont’d)</a:t>
            </a:r>
            <a:endParaRPr sz="1750"/>
          </a:p>
        </p:txBody>
      </p:sp>
      <p:sp>
        <p:nvSpPr>
          <p:cNvPr id="385" name="Google Shape;38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47"/>
          <p:cNvSpPr/>
          <p:nvPr/>
        </p:nvSpPr>
        <p:spPr>
          <a:xfrm>
            <a:off x="615500" y="4235525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Q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7" name="Google Shape;387;p47"/>
          <p:cNvSpPr/>
          <p:nvPr/>
        </p:nvSpPr>
        <p:spPr>
          <a:xfrm>
            <a:off x="1493150" y="4235525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K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8" name="Google Shape;388;p47"/>
          <p:cNvSpPr/>
          <p:nvPr/>
        </p:nvSpPr>
        <p:spPr>
          <a:xfrm>
            <a:off x="2370800" y="4235525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V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89" name="Google Shape;389;p47"/>
          <p:cNvSpPr/>
          <p:nvPr/>
        </p:nvSpPr>
        <p:spPr>
          <a:xfrm>
            <a:off x="615500" y="3562500"/>
            <a:ext cx="24852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Attention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0" name="Google Shape;390;p47"/>
          <p:cNvSpPr/>
          <p:nvPr/>
        </p:nvSpPr>
        <p:spPr>
          <a:xfrm>
            <a:off x="1493150" y="2889475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O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1" name="Google Shape;391;p47"/>
          <p:cNvSpPr/>
          <p:nvPr/>
        </p:nvSpPr>
        <p:spPr>
          <a:xfrm>
            <a:off x="615500" y="2216450"/>
            <a:ext cx="24852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MLP 0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2" name="Google Shape;392;p47"/>
          <p:cNvSpPr/>
          <p:nvPr/>
        </p:nvSpPr>
        <p:spPr>
          <a:xfrm>
            <a:off x="615500" y="1543425"/>
            <a:ext cx="24852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MLP 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3" name="Google Shape;393;p47"/>
          <p:cNvSpPr/>
          <p:nvPr/>
        </p:nvSpPr>
        <p:spPr>
          <a:xfrm>
            <a:off x="615500" y="870400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Q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4" name="Google Shape;394;p47"/>
          <p:cNvSpPr/>
          <p:nvPr/>
        </p:nvSpPr>
        <p:spPr>
          <a:xfrm>
            <a:off x="1493150" y="870400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K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95" name="Google Shape;395;p47"/>
          <p:cNvSpPr/>
          <p:nvPr/>
        </p:nvSpPr>
        <p:spPr>
          <a:xfrm>
            <a:off x="2370800" y="870400"/>
            <a:ext cx="729900" cy="47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V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396" name="Google Shape;396;p47"/>
          <p:cNvCxnSpPr>
            <a:stCxn id="391" idx="0"/>
            <a:endCxn id="392" idx="2"/>
          </p:cNvCxnSpPr>
          <p:nvPr/>
        </p:nvCxnSpPr>
        <p:spPr>
          <a:xfrm rot="10800000">
            <a:off x="1858100" y="2020850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47"/>
          <p:cNvCxnSpPr>
            <a:stCxn id="390" idx="0"/>
            <a:endCxn id="391" idx="2"/>
          </p:cNvCxnSpPr>
          <p:nvPr/>
        </p:nvCxnSpPr>
        <p:spPr>
          <a:xfrm rot="10800000">
            <a:off x="1858100" y="2693875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47"/>
          <p:cNvCxnSpPr>
            <a:stCxn id="392" idx="0"/>
            <a:endCxn id="393" idx="2"/>
          </p:cNvCxnSpPr>
          <p:nvPr/>
        </p:nvCxnSpPr>
        <p:spPr>
          <a:xfrm rot="10800000">
            <a:off x="980300" y="1347825"/>
            <a:ext cx="8778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47"/>
          <p:cNvCxnSpPr>
            <a:stCxn id="392" idx="0"/>
            <a:endCxn id="394" idx="2"/>
          </p:cNvCxnSpPr>
          <p:nvPr/>
        </p:nvCxnSpPr>
        <p:spPr>
          <a:xfrm rot="10800000">
            <a:off x="1858100" y="1347825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47"/>
          <p:cNvCxnSpPr>
            <a:stCxn id="392" idx="0"/>
            <a:endCxn id="395" idx="2"/>
          </p:cNvCxnSpPr>
          <p:nvPr/>
        </p:nvCxnSpPr>
        <p:spPr>
          <a:xfrm flipH="1" rot="10800000">
            <a:off x="1858100" y="1347825"/>
            <a:ext cx="8778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47"/>
          <p:cNvCxnSpPr>
            <a:stCxn id="389" idx="0"/>
            <a:endCxn id="390" idx="2"/>
          </p:cNvCxnSpPr>
          <p:nvPr/>
        </p:nvCxnSpPr>
        <p:spPr>
          <a:xfrm rot="10800000">
            <a:off x="1858100" y="3366900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47"/>
          <p:cNvCxnSpPr>
            <a:stCxn id="387" idx="0"/>
            <a:endCxn id="389" idx="2"/>
          </p:cNvCxnSpPr>
          <p:nvPr/>
        </p:nvCxnSpPr>
        <p:spPr>
          <a:xfrm rot="10800000">
            <a:off x="1858100" y="4039925"/>
            <a:ext cx="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47"/>
          <p:cNvCxnSpPr>
            <a:stCxn id="386" idx="0"/>
            <a:endCxn id="389" idx="2"/>
          </p:cNvCxnSpPr>
          <p:nvPr/>
        </p:nvCxnSpPr>
        <p:spPr>
          <a:xfrm flipH="1" rot="10800000">
            <a:off x="980450" y="4039925"/>
            <a:ext cx="8778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47"/>
          <p:cNvCxnSpPr>
            <a:stCxn id="388" idx="0"/>
            <a:endCxn id="389" idx="2"/>
          </p:cNvCxnSpPr>
          <p:nvPr/>
        </p:nvCxnSpPr>
        <p:spPr>
          <a:xfrm rot="10800000">
            <a:off x="1857950" y="4039925"/>
            <a:ext cx="877800" cy="19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47"/>
          <p:cNvCxnSpPr>
            <a:stCxn id="383" idx="2"/>
            <a:endCxn id="386" idx="2"/>
          </p:cNvCxnSpPr>
          <p:nvPr/>
        </p:nvCxnSpPr>
        <p:spPr>
          <a:xfrm rot="10800000">
            <a:off x="980300" y="4712950"/>
            <a:ext cx="8778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47"/>
          <p:cNvCxnSpPr>
            <a:stCxn id="383" idx="2"/>
            <a:endCxn id="387" idx="2"/>
          </p:cNvCxnSpPr>
          <p:nvPr/>
        </p:nvCxnSpPr>
        <p:spPr>
          <a:xfrm rot="10800000">
            <a:off x="1858100" y="4712950"/>
            <a:ext cx="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47"/>
          <p:cNvCxnSpPr>
            <a:stCxn id="383" idx="2"/>
            <a:endCxn id="388" idx="2"/>
          </p:cNvCxnSpPr>
          <p:nvPr/>
        </p:nvCxnSpPr>
        <p:spPr>
          <a:xfrm flipH="1" rot="10800000">
            <a:off x="1858100" y="4712950"/>
            <a:ext cx="877800" cy="2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47"/>
          <p:cNvSpPr txBox="1"/>
          <p:nvPr>
            <p:ph idx="1" type="body"/>
          </p:nvPr>
        </p:nvSpPr>
        <p:spPr>
          <a:xfrm>
            <a:off x="3325625" y="847675"/>
            <a:ext cx="5695500" cy="3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V1: Splits the model into pieces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the attention op in </a:t>
            </a:r>
            <a:r>
              <a:rPr lang="en">
                <a:solidFill>
                  <a:srgbClr val="E69138"/>
                </a:solidFill>
              </a:rPr>
              <a:t>eager-mode PyTorch</a:t>
            </a:r>
            <a:endParaRPr>
              <a:solidFill>
                <a:srgbClr val="E69138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other ops with </a:t>
            </a:r>
            <a:r>
              <a:rPr lang="en">
                <a:solidFill>
                  <a:srgbClr val="6AA84F"/>
                </a:solidFill>
              </a:rPr>
              <a:t>CUDA graphs</a:t>
            </a:r>
            <a:endParaRPr>
              <a:solidFill>
                <a:srgbClr val="6AA84F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Easy to capture, since the ops are token-wise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Critical to capture the all-reduce 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Pros: </a:t>
            </a:r>
            <a:r>
              <a:rPr lang="en">
                <a:solidFill>
                  <a:schemeClr val="accent1"/>
                </a:solidFill>
              </a:rPr>
              <a:t>Maximum freedom</a:t>
            </a:r>
            <a:r>
              <a:rPr lang="en"/>
              <a:t> in implementing the attention 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restriction on shapes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CPU operations are allowed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Cons: </a:t>
            </a:r>
            <a:r>
              <a:rPr lang="en">
                <a:solidFill>
                  <a:srgbClr val="CC0100"/>
                </a:solidFill>
              </a:rPr>
              <a:t>CPU overheads</a:t>
            </a:r>
            <a:r>
              <a:rPr lang="en"/>
              <a:t> unhidden by CUDA graphs could slow down the model execution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>
                <a:solidFill>
                  <a:schemeClr val="accent1"/>
                </a:solidFill>
              </a:rPr>
              <a:t>Negligible for 8B+ models on H100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Use Cases of Piecewise CUDA Graphs</a:t>
            </a:r>
            <a:endParaRPr sz="1750"/>
          </a:p>
        </p:txBody>
      </p:sp>
      <p:sp>
        <p:nvSpPr>
          <p:cNvPr id="414" name="Google Shape;41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48"/>
          <p:cNvSpPr txBox="1"/>
          <p:nvPr>
            <p:ph idx="1" type="body"/>
          </p:nvPr>
        </p:nvSpPr>
        <p:spPr>
          <a:xfrm>
            <a:off x="1150050" y="1024200"/>
            <a:ext cx="68439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Piecewise CUDA graphs will allow vLLM to </a:t>
            </a:r>
            <a:r>
              <a:rPr lang="en">
                <a:solidFill>
                  <a:schemeClr val="accent1"/>
                </a:solidFill>
              </a:rPr>
              <a:t>easily integrate new optimizations</a:t>
            </a:r>
            <a:r>
              <a:rPr lang="en"/>
              <a:t> such as: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Cascade Attention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KV cache offloading to CPU memory (</a:t>
            </a:r>
            <a:r>
              <a:rPr lang="en" u="sng">
                <a:solidFill>
                  <a:schemeClr val="hlink"/>
                </a:solidFill>
                <a:hlinkClick r:id="rId3"/>
              </a:rPr>
              <a:t>#11532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KV cache offloading to disk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Sparse KV cache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Brand-new attention algorithms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 . 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V1 Current Status</a:t>
            </a:r>
            <a:endParaRPr/>
          </a:p>
        </p:txBody>
      </p:sp>
      <p:sp>
        <p:nvSpPr>
          <p:cNvPr id="421" name="Google Shape;421;p49"/>
          <p:cNvSpPr txBox="1"/>
          <p:nvPr>
            <p:ph idx="1" type="body"/>
          </p:nvPr>
        </p:nvSpPr>
        <p:spPr>
          <a:xfrm>
            <a:off x="311700" y="923875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</a:t>
            </a:r>
            <a:r>
              <a:rPr lang="en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VLLM_USE_V1=1</a:t>
            </a:r>
            <a:r>
              <a:rPr lang="en"/>
              <a:t> to use the V1 engine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end-user APIs as V0 (OpenAI server &amp;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LLM</a:t>
            </a:r>
            <a:r>
              <a:rPr lang="en"/>
              <a:t> class)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On by default</a:t>
            </a:r>
            <a:r>
              <a:rPr lang="en"/>
              <a:t> for supported use cases in the upcoming v0.8.0 release.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Supported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Decoder-only Transformer</a:t>
            </a:r>
            <a:r>
              <a:rPr lang="en"/>
              <a:t>s</a:t>
            </a:r>
            <a:r>
              <a:rPr lang="en"/>
              <a:t> (e.g., Llama, Mixtral)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Llava-style LMMs (e.g., Qwen2.5-VL, </a:t>
            </a:r>
            <a:r>
              <a:rPr lang="en"/>
              <a:t>Pixtral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Supported: chunked prefills, prefix caching, tensor parallelism, LoRA, spec decoding (n-gram only for now), pipeline parallelism, structured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supports NVIDIA GPUs for now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AMD, TPU, HPU work in progress</a:t>
            </a:r>
            <a:endParaRPr/>
          </a:p>
        </p:txBody>
      </p:sp>
      <p:sp>
        <p:nvSpPr>
          <p:cNvPr id="422" name="Google Shape;42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DeepSeek Support</a:t>
            </a:r>
            <a:endParaRPr sz="7000"/>
          </a:p>
        </p:txBody>
      </p:sp>
      <p:pic>
        <p:nvPicPr>
          <p:cNvPr id="428" name="Google Shape;4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625" y="3358225"/>
            <a:ext cx="713676" cy="71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of DeepSeek Model Support</a:t>
            </a:r>
            <a:endParaRPr/>
          </a:p>
        </p:txBody>
      </p:sp>
      <p:sp>
        <p:nvSpPr>
          <p:cNvPr id="434" name="Google Shape;434;p51"/>
          <p:cNvSpPr txBox="1"/>
          <p:nvPr>
            <p:ph idx="1" type="body"/>
          </p:nvPr>
        </p:nvSpPr>
        <p:spPr>
          <a:xfrm>
            <a:off x="311700" y="923875"/>
            <a:ext cx="8520600" cy="3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Major Performance Levers: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MLA: Multi-head Latent Attention (✅ v0, </a:t>
            </a:r>
            <a:r>
              <a:rPr lang="en" sz="1400"/>
              <a:t>⌛</a:t>
            </a:r>
            <a:r>
              <a:rPr lang="en"/>
              <a:t>v1)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MTP: Multi-Token Prediction (✅ v0, </a:t>
            </a:r>
            <a:r>
              <a:rPr lang="en" sz="1400"/>
              <a:t>⌛</a:t>
            </a:r>
            <a:r>
              <a:rPr lang="en"/>
              <a:t>v1)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EP: Expert Parallelism (✅v0, </a:t>
            </a:r>
            <a:r>
              <a:rPr lang="en" sz="1400"/>
              <a:t>⌛</a:t>
            </a:r>
            <a:r>
              <a:rPr lang="en"/>
              <a:t>v1)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DP: Attention Data Parallelism (</a:t>
            </a:r>
            <a:r>
              <a:rPr lang="en" sz="1400"/>
              <a:t>❎</a:t>
            </a:r>
            <a:r>
              <a:rPr lang="en"/>
              <a:t>v0, </a:t>
            </a:r>
            <a:r>
              <a:rPr lang="en" sz="1400"/>
              <a:t>⌛</a:t>
            </a:r>
            <a:r>
              <a:rPr lang="en"/>
              <a:t>v1)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vLLM’s unique features: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Pipeline Parallelism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with </a:t>
            </a:r>
            <a:r>
              <a:rPr lang="en"/>
              <a:t>SOTA kernels</a:t>
            </a:r>
            <a:r>
              <a:rPr lang="en"/>
              <a:t> (FlashMLA, FlashInfer, FlashAttention)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spec decode methods (ngrams, draft based,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Ecosystem of RLHF integrations, offline inference &amp; serving infra</a:t>
            </a:r>
            <a:endParaRPr/>
          </a:p>
        </p:txBody>
      </p:sp>
      <p:sp>
        <p:nvSpPr>
          <p:cNvPr id="435" name="Google Shape;43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V0 Results of MLA and MTP</a:t>
            </a:r>
            <a:endParaRPr/>
          </a:p>
        </p:txBody>
      </p:sp>
      <p:sp>
        <p:nvSpPr>
          <p:cNvPr id="441" name="Google Shape;44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2" name="Google Shape;4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850" y="1111250"/>
            <a:ext cx="3416701" cy="20809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43" name="Google Shape;44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3046250"/>
            <a:ext cx="5534100" cy="1823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444" name="Google Shape;444;p52"/>
          <p:cNvCxnSpPr/>
          <p:nvPr/>
        </p:nvCxnSpPr>
        <p:spPr>
          <a:xfrm>
            <a:off x="6859300" y="1786050"/>
            <a:ext cx="0" cy="585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5" name="Google Shape;445;p52"/>
          <p:cNvSpPr txBox="1"/>
          <p:nvPr>
            <p:ph idx="1" type="body"/>
          </p:nvPr>
        </p:nvSpPr>
        <p:spPr>
          <a:xfrm>
            <a:off x="5911000" y="3786675"/>
            <a:ext cx="29766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Multi-token </a:t>
            </a:r>
            <a:r>
              <a:rPr lang="en" sz="1600"/>
              <a:t>prediction (k=1): Improve TPOT with low QPS</a:t>
            </a:r>
            <a:endParaRPr sz="1600"/>
          </a:p>
        </p:txBody>
      </p:sp>
      <p:sp>
        <p:nvSpPr>
          <p:cNvPr id="446" name="Google Shape;446;p52"/>
          <p:cNvSpPr txBox="1"/>
          <p:nvPr>
            <p:ph idx="1" type="body"/>
          </p:nvPr>
        </p:nvSpPr>
        <p:spPr>
          <a:xfrm>
            <a:off x="511550" y="1340375"/>
            <a:ext cx="39363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Multi-head Latent Attention: 2.4x decoding throughput against MHA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Q1 Roadmap</a:t>
            </a:r>
            <a:endParaRPr sz="7000"/>
          </a:p>
        </p:txBody>
      </p:sp>
      <p:sp>
        <p:nvSpPr>
          <p:cNvPr id="452" name="Google Shape;452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vLLM Core</a:t>
            </a:r>
            <a:endParaRPr/>
          </a:p>
        </p:txBody>
      </p:sp>
      <p:sp>
        <p:nvSpPr>
          <p:cNvPr id="458" name="Google Shape;458;p54"/>
          <p:cNvSpPr txBox="1"/>
          <p:nvPr>
            <p:ph idx="1" type="body"/>
          </p:nvPr>
        </p:nvSpPr>
        <p:spPr>
          <a:xfrm>
            <a:off x="311700" y="923875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⌛</a:t>
            </a:r>
            <a:r>
              <a:rPr lang="en"/>
              <a:t>Ship a performant and modular V1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⌛ V1 on by default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✅ </a:t>
            </a:r>
            <a:r>
              <a:rPr lang="en"/>
              <a:t>Spec decode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⌛Hybrid </a:t>
            </a:r>
            <a:r>
              <a:rPr lang="en"/>
              <a:t>memory</a:t>
            </a:r>
            <a:r>
              <a:rPr lang="en"/>
              <a:t> allocator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🏗️Documentation and Design 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large and long context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✅ </a:t>
            </a:r>
            <a:r>
              <a:rPr lang="en"/>
              <a:t>Sparsity in attention and MoEs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⌛ Disaggregated prefill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performance in batch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✅ </a:t>
            </a:r>
            <a:r>
              <a:rPr lang="en"/>
              <a:t>RLHF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⌛ Long Generatio</a:t>
            </a:r>
            <a:r>
              <a:rPr lang="en"/>
              <a:t>n</a:t>
            </a:r>
            <a:endParaRPr/>
          </a:p>
        </p:txBody>
      </p:sp>
      <p:sp>
        <p:nvSpPr>
          <p:cNvPr id="459" name="Google Shape;45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5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465" name="Google Shape;465;p55"/>
          <p:cNvSpPr txBox="1"/>
          <p:nvPr>
            <p:ph idx="1" type="body"/>
          </p:nvPr>
        </p:nvSpPr>
        <p:spPr>
          <a:xfrm>
            <a:off x="311700" y="923875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✅ </a:t>
            </a:r>
            <a:r>
              <a:rPr lang="en"/>
              <a:t>Arbitrary HF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⌛Alternative checkpoint format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⌛Blackwel</a:t>
            </a:r>
            <a:r>
              <a:rPr lang="en"/>
              <a:t>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⌛</a:t>
            </a:r>
            <a:r>
              <a:rPr lang="en"/>
              <a:t>Improved Tranium/Inferentia, Gaudi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⌛Productionize and support large scale deployment of vLLM on TPU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✅ </a:t>
            </a:r>
            <a:r>
              <a:rPr lang="en"/>
              <a:t>Out of tree support for IBM Spyre and Ascend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⌛ AsyncTP/Flux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✅ </a:t>
            </a:r>
            <a:r>
              <a:rPr lang="en"/>
              <a:t>FlashAttention3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⌛Multi-platform wheels and distributions</a:t>
            </a:r>
            <a:endParaRPr/>
          </a:p>
        </p:txBody>
      </p:sp>
      <p:sp>
        <p:nvSpPr>
          <p:cNvPr id="466" name="Google Shape;46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Ecosystem Projects</a:t>
            </a:r>
            <a:endParaRPr/>
          </a:p>
        </p:txBody>
      </p:sp>
      <p:sp>
        <p:nvSpPr>
          <p:cNvPr id="472" name="Google Shape;472;p56"/>
          <p:cNvSpPr txBox="1"/>
          <p:nvPr>
            <p:ph idx="1" type="body"/>
          </p:nvPr>
        </p:nvSpPr>
        <p:spPr>
          <a:xfrm>
            <a:off x="311700" y="923875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🤔</a:t>
            </a:r>
            <a:r>
              <a:rPr lang="en"/>
              <a:t> Distributed batch inference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✅ Large scale serving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✅ Prefix aware 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🤔 Multi-modality output</a:t>
            </a:r>
            <a:endParaRPr/>
          </a:p>
        </p:txBody>
      </p:sp>
      <p:sp>
        <p:nvSpPr>
          <p:cNvPr id="473" name="Google Shape;47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4" name="Google Shape;47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8290" y="1734549"/>
            <a:ext cx="2331376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6"/>
          <p:cNvSpPr/>
          <p:nvPr/>
        </p:nvSpPr>
        <p:spPr>
          <a:xfrm>
            <a:off x="6296525" y="922425"/>
            <a:ext cx="1914900" cy="5727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Welcome AIBrix!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311700" y="923875"/>
            <a:ext cx="85206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vLLM V1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DeepSeek Enhancements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Q1 </a:t>
            </a:r>
            <a:r>
              <a:rPr lang="en" sz="3400"/>
              <a:t>Roadmap</a:t>
            </a:r>
            <a:r>
              <a:rPr lang="en" sz="3400"/>
              <a:t> Update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n" sz="3400"/>
              <a:t>Ecosystem Projects</a:t>
            </a:r>
            <a:endParaRPr sz="3400"/>
          </a:p>
        </p:txBody>
      </p:sp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7"/>
          <p:cNvSpPr txBox="1"/>
          <p:nvPr>
            <p:ph idx="1" type="body"/>
          </p:nvPr>
        </p:nvSpPr>
        <p:spPr>
          <a:xfrm>
            <a:off x="311700" y="923875"/>
            <a:ext cx="85206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prototyped your application using vLLM, and you are now ready to deploy it in production </a:t>
            </a:r>
            <a:r>
              <a:rPr b="1" i="1" lang="en"/>
              <a:t>at scale</a:t>
            </a:r>
            <a:endParaRPr sz="1800"/>
          </a:p>
        </p:txBody>
      </p:sp>
      <p:sp>
        <p:nvSpPr>
          <p:cNvPr id="481" name="Google Shape;481;p5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 out LLM inference with Ray</a:t>
            </a:r>
            <a:endParaRPr/>
          </a:p>
        </p:txBody>
      </p:sp>
      <p:sp>
        <p:nvSpPr>
          <p:cNvPr id="482" name="Google Shape;48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57"/>
          <p:cNvSpPr txBox="1"/>
          <p:nvPr>
            <p:ph idx="1" type="body"/>
          </p:nvPr>
        </p:nvSpPr>
        <p:spPr>
          <a:xfrm>
            <a:off x="311700" y="3239425"/>
            <a:ext cx="8520600" cy="1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Ray 2.43 release (just today!) introduces vLLM </a:t>
            </a:r>
            <a:r>
              <a:rPr lang="en"/>
              <a:t>specialist supports</a:t>
            </a:r>
            <a:endParaRPr/>
          </a:p>
          <a:p>
            <a:pPr indent="-228600" lvl="1" marL="51435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Space Grotesk"/>
                <a:ea typeface="Space Grotesk"/>
                <a:cs typeface="Space Grotesk"/>
                <a:sym typeface="Space Grotesk"/>
              </a:rPr>
              <a:t>ray.serve.llm: </a:t>
            </a:r>
            <a:r>
              <a:rPr lang="en" sz="1800"/>
              <a:t>Large scale and reliable serving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28600" lvl="1" marL="51435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latin typeface="Space Grotesk"/>
                <a:ea typeface="Space Grotesk"/>
                <a:cs typeface="Space Grotesk"/>
                <a:sym typeface="Space Grotesk"/>
              </a:rPr>
              <a:t>ray.data.llm</a:t>
            </a:r>
            <a:r>
              <a:rPr lang="en" sz="1800"/>
              <a:t>: </a:t>
            </a:r>
            <a:r>
              <a:rPr lang="en" sz="1800"/>
              <a:t>Distributed batch inference for data processing</a:t>
            </a:r>
            <a:endParaRPr sz="1800"/>
          </a:p>
        </p:txBody>
      </p:sp>
      <p:pic>
        <p:nvPicPr>
          <p:cNvPr id="484" name="Google Shape;4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176" y="1764201"/>
            <a:ext cx="180301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0179" y="2472536"/>
            <a:ext cx="1991200" cy="550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2900" y="20987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7"/>
          <p:cNvSpPr/>
          <p:nvPr/>
        </p:nvSpPr>
        <p:spPr>
          <a:xfrm>
            <a:off x="2049400" y="2206575"/>
            <a:ext cx="357000" cy="357000"/>
          </a:xfrm>
          <a:prstGeom prst="plus">
            <a:avLst>
              <a:gd fmla="val 36763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88" name="Google Shape;488;p57"/>
          <p:cNvSpPr txBox="1"/>
          <p:nvPr/>
        </p:nvSpPr>
        <p:spPr>
          <a:xfrm>
            <a:off x="4845150" y="2206575"/>
            <a:ext cx="249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And more in the future</a:t>
            </a:r>
            <a:endParaRPr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Pythonic vLLM production service with Ray.serve</a:t>
            </a:r>
            <a:endParaRPr/>
          </a:p>
        </p:txBody>
      </p:sp>
      <p:sp>
        <p:nvSpPr>
          <p:cNvPr id="494" name="Google Shape;494;p58"/>
          <p:cNvSpPr txBox="1"/>
          <p:nvPr>
            <p:ph idx="1" type="body"/>
          </p:nvPr>
        </p:nvSpPr>
        <p:spPr>
          <a:xfrm>
            <a:off x="311700" y="923875"/>
            <a:ext cx="85206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Pythonic and extendible </a:t>
            </a:r>
            <a:r>
              <a:rPr b="1" lang="en"/>
              <a:t>ray.serve</a:t>
            </a:r>
            <a:r>
              <a:rPr lang="en"/>
              <a:t> application for scaling LLM engines for online inference</a:t>
            </a:r>
            <a:endParaRPr/>
          </a:p>
        </p:txBody>
      </p:sp>
      <p:sp>
        <p:nvSpPr>
          <p:cNvPr id="495" name="Google Shape;49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58"/>
          <p:cNvSpPr/>
          <p:nvPr/>
        </p:nvSpPr>
        <p:spPr>
          <a:xfrm>
            <a:off x="571450" y="1678825"/>
            <a:ext cx="3962100" cy="16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Features</a:t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72B"/>
                </a:solidFill>
                <a:highlight>
                  <a:srgbClr val="FFFFFF"/>
                </a:highlight>
              </a:rPr>
              <a:t>⚡️ </a:t>
            </a:r>
            <a:r>
              <a:rPr lang="en" sz="1100">
                <a:solidFill>
                  <a:srgbClr val="22272B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Automatic scaling and load balancing</a:t>
            </a:r>
            <a:endParaRPr sz="1100">
              <a:solidFill>
                <a:srgbClr val="22272B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72B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🌐 Unified multi-node multi-model deployment</a:t>
            </a:r>
            <a:endParaRPr sz="1100">
              <a:solidFill>
                <a:srgbClr val="22272B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72B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🔌 OpenAI compatible</a:t>
            </a:r>
            <a:endParaRPr sz="1100">
              <a:solidFill>
                <a:srgbClr val="22272B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72B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🔄 Multi-LoRA support with shared base models</a:t>
            </a:r>
            <a:endParaRPr sz="1100">
              <a:solidFill>
                <a:srgbClr val="22272B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72B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☁️ </a:t>
            </a:r>
            <a:r>
              <a:rPr lang="en" sz="1100">
                <a:solidFill>
                  <a:srgbClr val="22272B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Cloud storage as </a:t>
            </a:r>
            <a:r>
              <a:rPr lang="en" sz="1100">
                <a:solidFill>
                  <a:srgbClr val="22272B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model source (AWS, GCP)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97" name="Google Shape;49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250" y="1045238"/>
            <a:ext cx="4708098" cy="414821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8"/>
          <p:cNvSpPr/>
          <p:nvPr/>
        </p:nvSpPr>
        <p:spPr>
          <a:xfrm>
            <a:off x="571450" y="3330250"/>
            <a:ext cx="2755800" cy="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Try out today</a:t>
            </a:r>
            <a:endParaRPr b="1" sz="16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https://docs.ray.io/en/master/serve/llm/overview.html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499" name="Google Shape;49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7250" y="3656825"/>
            <a:ext cx="11715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vLLM batch inference with Ray.data</a:t>
            </a:r>
            <a:endParaRPr/>
          </a:p>
        </p:txBody>
      </p:sp>
      <p:sp>
        <p:nvSpPr>
          <p:cNvPr id="505" name="Google Shape;505;p59"/>
          <p:cNvSpPr txBox="1"/>
          <p:nvPr>
            <p:ph idx="1" type="body"/>
          </p:nvPr>
        </p:nvSpPr>
        <p:spPr>
          <a:xfrm>
            <a:off x="311700" y="923875"/>
            <a:ext cx="85206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Prototyped pipeline with a sampled dataset and a single vLLM replica</a:t>
            </a:r>
            <a:endParaRPr b="1" i="1"/>
          </a:p>
        </p:txBody>
      </p:sp>
      <p:sp>
        <p:nvSpPr>
          <p:cNvPr id="506" name="Google Shape;50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7" name="Google Shape;50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450" y="15419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0900" y="1553934"/>
            <a:ext cx="548700" cy="548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Google Shape;509;p59"/>
          <p:cNvCxnSpPr/>
          <p:nvPr/>
        </p:nvCxnSpPr>
        <p:spPr>
          <a:xfrm>
            <a:off x="1699625" y="1828275"/>
            <a:ext cx="63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59"/>
          <p:cNvSpPr txBox="1"/>
          <p:nvPr/>
        </p:nvSpPr>
        <p:spPr>
          <a:xfrm>
            <a:off x="1585475" y="1828275"/>
            <a:ext cx="86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Sampled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11" name="Google Shape;511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8350" y="1510575"/>
            <a:ext cx="635400" cy="63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2" name="Google Shape;512;p59"/>
          <p:cNvCxnSpPr/>
          <p:nvPr/>
        </p:nvCxnSpPr>
        <p:spPr>
          <a:xfrm>
            <a:off x="3103750" y="18282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59"/>
          <p:cNvSpPr txBox="1"/>
          <p:nvPr/>
        </p:nvSpPr>
        <p:spPr>
          <a:xfrm>
            <a:off x="3050650" y="1866950"/>
            <a:ext cx="199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Preprocess</a:t>
            </a:r>
            <a:b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(apply chat template, etc)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514" name="Google Shape;514;p59"/>
          <p:cNvCxnSpPr/>
          <p:nvPr/>
        </p:nvCxnSpPr>
        <p:spPr>
          <a:xfrm>
            <a:off x="5623150" y="1828275"/>
            <a:ext cx="15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5" name="Google Shape;515;p59"/>
          <p:cNvSpPr txBox="1"/>
          <p:nvPr/>
        </p:nvSpPr>
        <p:spPr>
          <a:xfrm>
            <a:off x="5522950" y="1866950"/>
            <a:ext cx="150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Postprocess</a:t>
            </a:r>
            <a:b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(fetch results, etc)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16" name="Google Shape;516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7100" y="1583287"/>
            <a:ext cx="490001" cy="4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59"/>
          <p:cNvSpPr txBox="1"/>
          <p:nvPr>
            <p:ph idx="1" type="body"/>
          </p:nvPr>
        </p:nvSpPr>
        <p:spPr>
          <a:xfrm>
            <a:off x="311700" y="2470863"/>
            <a:ext cx="85206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scale using </a:t>
            </a:r>
            <a:r>
              <a:rPr b="1" lang="en"/>
              <a:t>ray.data.llm</a:t>
            </a:r>
            <a:r>
              <a:rPr lang="en"/>
              <a:t> on</a:t>
            </a:r>
            <a:r>
              <a:rPr lang="en"/>
              <a:t> Ray Data</a:t>
            </a:r>
            <a:endParaRPr/>
          </a:p>
        </p:txBody>
      </p:sp>
      <p:pic>
        <p:nvPicPr>
          <p:cNvPr id="518" name="Google Shape;518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4650" y="3181025"/>
            <a:ext cx="635400" cy="635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9" name="Google Shape;519;p59"/>
          <p:cNvGrpSpPr/>
          <p:nvPr/>
        </p:nvGrpSpPr>
        <p:grpSpPr>
          <a:xfrm>
            <a:off x="1618050" y="3055763"/>
            <a:ext cx="5671200" cy="885900"/>
            <a:chOff x="2866875" y="3291313"/>
            <a:chExt cx="5671200" cy="885900"/>
          </a:xfrm>
        </p:grpSpPr>
        <p:sp>
          <p:nvSpPr>
            <p:cNvPr id="520" name="Google Shape;520;p59"/>
            <p:cNvSpPr/>
            <p:nvPr/>
          </p:nvSpPr>
          <p:spPr>
            <a:xfrm>
              <a:off x="2989600" y="3664464"/>
              <a:ext cx="1106400" cy="4032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exend"/>
                  <a:ea typeface="Lexend"/>
                  <a:cs typeface="Lexend"/>
                  <a:sym typeface="Lexend"/>
                </a:rPr>
                <a:t>Preprocess</a:t>
              </a:r>
              <a:endParaRPr sz="1200"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521" name="Google Shape;521;p59"/>
            <p:cNvSpPr/>
            <p:nvPr/>
          </p:nvSpPr>
          <p:spPr>
            <a:xfrm>
              <a:off x="7360400" y="3664475"/>
              <a:ext cx="1106400" cy="4032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exend"/>
                  <a:ea typeface="Lexend"/>
                  <a:cs typeface="Lexend"/>
                  <a:sym typeface="Lexend"/>
                </a:rPr>
                <a:t>Postprocess</a:t>
              </a:r>
              <a:endParaRPr sz="1200"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522" name="Google Shape;522;p59"/>
            <p:cNvSpPr/>
            <p:nvPr/>
          </p:nvSpPr>
          <p:spPr>
            <a:xfrm>
              <a:off x="4174775" y="3664464"/>
              <a:ext cx="1229700" cy="4032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exend"/>
                  <a:ea typeface="Lexend"/>
                  <a:cs typeface="Lexend"/>
                  <a:sym typeface="Lexend"/>
                </a:rPr>
                <a:t>Load Images</a:t>
              </a:r>
              <a:endParaRPr sz="1200"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523" name="Google Shape;523;p59"/>
            <p:cNvSpPr/>
            <p:nvPr/>
          </p:nvSpPr>
          <p:spPr>
            <a:xfrm>
              <a:off x="5483250" y="3664464"/>
              <a:ext cx="1229700" cy="4032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Lexend"/>
                  <a:ea typeface="Lexend"/>
                  <a:cs typeface="Lexend"/>
                  <a:sym typeface="Lexend"/>
                </a:rPr>
                <a:t>Apply Chat Template</a:t>
              </a:r>
              <a:endParaRPr sz="1200"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524" name="Google Shape;524;p59"/>
            <p:cNvSpPr/>
            <p:nvPr/>
          </p:nvSpPr>
          <p:spPr>
            <a:xfrm>
              <a:off x="6791718" y="3664475"/>
              <a:ext cx="489900" cy="4032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525" name="Google Shape;525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24738" y="3726575"/>
              <a:ext cx="278999" cy="278999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526" name="Google Shape;526;p59"/>
            <p:cNvSpPr txBox="1"/>
            <p:nvPr/>
          </p:nvSpPr>
          <p:spPr>
            <a:xfrm>
              <a:off x="2866875" y="3291313"/>
              <a:ext cx="5671200" cy="8859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ray.data.llm</a:t>
              </a:r>
              <a:endParaRPr sz="1200"/>
            </a:p>
          </p:txBody>
        </p:sp>
      </p:grpSp>
      <p:pic>
        <p:nvPicPr>
          <p:cNvPr id="527" name="Google Shape;52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7250" y="3181025"/>
            <a:ext cx="635400" cy="63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8" name="Google Shape;528;p59"/>
          <p:cNvCxnSpPr>
            <a:endCxn id="526" idx="1"/>
          </p:cNvCxnSpPr>
          <p:nvPr/>
        </p:nvCxnSpPr>
        <p:spPr>
          <a:xfrm>
            <a:off x="1406850" y="3498713"/>
            <a:ext cx="21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9" name="Google Shape;529;p59"/>
          <p:cNvCxnSpPr/>
          <p:nvPr/>
        </p:nvCxnSpPr>
        <p:spPr>
          <a:xfrm>
            <a:off x="7289250" y="3498713"/>
            <a:ext cx="31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0" name="Google Shape;530;p59"/>
          <p:cNvSpPr txBox="1"/>
          <p:nvPr/>
        </p:nvSpPr>
        <p:spPr>
          <a:xfrm>
            <a:off x="734650" y="4036675"/>
            <a:ext cx="6057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Customizable data pipeline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Fully compatible vLLM interfaces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0955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exend"/>
              <a:buChar char="●"/>
            </a:pPr>
            <a:r>
              <a:rPr lang="en" sz="1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Scale out and deploy to Ray clusters with a single argument</a:t>
            </a:r>
            <a:endParaRPr sz="15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 Out vLLM Batch Inference with Ray.data</a:t>
            </a:r>
            <a:endParaRPr/>
          </a:p>
        </p:txBody>
      </p:sp>
      <p:sp>
        <p:nvSpPr>
          <p:cNvPr id="536" name="Google Shape;536;p60"/>
          <p:cNvSpPr txBox="1"/>
          <p:nvPr>
            <p:ph idx="1" type="body"/>
          </p:nvPr>
        </p:nvSpPr>
        <p:spPr>
          <a:xfrm>
            <a:off x="311700" y="816775"/>
            <a:ext cx="8520600" cy="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– Batch inference with chat</a:t>
            </a:r>
            <a:endParaRPr/>
          </a:p>
        </p:txBody>
      </p:sp>
      <p:sp>
        <p:nvSpPr>
          <p:cNvPr id="537" name="Google Shape;53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60"/>
          <p:cNvSpPr txBox="1"/>
          <p:nvPr/>
        </p:nvSpPr>
        <p:spPr>
          <a:xfrm>
            <a:off x="869475" y="1248250"/>
            <a:ext cx="3421800" cy="246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# Step 1: </a:t>
            </a:r>
            <a:r>
              <a:rPr b="1"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Create</a:t>
            </a:r>
            <a:r>
              <a:rPr b="1"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a processor config</a:t>
            </a:r>
            <a:endParaRPr b="1"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config = ray.data.llm.vLLMEngineProcessorConfig(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</a:t>
            </a:r>
            <a:r>
              <a:rPr i="1" lang="en" sz="1000">
                <a:solidFill>
                  <a:srgbClr val="AAAAAA"/>
                </a:solidFill>
                <a:latin typeface="Space Grotesk"/>
                <a:ea typeface="Space Grotesk"/>
                <a:cs typeface="Space Grotesk"/>
                <a:sym typeface="Space Grotesk"/>
              </a:rPr>
              <a:t># Base HF model to use.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model=</a:t>
            </a:r>
            <a:r>
              <a:rPr lang="en" sz="1000">
                <a:solidFill>
                  <a:srgbClr val="AA5500"/>
                </a:solidFill>
                <a:latin typeface="Space Grotesk"/>
                <a:ea typeface="Space Grotesk"/>
                <a:cs typeface="Space Grotesk"/>
                <a:sym typeface="Space Grotesk"/>
              </a:rPr>
              <a:t>"meta-llama/Llama-3.1-70B-Instruct"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,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engine_kwargs={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    </a:t>
            </a:r>
            <a:r>
              <a:rPr b="1" i="1" lang="en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# Any vLLM engine arguments.</a:t>
            </a:r>
            <a:endParaRPr b="1"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    </a:t>
            </a:r>
            <a:r>
              <a:rPr lang="en" sz="1000">
                <a:solidFill>
                  <a:srgbClr val="AA5500"/>
                </a:solidFill>
                <a:latin typeface="Space Grotesk"/>
                <a:ea typeface="Space Grotesk"/>
                <a:cs typeface="Space Grotesk"/>
                <a:sym typeface="Space Grotesk"/>
              </a:rPr>
              <a:t>"pipeline_parallel_size"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lang="en" sz="1000">
                <a:solidFill>
                  <a:srgbClr val="009999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,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},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AAAAAA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</a:t>
            </a:r>
            <a:r>
              <a:rPr i="1" lang="en" sz="1000">
                <a:solidFill>
                  <a:srgbClr val="AAAAAA"/>
                </a:solidFill>
                <a:latin typeface="Space Grotesk"/>
                <a:ea typeface="Space Grotesk"/>
                <a:cs typeface="Space Grotesk"/>
                <a:sym typeface="Space Grotesk"/>
              </a:rPr>
              <a:t># The GPU type.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accelerator_type=</a:t>
            </a:r>
            <a:r>
              <a:rPr lang="en" sz="1000">
                <a:solidFill>
                  <a:srgbClr val="AA5500"/>
                </a:solidFill>
                <a:latin typeface="Space Grotesk"/>
                <a:ea typeface="Space Grotesk"/>
                <a:cs typeface="Space Grotesk"/>
                <a:sym typeface="Space Grotesk"/>
              </a:rPr>
              <a:t>"L40S"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, 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</a:t>
            </a:r>
            <a:r>
              <a:rPr i="1" lang="en" sz="1000">
                <a:solidFill>
                  <a:srgbClr val="AAAAAA"/>
                </a:solidFill>
                <a:latin typeface="Space Grotesk"/>
                <a:ea typeface="Space Grotesk"/>
                <a:cs typeface="Space Grotesk"/>
                <a:sym typeface="Space Grotesk"/>
              </a:rPr>
              <a:t># The number of replicas to launch.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</a:t>
            </a:r>
            <a:r>
              <a:rPr b="1"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concurrency=</a:t>
            </a:r>
            <a:r>
              <a:rPr b="1" lang="en" sz="1000">
                <a:solidFill>
                  <a:srgbClr val="009999"/>
                </a:solidFill>
                <a:latin typeface="Space Grotesk"/>
                <a:ea typeface="Space Grotesk"/>
                <a:cs typeface="Space Grotesk"/>
                <a:sym typeface="Space Grotesk"/>
              </a:rPr>
              <a:t>100</a:t>
            </a:r>
            <a:r>
              <a:rPr b="1"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,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batch_size=</a:t>
            </a:r>
            <a:r>
              <a:rPr lang="en" sz="1000">
                <a:solidFill>
                  <a:srgbClr val="009999"/>
                </a:solidFill>
                <a:latin typeface="Space Grotesk"/>
                <a:ea typeface="Space Grotesk"/>
                <a:cs typeface="Space Grotesk"/>
                <a:sym typeface="Space Grotesk"/>
              </a:rPr>
              <a:t>64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,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)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39" name="Google Shape;539;p60"/>
          <p:cNvSpPr txBox="1"/>
          <p:nvPr/>
        </p:nvSpPr>
        <p:spPr>
          <a:xfrm>
            <a:off x="4291275" y="1248250"/>
            <a:ext cx="3678300" cy="326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# Step 2: Create a vLLM processor</a:t>
            </a:r>
            <a:endParaRPr b="1"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processor = ray.data.llm.build_llm_processor(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config,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</a:t>
            </a:r>
            <a:r>
              <a:rPr b="1"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preprocess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=</a:t>
            </a:r>
            <a:r>
              <a:rPr lang="en" sz="1000">
                <a:solidFill>
                  <a:srgbClr val="0000AA"/>
                </a:solidFill>
                <a:latin typeface="Space Grotesk"/>
                <a:ea typeface="Space Grotesk"/>
                <a:cs typeface="Space Grotesk"/>
                <a:sym typeface="Space Grotesk"/>
              </a:rPr>
              <a:t>lambda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row: </a:t>
            </a:r>
            <a:r>
              <a:rPr lang="en" sz="1000">
                <a:solidFill>
                  <a:srgbClr val="00AAAA"/>
                </a:solidFill>
                <a:latin typeface="Space Grotesk"/>
                <a:ea typeface="Space Grotesk"/>
                <a:cs typeface="Space Grotesk"/>
                <a:sym typeface="Space Grotesk"/>
              </a:rPr>
              <a:t>dict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(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    messages=[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        {</a:t>
            </a:r>
            <a:r>
              <a:rPr lang="en" sz="1000">
                <a:solidFill>
                  <a:srgbClr val="AA5500"/>
                </a:solidFill>
                <a:latin typeface="Space Grotesk"/>
                <a:ea typeface="Space Grotesk"/>
                <a:cs typeface="Space Grotesk"/>
                <a:sym typeface="Space Grotesk"/>
              </a:rPr>
              <a:t>"role"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lang="en" sz="1000">
                <a:solidFill>
                  <a:srgbClr val="AA5500"/>
                </a:solidFill>
                <a:latin typeface="Space Grotesk"/>
                <a:ea typeface="Space Grotesk"/>
                <a:cs typeface="Space Grotesk"/>
                <a:sym typeface="Space Grotesk"/>
              </a:rPr>
              <a:t>"system"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,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         </a:t>
            </a:r>
            <a:r>
              <a:rPr lang="en" sz="1000">
                <a:solidFill>
                  <a:srgbClr val="AA5500"/>
                </a:solidFill>
                <a:latin typeface="Space Grotesk"/>
                <a:ea typeface="Space Grotesk"/>
                <a:cs typeface="Space Grotesk"/>
                <a:sym typeface="Space Grotesk"/>
              </a:rPr>
              <a:t>"content"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lang="en" sz="1000">
                <a:solidFill>
                  <a:srgbClr val="AA5500"/>
                </a:solidFill>
                <a:latin typeface="Space Grotesk"/>
                <a:ea typeface="Space Grotesk"/>
                <a:cs typeface="Space Grotesk"/>
                <a:sym typeface="Space Grotesk"/>
              </a:rPr>
              <a:t>"Introduce the given item"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},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        {</a:t>
            </a:r>
            <a:r>
              <a:rPr lang="en" sz="1000">
                <a:solidFill>
                  <a:srgbClr val="AA5500"/>
                </a:solidFill>
                <a:latin typeface="Space Grotesk"/>
                <a:ea typeface="Space Grotesk"/>
                <a:cs typeface="Space Grotesk"/>
                <a:sym typeface="Space Grotesk"/>
              </a:rPr>
              <a:t>"role"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: </a:t>
            </a:r>
            <a:r>
              <a:rPr lang="en" sz="1000">
                <a:solidFill>
                  <a:srgbClr val="AA5500"/>
                </a:solidFill>
                <a:latin typeface="Space Grotesk"/>
                <a:ea typeface="Space Grotesk"/>
                <a:cs typeface="Space Grotesk"/>
                <a:sym typeface="Space Grotesk"/>
              </a:rPr>
              <a:t>"user"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,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         </a:t>
            </a:r>
            <a:r>
              <a:rPr lang="en" sz="1000">
                <a:solidFill>
                  <a:srgbClr val="AA5500"/>
                </a:solidFill>
                <a:latin typeface="Space Grotesk"/>
                <a:ea typeface="Space Grotesk"/>
                <a:cs typeface="Space Grotesk"/>
                <a:sym typeface="Space Grotesk"/>
              </a:rPr>
              <a:t>"content"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: row[</a:t>
            </a:r>
            <a:r>
              <a:rPr lang="en" sz="1000">
                <a:solidFill>
                  <a:srgbClr val="AA5500"/>
                </a:solidFill>
                <a:latin typeface="Space Grotesk"/>
                <a:ea typeface="Space Grotesk"/>
                <a:cs typeface="Space Grotesk"/>
                <a:sym typeface="Space Grotesk"/>
              </a:rPr>
              <a:t>"item"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]}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    ],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    sampling_params=</a:t>
            </a:r>
            <a:r>
              <a:rPr lang="en" sz="1000">
                <a:solidFill>
                  <a:srgbClr val="00AAAA"/>
                </a:solidFill>
                <a:latin typeface="Space Grotesk"/>
                <a:ea typeface="Space Grotesk"/>
                <a:cs typeface="Space Grotesk"/>
                <a:sym typeface="Space Grotesk"/>
              </a:rPr>
              <a:t>dict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(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        temperature=</a:t>
            </a:r>
            <a:r>
              <a:rPr lang="en" sz="1000">
                <a:solidFill>
                  <a:srgbClr val="009999"/>
                </a:solidFill>
                <a:latin typeface="Space Grotesk"/>
                <a:ea typeface="Space Grotesk"/>
                <a:cs typeface="Space Grotesk"/>
                <a:sym typeface="Space Grotesk"/>
              </a:rPr>
              <a:t>0.3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,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        max_tokens=</a:t>
            </a:r>
            <a:r>
              <a:rPr lang="en" sz="1000">
                <a:solidFill>
                  <a:srgbClr val="009999"/>
                </a:solidFill>
                <a:latin typeface="Space Grotesk"/>
                <a:ea typeface="Space Grotesk"/>
                <a:cs typeface="Space Grotesk"/>
                <a:sym typeface="Space Grotesk"/>
              </a:rPr>
              <a:t>250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,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    )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),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</a:t>
            </a:r>
            <a:r>
              <a:rPr b="1"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postprocess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=</a:t>
            </a:r>
            <a:r>
              <a:rPr lang="en" sz="1000">
                <a:solidFill>
                  <a:srgbClr val="0000AA"/>
                </a:solidFill>
                <a:latin typeface="Space Grotesk"/>
                <a:ea typeface="Space Grotesk"/>
                <a:cs typeface="Space Grotesk"/>
                <a:sym typeface="Space Grotesk"/>
              </a:rPr>
              <a:t>lambda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row: </a:t>
            </a:r>
            <a:r>
              <a:rPr lang="en" sz="1000">
                <a:solidFill>
                  <a:srgbClr val="00AAAA"/>
                </a:solidFill>
                <a:latin typeface="Space Grotesk"/>
                <a:ea typeface="Space Grotesk"/>
                <a:cs typeface="Space Grotesk"/>
                <a:sym typeface="Space Grotesk"/>
              </a:rPr>
              <a:t>dict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(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    answer=row[</a:t>
            </a:r>
            <a:r>
              <a:rPr lang="en" sz="1000">
                <a:solidFill>
                  <a:srgbClr val="AA5500"/>
                </a:solidFill>
                <a:latin typeface="Space Grotesk"/>
                <a:ea typeface="Space Grotesk"/>
                <a:cs typeface="Space Grotesk"/>
                <a:sym typeface="Space Grotesk"/>
              </a:rPr>
              <a:t>"generated_text"</a:t>
            </a: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],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    **row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    ),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)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40" name="Google Shape;540;p60"/>
          <p:cNvSpPr txBox="1"/>
          <p:nvPr/>
        </p:nvSpPr>
        <p:spPr>
          <a:xfrm>
            <a:off x="869475" y="3710950"/>
            <a:ext cx="3421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# Step 3: Run the processor</a:t>
            </a:r>
            <a:endParaRPr b="1"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ds = ray.data.read_parquet(...)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ds = processor(ds)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Space Grotesk"/>
                <a:ea typeface="Space Grotesk"/>
                <a:cs typeface="Space Grotesk"/>
                <a:sym typeface="Space Grotesk"/>
              </a:rPr>
              <a:t>ds = ds.materialize()</a:t>
            </a:r>
            <a:endParaRPr sz="10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41" name="Google Shape;541;p60"/>
          <p:cNvSpPr txBox="1"/>
          <p:nvPr/>
        </p:nvSpPr>
        <p:spPr>
          <a:xfrm>
            <a:off x="869475" y="4574250"/>
            <a:ext cx="641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Quick start: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u="sng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https://docs.ray.io/en/master/data/working-with-llms.html</a:t>
            </a:r>
            <a:endParaRPr/>
          </a:p>
        </p:txBody>
      </p:sp>
      <p:pic>
        <p:nvPicPr>
          <p:cNvPr id="542" name="Google Shape;54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0163" y="3710938"/>
            <a:ext cx="11715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sponsors (funding compute!)</a:t>
            </a:r>
            <a:endParaRPr/>
          </a:p>
        </p:txBody>
      </p:sp>
      <p:sp>
        <p:nvSpPr>
          <p:cNvPr id="548" name="Google Shape;54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9" name="Google Shape;54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0964" y="3841586"/>
            <a:ext cx="1038650" cy="103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949" y="1214063"/>
            <a:ext cx="1125393" cy="6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00" y="1093825"/>
            <a:ext cx="845925" cy="8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0743" y="1068599"/>
            <a:ext cx="145983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81775" y="2033887"/>
            <a:ext cx="1742535" cy="91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1"/>
          <p:cNvPicPr preferRelativeResize="0"/>
          <p:nvPr/>
        </p:nvPicPr>
        <p:blipFill rotWithShape="1">
          <a:blip r:embed="rId8">
            <a:alphaModFix/>
          </a:blip>
          <a:srcRect b="0" l="13878" r="12770" t="0"/>
          <a:stretch/>
        </p:blipFill>
        <p:spPr>
          <a:xfrm>
            <a:off x="1421329" y="1957673"/>
            <a:ext cx="1846477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57011" y="2058986"/>
            <a:ext cx="161834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61"/>
          <p:cNvPicPr preferRelativeResize="0"/>
          <p:nvPr/>
        </p:nvPicPr>
        <p:blipFill rotWithShape="1">
          <a:blip r:embed="rId10">
            <a:alphaModFix/>
          </a:blip>
          <a:srcRect b="26372" l="3462" r="1669" t="21394"/>
          <a:stretch/>
        </p:blipFill>
        <p:spPr>
          <a:xfrm>
            <a:off x="7245197" y="2146016"/>
            <a:ext cx="1830773" cy="558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6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86854" y="3202014"/>
            <a:ext cx="1854730" cy="348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61"/>
          <p:cNvPicPr preferRelativeResize="0"/>
          <p:nvPr/>
        </p:nvPicPr>
        <p:blipFill rotWithShape="1">
          <a:blip r:embed="rId12">
            <a:alphaModFix/>
          </a:blip>
          <a:srcRect b="32086" l="4542" r="2762" t="33258"/>
          <a:stretch/>
        </p:blipFill>
        <p:spPr>
          <a:xfrm>
            <a:off x="7165845" y="3137807"/>
            <a:ext cx="1989072" cy="558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6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852000" y="3964432"/>
            <a:ext cx="1425376" cy="339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435424" y="4154085"/>
            <a:ext cx="1216225" cy="50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6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74838" y="390866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6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756054" y="395012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1"/>
          <p:cNvPicPr preferRelativeResize="0"/>
          <p:nvPr/>
        </p:nvPicPr>
        <p:blipFill rotWithShape="1">
          <a:blip r:embed="rId17">
            <a:alphaModFix/>
          </a:blip>
          <a:srcRect b="39753" l="10332" r="40927" t="37564"/>
          <a:stretch/>
        </p:blipFill>
        <p:spPr>
          <a:xfrm>
            <a:off x="6249800" y="1237239"/>
            <a:ext cx="2412527" cy="62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6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834775" y="4252474"/>
            <a:ext cx="1425367" cy="80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1"/>
          <p:cNvPicPr preferRelativeResize="0"/>
          <p:nvPr/>
        </p:nvPicPr>
        <p:blipFill rotWithShape="1">
          <a:blip r:embed="rId19">
            <a:alphaModFix/>
          </a:blip>
          <a:srcRect b="34803" l="6918" r="6926" t="34806"/>
          <a:stretch/>
        </p:blipFill>
        <p:spPr>
          <a:xfrm>
            <a:off x="4944250" y="2257413"/>
            <a:ext cx="230095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7793650" y="4268388"/>
            <a:ext cx="1038650" cy="27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p6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08500" y="390370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61"/>
          <p:cNvPicPr preferRelativeResize="0"/>
          <p:nvPr/>
        </p:nvPicPr>
        <p:blipFill rotWithShape="1">
          <a:blip r:embed="rId22">
            <a:alphaModFix/>
          </a:blip>
          <a:srcRect b="37745" l="0" r="0" t="37713"/>
          <a:stretch/>
        </p:blipFill>
        <p:spPr>
          <a:xfrm>
            <a:off x="3408400" y="3198125"/>
            <a:ext cx="1603832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61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2064987" y="2938135"/>
            <a:ext cx="1168799" cy="876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6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-3150" y="2973427"/>
            <a:ext cx="1846477" cy="79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61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3284713" y="1319988"/>
            <a:ext cx="1635087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577" name="Google Shape;577;p62"/>
          <p:cNvSpPr txBox="1"/>
          <p:nvPr>
            <p:ph idx="1" type="body"/>
          </p:nvPr>
        </p:nvSpPr>
        <p:spPr>
          <a:xfrm>
            <a:off x="1490275" y="940375"/>
            <a:ext cx="6163800" cy="3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Build the </a:t>
            </a:r>
            <a:r>
              <a:rPr lang="en" sz="3000">
                <a:solidFill>
                  <a:srgbClr val="4A86E8"/>
                </a:solidFill>
              </a:rPr>
              <a:t>fastest</a:t>
            </a:r>
            <a:r>
              <a:rPr lang="en" sz="3000">
                <a:solidFill>
                  <a:schemeClr val="dk1"/>
                </a:solidFill>
              </a:rPr>
              <a:t> and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</a:rPr>
              <a:t>easiest-to-use</a:t>
            </a:r>
            <a:r>
              <a:rPr lang="en" sz="3000">
                <a:solidFill>
                  <a:schemeClr val="dk1"/>
                </a:solidFill>
              </a:rPr>
              <a:t> open-source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LLM inference &amp; serving engine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78" name="Google Shape;578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63"/>
          <p:cNvPicPr preferRelativeResize="0"/>
          <p:nvPr/>
        </p:nvPicPr>
        <p:blipFill rotWithShape="1">
          <a:blip r:embed="rId3">
            <a:alphaModFix/>
          </a:blip>
          <a:srcRect b="0" l="13949" r="16164" t="0"/>
          <a:stretch/>
        </p:blipFill>
        <p:spPr>
          <a:xfrm>
            <a:off x="3634807" y="263725"/>
            <a:ext cx="1874324" cy="7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614" y="3021675"/>
            <a:ext cx="349263" cy="349262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63"/>
          <p:cNvSpPr txBox="1"/>
          <p:nvPr/>
        </p:nvSpPr>
        <p:spPr>
          <a:xfrm>
            <a:off x="866875" y="2996188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D9BF0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https://github.com/vllm-project/vllm</a:t>
            </a:r>
            <a:r>
              <a:rPr lang="en">
                <a:solidFill>
                  <a:srgbClr val="1D9BF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>
              <a:solidFill>
                <a:srgbClr val="1D9B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6" name="Google Shape;586;p63"/>
          <p:cNvSpPr txBox="1"/>
          <p:nvPr/>
        </p:nvSpPr>
        <p:spPr>
          <a:xfrm>
            <a:off x="2062900" y="1192474"/>
            <a:ext cx="5018100" cy="15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Building the </a:t>
            </a:r>
            <a:r>
              <a:rPr lang="en" sz="2400">
                <a:solidFill>
                  <a:srgbClr val="4A86E8"/>
                </a:solidFill>
                <a:latin typeface="Lexend"/>
                <a:ea typeface="Lexend"/>
                <a:cs typeface="Lexend"/>
                <a:sym typeface="Lexend"/>
              </a:rPr>
              <a:t>fastest</a:t>
            </a: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2400">
                <a:solidFill>
                  <a:srgbClr val="4A86E8"/>
                </a:solidFill>
                <a:latin typeface="Lexend"/>
                <a:ea typeface="Lexend"/>
                <a:cs typeface="Lexend"/>
                <a:sym typeface="Lexend"/>
              </a:rPr>
              <a:t>easiest-to-use</a:t>
            </a: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open-source LLM inference &amp; serving engine!</a:t>
            </a:r>
            <a:endParaRPr sz="2400">
              <a:solidFill>
                <a:srgbClr val="595959"/>
              </a:solidFill>
            </a:endParaRPr>
          </a:p>
        </p:txBody>
      </p:sp>
      <p:sp>
        <p:nvSpPr>
          <p:cNvPr id="587" name="Google Shape;58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8" name="Google Shape;588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6113" y="3119650"/>
            <a:ext cx="327875" cy="3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3"/>
          <p:cNvSpPr txBox="1"/>
          <p:nvPr/>
        </p:nvSpPr>
        <p:spPr>
          <a:xfrm>
            <a:off x="5362675" y="3084912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D9BF0"/>
                </a:solidFill>
                <a:latin typeface="Consolas"/>
                <a:ea typeface="Consolas"/>
                <a:cs typeface="Consolas"/>
                <a:sym typeface="Consolas"/>
              </a:rPr>
              <a:t>https://twitter.com/vllm_project</a:t>
            </a:r>
            <a:endParaRPr u="sng">
              <a:solidFill>
                <a:srgbClr val="1D9B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90" name="Google Shape;590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5463" y="3563225"/>
            <a:ext cx="329184" cy="329184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63"/>
          <p:cNvSpPr txBox="1"/>
          <p:nvPr/>
        </p:nvSpPr>
        <p:spPr>
          <a:xfrm>
            <a:off x="5362675" y="3515112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1D9BF0"/>
                </a:solidFill>
                <a:latin typeface="Consolas"/>
                <a:ea typeface="Consolas"/>
                <a:cs typeface="Consolas"/>
                <a:sym typeface="Consolas"/>
              </a:rPr>
              <a:t>https://opencollective.com/vllm</a:t>
            </a:r>
            <a:endParaRPr u="sng">
              <a:solidFill>
                <a:srgbClr val="1D9B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2" name="Google Shape;592;p63"/>
          <p:cNvSpPr txBox="1"/>
          <p:nvPr/>
        </p:nvSpPr>
        <p:spPr>
          <a:xfrm>
            <a:off x="856175" y="3552087"/>
            <a:ext cx="38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1D9BF0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https://slack.vllm.ai</a:t>
            </a:r>
            <a:endParaRPr b="1" u="sng">
              <a:solidFill>
                <a:srgbClr val="1D9B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93" name="Google Shape;593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9624" y="3573450"/>
            <a:ext cx="327875" cy="327875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3"/>
          <p:cNvSpPr txBox="1"/>
          <p:nvPr/>
        </p:nvSpPr>
        <p:spPr>
          <a:xfrm>
            <a:off x="856175" y="4155637"/>
            <a:ext cx="3815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 u="sng">
                <a:solidFill>
                  <a:srgbClr val="1D9BF0"/>
                </a:solidFill>
                <a:latin typeface="Consolas"/>
                <a:ea typeface="Consolas"/>
                <a:cs typeface="Consolas"/>
                <a:sym typeface="Consolas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https://www.linkedin.com/company/vllm-project</a:t>
            </a:r>
            <a:endParaRPr b="1" sz="1100" u="sng">
              <a:solidFill>
                <a:srgbClr val="1D9BF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95" name="Google Shape;595;p6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0309" y="4168682"/>
            <a:ext cx="327875" cy="327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vLLM</a:t>
            </a:r>
            <a:r>
              <a:rPr lang="en"/>
              <a:t>'s Goal</a:t>
            </a:r>
            <a:endParaRPr/>
          </a:p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1490275" y="940375"/>
            <a:ext cx="6163800" cy="32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Build the </a:t>
            </a:r>
            <a:r>
              <a:rPr lang="en" sz="3000">
                <a:solidFill>
                  <a:srgbClr val="4A86E8"/>
                </a:solidFill>
              </a:rPr>
              <a:t>fastest</a:t>
            </a:r>
            <a:r>
              <a:rPr lang="en" sz="3000">
                <a:solidFill>
                  <a:schemeClr val="dk1"/>
                </a:solidFill>
              </a:rPr>
              <a:t> and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A86E8"/>
                </a:solidFill>
              </a:rPr>
              <a:t>easiest-to-use</a:t>
            </a:r>
            <a:r>
              <a:rPr lang="en" sz="3000">
                <a:solidFill>
                  <a:schemeClr val="dk1"/>
                </a:solidFill>
              </a:rPr>
              <a:t> open-source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LLM inference &amp; serving engine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31"/>
          <p:cNvPicPr preferRelativeResize="0"/>
          <p:nvPr/>
        </p:nvPicPr>
        <p:blipFill rotWithShape="1">
          <a:blip r:embed="rId3">
            <a:alphaModFix/>
          </a:blip>
          <a:srcRect b="0" l="13949" r="16164" t="0"/>
          <a:stretch/>
        </p:blipFill>
        <p:spPr>
          <a:xfrm>
            <a:off x="3298700" y="241899"/>
            <a:ext cx="1183949" cy="4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178" y="2571754"/>
            <a:ext cx="3523652" cy="233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vLLM </a:t>
            </a:r>
            <a:r>
              <a:rPr lang="en"/>
              <a:t>Today</a:t>
            </a:r>
            <a:endParaRPr/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1270" y="854078"/>
            <a:ext cx="416150" cy="4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/>
          <p:nvPr/>
        </p:nvSpPr>
        <p:spPr>
          <a:xfrm>
            <a:off x="2401125" y="831313"/>
            <a:ext cx="48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https://github.com/vllm-project/vllm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5" name="Google Shape;14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3200" y="1382490"/>
            <a:ext cx="390500" cy="3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2"/>
          <p:cNvSpPr txBox="1"/>
          <p:nvPr/>
        </p:nvSpPr>
        <p:spPr>
          <a:xfrm>
            <a:off x="3743875" y="1349865"/>
            <a:ext cx="21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 pip install vllm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7" name="Google Shape;14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18526" y="1845722"/>
            <a:ext cx="416150" cy="4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2"/>
          <p:cNvSpPr txBox="1"/>
          <p:nvPr/>
        </p:nvSpPr>
        <p:spPr>
          <a:xfrm>
            <a:off x="4188576" y="1829188"/>
            <a:ext cx="123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39.2</a:t>
            </a:r>
            <a:r>
              <a:rPr b="1" lang="en">
                <a:solidFill>
                  <a:srgbClr val="CC0000"/>
                </a:solidFill>
                <a:latin typeface="Lexend"/>
                <a:ea typeface="Lexend"/>
                <a:cs typeface="Lexend"/>
                <a:sym typeface="Lexend"/>
              </a:rPr>
              <a:t>K Stars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9" name="Google Shape;149;p32"/>
          <p:cNvPicPr preferRelativeResize="0"/>
          <p:nvPr/>
        </p:nvPicPr>
        <p:blipFill rotWithShape="1">
          <a:blip r:embed="rId8">
            <a:alphaModFix/>
          </a:blip>
          <a:srcRect b="0" l="13949" r="16164" t="0"/>
          <a:stretch/>
        </p:blipFill>
        <p:spPr>
          <a:xfrm>
            <a:off x="3647084" y="327094"/>
            <a:ext cx="856776" cy="351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32"/>
          <p:cNvCxnSpPr>
            <a:stCxn id="151" idx="2"/>
          </p:cNvCxnSpPr>
          <p:nvPr/>
        </p:nvCxnSpPr>
        <p:spPr>
          <a:xfrm flipH="1">
            <a:off x="3153538" y="3943400"/>
            <a:ext cx="348900" cy="6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32"/>
          <p:cNvSpPr txBox="1"/>
          <p:nvPr/>
        </p:nvSpPr>
        <p:spPr>
          <a:xfrm>
            <a:off x="3083338" y="3567800"/>
            <a:ext cx="8382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75" lIns="91425" spcFirstLastPara="1" rIns="91425" wrap="square" tIns="182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Official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release!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2" name="Google Shape;15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/>
          <p:nvPr/>
        </p:nvSpPr>
        <p:spPr>
          <a:xfrm>
            <a:off x="1086925" y="1750725"/>
            <a:ext cx="6991200" cy="2311200"/>
          </a:xfrm>
          <a:prstGeom prst="foldedCorner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vLLM API (1):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LLM</a:t>
            </a:r>
            <a:r>
              <a:rPr lang="en"/>
              <a:t> class</a:t>
            </a:r>
            <a:endParaRPr/>
          </a:p>
        </p:txBody>
      </p:sp>
      <p:sp>
        <p:nvSpPr>
          <p:cNvPr id="159" name="Google Shape;159;p33"/>
          <p:cNvSpPr txBox="1"/>
          <p:nvPr/>
        </p:nvSpPr>
        <p:spPr>
          <a:xfrm>
            <a:off x="839700" y="1747800"/>
            <a:ext cx="75918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 u="sng">
                <a:solidFill>
                  <a:srgbClr val="00AA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vllm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0000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A64D7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LLM</a:t>
            </a:r>
            <a:endParaRPr sz="1600">
              <a:solidFill>
                <a:srgbClr val="A64D7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AAA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Example prompts.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prompts = [</a:t>
            </a:r>
            <a:r>
              <a:rPr lang="en" sz="1600">
                <a:solidFill>
                  <a:srgbClr val="AA55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"Hello, my name is"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AA55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"The capital of France is"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AAA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Create an LLM with HF model name.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llm = </a:t>
            </a:r>
            <a:r>
              <a:rPr lang="en" sz="1600">
                <a:solidFill>
                  <a:srgbClr val="A64D7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LLM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(model=</a:t>
            </a:r>
            <a:r>
              <a:rPr lang="en" sz="1600">
                <a:solidFill>
                  <a:srgbClr val="AA55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"meta-llama/Meta-Llama-3.1-8B"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AAAA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Generate texts from the prompts. 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outputs = 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llm.generate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(prompts) </a:t>
            </a:r>
            <a:r>
              <a:rPr i="1" lang="en" sz="1600">
                <a:solidFill>
                  <a:srgbClr val="AAAAAA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# also llm.chat(messages)]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33"/>
          <p:cNvSpPr/>
          <p:nvPr/>
        </p:nvSpPr>
        <p:spPr>
          <a:xfrm>
            <a:off x="839700" y="919825"/>
            <a:ext cx="7464600" cy="62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A Python interface for offline batched inference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1" name="Google Shape;16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vLLM API (2): OpenAI-compatible server</a:t>
            </a:r>
            <a:endParaRPr/>
          </a:p>
        </p:txBody>
      </p:sp>
      <p:sp>
        <p:nvSpPr>
          <p:cNvPr id="167" name="Google Shape;167;p34"/>
          <p:cNvSpPr txBox="1"/>
          <p:nvPr/>
        </p:nvSpPr>
        <p:spPr>
          <a:xfrm>
            <a:off x="727025" y="2096400"/>
            <a:ext cx="81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vllm serve meta-llama/Meta-Llama-3.1-8B</a:t>
            </a:r>
            <a:endParaRPr>
              <a:solidFill>
                <a:srgbClr val="996633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34"/>
          <p:cNvSpPr txBox="1"/>
          <p:nvPr/>
        </p:nvSpPr>
        <p:spPr>
          <a:xfrm>
            <a:off x="727024" y="2940475"/>
            <a:ext cx="5876100" cy="20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0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curl http://localhost:8000/v1/completions \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-H </a:t>
            </a:r>
            <a:r>
              <a:rPr lang="en">
                <a:solidFill>
                  <a:srgbClr val="AA5500"/>
                </a:solidFill>
                <a:latin typeface="Consolas"/>
                <a:ea typeface="Consolas"/>
                <a:cs typeface="Consolas"/>
                <a:sym typeface="Consolas"/>
              </a:rPr>
              <a:t>"Content-Type: application/json"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-d </a:t>
            </a:r>
            <a:r>
              <a:rPr lang="en">
                <a:solidFill>
                  <a:srgbClr val="AA5500"/>
                </a:solidFill>
                <a:latin typeface="Consolas"/>
                <a:ea typeface="Consolas"/>
                <a:cs typeface="Consolas"/>
                <a:sym typeface="Consolas"/>
              </a:rPr>
              <a:t>'{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5500"/>
                </a:solidFill>
                <a:latin typeface="Consolas"/>
                <a:ea typeface="Consolas"/>
                <a:cs typeface="Consolas"/>
                <a:sym typeface="Consolas"/>
              </a:rPr>
              <a:t>        "model": "meta-llama/Meta-Llama-3.1-8B",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5500"/>
                </a:solidFill>
                <a:latin typeface="Consolas"/>
                <a:ea typeface="Consolas"/>
                <a:cs typeface="Consolas"/>
                <a:sym typeface="Consolas"/>
              </a:rPr>
              <a:t>        "prompt": "San Francisco is a",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5500"/>
                </a:solidFill>
                <a:latin typeface="Consolas"/>
                <a:ea typeface="Consolas"/>
                <a:cs typeface="Consolas"/>
                <a:sym typeface="Consolas"/>
              </a:rPr>
              <a:t>        "max_tokens": 7,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5500"/>
                </a:solidFill>
                <a:latin typeface="Consolas"/>
                <a:ea typeface="Consolas"/>
                <a:cs typeface="Consolas"/>
                <a:sym typeface="Consolas"/>
              </a:rPr>
              <a:t>        "temperature": 0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5500"/>
                </a:solidFill>
                <a:latin typeface="Consolas"/>
                <a:ea typeface="Consolas"/>
                <a:cs typeface="Consolas"/>
                <a:sym typeface="Consolas"/>
              </a:rPr>
              <a:t>    }'</a:t>
            </a:r>
            <a:endParaRPr>
              <a:solidFill>
                <a:srgbClr val="99663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34"/>
          <p:cNvSpPr/>
          <p:nvPr/>
        </p:nvSpPr>
        <p:spPr>
          <a:xfrm>
            <a:off x="839700" y="989400"/>
            <a:ext cx="7464600" cy="62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A FastAPI-based server for online serving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0" name="Google Shape;170;p34"/>
          <p:cNvSpPr/>
          <p:nvPr/>
        </p:nvSpPr>
        <p:spPr>
          <a:xfrm>
            <a:off x="824249" y="1772825"/>
            <a:ext cx="1036800" cy="330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1905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Server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1" name="Google Shape;171;p34"/>
          <p:cNvSpPr/>
          <p:nvPr/>
        </p:nvSpPr>
        <p:spPr>
          <a:xfrm>
            <a:off x="824249" y="2647950"/>
            <a:ext cx="1036800" cy="330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Client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2" name="Google Shape;1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vLLM V1</a:t>
            </a:r>
            <a:endParaRPr sz="7000"/>
          </a:p>
        </p:txBody>
      </p:sp>
      <p:sp>
        <p:nvSpPr>
          <p:cNvPr id="178" name="Google Shape;178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vLLM V1?</a:t>
            </a:r>
            <a:endParaRPr/>
          </a:p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311700" y="923875"/>
            <a:ext cx="8520600" cy="3739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1"/>
                </a:solidFill>
              </a:rPr>
              <a:t>Re-architect</a:t>
            </a:r>
            <a:r>
              <a:rPr lang="en" sz="2800"/>
              <a:t> the </a:t>
            </a:r>
            <a:r>
              <a:rPr lang="en" sz="2800">
                <a:solidFill>
                  <a:srgbClr val="CC0100"/>
                </a:solidFill>
              </a:rPr>
              <a:t>“core”</a:t>
            </a:r>
            <a:r>
              <a:rPr lang="en" sz="2800"/>
              <a:t> of vLLM</a:t>
            </a:r>
            <a:endParaRPr sz="2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/>
              <a:t>based on the </a:t>
            </a:r>
            <a:r>
              <a:rPr lang="en" sz="2800">
                <a:solidFill>
                  <a:schemeClr val="accent1"/>
                </a:solidFill>
              </a:rPr>
              <a:t>lessons from V0 </a:t>
            </a:r>
            <a:r>
              <a:rPr lang="en" sz="2800"/>
              <a:t>(current version)</a:t>
            </a:r>
            <a:endParaRPr sz="2800"/>
          </a:p>
        </p:txBody>
      </p:sp>
      <p:sp>
        <p:nvSpPr>
          <p:cNvPr id="185" name="Google Shape;18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6"/>
          <p:cNvSpPr/>
          <p:nvPr/>
        </p:nvSpPr>
        <p:spPr>
          <a:xfrm>
            <a:off x="814900" y="3093500"/>
            <a:ext cx="3480600" cy="167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User-level APIs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Models</a:t>
            </a:r>
            <a:endParaRPr b="1"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GPU Kernels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Utility functions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...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7" name="Google Shape;187;p36"/>
          <p:cNvSpPr/>
          <p:nvPr/>
        </p:nvSpPr>
        <p:spPr>
          <a:xfrm>
            <a:off x="4848500" y="3093500"/>
            <a:ext cx="3480600" cy="167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Scheduler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Memory Manager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Model Runner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API Server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...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8" name="Google Shape;188;p36"/>
          <p:cNvSpPr/>
          <p:nvPr/>
        </p:nvSpPr>
        <p:spPr>
          <a:xfrm>
            <a:off x="1560550" y="2596825"/>
            <a:ext cx="1989300" cy="393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Unchanged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9" name="Google Shape;189;p36"/>
          <p:cNvSpPr/>
          <p:nvPr/>
        </p:nvSpPr>
        <p:spPr>
          <a:xfrm>
            <a:off x="5594150" y="2596825"/>
            <a:ext cx="1989300" cy="39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exend"/>
                <a:ea typeface="Lexend"/>
                <a:cs typeface="Lexend"/>
                <a:sym typeface="Lexend"/>
              </a:rPr>
              <a:t>C</a:t>
            </a:r>
            <a:r>
              <a:rPr lang="en" sz="1800">
                <a:latin typeface="Lexend"/>
                <a:ea typeface="Lexend"/>
                <a:cs typeface="Lexend"/>
                <a:sym typeface="Lexend"/>
              </a:rPr>
              <a:t>hanged</a:t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