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6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74" autoAdjust="0"/>
  </p:normalViewPr>
  <p:slideViewPr>
    <p:cSldViewPr snapToGrid="0">
      <p:cViewPr varScale="1">
        <p:scale>
          <a:sx n="107" d="100"/>
          <a:sy n="107" d="100"/>
        </p:scale>
        <p:origin x="61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FACCB-63B9-4C10-9D44-75F97A4A1FD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9274F22-1D99-4DC3-9979-9616227141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EAEA6ED-A769-42EE-9357-B871C1CA49A9}"/>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8EA4D74A-4FEA-4425-8D82-6BAC00D70D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D11489-53B8-488A-B72F-C31813B1E637}"/>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66750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9C4A0-06D5-49C8-9226-E3546213EEF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CAEA833-6CF0-483B-8F8A-A6622ABFF31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A326D9A-FE14-4616-8B59-1DE0EAFD1C54}"/>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FAB8BE19-3B7E-410B-9DC3-927182A832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62A716-65D6-4E84-BB59-C0C75CC562C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3990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B6E362-1C70-4338-BC74-86010E55239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085253B-3E3E-41CF-B7D2-0BC7D0F4A3E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62B738-94EA-4E52-AE23-FDACEFABFD1A}"/>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183F33B3-7EED-45BA-8178-BBEE445F1C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67D800-4449-4D4F-A445-2F18688DD4D6}"/>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9755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5CE77B-D989-41EF-B8E5-330DF54632A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EA44F5-2D9A-4F58-929E-78E29E8F49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B8649C-9DE9-4ECD-84C5-B6D50814AB29}"/>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08E339CC-6F8E-4476-922F-9045D4A918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A991F6-400B-42ED-B293-804AF24982F8}"/>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41782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ED8B-45D7-4D39-9CBD-7E75603691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CC27986-3B2C-4A20-BBE7-5377231E0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14CDA60-ADE5-4187-AB60-C5B040BF9AB9}"/>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4D1A62E0-DB23-42AD-A554-FE0DE80B00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21C5BF-0863-465F-9C86-81A885758DF4}"/>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93457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850F0-07DC-4E81-9B6A-9D16D1F5E71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3D25A9-3483-4AA7-A56D-DB44D47040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458005-9D87-4361-A821-27EBFB0AAB2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1F3D4C1-5C5E-430D-A054-ADC95193D844}"/>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6" name="Espace réservé du pied de page 5">
            <a:extLst>
              <a:ext uri="{FF2B5EF4-FFF2-40B4-BE49-F238E27FC236}">
                <a16:creationId xmlns:a16="http://schemas.microsoft.com/office/drawing/2014/main" id="{79437EB8-8280-4621-A115-A680CEC9D6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67C3EB1-4AC9-4C02-A627-9E30DB62103E}"/>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967849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FBCEBF-F2CD-4DE9-8990-F053F2B964D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1DB7B40-BD8E-4CC9-8C02-349CC11F6D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E9BE68-73BA-4887-9365-B69A104E4C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8246E58-3B49-4BA2-AFA9-5CF9C18A4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F301FD6-3963-4A1C-9C2B-4683DBFA93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84CAE10-54EB-4794-AB57-0B25C90F180A}"/>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8" name="Espace réservé du pied de page 7">
            <a:extLst>
              <a:ext uri="{FF2B5EF4-FFF2-40B4-BE49-F238E27FC236}">
                <a16:creationId xmlns:a16="http://schemas.microsoft.com/office/drawing/2014/main" id="{A468632D-B431-45E0-9EBB-3BE189C090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F9DFE49-E716-49FC-A1C8-566BA5BB6672}"/>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101555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ED8E15-4701-4734-B170-640E5A86022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A99BC08-F357-4548-A217-B2CE04A7A36F}"/>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4" name="Espace réservé du pied de page 3">
            <a:extLst>
              <a:ext uri="{FF2B5EF4-FFF2-40B4-BE49-F238E27FC236}">
                <a16:creationId xmlns:a16="http://schemas.microsoft.com/office/drawing/2014/main" id="{CB203E4A-B559-49E2-8DEF-B8F14168DBB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2C630E-A505-4DE6-8840-B94F1E0DAEF9}"/>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277137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E352C3-701C-411E-A010-E7F7BDE910DC}"/>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3" name="Espace réservé du pied de page 2">
            <a:extLst>
              <a:ext uri="{FF2B5EF4-FFF2-40B4-BE49-F238E27FC236}">
                <a16:creationId xmlns:a16="http://schemas.microsoft.com/office/drawing/2014/main" id="{BE99C5BF-BE6C-48EE-A363-35A635752E2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09BDD20-7655-4928-9C60-332196D41FEA}"/>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320030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6D4E1-C75B-462B-B503-CD2BF2524CA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7AE98EC-9974-4AAA-A126-A5D3641A8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DA813E2-79A5-41B2-81D8-12C98077F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66F44D-27C5-47FE-A23A-20C96ADE8647}"/>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6" name="Espace réservé du pied de page 5">
            <a:extLst>
              <a:ext uri="{FF2B5EF4-FFF2-40B4-BE49-F238E27FC236}">
                <a16:creationId xmlns:a16="http://schemas.microsoft.com/office/drawing/2014/main" id="{7EDFDCD6-C42A-409C-99B1-69F9481034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357ECC-FB2A-474E-9DB0-9C063305839C}"/>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417354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17DF5-0353-460D-A6A2-DE06193349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DB9B16F-2E00-42AE-A28A-F7B88C2AF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D09230-63B7-43AD-8F2E-D37E31FFB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EEA1E9B-F8BE-4910-BECE-AD6DA00F3DE2}"/>
              </a:ext>
            </a:extLst>
          </p:cNvPr>
          <p:cNvSpPr>
            <a:spLocks noGrp="1"/>
          </p:cNvSpPr>
          <p:nvPr>
            <p:ph type="dt" sz="half" idx="10"/>
          </p:nvPr>
        </p:nvSpPr>
        <p:spPr/>
        <p:txBody>
          <a:bodyPr/>
          <a:lstStyle/>
          <a:p>
            <a:fld id="{72882679-F036-46D3-891F-509D4068B970}" type="datetimeFigureOut">
              <a:rPr lang="fr-FR" smtClean="0"/>
              <a:t>09/09/2019</a:t>
            </a:fld>
            <a:endParaRPr lang="fr-FR"/>
          </a:p>
        </p:txBody>
      </p:sp>
      <p:sp>
        <p:nvSpPr>
          <p:cNvPr id="6" name="Espace réservé du pied de page 5">
            <a:extLst>
              <a:ext uri="{FF2B5EF4-FFF2-40B4-BE49-F238E27FC236}">
                <a16:creationId xmlns:a16="http://schemas.microsoft.com/office/drawing/2014/main" id="{673633E2-B778-4BC5-BBB3-D3D4F1ACE4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7251AB0-16B4-442F-9F76-FA26E36AEE53}"/>
              </a:ext>
            </a:extLst>
          </p:cNvPr>
          <p:cNvSpPr>
            <a:spLocks noGrp="1"/>
          </p:cNvSpPr>
          <p:nvPr>
            <p:ph type="sldNum" sz="quarter" idx="12"/>
          </p:nvPr>
        </p:nvSpPr>
        <p:spPr/>
        <p:txBody>
          <a:bodyPr/>
          <a:lstStyle/>
          <a:p>
            <a:fld id="{45A3AA36-1590-48DB-8576-D45097C3FF2F}" type="slidenum">
              <a:rPr lang="fr-FR" smtClean="0"/>
              <a:t>‹N°›</a:t>
            </a:fld>
            <a:endParaRPr lang="fr-FR"/>
          </a:p>
        </p:txBody>
      </p:sp>
    </p:spTree>
    <p:extLst>
      <p:ext uri="{BB962C8B-B14F-4D97-AF65-F5344CB8AC3E}">
        <p14:creationId xmlns:p14="http://schemas.microsoft.com/office/powerpoint/2010/main" val="725059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90FD16-C231-4351-80E7-95C3A909C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5BEF665-0355-40D1-A5B1-6C7B48472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1B3063-3F9B-4DCE-889C-87DF59E326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82679-F036-46D3-891F-509D4068B970}" type="datetimeFigureOut">
              <a:rPr lang="fr-FR" smtClean="0"/>
              <a:t>09/09/2019</a:t>
            </a:fld>
            <a:endParaRPr lang="fr-FR"/>
          </a:p>
        </p:txBody>
      </p:sp>
      <p:sp>
        <p:nvSpPr>
          <p:cNvPr id="5" name="Espace réservé du pied de page 4">
            <a:extLst>
              <a:ext uri="{FF2B5EF4-FFF2-40B4-BE49-F238E27FC236}">
                <a16:creationId xmlns:a16="http://schemas.microsoft.com/office/drawing/2014/main" id="{57755D36-8D0E-4878-A323-FF74317014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DA6CBAB-3ACF-4E4F-86ED-6EDE7A0D8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3AA36-1590-48DB-8576-D45097C3FF2F}" type="slidenum">
              <a:rPr lang="fr-FR" smtClean="0"/>
              <a:t>‹N°›</a:t>
            </a:fld>
            <a:endParaRPr lang="fr-FR"/>
          </a:p>
        </p:txBody>
      </p:sp>
    </p:spTree>
    <p:extLst>
      <p:ext uri="{BB962C8B-B14F-4D97-AF65-F5344CB8AC3E}">
        <p14:creationId xmlns:p14="http://schemas.microsoft.com/office/powerpoint/2010/main" val="3704961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05870-0E0C-47AD-909A-E1B0927D21B9}"/>
              </a:ext>
            </a:extLst>
          </p:cNvPr>
          <p:cNvSpPr>
            <a:spLocks noGrp="1"/>
          </p:cNvSpPr>
          <p:nvPr>
            <p:ph type="title"/>
          </p:nvPr>
        </p:nvSpPr>
        <p:spPr>
          <a:xfrm>
            <a:off x="838200" y="365125"/>
            <a:ext cx="10515600" cy="4526052"/>
          </a:xfrm>
        </p:spPr>
        <p:txBody>
          <a:bodyPr/>
          <a:lstStyle/>
          <a:p>
            <a:pPr algn="ctr"/>
            <a:r>
              <a:rPr lang="en-GB" noProof="0" dirty="0" err="1">
                <a:solidFill>
                  <a:schemeClr val="accent5">
                    <a:lumMod val="50000"/>
                  </a:schemeClr>
                </a:solidFill>
              </a:rPr>
              <a:t>Betclic</a:t>
            </a:r>
            <a:r>
              <a:rPr lang="en-GB" noProof="0" dirty="0">
                <a:solidFill>
                  <a:schemeClr val="accent5">
                    <a:lumMod val="50000"/>
                  </a:schemeClr>
                </a:solidFill>
              </a:rPr>
              <a:t> Churn Test</a:t>
            </a:r>
            <a:br>
              <a:rPr lang="en-GB" noProof="0" dirty="0">
                <a:solidFill>
                  <a:schemeClr val="accent5">
                    <a:lumMod val="50000"/>
                  </a:schemeClr>
                </a:solidFill>
              </a:rPr>
            </a:br>
            <a:r>
              <a:rPr lang="en-GB" sz="2800" noProof="0" dirty="0">
                <a:solidFill>
                  <a:schemeClr val="accent5">
                    <a:lumMod val="50000"/>
                  </a:schemeClr>
                </a:solidFill>
              </a:rPr>
              <a:t>by Xavier </a:t>
            </a:r>
            <a:r>
              <a:rPr lang="en-GB" sz="2800" noProof="0" dirty="0" err="1">
                <a:solidFill>
                  <a:schemeClr val="accent5">
                    <a:lumMod val="50000"/>
                  </a:schemeClr>
                </a:solidFill>
              </a:rPr>
              <a:t>Littée</a:t>
            </a:r>
            <a:endParaRPr lang="en-GB" noProof="0" dirty="0">
              <a:solidFill>
                <a:schemeClr val="accent5">
                  <a:lumMod val="50000"/>
                </a:schemeClr>
              </a:solidFill>
            </a:endParaRPr>
          </a:p>
        </p:txBody>
      </p:sp>
    </p:spTree>
    <p:extLst>
      <p:ext uri="{BB962C8B-B14F-4D97-AF65-F5344CB8AC3E}">
        <p14:creationId xmlns:p14="http://schemas.microsoft.com/office/powerpoint/2010/main" val="81881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25AAAB3-48DD-4C60-90EE-0D401698BE6A}"/>
              </a:ext>
            </a:extLst>
          </p:cNvPr>
          <p:cNvSpPr txBox="1"/>
          <p:nvPr/>
        </p:nvSpPr>
        <p:spPr>
          <a:xfrm>
            <a:off x="358588" y="1345722"/>
            <a:ext cx="11519647" cy="6471198"/>
          </a:xfrm>
          <a:prstGeom prst="rect">
            <a:avLst/>
          </a:prstGeom>
          <a:noFill/>
        </p:spPr>
        <p:txBody>
          <a:bodyPr wrap="square" rtlCol="0">
            <a:spAutoFit/>
          </a:bodyPr>
          <a:lstStyle/>
          <a:p>
            <a:r>
              <a:rPr lang="en-GB" sz="1600" b="1" u="sng" dirty="0">
                <a:solidFill>
                  <a:schemeClr val="accent5">
                    <a:lumMod val="50000"/>
                  </a:schemeClr>
                </a:solidFill>
              </a:rPr>
              <a:t>Labelling</a:t>
            </a:r>
            <a:r>
              <a:rPr lang="en-GB" sz="1600" b="1" dirty="0">
                <a:solidFill>
                  <a:schemeClr val="accent5">
                    <a:lumMod val="50000"/>
                  </a:schemeClr>
                </a:solidFill>
              </a:rPr>
              <a:t>: </a:t>
            </a:r>
          </a:p>
          <a:p>
            <a:r>
              <a:rPr lang="en-GB" sz="1600" dirty="0">
                <a:solidFill>
                  <a:schemeClr val="accent5">
                    <a:lumMod val="50000"/>
                  </a:schemeClr>
                </a:solidFill>
              </a:rPr>
              <a:t>To label the users I had to calculate de number of days between 2 transactions of a same customer </a:t>
            </a:r>
            <a:r>
              <a:rPr lang="en-GB" sz="1600" dirty="0">
                <a:solidFill>
                  <a:schemeClr val="accent5">
                    <a:lumMod val="50000"/>
                  </a:schemeClr>
                </a:solidFill>
                <a:sym typeface="Wingdings" panose="05000000000000000000" pitchFamily="2" charset="2"/>
              </a:rPr>
              <a:t>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a:t>
            </a:r>
            <a:br>
              <a:rPr lang="en-GB" sz="1600" dirty="0">
                <a:solidFill>
                  <a:schemeClr val="accent5">
                    <a:lumMod val="50000"/>
                  </a:schemeClr>
                </a:solidFill>
                <a:sym typeface="Wingdings" panose="05000000000000000000" pitchFamily="2" charset="2"/>
              </a:rPr>
            </a:br>
            <a:r>
              <a:rPr lang="en-GB" sz="1600" dirty="0">
                <a:solidFill>
                  <a:schemeClr val="accent5">
                    <a:lumMod val="50000"/>
                  </a:schemeClr>
                </a:solidFill>
                <a:sym typeface="Wingdings" panose="05000000000000000000" pitchFamily="2" charset="2"/>
              </a:rPr>
              <a:t>Then I grouped the data by </a:t>
            </a:r>
            <a:r>
              <a:rPr lang="en-GB" sz="1600" dirty="0" err="1">
                <a:solidFill>
                  <a:schemeClr val="accent5">
                    <a:lumMod val="50000"/>
                  </a:schemeClr>
                </a:solidFill>
                <a:sym typeface="Wingdings" panose="05000000000000000000" pitchFamily="2" charset="2"/>
              </a:rPr>
              <a:t>customer_key</a:t>
            </a:r>
            <a:r>
              <a:rPr lang="en-GB" sz="1600" dirty="0">
                <a:solidFill>
                  <a:schemeClr val="accent5">
                    <a:lumMod val="50000"/>
                  </a:schemeClr>
                </a:solidFill>
                <a:sym typeface="Wingdings" panose="05000000000000000000" pitchFamily="2" charset="2"/>
              </a:rPr>
              <a:t> and got the max of «  </a:t>
            </a:r>
            <a:r>
              <a:rPr lang="en-GB" sz="1600" dirty="0" err="1">
                <a:solidFill>
                  <a:schemeClr val="accent5">
                    <a:lumMod val="50000"/>
                  </a:schemeClr>
                </a:solidFill>
                <a:sym typeface="Wingdings" panose="05000000000000000000" pitchFamily="2" charset="2"/>
              </a:rPr>
              <a:t>nb_inactive_days</a:t>
            </a:r>
            <a:r>
              <a:rPr lang="en-GB" sz="1600" dirty="0">
                <a:solidFill>
                  <a:schemeClr val="accent5">
                    <a:lumMod val="50000"/>
                  </a:schemeClr>
                </a:solidFill>
                <a:sym typeface="Wingdings" panose="05000000000000000000" pitchFamily="2" charset="2"/>
              </a:rPr>
              <a:t> ». The ones with </a:t>
            </a:r>
            <a:r>
              <a:rPr lang="en-GB" sz="1600" b="1" dirty="0">
                <a:solidFill>
                  <a:schemeClr val="accent5">
                    <a:lumMod val="50000"/>
                  </a:schemeClr>
                </a:solidFill>
                <a:sym typeface="Wingdings" panose="05000000000000000000" pitchFamily="2" charset="2"/>
              </a:rPr>
              <a:t>Customers[max(</a:t>
            </a:r>
            <a:r>
              <a:rPr lang="en-GB" sz="1600" b="1" dirty="0" err="1">
                <a:solidFill>
                  <a:schemeClr val="accent5">
                    <a:lumMod val="50000"/>
                  </a:schemeClr>
                </a:solidFill>
                <a:sym typeface="Wingdings" panose="05000000000000000000" pitchFamily="2" charset="2"/>
              </a:rPr>
              <a:t>nb_inactive_days</a:t>
            </a:r>
            <a:r>
              <a:rPr lang="en-GB" sz="1600" b="1" dirty="0">
                <a:solidFill>
                  <a:schemeClr val="accent5">
                    <a:lumMod val="50000"/>
                  </a:schemeClr>
                </a:solidFill>
                <a:sym typeface="Wingdings" panose="05000000000000000000" pitchFamily="2" charset="2"/>
              </a:rPr>
              <a:t>)&gt;90] </a:t>
            </a:r>
            <a:r>
              <a:rPr lang="en-GB" sz="1600" dirty="0">
                <a:solidFill>
                  <a:schemeClr val="accent5">
                    <a:lumMod val="50000"/>
                  </a:schemeClr>
                </a:solidFill>
                <a:sym typeface="Wingdings" panose="05000000000000000000" pitchFamily="2" charset="2"/>
              </a:rPr>
              <a:t>were labelled as </a:t>
            </a:r>
            <a:r>
              <a:rPr lang="en-GB" sz="1600" b="1" dirty="0">
                <a:solidFill>
                  <a:schemeClr val="accent5">
                    <a:lumMod val="50000"/>
                  </a:schemeClr>
                </a:solidFill>
                <a:sym typeface="Wingdings" panose="05000000000000000000" pitchFamily="2" charset="2"/>
              </a:rPr>
              <a:t>Churners.</a:t>
            </a:r>
            <a:endParaRPr lang="en-GB" sz="1600" b="1" dirty="0">
              <a:solidFill>
                <a:schemeClr val="accent5">
                  <a:lumMod val="50000"/>
                </a:schemeClr>
              </a:solidFill>
            </a:endParaRPr>
          </a:p>
          <a:p>
            <a:endParaRPr lang="en-GB" sz="1600" dirty="0">
              <a:solidFill>
                <a:schemeClr val="accent5">
                  <a:lumMod val="50000"/>
                </a:schemeClr>
              </a:solidFill>
            </a:endParaRPr>
          </a:p>
          <a:p>
            <a:r>
              <a:rPr lang="en-GB" sz="1600" b="1" u="sng" dirty="0">
                <a:solidFill>
                  <a:schemeClr val="accent5">
                    <a:lumMod val="50000"/>
                  </a:schemeClr>
                </a:solidFill>
              </a:rPr>
              <a:t>Features choice</a:t>
            </a:r>
            <a:r>
              <a:rPr lang="en-GB" sz="1600" b="1" dirty="0">
                <a:solidFill>
                  <a:schemeClr val="accent5">
                    <a:lumMod val="50000"/>
                  </a:schemeClr>
                </a:solidFill>
              </a:rPr>
              <a:t>: </a:t>
            </a:r>
          </a:p>
          <a:p>
            <a:r>
              <a:rPr lang="en-GB" sz="1600" dirty="0">
                <a:solidFill>
                  <a:schemeClr val="accent5">
                    <a:lumMod val="50000"/>
                  </a:schemeClr>
                </a:solidFill>
              </a:rPr>
              <a:t>Intuitively, I think that the age, the gender and the acquisition channel should be good features. I also believe that the bets as well as the deposits (numbers and amounts) and the </a:t>
            </a:r>
            <a:r>
              <a:rPr lang="en-GB" sz="1600" dirty="0" err="1">
                <a:solidFill>
                  <a:schemeClr val="accent5">
                    <a:lumMod val="50000"/>
                  </a:schemeClr>
                </a:solidFill>
              </a:rPr>
              <a:t>PnL</a:t>
            </a:r>
            <a:r>
              <a:rPr lang="en-GB" sz="1600" dirty="0">
                <a:solidFill>
                  <a:schemeClr val="accent5">
                    <a:lumMod val="50000"/>
                  </a:schemeClr>
                </a:solidFill>
              </a:rPr>
              <a:t> are good indicators of a customer’s « love of betting ». Finally, I want to check if there is some kind of seasonality in the activity (due to different sport competitions).</a:t>
            </a:r>
          </a:p>
          <a:p>
            <a:endParaRPr lang="en-GB" sz="1600" dirty="0">
              <a:solidFill>
                <a:schemeClr val="accent5">
                  <a:lumMod val="50000"/>
                </a:schemeClr>
              </a:solidFill>
            </a:endParaRPr>
          </a:p>
          <a:p>
            <a:pPr marL="285750" indent="-285750">
              <a:buFont typeface="Arial" panose="020B0604020202020204" pitchFamily="34" charset="0"/>
              <a:buChar char="•"/>
            </a:pPr>
            <a:r>
              <a:rPr lang="en-GB" sz="1600" dirty="0">
                <a:solidFill>
                  <a:schemeClr val="accent5">
                    <a:lumMod val="50000"/>
                  </a:schemeClr>
                </a:solidFill>
              </a:rPr>
              <a:t>Age (</a:t>
            </a:r>
            <a:r>
              <a:rPr lang="en-GB" sz="1600" dirty="0" err="1">
                <a:solidFill>
                  <a:schemeClr val="accent5">
                    <a:lumMod val="50000"/>
                  </a:schemeClr>
                </a:solidFill>
              </a:rPr>
              <a:t>date_of_birth</a:t>
            </a:r>
            <a:r>
              <a:rPr lang="en-GB" sz="1600" dirty="0">
                <a:solidFill>
                  <a:schemeClr val="accent5">
                    <a:lumMod val="50000"/>
                  </a:schemeClr>
                </a:solidFill>
              </a:rPr>
              <a:t>)</a:t>
            </a:r>
          </a:p>
          <a:p>
            <a:pPr marL="285750" indent="-285750">
              <a:buFont typeface="Arial" panose="020B0604020202020204" pitchFamily="34" charset="0"/>
              <a:buChar char="•"/>
            </a:pPr>
            <a:r>
              <a:rPr lang="en-GB" sz="1600" dirty="0">
                <a:solidFill>
                  <a:schemeClr val="accent5">
                    <a:lumMod val="50000"/>
                  </a:schemeClr>
                </a:solidFill>
              </a:rPr>
              <a:t>Gender</a:t>
            </a:r>
          </a:p>
          <a:p>
            <a:pPr marL="285750" indent="-285750">
              <a:buFont typeface="Arial" panose="020B0604020202020204" pitchFamily="34" charset="0"/>
              <a:buChar char="•"/>
            </a:pPr>
            <a:r>
              <a:rPr lang="en-GB" sz="1600" dirty="0" err="1">
                <a:solidFill>
                  <a:schemeClr val="accent5">
                    <a:lumMod val="50000"/>
                  </a:schemeClr>
                </a:solidFill>
              </a:rPr>
              <a:t>Registration_month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Most_active_month</a:t>
            </a:r>
            <a:r>
              <a:rPr lang="en-GB" sz="1600" dirty="0">
                <a:solidFill>
                  <a:schemeClr val="accent5">
                    <a:lumMod val="50000"/>
                  </a:schemeClr>
                </a:solidFill>
              </a:rPr>
              <a:t> (1 dummy variable (column per month)</a:t>
            </a:r>
          </a:p>
          <a:p>
            <a:pPr marL="285750" indent="-285750">
              <a:buFont typeface="Arial" panose="020B0604020202020204" pitchFamily="34" charset="0"/>
              <a:buChar char="•"/>
            </a:pPr>
            <a:r>
              <a:rPr lang="en-GB" sz="1600" dirty="0" err="1">
                <a:solidFill>
                  <a:schemeClr val="accent5">
                    <a:lumMod val="50000"/>
                  </a:schemeClr>
                </a:solidFill>
              </a:rPr>
              <a:t>Mean_PnL</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Mean_bet_nb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Mean_deposit_amount</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Mean_deposit_nb</a:t>
            </a:r>
            <a:r>
              <a:rPr lang="en-GB" sz="1600" dirty="0">
                <a:solidFill>
                  <a:schemeClr val="accent5">
                    <a:lumMod val="50000"/>
                  </a:schemeClr>
                </a:solidFill>
              </a:rPr>
              <a:t> (when !=0)</a:t>
            </a:r>
          </a:p>
          <a:p>
            <a:pPr marL="285750" indent="-285750">
              <a:buFont typeface="Arial" panose="020B0604020202020204" pitchFamily="34" charset="0"/>
              <a:buChar char="•"/>
            </a:pPr>
            <a:r>
              <a:rPr lang="en-GB" sz="1600" dirty="0" err="1">
                <a:solidFill>
                  <a:schemeClr val="accent5">
                    <a:lumMod val="50000"/>
                  </a:schemeClr>
                </a:solidFill>
              </a:rPr>
              <a:t>Acquisition_channel</a:t>
            </a:r>
            <a:r>
              <a:rPr lang="en-GB" sz="1600" dirty="0">
                <a:solidFill>
                  <a:schemeClr val="accent5">
                    <a:lumMod val="50000"/>
                  </a:schemeClr>
                </a:solidFill>
              </a:rPr>
              <a:t> (I only kept the 3 most important (13,24,25), that gather 92% of the population, the others are naturally considered when the value for each of these 3 features is 0)</a:t>
            </a:r>
          </a:p>
          <a:p>
            <a:endParaRPr lang="en-GB" sz="1600" dirty="0">
              <a:solidFill>
                <a:schemeClr val="accent5">
                  <a:lumMod val="50000"/>
                </a:schemeClr>
              </a:solidFill>
            </a:endParaRPr>
          </a:p>
          <a:p>
            <a:pPr marL="285750" indent="-285750">
              <a:buFont typeface="Arial" panose="020B0604020202020204" pitchFamily="34" charset="0"/>
              <a:buChar char="•"/>
            </a:pPr>
            <a:endParaRPr lang="en-GB" sz="1600"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a:p>
            <a:pPr marL="285750" indent="-285750">
              <a:buFont typeface="Arial" panose="020B0604020202020204" pitchFamily="34" charset="0"/>
              <a:buChar char="•"/>
            </a:pPr>
            <a:endParaRPr lang="en-GB" dirty="0">
              <a:solidFill>
                <a:schemeClr val="accent5">
                  <a:lumMod val="50000"/>
                </a:schemeClr>
              </a:solidFill>
            </a:endParaRPr>
          </a:p>
        </p:txBody>
      </p:sp>
      <p:sp>
        <p:nvSpPr>
          <p:cNvPr id="5" name="Titre 1">
            <a:extLst>
              <a:ext uri="{FF2B5EF4-FFF2-40B4-BE49-F238E27FC236}">
                <a16:creationId xmlns:a16="http://schemas.microsoft.com/office/drawing/2014/main" id="{44F63BBC-00A8-4BCA-B64B-DE76BB57C500}"/>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Label and </a:t>
            </a:r>
            <a:r>
              <a:rPr lang="fr-FR" sz="5400" dirty="0" err="1">
                <a:solidFill>
                  <a:schemeClr val="accent5">
                    <a:lumMod val="50000"/>
                  </a:schemeClr>
                </a:solidFill>
              </a:rPr>
              <a:t>Features</a:t>
            </a:r>
            <a:endParaRPr lang="fr-FR" dirty="0">
              <a:solidFill>
                <a:schemeClr val="accent5">
                  <a:lumMod val="50000"/>
                </a:schemeClr>
              </a:solidFill>
            </a:endParaRPr>
          </a:p>
        </p:txBody>
      </p:sp>
    </p:spTree>
    <p:extLst>
      <p:ext uri="{BB962C8B-B14F-4D97-AF65-F5344CB8AC3E}">
        <p14:creationId xmlns:p14="http://schemas.microsoft.com/office/powerpoint/2010/main" val="201148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647645"/>
            <a:ext cx="11007306" cy="4968814"/>
          </a:xfrm>
        </p:spPr>
        <p:txBody>
          <a:bodyPr>
            <a:normAutofit/>
          </a:bodyPr>
          <a:lstStyle/>
          <a:p>
            <a:pPr marL="0" indent="0">
              <a:buNone/>
            </a:pPr>
            <a:r>
              <a:rPr lang="en-GB" sz="1600" b="1" noProof="0" dirty="0">
                <a:solidFill>
                  <a:schemeClr val="accent5">
                    <a:lumMod val="50000"/>
                  </a:schemeClr>
                </a:solidFill>
              </a:rPr>
              <a:t>Random Forest Classifier</a:t>
            </a:r>
            <a:r>
              <a:rPr lang="en-GB" sz="1600" noProof="0" dirty="0">
                <a:solidFill>
                  <a:schemeClr val="accent5">
                    <a:lumMod val="50000"/>
                  </a:schemeClr>
                </a:solidFill>
              </a:rPr>
              <a:t>:</a:t>
            </a:r>
          </a:p>
          <a:p>
            <a:r>
              <a:rPr lang="en-GB" sz="1600" noProof="0" dirty="0">
                <a:solidFill>
                  <a:schemeClr val="accent5">
                    <a:lumMod val="50000"/>
                  </a:schemeClr>
                </a:solidFill>
              </a:rPr>
              <a:t>I chose to use a decision tree based classifier because of their interpretability and because they work well with imbalanced data (only 15% of churners in our dataset), due to their structure which allows them to learn signals from both classes.</a:t>
            </a:r>
          </a:p>
          <a:p>
            <a:r>
              <a:rPr lang="en-GB" sz="1600" noProof="0" dirty="0">
                <a:solidFill>
                  <a:schemeClr val="accent5">
                    <a:lumMod val="50000"/>
                  </a:schemeClr>
                </a:solidFill>
              </a:rPr>
              <a:t>The random forest is very powerful: it improves the predictions while reducing overfitting.</a:t>
            </a:r>
          </a:p>
          <a:p>
            <a:pPr marL="0" indent="0">
              <a:buNone/>
            </a:pPr>
            <a:endParaRPr lang="en-GB" sz="1600" noProof="0" dirty="0">
              <a:solidFill>
                <a:schemeClr val="accent5">
                  <a:lumMod val="50000"/>
                </a:schemeClr>
              </a:solidFill>
            </a:endParaRPr>
          </a:p>
          <a:p>
            <a:pPr marL="0" indent="0">
              <a:buNone/>
            </a:pPr>
            <a:r>
              <a:rPr lang="en-GB" sz="1600" noProof="0" dirty="0">
                <a:solidFill>
                  <a:schemeClr val="accent5">
                    <a:lumMod val="50000"/>
                  </a:schemeClr>
                </a:solidFill>
              </a:rPr>
              <a:t>Logistic Regression:</a:t>
            </a:r>
          </a:p>
          <a:p>
            <a:r>
              <a:rPr lang="en-GB" sz="1600" noProof="0" dirty="0">
                <a:solidFill>
                  <a:schemeClr val="accent5">
                    <a:lumMod val="50000"/>
                  </a:schemeClr>
                </a:solidFill>
              </a:rPr>
              <a:t>While I used Random Forest for the application, I also used the logistic regression to analyse the results. </a:t>
            </a:r>
          </a:p>
          <a:p>
            <a:r>
              <a:rPr lang="en-GB" sz="1600" noProof="0" dirty="0">
                <a:solidFill>
                  <a:schemeClr val="accent5">
                    <a:lumMod val="50000"/>
                  </a:schemeClr>
                </a:solidFill>
              </a:rPr>
              <a:t>The RF’s features importance are good indicators and very useful to tune the algorithm but the LR’s coefficients allow us to see the features direct impact (positive or negative) on the model.</a:t>
            </a:r>
          </a:p>
          <a:p>
            <a:endParaRPr lang="en-GB" sz="1600" noProof="0" dirty="0">
              <a:solidFill>
                <a:schemeClr val="accent5">
                  <a:lumMod val="50000"/>
                </a:schemeClr>
              </a:solidFill>
            </a:endParaRPr>
          </a:p>
          <a:p>
            <a:pPr marL="0" indent="0">
              <a:buNone/>
            </a:pPr>
            <a:r>
              <a:rPr lang="en-GB" sz="1600" b="1" noProof="0" dirty="0">
                <a:solidFill>
                  <a:schemeClr val="accent5">
                    <a:lumMod val="50000"/>
                  </a:schemeClr>
                </a:solidFill>
              </a:rPr>
              <a:t>SMOTE (for up-sampling)</a:t>
            </a:r>
            <a:r>
              <a:rPr lang="en-GB" sz="1600" noProof="0" dirty="0">
                <a:solidFill>
                  <a:schemeClr val="accent5">
                    <a:lumMod val="50000"/>
                  </a:schemeClr>
                </a:solidFill>
              </a:rPr>
              <a:t>:</a:t>
            </a:r>
          </a:p>
          <a:p>
            <a:r>
              <a:rPr lang="en-GB" sz="1600" noProof="0" dirty="0">
                <a:solidFill>
                  <a:schemeClr val="accent5">
                    <a:lumMod val="50000"/>
                  </a:schemeClr>
                </a:solidFill>
              </a:rPr>
              <a:t>The use of a Random Forest classifier was not good enough to have a high enough </a:t>
            </a:r>
            <a:r>
              <a:rPr lang="en-GB" sz="1600" b="1" noProof="0" dirty="0">
                <a:solidFill>
                  <a:schemeClr val="accent5">
                    <a:lumMod val="50000"/>
                  </a:schemeClr>
                </a:solidFill>
              </a:rPr>
              <a:t>Recall</a:t>
            </a:r>
            <a:r>
              <a:rPr lang="en-GB" sz="1600" noProof="0" dirty="0">
                <a:solidFill>
                  <a:schemeClr val="accent5">
                    <a:lumMod val="50000"/>
                  </a:schemeClr>
                </a:solidFill>
              </a:rPr>
              <a:t>, so I decided to over-sample the dataset with a random technique that I understand, such as </a:t>
            </a:r>
            <a:r>
              <a:rPr lang="en-GB" sz="1600" b="1" noProof="0" dirty="0">
                <a:solidFill>
                  <a:schemeClr val="accent5">
                    <a:lumMod val="50000"/>
                  </a:schemeClr>
                </a:solidFill>
              </a:rPr>
              <a:t>S</a:t>
            </a:r>
            <a:r>
              <a:rPr lang="en-GB" sz="1600" noProof="0" dirty="0">
                <a:solidFill>
                  <a:schemeClr val="accent5">
                    <a:lumMod val="50000"/>
                  </a:schemeClr>
                </a:solidFill>
              </a:rPr>
              <a:t>ynthetic </a:t>
            </a:r>
            <a:r>
              <a:rPr lang="en-GB" sz="1600" b="1" noProof="0" dirty="0">
                <a:solidFill>
                  <a:schemeClr val="accent5">
                    <a:lumMod val="50000"/>
                  </a:schemeClr>
                </a:solidFill>
              </a:rPr>
              <a:t>M</a:t>
            </a:r>
            <a:r>
              <a:rPr lang="en-GB" sz="1600" noProof="0" dirty="0">
                <a:solidFill>
                  <a:schemeClr val="accent5">
                    <a:lumMod val="50000"/>
                  </a:schemeClr>
                </a:solidFill>
              </a:rPr>
              <a:t>inority </a:t>
            </a:r>
            <a:r>
              <a:rPr lang="en-GB" sz="1600" b="1" noProof="0" dirty="0">
                <a:solidFill>
                  <a:schemeClr val="accent5">
                    <a:lumMod val="50000"/>
                  </a:schemeClr>
                </a:solidFill>
              </a:rPr>
              <a:t>O</a:t>
            </a:r>
            <a:r>
              <a:rPr lang="en-GB" sz="1600" noProof="0" dirty="0">
                <a:solidFill>
                  <a:schemeClr val="accent5">
                    <a:lumMod val="50000"/>
                  </a:schemeClr>
                </a:solidFill>
              </a:rPr>
              <a:t>ver-sampling </a:t>
            </a:r>
            <a:r>
              <a:rPr lang="en-GB" sz="1600" b="1" noProof="0" dirty="0">
                <a:solidFill>
                  <a:schemeClr val="accent5">
                    <a:lumMod val="50000"/>
                  </a:schemeClr>
                </a:solidFill>
              </a:rPr>
              <a:t>T</a:t>
            </a:r>
            <a:r>
              <a:rPr lang="en-GB" sz="1600" noProof="0" dirty="0">
                <a:solidFill>
                  <a:schemeClr val="accent5">
                    <a:lumMod val="50000"/>
                  </a:schemeClr>
                </a:solidFill>
              </a:rPr>
              <a:t>echnique which uses k-nearest neighbours.</a:t>
            </a:r>
            <a:endParaRPr lang="en-GB" sz="16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a:solidFill>
                  <a:schemeClr val="accent5">
                    <a:lumMod val="50000"/>
                  </a:schemeClr>
                </a:solidFill>
              </a:rPr>
              <a:t>Model(s) </a:t>
            </a:r>
            <a:r>
              <a:rPr lang="fr-FR" sz="5400" dirty="0" err="1">
                <a:solidFill>
                  <a:schemeClr val="accent5">
                    <a:lumMod val="50000"/>
                  </a:schemeClr>
                </a:solidFill>
              </a:rPr>
              <a:t>Choice</a:t>
            </a:r>
            <a:endParaRPr lang="fr-FR" dirty="0">
              <a:solidFill>
                <a:schemeClr val="accent5">
                  <a:lumMod val="50000"/>
                </a:schemeClr>
              </a:solidFill>
            </a:endParaRPr>
          </a:p>
        </p:txBody>
      </p:sp>
    </p:spTree>
    <p:extLst>
      <p:ext uri="{BB962C8B-B14F-4D97-AF65-F5344CB8AC3E}">
        <p14:creationId xmlns:p14="http://schemas.microsoft.com/office/powerpoint/2010/main" val="2467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4B12FE-34D9-49F6-AA01-4E5F9B131350}"/>
              </a:ext>
            </a:extLst>
          </p:cNvPr>
          <p:cNvSpPr>
            <a:spLocks noGrp="1"/>
          </p:cNvSpPr>
          <p:nvPr>
            <p:ph idx="1"/>
          </p:nvPr>
        </p:nvSpPr>
        <p:spPr>
          <a:xfrm>
            <a:off x="724619" y="1345722"/>
            <a:ext cx="11007306" cy="5512278"/>
          </a:xfrm>
        </p:spPr>
        <p:txBody>
          <a:bodyPr>
            <a:normAutofit/>
          </a:bodyPr>
          <a:lstStyle/>
          <a:p>
            <a:pPr marL="0" indent="0">
              <a:buNone/>
            </a:pPr>
            <a:r>
              <a:rPr lang="en-GB" sz="1400" noProof="0" dirty="0">
                <a:solidFill>
                  <a:schemeClr val="accent5">
                    <a:lumMod val="50000"/>
                  </a:schemeClr>
                </a:solidFill>
              </a:rPr>
              <a:t>For a clearer analysis I trained separately a Logistic Regression Classifier and a Random Forest Classifier, both on all features (but with the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as one column each) and also only on the months as dummy variables (12 each time).</a:t>
            </a:r>
          </a:p>
          <a:p>
            <a:pPr marL="0" indent="0">
              <a:buNone/>
            </a:pPr>
            <a:endParaRPr lang="en-GB" sz="1400" noProof="0" dirty="0">
              <a:solidFill>
                <a:schemeClr val="accent5">
                  <a:lumMod val="50000"/>
                </a:schemeClr>
              </a:solidFill>
            </a:endParaRPr>
          </a:p>
          <a:p>
            <a:pPr marL="0" indent="0">
              <a:buNone/>
            </a:pPr>
            <a:endParaRPr lang="en-GB" sz="1400"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endParaRPr lang="en-GB" sz="1400" b="1" noProof="0" dirty="0">
              <a:solidFill>
                <a:schemeClr val="accent5">
                  <a:lumMod val="50000"/>
                </a:schemeClr>
              </a:solidFill>
            </a:endParaRPr>
          </a:p>
          <a:p>
            <a:pPr marL="0" indent="0">
              <a:buNone/>
            </a:pPr>
            <a:br>
              <a:rPr lang="en-GB" sz="1400" b="1" dirty="0">
                <a:solidFill>
                  <a:schemeClr val="accent5">
                    <a:lumMod val="50000"/>
                  </a:schemeClr>
                </a:solidFill>
              </a:rPr>
            </a:br>
            <a:r>
              <a:rPr lang="en-GB" sz="1400" b="1" dirty="0">
                <a:solidFill>
                  <a:schemeClr val="accent5">
                    <a:lumMod val="50000"/>
                  </a:schemeClr>
                </a:solidFill>
              </a:rPr>
              <a:t>A. </a:t>
            </a:r>
            <a:r>
              <a:rPr lang="en-GB" sz="1400" b="1" noProof="0" dirty="0" err="1">
                <a:solidFill>
                  <a:schemeClr val="accent5">
                    <a:lumMod val="50000"/>
                  </a:schemeClr>
                </a:solidFill>
              </a:rPr>
              <a:t>Registration_month</a:t>
            </a:r>
            <a:r>
              <a:rPr lang="en-GB" sz="1400" b="1" noProof="0" dirty="0">
                <a:solidFill>
                  <a:schemeClr val="accent5">
                    <a:lumMod val="50000"/>
                  </a:schemeClr>
                </a:solidFill>
              </a:rPr>
              <a:t> </a:t>
            </a:r>
            <a:r>
              <a:rPr lang="en-GB" sz="1400" noProof="0" dirty="0">
                <a:solidFill>
                  <a:schemeClr val="accent5">
                    <a:lumMod val="50000"/>
                  </a:schemeClr>
                </a:solidFill>
              </a:rPr>
              <a:t>and </a:t>
            </a:r>
            <a:r>
              <a:rPr lang="en-GB" sz="1400" b="1" noProof="0" dirty="0" err="1">
                <a:solidFill>
                  <a:schemeClr val="accent5">
                    <a:lumMod val="50000"/>
                  </a:schemeClr>
                </a:solidFill>
              </a:rPr>
              <a:t>most_active_month</a:t>
            </a:r>
            <a:r>
              <a:rPr lang="en-GB" sz="1400" b="1" noProof="0" dirty="0">
                <a:solidFill>
                  <a:schemeClr val="accent5">
                    <a:lumMod val="50000"/>
                  </a:schemeClr>
                </a:solidFill>
              </a:rPr>
              <a:t> </a:t>
            </a:r>
            <a:r>
              <a:rPr lang="en-GB" sz="1400" noProof="0" dirty="0">
                <a:solidFill>
                  <a:schemeClr val="accent5">
                    <a:lumMod val="50000"/>
                  </a:schemeClr>
                </a:solidFill>
              </a:rPr>
              <a:t>are the 2 most important features; there is a real seasonality with bets. People who register from February to April are the least likely to churn, while people whom the most activity goes between August and October are the most likely to churn.</a:t>
            </a:r>
            <a:br>
              <a:rPr lang="en-GB" sz="1400" noProof="0" dirty="0">
                <a:solidFill>
                  <a:schemeClr val="accent5">
                    <a:lumMod val="50000"/>
                  </a:schemeClr>
                </a:solidFill>
              </a:rPr>
            </a:br>
            <a:r>
              <a:rPr lang="en-GB" sz="1400" noProof="0" dirty="0">
                <a:solidFill>
                  <a:schemeClr val="accent5">
                    <a:lumMod val="50000"/>
                  </a:schemeClr>
                </a:solidFill>
              </a:rPr>
              <a:t>We can ask ourselves what are the sport competitions between August and October, and what other  competitions or sports (going another time of the year) might interest their spectators. Those churners probably often register the month they bet the most.</a:t>
            </a:r>
          </a:p>
          <a:p>
            <a:pPr marL="0" indent="0">
              <a:buNone/>
            </a:pPr>
            <a:r>
              <a:rPr lang="en-GB" sz="1400" b="1" noProof="0" dirty="0">
                <a:solidFill>
                  <a:schemeClr val="accent5">
                    <a:lumMod val="50000"/>
                  </a:schemeClr>
                </a:solidFill>
              </a:rPr>
              <a:t>B. </a:t>
            </a:r>
            <a:r>
              <a:rPr lang="en-GB" sz="1400" b="1" noProof="0" dirty="0" err="1">
                <a:solidFill>
                  <a:schemeClr val="accent5">
                    <a:lumMod val="50000"/>
                  </a:schemeClr>
                </a:solidFill>
              </a:rPr>
              <a:t>Acquisition_channel</a:t>
            </a:r>
            <a:r>
              <a:rPr lang="en-GB" sz="1400" b="1" dirty="0">
                <a:solidFill>
                  <a:schemeClr val="accent5">
                    <a:lumMod val="50000"/>
                  </a:schemeClr>
                </a:solidFill>
              </a:rPr>
              <a:t>: </a:t>
            </a:r>
            <a:r>
              <a:rPr lang="en-GB" sz="1400" dirty="0">
                <a:solidFill>
                  <a:schemeClr val="accent5">
                    <a:lumMod val="50000"/>
                  </a:schemeClr>
                </a:solidFill>
              </a:rPr>
              <a:t>most of the churners come from acquisition channel 24.</a:t>
            </a:r>
          </a:p>
          <a:p>
            <a:pPr marL="0" indent="0">
              <a:buNone/>
            </a:pPr>
            <a:r>
              <a:rPr lang="en-GB" sz="1400" b="1" dirty="0">
                <a:solidFill>
                  <a:schemeClr val="accent5">
                    <a:lumMod val="50000"/>
                  </a:schemeClr>
                </a:solidFill>
              </a:rPr>
              <a:t>C. Bets: </a:t>
            </a:r>
            <a:r>
              <a:rPr lang="en-GB" sz="1400" dirty="0">
                <a:solidFill>
                  <a:schemeClr val="accent5">
                    <a:lumMod val="50000"/>
                  </a:schemeClr>
                </a:solidFill>
              </a:rPr>
              <a:t>The more a gambler loses and the least he depose and bet, the more he churns. </a:t>
            </a:r>
          </a:p>
          <a:p>
            <a:pPr marL="0" indent="0">
              <a:buNone/>
            </a:pPr>
            <a:r>
              <a:rPr lang="en-GB" sz="1400" b="1" noProof="0" dirty="0">
                <a:solidFill>
                  <a:schemeClr val="accent5">
                    <a:lumMod val="50000"/>
                  </a:schemeClr>
                </a:solidFill>
              </a:rPr>
              <a:t>D. Age: </a:t>
            </a:r>
            <a:r>
              <a:rPr lang="en-GB" sz="1400" noProof="0" dirty="0" err="1">
                <a:solidFill>
                  <a:schemeClr val="accent5">
                    <a:lumMod val="50000"/>
                  </a:schemeClr>
                </a:solidFill>
              </a:rPr>
              <a:t>date_of</a:t>
            </a:r>
            <a:r>
              <a:rPr lang="en-GB" sz="1400" dirty="0">
                <a:solidFill>
                  <a:schemeClr val="accent5">
                    <a:lumMod val="50000"/>
                  </a:schemeClr>
                </a:solidFill>
              </a:rPr>
              <a:t>_birth has a negative </a:t>
            </a:r>
            <a:r>
              <a:rPr lang="en-GB" sz="1400" dirty="0" err="1">
                <a:solidFill>
                  <a:schemeClr val="accent5">
                    <a:lumMod val="50000"/>
                  </a:schemeClr>
                </a:solidFill>
              </a:rPr>
              <a:t>coef</a:t>
            </a:r>
            <a:r>
              <a:rPr lang="en-GB" sz="1400" dirty="0">
                <a:solidFill>
                  <a:schemeClr val="accent5">
                    <a:lumMod val="50000"/>
                  </a:schemeClr>
                </a:solidFill>
              </a:rPr>
              <a:t>, it means that younger people churn more.</a:t>
            </a:r>
          </a:p>
          <a:p>
            <a:pPr marL="0" indent="0">
              <a:buNone/>
            </a:pPr>
            <a:r>
              <a:rPr lang="en-GB" sz="1400" b="1" noProof="0" dirty="0">
                <a:solidFill>
                  <a:schemeClr val="accent5">
                    <a:lumMod val="50000"/>
                  </a:schemeClr>
                </a:solidFill>
              </a:rPr>
              <a:t>E. Gender: </a:t>
            </a:r>
            <a:r>
              <a:rPr lang="en-GB" sz="1400" noProof="0" dirty="0">
                <a:solidFill>
                  <a:schemeClr val="accent5">
                    <a:lumMod val="50000"/>
                  </a:schemeClr>
                </a:solidFill>
              </a:rPr>
              <a:t>women seem to churn more than men.</a:t>
            </a:r>
          </a:p>
          <a:p>
            <a:pPr marL="0" indent="0">
              <a:buNone/>
            </a:pPr>
            <a:r>
              <a:rPr lang="en-GB" sz="1400" b="1" dirty="0">
                <a:solidFill>
                  <a:schemeClr val="accent5">
                    <a:lumMod val="50000"/>
                  </a:schemeClr>
                </a:solidFill>
              </a:rPr>
              <a:t>With A, C and D, we could often classify the Churners as Rookies…</a:t>
            </a:r>
            <a:endParaRPr lang="en-GB" sz="1400" b="1" noProof="0" dirty="0">
              <a:solidFill>
                <a:schemeClr val="accent5">
                  <a:lumMod val="50000"/>
                </a:schemeClr>
              </a:solidFill>
            </a:endParaRPr>
          </a:p>
        </p:txBody>
      </p:sp>
      <p:sp>
        <p:nvSpPr>
          <p:cNvPr id="6" name="Titre 1">
            <a:extLst>
              <a:ext uri="{FF2B5EF4-FFF2-40B4-BE49-F238E27FC236}">
                <a16:creationId xmlns:a16="http://schemas.microsoft.com/office/drawing/2014/main" id="{F2E00A3F-BCF6-4401-8D8F-6B2D7C17C7D9}"/>
              </a:ext>
            </a:extLst>
          </p:cNvPr>
          <p:cNvSpPr txBox="1">
            <a:spLocks/>
          </p:cNvSpPr>
          <p:nvPr/>
        </p:nvSpPr>
        <p:spPr>
          <a:xfrm>
            <a:off x="838200" y="365126"/>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(1/2)</a:t>
            </a:r>
            <a:endParaRPr lang="fr-FR" dirty="0">
              <a:solidFill>
                <a:schemeClr val="accent5">
                  <a:lumMod val="50000"/>
                </a:schemeClr>
              </a:solidFill>
            </a:endParaRPr>
          </a:p>
        </p:txBody>
      </p:sp>
      <p:pic>
        <p:nvPicPr>
          <p:cNvPr id="5" name="Image 4">
            <a:extLst>
              <a:ext uri="{FF2B5EF4-FFF2-40B4-BE49-F238E27FC236}">
                <a16:creationId xmlns:a16="http://schemas.microsoft.com/office/drawing/2014/main" id="{9CF7E872-F9DC-4206-85C2-353098AA109E}"/>
              </a:ext>
            </a:extLst>
          </p:cNvPr>
          <p:cNvPicPr>
            <a:picLocks noChangeAspect="1"/>
          </p:cNvPicPr>
          <p:nvPr/>
        </p:nvPicPr>
        <p:blipFill>
          <a:blip r:embed="rId2"/>
          <a:stretch>
            <a:fillRect/>
          </a:stretch>
        </p:blipFill>
        <p:spPr>
          <a:xfrm>
            <a:off x="8176648" y="1866847"/>
            <a:ext cx="3177152" cy="2407129"/>
          </a:xfrm>
          <a:prstGeom prst="rect">
            <a:avLst/>
          </a:prstGeom>
        </p:spPr>
      </p:pic>
      <p:pic>
        <p:nvPicPr>
          <p:cNvPr id="7" name="Image 6">
            <a:extLst>
              <a:ext uri="{FF2B5EF4-FFF2-40B4-BE49-F238E27FC236}">
                <a16:creationId xmlns:a16="http://schemas.microsoft.com/office/drawing/2014/main" id="{2FF06944-4E40-4636-BC0B-5B4C11307C25}"/>
              </a:ext>
            </a:extLst>
          </p:cNvPr>
          <p:cNvPicPr>
            <a:picLocks noChangeAspect="1"/>
          </p:cNvPicPr>
          <p:nvPr/>
        </p:nvPicPr>
        <p:blipFill>
          <a:blip r:embed="rId3"/>
          <a:stretch>
            <a:fillRect/>
          </a:stretch>
        </p:blipFill>
        <p:spPr>
          <a:xfrm>
            <a:off x="4557607" y="1866847"/>
            <a:ext cx="3341330" cy="2407129"/>
          </a:xfrm>
          <a:prstGeom prst="rect">
            <a:avLst/>
          </a:prstGeom>
        </p:spPr>
      </p:pic>
      <p:pic>
        <p:nvPicPr>
          <p:cNvPr id="8" name="Image 7">
            <a:extLst>
              <a:ext uri="{FF2B5EF4-FFF2-40B4-BE49-F238E27FC236}">
                <a16:creationId xmlns:a16="http://schemas.microsoft.com/office/drawing/2014/main" id="{F234C396-02E3-40D7-9302-1360E618AD43}"/>
              </a:ext>
            </a:extLst>
          </p:cNvPr>
          <p:cNvPicPr>
            <a:picLocks noChangeAspect="1"/>
          </p:cNvPicPr>
          <p:nvPr/>
        </p:nvPicPr>
        <p:blipFill>
          <a:blip r:embed="rId4"/>
          <a:stretch>
            <a:fillRect/>
          </a:stretch>
        </p:blipFill>
        <p:spPr>
          <a:xfrm>
            <a:off x="838200" y="1866847"/>
            <a:ext cx="3523750" cy="2407129"/>
          </a:xfrm>
          <a:prstGeom prst="rect">
            <a:avLst/>
          </a:prstGeom>
        </p:spPr>
      </p:pic>
    </p:spTree>
    <p:extLst>
      <p:ext uri="{BB962C8B-B14F-4D97-AF65-F5344CB8AC3E}">
        <p14:creationId xmlns:p14="http://schemas.microsoft.com/office/powerpoint/2010/main" val="29812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2E00A3F-BCF6-4401-8D8F-6B2D7C17C7D9}"/>
              </a:ext>
            </a:extLst>
          </p:cNvPr>
          <p:cNvSpPr txBox="1">
            <a:spLocks/>
          </p:cNvSpPr>
          <p:nvPr/>
        </p:nvSpPr>
        <p:spPr>
          <a:xfrm>
            <a:off x="721659" y="347197"/>
            <a:ext cx="10384766" cy="9805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dirty="0" err="1">
                <a:solidFill>
                  <a:schemeClr val="accent5">
                    <a:lumMod val="50000"/>
                  </a:schemeClr>
                </a:solidFill>
              </a:rPr>
              <a:t>Results</a:t>
            </a:r>
            <a:r>
              <a:rPr lang="fr-FR" sz="5400" dirty="0">
                <a:solidFill>
                  <a:schemeClr val="accent5">
                    <a:lumMod val="50000"/>
                  </a:schemeClr>
                </a:solidFill>
              </a:rPr>
              <a:t> </a:t>
            </a:r>
            <a:r>
              <a:rPr lang="fr-FR" sz="5400" dirty="0" err="1">
                <a:solidFill>
                  <a:schemeClr val="accent5">
                    <a:lumMod val="50000"/>
                  </a:schemeClr>
                </a:solidFill>
              </a:rPr>
              <a:t>Analysis</a:t>
            </a:r>
            <a:r>
              <a:rPr lang="fr-FR" sz="5400" dirty="0">
                <a:solidFill>
                  <a:schemeClr val="accent5">
                    <a:lumMod val="50000"/>
                  </a:schemeClr>
                </a:solidFill>
              </a:rPr>
              <a:t> (2/2)</a:t>
            </a:r>
            <a:endParaRPr lang="fr-FR" dirty="0">
              <a:solidFill>
                <a:schemeClr val="accent5">
                  <a:lumMod val="50000"/>
                </a:schemeClr>
              </a:solidFill>
            </a:endParaRPr>
          </a:p>
        </p:txBody>
      </p:sp>
      <p:sp>
        <p:nvSpPr>
          <p:cNvPr id="4" name="Espace réservé du contenu 3">
            <a:extLst>
              <a:ext uri="{FF2B5EF4-FFF2-40B4-BE49-F238E27FC236}">
                <a16:creationId xmlns:a16="http://schemas.microsoft.com/office/drawing/2014/main" id="{0D4991D4-D28B-41B7-AB31-1DDABE7394C6}"/>
              </a:ext>
            </a:extLst>
          </p:cNvPr>
          <p:cNvSpPr>
            <a:spLocks noGrp="1"/>
          </p:cNvSpPr>
          <p:nvPr>
            <p:ph idx="1"/>
          </p:nvPr>
        </p:nvSpPr>
        <p:spPr>
          <a:xfrm>
            <a:off x="838200" y="3684494"/>
            <a:ext cx="10515600" cy="2492469"/>
          </a:xfrm>
        </p:spPr>
        <p:txBody>
          <a:bodyPr>
            <a:normAutofit/>
          </a:bodyPr>
          <a:lstStyle/>
          <a:p>
            <a:pPr marL="0" indent="0">
              <a:buNone/>
            </a:pPr>
            <a:r>
              <a:rPr lang="en-GB" sz="1600" dirty="0">
                <a:solidFill>
                  <a:schemeClr val="accent5">
                    <a:lumMod val="50000"/>
                  </a:schemeClr>
                </a:solidFill>
              </a:rPr>
              <a:t>With the given data, our Random Forest (of 100 trees) has a pretty good accuracy : ~85% for the test set.</a:t>
            </a:r>
          </a:p>
          <a:p>
            <a:pPr marL="0" indent="0">
              <a:buNone/>
            </a:pPr>
            <a:r>
              <a:rPr lang="en-GB" sz="1600" dirty="0">
                <a:solidFill>
                  <a:schemeClr val="accent5">
                    <a:lumMod val="50000"/>
                  </a:schemeClr>
                </a:solidFill>
              </a:rPr>
              <a:t>But, we observe a Recall close to 0, because in our test labels, we only have a few 1s.</a:t>
            </a:r>
          </a:p>
          <a:p>
            <a:pPr marL="0" indent="0">
              <a:buNone/>
            </a:pPr>
            <a:r>
              <a:rPr lang="en-GB" sz="1600" dirty="0">
                <a:solidFill>
                  <a:schemeClr val="accent5">
                    <a:lumMod val="50000"/>
                  </a:schemeClr>
                </a:solidFill>
              </a:rPr>
              <a:t>By Over-sampling the data, I have been able to rebalance the labels and even increase the accuracy to more than 90%.</a:t>
            </a:r>
          </a:p>
          <a:p>
            <a:pPr marL="0" indent="0">
              <a:buNone/>
            </a:pPr>
            <a:r>
              <a:rPr lang="en-GB" sz="1600" dirty="0">
                <a:solidFill>
                  <a:schemeClr val="accent5">
                    <a:lumMod val="50000"/>
                  </a:schemeClr>
                </a:solidFill>
              </a:rPr>
              <a:t>The recall is now above 83% and the precision ~98%. If you test a set of known churners, the application should classifier them as 1s 98% of the time.</a:t>
            </a:r>
          </a:p>
          <a:p>
            <a:pPr marL="0" indent="0">
              <a:buNone/>
            </a:pPr>
            <a:r>
              <a:rPr lang="en-GB" sz="1600" dirty="0">
                <a:solidFill>
                  <a:schemeClr val="accent5">
                    <a:lumMod val="50000"/>
                  </a:schemeClr>
                </a:solidFill>
              </a:rPr>
              <a:t>If you test any customer, the classification should be right 90% of the time.</a:t>
            </a:r>
          </a:p>
        </p:txBody>
      </p:sp>
      <p:pic>
        <p:nvPicPr>
          <p:cNvPr id="2" name="Image 1">
            <a:extLst>
              <a:ext uri="{FF2B5EF4-FFF2-40B4-BE49-F238E27FC236}">
                <a16:creationId xmlns:a16="http://schemas.microsoft.com/office/drawing/2014/main" id="{4F726D83-F0C7-488D-B5AD-9A153455CC4A}"/>
              </a:ext>
            </a:extLst>
          </p:cNvPr>
          <p:cNvPicPr>
            <a:picLocks noChangeAspect="1"/>
          </p:cNvPicPr>
          <p:nvPr/>
        </p:nvPicPr>
        <p:blipFill>
          <a:blip r:embed="rId2"/>
          <a:stretch>
            <a:fillRect/>
          </a:stretch>
        </p:blipFill>
        <p:spPr>
          <a:xfrm>
            <a:off x="3398093" y="1436039"/>
            <a:ext cx="4705350" cy="1914525"/>
          </a:xfrm>
          <a:prstGeom prst="rect">
            <a:avLst/>
          </a:prstGeom>
        </p:spPr>
      </p:pic>
    </p:spTree>
    <p:extLst>
      <p:ext uri="{BB962C8B-B14F-4D97-AF65-F5344CB8AC3E}">
        <p14:creationId xmlns:p14="http://schemas.microsoft.com/office/powerpoint/2010/main" val="15556978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1341</TotalTime>
  <Words>393</Words>
  <Application>Microsoft Office PowerPoint</Application>
  <PresentationFormat>Grand écran</PresentationFormat>
  <Paragraphs>52</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Betclic Churn Test by Xavier Littée</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Franck</dc:creator>
  <cp:lastModifiedBy>Franck</cp:lastModifiedBy>
  <cp:revision>32</cp:revision>
  <dcterms:created xsi:type="dcterms:W3CDTF">2019-08-28T14:12:50Z</dcterms:created>
  <dcterms:modified xsi:type="dcterms:W3CDTF">2019-09-09T07:41:26Z</dcterms:modified>
</cp:coreProperties>
</file>