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Nuni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Nunito-bold.fntdata"/><Relationship Id="rId14" Type="http://schemas.openxmlformats.org/officeDocument/2006/relationships/slide" Target="slides/slide10.xml"/><Relationship Id="rId36" Type="http://schemas.openxmlformats.org/officeDocument/2006/relationships/font" Target="fonts/Nunito-regular.fntdata"/><Relationship Id="rId17" Type="http://schemas.openxmlformats.org/officeDocument/2006/relationships/slide" Target="slides/slide13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2.xml"/><Relationship Id="rId38" Type="http://schemas.openxmlformats.org/officeDocument/2006/relationships/font" Target="fonts/Nuni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a44e39f63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g4a44e39f63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b3db80e05_0_109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1" name="Google Shape;181;gab3db80e05_0_109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This is the specific number of positive and negative replies after balancing the data. 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(We kept 360 replies each person with non - 0 polarity value. )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can easily draw the conclusion that Biden have more positive replies than Trump.</a:t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b3db80e05_0_12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3" name="Google Shape;193;gab3db80e05_0_12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This is the word cloud we selected according to frequency from those replies.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can see words like ‘away’, ‘golfing’, ‘mad’ in Trump’s word cloud that represent people’s dissatisfaction.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see both ‘thank’ and ‘fake’ in Biden’s word cloud that represents the views of people from different positions.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b3db80e05_0_13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3" name="Google Shape;203;gab3db80e05_0_13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Here are the most positive reviews in each person’s replies.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 Trump, his supporter think he is the real president although he is already lose in vote.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 Biden, lots of people </a:t>
            </a:r>
            <a:r>
              <a:rPr lang="en" sz="1600">
                <a:solidFill>
                  <a:schemeClr val="dk1"/>
                </a:solidFill>
              </a:rPr>
              <a:t>congratulated him on becoming a true leader.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b3db80e05_0_14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3" name="Google Shape;213;gab3db80e05_0_14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rPr>
              <a:t>Here are the most negative reviews in each person’s replies.</a:t>
            </a:r>
            <a:endParaRPr sz="1600">
              <a:solidFill>
                <a:srgbClr val="1B243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rPr>
              <a:t>For Trump, </a:t>
            </a:r>
            <a:r>
              <a:rPr lang="en" sz="1600">
                <a:solidFill>
                  <a:schemeClr val="dk1"/>
                </a:solidFill>
              </a:rPr>
              <a:t>some people think that his many actions after the election were insane.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 Biden’s replies, the first reply says some dirty words but it’s towards to Trump. So, it looks like our algorithm still need some improvements.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c568032a7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3" name="Google Shape;223;gac568032a7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1B243B"/>
                </a:solidFill>
              </a:rPr>
              <a:t>Most of the replies are neutral. But whether this part of the reply is considered, the positive percentage of Harris’ is larger than Pence’s</a:t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b3db80e05_0_194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1" name="Google Shape;231;gab3db80e05_0_19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1B243B"/>
                </a:solidFill>
              </a:rPr>
              <a:t>T</a:t>
            </a:r>
            <a:r>
              <a:rPr lang="en" sz="1600">
                <a:solidFill>
                  <a:srgbClr val="1B243B"/>
                </a:solidFill>
              </a:rPr>
              <a:t>he positive percentage of Harris’ is larger than Pence’s</a:t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b3db80e05_0_208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2" name="Google Shape;242;gab3db80e05_0_208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1B243B"/>
                </a:solidFill>
              </a:rPr>
              <a:t>From detailed number, we can see that </a:t>
            </a:r>
            <a:r>
              <a:rPr lang="en" sz="1600">
                <a:solidFill>
                  <a:srgbClr val="1B243B"/>
                </a:solidFill>
              </a:rPr>
              <a:t>Harris have more positive replies than Pence.</a:t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b3db80e05_0_22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4" name="Google Shape;254;gab3db80e05_0_22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243B"/>
                </a:solidFill>
              </a:rPr>
              <a:t>From those words ‘NASA’  and ‘Space X’, we can learn that people really concerned about the recent news that </a:t>
            </a:r>
            <a:r>
              <a:rPr lang="en" sz="1600">
                <a:solidFill>
                  <a:schemeClr val="dk1"/>
                </a:solidFill>
              </a:rPr>
              <a:t>Pence promised that American astronauts will soon use American-made rockets to enter space.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b3db80e05_0_232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4" name="Google Shape;264;gab3db80e05_0_23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rPr>
              <a:t>Here are the most positive reviews in each person’s replies.</a:t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b3db80e05_0_24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4" name="Google Shape;274;gab3db80e05_0_24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rPr>
              <a:t>Here are the most negative reviews in each person’s replies.</a:t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a44e39f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a44e39f63_0_3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b3db80e05_0_15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4" name="Google Shape;284;gab3db80e05_0_15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b3db80e05_0_162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5" name="Google Shape;295;gab3db80e05_0_16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It is so clear that the difference of distribution of polarity between them is huge.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 Trump, most people are located in left side which is below 0. With the value of polarity become bigger, the density is going down.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Opposite to the Trump, Biden has less negative polarity. The density grows along with the value of polarity.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b3db80e05_0_172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5" name="Google Shape;305;gab3db80e05_0_17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From this boxplot we can learn that all of Biden's bottom edge, median, and two quartiles are greater than Trump’s.</a:t>
            </a:r>
            <a:endParaRPr b="0" i="0" sz="1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b3db80e05_0_182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5" name="Google Shape;315;gab3db80e05_0_18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It’s obviously that Trump wins the negative pie with 56.5%, and Biden wins the positive pie with 53.5%.</a:t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c568032a7_0_1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6" name="Google Shape;326;gac568032a7_0_1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b3db80e05_0_25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4" name="Google Shape;334;gab3db80e05_0_25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Different from the previous one is that the difference between these two people is very small.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But we still can get the information that Harris gets a better distribution.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b3db80e05_0_268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4" name="Google Shape;344;gab3db80e05_0_268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rPr>
              <a:t>Both </a:t>
            </a:r>
            <a:r>
              <a:rPr lang="en" sz="1600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rPr>
              <a:t>median, and two quartiles of Pence is lower than Harris.</a:t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b3db80e05_0_28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54" name="Google Shape;354;gab3db80e05_0_28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got very close results.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the positive pie chart, they even differ by less than 1%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But still, Harris wins.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c568032a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c568032a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clustered the replies with k-means to dig out more information from the data. We get the best solution when k = 3. So, comments can be divided into three clusters.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b3db80e05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b3db80e05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evaluate our model based on F-score. We will </a:t>
            </a:r>
            <a:r>
              <a:rPr lang="en"/>
              <a:t>calculate Precision and Recall. We will use this formula to compute F-measure to evaluate our model.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44e39f63_0_4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9" name="Google Shape;109;g4a44e39f63_0_4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a44e39f6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4a44e39f63_0_174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a44e39f6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4a44e39f63_0_28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a44e39f63_0_5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0" name="Google Shape;120;g4a44e39f63_0_5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抓数据：We have already scrape total 4000 replies. </a:t>
            </a:r>
            <a:r>
              <a:rPr lang="en" sz="1600">
                <a:solidFill>
                  <a:schemeClr val="dk1"/>
                </a:solidFill>
              </a:rPr>
              <a:t>What I will introduce next is base on those 4000 replies. But we will continue to scrape more data until the dataset is 20 thousands.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数据分析：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have done some cleaning on the text which isn’t returning any meanings and apply our algorithm for classifying text into either positive sentiments or negative sentiments.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可视化：无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b3db80e05_0_35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7" name="Google Shape;127;gab3db80e05_0_35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44e39f63_0_5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8" name="Google Shape;138;g4a44e39f63_0_5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平台：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It’s obvious that twitter is one of the social media which is important in the election. As we all know Trump likes to tweet.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数据来源：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Doing sentiment analysis based on replies rather than tweets is more objective to the candidates.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content of tweets is not only affected by public opinion but also political issues. So, the result from analyzing tweets is not so persuasive. 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But if we analyze replies based on particular candidates’ tweets, we can eliminate these errors. 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3db80e05_0_59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9" name="Google Shape;149;gab3db80e05_0_59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第一步：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Polarity ranges from -1 to +1(negative to positive) and tells whether the text has negative sentiments or positive sentiments. 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Subjectivity ranges from 0 to +1( negative to positive) . So, the higher subjectivity means less factual data and mostly public opinion.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第二步：无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第三步：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Even, it contains a large No. of neutral polarities that aren’t contributing to our analysis. So we drop them all.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After we balanced our dataset, we should get same number of reviews for each </a:t>
            </a: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presidential</a:t>
            </a: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candidates</a:t>
            </a: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b3db80e05_0_7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9" name="Google Shape;159;gab3db80e05_0_7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b3db80e05_0_8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0" name="Google Shape;170;gab3db80e05_0_8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Most of the replies are neutral. But whether this part of the reply is considered, the positive percentage of Biden’s is larger than Trump’s</a:t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;p2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8" name="Google Shape;8;p2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" name="Google Shape;9;p2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" name="Google Shape;10;p2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efault">
  <p:cSld name="2_Defaul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 rot="10800000">
            <a:off x="-8839" y="4115558"/>
            <a:ext cx="9203124" cy="1614104"/>
            <a:chOff x="0" y="-156114"/>
            <a:chExt cx="24535120" cy="4304278"/>
          </a:xfrm>
        </p:grpSpPr>
        <p:sp>
          <p:nvSpPr>
            <p:cNvPr id="35" name="Google Shape;35;p3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Relationship Id="rId4" Type="http://schemas.openxmlformats.org/officeDocument/2006/relationships/image" Target="../media/image1.gif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gif"/><Relationship Id="rId4" Type="http://schemas.openxmlformats.org/officeDocument/2006/relationships/image" Target="../media/image1.gif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gif"/><Relationship Id="rId4" Type="http://schemas.openxmlformats.org/officeDocument/2006/relationships/image" Target="../media/image1.gif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gif"/><Relationship Id="rId4" Type="http://schemas.openxmlformats.org/officeDocument/2006/relationships/image" Target="../media/image1.gif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gif"/><Relationship Id="rId4" Type="http://schemas.openxmlformats.org/officeDocument/2006/relationships/image" Target="../media/image1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3.gif"/><Relationship Id="rId5" Type="http://schemas.openxmlformats.org/officeDocument/2006/relationships/image" Target="../media/image17.png"/><Relationship Id="rId6" Type="http://schemas.openxmlformats.org/officeDocument/2006/relationships/image" Target="../media/image1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15.gif"/><Relationship Id="rId6" Type="http://schemas.openxmlformats.org/officeDocument/2006/relationships/image" Target="../media/image1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gif"/><Relationship Id="rId4" Type="http://schemas.openxmlformats.org/officeDocument/2006/relationships/image" Target="../media/image13.gif"/><Relationship Id="rId5" Type="http://schemas.openxmlformats.org/officeDocument/2006/relationships/image" Target="../media/image22.png"/><Relationship Id="rId6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gif"/><Relationship Id="rId4" Type="http://schemas.openxmlformats.org/officeDocument/2006/relationships/image" Target="../media/image13.gif"/><Relationship Id="rId5" Type="http://schemas.openxmlformats.org/officeDocument/2006/relationships/image" Target="../media/image27.png"/><Relationship Id="rId6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gif"/><Relationship Id="rId4" Type="http://schemas.openxmlformats.org/officeDocument/2006/relationships/image" Target="../media/image15.gif"/><Relationship Id="rId5" Type="http://schemas.openxmlformats.org/officeDocument/2006/relationships/image" Target="../media/image30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gif"/><Relationship Id="rId4" Type="http://schemas.openxmlformats.org/officeDocument/2006/relationships/image" Target="../media/image1.gif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gif"/><Relationship Id="rId4" Type="http://schemas.openxmlformats.org/officeDocument/2006/relationships/image" Target="../media/image1.gif"/><Relationship Id="rId5" Type="http://schemas.openxmlformats.org/officeDocument/2006/relationships/image" Target="../media/image38.png"/><Relationship Id="rId6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gif"/><Relationship Id="rId4" Type="http://schemas.openxmlformats.org/officeDocument/2006/relationships/image" Target="../media/image1.gif"/><Relationship Id="rId5" Type="http://schemas.openxmlformats.org/officeDocument/2006/relationships/image" Target="../media/image39.png"/><Relationship Id="rId6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gif"/><Relationship Id="rId4" Type="http://schemas.openxmlformats.org/officeDocument/2006/relationships/image" Target="../media/image15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gif"/><Relationship Id="rId4" Type="http://schemas.openxmlformats.org/officeDocument/2006/relationships/image" Target="../media/image13.gif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gif"/><Relationship Id="rId4" Type="http://schemas.openxmlformats.org/officeDocument/2006/relationships/image" Target="../media/image13.gif"/><Relationship Id="rId5" Type="http://schemas.openxmlformats.org/officeDocument/2006/relationships/image" Target="../media/image28.png"/><Relationship Id="rId6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gif"/><Relationship Id="rId4" Type="http://schemas.openxmlformats.org/officeDocument/2006/relationships/image" Target="../media/image13.gif"/><Relationship Id="rId5" Type="http://schemas.openxmlformats.org/officeDocument/2006/relationships/image" Target="../media/image40.png"/><Relationship Id="rId6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Relationship Id="rId4" Type="http://schemas.openxmlformats.org/officeDocument/2006/relationships/image" Target="../media/image1.gif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/>
        </p:nvSpPr>
        <p:spPr>
          <a:xfrm>
            <a:off x="789300" y="1158600"/>
            <a:ext cx="7565400" cy="23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Sentiment Analysis of President’s Twitter Comments</a:t>
            </a:r>
            <a:endParaRPr b="1" sz="5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2946750" y="4356775"/>
            <a:ext cx="32505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Team member: Xiaohan Liu, Tong Shen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6" name="Google Shape;66;p4"/>
          <p:cNvGrpSpPr/>
          <p:nvPr/>
        </p:nvGrpSpPr>
        <p:grpSpPr>
          <a:xfrm>
            <a:off x="0" y="-593538"/>
            <a:ext cx="9203124" cy="1614104"/>
            <a:chOff x="0" y="-156114"/>
            <a:chExt cx="24535120" cy="4304278"/>
          </a:xfrm>
        </p:grpSpPr>
        <p:sp>
          <p:nvSpPr>
            <p:cNvPr id="67" name="Google Shape;67;p4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3245850" y="492150"/>
            <a:ext cx="23184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statistical results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 b="18440" l="8128" r="50502" t="0"/>
          <a:stretch/>
        </p:blipFill>
        <p:spPr>
          <a:xfrm>
            <a:off x="7316025" y="2900550"/>
            <a:ext cx="1150550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4">
            <a:alphaModFix/>
          </a:blip>
          <a:srcRect b="21872" l="33961" r="23011" t="2127"/>
          <a:stretch/>
        </p:blipFill>
        <p:spPr>
          <a:xfrm>
            <a:off x="363600" y="1160000"/>
            <a:ext cx="1085662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6550" y="1183000"/>
            <a:ext cx="4817025" cy="10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4775" y="2900550"/>
            <a:ext cx="48656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3"/>
          <p:cNvSpPr txBox="1"/>
          <p:nvPr/>
        </p:nvSpPr>
        <p:spPr>
          <a:xfrm>
            <a:off x="7277050" y="1245938"/>
            <a:ext cx="12285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Positive: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60.28%</a:t>
            </a:r>
            <a:endParaRPr sz="2100"/>
          </a:p>
        </p:txBody>
      </p:sp>
      <p:sp>
        <p:nvSpPr>
          <p:cNvPr id="190" name="Google Shape;190;p13"/>
          <p:cNvSpPr txBox="1"/>
          <p:nvPr/>
        </p:nvSpPr>
        <p:spPr>
          <a:xfrm>
            <a:off x="330625" y="2986475"/>
            <a:ext cx="12285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Positive: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69.44%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3583487" y="431925"/>
            <a:ext cx="1890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Word Cloud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18440" l="8128" r="50502" t="0"/>
          <a:stretch/>
        </p:blipFill>
        <p:spPr>
          <a:xfrm>
            <a:off x="7056075" y="178500"/>
            <a:ext cx="1150550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4"/>
          <p:cNvPicPr preferRelativeResize="0"/>
          <p:nvPr/>
        </p:nvPicPr>
        <p:blipFill rotWithShape="1">
          <a:blip r:embed="rId4">
            <a:alphaModFix/>
          </a:blip>
          <a:srcRect b="21872" l="33961" r="23011" t="2127"/>
          <a:stretch/>
        </p:blipFill>
        <p:spPr>
          <a:xfrm>
            <a:off x="915550" y="178500"/>
            <a:ext cx="1085662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4025" y="1912887"/>
            <a:ext cx="3638150" cy="18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250" y="1826950"/>
            <a:ext cx="3810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3023238" y="426450"/>
            <a:ext cx="3010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Most positive reviews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18440" l="8128" r="50502" t="0"/>
          <a:stretch/>
        </p:blipFill>
        <p:spPr>
          <a:xfrm>
            <a:off x="7056075" y="178500"/>
            <a:ext cx="1150550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 rotWithShape="1">
          <a:blip r:embed="rId4">
            <a:alphaModFix/>
          </a:blip>
          <a:srcRect b="21872" l="33961" r="23011" t="2127"/>
          <a:stretch/>
        </p:blipFill>
        <p:spPr>
          <a:xfrm>
            <a:off x="915550" y="178500"/>
            <a:ext cx="1085662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5"/>
          <p:cNvPicPr preferRelativeResize="0"/>
          <p:nvPr/>
        </p:nvPicPr>
        <p:blipFill rotWithShape="1">
          <a:blip r:embed="rId5">
            <a:alphaModFix/>
          </a:blip>
          <a:srcRect b="30675" l="11126" r="11444" t="19806"/>
          <a:stretch/>
        </p:blipFill>
        <p:spPr>
          <a:xfrm>
            <a:off x="4596625" y="1699050"/>
            <a:ext cx="4471175" cy="20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 rotWithShape="1">
          <a:blip r:embed="rId6">
            <a:alphaModFix/>
          </a:blip>
          <a:srcRect b="15881" l="11125" r="11016" t="20106"/>
          <a:stretch/>
        </p:blipFill>
        <p:spPr>
          <a:xfrm>
            <a:off x="399225" y="1620151"/>
            <a:ext cx="3746825" cy="22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3056700" y="479800"/>
            <a:ext cx="31830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Most negative reviews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18440" l="8128" r="50502" t="0"/>
          <a:stretch/>
        </p:blipFill>
        <p:spPr>
          <a:xfrm>
            <a:off x="7056075" y="178500"/>
            <a:ext cx="1150550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6"/>
          <p:cNvPicPr preferRelativeResize="0"/>
          <p:nvPr/>
        </p:nvPicPr>
        <p:blipFill rotWithShape="1">
          <a:blip r:embed="rId4">
            <a:alphaModFix/>
          </a:blip>
          <a:srcRect b="21872" l="33961" r="23011" t="2127"/>
          <a:stretch/>
        </p:blipFill>
        <p:spPr>
          <a:xfrm>
            <a:off x="915550" y="178500"/>
            <a:ext cx="1085662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 rotWithShape="1">
          <a:blip r:embed="rId5">
            <a:alphaModFix/>
          </a:blip>
          <a:srcRect b="15975" l="11223" r="11161" t="19449"/>
          <a:stretch/>
        </p:blipFill>
        <p:spPr>
          <a:xfrm>
            <a:off x="5041375" y="1680450"/>
            <a:ext cx="3973674" cy="23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6"/>
          <p:cNvPicPr preferRelativeResize="0"/>
          <p:nvPr/>
        </p:nvPicPr>
        <p:blipFill rotWithShape="1">
          <a:blip r:embed="rId6">
            <a:alphaModFix/>
          </a:blip>
          <a:srcRect b="30847" l="11291" r="11476" t="20031"/>
          <a:stretch/>
        </p:blipFill>
        <p:spPr>
          <a:xfrm>
            <a:off x="250700" y="1801150"/>
            <a:ext cx="4352850" cy="19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3010600" y="492150"/>
            <a:ext cx="3216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Vice President (optimal)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3">
            <a:alphaModFix/>
          </a:blip>
          <a:srcRect b="11902" l="0" r="50014" t="0"/>
          <a:stretch/>
        </p:blipFill>
        <p:spPr>
          <a:xfrm>
            <a:off x="5875950" y="2156438"/>
            <a:ext cx="1258800" cy="1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7"/>
          <p:cNvPicPr preferRelativeResize="0"/>
          <p:nvPr/>
        </p:nvPicPr>
        <p:blipFill rotWithShape="1">
          <a:blip r:embed="rId4">
            <a:alphaModFix/>
          </a:blip>
          <a:srcRect b="0" l="26537" r="19556" t="0"/>
          <a:stretch/>
        </p:blipFill>
        <p:spPr>
          <a:xfrm>
            <a:off x="1852500" y="2177675"/>
            <a:ext cx="1158095" cy="12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3733502" y="431925"/>
            <a:ext cx="1601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Histogram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3827050" y="1580600"/>
            <a:ext cx="13740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ence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ositive    291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negative  155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neutral     555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Harris: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ositive    289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negative  138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neutral     573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6" name="Google Shape;2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450" y="1411175"/>
            <a:ext cx="3638150" cy="259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8"/>
          <p:cNvPicPr preferRelativeResize="0"/>
          <p:nvPr/>
        </p:nvPicPr>
        <p:blipFill rotWithShape="1">
          <a:blip r:embed="rId4">
            <a:alphaModFix/>
          </a:blip>
          <a:srcRect b="11902" l="0" r="50014" t="0"/>
          <a:stretch/>
        </p:blipFill>
        <p:spPr>
          <a:xfrm>
            <a:off x="6872500" y="131163"/>
            <a:ext cx="1258800" cy="1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61925"/>
            <a:ext cx="3522250" cy="251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8"/>
          <p:cNvPicPr preferRelativeResize="0"/>
          <p:nvPr/>
        </p:nvPicPr>
        <p:blipFill rotWithShape="1">
          <a:blip r:embed="rId6">
            <a:alphaModFix/>
          </a:blip>
          <a:srcRect b="0" l="26537" r="19556" t="0"/>
          <a:stretch/>
        </p:blipFill>
        <p:spPr>
          <a:xfrm>
            <a:off x="1038100" y="152400"/>
            <a:ext cx="1158095" cy="12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3274938" y="492150"/>
            <a:ext cx="23184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statistical results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6" name="Google Shape;2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312" y="1236938"/>
            <a:ext cx="483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413" y="2826475"/>
            <a:ext cx="48291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 rotWithShape="1">
          <a:blip r:embed="rId5">
            <a:alphaModFix/>
          </a:blip>
          <a:srcRect b="0" l="26537" r="19556" t="0"/>
          <a:stretch/>
        </p:blipFill>
        <p:spPr>
          <a:xfrm>
            <a:off x="246725" y="1143925"/>
            <a:ext cx="1158095" cy="12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 rotWithShape="1">
          <a:blip r:embed="rId6">
            <a:alphaModFix/>
          </a:blip>
          <a:srcRect b="11902" l="0" r="50014" t="0"/>
          <a:stretch/>
        </p:blipFill>
        <p:spPr>
          <a:xfrm>
            <a:off x="7440550" y="2774813"/>
            <a:ext cx="1258800" cy="1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9"/>
          <p:cNvSpPr txBox="1"/>
          <p:nvPr/>
        </p:nvSpPr>
        <p:spPr>
          <a:xfrm>
            <a:off x="7277050" y="1245938"/>
            <a:ext cx="12285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Positive: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65.76%</a:t>
            </a:r>
            <a:endParaRPr sz="2100"/>
          </a:p>
        </p:txBody>
      </p:sp>
      <p:sp>
        <p:nvSpPr>
          <p:cNvPr id="251" name="Google Shape;251;p19"/>
          <p:cNvSpPr txBox="1"/>
          <p:nvPr/>
        </p:nvSpPr>
        <p:spPr>
          <a:xfrm>
            <a:off x="330625" y="2986475"/>
            <a:ext cx="12285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Positive: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67.75%</a:t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3651702" y="440700"/>
            <a:ext cx="1842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Word Cloud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8" name="Google Shape;258;p20"/>
          <p:cNvPicPr preferRelativeResize="0"/>
          <p:nvPr/>
        </p:nvPicPr>
        <p:blipFill rotWithShape="1">
          <a:blip r:embed="rId3">
            <a:alphaModFix/>
          </a:blip>
          <a:srcRect b="0" l="26537" r="19556" t="0"/>
          <a:stretch/>
        </p:blipFill>
        <p:spPr>
          <a:xfrm>
            <a:off x="875375" y="183400"/>
            <a:ext cx="1158095" cy="12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0"/>
          <p:cNvPicPr preferRelativeResize="0"/>
          <p:nvPr/>
        </p:nvPicPr>
        <p:blipFill rotWithShape="1">
          <a:blip r:embed="rId4">
            <a:alphaModFix/>
          </a:blip>
          <a:srcRect b="11902" l="0" r="50014" t="0"/>
          <a:stretch/>
        </p:blipFill>
        <p:spPr>
          <a:xfrm>
            <a:off x="6872500" y="131163"/>
            <a:ext cx="1258800" cy="1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4700" y="1818925"/>
            <a:ext cx="3810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1773925"/>
            <a:ext cx="3810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3176700" y="403600"/>
            <a:ext cx="3033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Most positive reviews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8" name="Google Shape;268;p21"/>
          <p:cNvPicPr preferRelativeResize="0"/>
          <p:nvPr/>
        </p:nvPicPr>
        <p:blipFill rotWithShape="1">
          <a:blip r:embed="rId3">
            <a:alphaModFix/>
          </a:blip>
          <a:srcRect b="0" l="26537" r="19556" t="0"/>
          <a:stretch/>
        </p:blipFill>
        <p:spPr>
          <a:xfrm>
            <a:off x="875375" y="183400"/>
            <a:ext cx="1158095" cy="12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1"/>
          <p:cNvPicPr preferRelativeResize="0"/>
          <p:nvPr/>
        </p:nvPicPr>
        <p:blipFill rotWithShape="1">
          <a:blip r:embed="rId4">
            <a:alphaModFix/>
          </a:blip>
          <a:srcRect b="11902" l="0" r="50014" t="0"/>
          <a:stretch/>
        </p:blipFill>
        <p:spPr>
          <a:xfrm>
            <a:off x="6872500" y="131163"/>
            <a:ext cx="1258800" cy="1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1"/>
          <p:cNvPicPr preferRelativeResize="0"/>
          <p:nvPr/>
        </p:nvPicPr>
        <p:blipFill rotWithShape="1">
          <a:blip r:embed="rId5">
            <a:alphaModFix/>
          </a:blip>
          <a:srcRect b="20396" l="10961" r="10687" t="20122"/>
          <a:stretch/>
        </p:blipFill>
        <p:spPr>
          <a:xfrm>
            <a:off x="340825" y="1696488"/>
            <a:ext cx="3790476" cy="20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1"/>
          <p:cNvPicPr preferRelativeResize="0"/>
          <p:nvPr/>
        </p:nvPicPr>
        <p:blipFill rotWithShape="1">
          <a:blip r:embed="rId6">
            <a:alphaModFix/>
          </a:blip>
          <a:srcRect b="22807" l="11246" r="10872" t="19757"/>
          <a:stretch/>
        </p:blipFill>
        <p:spPr>
          <a:xfrm>
            <a:off x="4813000" y="1666525"/>
            <a:ext cx="4149751" cy="21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2980500" y="403600"/>
            <a:ext cx="31830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Most negative reviews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8" name="Google Shape;278;p22"/>
          <p:cNvPicPr preferRelativeResize="0"/>
          <p:nvPr/>
        </p:nvPicPr>
        <p:blipFill rotWithShape="1">
          <a:blip r:embed="rId3">
            <a:alphaModFix/>
          </a:blip>
          <a:srcRect b="11902" l="0" r="50014" t="0"/>
          <a:stretch/>
        </p:blipFill>
        <p:spPr>
          <a:xfrm>
            <a:off x="6872500" y="131163"/>
            <a:ext cx="1258800" cy="1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2"/>
          <p:cNvPicPr preferRelativeResize="0"/>
          <p:nvPr/>
        </p:nvPicPr>
        <p:blipFill rotWithShape="1">
          <a:blip r:embed="rId4">
            <a:alphaModFix/>
          </a:blip>
          <a:srcRect b="0" l="26537" r="19556" t="0"/>
          <a:stretch/>
        </p:blipFill>
        <p:spPr>
          <a:xfrm>
            <a:off x="875375" y="183400"/>
            <a:ext cx="1158095" cy="12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2"/>
          <p:cNvPicPr preferRelativeResize="0"/>
          <p:nvPr/>
        </p:nvPicPr>
        <p:blipFill rotWithShape="1">
          <a:blip r:embed="rId5">
            <a:alphaModFix/>
          </a:blip>
          <a:srcRect b="15618" l="10961" r="10687" t="19522"/>
          <a:stretch/>
        </p:blipFill>
        <p:spPr>
          <a:xfrm>
            <a:off x="353700" y="1658925"/>
            <a:ext cx="3790476" cy="22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2"/>
          <p:cNvPicPr preferRelativeResize="0"/>
          <p:nvPr/>
        </p:nvPicPr>
        <p:blipFill rotWithShape="1">
          <a:blip r:embed="rId6">
            <a:alphaModFix/>
          </a:blip>
          <a:srcRect b="14738" l="11120" r="10729" t="19493"/>
          <a:stretch/>
        </p:blipFill>
        <p:spPr>
          <a:xfrm>
            <a:off x="4827225" y="1666525"/>
            <a:ext cx="4031674" cy="24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0" y="0"/>
            <a:ext cx="2668200" cy="53376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272700" y="990425"/>
            <a:ext cx="21228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Agenda</a:t>
            </a:r>
            <a:endParaRPr sz="4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21872" l="33961" r="23011" t="2127"/>
          <a:stretch/>
        </p:blipFill>
        <p:spPr>
          <a:xfrm>
            <a:off x="461100" y="2460425"/>
            <a:ext cx="1746025" cy="17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/>
        </p:nvSpPr>
        <p:spPr>
          <a:xfrm>
            <a:off x="3286538" y="593525"/>
            <a:ext cx="531000" cy="571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3286550" y="1508925"/>
            <a:ext cx="531000" cy="571500"/>
          </a:xfrm>
          <a:prstGeom prst="rect">
            <a:avLst/>
          </a:prstGeom>
          <a:solidFill>
            <a:srgbClr val="073763">
              <a:alpha val="825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3286538" y="2424325"/>
            <a:ext cx="531000" cy="571500"/>
          </a:xfrm>
          <a:prstGeom prst="rect">
            <a:avLst/>
          </a:prstGeom>
          <a:solidFill>
            <a:srgbClr val="073763">
              <a:alpha val="612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3286538" y="3339725"/>
            <a:ext cx="531000" cy="571500"/>
          </a:xfrm>
          <a:prstGeom prst="rect">
            <a:avLst/>
          </a:prstGeom>
          <a:solidFill>
            <a:srgbClr val="073763">
              <a:alpha val="33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4526775" y="1508925"/>
            <a:ext cx="3750600" cy="571500"/>
          </a:xfrm>
          <a:prstGeom prst="rect">
            <a:avLst/>
          </a:prstGeom>
          <a:solidFill>
            <a:srgbClr val="073763">
              <a:alpha val="825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4539975" y="2460425"/>
            <a:ext cx="3724200" cy="571500"/>
          </a:xfrm>
          <a:prstGeom prst="rect">
            <a:avLst/>
          </a:prstGeom>
          <a:solidFill>
            <a:srgbClr val="073763">
              <a:alpha val="612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Experimental results</a:t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4539975" y="3411925"/>
            <a:ext cx="3724200" cy="571500"/>
          </a:xfrm>
          <a:prstGeom prst="rect">
            <a:avLst/>
          </a:prstGeom>
          <a:solidFill>
            <a:srgbClr val="073763">
              <a:alpha val="33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 analysis</a:t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4513575" y="593525"/>
            <a:ext cx="3750600" cy="571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Approach</a:t>
            </a:r>
            <a:endParaRPr b="1"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/>
        </p:nvSpPr>
        <p:spPr>
          <a:xfrm>
            <a:off x="1476100" y="1683450"/>
            <a:ext cx="4407600" cy="1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analysis</a:t>
            </a:r>
            <a:endParaRPr b="1" sz="5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87" name="Google Shape;287;p23"/>
          <p:cNvGrpSpPr/>
          <p:nvPr/>
        </p:nvGrpSpPr>
        <p:grpSpPr>
          <a:xfrm>
            <a:off x="-321982" y="1679187"/>
            <a:ext cx="1535040" cy="1587375"/>
            <a:chOff x="-858390" y="4477832"/>
            <a:chExt cx="4092348" cy="4233000"/>
          </a:xfrm>
        </p:grpSpPr>
        <p:sp>
          <p:nvSpPr>
            <p:cNvPr id="288" name="Google Shape;288;p23"/>
            <p:cNvSpPr/>
            <p:nvPr/>
          </p:nvSpPr>
          <p:spPr>
            <a:xfrm>
              <a:off x="2099658" y="6974920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1777142" y="4477832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-525459" y="4477832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-858390" y="4477832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92" name="Google Shape;292;p23"/>
          <p:cNvSpPr txBox="1"/>
          <p:nvPr/>
        </p:nvSpPr>
        <p:spPr>
          <a:xfrm>
            <a:off x="6815834" y="1679175"/>
            <a:ext cx="7107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sz="8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3895790" y="426450"/>
            <a:ext cx="1265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Distplot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24"/>
          <p:cNvPicPr preferRelativeResize="0"/>
          <p:nvPr/>
        </p:nvPicPr>
        <p:blipFill rotWithShape="1">
          <a:blip r:embed="rId3">
            <a:alphaModFix/>
          </a:blip>
          <a:srcRect b="18440" l="8128" r="50502" t="0"/>
          <a:stretch/>
        </p:blipFill>
        <p:spPr>
          <a:xfrm>
            <a:off x="7056075" y="178500"/>
            <a:ext cx="1150550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4"/>
          <p:cNvPicPr preferRelativeResize="0"/>
          <p:nvPr/>
        </p:nvPicPr>
        <p:blipFill rotWithShape="1">
          <a:blip r:embed="rId4">
            <a:alphaModFix/>
          </a:blip>
          <a:srcRect b="21872" l="33961" r="23011" t="2127"/>
          <a:stretch/>
        </p:blipFill>
        <p:spPr>
          <a:xfrm>
            <a:off x="915550" y="178500"/>
            <a:ext cx="1085662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9075" y="1474250"/>
            <a:ext cx="3555400" cy="26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800" y="1474250"/>
            <a:ext cx="3555400" cy="26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25"/>
          <p:cNvSpPr txBox="1"/>
          <p:nvPr/>
        </p:nvSpPr>
        <p:spPr>
          <a:xfrm>
            <a:off x="4029138" y="401675"/>
            <a:ext cx="1085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Box</a:t>
            </a: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plot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9" name="Google Shape;309;p25"/>
          <p:cNvPicPr preferRelativeResize="0"/>
          <p:nvPr/>
        </p:nvPicPr>
        <p:blipFill rotWithShape="1">
          <a:blip r:embed="rId3">
            <a:alphaModFix/>
          </a:blip>
          <a:srcRect b="18440" l="8128" r="50502" t="0"/>
          <a:stretch/>
        </p:blipFill>
        <p:spPr>
          <a:xfrm>
            <a:off x="7056075" y="178500"/>
            <a:ext cx="1150550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5"/>
          <p:cNvPicPr preferRelativeResize="0"/>
          <p:nvPr/>
        </p:nvPicPr>
        <p:blipFill rotWithShape="1">
          <a:blip r:embed="rId4">
            <a:alphaModFix/>
          </a:blip>
          <a:srcRect b="21872" l="33961" r="23011" t="2127"/>
          <a:stretch/>
        </p:blipFill>
        <p:spPr>
          <a:xfrm>
            <a:off x="915550" y="178500"/>
            <a:ext cx="1085662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225" y="1489925"/>
            <a:ext cx="3690250" cy="2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9825" y="1429775"/>
            <a:ext cx="3906675" cy="2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/>
          <p:nvPr/>
        </p:nvSpPr>
        <p:spPr>
          <a:xfrm>
            <a:off x="0" y="2883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" name="Google Shape;318;p26"/>
          <p:cNvPicPr preferRelativeResize="0"/>
          <p:nvPr/>
        </p:nvPicPr>
        <p:blipFill rotWithShape="1">
          <a:blip r:embed="rId3">
            <a:alphaModFix/>
          </a:blip>
          <a:srcRect b="18440" l="8128" r="50502" t="0"/>
          <a:stretch/>
        </p:blipFill>
        <p:spPr>
          <a:xfrm>
            <a:off x="3996725" y="2943950"/>
            <a:ext cx="1150550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6"/>
          <p:cNvPicPr preferRelativeResize="0"/>
          <p:nvPr/>
        </p:nvPicPr>
        <p:blipFill rotWithShape="1">
          <a:blip r:embed="rId4">
            <a:alphaModFix/>
          </a:blip>
          <a:srcRect b="21872" l="33961" r="23011" t="2127"/>
          <a:stretch/>
        </p:blipFill>
        <p:spPr>
          <a:xfrm>
            <a:off x="4029175" y="1031413"/>
            <a:ext cx="1085662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0975" y="1206575"/>
            <a:ext cx="3910467" cy="29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6"/>
          <p:cNvSpPr txBox="1"/>
          <p:nvPr/>
        </p:nvSpPr>
        <p:spPr>
          <a:xfrm>
            <a:off x="653513" y="359375"/>
            <a:ext cx="2673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Negative pie chart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6022025" y="359375"/>
            <a:ext cx="2673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Positive</a:t>
            </a:r>
            <a:r>
              <a:rPr b="1" lang="en" sz="2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pie chart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1925" y="1206575"/>
            <a:ext cx="4012075" cy="300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3010600" y="492150"/>
            <a:ext cx="3216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Vice President (optimal)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0" name="Google Shape;330;p27"/>
          <p:cNvPicPr preferRelativeResize="0"/>
          <p:nvPr/>
        </p:nvPicPr>
        <p:blipFill rotWithShape="1">
          <a:blip r:embed="rId3">
            <a:alphaModFix/>
          </a:blip>
          <a:srcRect b="11902" l="0" r="50014" t="0"/>
          <a:stretch/>
        </p:blipFill>
        <p:spPr>
          <a:xfrm>
            <a:off x="5875950" y="2156438"/>
            <a:ext cx="1258800" cy="1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7"/>
          <p:cNvPicPr preferRelativeResize="0"/>
          <p:nvPr/>
        </p:nvPicPr>
        <p:blipFill rotWithShape="1">
          <a:blip r:embed="rId4">
            <a:alphaModFix/>
          </a:blip>
          <a:srcRect b="0" l="26537" r="19556" t="0"/>
          <a:stretch/>
        </p:blipFill>
        <p:spPr>
          <a:xfrm>
            <a:off x="1852500" y="2177675"/>
            <a:ext cx="1158095" cy="12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3985802" y="401675"/>
            <a:ext cx="1258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Distplot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8" name="Google Shape;338;p28"/>
          <p:cNvPicPr preferRelativeResize="0"/>
          <p:nvPr/>
        </p:nvPicPr>
        <p:blipFill rotWithShape="1">
          <a:blip r:embed="rId3">
            <a:alphaModFix/>
          </a:blip>
          <a:srcRect b="0" l="26537" r="19556" t="0"/>
          <a:stretch/>
        </p:blipFill>
        <p:spPr>
          <a:xfrm>
            <a:off x="875375" y="183400"/>
            <a:ext cx="1158095" cy="12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8"/>
          <p:cNvPicPr preferRelativeResize="0"/>
          <p:nvPr/>
        </p:nvPicPr>
        <p:blipFill rotWithShape="1">
          <a:blip r:embed="rId4">
            <a:alphaModFix/>
          </a:blip>
          <a:srcRect b="11902" l="0" r="50014" t="0"/>
          <a:stretch/>
        </p:blipFill>
        <p:spPr>
          <a:xfrm>
            <a:off x="6872500" y="131163"/>
            <a:ext cx="1258800" cy="1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9675" y="1524700"/>
            <a:ext cx="3823149" cy="28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225" y="1524700"/>
            <a:ext cx="3721574" cy="2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4029138" y="401675"/>
            <a:ext cx="1085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Boxplot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29"/>
          <p:cNvPicPr preferRelativeResize="0"/>
          <p:nvPr/>
        </p:nvPicPr>
        <p:blipFill rotWithShape="1">
          <a:blip r:embed="rId3">
            <a:alphaModFix/>
          </a:blip>
          <a:srcRect b="0" l="26537" r="19556" t="0"/>
          <a:stretch/>
        </p:blipFill>
        <p:spPr>
          <a:xfrm>
            <a:off x="875375" y="183400"/>
            <a:ext cx="1158095" cy="12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9"/>
          <p:cNvPicPr preferRelativeResize="0"/>
          <p:nvPr/>
        </p:nvPicPr>
        <p:blipFill rotWithShape="1">
          <a:blip r:embed="rId4">
            <a:alphaModFix/>
          </a:blip>
          <a:srcRect b="11902" l="0" r="50014" t="0"/>
          <a:stretch/>
        </p:blipFill>
        <p:spPr>
          <a:xfrm>
            <a:off x="6872500" y="131163"/>
            <a:ext cx="1258800" cy="1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3975" y="1293575"/>
            <a:ext cx="3817974" cy="28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725" y="1367125"/>
            <a:ext cx="3630475" cy="272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30"/>
          <p:cNvSpPr txBox="1"/>
          <p:nvPr/>
        </p:nvSpPr>
        <p:spPr>
          <a:xfrm>
            <a:off x="653513" y="435575"/>
            <a:ext cx="2673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Negative pie chart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Google Shape;358;p30"/>
          <p:cNvSpPr txBox="1"/>
          <p:nvPr/>
        </p:nvSpPr>
        <p:spPr>
          <a:xfrm>
            <a:off x="6022025" y="435575"/>
            <a:ext cx="2673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Positive pie chart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59" name="Google Shape;359;p30"/>
          <p:cNvPicPr preferRelativeResize="0"/>
          <p:nvPr/>
        </p:nvPicPr>
        <p:blipFill rotWithShape="1">
          <a:blip r:embed="rId3">
            <a:alphaModFix/>
          </a:blip>
          <a:srcRect b="0" l="26537" r="19556" t="0"/>
          <a:stretch/>
        </p:blipFill>
        <p:spPr>
          <a:xfrm>
            <a:off x="3954600" y="1073025"/>
            <a:ext cx="1158095" cy="12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0"/>
          <p:cNvPicPr preferRelativeResize="0"/>
          <p:nvPr/>
        </p:nvPicPr>
        <p:blipFill rotWithShape="1">
          <a:blip r:embed="rId4">
            <a:alphaModFix/>
          </a:blip>
          <a:srcRect b="11902" l="0" r="50014" t="0"/>
          <a:stretch/>
        </p:blipFill>
        <p:spPr>
          <a:xfrm>
            <a:off x="3904250" y="2865638"/>
            <a:ext cx="1258800" cy="1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6350" y="1036650"/>
            <a:ext cx="3904750" cy="292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6850" y="1054175"/>
            <a:ext cx="3904750" cy="292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8" name="Google Shape;3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75" y="1180050"/>
            <a:ext cx="3806499" cy="28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1"/>
          <p:cNvSpPr txBox="1"/>
          <p:nvPr/>
        </p:nvSpPr>
        <p:spPr>
          <a:xfrm>
            <a:off x="3785700" y="376800"/>
            <a:ext cx="15726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Clustering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0" name="Google Shape;370;p31"/>
          <p:cNvSpPr txBox="1"/>
          <p:nvPr/>
        </p:nvSpPr>
        <p:spPr>
          <a:xfrm>
            <a:off x="5104350" y="1661475"/>
            <a:ext cx="37023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The closer the reply polarity value is to 0, the more objective it is.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4958600" y="2801475"/>
            <a:ext cx="39939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High polarity with high subjectivity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Low polarity with high subjectivity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Polarity around 0 with low subjectivity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2436725" y="3943350"/>
            <a:ext cx="6456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polarity</a:t>
            </a:r>
            <a:endParaRPr sz="1000"/>
          </a:p>
        </p:txBody>
      </p:sp>
      <p:sp>
        <p:nvSpPr>
          <p:cNvPr id="373" name="Google Shape;373;p31"/>
          <p:cNvSpPr txBox="1"/>
          <p:nvPr/>
        </p:nvSpPr>
        <p:spPr>
          <a:xfrm>
            <a:off x="151275" y="2296075"/>
            <a:ext cx="9378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subjectivity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32"/>
          <p:cNvSpPr txBox="1"/>
          <p:nvPr/>
        </p:nvSpPr>
        <p:spPr>
          <a:xfrm>
            <a:off x="3739353" y="376800"/>
            <a:ext cx="16653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Evaluation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80" name="Google Shape;3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75" y="1747925"/>
            <a:ext cx="3736850" cy="17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529" y="1800600"/>
            <a:ext cx="3104596" cy="17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/>
        </p:nvSpPr>
        <p:spPr>
          <a:xfrm>
            <a:off x="1793225" y="1929977"/>
            <a:ext cx="39663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Approach</a:t>
            </a:r>
            <a:endParaRPr b="1" sz="5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-321982" y="1679187"/>
            <a:ext cx="1535040" cy="1587375"/>
            <a:chOff x="-858390" y="4477832"/>
            <a:chExt cx="4092348" cy="4233000"/>
          </a:xfrm>
        </p:grpSpPr>
        <p:sp>
          <p:nvSpPr>
            <p:cNvPr id="113" name="Google Shape;113;p6"/>
            <p:cNvSpPr/>
            <p:nvPr/>
          </p:nvSpPr>
          <p:spPr>
            <a:xfrm>
              <a:off x="2099658" y="6974920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777142" y="4477832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-525459" y="4477832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-858390" y="4477832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7" name="Google Shape;117;p6"/>
          <p:cNvSpPr txBox="1"/>
          <p:nvPr/>
        </p:nvSpPr>
        <p:spPr>
          <a:xfrm>
            <a:off x="6803509" y="1679175"/>
            <a:ext cx="7107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8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/>
          <p:nvPr/>
        </p:nvSpPr>
        <p:spPr>
          <a:xfrm>
            <a:off x="2558156" y="2417492"/>
            <a:ext cx="476100" cy="382200"/>
          </a:xfrm>
          <a:custGeom>
            <a:rect b="b" l="l" r="r" t="t"/>
            <a:pathLst>
              <a:path extrusionOk="0" h="120000" w="120000">
                <a:moveTo>
                  <a:pt x="119932" y="89258"/>
                </a:moveTo>
                <a:lnTo>
                  <a:pt x="17337" y="0"/>
                </a:lnTo>
                <a:lnTo>
                  <a:pt x="17337" y="0"/>
                </a:lnTo>
                <a:cubicBezTo>
                  <a:pt x="12645" y="11178"/>
                  <a:pt x="6798" y="21848"/>
                  <a:pt x="0" y="30910"/>
                </a:cubicBezTo>
                <a:lnTo>
                  <a:pt x="102866" y="119915"/>
                </a:lnTo>
                <a:lnTo>
                  <a:pt x="102866" y="119915"/>
                </a:lnTo>
                <a:cubicBezTo>
                  <a:pt x="107762" y="108990"/>
                  <a:pt x="113609" y="98659"/>
                  <a:pt x="119932" y="89258"/>
                </a:cubicBezTo>
              </a:path>
            </a:pathLst>
          </a:custGeom>
          <a:solidFill>
            <a:srgbClr val="4E4E4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33"/>
          <p:cNvSpPr/>
          <p:nvPr/>
        </p:nvSpPr>
        <p:spPr>
          <a:xfrm>
            <a:off x="4148625" y="2391307"/>
            <a:ext cx="516600" cy="408300"/>
          </a:xfrm>
          <a:custGeom>
            <a:rect b="b" l="l" r="r" t="t"/>
            <a:pathLst>
              <a:path extrusionOk="0" h="120000" w="120000">
                <a:moveTo>
                  <a:pt x="103933" y="0"/>
                </a:moveTo>
                <a:lnTo>
                  <a:pt x="0" y="91228"/>
                </a:lnTo>
                <a:lnTo>
                  <a:pt x="0" y="91228"/>
                </a:lnTo>
                <a:cubicBezTo>
                  <a:pt x="6087" y="100264"/>
                  <a:pt x="11234" y="109696"/>
                  <a:pt x="15753" y="119920"/>
                </a:cubicBezTo>
                <a:lnTo>
                  <a:pt x="119937" y="28375"/>
                </a:lnTo>
                <a:lnTo>
                  <a:pt x="119937" y="28375"/>
                </a:lnTo>
                <a:cubicBezTo>
                  <a:pt x="113849" y="19894"/>
                  <a:pt x="108451" y="10224"/>
                  <a:pt x="103933" y="0"/>
                </a:cubicBezTo>
              </a:path>
            </a:pathLst>
          </a:custGeom>
          <a:solidFill>
            <a:srgbClr val="4E4E4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33"/>
          <p:cNvSpPr/>
          <p:nvPr/>
        </p:nvSpPr>
        <p:spPr>
          <a:xfrm>
            <a:off x="5434331" y="2391308"/>
            <a:ext cx="542700" cy="429600"/>
          </a:xfrm>
          <a:custGeom>
            <a:rect b="b" l="l" r="r" t="t"/>
            <a:pathLst>
              <a:path extrusionOk="0" h="120000" w="120000">
                <a:moveTo>
                  <a:pt x="119940" y="92354"/>
                </a:moveTo>
                <a:lnTo>
                  <a:pt x="14962" y="0"/>
                </a:lnTo>
                <a:lnTo>
                  <a:pt x="14962" y="0"/>
                </a:lnTo>
                <a:cubicBezTo>
                  <a:pt x="10909" y="9943"/>
                  <a:pt x="5782" y="18907"/>
                  <a:pt x="0" y="27495"/>
                </a:cubicBezTo>
                <a:lnTo>
                  <a:pt x="104739" y="119924"/>
                </a:lnTo>
                <a:lnTo>
                  <a:pt x="104739" y="119924"/>
                </a:lnTo>
                <a:cubicBezTo>
                  <a:pt x="109031" y="109905"/>
                  <a:pt x="114157" y="101016"/>
                  <a:pt x="119940" y="92354"/>
                </a:cubicBezTo>
              </a:path>
            </a:pathLst>
          </a:custGeom>
          <a:solidFill>
            <a:srgbClr val="4E4E4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9" name="Google Shape;389;p33"/>
          <p:cNvSpPr/>
          <p:nvPr/>
        </p:nvSpPr>
        <p:spPr>
          <a:xfrm>
            <a:off x="1896255" y="1880729"/>
            <a:ext cx="660600" cy="661800"/>
          </a:xfrm>
          <a:custGeom>
            <a:rect b="b" l="l" r="r" t="t"/>
            <a:pathLst>
              <a:path extrusionOk="0" h="120000" w="120000">
                <a:moveTo>
                  <a:pt x="119951" y="60048"/>
                </a:moveTo>
                <a:lnTo>
                  <a:pt x="119951" y="60048"/>
                </a:lnTo>
                <a:cubicBezTo>
                  <a:pt x="119951" y="93257"/>
                  <a:pt x="93099" y="119951"/>
                  <a:pt x="60073" y="119951"/>
                </a:cubicBezTo>
                <a:lnTo>
                  <a:pt x="60073" y="119951"/>
                </a:lnTo>
                <a:cubicBezTo>
                  <a:pt x="26704" y="119951"/>
                  <a:pt x="0" y="93257"/>
                  <a:pt x="0" y="60048"/>
                </a:cubicBezTo>
                <a:lnTo>
                  <a:pt x="0" y="60048"/>
                </a:lnTo>
                <a:cubicBezTo>
                  <a:pt x="0" y="26693"/>
                  <a:pt x="26704" y="0"/>
                  <a:pt x="60073" y="0"/>
                </a:cubicBezTo>
                <a:lnTo>
                  <a:pt x="60073" y="0"/>
                </a:lnTo>
                <a:cubicBezTo>
                  <a:pt x="93099" y="0"/>
                  <a:pt x="119951" y="26693"/>
                  <a:pt x="119951" y="6004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33"/>
          <p:cNvSpPr/>
          <p:nvPr/>
        </p:nvSpPr>
        <p:spPr>
          <a:xfrm>
            <a:off x="2987916" y="2559120"/>
            <a:ext cx="1207200" cy="1208100"/>
          </a:xfrm>
          <a:custGeom>
            <a:rect b="b" l="l" r="r" t="t"/>
            <a:pathLst>
              <a:path extrusionOk="0" h="120000" w="120000">
                <a:moveTo>
                  <a:pt x="119973" y="59973"/>
                </a:moveTo>
                <a:lnTo>
                  <a:pt x="119973" y="59973"/>
                </a:lnTo>
                <a:cubicBezTo>
                  <a:pt x="119973" y="93056"/>
                  <a:pt x="93139" y="119973"/>
                  <a:pt x="59946" y="119973"/>
                </a:cubicBezTo>
                <a:lnTo>
                  <a:pt x="59946" y="119973"/>
                </a:lnTo>
                <a:cubicBezTo>
                  <a:pt x="26833" y="119973"/>
                  <a:pt x="0" y="93056"/>
                  <a:pt x="0" y="59973"/>
                </a:cubicBezTo>
                <a:lnTo>
                  <a:pt x="0" y="59973"/>
                </a:lnTo>
                <a:cubicBezTo>
                  <a:pt x="0" y="26809"/>
                  <a:pt x="26833" y="0"/>
                  <a:pt x="59946" y="0"/>
                </a:cubicBezTo>
                <a:lnTo>
                  <a:pt x="59946" y="0"/>
                </a:lnTo>
                <a:cubicBezTo>
                  <a:pt x="93139" y="0"/>
                  <a:pt x="119973" y="26809"/>
                  <a:pt x="119973" y="5997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33"/>
          <p:cNvSpPr/>
          <p:nvPr/>
        </p:nvSpPr>
        <p:spPr>
          <a:xfrm>
            <a:off x="4653383" y="1753382"/>
            <a:ext cx="791700" cy="789000"/>
          </a:xfrm>
          <a:custGeom>
            <a:rect b="b" l="l" r="r" t="t"/>
            <a:pathLst>
              <a:path extrusionOk="0" h="120000" w="120000">
                <a:moveTo>
                  <a:pt x="119959" y="59897"/>
                </a:moveTo>
                <a:lnTo>
                  <a:pt x="119959" y="59897"/>
                </a:lnTo>
                <a:cubicBezTo>
                  <a:pt x="119959" y="93150"/>
                  <a:pt x="93101" y="119958"/>
                  <a:pt x="60061" y="119958"/>
                </a:cubicBezTo>
                <a:lnTo>
                  <a:pt x="60061" y="119958"/>
                </a:lnTo>
                <a:cubicBezTo>
                  <a:pt x="26898" y="119958"/>
                  <a:pt x="0" y="93150"/>
                  <a:pt x="0" y="59897"/>
                </a:cubicBezTo>
                <a:lnTo>
                  <a:pt x="0" y="59897"/>
                </a:lnTo>
                <a:cubicBezTo>
                  <a:pt x="0" y="26931"/>
                  <a:pt x="26898" y="0"/>
                  <a:pt x="60061" y="0"/>
                </a:cubicBezTo>
                <a:lnTo>
                  <a:pt x="60061" y="0"/>
                </a:lnTo>
                <a:cubicBezTo>
                  <a:pt x="93101" y="0"/>
                  <a:pt x="119959" y="26931"/>
                  <a:pt x="119959" y="5989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33"/>
          <p:cNvSpPr/>
          <p:nvPr/>
        </p:nvSpPr>
        <p:spPr>
          <a:xfrm>
            <a:off x="5954568" y="2674566"/>
            <a:ext cx="841500" cy="841500"/>
          </a:xfrm>
          <a:custGeom>
            <a:rect b="b" l="l" r="r" t="t"/>
            <a:pathLst>
              <a:path extrusionOk="0" h="120000" w="120000">
                <a:moveTo>
                  <a:pt x="119961" y="59903"/>
                </a:moveTo>
                <a:lnTo>
                  <a:pt x="119961" y="59903"/>
                </a:lnTo>
                <a:cubicBezTo>
                  <a:pt x="119961" y="93166"/>
                  <a:pt x="93051" y="119961"/>
                  <a:pt x="59903" y="119961"/>
                </a:cubicBezTo>
                <a:lnTo>
                  <a:pt x="59903" y="119961"/>
                </a:lnTo>
                <a:cubicBezTo>
                  <a:pt x="26794" y="119961"/>
                  <a:pt x="0" y="93166"/>
                  <a:pt x="0" y="59903"/>
                </a:cubicBezTo>
                <a:lnTo>
                  <a:pt x="0" y="59903"/>
                </a:lnTo>
                <a:cubicBezTo>
                  <a:pt x="0" y="26910"/>
                  <a:pt x="26794" y="0"/>
                  <a:pt x="59903" y="0"/>
                </a:cubicBezTo>
                <a:lnTo>
                  <a:pt x="59903" y="0"/>
                </a:lnTo>
                <a:cubicBezTo>
                  <a:pt x="93051" y="0"/>
                  <a:pt x="119961" y="26910"/>
                  <a:pt x="119961" y="5990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33"/>
          <p:cNvSpPr/>
          <p:nvPr/>
        </p:nvSpPr>
        <p:spPr>
          <a:xfrm>
            <a:off x="2077206" y="2098528"/>
            <a:ext cx="139200" cy="203400"/>
          </a:xfrm>
          <a:custGeom>
            <a:rect b="b" l="l" r="r" t="t"/>
            <a:pathLst>
              <a:path extrusionOk="0" h="120000" w="120000">
                <a:moveTo>
                  <a:pt x="119766" y="59840"/>
                </a:moveTo>
                <a:lnTo>
                  <a:pt x="119766" y="59840"/>
                </a:lnTo>
                <a:cubicBezTo>
                  <a:pt x="119766" y="79893"/>
                  <a:pt x="114630" y="95331"/>
                  <a:pt x="104591" y="105039"/>
                </a:cubicBezTo>
                <a:lnTo>
                  <a:pt x="104591" y="105039"/>
                </a:lnTo>
                <a:cubicBezTo>
                  <a:pt x="95486" y="114748"/>
                  <a:pt x="80311" y="119840"/>
                  <a:pt x="60233" y="119840"/>
                </a:cubicBezTo>
                <a:lnTo>
                  <a:pt x="60233" y="119840"/>
                </a:lnTo>
                <a:cubicBezTo>
                  <a:pt x="40155" y="119840"/>
                  <a:pt x="25914" y="114748"/>
                  <a:pt x="15175" y="104403"/>
                </a:cubicBezTo>
                <a:lnTo>
                  <a:pt x="15175" y="104403"/>
                </a:lnTo>
                <a:cubicBezTo>
                  <a:pt x="5136" y="94694"/>
                  <a:pt x="0" y="79893"/>
                  <a:pt x="0" y="59840"/>
                </a:cubicBezTo>
                <a:lnTo>
                  <a:pt x="0" y="59840"/>
                </a:lnTo>
                <a:cubicBezTo>
                  <a:pt x="0" y="39310"/>
                  <a:pt x="5136" y="24509"/>
                  <a:pt x="15175" y="14323"/>
                </a:cubicBezTo>
                <a:lnTo>
                  <a:pt x="15175" y="14323"/>
                </a:lnTo>
                <a:cubicBezTo>
                  <a:pt x="25214" y="4615"/>
                  <a:pt x="39455" y="0"/>
                  <a:pt x="60233" y="0"/>
                </a:cubicBezTo>
                <a:lnTo>
                  <a:pt x="60233" y="0"/>
                </a:lnTo>
                <a:cubicBezTo>
                  <a:pt x="79610" y="0"/>
                  <a:pt x="94552" y="4615"/>
                  <a:pt x="104591" y="14801"/>
                </a:cubicBezTo>
                <a:lnTo>
                  <a:pt x="104591" y="14801"/>
                </a:lnTo>
                <a:cubicBezTo>
                  <a:pt x="114630" y="25623"/>
                  <a:pt x="119766" y="39946"/>
                  <a:pt x="119766" y="59840"/>
                </a:cubicBezTo>
                <a:close/>
                <a:moveTo>
                  <a:pt x="36887" y="59840"/>
                </a:moveTo>
                <a:lnTo>
                  <a:pt x="36887" y="59840"/>
                </a:lnTo>
                <a:cubicBezTo>
                  <a:pt x="36887" y="74164"/>
                  <a:pt x="37587" y="84509"/>
                  <a:pt x="41789" y="90716"/>
                </a:cubicBezTo>
                <a:lnTo>
                  <a:pt x="41789" y="90716"/>
                </a:lnTo>
                <a:cubicBezTo>
                  <a:pt x="45291" y="96923"/>
                  <a:pt x="51128" y="99787"/>
                  <a:pt x="60233" y="99787"/>
                </a:cubicBezTo>
                <a:lnTo>
                  <a:pt x="60233" y="99787"/>
                </a:lnTo>
                <a:cubicBezTo>
                  <a:pt x="67704" y="99787"/>
                  <a:pt x="74474" y="96923"/>
                  <a:pt x="77743" y="90716"/>
                </a:cubicBezTo>
                <a:lnTo>
                  <a:pt x="77743" y="90716"/>
                </a:lnTo>
                <a:cubicBezTo>
                  <a:pt x="81945" y="83872"/>
                  <a:pt x="83813" y="74164"/>
                  <a:pt x="83813" y="59840"/>
                </a:cubicBezTo>
                <a:lnTo>
                  <a:pt x="83813" y="59840"/>
                </a:lnTo>
                <a:cubicBezTo>
                  <a:pt x="83813" y="45676"/>
                  <a:pt x="81945" y="35331"/>
                  <a:pt x="77743" y="29602"/>
                </a:cubicBezTo>
                <a:lnTo>
                  <a:pt x="77743" y="29602"/>
                </a:lnTo>
                <a:cubicBezTo>
                  <a:pt x="74474" y="22758"/>
                  <a:pt x="67704" y="19893"/>
                  <a:pt x="60233" y="19893"/>
                </a:cubicBezTo>
                <a:lnTo>
                  <a:pt x="60233" y="19893"/>
                </a:lnTo>
                <a:cubicBezTo>
                  <a:pt x="51828" y="19893"/>
                  <a:pt x="45291" y="22758"/>
                  <a:pt x="41789" y="29602"/>
                </a:cubicBezTo>
                <a:lnTo>
                  <a:pt x="41789" y="29602"/>
                </a:lnTo>
                <a:cubicBezTo>
                  <a:pt x="37587" y="35331"/>
                  <a:pt x="36887" y="45676"/>
                  <a:pt x="36887" y="59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33"/>
          <p:cNvSpPr/>
          <p:nvPr/>
        </p:nvSpPr>
        <p:spPr>
          <a:xfrm>
            <a:off x="2242682" y="2102099"/>
            <a:ext cx="97500" cy="197700"/>
          </a:xfrm>
          <a:custGeom>
            <a:rect b="b" l="l" r="r" t="t"/>
            <a:pathLst>
              <a:path extrusionOk="0" h="120000" w="120000">
                <a:moveTo>
                  <a:pt x="119666" y="119836"/>
                </a:moveTo>
                <a:lnTo>
                  <a:pt x="68000" y="119836"/>
                </a:lnTo>
                <a:lnTo>
                  <a:pt x="68000" y="50491"/>
                </a:lnTo>
                <a:lnTo>
                  <a:pt x="69333" y="38688"/>
                </a:lnTo>
                <a:lnTo>
                  <a:pt x="69333" y="27049"/>
                </a:lnTo>
                <a:lnTo>
                  <a:pt x="69333" y="27049"/>
                </a:lnTo>
                <a:cubicBezTo>
                  <a:pt x="61000" y="30491"/>
                  <a:pt x="55000" y="34098"/>
                  <a:pt x="52666" y="34590"/>
                </a:cubicBezTo>
                <a:lnTo>
                  <a:pt x="24000" y="45737"/>
                </a:lnTo>
                <a:lnTo>
                  <a:pt x="0" y="30491"/>
                </a:lnTo>
                <a:lnTo>
                  <a:pt x="77666" y="0"/>
                </a:lnTo>
                <a:lnTo>
                  <a:pt x="119666" y="0"/>
                </a:lnTo>
                <a:lnTo>
                  <a:pt x="119666" y="1198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33"/>
          <p:cNvSpPr/>
          <p:nvPr/>
        </p:nvSpPr>
        <p:spPr>
          <a:xfrm>
            <a:off x="4855764" y="2016407"/>
            <a:ext cx="179700" cy="266700"/>
          </a:xfrm>
          <a:custGeom>
            <a:rect b="b" l="l" r="r" t="t"/>
            <a:pathLst>
              <a:path extrusionOk="0" h="120000" w="120000">
                <a:moveTo>
                  <a:pt x="119820" y="60668"/>
                </a:moveTo>
                <a:lnTo>
                  <a:pt x="119820" y="60668"/>
                </a:lnTo>
                <a:cubicBezTo>
                  <a:pt x="119820" y="80607"/>
                  <a:pt x="115329" y="95440"/>
                  <a:pt x="104910" y="105531"/>
                </a:cubicBezTo>
                <a:lnTo>
                  <a:pt x="104910" y="105531"/>
                </a:lnTo>
                <a:cubicBezTo>
                  <a:pt x="95209" y="115501"/>
                  <a:pt x="80479" y="119878"/>
                  <a:pt x="59820" y="119878"/>
                </a:cubicBezTo>
                <a:lnTo>
                  <a:pt x="59820" y="119878"/>
                </a:lnTo>
                <a:cubicBezTo>
                  <a:pt x="39880" y="119878"/>
                  <a:pt x="25149" y="115501"/>
                  <a:pt x="14730" y="105045"/>
                </a:cubicBezTo>
                <a:lnTo>
                  <a:pt x="14730" y="105045"/>
                </a:lnTo>
                <a:cubicBezTo>
                  <a:pt x="5029" y="95075"/>
                  <a:pt x="0" y="79756"/>
                  <a:pt x="0" y="60668"/>
                </a:cubicBezTo>
                <a:lnTo>
                  <a:pt x="0" y="60668"/>
                </a:lnTo>
                <a:cubicBezTo>
                  <a:pt x="0" y="39635"/>
                  <a:pt x="5029" y="24437"/>
                  <a:pt x="14191" y="15319"/>
                </a:cubicBezTo>
                <a:lnTo>
                  <a:pt x="14191" y="15319"/>
                </a:lnTo>
                <a:cubicBezTo>
                  <a:pt x="24431" y="5227"/>
                  <a:pt x="39161" y="0"/>
                  <a:pt x="59820" y="0"/>
                </a:cubicBezTo>
                <a:lnTo>
                  <a:pt x="59820" y="0"/>
                </a:lnTo>
                <a:cubicBezTo>
                  <a:pt x="79760" y="0"/>
                  <a:pt x="94670" y="5227"/>
                  <a:pt x="104910" y="15683"/>
                </a:cubicBezTo>
                <a:lnTo>
                  <a:pt x="104910" y="15683"/>
                </a:lnTo>
                <a:cubicBezTo>
                  <a:pt x="115329" y="25775"/>
                  <a:pt x="119820" y="40607"/>
                  <a:pt x="119820" y="60668"/>
                </a:cubicBezTo>
                <a:close/>
                <a:moveTo>
                  <a:pt x="35389" y="60668"/>
                </a:moveTo>
                <a:lnTo>
                  <a:pt x="35389" y="60668"/>
                </a:lnTo>
                <a:cubicBezTo>
                  <a:pt x="35389" y="75015"/>
                  <a:pt x="37365" y="84984"/>
                  <a:pt x="41137" y="91185"/>
                </a:cubicBezTo>
                <a:lnTo>
                  <a:pt x="41137" y="91185"/>
                </a:lnTo>
                <a:cubicBezTo>
                  <a:pt x="45089" y="97629"/>
                  <a:pt x="51556" y="100668"/>
                  <a:pt x="59820" y="100668"/>
                </a:cubicBezTo>
                <a:lnTo>
                  <a:pt x="59820" y="100668"/>
                </a:lnTo>
                <a:cubicBezTo>
                  <a:pt x="68263" y="100668"/>
                  <a:pt x="74011" y="97629"/>
                  <a:pt x="77964" y="91185"/>
                </a:cubicBezTo>
                <a:lnTo>
                  <a:pt x="77964" y="91185"/>
                </a:lnTo>
                <a:cubicBezTo>
                  <a:pt x="81736" y="84620"/>
                  <a:pt x="83712" y="74528"/>
                  <a:pt x="83712" y="60668"/>
                </a:cubicBezTo>
                <a:lnTo>
                  <a:pt x="83712" y="60668"/>
                </a:lnTo>
                <a:cubicBezTo>
                  <a:pt x="83712" y="46200"/>
                  <a:pt x="81736" y="36231"/>
                  <a:pt x="77964" y="29665"/>
                </a:cubicBezTo>
                <a:lnTo>
                  <a:pt x="77964" y="29665"/>
                </a:lnTo>
                <a:cubicBezTo>
                  <a:pt x="74011" y="23586"/>
                  <a:pt x="68263" y="20547"/>
                  <a:pt x="59820" y="20547"/>
                </a:cubicBezTo>
                <a:lnTo>
                  <a:pt x="59820" y="20547"/>
                </a:lnTo>
                <a:cubicBezTo>
                  <a:pt x="51556" y="20547"/>
                  <a:pt x="45089" y="23586"/>
                  <a:pt x="41137" y="29665"/>
                </a:cubicBezTo>
                <a:lnTo>
                  <a:pt x="41137" y="29665"/>
                </a:lnTo>
                <a:cubicBezTo>
                  <a:pt x="37365" y="36231"/>
                  <a:pt x="35389" y="46200"/>
                  <a:pt x="35389" y="606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5062906" y="2017598"/>
            <a:ext cx="178500" cy="265500"/>
          </a:xfrm>
          <a:custGeom>
            <a:rect b="b" l="l" r="r" t="t"/>
            <a:pathLst>
              <a:path extrusionOk="0" h="120000" w="120000">
                <a:moveTo>
                  <a:pt x="115279" y="27955"/>
                </a:moveTo>
                <a:lnTo>
                  <a:pt x="115279" y="27955"/>
                </a:lnTo>
                <a:cubicBezTo>
                  <a:pt x="115279" y="35401"/>
                  <a:pt x="112012" y="41505"/>
                  <a:pt x="105476" y="46388"/>
                </a:cubicBezTo>
                <a:lnTo>
                  <a:pt x="105476" y="46388"/>
                </a:lnTo>
                <a:cubicBezTo>
                  <a:pt x="98214" y="51637"/>
                  <a:pt x="89863" y="55178"/>
                  <a:pt x="77518" y="57253"/>
                </a:cubicBezTo>
                <a:lnTo>
                  <a:pt x="77518" y="57741"/>
                </a:lnTo>
                <a:lnTo>
                  <a:pt x="77518" y="57741"/>
                </a:lnTo>
                <a:cubicBezTo>
                  <a:pt x="91860" y="58596"/>
                  <a:pt x="102208" y="61281"/>
                  <a:pt x="109288" y="66042"/>
                </a:cubicBezTo>
                <a:lnTo>
                  <a:pt x="109288" y="66042"/>
                </a:lnTo>
                <a:cubicBezTo>
                  <a:pt x="117095" y="70925"/>
                  <a:pt x="119818" y="77029"/>
                  <a:pt x="119818" y="84476"/>
                </a:cubicBezTo>
                <a:lnTo>
                  <a:pt x="119818" y="84476"/>
                </a:lnTo>
                <a:cubicBezTo>
                  <a:pt x="119818" y="95340"/>
                  <a:pt x="114553" y="104618"/>
                  <a:pt x="102208" y="111088"/>
                </a:cubicBezTo>
                <a:lnTo>
                  <a:pt x="102208" y="111088"/>
                </a:lnTo>
                <a:cubicBezTo>
                  <a:pt x="90408" y="116826"/>
                  <a:pt x="72254" y="119877"/>
                  <a:pt x="50105" y="119877"/>
                </a:cubicBezTo>
                <a:lnTo>
                  <a:pt x="50105" y="119877"/>
                </a:lnTo>
                <a:cubicBezTo>
                  <a:pt x="31225" y="119877"/>
                  <a:pt x="14341" y="118168"/>
                  <a:pt x="0" y="114262"/>
                </a:cubicBezTo>
                <a:lnTo>
                  <a:pt x="0" y="92777"/>
                </a:lnTo>
                <a:lnTo>
                  <a:pt x="0" y="92777"/>
                </a:lnTo>
                <a:cubicBezTo>
                  <a:pt x="7080" y="95340"/>
                  <a:pt x="13615" y="97171"/>
                  <a:pt x="22148" y="98392"/>
                </a:cubicBezTo>
                <a:lnTo>
                  <a:pt x="22148" y="98392"/>
                </a:lnTo>
                <a:cubicBezTo>
                  <a:pt x="30680" y="100223"/>
                  <a:pt x="37760" y="100590"/>
                  <a:pt x="46293" y="100590"/>
                </a:cubicBezTo>
                <a:lnTo>
                  <a:pt x="46293" y="100590"/>
                </a:lnTo>
                <a:cubicBezTo>
                  <a:pt x="58638" y="100590"/>
                  <a:pt x="67715" y="98880"/>
                  <a:pt x="72980" y="96683"/>
                </a:cubicBezTo>
                <a:lnTo>
                  <a:pt x="72980" y="96683"/>
                </a:lnTo>
                <a:cubicBezTo>
                  <a:pt x="78789" y="93631"/>
                  <a:pt x="82057" y="89237"/>
                  <a:pt x="82057" y="83133"/>
                </a:cubicBezTo>
                <a:lnTo>
                  <a:pt x="82057" y="83133"/>
                </a:lnTo>
                <a:cubicBezTo>
                  <a:pt x="82057" y="77884"/>
                  <a:pt x="78063" y="73977"/>
                  <a:pt x="71527" y="71291"/>
                </a:cubicBezTo>
                <a:lnTo>
                  <a:pt x="71527" y="71291"/>
                </a:lnTo>
                <a:cubicBezTo>
                  <a:pt x="65173" y="69094"/>
                  <a:pt x="54644" y="67751"/>
                  <a:pt x="40302" y="67751"/>
                </a:cubicBezTo>
                <a:lnTo>
                  <a:pt x="26686" y="67751"/>
                </a:lnTo>
                <a:lnTo>
                  <a:pt x="26686" y="48952"/>
                </a:lnTo>
                <a:lnTo>
                  <a:pt x="40302" y="48952"/>
                </a:lnTo>
                <a:lnTo>
                  <a:pt x="40302" y="48952"/>
                </a:lnTo>
                <a:cubicBezTo>
                  <a:pt x="53373" y="48952"/>
                  <a:pt x="63721" y="47731"/>
                  <a:pt x="69712" y="45534"/>
                </a:cubicBezTo>
                <a:lnTo>
                  <a:pt x="69712" y="45534"/>
                </a:lnTo>
                <a:cubicBezTo>
                  <a:pt x="75521" y="42848"/>
                  <a:pt x="78789" y="39308"/>
                  <a:pt x="78789" y="33204"/>
                </a:cubicBezTo>
                <a:lnTo>
                  <a:pt x="78789" y="33204"/>
                </a:lnTo>
                <a:cubicBezTo>
                  <a:pt x="78789" y="24537"/>
                  <a:pt x="70257" y="20142"/>
                  <a:pt x="54644" y="20142"/>
                </a:cubicBezTo>
                <a:lnTo>
                  <a:pt x="54644" y="20142"/>
                </a:lnTo>
                <a:cubicBezTo>
                  <a:pt x="48835" y="20142"/>
                  <a:pt x="42299" y="20996"/>
                  <a:pt x="36490" y="21851"/>
                </a:cubicBezTo>
                <a:lnTo>
                  <a:pt x="36490" y="21851"/>
                </a:lnTo>
                <a:cubicBezTo>
                  <a:pt x="31225" y="23560"/>
                  <a:pt x="24689" y="25391"/>
                  <a:pt x="16883" y="28443"/>
                </a:cubicBezTo>
                <a:lnTo>
                  <a:pt x="726" y="11353"/>
                </a:lnTo>
                <a:lnTo>
                  <a:pt x="726" y="11353"/>
                </a:lnTo>
                <a:cubicBezTo>
                  <a:pt x="15612" y="3906"/>
                  <a:pt x="35219" y="0"/>
                  <a:pt x="57367" y="0"/>
                </a:cubicBezTo>
                <a:lnTo>
                  <a:pt x="57367" y="0"/>
                </a:lnTo>
                <a:cubicBezTo>
                  <a:pt x="74795" y="0"/>
                  <a:pt x="89137" y="2197"/>
                  <a:pt x="99667" y="7446"/>
                </a:cubicBezTo>
                <a:lnTo>
                  <a:pt x="99667" y="7446"/>
                </a:lnTo>
                <a:cubicBezTo>
                  <a:pt x="110015" y="12207"/>
                  <a:pt x="115279" y="19287"/>
                  <a:pt x="115279" y="2795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6160518" y="2951873"/>
            <a:ext cx="200100" cy="294000"/>
          </a:xfrm>
          <a:custGeom>
            <a:rect b="b" l="l" r="r" t="t"/>
            <a:pathLst>
              <a:path extrusionOk="0" h="120000" w="120000">
                <a:moveTo>
                  <a:pt x="119837" y="60165"/>
                </a:moveTo>
                <a:lnTo>
                  <a:pt x="119837" y="60165"/>
                </a:lnTo>
                <a:cubicBezTo>
                  <a:pt x="119837" y="80367"/>
                  <a:pt x="115135" y="95381"/>
                  <a:pt x="105243" y="105206"/>
                </a:cubicBezTo>
                <a:lnTo>
                  <a:pt x="105243" y="105206"/>
                </a:lnTo>
                <a:cubicBezTo>
                  <a:pt x="95351" y="115142"/>
                  <a:pt x="80270" y="119889"/>
                  <a:pt x="59837" y="119889"/>
                </a:cubicBezTo>
                <a:lnTo>
                  <a:pt x="59837" y="119889"/>
                </a:lnTo>
                <a:cubicBezTo>
                  <a:pt x="40054" y="119889"/>
                  <a:pt x="24972" y="114701"/>
                  <a:pt x="15081" y="104875"/>
                </a:cubicBezTo>
                <a:lnTo>
                  <a:pt x="15081" y="104875"/>
                </a:lnTo>
                <a:cubicBezTo>
                  <a:pt x="5189" y="94609"/>
                  <a:pt x="0" y="79926"/>
                  <a:pt x="0" y="60165"/>
                </a:cubicBezTo>
                <a:lnTo>
                  <a:pt x="0" y="60165"/>
                </a:lnTo>
                <a:cubicBezTo>
                  <a:pt x="0" y="39190"/>
                  <a:pt x="5189" y="24507"/>
                  <a:pt x="15081" y="14572"/>
                </a:cubicBezTo>
                <a:lnTo>
                  <a:pt x="15081" y="14572"/>
                </a:lnTo>
                <a:cubicBezTo>
                  <a:pt x="24324" y="4747"/>
                  <a:pt x="40054" y="0"/>
                  <a:pt x="59837" y="0"/>
                </a:cubicBezTo>
                <a:lnTo>
                  <a:pt x="59837" y="0"/>
                </a:lnTo>
                <a:cubicBezTo>
                  <a:pt x="79621" y="0"/>
                  <a:pt x="94702" y="5078"/>
                  <a:pt x="104594" y="15013"/>
                </a:cubicBezTo>
                <a:lnTo>
                  <a:pt x="104594" y="15013"/>
                </a:lnTo>
                <a:cubicBezTo>
                  <a:pt x="115135" y="25280"/>
                  <a:pt x="119837" y="40735"/>
                  <a:pt x="119837" y="60165"/>
                </a:cubicBezTo>
                <a:close/>
                <a:moveTo>
                  <a:pt x="36000" y="60165"/>
                </a:moveTo>
                <a:lnTo>
                  <a:pt x="36000" y="60165"/>
                </a:lnTo>
                <a:cubicBezTo>
                  <a:pt x="36000" y="74406"/>
                  <a:pt x="38432" y="84673"/>
                  <a:pt x="41837" y="90965"/>
                </a:cubicBezTo>
                <a:lnTo>
                  <a:pt x="41837" y="90965"/>
                </a:lnTo>
                <a:cubicBezTo>
                  <a:pt x="45405" y="96927"/>
                  <a:pt x="51081" y="100128"/>
                  <a:pt x="59837" y="100128"/>
                </a:cubicBezTo>
                <a:lnTo>
                  <a:pt x="59837" y="100128"/>
                </a:lnTo>
                <a:cubicBezTo>
                  <a:pt x="67945" y="100128"/>
                  <a:pt x="74432" y="96927"/>
                  <a:pt x="77837" y="90965"/>
                </a:cubicBezTo>
                <a:lnTo>
                  <a:pt x="77837" y="90965"/>
                </a:lnTo>
                <a:cubicBezTo>
                  <a:pt x="81891" y="84231"/>
                  <a:pt x="83675" y="74406"/>
                  <a:pt x="83675" y="60165"/>
                </a:cubicBezTo>
                <a:lnTo>
                  <a:pt x="83675" y="60165"/>
                </a:lnTo>
                <a:cubicBezTo>
                  <a:pt x="83675" y="45482"/>
                  <a:pt x="81891" y="35547"/>
                  <a:pt x="77837" y="29254"/>
                </a:cubicBezTo>
                <a:lnTo>
                  <a:pt x="77837" y="29254"/>
                </a:lnTo>
                <a:cubicBezTo>
                  <a:pt x="74432" y="22962"/>
                  <a:pt x="67945" y="19760"/>
                  <a:pt x="59837" y="19760"/>
                </a:cubicBezTo>
                <a:lnTo>
                  <a:pt x="59837" y="19760"/>
                </a:lnTo>
                <a:cubicBezTo>
                  <a:pt x="51081" y="19760"/>
                  <a:pt x="45405" y="22962"/>
                  <a:pt x="41837" y="29254"/>
                </a:cubicBezTo>
                <a:lnTo>
                  <a:pt x="41837" y="29254"/>
                </a:lnTo>
                <a:cubicBezTo>
                  <a:pt x="38432" y="35547"/>
                  <a:pt x="36000" y="45482"/>
                  <a:pt x="36000" y="601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6381946" y="2956634"/>
            <a:ext cx="216600" cy="284400"/>
          </a:xfrm>
          <a:custGeom>
            <a:rect b="b" l="l" r="r" t="t"/>
            <a:pathLst>
              <a:path extrusionOk="0" h="120000" w="120000">
                <a:moveTo>
                  <a:pt x="119850" y="95431"/>
                </a:moveTo>
                <a:lnTo>
                  <a:pt x="100524" y="95431"/>
                </a:lnTo>
                <a:lnTo>
                  <a:pt x="100524" y="119886"/>
                </a:lnTo>
                <a:lnTo>
                  <a:pt x="67715" y="119886"/>
                </a:lnTo>
                <a:lnTo>
                  <a:pt x="67715" y="95431"/>
                </a:lnTo>
                <a:lnTo>
                  <a:pt x="0" y="95431"/>
                </a:lnTo>
                <a:lnTo>
                  <a:pt x="0" y="77459"/>
                </a:lnTo>
                <a:lnTo>
                  <a:pt x="69812" y="0"/>
                </a:lnTo>
                <a:lnTo>
                  <a:pt x="100524" y="0"/>
                </a:lnTo>
                <a:lnTo>
                  <a:pt x="100524" y="75412"/>
                </a:lnTo>
                <a:lnTo>
                  <a:pt x="119850" y="75412"/>
                </a:lnTo>
                <a:lnTo>
                  <a:pt x="119850" y="95431"/>
                </a:lnTo>
                <a:close/>
                <a:moveTo>
                  <a:pt x="67715" y="75412"/>
                </a:moveTo>
                <a:lnTo>
                  <a:pt x="67715" y="55052"/>
                </a:lnTo>
                <a:lnTo>
                  <a:pt x="67715" y="55052"/>
                </a:lnTo>
                <a:cubicBezTo>
                  <a:pt x="67715" y="51753"/>
                  <a:pt x="67715" y="46407"/>
                  <a:pt x="68314" y="40379"/>
                </a:cubicBezTo>
                <a:lnTo>
                  <a:pt x="68314" y="40379"/>
                </a:lnTo>
                <a:cubicBezTo>
                  <a:pt x="68764" y="33781"/>
                  <a:pt x="68764" y="29687"/>
                  <a:pt x="69363" y="28890"/>
                </a:cubicBezTo>
                <a:lnTo>
                  <a:pt x="68314" y="28890"/>
                </a:lnTo>
                <a:lnTo>
                  <a:pt x="68314" y="28890"/>
                </a:lnTo>
                <a:cubicBezTo>
                  <a:pt x="65617" y="33440"/>
                  <a:pt x="62921" y="37876"/>
                  <a:pt x="59176" y="41971"/>
                </a:cubicBezTo>
                <a:lnTo>
                  <a:pt x="29662" y="75412"/>
                </a:lnTo>
                <a:lnTo>
                  <a:pt x="67715" y="754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3281962" y="2951873"/>
            <a:ext cx="288000" cy="423600"/>
          </a:xfrm>
          <a:custGeom>
            <a:rect b="b" l="l" r="r" t="t"/>
            <a:pathLst>
              <a:path extrusionOk="0" h="120000" w="120000">
                <a:moveTo>
                  <a:pt x="119887" y="59961"/>
                </a:moveTo>
                <a:lnTo>
                  <a:pt x="119887" y="59961"/>
                </a:lnTo>
                <a:cubicBezTo>
                  <a:pt x="119887" y="80203"/>
                  <a:pt x="115060" y="95556"/>
                  <a:pt x="105070" y="105105"/>
                </a:cubicBezTo>
                <a:lnTo>
                  <a:pt x="105070" y="105105"/>
                </a:lnTo>
                <a:cubicBezTo>
                  <a:pt x="95416" y="115264"/>
                  <a:pt x="80486" y="119923"/>
                  <a:pt x="59943" y="119923"/>
                </a:cubicBezTo>
                <a:lnTo>
                  <a:pt x="59943" y="119923"/>
                </a:lnTo>
                <a:cubicBezTo>
                  <a:pt x="40187" y="119923"/>
                  <a:pt x="25369" y="115035"/>
                  <a:pt x="15266" y="104570"/>
                </a:cubicBezTo>
                <a:lnTo>
                  <a:pt x="15266" y="104570"/>
                </a:lnTo>
                <a:cubicBezTo>
                  <a:pt x="5163" y="94716"/>
                  <a:pt x="0" y="79669"/>
                  <a:pt x="0" y="59961"/>
                </a:cubicBezTo>
                <a:lnTo>
                  <a:pt x="0" y="59961"/>
                </a:lnTo>
                <a:cubicBezTo>
                  <a:pt x="0" y="39719"/>
                  <a:pt x="5163" y="24366"/>
                  <a:pt x="14929" y="14742"/>
                </a:cubicBezTo>
                <a:lnTo>
                  <a:pt x="14929" y="14742"/>
                </a:lnTo>
                <a:cubicBezTo>
                  <a:pt x="24583" y="4888"/>
                  <a:pt x="39850" y="0"/>
                  <a:pt x="59943" y="0"/>
                </a:cubicBezTo>
                <a:lnTo>
                  <a:pt x="59943" y="0"/>
                </a:lnTo>
                <a:cubicBezTo>
                  <a:pt x="80037" y="0"/>
                  <a:pt x="94518" y="5194"/>
                  <a:pt x="104621" y="15276"/>
                </a:cubicBezTo>
                <a:lnTo>
                  <a:pt x="104621" y="15276"/>
                </a:lnTo>
                <a:cubicBezTo>
                  <a:pt x="115060" y="25436"/>
                  <a:pt x="119887" y="40254"/>
                  <a:pt x="119887" y="59961"/>
                </a:cubicBezTo>
                <a:close/>
                <a:moveTo>
                  <a:pt x="36258" y="59961"/>
                </a:moveTo>
                <a:lnTo>
                  <a:pt x="36258" y="59961"/>
                </a:lnTo>
                <a:cubicBezTo>
                  <a:pt x="36258" y="74474"/>
                  <a:pt x="37829" y="84633"/>
                  <a:pt x="41870" y="90591"/>
                </a:cubicBezTo>
                <a:lnTo>
                  <a:pt x="41870" y="90591"/>
                </a:lnTo>
                <a:cubicBezTo>
                  <a:pt x="45463" y="96931"/>
                  <a:pt x="51075" y="100216"/>
                  <a:pt x="59943" y="100216"/>
                </a:cubicBezTo>
                <a:lnTo>
                  <a:pt x="59943" y="100216"/>
                </a:lnTo>
                <a:cubicBezTo>
                  <a:pt x="68362" y="100216"/>
                  <a:pt x="74424" y="96931"/>
                  <a:pt x="78465" y="90591"/>
                </a:cubicBezTo>
                <a:lnTo>
                  <a:pt x="78465" y="90591"/>
                </a:lnTo>
                <a:cubicBezTo>
                  <a:pt x="82057" y="84328"/>
                  <a:pt x="84078" y="74169"/>
                  <a:pt x="84078" y="59961"/>
                </a:cubicBezTo>
                <a:lnTo>
                  <a:pt x="84078" y="59961"/>
                </a:lnTo>
                <a:cubicBezTo>
                  <a:pt x="84078" y="45677"/>
                  <a:pt x="82057" y="35595"/>
                  <a:pt x="78016" y="29026"/>
                </a:cubicBezTo>
                <a:lnTo>
                  <a:pt x="78016" y="29026"/>
                </a:lnTo>
                <a:cubicBezTo>
                  <a:pt x="74424" y="22991"/>
                  <a:pt x="68362" y="19707"/>
                  <a:pt x="59943" y="19707"/>
                </a:cubicBezTo>
                <a:lnTo>
                  <a:pt x="59943" y="19707"/>
                </a:lnTo>
                <a:cubicBezTo>
                  <a:pt x="51524" y="19707"/>
                  <a:pt x="45463" y="22991"/>
                  <a:pt x="41870" y="29026"/>
                </a:cubicBezTo>
                <a:lnTo>
                  <a:pt x="41870" y="29026"/>
                </a:lnTo>
                <a:cubicBezTo>
                  <a:pt x="38166" y="35595"/>
                  <a:pt x="36258" y="45677"/>
                  <a:pt x="36258" y="599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33"/>
          <p:cNvSpPr/>
          <p:nvPr/>
        </p:nvSpPr>
        <p:spPr>
          <a:xfrm>
            <a:off x="3614104" y="2951873"/>
            <a:ext cx="288000" cy="417600"/>
          </a:xfrm>
          <a:custGeom>
            <a:rect b="b" l="l" r="r" t="t"/>
            <a:pathLst>
              <a:path extrusionOk="0" h="120000" w="120000">
                <a:moveTo>
                  <a:pt x="119887" y="119922"/>
                </a:moveTo>
                <a:lnTo>
                  <a:pt x="336" y="119922"/>
                </a:lnTo>
                <a:lnTo>
                  <a:pt x="336" y="102658"/>
                </a:lnTo>
                <a:lnTo>
                  <a:pt x="42993" y="72696"/>
                </a:lnTo>
                <a:lnTo>
                  <a:pt x="42993" y="72696"/>
                </a:lnTo>
                <a:cubicBezTo>
                  <a:pt x="55902" y="63561"/>
                  <a:pt x="64321" y="57445"/>
                  <a:pt x="68362" y="54116"/>
                </a:cubicBezTo>
                <a:lnTo>
                  <a:pt x="68362" y="54116"/>
                </a:lnTo>
                <a:cubicBezTo>
                  <a:pt x="71955" y="50477"/>
                  <a:pt x="74873" y="47148"/>
                  <a:pt x="76445" y="44361"/>
                </a:cubicBezTo>
                <a:lnTo>
                  <a:pt x="76445" y="44361"/>
                </a:lnTo>
                <a:cubicBezTo>
                  <a:pt x="78465" y="41032"/>
                  <a:pt x="79251" y="38245"/>
                  <a:pt x="79251" y="34916"/>
                </a:cubicBezTo>
                <a:lnTo>
                  <a:pt x="79251" y="34916"/>
                </a:lnTo>
                <a:cubicBezTo>
                  <a:pt x="79251" y="30503"/>
                  <a:pt x="77231" y="26864"/>
                  <a:pt x="73638" y="24387"/>
                </a:cubicBezTo>
                <a:lnTo>
                  <a:pt x="73638" y="24387"/>
                </a:lnTo>
                <a:cubicBezTo>
                  <a:pt x="69597" y="22219"/>
                  <a:pt x="64770" y="20825"/>
                  <a:pt x="58372" y="20825"/>
                </a:cubicBezTo>
                <a:lnTo>
                  <a:pt x="58372" y="20825"/>
                </a:lnTo>
                <a:cubicBezTo>
                  <a:pt x="51861" y="20825"/>
                  <a:pt x="45014" y="21909"/>
                  <a:pt x="38952" y="24154"/>
                </a:cubicBezTo>
                <a:lnTo>
                  <a:pt x="38952" y="24154"/>
                </a:lnTo>
                <a:cubicBezTo>
                  <a:pt x="33002" y="26322"/>
                  <a:pt x="26155" y="29109"/>
                  <a:pt x="19644" y="32980"/>
                </a:cubicBezTo>
                <a:lnTo>
                  <a:pt x="0" y="17187"/>
                </a:lnTo>
                <a:lnTo>
                  <a:pt x="0" y="17187"/>
                </a:lnTo>
                <a:cubicBezTo>
                  <a:pt x="7970" y="11922"/>
                  <a:pt x="15266" y="8593"/>
                  <a:pt x="20542" y="6348"/>
                </a:cubicBezTo>
                <a:lnTo>
                  <a:pt x="20542" y="6348"/>
                </a:lnTo>
                <a:cubicBezTo>
                  <a:pt x="26155" y="4103"/>
                  <a:pt x="32553" y="3019"/>
                  <a:pt x="38615" y="1935"/>
                </a:cubicBezTo>
                <a:lnTo>
                  <a:pt x="38615" y="1935"/>
                </a:lnTo>
                <a:cubicBezTo>
                  <a:pt x="45463" y="774"/>
                  <a:pt x="52647" y="0"/>
                  <a:pt x="60729" y="0"/>
                </a:cubicBezTo>
                <a:lnTo>
                  <a:pt x="60729" y="0"/>
                </a:lnTo>
                <a:cubicBezTo>
                  <a:pt x="71618" y="0"/>
                  <a:pt x="81272" y="1393"/>
                  <a:pt x="88905" y="3870"/>
                </a:cubicBezTo>
                <a:lnTo>
                  <a:pt x="88905" y="3870"/>
                </a:lnTo>
                <a:cubicBezTo>
                  <a:pt x="97324" y="6658"/>
                  <a:pt x="103386" y="10529"/>
                  <a:pt x="108213" y="15483"/>
                </a:cubicBezTo>
                <a:lnTo>
                  <a:pt x="108213" y="15483"/>
                </a:lnTo>
                <a:cubicBezTo>
                  <a:pt x="112703" y="20206"/>
                  <a:pt x="115060" y="25780"/>
                  <a:pt x="115060" y="31896"/>
                </a:cubicBezTo>
                <a:lnTo>
                  <a:pt x="115060" y="31896"/>
                </a:lnTo>
                <a:cubicBezTo>
                  <a:pt x="115060" y="37470"/>
                  <a:pt x="113826" y="42735"/>
                  <a:pt x="110682" y="47458"/>
                </a:cubicBezTo>
                <a:lnTo>
                  <a:pt x="110682" y="47458"/>
                </a:lnTo>
                <a:cubicBezTo>
                  <a:pt x="108213" y="52180"/>
                  <a:pt x="104172" y="56903"/>
                  <a:pt x="98110" y="62167"/>
                </a:cubicBezTo>
                <a:lnTo>
                  <a:pt x="98110" y="62167"/>
                </a:lnTo>
                <a:cubicBezTo>
                  <a:pt x="92160" y="66890"/>
                  <a:pt x="82057" y="74400"/>
                  <a:pt x="67577" y="83535"/>
                </a:cubicBezTo>
                <a:lnTo>
                  <a:pt x="45463" y="97703"/>
                </a:lnTo>
                <a:lnTo>
                  <a:pt x="45463" y="99096"/>
                </a:lnTo>
                <a:lnTo>
                  <a:pt x="119887" y="99096"/>
                </a:lnTo>
                <a:lnTo>
                  <a:pt x="119887" y="11992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33"/>
          <p:cNvSpPr txBox="1"/>
          <p:nvPr/>
        </p:nvSpPr>
        <p:spPr>
          <a:xfrm>
            <a:off x="5720800" y="1693600"/>
            <a:ext cx="13053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Evaluate the model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33"/>
          <p:cNvSpPr txBox="1"/>
          <p:nvPr/>
        </p:nvSpPr>
        <p:spPr>
          <a:xfrm>
            <a:off x="1499071" y="2677686"/>
            <a:ext cx="13053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Scrape more data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" name="Google Shape;403;p33"/>
          <p:cNvSpPr txBox="1"/>
          <p:nvPr/>
        </p:nvSpPr>
        <p:spPr>
          <a:xfrm>
            <a:off x="4378663" y="2799595"/>
            <a:ext cx="13053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 more analysis between president and vice president.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33"/>
          <p:cNvSpPr txBox="1"/>
          <p:nvPr/>
        </p:nvSpPr>
        <p:spPr>
          <a:xfrm>
            <a:off x="2883425" y="1693600"/>
            <a:ext cx="13053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Improve in data cleaning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33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33"/>
          <p:cNvSpPr txBox="1"/>
          <p:nvPr/>
        </p:nvSpPr>
        <p:spPr>
          <a:xfrm>
            <a:off x="3718350" y="376800"/>
            <a:ext cx="17073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Future work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/>
        </p:nvSpPr>
        <p:spPr>
          <a:xfrm>
            <a:off x="2766551" y="1091463"/>
            <a:ext cx="36276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411550">
            <a:noAutofit/>
          </a:bodyPr>
          <a:lstStyle/>
          <a:p>
            <a:pPr indent="0" lvl="0" marL="0" marR="0" rtl="0" algn="ctr">
              <a:lnSpc>
                <a:spcPct val="663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663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Thanks!</a:t>
            </a:r>
            <a:endParaRPr b="1" sz="7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34"/>
          <p:cNvSpPr txBox="1"/>
          <p:nvPr/>
        </p:nvSpPr>
        <p:spPr>
          <a:xfrm>
            <a:off x="3698246" y="3353951"/>
            <a:ext cx="1747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Any questions?</a:t>
            </a:r>
            <a:endParaRPr sz="17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34"/>
          <p:cNvSpPr/>
          <p:nvPr/>
        </p:nvSpPr>
        <p:spPr>
          <a:xfrm>
            <a:off x="4158106" y="856923"/>
            <a:ext cx="844500" cy="915000"/>
          </a:xfrm>
          <a:custGeom>
            <a:rect b="b" l="l" r="r" t="t"/>
            <a:pathLst>
              <a:path extrusionOk="0" h="120000" w="120000">
                <a:moveTo>
                  <a:pt x="116273" y="67075"/>
                </a:moveTo>
                <a:lnTo>
                  <a:pt x="116273" y="67075"/>
                </a:lnTo>
                <a:cubicBezTo>
                  <a:pt x="118696" y="63486"/>
                  <a:pt x="119979" y="59614"/>
                  <a:pt x="119979" y="55292"/>
                </a:cubicBezTo>
                <a:cubicBezTo>
                  <a:pt x="119979" y="50368"/>
                  <a:pt x="118045" y="46045"/>
                  <a:pt x="114176" y="42474"/>
                </a:cubicBezTo>
                <a:cubicBezTo>
                  <a:pt x="110123" y="38753"/>
                  <a:pt x="105440" y="36967"/>
                  <a:pt x="99962" y="36967"/>
                </a:cubicBezTo>
                <a:cubicBezTo>
                  <a:pt x="86217" y="36967"/>
                  <a:pt x="86217" y="36967"/>
                  <a:pt x="86217" y="36967"/>
                </a:cubicBezTo>
                <a:cubicBezTo>
                  <a:pt x="88803" y="32194"/>
                  <a:pt x="90106" y="27570"/>
                  <a:pt x="90106" y="23097"/>
                </a:cubicBezTo>
                <a:cubicBezTo>
                  <a:pt x="90106" y="17440"/>
                  <a:pt x="89129" y="12967"/>
                  <a:pt x="87357" y="9678"/>
                </a:cubicBezTo>
                <a:cubicBezTo>
                  <a:pt x="85423" y="6408"/>
                  <a:pt x="82837" y="3871"/>
                  <a:pt x="79294" y="2386"/>
                </a:cubicBezTo>
                <a:cubicBezTo>
                  <a:pt x="75893" y="751"/>
                  <a:pt x="71861" y="0"/>
                  <a:pt x="67503" y="0"/>
                </a:cubicBezTo>
                <a:cubicBezTo>
                  <a:pt x="64917" y="0"/>
                  <a:pt x="62494" y="902"/>
                  <a:pt x="60559" y="2687"/>
                </a:cubicBezTo>
                <a:cubicBezTo>
                  <a:pt x="58299" y="4773"/>
                  <a:pt x="56670" y="7310"/>
                  <a:pt x="55713" y="10430"/>
                </a:cubicBezTo>
                <a:cubicBezTo>
                  <a:pt x="54736" y="13719"/>
                  <a:pt x="53921" y="16689"/>
                  <a:pt x="53290" y="19527"/>
                </a:cubicBezTo>
                <a:cubicBezTo>
                  <a:pt x="52638" y="22515"/>
                  <a:pt x="51681" y="24601"/>
                  <a:pt x="50541" y="25785"/>
                </a:cubicBezTo>
                <a:cubicBezTo>
                  <a:pt x="47955" y="28322"/>
                  <a:pt x="45206" y="31442"/>
                  <a:pt x="42151" y="35032"/>
                </a:cubicBezTo>
                <a:cubicBezTo>
                  <a:pt x="36816" y="41290"/>
                  <a:pt x="33253" y="45011"/>
                  <a:pt x="31481" y="46195"/>
                </a:cubicBezTo>
                <a:cubicBezTo>
                  <a:pt x="9998" y="46195"/>
                  <a:pt x="9998" y="46195"/>
                  <a:pt x="9998" y="46195"/>
                </a:cubicBezTo>
                <a:cubicBezTo>
                  <a:pt x="7269" y="46195"/>
                  <a:pt x="4846" y="47097"/>
                  <a:pt x="2891" y="48883"/>
                </a:cubicBezTo>
                <a:cubicBezTo>
                  <a:pt x="957" y="50668"/>
                  <a:pt x="0" y="52924"/>
                  <a:pt x="0" y="55442"/>
                </a:cubicBezTo>
                <a:cubicBezTo>
                  <a:pt x="0" y="101506"/>
                  <a:pt x="0" y="101506"/>
                  <a:pt x="0" y="101506"/>
                </a:cubicBezTo>
                <a:cubicBezTo>
                  <a:pt x="0" y="104025"/>
                  <a:pt x="957" y="106280"/>
                  <a:pt x="2891" y="108065"/>
                </a:cubicBezTo>
                <a:cubicBezTo>
                  <a:pt x="4846" y="109851"/>
                  <a:pt x="7269" y="110734"/>
                  <a:pt x="9998" y="110734"/>
                </a:cubicBezTo>
                <a:cubicBezTo>
                  <a:pt x="32458" y="110734"/>
                  <a:pt x="32458" y="110734"/>
                  <a:pt x="32458" y="110734"/>
                </a:cubicBezTo>
                <a:cubicBezTo>
                  <a:pt x="33741" y="110734"/>
                  <a:pt x="37305" y="111787"/>
                  <a:pt x="43271" y="113722"/>
                </a:cubicBezTo>
                <a:cubicBezTo>
                  <a:pt x="49726" y="115658"/>
                  <a:pt x="55387" y="117293"/>
                  <a:pt x="60234" y="118346"/>
                </a:cubicBezTo>
                <a:cubicBezTo>
                  <a:pt x="65080" y="119379"/>
                  <a:pt x="70089" y="119981"/>
                  <a:pt x="75078" y="119981"/>
                </a:cubicBezTo>
                <a:cubicBezTo>
                  <a:pt x="85097" y="119981"/>
                  <a:pt x="85097" y="119981"/>
                  <a:pt x="85097" y="119981"/>
                </a:cubicBezTo>
                <a:cubicBezTo>
                  <a:pt x="92367" y="119981"/>
                  <a:pt x="98333" y="118045"/>
                  <a:pt x="102854" y="114173"/>
                </a:cubicBezTo>
                <a:cubicBezTo>
                  <a:pt x="107374" y="110302"/>
                  <a:pt x="109492" y="105077"/>
                  <a:pt x="109492" y="98368"/>
                </a:cubicBezTo>
                <a:cubicBezTo>
                  <a:pt x="112547" y="94646"/>
                  <a:pt x="114176" y="90324"/>
                  <a:pt x="114176" y="85550"/>
                </a:cubicBezTo>
                <a:cubicBezTo>
                  <a:pt x="114176" y="84516"/>
                  <a:pt x="114013" y="83464"/>
                  <a:pt x="114013" y="82411"/>
                </a:cubicBezTo>
                <a:cubicBezTo>
                  <a:pt x="115947" y="79141"/>
                  <a:pt x="116925" y="75721"/>
                  <a:pt x="116925" y="71981"/>
                </a:cubicBezTo>
                <a:cubicBezTo>
                  <a:pt x="116925" y="70346"/>
                  <a:pt x="116599" y="68711"/>
                  <a:pt x="116273" y="67075"/>
                </a:cubicBezTo>
                <a:close/>
                <a:moveTo>
                  <a:pt x="18571" y="100153"/>
                </a:moveTo>
                <a:lnTo>
                  <a:pt x="18571" y="100153"/>
                </a:lnTo>
                <a:cubicBezTo>
                  <a:pt x="17593" y="101055"/>
                  <a:pt x="16473" y="101506"/>
                  <a:pt x="15007" y="101506"/>
                </a:cubicBezTo>
                <a:cubicBezTo>
                  <a:pt x="13724" y="101506"/>
                  <a:pt x="12421" y="101055"/>
                  <a:pt x="11464" y="100153"/>
                </a:cubicBezTo>
                <a:cubicBezTo>
                  <a:pt x="10487" y="99270"/>
                  <a:pt x="9998" y="98217"/>
                  <a:pt x="9998" y="96883"/>
                </a:cubicBezTo>
                <a:cubicBezTo>
                  <a:pt x="9998" y="95680"/>
                  <a:pt x="10487" y="94646"/>
                  <a:pt x="11464" y="93744"/>
                </a:cubicBezTo>
                <a:cubicBezTo>
                  <a:pt x="12421" y="92711"/>
                  <a:pt x="13724" y="92259"/>
                  <a:pt x="15007" y="92259"/>
                </a:cubicBezTo>
                <a:cubicBezTo>
                  <a:pt x="16473" y="92259"/>
                  <a:pt x="17593" y="92711"/>
                  <a:pt x="18571" y="93744"/>
                </a:cubicBezTo>
                <a:cubicBezTo>
                  <a:pt x="19528" y="94646"/>
                  <a:pt x="20016" y="95680"/>
                  <a:pt x="20016" y="96883"/>
                </a:cubicBezTo>
                <a:cubicBezTo>
                  <a:pt x="20016" y="98217"/>
                  <a:pt x="19528" y="99270"/>
                  <a:pt x="18571" y="100153"/>
                </a:cubicBezTo>
                <a:close/>
                <a:moveTo>
                  <a:pt x="108352" y="61268"/>
                </a:moveTo>
                <a:lnTo>
                  <a:pt x="108352" y="61268"/>
                </a:lnTo>
                <a:cubicBezTo>
                  <a:pt x="107232" y="63486"/>
                  <a:pt x="105766" y="64538"/>
                  <a:pt x="104157" y="64689"/>
                </a:cubicBezTo>
                <a:cubicBezTo>
                  <a:pt x="104972" y="65440"/>
                  <a:pt x="105603" y="66624"/>
                  <a:pt x="106091" y="68109"/>
                </a:cubicBezTo>
                <a:cubicBezTo>
                  <a:pt x="106580" y="69444"/>
                  <a:pt x="106906" y="70797"/>
                  <a:pt x="106906" y="71981"/>
                </a:cubicBezTo>
                <a:cubicBezTo>
                  <a:pt x="106906" y="75420"/>
                  <a:pt x="105440" y="78239"/>
                  <a:pt x="102711" y="80626"/>
                </a:cubicBezTo>
                <a:cubicBezTo>
                  <a:pt x="103668" y="82129"/>
                  <a:pt x="104157" y="83765"/>
                  <a:pt x="104157" y="85550"/>
                </a:cubicBezTo>
                <a:cubicBezTo>
                  <a:pt x="104157" y="87335"/>
                  <a:pt x="103668" y="89140"/>
                  <a:pt x="102854" y="90925"/>
                </a:cubicBezTo>
                <a:cubicBezTo>
                  <a:pt x="101897" y="92711"/>
                  <a:pt x="100593" y="93895"/>
                  <a:pt x="99148" y="94646"/>
                </a:cubicBezTo>
                <a:cubicBezTo>
                  <a:pt x="99311" y="96131"/>
                  <a:pt x="99473" y="97465"/>
                  <a:pt x="99473" y="98668"/>
                </a:cubicBezTo>
                <a:cubicBezTo>
                  <a:pt x="99473" y="106712"/>
                  <a:pt x="94464" y="110734"/>
                  <a:pt x="84466" y="110734"/>
                </a:cubicBezTo>
                <a:cubicBezTo>
                  <a:pt x="75078" y="110734"/>
                  <a:pt x="75078" y="110734"/>
                  <a:pt x="75078" y="110734"/>
                </a:cubicBezTo>
                <a:cubicBezTo>
                  <a:pt x="68135" y="110734"/>
                  <a:pt x="59256" y="108949"/>
                  <a:pt x="48281" y="105528"/>
                </a:cubicBezTo>
                <a:cubicBezTo>
                  <a:pt x="48118" y="105378"/>
                  <a:pt x="47303" y="105227"/>
                  <a:pt x="46020" y="104776"/>
                </a:cubicBezTo>
                <a:cubicBezTo>
                  <a:pt x="44737" y="104325"/>
                  <a:pt x="43923" y="104025"/>
                  <a:pt x="43271" y="103893"/>
                </a:cubicBezTo>
                <a:cubicBezTo>
                  <a:pt x="42620" y="103592"/>
                  <a:pt x="41825" y="103442"/>
                  <a:pt x="40522" y="102991"/>
                </a:cubicBezTo>
                <a:cubicBezTo>
                  <a:pt x="39239" y="102690"/>
                  <a:pt x="38262" y="102389"/>
                  <a:pt x="37631" y="102239"/>
                </a:cubicBezTo>
                <a:cubicBezTo>
                  <a:pt x="36816" y="102089"/>
                  <a:pt x="36022" y="101938"/>
                  <a:pt x="35044" y="101807"/>
                </a:cubicBezTo>
                <a:cubicBezTo>
                  <a:pt x="34067" y="101638"/>
                  <a:pt x="33253" y="101506"/>
                  <a:pt x="32458" y="101506"/>
                </a:cubicBezTo>
                <a:cubicBezTo>
                  <a:pt x="30035" y="101506"/>
                  <a:pt x="30035" y="101506"/>
                  <a:pt x="30035" y="101506"/>
                </a:cubicBezTo>
                <a:cubicBezTo>
                  <a:pt x="30035" y="55442"/>
                  <a:pt x="30035" y="55442"/>
                  <a:pt x="30035" y="55442"/>
                </a:cubicBezTo>
                <a:cubicBezTo>
                  <a:pt x="32458" y="55442"/>
                  <a:pt x="32458" y="55442"/>
                  <a:pt x="32458" y="55442"/>
                </a:cubicBezTo>
                <a:cubicBezTo>
                  <a:pt x="33436" y="55442"/>
                  <a:pt x="34230" y="55141"/>
                  <a:pt x="35370" y="54709"/>
                </a:cubicBezTo>
                <a:cubicBezTo>
                  <a:pt x="36327" y="54258"/>
                  <a:pt x="37305" y="53657"/>
                  <a:pt x="38425" y="52754"/>
                </a:cubicBezTo>
                <a:cubicBezTo>
                  <a:pt x="39565" y="51871"/>
                  <a:pt x="40522" y="51119"/>
                  <a:pt x="41500" y="50236"/>
                </a:cubicBezTo>
                <a:cubicBezTo>
                  <a:pt x="42294" y="49334"/>
                  <a:pt x="43434" y="48281"/>
                  <a:pt x="44574" y="47097"/>
                </a:cubicBezTo>
                <a:cubicBezTo>
                  <a:pt x="45694" y="45763"/>
                  <a:pt x="46672" y="44711"/>
                  <a:pt x="47303" y="43978"/>
                </a:cubicBezTo>
                <a:cubicBezTo>
                  <a:pt x="47955" y="43226"/>
                  <a:pt x="48769" y="42173"/>
                  <a:pt x="49726" y="40989"/>
                </a:cubicBezTo>
                <a:cubicBezTo>
                  <a:pt x="50704" y="39805"/>
                  <a:pt x="51355" y="39204"/>
                  <a:pt x="51518" y="38903"/>
                </a:cubicBezTo>
                <a:cubicBezTo>
                  <a:pt x="54410" y="35614"/>
                  <a:pt x="56344" y="33397"/>
                  <a:pt x="57485" y="32344"/>
                </a:cubicBezTo>
                <a:cubicBezTo>
                  <a:pt x="59582" y="30258"/>
                  <a:pt x="61191" y="27570"/>
                  <a:pt x="62168" y="24451"/>
                </a:cubicBezTo>
                <a:cubicBezTo>
                  <a:pt x="63146" y="21162"/>
                  <a:pt x="63940" y="18173"/>
                  <a:pt x="64591" y="15354"/>
                </a:cubicBezTo>
                <a:cubicBezTo>
                  <a:pt x="65243" y="12516"/>
                  <a:pt x="66200" y="10430"/>
                  <a:pt x="67503" y="9246"/>
                </a:cubicBezTo>
                <a:cubicBezTo>
                  <a:pt x="72513" y="9246"/>
                  <a:pt x="75893" y="10430"/>
                  <a:pt x="77502" y="12667"/>
                </a:cubicBezTo>
                <a:cubicBezTo>
                  <a:pt x="79131" y="14903"/>
                  <a:pt x="80088" y="18342"/>
                  <a:pt x="80088" y="23097"/>
                </a:cubicBezTo>
                <a:cubicBezTo>
                  <a:pt x="80088" y="25935"/>
                  <a:pt x="78805" y="29807"/>
                  <a:pt x="76219" y="34731"/>
                </a:cubicBezTo>
                <a:cubicBezTo>
                  <a:pt x="73796" y="39486"/>
                  <a:pt x="72513" y="43376"/>
                  <a:pt x="72513" y="46195"/>
                </a:cubicBezTo>
                <a:cubicBezTo>
                  <a:pt x="99962" y="46195"/>
                  <a:pt x="99962" y="46195"/>
                  <a:pt x="99962" y="46195"/>
                </a:cubicBezTo>
                <a:cubicBezTo>
                  <a:pt x="102711" y="46195"/>
                  <a:pt x="104972" y="47097"/>
                  <a:pt x="106906" y="48883"/>
                </a:cubicBezTo>
                <a:cubicBezTo>
                  <a:pt x="109003" y="50819"/>
                  <a:pt x="109960" y="52924"/>
                  <a:pt x="109960" y="55442"/>
                </a:cubicBezTo>
                <a:cubicBezTo>
                  <a:pt x="109960" y="57096"/>
                  <a:pt x="109492" y="59013"/>
                  <a:pt x="108352" y="61268"/>
                </a:cubicBezTo>
                <a:close/>
                <a:moveTo>
                  <a:pt x="108352" y="61268"/>
                </a:moveTo>
                <a:lnTo>
                  <a:pt x="108352" y="612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424450" y="-33326"/>
            <a:ext cx="12798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endParaRPr sz="15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60800" y="1741500"/>
            <a:ext cx="79950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 Twitter API to scrape candidates’ recent tweet replies.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Anticipated dataset size 20,000. 4000 for now.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）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Doing some cleaning and sentiment analysis based on replies using TextBlob.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Data visualization: Histogram，boxplot，word cloud and pie chart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Evaluate the model: Use F-score to evaluate the model.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B243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1587100" y="304425"/>
            <a:ext cx="6220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Study the tendency of public opinion on Twitter towards the two presidential candidates.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B243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/>
        </p:nvSpPr>
        <p:spPr>
          <a:xfrm>
            <a:off x="2025125" y="1929977"/>
            <a:ext cx="39663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endParaRPr b="1" sz="5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30" name="Google Shape;130;p8"/>
          <p:cNvGrpSpPr/>
          <p:nvPr/>
        </p:nvGrpSpPr>
        <p:grpSpPr>
          <a:xfrm>
            <a:off x="-321982" y="1679187"/>
            <a:ext cx="1535040" cy="1587375"/>
            <a:chOff x="-858390" y="4477832"/>
            <a:chExt cx="4092348" cy="4233000"/>
          </a:xfrm>
        </p:grpSpPr>
        <p:sp>
          <p:nvSpPr>
            <p:cNvPr id="131" name="Google Shape;131;p8"/>
            <p:cNvSpPr/>
            <p:nvPr/>
          </p:nvSpPr>
          <p:spPr>
            <a:xfrm>
              <a:off x="2099658" y="6974920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777142" y="4477832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-525459" y="4477832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-858390" y="4477832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5" name="Google Shape;135;p8"/>
          <p:cNvSpPr txBox="1"/>
          <p:nvPr/>
        </p:nvSpPr>
        <p:spPr>
          <a:xfrm>
            <a:off x="6803509" y="1679175"/>
            <a:ext cx="7107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8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/>
        </p:nvSpPr>
        <p:spPr>
          <a:xfrm>
            <a:off x="922200" y="825703"/>
            <a:ext cx="22224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Social Media:</a:t>
            </a:r>
            <a:endParaRPr b="1" sz="1300"/>
          </a:p>
        </p:txBody>
      </p:sp>
      <p:sp>
        <p:nvSpPr>
          <p:cNvPr id="141" name="Google Shape;141;p9"/>
          <p:cNvSpPr/>
          <p:nvPr/>
        </p:nvSpPr>
        <p:spPr>
          <a:xfrm>
            <a:off x="638731" y="913144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638731" y="1933059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927500" y="1164825"/>
            <a:ext cx="1242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Twitter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912675" y="1874853"/>
            <a:ext cx="22224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b="1" lang="en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ata</a:t>
            </a:r>
            <a:r>
              <a:rPr b="1" lang="en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Source:</a:t>
            </a:r>
            <a:endParaRPr b="1" sz="1300"/>
          </a:p>
        </p:txBody>
      </p:sp>
      <p:sp>
        <p:nvSpPr>
          <p:cNvPr id="145" name="Google Shape;145;p9"/>
          <p:cNvSpPr txBox="1"/>
          <p:nvPr/>
        </p:nvSpPr>
        <p:spPr>
          <a:xfrm>
            <a:off x="777900" y="2312450"/>
            <a:ext cx="2750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20,000 recent tweet replies of two presidential candidates and two vice presidential candidates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375" y="1217950"/>
            <a:ext cx="48387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465000" y="520900"/>
            <a:ext cx="29004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processing：</a:t>
            </a:r>
            <a:endParaRPr b="1" sz="1300"/>
          </a:p>
        </p:txBody>
      </p:sp>
      <p:sp>
        <p:nvSpPr>
          <p:cNvPr id="152" name="Google Shape;152;p10"/>
          <p:cNvSpPr/>
          <p:nvPr/>
        </p:nvSpPr>
        <p:spPr>
          <a:xfrm>
            <a:off x="181531" y="608344"/>
            <a:ext cx="209400" cy="209400"/>
          </a:xfrm>
          <a:custGeom>
            <a:rect b="b" l="l" r="r" t="t"/>
            <a:pathLst>
              <a:path extrusionOk="0" h="120000" w="12000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444125" y="1025025"/>
            <a:ext cx="44865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Get polarity and subjectivity value through sentiment analysis.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Label positive,negative or neutral if polarity &gt; 0, &lt; 0 and = 0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Drop 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all rows with neutral polarity and make our dataset balanced using a random method.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B243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100" y="1101225"/>
            <a:ext cx="37633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375" y="1899000"/>
            <a:ext cx="3763375" cy="6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375" y="2876949"/>
            <a:ext cx="3763374" cy="9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/>
        </p:nvSpPr>
        <p:spPr>
          <a:xfrm>
            <a:off x="1476100" y="1683450"/>
            <a:ext cx="4407600" cy="1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Experimental results</a:t>
            </a:r>
            <a:endParaRPr b="1" sz="5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62" name="Google Shape;162;p11"/>
          <p:cNvGrpSpPr/>
          <p:nvPr/>
        </p:nvGrpSpPr>
        <p:grpSpPr>
          <a:xfrm>
            <a:off x="-321982" y="1679187"/>
            <a:ext cx="1535040" cy="1587375"/>
            <a:chOff x="-858390" y="4477832"/>
            <a:chExt cx="4092348" cy="4233000"/>
          </a:xfrm>
        </p:grpSpPr>
        <p:sp>
          <p:nvSpPr>
            <p:cNvPr id="163" name="Google Shape;163;p11"/>
            <p:cNvSpPr/>
            <p:nvPr/>
          </p:nvSpPr>
          <p:spPr>
            <a:xfrm>
              <a:off x="2099658" y="6974920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1777142" y="4477832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-525459" y="4477832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-858390" y="4477832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67" name="Google Shape;167;p11"/>
          <p:cNvSpPr txBox="1"/>
          <p:nvPr/>
        </p:nvSpPr>
        <p:spPr>
          <a:xfrm>
            <a:off x="6815834" y="1679175"/>
            <a:ext cx="7107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8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0" y="364500"/>
            <a:ext cx="9144000" cy="567000"/>
          </a:xfrm>
          <a:prstGeom prst="rect">
            <a:avLst/>
          </a:prstGeom>
          <a:solidFill>
            <a:srgbClr val="2C99B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3630400" y="468475"/>
            <a:ext cx="1614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Histogram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18440" l="8128" r="50502" t="0"/>
          <a:stretch/>
        </p:blipFill>
        <p:spPr>
          <a:xfrm>
            <a:off x="7056075" y="178500"/>
            <a:ext cx="1150550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2"/>
          <p:cNvPicPr preferRelativeResize="0"/>
          <p:nvPr/>
        </p:nvPicPr>
        <p:blipFill rotWithShape="1">
          <a:blip r:embed="rId4">
            <a:alphaModFix/>
          </a:blip>
          <a:srcRect b="21872" l="33961" r="23011" t="2127"/>
          <a:stretch/>
        </p:blipFill>
        <p:spPr>
          <a:xfrm>
            <a:off x="915550" y="178500"/>
            <a:ext cx="1085662" cy="1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9425" y="1329825"/>
            <a:ext cx="4079175" cy="29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675" y="1406025"/>
            <a:ext cx="3765575" cy="26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2"/>
          <p:cNvSpPr txBox="1"/>
          <p:nvPr/>
        </p:nvSpPr>
        <p:spPr>
          <a:xfrm>
            <a:off x="3750850" y="1634600"/>
            <a:ext cx="1374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rump: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positive    222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negative  144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neutral     634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Biden: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positive    310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negative  123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neutral     567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